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5" r:id="rId2"/>
    <p:sldId id="264" r:id="rId3"/>
    <p:sldId id="270" r:id="rId4"/>
    <p:sldId id="266" r:id="rId5"/>
    <p:sldId id="267" r:id="rId6"/>
    <p:sldId id="268" r:id="rId7"/>
    <p:sldId id="269"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 id="307" r:id="rId45"/>
    <p:sldId id="308" r:id="rId46"/>
    <p:sldId id="309" r:id="rId47"/>
    <p:sldId id="310" r:id="rId48"/>
    <p:sldId id="311" r:id="rId49"/>
    <p:sldId id="312" r:id="rId50"/>
    <p:sldId id="313" r:id="rId51"/>
    <p:sldId id="314" r:id="rId52"/>
    <p:sldId id="315" r:id="rId53"/>
    <p:sldId id="316" r:id="rId54"/>
    <p:sldId id="317" r:id="rId55"/>
    <p:sldId id="318" r:id="rId56"/>
    <p:sldId id="319" r:id="rId57"/>
    <p:sldId id="320" r:id="rId58"/>
    <p:sldId id="321" r:id="rId59"/>
    <p:sldId id="322" r:id="rId60"/>
    <p:sldId id="323" r:id="rId61"/>
    <p:sldId id="324" r:id="rId62"/>
    <p:sldId id="325" r:id="rId63"/>
    <p:sldId id="326" r:id="rId64"/>
    <p:sldId id="327" r:id="rId65"/>
    <p:sldId id="328" r:id="rId66"/>
    <p:sldId id="329" r:id="rId67"/>
    <p:sldId id="330" r:id="rId68"/>
    <p:sldId id="331" r:id="rId69"/>
    <p:sldId id="332" r:id="rId70"/>
    <p:sldId id="333" r:id="rId71"/>
    <p:sldId id="334" r:id="rId72"/>
    <p:sldId id="335" r:id="rId73"/>
    <p:sldId id="336" r:id="rId74"/>
    <p:sldId id="337" r:id="rId75"/>
    <p:sldId id="338" r:id="rId76"/>
    <p:sldId id="339" r:id="rId77"/>
    <p:sldId id="340" r:id="rId78"/>
    <p:sldId id="341" r:id="rId79"/>
    <p:sldId id="342" r:id="rId80"/>
    <p:sldId id="343" r:id="rId81"/>
    <p:sldId id="344" r:id="rId82"/>
    <p:sldId id="345" r:id="rId83"/>
    <p:sldId id="346" r:id="rId84"/>
    <p:sldId id="347" r:id="rId85"/>
    <p:sldId id="348" r:id="rId86"/>
    <p:sldId id="349" r:id="rId87"/>
    <p:sldId id="350" r:id="rId88"/>
    <p:sldId id="351" r:id="rId89"/>
    <p:sldId id="352" r:id="rId90"/>
    <p:sldId id="353" r:id="rId91"/>
    <p:sldId id="354" r:id="rId92"/>
    <p:sldId id="355" r:id="rId93"/>
    <p:sldId id="356" r:id="rId94"/>
    <p:sldId id="357" r:id="rId95"/>
    <p:sldId id="358" r:id="rId96"/>
    <p:sldId id="359" r:id="rId97"/>
    <p:sldId id="360" r:id="rId98"/>
    <p:sldId id="361" r:id="rId99"/>
    <p:sldId id="362" r:id="rId100"/>
    <p:sldId id="363" r:id="rId101"/>
    <p:sldId id="364" r:id="rId102"/>
    <p:sldId id="365" r:id="rId103"/>
    <p:sldId id="366" r:id="rId104"/>
    <p:sldId id="367" r:id="rId105"/>
    <p:sldId id="368" r:id="rId106"/>
    <p:sldId id="369" r:id="rId107"/>
    <p:sldId id="370" r:id="rId108"/>
    <p:sldId id="371" r:id="rId109"/>
    <p:sldId id="372" r:id="rId110"/>
    <p:sldId id="373" r:id="rId111"/>
    <p:sldId id="374" r:id="rId112"/>
    <p:sldId id="375" r:id="rId113"/>
    <p:sldId id="376" r:id="rId114"/>
    <p:sldId id="377" r:id="rId115"/>
    <p:sldId id="380" r:id="rId116"/>
    <p:sldId id="381" r:id="rId117"/>
    <p:sldId id="382" r:id="rId118"/>
    <p:sldId id="383" r:id="rId119"/>
    <p:sldId id="378" r:id="rId120"/>
    <p:sldId id="379" r:id="rId121"/>
  </p:sldIdLst>
  <p:sldSz cx="6858000" cy="9906000" type="A4"/>
  <p:notesSz cx="7943850" cy="114236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guide id="3" pos="261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356A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23" autoAdjust="0"/>
    <p:restoredTop sz="94660"/>
  </p:normalViewPr>
  <p:slideViewPr>
    <p:cSldViewPr snapToGrid="0" showGuides="1">
      <p:cViewPr varScale="1">
        <p:scale>
          <a:sx n="62" d="100"/>
          <a:sy n="62" d="100"/>
        </p:scale>
        <p:origin x="1974" y="102"/>
      </p:cViewPr>
      <p:guideLst>
        <p:guide orient="horz" pos="3120"/>
        <p:guide pos="2160"/>
        <p:guide pos="2614"/>
      </p:guideLst>
    </p:cSldViewPr>
  </p:slideViewPr>
  <p:notesTextViewPr>
    <p:cViewPr>
      <p:scale>
        <a:sx n="1" d="1"/>
        <a:sy n="1" d="1"/>
      </p:scale>
      <p:origin x="0" y="0"/>
    </p:cViewPr>
  </p:notesTextViewPr>
  <p:sorterViewPr>
    <p:cViewPr>
      <p:scale>
        <a:sx n="66" d="100"/>
        <a:sy n="66" d="100"/>
      </p:scale>
      <p:origin x="0" y="-1618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2"/>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883" indent="0" algn="ctr">
              <a:buNone/>
              <a:defRPr sz="1500"/>
            </a:lvl2pPr>
            <a:lvl3pPr marL="685766" indent="0" algn="ctr">
              <a:buNone/>
              <a:defRPr sz="1350"/>
            </a:lvl3pPr>
            <a:lvl4pPr marL="1028648" indent="0" algn="ctr">
              <a:buNone/>
              <a:defRPr sz="1200"/>
            </a:lvl4pPr>
            <a:lvl5pPr marL="1371531" indent="0" algn="ctr">
              <a:buNone/>
              <a:defRPr sz="1200"/>
            </a:lvl5pPr>
            <a:lvl6pPr marL="1714414" indent="0" algn="ctr">
              <a:buNone/>
              <a:defRPr sz="1200"/>
            </a:lvl6pPr>
            <a:lvl7pPr marL="2057297" indent="0" algn="ctr">
              <a:buNone/>
              <a:defRPr sz="1200"/>
            </a:lvl7pPr>
            <a:lvl8pPr marL="2400179" indent="0" algn="ctr">
              <a:buNone/>
              <a:defRPr sz="1200"/>
            </a:lvl8pPr>
            <a:lvl9pPr marL="2743062"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ACADDCD-F0B0-4023-B01F-2161B4D109FB}" type="datetimeFigureOut">
              <a:rPr lang="ms-MY" smtClean="0"/>
              <a:pPr/>
              <a:t>07/11/2018</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1890479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CADDCD-F0B0-4023-B01F-2161B4D109FB}" type="datetimeFigureOut">
              <a:rPr lang="ms-MY" smtClean="0"/>
              <a:pPr/>
              <a:t>07/11/2018</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784319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4"/>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4"/>
            <a:ext cx="4350544" cy="839487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CADDCD-F0B0-4023-B01F-2161B4D109FB}" type="datetimeFigureOut">
              <a:rPr lang="ms-MY" smtClean="0"/>
              <a:pPr/>
              <a:t>07/11/2018</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1883870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CADDCD-F0B0-4023-B01F-2161B4D109FB}" type="datetimeFigureOut">
              <a:rPr lang="ms-MY" smtClean="0"/>
              <a:pPr/>
              <a:t>07/11/2018</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3624122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8"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8" y="6629227"/>
            <a:ext cx="5915025" cy="2166937"/>
          </a:xfrm>
        </p:spPr>
        <p:txBody>
          <a:bodyPr/>
          <a:lstStyle>
            <a:lvl1pPr marL="0" indent="0">
              <a:buNone/>
              <a:defRPr sz="1800">
                <a:solidFill>
                  <a:schemeClr val="tx1"/>
                </a:solidFill>
              </a:defRPr>
            </a:lvl1pPr>
            <a:lvl2pPr marL="342883" indent="0">
              <a:buNone/>
              <a:defRPr sz="1500">
                <a:solidFill>
                  <a:schemeClr val="tx1">
                    <a:tint val="75000"/>
                  </a:schemeClr>
                </a:solidFill>
              </a:defRPr>
            </a:lvl2pPr>
            <a:lvl3pPr marL="685766" indent="0">
              <a:buNone/>
              <a:defRPr sz="1350">
                <a:solidFill>
                  <a:schemeClr val="tx1">
                    <a:tint val="75000"/>
                  </a:schemeClr>
                </a:solidFill>
              </a:defRPr>
            </a:lvl3pPr>
            <a:lvl4pPr marL="1028648" indent="0">
              <a:buNone/>
              <a:defRPr sz="1200">
                <a:solidFill>
                  <a:schemeClr val="tx1">
                    <a:tint val="75000"/>
                  </a:schemeClr>
                </a:solidFill>
              </a:defRPr>
            </a:lvl4pPr>
            <a:lvl5pPr marL="1371531" indent="0">
              <a:buNone/>
              <a:defRPr sz="1200">
                <a:solidFill>
                  <a:schemeClr val="tx1">
                    <a:tint val="75000"/>
                  </a:schemeClr>
                </a:solidFill>
              </a:defRPr>
            </a:lvl5pPr>
            <a:lvl6pPr marL="1714414" indent="0">
              <a:buNone/>
              <a:defRPr sz="1200">
                <a:solidFill>
                  <a:schemeClr val="tx1">
                    <a:tint val="75000"/>
                  </a:schemeClr>
                </a:solidFill>
              </a:defRPr>
            </a:lvl6pPr>
            <a:lvl7pPr marL="2057297" indent="0">
              <a:buNone/>
              <a:defRPr sz="1200">
                <a:solidFill>
                  <a:schemeClr val="tx1">
                    <a:tint val="75000"/>
                  </a:schemeClr>
                </a:solidFill>
              </a:defRPr>
            </a:lvl7pPr>
            <a:lvl8pPr marL="2400179" indent="0">
              <a:buNone/>
              <a:defRPr sz="1200">
                <a:solidFill>
                  <a:schemeClr val="tx1">
                    <a:tint val="75000"/>
                  </a:schemeClr>
                </a:solidFill>
              </a:defRPr>
            </a:lvl8pPr>
            <a:lvl9pPr marL="2743062"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ACADDCD-F0B0-4023-B01F-2161B4D109FB}" type="datetimeFigureOut">
              <a:rPr lang="ms-MY" smtClean="0"/>
              <a:pPr/>
              <a:t>07/11/2018</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2372694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ACADDCD-F0B0-4023-B01F-2161B4D109FB}" type="datetimeFigureOut">
              <a:rPr lang="ms-MY" smtClean="0"/>
              <a:pPr/>
              <a:t>07/11/2018</a:t>
            </a:fld>
            <a:endParaRPr lang="ms-MY"/>
          </a:p>
        </p:txBody>
      </p:sp>
      <p:sp>
        <p:nvSpPr>
          <p:cNvPr id="6" name="Footer Placeholder 5"/>
          <p:cNvSpPr>
            <a:spLocks noGrp="1"/>
          </p:cNvSpPr>
          <p:nvPr>
            <p:ph type="ftr" sz="quarter" idx="11"/>
          </p:nvPr>
        </p:nvSpPr>
        <p:spPr/>
        <p:txBody>
          <a:bodyPr/>
          <a:lstStyle/>
          <a:p>
            <a:endParaRPr lang="ms-MY"/>
          </a:p>
        </p:txBody>
      </p:sp>
      <p:sp>
        <p:nvSpPr>
          <p:cNvPr id="7" name="Slide Number Placeholder 6"/>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72684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3"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8"/>
            <a:ext cx="2901255" cy="1190095"/>
          </a:xfrm>
        </p:spPr>
        <p:txBody>
          <a:bodyPr anchor="b"/>
          <a:lstStyle>
            <a:lvl1pPr marL="0" indent="0">
              <a:buNone/>
              <a:defRPr sz="1800" b="1"/>
            </a:lvl1pPr>
            <a:lvl2pPr marL="342883" indent="0">
              <a:buNone/>
              <a:defRPr sz="1500" b="1"/>
            </a:lvl2pPr>
            <a:lvl3pPr marL="685766" indent="0">
              <a:buNone/>
              <a:defRPr sz="1350" b="1"/>
            </a:lvl3pPr>
            <a:lvl4pPr marL="1028648" indent="0">
              <a:buNone/>
              <a:defRPr sz="1200" b="1"/>
            </a:lvl4pPr>
            <a:lvl5pPr marL="1371531" indent="0">
              <a:buNone/>
              <a:defRPr sz="1200" b="1"/>
            </a:lvl5pPr>
            <a:lvl6pPr marL="1714414" indent="0">
              <a:buNone/>
              <a:defRPr sz="1200" b="1"/>
            </a:lvl6pPr>
            <a:lvl7pPr marL="2057297" indent="0">
              <a:buNone/>
              <a:defRPr sz="1200" b="1"/>
            </a:lvl7pPr>
            <a:lvl8pPr marL="2400179" indent="0">
              <a:buNone/>
              <a:defRPr sz="1200" b="1"/>
            </a:lvl8pPr>
            <a:lvl9pPr marL="2743062" indent="0">
              <a:buNone/>
              <a:defRPr sz="1200" b="1"/>
            </a:lvl9pPr>
          </a:lstStyle>
          <a:p>
            <a:pPr lvl="0"/>
            <a:r>
              <a:rPr lang="en-US" smtClean="0"/>
              <a:t>Edit Master text styles</a:t>
            </a:r>
          </a:p>
        </p:txBody>
      </p:sp>
      <p:sp>
        <p:nvSpPr>
          <p:cNvPr id="4" name="Content Placeholder 3"/>
          <p:cNvSpPr>
            <a:spLocks noGrp="1"/>
          </p:cNvSpPr>
          <p:nvPr>
            <p:ph sz="half" idx="2"/>
          </p:nvPr>
        </p:nvSpPr>
        <p:spPr>
          <a:xfrm>
            <a:off x="472381" y="3618443"/>
            <a:ext cx="2901255" cy="532218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5" y="2428348"/>
            <a:ext cx="2915543" cy="1190095"/>
          </a:xfrm>
        </p:spPr>
        <p:txBody>
          <a:bodyPr anchor="b"/>
          <a:lstStyle>
            <a:lvl1pPr marL="0" indent="0">
              <a:buNone/>
              <a:defRPr sz="1800" b="1"/>
            </a:lvl1pPr>
            <a:lvl2pPr marL="342883" indent="0">
              <a:buNone/>
              <a:defRPr sz="1500" b="1"/>
            </a:lvl2pPr>
            <a:lvl3pPr marL="685766" indent="0">
              <a:buNone/>
              <a:defRPr sz="1350" b="1"/>
            </a:lvl3pPr>
            <a:lvl4pPr marL="1028648" indent="0">
              <a:buNone/>
              <a:defRPr sz="1200" b="1"/>
            </a:lvl4pPr>
            <a:lvl5pPr marL="1371531" indent="0">
              <a:buNone/>
              <a:defRPr sz="1200" b="1"/>
            </a:lvl5pPr>
            <a:lvl6pPr marL="1714414" indent="0">
              <a:buNone/>
              <a:defRPr sz="1200" b="1"/>
            </a:lvl6pPr>
            <a:lvl7pPr marL="2057297" indent="0">
              <a:buNone/>
              <a:defRPr sz="1200" b="1"/>
            </a:lvl7pPr>
            <a:lvl8pPr marL="2400179" indent="0">
              <a:buNone/>
              <a:defRPr sz="1200" b="1"/>
            </a:lvl8pPr>
            <a:lvl9pPr marL="2743062"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471865" y="3618443"/>
            <a:ext cx="2915543" cy="532218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ACADDCD-F0B0-4023-B01F-2161B4D109FB}" type="datetimeFigureOut">
              <a:rPr lang="ms-MY" smtClean="0"/>
              <a:pPr/>
              <a:t>07/11/2018</a:t>
            </a:fld>
            <a:endParaRPr lang="ms-MY"/>
          </a:p>
        </p:txBody>
      </p:sp>
      <p:sp>
        <p:nvSpPr>
          <p:cNvPr id="8" name="Footer Placeholder 7"/>
          <p:cNvSpPr>
            <a:spLocks noGrp="1"/>
          </p:cNvSpPr>
          <p:nvPr>
            <p:ph type="ftr" sz="quarter" idx="11"/>
          </p:nvPr>
        </p:nvSpPr>
        <p:spPr/>
        <p:txBody>
          <a:bodyPr/>
          <a:lstStyle/>
          <a:p>
            <a:endParaRPr lang="ms-MY"/>
          </a:p>
        </p:txBody>
      </p:sp>
      <p:sp>
        <p:nvSpPr>
          <p:cNvPr id="9" name="Slide Number Placeholder 8"/>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1828110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ACADDCD-F0B0-4023-B01F-2161B4D109FB}" type="datetimeFigureOut">
              <a:rPr lang="ms-MY" smtClean="0"/>
              <a:pPr/>
              <a:t>07/11/2018</a:t>
            </a:fld>
            <a:endParaRPr lang="ms-MY"/>
          </a:p>
        </p:txBody>
      </p:sp>
      <p:sp>
        <p:nvSpPr>
          <p:cNvPr id="4" name="Footer Placeholder 3"/>
          <p:cNvSpPr>
            <a:spLocks noGrp="1"/>
          </p:cNvSpPr>
          <p:nvPr>
            <p:ph type="ftr" sz="quarter" idx="11"/>
          </p:nvPr>
        </p:nvSpPr>
        <p:spPr/>
        <p:txBody>
          <a:bodyPr/>
          <a:lstStyle/>
          <a:p>
            <a:endParaRPr lang="ms-MY"/>
          </a:p>
        </p:txBody>
      </p:sp>
      <p:sp>
        <p:nvSpPr>
          <p:cNvPr id="5" name="Slide Number Placeholder 4"/>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2296048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CADDCD-F0B0-4023-B01F-2161B4D109FB}" type="datetimeFigureOut">
              <a:rPr lang="ms-MY" smtClean="0"/>
              <a:pPr/>
              <a:t>07/11/2018</a:t>
            </a:fld>
            <a:endParaRPr lang="ms-MY"/>
          </a:p>
        </p:txBody>
      </p:sp>
      <p:sp>
        <p:nvSpPr>
          <p:cNvPr id="3" name="Footer Placeholder 2"/>
          <p:cNvSpPr>
            <a:spLocks noGrp="1"/>
          </p:cNvSpPr>
          <p:nvPr>
            <p:ph type="ftr" sz="quarter" idx="11"/>
          </p:nvPr>
        </p:nvSpPr>
        <p:spPr/>
        <p:txBody>
          <a:bodyPr/>
          <a:lstStyle/>
          <a:p>
            <a:endParaRPr lang="ms-MY"/>
          </a:p>
        </p:txBody>
      </p:sp>
      <p:sp>
        <p:nvSpPr>
          <p:cNvPr id="4" name="Slide Number Placeholder 3"/>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3747082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5"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883" indent="0">
              <a:buNone/>
              <a:defRPr sz="1050"/>
            </a:lvl2pPr>
            <a:lvl3pPr marL="685766" indent="0">
              <a:buNone/>
              <a:defRPr sz="900"/>
            </a:lvl3pPr>
            <a:lvl4pPr marL="1028648" indent="0">
              <a:buNone/>
              <a:defRPr sz="750"/>
            </a:lvl4pPr>
            <a:lvl5pPr marL="1371531" indent="0">
              <a:buNone/>
              <a:defRPr sz="750"/>
            </a:lvl5pPr>
            <a:lvl6pPr marL="1714414" indent="0">
              <a:buNone/>
              <a:defRPr sz="750"/>
            </a:lvl6pPr>
            <a:lvl7pPr marL="2057297" indent="0">
              <a:buNone/>
              <a:defRPr sz="750"/>
            </a:lvl7pPr>
            <a:lvl8pPr marL="2400179" indent="0">
              <a:buNone/>
              <a:defRPr sz="750"/>
            </a:lvl8pPr>
            <a:lvl9pPr marL="2743062"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DACADDCD-F0B0-4023-B01F-2161B4D109FB}" type="datetimeFigureOut">
              <a:rPr lang="ms-MY" smtClean="0"/>
              <a:pPr/>
              <a:t>07/11/2018</a:t>
            </a:fld>
            <a:endParaRPr lang="ms-MY"/>
          </a:p>
        </p:txBody>
      </p:sp>
      <p:sp>
        <p:nvSpPr>
          <p:cNvPr id="6" name="Footer Placeholder 5"/>
          <p:cNvSpPr>
            <a:spLocks noGrp="1"/>
          </p:cNvSpPr>
          <p:nvPr>
            <p:ph type="ftr" sz="quarter" idx="11"/>
          </p:nvPr>
        </p:nvSpPr>
        <p:spPr/>
        <p:txBody>
          <a:bodyPr/>
          <a:lstStyle/>
          <a:p>
            <a:endParaRPr lang="ms-MY"/>
          </a:p>
        </p:txBody>
      </p:sp>
      <p:sp>
        <p:nvSpPr>
          <p:cNvPr id="7" name="Slide Number Placeholder 6"/>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2667033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5" y="1426283"/>
            <a:ext cx="3471863" cy="7039681"/>
          </a:xfrm>
        </p:spPr>
        <p:txBody>
          <a:bodyPr anchor="t"/>
          <a:lstStyle>
            <a:lvl1pPr marL="0" indent="0">
              <a:buNone/>
              <a:defRPr sz="2400"/>
            </a:lvl1pPr>
            <a:lvl2pPr marL="342883" indent="0">
              <a:buNone/>
              <a:defRPr sz="2100"/>
            </a:lvl2pPr>
            <a:lvl3pPr marL="685766" indent="0">
              <a:buNone/>
              <a:defRPr sz="1800"/>
            </a:lvl3pPr>
            <a:lvl4pPr marL="1028648" indent="0">
              <a:buNone/>
              <a:defRPr sz="1500"/>
            </a:lvl4pPr>
            <a:lvl5pPr marL="1371531" indent="0">
              <a:buNone/>
              <a:defRPr sz="1500"/>
            </a:lvl5pPr>
            <a:lvl6pPr marL="1714414" indent="0">
              <a:buNone/>
              <a:defRPr sz="1500"/>
            </a:lvl6pPr>
            <a:lvl7pPr marL="2057297" indent="0">
              <a:buNone/>
              <a:defRPr sz="1500"/>
            </a:lvl7pPr>
            <a:lvl8pPr marL="2400179" indent="0">
              <a:buNone/>
              <a:defRPr sz="1500"/>
            </a:lvl8pPr>
            <a:lvl9pPr marL="2743062"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883" indent="0">
              <a:buNone/>
              <a:defRPr sz="1050"/>
            </a:lvl2pPr>
            <a:lvl3pPr marL="685766" indent="0">
              <a:buNone/>
              <a:defRPr sz="900"/>
            </a:lvl3pPr>
            <a:lvl4pPr marL="1028648" indent="0">
              <a:buNone/>
              <a:defRPr sz="750"/>
            </a:lvl4pPr>
            <a:lvl5pPr marL="1371531" indent="0">
              <a:buNone/>
              <a:defRPr sz="750"/>
            </a:lvl5pPr>
            <a:lvl6pPr marL="1714414" indent="0">
              <a:buNone/>
              <a:defRPr sz="750"/>
            </a:lvl6pPr>
            <a:lvl7pPr marL="2057297" indent="0">
              <a:buNone/>
              <a:defRPr sz="750"/>
            </a:lvl7pPr>
            <a:lvl8pPr marL="2400179" indent="0">
              <a:buNone/>
              <a:defRPr sz="750"/>
            </a:lvl8pPr>
            <a:lvl9pPr marL="2743062"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DACADDCD-F0B0-4023-B01F-2161B4D109FB}" type="datetimeFigureOut">
              <a:rPr lang="ms-MY" smtClean="0"/>
              <a:pPr/>
              <a:t>07/11/2018</a:t>
            </a:fld>
            <a:endParaRPr lang="ms-MY"/>
          </a:p>
        </p:txBody>
      </p:sp>
      <p:sp>
        <p:nvSpPr>
          <p:cNvPr id="6" name="Footer Placeholder 5"/>
          <p:cNvSpPr>
            <a:spLocks noGrp="1"/>
          </p:cNvSpPr>
          <p:nvPr>
            <p:ph type="ftr" sz="quarter" idx="11"/>
          </p:nvPr>
        </p:nvSpPr>
        <p:spPr/>
        <p:txBody>
          <a:bodyPr/>
          <a:lstStyle/>
          <a:p>
            <a:endParaRPr lang="ms-MY"/>
          </a:p>
        </p:txBody>
      </p:sp>
      <p:sp>
        <p:nvSpPr>
          <p:cNvPr id="7" name="Slide Number Placeholder 6"/>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1977647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90"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90" y="2637014"/>
            <a:ext cx="5915025" cy="628526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8"/>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DACADDCD-F0B0-4023-B01F-2161B4D109FB}" type="datetimeFigureOut">
              <a:rPr lang="ms-MY" smtClean="0"/>
              <a:pPr/>
              <a:t>07/11/2018</a:t>
            </a:fld>
            <a:endParaRPr lang="ms-MY"/>
          </a:p>
        </p:txBody>
      </p:sp>
      <p:sp>
        <p:nvSpPr>
          <p:cNvPr id="5" name="Footer Placeholder 4"/>
          <p:cNvSpPr>
            <a:spLocks noGrp="1"/>
          </p:cNvSpPr>
          <p:nvPr>
            <p:ph type="ftr" sz="quarter" idx="3"/>
          </p:nvPr>
        </p:nvSpPr>
        <p:spPr>
          <a:xfrm>
            <a:off x="2271715" y="9181398"/>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ms-MY"/>
          </a:p>
        </p:txBody>
      </p:sp>
      <p:sp>
        <p:nvSpPr>
          <p:cNvPr id="6" name="Slide Number Placeholder 5"/>
          <p:cNvSpPr>
            <a:spLocks noGrp="1"/>
          </p:cNvSpPr>
          <p:nvPr>
            <p:ph type="sldNum" sz="quarter" idx="4"/>
          </p:nvPr>
        </p:nvSpPr>
        <p:spPr>
          <a:xfrm>
            <a:off x="4843463" y="9181398"/>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DEB9B8DE-906F-438B-A45B-5C9B1DA7FB74}" type="slidenum">
              <a:rPr lang="ms-MY" smtClean="0"/>
              <a:pPr/>
              <a:t>‹#›</a:t>
            </a:fld>
            <a:endParaRPr lang="ms-MY"/>
          </a:p>
        </p:txBody>
      </p:sp>
    </p:spTree>
    <p:extLst>
      <p:ext uri="{BB962C8B-B14F-4D97-AF65-F5344CB8AC3E}">
        <p14:creationId xmlns:p14="http://schemas.microsoft.com/office/powerpoint/2010/main" val="14471311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76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2" indent="-171442" algn="l" defTabSz="68576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2973"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1"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4"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66" rtl="0" eaLnBrk="1" latinLnBrk="0" hangingPunct="1">
        <a:defRPr sz="1350" kern="1200">
          <a:solidFill>
            <a:schemeClr val="tx1"/>
          </a:solidFill>
          <a:latin typeface="+mn-lt"/>
          <a:ea typeface="+mn-ea"/>
          <a:cs typeface="+mn-cs"/>
        </a:defRPr>
      </a:lvl1pPr>
      <a:lvl2pPr marL="342883"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8" algn="l" defTabSz="685766" rtl="0" eaLnBrk="1" latinLnBrk="0" hangingPunct="1">
        <a:defRPr sz="1350" kern="1200">
          <a:solidFill>
            <a:schemeClr val="tx1"/>
          </a:solidFill>
          <a:latin typeface="+mn-lt"/>
          <a:ea typeface="+mn-ea"/>
          <a:cs typeface="+mn-cs"/>
        </a:defRPr>
      </a:lvl4pPr>
      <a:lvl5pPr marL="1371531" algn="l" defTabSz="685766" rtl="0" eaLnBrk="1" latinLnBrk="0" hangingPunct="1">
        <a:defRPr sz="1350" kern="1200">
          <a:solidFill>
            <a:schemeClr val="tx1"/>
          </a:solidFill>
          <a:latin typeface="+mn-lt"/>
          <a:ea typeface="+mn-ea"/>
          <a:cs typeface="+mn-cs"/>
        </a:defRPr>
      </a:lvl5pPr>
      <a:lvl6pPr marL="1714414"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79" algn="l" defTabSz="685766" rtl="0" eaLnBrk="1" latinLnBrk="0" hangingPunct="1">
        <a:defRPr sz="1350" kern="1200">
          <a:solidFill>
            <a:schemeClr val="tx1"/>
          </a:solidFill>
          <a:latin typeface="+mn-lt"/>
          <a:ea typeface="+mn-ea"/>
          <a:cs typeface="+mn-cs"/>
        </a:defRPr>
      </a:lvl8pPr>
      <a:lvl9pPr marL="2743062" algn="l" defTabSz="685766"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hyperlink" Target="http://www.matrade.gov.my/en/malaysian-exporters/services.../services-export-fund-sef"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www.citp.my/" TargetMode="Externa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hyperlink" Target="http://www.mybimcentre.com.my/product-category/training/bim-module-training/" TargetMode="Externa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hyperlink" Target="https://www.mybimcentre.com.my/knowledge-base/" TargetMode="Externa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hyperlink" Target="http://www.mybimcentre.com.my/" TargetMode="Externa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hyperlink" Target="http://www.mybimcentre.com.my/" TargetMode="Externa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hyperlink" Target="http://www.cidb.gov.my/index.php/my/maklumat-pembinaan/statistik-industri-pembinaan/buletin-statistik-pembinaan-suku-tahunan" TargetMode="Externa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hyperlink" Target="http://www.cidb.gov.my/index.php/my/bidang-utama/ekonomi-pembinaan/penerbitan-statistik-dan-permintaan-pembinaan"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ext uri="{D42A27DB-BD31-4B8C-83A1-F6EECF244321}">
                <p14:modId xmlns:p14="http://schemas.microsoft.com/office/powerpoint/2010/main" val="2723570668"/>
              </p:ext>
            </p:extLst>
          </p:nvPr>
        </p:nvGraphicFramePr>
        <p:xfrm>
          <a:off x="2" y="2058463"/>
          <a:ext cx="6858000" cy="2098868"/>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124581660"/>
                    </a:ext>
                  </a:extLst>
                </a:gridCol>
                <a:gridCol w="1371600">
                  <a:extLst>
                    <a:ext uri="{9D8B030D-6E8A-4147-A177-3AD203B41FA5}">
                      <a16:colId xmlns:a16="http://schemas.microsoft.com/office/drawing/2014/main" val="3372148144"/>
                    </a:ext>
                  </a:extLst>
                </a:gridCol>
                <a:gridCol w="1371600">
                  <a:extLst>
                    <a:ext uri="{9D8B030D-6E8A-4147-A177-3AD203B41FA5}">
                      <a16:colId xmlns:a16="http://schemas.microsoft.com/office/drawing/2014/main" val="384475541"/>
                    </a:ext>
                  </a:extLst>
                </a:gridCol>
                <a:gridCol w="1371600">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43784">
                <a:tc>
                  <a:txBody>
                    <a:bodyPr/>
                    <a:lstStyle/>
                    <a:p>
                      <a:pPr algn="ctr"/>
                      <a:r>
                        <a:rPr lang="ms-MY" sz="900" dirty="0" smtClean="0">
                          <a:solidFill>
                            <a:schemeClr val="bg1"/>
                          </a:solidFill>
                          <a:latin typeface="Tw Cen MT" panose="020B0602020104020603" pitchFamily="34" charset="0"/>
                        </a:rPr>
                        <a:t>2016</a:t>
                      </a:r>
                    </a:p>
                    <a:p>
                      <a:pPr algn="ct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a:t>
                      </a:r>
                      <a:r>
                        <a:rPr lang="ms-MY" sz="900" dirty="0" smtClean="0">
                          <a:solidFill>
                            <a:schemeClr val="bg1"/>
                          </a:solidFill>
                          <a:latin typeface="Tw Cen MT" panose="020B0602020104020603" pitchFamily="34" charset="0"/>
                        </a:rPr>
                        <a:t>20%</a:t>
                      </a:r>
                      <a:endParaRPr lang="ms-MY" sz="900" dirty="0">
                        <a:solidFill>
                          <a:schemeClr val="bg1"/>
                        </a:solidFill>
                        <a:latin typeface="Tw Cen MT" panose="020B0602020104020603" pitchFamily="34" charset="0"/>
                      </a:endParaRP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2017</a:t>
                      </a:r>
                    </a:p>
                    <a:p>
                      <a:pPr algn="ct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a:t>
                      </a:r>
                      <a:r>
                        <a:rPr lang="ms-MY" sz="900" dirty="0" smtClean="0">
                          <a:solidFill>
                            <a:schemeClr val="bg1"/>
                          </a:solidFill>
                          <a:latin typeface="Tw Cen MT" panose="020B0602020104020603" pitchFamily="34" charset="0"/>
                        </a:rPr>
                        <a:t>0%</a:t>
                      </a:r>
                      <a:endParaRPr lang="ms-MY" sz="900" dirty="0">
                        <a:solidFill>
                          <a:schemeClr val="bg1"/>
                        </a:solidFill>
                        <a:latin typeface="Tw Cen MT" panose="020B0602020104020603" pitchFamily="34" charset="0"/>
                      </a:endParaRP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2018</a:t>
                      </a:r>
                    </a:p>
                    <a:p>
                      <a:pPr algn="ct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a:t>
                      </a:r>
                      <a:r>
                        <a:rPr lang="ms-MY" sz="900" dirty="0" smtClean="0">
                          <a:solidFill>
                            <a:schemeClr val="bg1"/>
                          </a:solidFill>
                          <a:latin typeface="Tw Cen MT" panose="020B0602020104020603" pitchFamily="34" charset="0"/>
                        </a:rPr>
                        <a:t>0%</a:t>
                      </a:r>
                      <a:endParaRPr lang="ms-MY" sz="900" dirty="0">
                        <a:solidFill>
                          <a:schemeClr val="bg1"/>
                        </a:solidFill>
                        <a:latin typeface="Tw Cen MT" panose="020B0602020104020603" pitchFamily="34" charset="0"/>
                      </a:endParaRP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2019</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2020</a:t>
                      </a:r>
                    </a:p>
                  </a:txBody>
                  <a:tcPr>
                    <a:solidFill>
                      <a:srgbClr val="FF3300">
                        <a:alpha val="65000"/>
                      </a:srgbClr>
                    </a:solidFill>
                  </a:tcPr>
                </a:tc>
                <a:extLst>
                  <a:ext uri="{0D108BD9-81ED-4DB2-BD59-A6C34878D82A}">
                    <a16:rowId xmlns:a16="http://schemas.microsoft.com/office/drawing/2014/main" val="2306563032"/>
                  </a:ext>
                </a:extLst>
              </a:tr>
              <a:tr h="1655084">
                <a:tc>
                  <a:txBody>
                    <a:bodyPr/>
                    <a:lstStyle/>
                    <a:p>
                      <a:pPr fontAlgn="auto">
                        <a:lnSpc>
                          <a:spcPct val="88000"/>
                        </a:lnSpc>
                        <a:spcBef>
                          <a:spcPts val="0"/>
                        </a:spcBef>
                        <a:spcAft>
                          <a:spcPts val="0"/>
                        </a:spcAft>
                        <a:defRPr/>
                      </a:pP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150 QLASSIC assessors accredited</a:t>
                      </a:r>
                    </a:p>
                    <a:p>
                      <a:pPr fontAlgn="auto">
                        <a:lnSpc>
                          <a:spcPct val="88000"/>
                        </a:lnSpc>
                        <a:spcBef>
                          <a:spcPts val="0"/>
                        </a:spcBef>
                        <a:spcAft>
                          <a:spcPts val="0"/>
                        </a:spcAft>
                        <a:defRPr/>
                      </a:pPr>
                      <a:endPar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endParaRPr>
                    </a:p>
                    <a:p>
                      <a:pPr fontAlgn="auto">
                        <a:lnSpc>
                          <a:spcPct val="88000"/>
                        </a:lnSpc>
                        <a:spcBef>
                          <a:spcPts val="0"/>
                        </a:spcBef>
                        <a:spcAft>
                          <a:spcPts val="0"/>
                        </a:spcAft>
                        <a:defRPr/>
                      </a:pP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100 CIDB QLASSIC Assessors Accredited</a:t>
                      </a:r>
                    </a:p>
                    <a:p>
                      <a:pPr fontAlgn="auto">
                        <a:lnSpc>
                          <a:spcPct val="88000"/>
                        </a:lnSpc>
                        <a:spcBef>
                          <a:spcPts val="0"/>
                        </a:spcBef>
                        <a:spcAft>
                          <a:spcPts val="0"/>
                        </a:spcAft>
                        <a:defRPr/>
                      </a:pPr>
                      <a:endPar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endParaRPr>
                    </a:p>
                    <a:p>
                      <a:pPr fontAlgn="auto">
                        <a:lnSpc>
                          <a:spcPct val="88000"/>
                        </a:lnSpc>
                        <a:spcBef>
                          <a:spcPts val="0"/>
                        </a:spcBef>
                        <a:spcAft>
                          <a:spcPts val="0"/>
                        </a:spcAft>
                        <a:defRPr/>
                      </a:pP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300 QLASSIC Assessment</a:t>
                      </a:r>
                    </a:p>
                    <a:p>
                      <a:pPr fontAlgn="auto">
                        <a:lnSpc>
                          <a:spcPct val="88000"/>
                        </a:lnSpc>
                        <a:spcBef>
                          <a:spcPts val="0"/>
                        </a:spcBef>
                        <a:spcAft>
                          <a:spcPts val="0"/>
                        </a:spcAft>
                        <a:defRPr/>
                      </a:pPr>
                      <a:endPar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endParaRPr>
                    </a:p>
                    <a:p>
                      <a:pPr>
                        <a:lnSpc>
                          <a:spcPct val="88000"/>
                        </a:lnSpc>
                        <a:defRPr/>
                      </a:pP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QLASSIC portal completed</a:t>
                      </a:r>
                    </a:p>
                    <a:p>
                      <a:endParaRPr lang="ms-MY" sz="900" dirty="0">
                        <a:latin typeface="Tw Cen MT" panose="020B0602020104020603" pitchFamily="34" charset="0"/>
                      </a:endParaRPr>
                    </a:p>
                  </a:txBody>
                  <a:tcPr>
                    <a:solidFill>
                      <a:schemeClr val="accent2">
                        <a:lumMod val="20000"/>
                        <a:lumOff val="80000"/>
                      </a:schemeClr>
                    </a:solidFill>
                  </a:tcPr>
                </a:tc>
                <a:tc>
                  <a:txBody>
                    <a:bodyPr/>
                    <a:lstStyle/>
                    <a:p>
                      <a:pPr fontAlgn="auto">
                        <a:lnSpc>
                          <a:spcPct val="88000"/>
                        </a:lnSpc>
                        <a:spcBef>
                          <a:spcPts val="0"/>
                        </a:spcBef>
                        <a:spcAft>
                          <a:spcPts val="0"/>
                        </a:spcAft>
                        <a:defRPr/>
                      </a:pP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350 QLASSIC assessors accredited</a:t>
                      </a:r>
                    </a:p>
                    <a:p>
                      <a:pPr fontAlgn="auto">
                        <a:lnSpc>
                          <a:spcPct val="88000"/>
                        </a:lnSpc>
                        <a:spcBef>
                          <a:spcPts val="0"/>
                        </a:spcBef>
                        <a:spcAft>
                          <a:spcPts val="0"/>
                        </a:spcAft>
                        <a:defRPr/>
                      </a:pPr>
                      <a:endPar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endParaRPr>
                    </a:p>
                    <a:p>
                      <a:pPr fontAlgn="auto">
                        <a:lnSpc>
                          <a:spcPct val="88000"/>
                        </a:lnSpc>
                        <a:spcBef>
                          <a:spcPts val="0"/>
                        </a:spcBef>
                        <a:spcAft>
                          <a:spcPts val="0"/>
                        </a:spcAft>
                        <a:defRPr/>
                      </a:pP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150 CIDB QLASSIC Assessors Accredited</a:t>
                      </a:r>
                    </a:p>
                    <a:p>
                      <a:pPr fontAlgn="auto">
                        <a:lnSpc>
                          <a:spcPct val="88000"/>
                        </a:lnSpc>
                        <a:spcBef>
                          <a:spcPts val="0"/>
                        </a:spcBef>
                        <a:spcAft>
                          <a:spcPts val="0"/>
                        </a:spcAft>
                        <a:defRPr/>
                      </a:pPr>
                      <a:endPar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endParaRPr>
                    </a:p>
                    <a:p>
                      <a:pPr fontAlgn="auto">
                        <a:lnSpc>
                          <a:spcPct val="88000"/>
                        </a:lnSpc>
                        <a:spcBef>
                          <a:spcPts val="0"/>
                        </a:spcBef>
                        <a:spcAft>
                          <a:spcPts val="0"/>
                        </a:spcAft>
                        <a:defRPr/>
                      </a:pP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300 QLASSIC Assessment</a:t>
                      </a:r>
                    </a:p>
                    <a:p>
                      <a:endParaRPr kumimoji="0" lang="ms-MY" sz="900" b="0" i="0" u="none" strike="noStrike" kern="1200" cap="none" spc="0" normalizeH="0" baseline="0" noProof="0" dirty="0">
                        <a:ln>
                          <a:noFill/>
                        </a:ln>
                        <a:solidFill>
                          <a:schemeClr val="tx1"/>
                        </a:solidFill>
                        <a:effectLst/>
                        <a:uLnTx/>
                        <a:uFillTx/>
                        <a:latin typeface="Tw Cen MT" panose="020B0602020104020603" pitchFamily="34" charset="0"/>
                        <a:ea typeface="+mn-ea"/>
                        <a:cs typeface="+mn-cs"/>
                      </a:endParaRPr>
                    </a:p>
                  </a:txBody>
                  <a:tcPr>
                    <a:solidFill>
                      <a:schemeClr val="accent2">
                        <a:lumMod val="20000"/>
                        <a:lumOff val="80000"/>
                      </a:schemeClr>
                    </a:solidFill>
                  </a:tcPr>
                </a:tc>
                <a:tc>
                  <a:txBody>
                    <a:bodyPr/>
                    <a:lstStyle/>
                    <a:p>
                      <a:pPr fontAlgn="auto">
                        <a:lnSpc>
                          <a:spcPct val="88000"/>
                        </a:lnSpc>
                        <a:spcBef>
                          <a:spcPts val="0"/>
                        </a:spcBef>
                        <a:spcAft>
                          <a:spcPts val="0"/>
                        </a:spcAft>
                        <a:defRPr/>
                      </a:pP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500 QLASSIC assessors accredited</a:t>
                      </a:r>
                    </a:p>
                    <a:p>
                      <a:pPr fontAlgn="auto">
                        <a:lnSpc>
                          <a:spcPct val="88000"/>
                        </a:lnSpc>
                        <a:spcBef>
                          <a:spcPts val="0"/>
                        </a:spcBef>
                        <a:spcAft>
                          <a:spcPts val="0"/>
                        </a:spcAft>
                        <a:defRPr/>
                      </a:pPr>
                      <a:endPar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endParaRPr>
                    </a:p>
                    <a:p>
                      <a:pPr fontAlgn="auto">
                        <a:lnSpc>
                          <a:spcPct val="88000"/>
                        </a:lnSpc>
                        <a:spcBef>
                          <a:spcPts val="0"/>
                        </a:spcBef>
                        <a:spcAft>
                          <a:spcPts val="0"/>
                        </a:spcAft>
                        <a:defRPr/>
                      </a:pP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200 CIDB QLASSIC Assessors Accredited</a:t>
                      </a:r>
                    </a:p>
                    <a:p>
                      <a:pPr fontAlgn="auto">
                        <a:lnSpc>
                          <a:spcPct val="88000"/>
                        </a:lnSpc>
                        <a:spcBef>
                          <a:spcPts val="0"/>
                        </a:spcBef>
                        <a:spcAft>
                          <a:spcPts val="0"/>
                        </a:spcAft>
                        <a:defRPr/>
                      </a:pPr>
                      <a:endPar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endParaRPr>
                    </a:p>
                    <a:p>
                      <a:pPr fontAlgn="auto">
                        <a:lnSpc>
                          <a:spcPct val="88000"/>
                        </a:lnSpc>
                        <a:spcBef>
                          <a:spcPts val="0"/>
                        </a:spcBef>
                        <a:spcAft>
                          <a:spcPts val="0"/>
                        </a:spcAft>
                        <a:defRPr/>
                      </a:pP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300 QLASSIC Assessment</a:t>
                      </a:r>
                    </a:p>
                    <a:p>
                      <a:pPr fontAlgn="auto">
                        <a:lnSpc>
                          <a:spcPct val="88000"/>
                        </a:lnSpc>
                        <a:spcBef>
                          <a:spcPts val="0"/>
                        </a:spcBef>
                        <a:spcAft>
                          <a:spcPts val="0"/>
                        </a:spcAft>
                        <a:defRPr/>
                      </a:pPr>
                      <a:endPar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endParaRPr>
                    </a:p>
                    <a:p>
                      <a:pPr>
                        <a:lnSpc>
                          <a:spcPct val="88000"/>
                        </a:lnSpc>
                        <a:defRPr/>
                      </a:pP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QLASSIC portal launched</a:t>
                      </a:r>
                    </a:p>
                    <a:p>
                      <a:endParaRPr kumimoji="0" lang="ms-MY" sz="900" b="0" i="0" u="none" strike="noStrike" kern="1200" cap="none" spc="0" normalizeH="0" baseline="0" noProof="0" dirty="0">
                        <a:ln>
                          <a:noFill/>
                        </a:ln>
                        <a:solidFill>
                          <a:schemeClr val="tx1"/>
                        </a:solidFill>
                        <a:effectLst/>
                        <a:uLnTx/>
                        <a:uFillTx/>
                        <a:latin typeface="Tw Cen MT" panose="020B0602020104020603" pitchFamily="34" charset="0"/>
                        <a:ea typeface="+mn-ea"/>
                        <a:cs typeface="+mn-cs"/>
                      </a:endParaRPr>
                    </a:p>
                  </a:txBody>
                  <a:tcPr>
                    <a:solidFill>
                      <a:schemeClr val="accent2">
                        <a:lumMod val="20000"/>
                        <a:lumOff val="80000"/>
                      </a:schemeClr>
                    </a:solidFill>
                  </a:tcPr>
                </a:tc>
                <a:tc>
                  <a:txBody>
                    <a:bodyPr/>
                    <a:lstStyle/>
                    <a:p>
                      <a:endParaRPr kumimoji="0" lang="ms-MY" sz="900" b="0" i="0" u="none" strike="noStrike" kern="1200" cap="none" spc="0" normalizeH="0" baseline="0" noProof="0" dirty="0">
                        <a:ln>
                          <a:noFill/>
                        </a:ln>
                        <a:solidFill>
                          <a:schemeClr val="tx1"/>
                        </a:solidFill>
                        <a:effectLst/>
                        <a:uLnTx/>
                        <a:uFillTx/>
                        <a:latin typeface="Tw Cen MT" panose="020B0602020104020603" pitchFamily="34" charset="0"/>
                        <a:ea typeface="+mn-ea"/>
                        <a:cs typeface="+mn-cs"/>
                      </a:endParaRPr>
                    </a:p>
                  </a:txBody>
                  <a:tcPr>
                    <a:solidFill>
                      <a:schemeClr val="accent2">
                        <a:lumMod val="20000"/>
                        <a:lumOff val="80000"/>
                      </a:schemeClr>
                    </a:solidFill>
                  </a:tcPr>
                </a:tc>
                <a:tc>
                  <a:txBody>
                    <a:bodyPr/>
                    <a:lstStyle/>
                    <a:p>
                      <a:endParaRPr kumimoji="0" lang="ms-MY" sz="900" b="0" i="0" u="none" strike="noStrike" kern="1200" cap="none" spc="0" normalizeH="0" baseline="0" noProof="0" dirty="0">
                        <a:ln>
                          <a:noFill/>
                        </a:ln>
                        <a:solidFill>
                          <a:schemeClr val="tx1"/>
                        </a:solidFill>
                        <a:effectLst/>
                        <a:uLnTx/>
                        <a:uFillTx/>
                        <a:latin typeface="Tw Cen MT" panose="020B0602020104020603" pitchFamily="34" charset="0"/>
                        <a:ea typeface="+mn-ea"/>
                        <a:cs typeface="+mn-cs"/>
                      </a:endParaRPr>
                    </a:p>
                  </a:txBody>
                  <a:tcPr>
                    <a:solidFill>
                      <a:schemeClr val="accent2">
                        <a:lumMod val="20000"/>
                        <a:lumOff val="80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2" y="4242391"/>
            <a:ext cx="6857999" cy="56287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77">
              <a:defRPr/>
            </a:pPr>
            <a:endParaRPr lang="ms-MY">
              <a:solidFill>
                <a:prstClr val="white"/>
              </a:solidFill>
              <a:latin typeface="Calibri" panose="020F0502020204030204"/>
            </a:endParaRPr>
          </a:p>
        </p:txBody>
      </p:sp>
      <p:graphicFrame>
        <p:nvGraphicFramePr>
          <p:cNvPr id="19" name="Table 18"/>
          <p:cNvGraphicFramePr>
            <a:graphicFrameLocks noGrp="1"/>
          </p:cNvGraphicFramePr>
          <p:nvPr>
            <p:extLst>
              <p:ext uri="{D42A27DB-BD31-4B8C-83A1-F6EECF244321}">
                <p14:modId xmlns:p14="http://schemas.microsoft.com/office/powerpoint/2010/main" val="3880652569"/>
              </p:ext>
            </p:extLst>
          </p:nvPr>
        </p:nvGraphicFramePr>
        <p:xfrm>
          <a:off x="4810126" y="254484"/>
          <a:ext cx="2037266" cy="1594476"/>
        </p:xfrm>
        <a:graphic>
          <a:graphicData uri="http://schemas.openxmlformats.org/drawingml/2006/table">
            <a:tbl>
              <a:tblPr firstRow="1" bandRow="1">
                <a:tableStyleId>{5C22544A-7EE6-4342-B048-85BDC9FD1C3A}</a:tableStyleId>
              </a:tblPr>
              <a:tblGrid>
                <a:gridCol w="2037266">
                  <a:extLst>
                    <a:ext uri="{9D8B030D-6E8A-4147-A177-3AD203B41FA5}">
                      <a16:colId xmlns:a16="http://schemas.microsoft.com/office/drawing/2014/main" val="2880578049"/>
                    </a:ext>
                  </a:extLst>
                </a:gridCol>
              </a:tblGrid>
              <a:tr h="398619">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98619">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ms-MY" sz="1000" dirty="0" smtClean="0">
                          <a:solidFill>
                            <a:schemeClr val="tx1"/>
                          </a:solidFill>
                          <a:latin typeface="Tw Cen MT" panose="020B0602020104020603" pitchFamily="34" charset="0"/>
                        </a:rPr>
                        <a:t>Hj.</a:t>
                      </a:r>
                      <a:r>
                        <a:rPr lang="ms-MY" sz="1000" baseline="0" dirty="0" smtClean="0">
                          <a:solidFill>
                            <a:schemeClr val="tx1"/>
                          </a:solidFill>
                          <a:latin typeface="Tw Cen MT" panose="020B0602020104020603" pitchFamily="34" charset="0"/>
                        </a:rPr>
                        <a:t> Razuki Ibrahim</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398619">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Faizal Abdul Hamid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398619">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253464582"/>
              </p:ext>
            </p:extLst>
          </p:nvPr>
        </p:nvGraphicFramePr>
        <p:xfrm>
          <a:off x="-1" y="455786"/>
          <a:ext cx="4774020" cy="1202689"/>
        </p:xfrm>
        <a:graphic>
          <a:graphicData uri="http://schemas.openxmlformats.org/drawingml/2006/table">
            <a:tbl>
              <a:tblPr firstRow="1" bandRow="1">
                <a:tableStyleId>{5C22544A-7EE6-4342-B048-85BDC9FD1C3A}</a:tableStyleId>
              </a:tblPr>
              <a:tblGrid>
                <a:gridCol w="4774020">
                  <a:extLst>
                    <a:ext uri="{9D8B030D-6E8A-4147-A177-3AD203B41FA5}">
                      <a16:colId xmlns:a16="http://schemas.microsoft.com/office/drawing/2014/main" val="2880578049"/>
                    </a:ext>
                  </a:extLst>
                </a:gridCol>
              </a:tblGrid>
              <a:tr h="405451">
                <a:tc>
                  <a:txBody>
                    <a:bodyPr/>
                    <a:lstStyle/>
                    <a:p>
                      <a:r>
                        <a:rPr lang="ms-MY" sz="1000" b="1" dirty="0" smtClean="0">
                          <a:solidFill>
                            <a:schemeClr val="tx1"/>
                          </a:solidFill>
                          <a:latin typeface="Tw Cen MT" panose="020B0602020104020603" pitchFamily="34" charset="0"/>
                        </a:rPr>
                        <a:t>KPI DESCRIPTION</a:t>
                      </a:r>
                    </a:p>
                    <a:p>
                      <a:r>
                        <a:rPr lang="en-MY" sz="1000" b="0" kern="1200" dirty="0" smtClean="0">
                          <a:solidFill>
                            <a:schemeClr val="tx1"/>
                          </a:solidFill>
                          <a:latin typeface="Tw Cen MT" panose="020B0602020104020603" pitchFamily="34" charset="0"/>
                          <a:ea typeface="+mn-ea"/>
                          <a:cs typeface="+mn-cs"/>
                        </a:rPr>
                        <a:t>500 accredited QLASSIC assessors produced by Q4 2018</a:t>
                      </a:r>
                      <a:endParaRPr lang="en-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98619">
                <a:tc>
                  <a:txBody>
                    <a:bodyPr/>
                    <a:lstStyle/>
                    <a:p>
                      <a:r>
                        <a:rPr lang="ms-MY" sz="1000" b="1" dirty="0" smtClean="0">
                          <a:solidFill>
                            <a:schemeClr val="tx1"/>
                          </a:solidFill>
                          <a:latin typeface="Tw Cen MT" panose="020B0602020104020603" pitchFamily="34" charset="0"/>
                        </a:rPr>
                        <a:t>INITIATIVE</a:t>
                      </a:r>
                    </a:p>
                    <a:p>
                      <a:r>
                        <a:rPr lang="en-US" sz="1000" b="0" dirty="0" smtClean="0">
                          <a:solidFill>
                            <a:schemeClr val="tx1"/>
                          </a:solidFill>
                          <a:latin typeface="Tw Cen MT" panose="020B0602020104020603" pitchFamily="34" charset="0"/>
                        </a:rPr>
                        <a:t>Q1 - Increase Emphasis On Quality And Implement Quality Assessments</a:t>
                      </a:r>
                      <a:endParaRPr lang="ms-MY" sz="1000" b="0" dirty="0" smtClean="0">
                        <a:solidFill>
                          <a:schemeClr val="tx1"/>
                        </a:solidFill>
                        <a:latin typeface="Tw Cen MT" panose="020B0602020104020603" pitchFamily="34" charset="0"/>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398619">
                <a:tc>
                  <a:txBody>
                    <a:bodyPr/>
                    <a:lstStyle/>
                    <a:p>
                      <a:r>
                        <a:rPr lang="ms-MY" sz="1000" b="1" dirty="0" smtClean="0">
                          <a:solidFill>
                            <a:schemeClr val="tx1"/>
                          </a:solidFill>
                          <a:latin typeface="Tw Cen MT" panose="020B0602020104020603" pitchFamily="34" charset="0"/>
                        </a:rPr>
                        <a:t>SUB-INITIATIVE</a:t>
                      </a:r>
                    </a:p>
                    <a:p>
                      <a:r>
                        <a:rPr lang="ms-MY" sz="1000" b="1" dirty="0" smtClean="0">
                          <a:solidFill>
                            <a:schemeClr val="tx1"/>
                          </a:solidFill>
                          <a:latin typeface="Tw Cen MT" panose="020B0602020104020603" pitchFamily="34" charset="0"/>
                        </a:rPr>
                        <a:t>-</a:t>
                      </a:r>
                      <a:endParaRPr lang="ms-MY" sz="1000" dirty="0" smtClean="0">
                        <a:solidFill>
                          <a:schemeClr val="tx1"/>
                        </a:solidFill>
                        <a:latin typeface="Tw Cen MT" panose="020B0602020104020603"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3" y="63798"/>
            <a:ext cx="3167790" cy="307777"/>
          </a:xfrm>
          <a:prstGeom prst="rect">
            <a:avLst/>
          </a:prstGeom>
          <a:ln>
            <a:noFill/>
          </a:ln>
        </p:spPr>
        <p:txBody>
          <a:bodyPr wrap="none">
            <a:spAutoFit/>
          </a:bodyPr>
          <a:lstStyle/>
          <a:p>
            <a:r>
              <a:rPr lang="ms-MY" sz="1400" b="1" dirty="0">
                <a:solidFill>
                  <a:srgbClr val="FF0000"/>
                </a:solidFill>
                <a:latin typeface="Tw Cen MT" panose="020B0602020104020603" pitchFamily="34" charset="0"/>
              </a:rPr>
              <a:t>QUALITY, SAFETY &amp; PROFESSIONALISM</a:t>
            </a:r>
            <a:endParaRPr lang="ms-MY" sz="1400" dirty="0">
              <a:solidFill>
                <a:srgbClr val="FF0000"/>
              </a:solidFill>
            </a:endParaRPr>
          </a:p>
        </p:txBody>
      </p:sp>
      <p:sp>
        <p:nvSpPr>
          <p:cNvPr id="10" name="Rectangle 9"/>
          <p:cNvSpPr/>
          <p:nvPr/>
        </p:nvSpPr>
        <p:spPr>
          <a:xfrm>
            <a:off x="116963" y="-74431"/>
            <a:ext cx="2764260"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a:t>
            </a:r>
            <a:r>
              <a:rPr lang="ms-MY" sz="2800" b="1" dirty="0" smtClean="0">
                <a:solidFill>
                  <a:schemeClr val="bg1"/>
                </a:solidFill>
                <a:latin typeface="Tw Cen MT" panose="020B0602020104020603" pitchFamily="34" charset="0"/>
              </a:rPr>
              <a:t>Q1-006</a:t>
            </a:r>
            <a:endParaRPr lang="ms-MY" sz="2800" dirty="0">
              <a:solidFill>
                <a:schemeClr val="bg1"/>
              </a:solidFill>
            </a:endParaRPr>
          </a:p>
        </p:txBody>
      </p:sp>
      <p:sp>
        <p:nvSpPr>
          <p:cNvPr id="15" name="TextBox 14"/>
          <p:cNvSpPr txBox="1"/>
          <p:nvPr/>
        </p:nvSpPr>
        <p:spPr>
          <a:xfrm>
            <a:off x="0" y="4199257"/>
            <a:ext cx="6858000" cy="230832"/>
          </a:xfrm>
          <a:prstGeom prst="rect">
            <a:avLst/>
          </a:prstGeom>
          <a:solidFill>
            <a:srgbClr val="FF330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3"/>
            <a:ext cx="6858000" cy="230832"/>
          </a:xfrm>
          <a:prstGeom prst="rect">
            <a:avLst/>
          </a:prstGeom>
          <a:solidFill>
            <a:srgbClr val="FF330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
        <p:nvSpPr>
          <p:cNvPr id="17" name="TextBox 16"/>
          <p:cNvSpPr txBox="1"/>
          <p:nvPr/>
        </p:nvSpPr>
        <p:spPr>
          <a:xfrm>
            <a:off x="28576" y="4420843"/>
            <a:ext cx="3267074" cy="5478423"/>
          </a:xfrm>
          <a:prstGeom prst="rect">
            <a:avLst/>
          </a:prstGeom>
          <a:noFill/>
        </p:spPr>
        <p:txBody>
          <a:bodyPr wrap="square" rtlCol="0">
            <a:spAutoFit/>
          </a:bodyPr>
          <a:lstStyle/>
          <a:p>
            <a:r>
              <a:rPr lang="en-MY" sz="1000" dirty="0">
                <a:latin typeface="Tw Cen MT" panose="020B0602020104020603" pitchFamily="34" charset="0"/>
              </a:rPr>
              <a:t>This KPI is under the purview of IWG1.</a:t>
            </a:r>
          </a:p>
          <a:p>
            <a:endParaRPr lang="en-US" sz="1000" dirty="0">
              <a:latin typeface="Tw Cen MT" panose="020B0602020104020603" pitchFamily="34" charset="0"/>
            </a:endParaRPr>
          </a:p>
          <a:p>
            <a:pPr algn="just"/>
            <a:r>
              <a:rPr lang="en-US" sz="1000" dirty="0">
                <a:latin typeface="Tw Cen MT" panose="020B0602020104020603" pitchFamily="34" charset="0"/>
              </a:rPr>
              <a:t>QLASSIC which stands for Quality Assessment System in Construction started in 2006. This was adopted from CONQUAS, Singapore.</a:t>
            </a:r>
          </a:p>
          <a:p>
            <a:pPr algn="just"/>
            <a:endParaRPr lang="en-US" sz="1000" dirty="0">
              <a:latin typeface="Tw Cen MT" panose="020B0602020104020603" pitchFamily="34" charset="0"/>
            </a:endParaRPr>
          </a:p>
          <a:p>
            <a:pPr algn="just"/>
            <a:r>
              <a:rPr lang="en-US" sz="1000" dirty="0">
                <a:latin typeface="Tw Cen MT" panose="020B0602020104020603" pitchFamily="34" charset="0"/>
              </a:rPr>
              <a:t>This report focuses on QLASSIC Assessor, CIDB QLASSIC Assessor, QLASSIC Assessment and QLASSIC Portal.</a:t>
            </a:r>
          </a:p>
          <a:p>
            <a:endParaRPr lang="en-MY" sz="1000" u="sng" dirty="0">
              <a:latin typeface="Tw Cen MT" panose="020B0602020104020603" pitchFamily="34" charset="0"/>
            </a:endParaRPr>
          </a:p>
          <a:p>
            <a:r>
              <a:rPr lang="en-MY" sz="1000" u="sng" dirty="0">
                <a:latin typeface="Tw Cen MT" panose="020B0602020104020603" pitchFamily="34" charset="0"/>
              </a:rPr>
              <a:t>4 Steps to become a CIDB QLASSIC Assessor.</a:t>
            </a:r>
          </a:p>
          <a:p>
            <a:r>
              <a:rPr lang="en-MY" sz="1000" dirty="0">
                <a:latin typeface="Tw Cen MT" panose="020B0602020104020603" pitchFamily="34" charset="0"/>
              </a:rPr>
              <a:t>Step 1: Awareness Course (1 Day)</a:t>
            </a:r>
          </a:p>
          <a:p>
            <a:r>
              <a:rPr lang="en-MY" sz="1000" dirty="0">
                <a:latin typeface="Tw Cen MT" panose="020B0602020104020603" pitchFamily="34" charset="0"/>
              </a:rPr>
              <a:t>Step 2: Assessor Course with Theory Exam (2 Days)</a:t>
            </a:r>
          </a:p>
          <a:p>
            <a:r>
              <a:rPr lang="en-MY" sz="1000" dirty="0">
                <a:latin typeface="Tw Cen MT" panose="020B0602020104020603" pitchFamily="34" charset="0"/>
              </a:rPr>
              <a:t>Step 3: Practical Test (2 Days)</a:t>
            </a:r>
          </a:p>
          <a:p>
            <a:r>
              <a:rPr lang="en-MY" sz="1000" dirty="0">
                <a:latin typeface="Tw Cen MT" panose="020B0602020104020603" pitchFamily="34" charset="0"/>
              </a:rPr>
              <a:t>Step 4: Hands-On (2-3 Days)</a:t>
            </a:r>
          </a:p>
          <a:p>
            <a:endParaRPr lang="en-MY" sz="1000" b="1" u="sng" dirty="0">
              <a:latin typeface="Tw Cen MT" panose="020B0602020104020603" pitchFamily="34" charset="0"/>
            </a:endParaRPr>
          </a:p>
          <a:p>
            <a:r>
              <a:rPr lang="en-MY" sz="1000" b="1" dirty="0">
                <a:latin typeface="Tw Cen MT" panose="020B0602020104020603" pitchFamily="34" charset="0"/>
              </a:rPr>
              <a:t>QLASSIC Assessors</a:t>
            </a:r>
          </a:p>
          <a:p>
            <a:pPr algn="just"/>
            <a:r>
              <a:rPr lang="en-MY" sz="1000" dirty="0">
                <a:latin typeface="Tw Cen MT" panose="020B0602020104020603" pitchFamily="34" charset="0"/>
              </a:rPr>
              <a:t>401 out of the targeted 500 QLASSIC assessors were accredited by CIDB from 2016 to Q2 2018. All these assessors have undergone Step 1 to Step 3 of the training </a:t>
            </a:r>
            <a:r>
              <a:rPr lang="en-MY" sz="1000" dirty="0" err="1" smtClean="0">
                <a:latin typeface="Tw Cen MT" panose="020B0602020104020603" pitchFamily="34" charset="0"/>
              </a:rPr>
              <a:t>andaccreditation</a:t>
            </a:r>
            <a:r>
              <a:rPr lang="en-MY" sz="1000" dirty="0" smtClean="0">
                <a:latin typeface="Tw Cen MT" panose="020B0602020104020603" pitchFamily="34" charset="0"/>
              </a:rPr>
              <a:t> </a:t>
            </a:r>
            <a:r>
              <a:rPr lang="en-MY" sz="1000" dirty="0">
                <a:latin typeface="Tw Cen MT" panose="020B0602020104020603" pitchFamily="34" charset="0"/>
              </a:rPr>
              <a:t>program. Most of these assessors serve their respective individual company needs for QLASSIC assessment during construction. To qualify as CIDB QLASSIC assessors require them to undergo Step 4 : Hands-On</a:t>
            </a:r>
          </a:p>
          <a:p>
            <a:endParaRPr lang="en-MY" sz="1000" u="sng" dirty="0">
              <a:latin typeface="Tw Cen MT" panose="020B0602020104020603" pitchFamily="34" charset="0"/>
            </a:endParaRPr>
          </a:p>
          <a:p>
            <a:r>
              <a:rPr lang="en-MY" sz="1000" b="1" dirty="0">
                <a:latin typeface="Tw Cen MT" panose="020B0602020104020603" pitchFamily="34" charset="0"/>
              </a:rPr>
              <a:t>CIDB QLASSIC Assessors</a:t>
            </a:r>
          </a:p>
          <a:p>
            <a:pPr algn="just"/>
            <a:r>
              <a:rPr lang="en-MY" sz="1000" dirty="0">
                <a:latin typeface="Tw Cen MT" panose="020B0602020104020603" pitchFamily="34" charset="0"/>
              </a:rPr>
              <a:t>156 out of the targeted 200 CIDB QLASSIC assessors were accredited from 2016 to Q2 2018. These assessors have completed Step 1 to Step 4 and are registered with CIDB. CIDB appoints this group of assessors to carry out </a:t>
            </a:r>
            <a:r>
              <a:rPr lang="en-MY" sz="1000" dirty="0" smtClean="0">
                <a:latin typeface="Tw Cen MT" panose="020B0602020104020603" pitchFamily="34" charset="0"/>
              </a:rPr>
              <a:t>QLASSIC </a:t>
            </a:r>
            <a:r>
              <a:rPr lang="en-MY" sz="1000" dirty="0">
                <a:latin typeface="Tw Cen MT" panose="020B0602020104020603" pitchFamily="34" charset="0"/>
              </a:rPr>
              <a:t>assessment. There are 14 internal assessors within CIDB and 142 external assessors from various industry players such as developers, consultants and contractors. Currently, there are about 40 full time QLASSIC assessors. They may perform up to 8 projects per month.</a:t>
            </a:r>
            <a:endParaRPr lang="en-US" sz="1000" dirty="0">
              <a:latin typeface="Tw Cen MT" panose="020B0602020104020603" pitchFamily="34" charset="0"/>
            </a:endParaRPr>
          </a:p>
        </p:txBody>
      </p:sp>
      <p:sp>
        <p:nvSpPr>
          <p:cNvPr id="18" name="TextBox 17"/>
          <p:cNvSpPr txBox="1"/>
          <p:nvPr/>
        </p:nvSpPr>
        <p:spPr>
          <a:xfrm>
            <a:off x="3400425" y="4429261"/>
            <a:ext cx="3467100" cy="5016758"/>
          </a:xfrm>
          <a:prstGeom prst="rect">
            <a:avLst/>
          </a:prstGeom>
          <a:noFill/>
        </p:spPr>
        <p:txBody>
          <a:bodyPr wrap="square" rtlCol="0">
            <a:spAutoFit/>
          </a:bodyPr>
          <a:lstStyle/>
          <a:p>
            <a:pPr algn="just"/>
            <a:r>
              <a:rPr lang="en-MY" sz="1000" b="1" dirty="0">
                <a:latin typeface="Tw Cen MT" panose="020B0602020104020603" pitchFamily="34" charset="0"/>
              </a:rPr>
              <a:t>QLASSIC Assessment</a:t>
            </a:r>
          </a:p>
          <a:p>
            <a:pPr algn="just"/>
            <a:r>
              <a:rPr lang="en-MY" sz="1000" dirty="0">
                <a:latin typeface="Tw Cen MT" panose="020B0602020104020603" pitchFamily="34" charset="0"/>
              </a:rPr>
              <a:t>774 out of the targeted 900 projects have been assessed using QLASSIC from 2016 to Q2 2018. 732 out of 774 (94.57%) are private projects and 42 (5.43%) are public projects.</a:t>
            </a:r>
          </a:p>
          <a:p>
            <a:pPr algn="just"/>
            <a:endParaRPr lang="en-MY" sz="1000" dirty="0">
              <a:latin typeface="Tw Cen MT" panose="020B0602020104020603" pitchFamily="34" charset="0"/>
            </a:endParaRPr>
          </a:p>
          <a:p>
            <a:pPr algn="just"/>
            <a:r>
              <a:rPr lang="en-MY" sz="1000" dirty="0">
                <a:latin typeface="Tw Cen MT" panose="020B0602020104020603" pitchFamily="34" charset="0"/>
              </a:rPr>
              <a:t>In Q2 2018, approximately 55% of the projects assessed are located in  </a:t>
            </a:r>
            <a:r>
              <a:rPr lang="en-MY" sz="1000" dirty="0" err="1">
                <a:latin typeface="Tw Cen MT" panose="020B0602020104020603" pitchFamily="34" charset="0"/>
              </a:rPr>
              <a:t>Klang</a:t>
            </a:r>
            <a:r>
              <a:rPr lang="en-MY" sz="1000" dirty="0">
                <a:latin typeface="Tw Cen MT" panose="020B0602020104020603" pitchFamily="34" charset="0"/>
              </a:rPr>
              <a:t> valley (Selangor, Kuala Lumpur and Putrajaya), while Johor and Kedah contributed 8.8% and 11.8% respectively. </a:t>
            </a:r>
          </a:p>
          <a:p>
            <a:pPr algn="just"/>
            <a:endParaRPr lang="en-MY" sz="1000" dirty="0">
              <a:latin typeface="Tw Cen MT" panose="020B0602020104020603" pitchFamily="34" charset="0"/>
            </a:endParaRPr>
          </a:p>
          <a:p>
            <a:pPr algn="just"/>
            <a:r>
              <a:rPr lang="en-MY" sz="1000" dirty="0">
                <a:latin typeface="Tw Cen MT" panose="020B0602020104020603" pitchFamily="34" charset="0"/>
              </a:rPr>
              <a:t>For Q2 2018, in terms of building category, 33 out of 68 projects (48.53%) are landed housing, 22 (32.35%) are stratified housing, </a:t>
            </a:r>
            <a:r>
              <a:rPr lang="en-MY" sz="1000" dirty="0" smtClean="0">
                <a:latin typeface="Tw Cen MT" panose="020B0602020104020603" pitchFamily="34" charset="0"/>
              </a:rPr>
              <a:t>11 </a:t>
            </a:r>
            <a:r>
              <a:rPr lang="en-MY" sz="1000" dirty="0">
                <a:latin typeface="Tw Cen MT" panose="020B0602020104020603" pitchFamily="34" charset="0"/>
              </a:rPr>
              <a:t>(16.18%) consist of public</a:t>
            </a:r>
            <a:r>
              <a:rPr lang="en-MY" sz="1000" dirty="0" smtClean="0">
                <a:latin typeface="Tw Cen MT" panose="020B0602020104020603" pitchFamily="34" charset="0"/>
              </a:rPr>
              <a:t>/ commercial/industrial </a:t>
            </a:r>
            <a:r>
              <a:rPr lang="en-MY" sz="1000" dirty="0">
                <a:latin typeface="Tw Cen MT" panose="020B0602020104020603" pitchFamily="34" charset="0"/>
              </a:rPr>
              <a:t>buildings (without centralised cooling system) and 2 (2.94%) consists of public</a:t>
            </a:r>
            <a:r>
              <a:rPr lang="en-MY" sz="1000" dirty="0" smtClean="0">
                <a:latin typeface="Tw Cen MT" panose="020B0602020104020603" pitchFamily="34" charset="0"/>
              </a:rPr>
              <a:t>/ commercial/industrial </a:t>
            </a:r>
            <a:r>
              <a:rPr lang="en-MY" sz="1000" dirty="0">
                <a:latin typeface="Tw Cen MT" panose="020B0602020104020603" pitchFamily="34" charset="0"/>
              </a:rPr>
              <a:t>buildings (with centralised cooling system) </a:t>
            </a:r>
          </a:p>
          <a:p>
            <a:pPr algn="just"/>
            <a:endParaRPr lang="en-MY" sz="1000" dirty="0">
              <a:latin typeface="Tw Cen MT" panose="020B0602020104020603" pitchFamily="34" charset="0"/>
            </a:endParaRPr>
          </a:p>
          <a:p>
            <a:pPr algn="just"/>
            <a:r>
              <a:rPr lang="en-MY" sz="1000" dirty="0">
                <a:latin typeface="Tw Cen MT" panose="020B0602020104020603" pitchFamily="34" charset="0"/>
              </a:rPr>
              <a:t>The highest QLASSIC score for projects in Q2 2018 is 86%, the lowest QLASSIC is 62% and the average QLASSIC score is 74.2%.</a:t>
            </a:r>
          </a:p>
          <a:p>
            <a:pPr algn="just"/>
            <a:endParaRPr lang="en-MY" sz="1000" dirty="0">
              <a:latin typeface="Tw Cen MT" panose="020B0602020104020603" pitchFamily="34" charset="0"/>
            </a:endParaRPr>
          </a:p>
          <a:p>
            <a:pPr algn="just"/>
            <a:r>
              <a:rPr lang="en-MY" sz="1000" dirty="0">
                <a:latin typeface="Tw Cen MT" panose="020B0602020104020603" pitchFamily="34" charset="0"/>
              </a:rPr>
              <a:t>In Q2 2018, 51 projects (75%) achieved QLASSIC score of at least 70% while </a:t>
            </a:r>
            <a:r>
              <a:rPr lang="en-MY" sz="1000" dirty="0" smtClean="0">
                <a:latin typeface="Tw Cen MT" panose="020B0602020104020603" pitchFamily="34" charset="0"/>
              </a:rPr>
              <a:t>17 </a:t>
            </a:r>
            <a:r>
              <a:rPr lang="en-MY" sz="1000" dirty="0">
                <a:latin typeface="Tw Cen MT" panose="020B0602020104020603" pitchFamily="34" charset="0"/>
              </a:rPr>
              <a:t>projects (25%) achieved score of less than 70%</a:t>
            </a:r>
          </a:p>
          <a:p>
            <a:pPr algn="just"/>
            <a:endParaRPr lang="en-MY" sz="1000" u="sng" dirty="0">
              <a:latin typeface="Tw Cen MT" panose="020B0602020104020603" pitchFamily="34" charset="0"/>
            </a:endParaRPr>
          </a:p>
          <a:p>
            <a:pPr algn="just"/>
            <a:r>
              <a:rPr lang="en-MY" sz="1000" b="1" dirty="0">
                <a:latin typeface="Tw Cen MT" panose="020B0602020104020603" pitchFamily="34" charset="0"/>
              </a:rPr>
              <a:t>QLASSIC Portal</a:t>
            </a:r>
          </a:p>
          <a:p>
            <a:pPr algn="just"/>
            <a:r>
              <a:rPr lang="en-MY" sz="1000" dirty="0">
                <a:latin typeface="Tw Cen MT" panose="020B0602020104020603" pitchFamily="34" charset="0"/>
              </a:rPr>
              <a:t>Minister of Works soft-launched QLASSIC Portal on </a:t>
            </a:r>
            <a:r>
              <a:rPr lang="en-MY" sz="1000" dirty="0" smtClean="0">
                <a:latin typeface="Tw Cen MT" panose="020B0602020104020603" pitchFamily="34" charset="0"/>
              </a:rPr>
              <a:t>21 Aug </a:t>
            </a:r>
            <a:r>
              <a:rPr lang="en-MY" sz="1000" dirty="0">
                <a:latin typeface="Tw Cen MT" panose="020B0602020104020603" pitchFamily="34" charset="0"/>
              </a:rPr>
              <a:t>2017 at Royale </a:t>
            </a:r>
            <a:r>
              <a:rPr lang="en-MY" sz="1000" dirty="0" err="1">
                <a:latin typeface="Tw Cen MT" panose="020B0602020104020603" pitchFamily="34" charset="0"/>
              </a:rPr>
              <a:t>Chulan</a:t>
            </a:r>
            <a:r>
              <a:rPr lang="en-MY" sz="1000" dirty="0">
                <a:latin typeface="Tw Cen MT" panose="020B0602020104020603" pitchFamily="34" charset="0"/>
              </a:rPr>
              <a:t> Hotel, Kuala </a:t>
            </a:r>
            <a:r>
              <a:rPr lang="en-MY" sz="1000" dirty="0" smtClean="0">
                <a:latin typeface="Tw Cen MT" panose="020B0602020104020603" pitchFamily="34" charset="0"/>
              </a:rPr>
              <a:t>Lumpur. </a:t>
            </a:r>
            <a:r>
              <a:rPr lang="en-MY" sz="1000" dirty="0">
                <a:latin typeface="Tw Cen MT" panose="020B0602020104020603" pitchFamily="34" charset="0"/>
              </a:rPr>
              <a:t>The portal functions include QLASSIC online application, training online-application, application assessment based on the new CIS 7 (QLASSIC Apps), database, announcement and publication. QLASSIC portal can be accessed at qlassic.cidb.gov.my.</a:t>
            </a:r>
            <a:endParaRPr lang="en-MY" sz="1100" b="1" strike="sngStrike" dirty="0">
              <a:solidFill>
                <a:srgbClr val="FF0000"/>
              </a:solidFill>
              <a:latin typeface="Tw Cen MT" panose="020B0602020104020603" pitchFamily="34" charset="0"/>
            </a:endParaRPr>
          </a:p>
        </p:txBody>
      </p:sp>
      <p:cxnSp>
        <p:nvCxnSpPr>
          <p:cNvPr id="23" name="Straight Connector 22"/>
          <p:cNvCxnSpPr/>
          <p:nvPr/>
        </p:nvCxnSpPr>
        <p:spPr>
          <a:xfrm rot="5400000" flipH="1" flipV="1">
            <a:off x="667640" y="7143305"/>
            <a:ext cx="541906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7213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20315"/>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124581660"/>
                    </a:ext>
                  </a:extLst>
                </a:gridCol>
                <a:gridCol w="1371600">
                  <a:extLst>
                    <a:ext uri="{9D8B030D-6E8A-4147-A177-3AD203B41FA5}">
                      <a16:colId xmlns:a16="http://schemas.microsoft.com/office/drawing/2014/main" val="3372148144"/>
                    </a:ext>
                  </a:extLst>
                </a:gridCol>
                <a:gridCol w="1371600">
                  <a:extLst>
                    <a:ext uri="{9D8B030D-6E8A-4147-A177-3AD203B41FA5}">
                      <a16:colId xmlns:a16="http://schemas.microsoft.com/office/drawing/2014/main" val="384475541"/>
                    </a:ext>
                  </a:extLst>
                </a:gridCol>
                <a:gridCol w="1371600">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2020</a:t>
                      </a:r>
                    </a:p>
                  </a:txBody>
                  <a:tcPr>
                    <a:solidFill>
                      <a:srgbClr val="FF3300">
                        <a:alpha val="65000"/>
                      </a:srgbClr>
                    </a:solidFill>
                  </a:tcPr>
                </a:tc>
                <a:extLst>
                  <a:ext uri="{0D108BD9-81ED-4DB2-BD59-A6C34878D82A}">
                    <a16:rowId xmlns:a16="http://schemas.microsoft.com/office/drawing/2014/main" val="2306563032"/>
                  </a:ext>
                </a:extLst>
              </a:tr>
              <a:tr h="1298834">
                <a:tc>
                  <a:txBody>
                    <a:bodyPr/>
                    <a:lstStyle/>
                    <a:p>
                      <a:pPr eaLnBrk="1" fontAlgn="auto" hangingPunct="1">
                        <a:lnSpc>
                          <a:spcPct val="88000"/>
                        </a:lnSpc>
                        <a:spcBef>
                          <a:spcPts val="0"/>
                        </a:spcBef>
                        <a:spcAft>
                          <a:spcPts val="0"/>
                        </a:spcAft>
                        <a:defRPr/>
                      </a:pPr>
                      <a:r>
                        <a:rPr lang="ms-MY" sz="900" dirty="0" smtClean="0">
                          <a:solidFill>
                            <a:schemeClr val="tx1"/>
                          </a:solidFill>
                          <a:latin typeface="Tw Cen MT" pitchFamily="34" charset="0"/>
                        </a:rPr>
                        <a:t>2 pilot projects on MS2593:2015 compliant worker dormitories constructed by GAMUDA Engineering</a:t>
                      </a:r>
                    </a:p>
                    <a:p>
                      <a:pPr eaLnBrk="1" fontAlgn="auto" hangingPunct="1">
                        <a:lnSpc>
                          <a:spcPct val="88000"/>
                        </a:lnSpc>
                        <a:spcBef>
                          <a:spcPts val="0"/>
                        </a:spcBef>
                        <a:spcAft>
                          <a:spcPts val="0"/>
                        </a:spcAft>
                        <a:defRPr/>
                      </a:pPr>
                      <a:endParaRPr lang="ms-MY" sz="900" dirty="0" smtClean="0">
                        <a:solidFill>
                          <a:schemeClr val="tx1"/>
                        </a:solidFill>
                        <a:latin typeface="Tw Cen MT" pitchFamily="34" charset="0"/>
                      </a:endParaRPr>
                    </a:p>
                    <a:p>
                      <a:pPr eaLnBrk="1" fontAlgn="auto" hangingPunct="1">
                        <a:lnSpc>
                          <a:spcPct val="88000"/>
                        </a:lnSpc>
                        <a:spcBef>
                          <a:spcPts val="0"/>
                        </a:spcBef>
                        <a:spcAft>
                          <a:spcPts val="0"/>
                        </a:spcAft>
                        <a:defRPr/>
                      </a:pPr>
                      <a:r>
                        <a:rPr lang="ms-MY" sz="900" dirty="0" smtClean="0">
                          <a:solidFill>
                            <a:schemeClr val="tx1"/>
                          </a:solidFill>
                          <a:latin typeface="Tw Cen MT" pitchFamily="34" charset="0"/>
                        </a:rPr>
                        <a:t>2 pilot projects agreed by identified client</a:t>
                      </a:r>
                    </a:p>
                    <a:p>
                      <a:pPr eaLnBrk="1" fontAlgn="auto" hangingPunct="1">
                        <a:lnSpc>
                          <a:spcPct val="88000"/>
                        </a:lnSpc>
                        <a:spcBef>
                          <a:spcPts val="0"/>
                        </a:spcBef>
                        <a:spcAft>
                          <a:spcPts val="0"/>
                        </a:spcAft>
                        <a:defRPr/>
                      </a:pPr>
                      <a:endParaRPr lang="ms-MY" sz="900" dirty="0" smtClean="0">
                        <a:solidFill>
                          <a:schemeClr val="tx1"/>
                        </a:solidFill>
                        <a:latin typeface="Tw Cen MT" pitchFamily="34" charset="0"/>
                      </a:endParaRPr>
                    </a:p>
                    <a:p>
                      <a:pPr eaLnBrk="1" fontAlgn="auto" hangingPunct="1">
                        <a:lnSpc>
                          <a:spcPct val="88000"/>
                        </a:lnSpc>
                        <a:spcBef>
                          <a:spcPts val="0"/>
                        </a:spcBef>
                        <a:spcAft>
                          <a:spcPts val="0"/>
                        </a:spcAft>
                        <a:defRPr/>
                      </a:pPr>
                      <a:r>
                        <a:rPr lang="ms-MY" sz="900" dirty="0" smtClean="0">
                          <a:solidFill>
                            <a:schemeClr val="tx1"/>
                          </a:solidFill>
                          <a:latin typeface="Tw Cen MT" pitchFamily="34" charset="0"/>
                        </a:rPr>
                        <a:t>2 reports on implementation of MS-compliant worker dormitories published</a:t>
                      </a:r>
                    </a:p>
                    <a:p>
                      <a:endPar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solidFill>
                      <a:schemeClr val="accent2">
                        <a:lumMod val="20000"/>
                        <a:lumOff val="80000"/>
                      </a:schemeClr>
                    </a:solidFill>
                  </a:tcPr>
                </a:tc>
                <a:tc>
                  <a:txBody>
                    <a:bodyPr/>
                    <a:lstStyle/>
                    <a:p>
                      <a:pPr>
                        <a:lnSpc>
                          <a:spcPct val="88000"/>
                        </a:lnSpc>
                        <a:defRPr/>
                      </a:pPr>
                      <a:r>
                        <a:rPr lang="en-US" sz="900" dirty="0" smtClean="0">
                          <a:solidFill>
                            <a:schemeClr val="tx1"/>
                          </a:solidFill>
                          <a:latin typeface="Tw Cen MT" pitchFamily="34" charset="0"/>
                        </a:rPr>
                        <a:t>3 pilot projects implemented by identified clients</a:t>
                      </a:r>
                    </a:p>
                    <a:p>
                      <a:pPr>
                        <a:lnSpc>
                          <a:spcPct val="88000"/>
                        </a:lnSpc>
                        <a:defRPr/>
                      </a:pPr>
                      <a:endParaRPr lang="en-US" sz="900" dirty="0" smtClean="0">
                        <a:solidFill>
                          <a:schemeClr val="tx1"/>
                        </a:solidFill>
                        <a:latin typeface="Tw Cen MT" pitchFamily="34" charset="0"/>
                      </a:endParaRPr>
                    </a:p>
                    <a:p>
                      <a:pPr eaLnBrk="1" fontAlgn="auto" hangingPunct="1">
                        <a:lnSpc>
                          <a:spcPct val="88000"/>
                        </a:lnSpc>
                        <a:spcBef>
                          <a:spcPts val="0"/>
                        </a:spcBef>
                        <a:spcAft>
                          <a:spcPts val="0"/>
                        </a:spcAft>
                        <a:defRPr/>
                      </a:pPr>
                      <a:r>
                        <a:rPr lang="ms-MY" sz="900" dirty="0" smtClean="0">
                          <a:solidFill>
                            <a:schemeClr val="tx1"/>
                          </a:solidFill>
                          <a:latin typeface="Tw Cen MT" pitchFamily="34" charset="0"/>
                        </a:rPr>
                        <a:t>3 reports on implementation of </a:t>
                      </a:r>
                    </a:p>
                    <a:p>
                      <a:pPr eaLnBrk="1" fontAlgn="auto" hangingPunct="1">
                        <a:lnSpc>
                          <a:spcPct val="88000"/>
                        </a:lnSpc>
                        <a:spcBef>
                          <a:spcPts val="0"/>
                        </a:spcBef>
                        <a:spcAft>
                          <a:spcPts val="0"/>
                        </a:spcAft>
                        <a:defRPr/>
                      </a:pPr>
                      <a:r>
                        <a:rPr lang="ms-MY" sz="900" dirty="0" smtClean="0">
                          <a:solidFill>
                            <a:schemeClr val="tx1"/>
                          </a:solidFill>
                          <a:latin typeface="Tw Cen MT" pitchFamily="34" charset="0"/>
                        </a:rPr>
                        <a:t>MS-compliant worker dormitories published</a:t>
                      </a:r>
                    </a:p>
                    <a:p>
                      <a:endPar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solidFill>
                      <a:schemeClr val="accent2">
                        <a:lumMod val="20000"/>
                        <a:lumOff val="80000"/>
                      </a:schemeClr>
                    </a:solidFill>
                  </a:tcPr>
                </a:tc>
                <a:tc>
                  <a:txBody>
                    <a:bodyPr/>
                    <a:lstStyle/>
                    <a:p>
                      <a:pPr>
                        <a:lnSpc>
                          <a:spcPct val="88000"/>
                        </a:lnSpc>
                        <a:defRPr/>
                      </a:pPr>
                      <a:r>
                        <a:rPr lang="en-US" sz="900" dirty="0" smtClean="0">
                          <a:solidFill>
                            <a:schemeClr val="tx1"/>
                          </a:solidFill>
                          <a:latin typeface="Tw Cen MT" pitchFamily="34" charset="0"/>
                        </a:rPr>
                        <a:t>1 pilot project implemented by identified clients</a:t>
                      </a:r>
                    </a:p>
                    <a:p>
                      <a:pPr eaLnBrk="1" fontAlgn="auto" hangingPunct="1">
                        <a:lnSpc>
                          <a:spcPct val="88000"/>
                        </a:lnSpc>
                        <a:spcBef>
                          <a:spcPts val="0"/>
                        </a:spcBef>
                        <a:spcAft>
                          <a:spcPts val="0"/>
                        </a:spcAft>
                        <a:defRPr/>
                      </a:pPr>
                      <a:endParaRPr lang="en-US" sz="900" dirty="0" smtClean="0">
                        <a:solidFill>
                          <a:schemeClr val="tx1"/>
                        </a:solidFill>
                        <a:latin typeface="Tw Cen MT" pitchFamily="34" charset="0"/>
                      </a:endParaRPr>
                    </a:p>
                    <a:p>
                      <a:pPr eaLnBrk="1" fontAlgn="auto" hangingPunct="1">
                        <a:lnSpc>
                          <a:spcPct val="88000"/>
                        </a:lnSpc>
                        <a:spcBef>
                          <a:spcPts val="0"/>
                        </a:spcBef>
                        <a:spcAft>
                          <a:spcPts val="0"/>
                        </a:spcAft>
                        <a:defRPr/>
                      </a:pPr>
                      <a:r>
                        <a:rPr lang="ms-MY" sz="900" dirty="0" smtClean="0">
                          <a:solidFill>
                            <a:schemeClr val="tx1"/>
                          </a:solidFill>
                          <a:latin typeface="Tw Cen MT" pitchFamily="34" charset="0"/>
                        </a:rPr>
                        <a:t>1 report on implementation of MS2593:2015 or other relevant authority requirement for worker dormitories compliance published</a:t>
                      </a:r>
                    </a:p>
                    <a:p>
                      <a:pPr>
                        <a:lnSpc>
                          <a:spcPct val="88000"/>
                        </a:lnSpc>
                        <a:defRPr/>
                      </a:pPr>
                      <a:endParaRPr kumimoji="0" lang="en-US" sz="900" b="0" i="0" u="none" strike="noStrike" kern="1200" cap="none" spc="0" normalizeH="0" baseline="0" noProof="0" dirty="0" smtClean="0">
                        <a:ln>
                          <a:noFill/>
                        </a:ln>
                        <a:solidFill>
                          <a:schemeClr val="tx1"/>
                        </a:solidFill>
                        <a:effectLst/>
                        <a:uLnTx/>
                        <a:uFillTx/>
                        <a:latin typeface="Tw Cen MT" pitchFamily="34" charset="0"/>
                        <a:ea typeface="+mn-ea"/>
                        <a:cs typeface="+mn-cs"/>
                      </a:endParaRPr>
                    </a:p>
                  </a:txBody>
                  <a:tcPr>
                    <a:solidFill>
                      <a:schemeClr val="accent2">
                        <a:lumMod val="20000"/>
                        <a:lumOff val="80000"/>
                      </a:schemeClr>
                    </a:solidFill>
                  </a:tcPr>
                </a:tc>
                <a:tc>
                  <a:txBody>
                    <a:bodyPr/>
                    <a:lstStyle/>
                    <a:p>
                      <a:pPr>
                        <a:lnSpc>
                          <a:spcPct val="88000"/>
                        </a:lnSpc>
                        <a:defRPr/>
                      </a:pPr>
                      <a:r>
                        <a:rPr lang="en-US" sz="900" dirty="0" smtClean="0">
                          <a:solidFill>
                            <a:schemeClr val="tx1"/>
                          </a:solidFill>
                          <a:latin typeface="Tw Cen MT" pitchFamily="34" charset="0"/>
                        </a:rPr>
                        <a:t>2 pilot projects  implemented by identified clients</a:t>
                      </a:r>
                    </a:p>
                    <a:p>
                      <a:pPr eaLnBrk="1" fontAlgn="auto" hangingPunct="1">
                        <a:lnSpc>
                          <a:spcPct val="88000"/>
                        </a:lnSpc>
                        <a:spcBef>
                          <a:spcPts val="0"/>
                        </a:spcBef>
                        <a:spcAft>
                          <a:spcPts val="0"/>
                        </a:spcAft>
                        <a:defRPr/>
                      </a:pPr>
                      <a:endParaRPr lang="en-US" sz="900" dirty="0" smtClean="0">
                        <a:solidFill>
                          <a:schemeClr val="tx1"/>
                        </a:solidFill>
                        <a:latin typeface="Tw Cen MT" pitchFamily="34" charset="0"/>
                      </a:endParaRPr>
                    </a:p>
                    <a:p>
                      <a:pPr>
                        <a:lnSpc>
                          <a:spcPct val="88000"/>
                        </a:lnSpc>
                        <a:defRPr/>
                      </a:pPr>
                      <a:r>
                        <a:rPr lang="ms-MY" sz="900" dirty="0" smtClean="0">
                          <a:solidFill>
                            <a:schemeClr val="tx1"/>
                          </a:solidFill>
                          <a:latin typeface="Tw Cen MT" pitchFamily="34" charset="0"/>
                        </a:rPr>
                        <a:t>2 reports on implementation of MS2593:2015 or other relevant authority requirement for worker dormitories compliance published</a:t>
                      </a:r>
                    </a:p>
                    <a:p>
                      <a:endPar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solidFill>
                      <a:schemeClr val="accent2">
                        <a:lumMod val="20000"/>
                        <a:lumOff val="80000"/>
                      </a:schemeClr>
                    </a:solidFill>
                  </a:tcPr>
                </a:tc>
                <a:tc>
                  <a:txBody>
                    <a:bodyPr/>
                    <a:lstStyle/>
                    <a:p>
                      <a:endPar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solidFill>
                      <a:schemeClr val="accent2">
                        <a:lumMod val="20000"/>
                        <a:lumOff val="80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369981"/>
            <a:ext cx="6857999" cy="550118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0" name="Table 19"/>
          <p:cNvGraphicFramePr>
            <a:graphicFrameLocks noGrp="1"/>
          </p:cNvGraphicFramePr>
          <p:nvPr>
            <p:extLst/>
          </p:nvPr>
        </p:nvGraphicFramePr>
        <p:xfrm>
          <a:off x="-1" y="455786"/>
          <a:ext cx="4774020" cy="1179643"/>
        </p:xfrm>
        <a:graphic>
          <a:graphicData uri="http://schemas.openxmlformats.org/drawingml/2006/table">
            <a:tbl>
              <a:tblPr firstRow="1" bandRow="1">
                <a:tableStyleId>{5C22544A-7EE6-4342-B048-85BDC9FD1C3A}</a:tableStyleId>
              </a:tblPr>
              <a:tblGrid>
                <a:gridCol w="4774020">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smtClean="0">
                          <a:solidFill>
                            <a:schemeClr val="tx1"/>
                          </a:solidFill>
                          <a:latin typeface="Tw Cen MT" panose="020B0602020104020603" pitchFamily="34" charset="0"/>
                          <a:ea typeface="+mn-ea"/>
                          <a:cs typeface="+mn-cs"/>
                        </a:rPr>
                        <a:t>Minimum 8 Centralised Workers’ Accommodation Models Implemented by Q4 2019</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smtClean="0">
                          <a:solidFill>
                            <a:schemeClr val="tx1"/>
                          </a:solidFill>
                          <a:latin typeface="Tw Cen MT" panose="020B0602020104020603" pitchFamily="34" charset="0"/>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Q2 - Improve workplace safety and workers' amenities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US" sz="1000" b="0" kern="1200" dirty="0" smtClean="0">
                          <a:solidFill>
                            <a:schemeClr val="tx1"/>
                          </a:solidFill>
                          <a:latin typeface="Tw Cen MT" panose="020B0602020104020603" pitchFamily="34" charset="0"/>
                          <a:ea typeface="+mn-ea"/>
                          <a:cs typeface="+mn-cs"/>
                        </a:rPr>
                        <a:t>Q2a - </a:t>
                      </a:r>
                      <a:r>
                        <a:rPr lang="en-MY" sz="1000" b="0" kern="1200" dirty="0" smtClean="0">
                          <a:solidFill>
                            <a:schemeClr val="tx1"/>
                          </a:solidFill>
                          <a:latin typeface="Tw Cen MT" panose="020B0602020104020603" pitchFamily="34" charset="0"/>
                          <a:ea typeface="+mn-ea"/>
                          <a:cs typeface="+mn-cs"/>
                        </a:rPr>
                        <a:t>Regulate minimum level of construction workers' amenities </a:t>
                      </a:r>
                      <a:endParaRPr lang="ms-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84046"/>
            <a:ext cx="6759761" cy="5016758"/>
          </a:xfrm>
          <a:prstGeom prst="rect">
            <a:avLst/>
          </a:prstGeom>
          <a:noFill/>
        </p:spPr>
        <p:txBody>
          <a:bodyPr wrap="square" rtlCol="0">
            <a:spAutoFit/>
          </a:bodyPr>
          <a:lstStyle/>
          <a:p>
            <a:r>
              <a:rPr lang="en-MY" sz="1000" dirty="0" smtClean="0">
                <a:latin typeface="Tw Cen MT" panose="020B0602020104020603" pitchFamily="34" charset="0"/>
              </a:rPr>
              <a:t>This KPI is under the purview of IWG2.</a:t>
            </a:r>
          </a:p>
          <a:p>
            <a:endParaRPr lang="en-MY" sz="1000" b="1" dirty="0" smtClean="0">
              <a:latin typeface="Tw Cen MT" panose="020B0602020104020603" pitchFamily="34" charset="0"/>
            </a:endParaRPr>
          </a:p>
          <a:p>
            <a:r>
              <a:rPr lang="en-MY" sz="1000" b="1" dirty="0" smtClean="0">
                <a:latin typeface="Tw Cen MT" panose="020B0602020104020603" pitchFamily="34" charset="0"/>
              </a:rPr>
              <a:t>6 Pilot Projects Implemented (for 2016 - 2018 targets)</a:t>
            </a:r>
          </a:p>
          <a:p>
            <a:r>
              <a:rPr lang="en-MY" sz="1000" dirty="0" smtClean="0">
                <a:latin typeface="Tw Cen MT" panose="020B0602020104020603" pitchFamily="34" charset="0"/>
              </a:rPr>
              <a:t>6 pilot projects on Centralised Labour Quarters (CLQ) models were implemented as follows:</a:t>
            </a:r>
          </a:p>
          <a:p>
            <a:pPr marL="228600" indent="-228600" algn="just">
              <a:buAutoNum type="arabicParenR"/>
            </a:pPr>
            <a:r>
              <a:rPr lang="en-MY" sz="1000" dirty="0" smtClean="0">
                <a:latin typeface="Tw Cen MT" panose="020B0602020104020603" pitchFamily="34" charset="0"/>
              </a:rPr>
              <a:t>Sunway Construction </a:t>
            </a:r>
            <a:r>
              <a:rPr lang="en-MY" sz="1000" dirty="0" err="1" smtClean="0">
                <a:latin typeface="Tw Cen MT" panose="020B0602020104020603" pitchFamily="34" charset="0"/>
              </a:rPr>
              <a:t>Sdn</a:t>
            </a:r>
            <a:r>
              <a:rPr lang="en-MY" sz="1000" dirty="0" smtClean="0">
                <a:latin typeface="Tw Cen MT" panose="020B0602020104020603" pitchFamily="34" charset="0"/>
              </a:rPr>
              <a:t> </a:t>
            </a:r>
            <a:r>
              <a:rPr lang="en-MY" sz="1000" dirty="0" err="1" smtClean="0">
                <a:latin typeface="Tw Cen MT" panose="020B0602020104020603" pitchFamily="34" charset="0"/>
              </a:rPr>
              <a:t>Bhd</a:t>
            </a:r>
            <a:r>
              <a:rPr lang="en-MY" sz="1000" dirty="0" smtClean="0">
                <a:latin typeface="Tw Cen MT" panose="020B0602020104020603" pitchFamily="34" charset="0"/>
              </a:rPr>
              <a:t> (Southern Region CLQ, Cobra Camp, </a:t>
            </a:r>
            <a:r>
              <a:rPr lang="en-MY" sz="1000" dirty="0" err="1" smtClean="0">
                <a:latin typeface="Tw Cen MT" panose="020B0602020104020603" pitchFamily="34" charset="0"/>
              </a:rPr>
              <a:t>Kampung</a:t>
            </a:r>
            <a:r>
              <a:rPr lang="en-MY" sz="1000" dirty="0" smtClean="0">
                <a:latin typeface="Tw Cen MT" panose="020B0602020104020603" pitchFamily="34" charset="0"/>
              </a:rPr>
              <a:t> </a:t>
            </a:r>
            <a:r>
              <a:rPr lang="en-MY" sz="1000" dirty="0" err="1" smtClean="0">
                <a:latin typeface="Tw Cen MT" panose="020B0602020104020603" pitchFamily="34" charset="0"/>
              </a:rPr>
              <a:t>Sg</a:t>
            </a:r>
            <a:r>
              <a:rPr lang="en-MY" sz="1000" dirty="0" smtClean="0">
                <a:latin typeface="Tw Cen MT" panose="020B0602020104020603" pitchFamily="34" charset="0"/>
              </a:rPr>
              <a:t> </a:t>
            </a:r>
            <a:r>
              <a:rPr lang="en-MY" sz="1000" dirty="0" err="1" smtClean="0">
                <a:latin typeface="Tw Cen MT" panose="020B0602020104020603" pitchFamily="34" charset="0"/>
              </a:rPr>
              <a:t>Melayu</a:t>
            </a:r>
            <a:r>
              <a:rPr lang="en-MY" sz="1000" dirty="0" smtClean="0">
                <a:latin typeface="Tw Cen MT" panose="020B0602020104020603" pitchFamily="34" charset="0"/>
              </a:rPr>
              <a:t> Johor)</a:t>
            </a:r>
          </a:p>
          <a:p>
            <a:pPr marL="228600" indent="-228600" algn="just">
              <a:buAutoNum type="arabicParenR"/>
            </a:pPr>
            <a:r>
              <a:rPr lang="en-MY" sz="1000" dirty="0">
                <a:latin typeface="Tw Cen MT" panose="020B0602020104020603" pitchFamily="34" charset="0"/>
              </a:rPr>
              <a:t>Sunway Construction </a:t>
            </a:r>
            <a:r>
              <a:rPr lang="en-MY" sz="1000" dirty="0" err="1">
                <a:latin typeface="Tw Cen MT" panose="020B0602020104020603" pitchFamily="34" charset="0"/>
              </a:rPr>
              <a:t>Sdn</a:t>
            </a:r>
            <a:r>
              <a:rPr lang="en-MY" sz="1000" dirty="0">
                <a:latin typeface="Tw Cen MT" panose="020B0602020104020603" pitchFamily="34" charset="0"/>
              </a:rPr>
              <a:t> </a:t>
            </a:r>
            <a:r>
              <a:rPr lang="en-MY" sz="1000" dirty="0" err="1">
                <a:latin typeface="Tw Cen MT" panose="020B0602020104020603" pitchFamily="34" charset="0"/>
              </a:rPr>
              <a:t>Bhd</a:t>
            </a:r>
            <a:r>
              <a:rPr lang="en-MY" sz="1000" dirty="0">
                <a:latin typeface="Tw Cen MT" panose="020B0602020104020603" pitchFamily="34" charset="0"/>
              </a:rPr>
              <a:t> </a:t>
            </a:r>
            <a:r>
              <a:rPr lang="en-MY" sz="1000" dirty="0" smtClean="0">
                <a:latin typeface="Tw Cen MT" panose="020B0602020104020603" pitchFamily="34" charset="0"/>
              </a:rPr>
              <a:t>(CLQ Package V201, </a:t>
            </a:r>
            <a:r>
              <a:rPr lang="en-MY" sz="1000" dirty="0" err="1" smtClean="0">
                <a:latin typeface="Tw Cen MT" panose="020B0602020104020603" pitchFamily="34" charset="0"/>
              </a:rPr>
              <a:t>Sg</a:t>
            </a:r>
            <a:r>
              <a:rPr lang="en-MY" sz="1000" dirty="0" smtClean="0">
                <a:latin typeface="Tw Cen MT" panose="020B0602020104020603" pitchFamily="34" charset="0"/>
              </a:rPr>
              <a:t> </a:t>
            </a:r>
            <a:r>
              <a:rPr lang="en-MY" sz="1000" dirty="0" err="1" smtClean="0">
                <a:latin typeface="Tw Cen MT" panose="020B0602020104020603" pitchFamily="34" charset="0"/>
              </a:rPr>
              <a:t>Buloh</a:t>
            </a:r>
            <a:r>
              <a:rPr lang="en-MY" sz="1000" dirty="0" smtClean="0">
                <a:latin typeface="Tw Cen MT" panose="020B0602020104020603" pitchFamily="34" charset="0"/>
              </a:rPr>
              <a:t> Selangor)</a:t>
            </a:r>
          </a:p>
          <a:p>
            <a:pPr marL="228600" indent="-228600" algn="just">
              <a:buAutoNum type="arabicParenR"/>
            </a:pPr>
            <a:r>
              <a:rPr lang="en-MY" sz="1000" dirty="0" smtClean="0">
                <a:latin typeface="Tw Cen MT" panose="020B0602020104020603" pitchFamily="34" charset="0"/>
              </a:rPr>
              <a:t>Ahmad </a:t>
            </a:r>
            <a:r>
              <a:rPr lang="en-MY" sz="1000" dirty="0" err="1" smtClean="0">
                <a:latin typeface="Tw Cen MT" panose="020B0602020104020603" pitchFamily="34" charset="0"/>
              </a:rPr>
              <a:t>Zaki</a:t>
            </a:r>
            <a:r>
              <a:rPr lang="en-MY" sz="1000" dirty="0" smtClean="0">
                <a:latin typeface="Tw Cen MT" panose="020B0602020104020603" pitchFamily="34" charset="0"/>
              </a:rPr>
              <a:t> </a:t>
            </a:r>
            <a:r>
              <a:rPr lang="en-MY" sz="1000" dirty="0" err="1" smtClean="0">
                <a:latin typeface="Tw Cen MT" panose="020B0602020104020603" pitchFamily="34" charset="0"/>
              </a:rPr>
              <a:t>Sdn</a:t>
            </a:r>
            <a:r>
              <a:rPr lang="en-MY" sz="1000" dirty="0" smtClean="0">
                <a:latin typeface="Tw Cen MT" panose="020B0602020104020603" pitchFamily="34" charset="0"/>
              </a:rPr>
              <a:t> </a:t>
            </a:r>
            <a:r>
              <a:rPr lang="en-MY" sz="1000" dirty="0" err="1" smtClean="0">
                <a:latin typeface="Tw Cen MT" panose="020B0602020104020603" pitchFamily="34" charset="0"/>
              </a:rPr>
              <a:t>Bhd</a:t>
            </a:r>
            <a:r>
              <a:rPr lang="en-MY" sz="1000" dirty="0" smtClean="0">
                <a:latin typeface="Tw Cen MT" panose="020B0602020104020603" pitchFamily="34" charset="0"/>
              </a:rPr>
              <a:t> (CLQ Package V202, </a:t>
            </a:r>
            <a:r>
              <a:rPr lang="en-MY" sz="1000" dirty="0" err="1" smtClean="0">
                <a:latin typeface="Tw Cen MT" panose="020B0602020104020603" pitchFamily="34" charset="0"/>
              </a:rPr>
              <a:t>Sg</a:t>
            </a:r>
            <a:r>
              <a:rPr lang="en-MY" sz="1000" dirty="0" smtClean="0">
                <a:latin typeface="Tw Cen MT" panose="020B0602020104020603" pitchFamily="34" charset="0"/>
              </a:rPr>
              <a:t> </a:t>
            </a:r>
            <a:r>
              <a:rPr lang="en-MY" sz="1000" dirty="0" err="1" smtClean="0">
                <a:latin typeface="Tw Cen MT" panose="020B0602020104020603" pitchFamily="34" charset="0"/>
              </a:rPr>
              <a:t>Buloh</a:t>
            </a:r>
            <a:r>
              <a:rPr lang="en-MY" sz="1000" dirty="0" smtClean="0">
                <a:latin typeface="Tw Cen MT" panose="020B0602020104020603" pitchFamily="34" charset="0"/>
              </a:rPr>
              <a:t> Selangor)</a:t>
            </a:r>
          </a:p>
          <a:p>
            <a:pPr marL="228600" indent="-228600" algn="just">
              <a:buAutoNum type="arabicParenR"/>
            </a:pPr>
            <a:r>
              <a:rPr lang="en-MY" sz="1000" dirty="0" smtClean="0">
                <a:latin typeface="Tw Cen MT" panose="020B0602020104020603" pitchFamily="34" charset="0"/>
              </a:rPr>
              <a:t>IJM Construction </a:t>
            </a:r>
            <a:r>
              <a:rPr lang="en-MY" sz="1000" dirty="0" err="1" smtClean="0">
                <a:latin typeface="Tw Cen MT" panose="020B0602020104020603" pitchFamily="34" charset="0"/>
              </a:rPr>
              <a:t>Sdn</a:t>
            </a:r>
            <a:r>
              <a:rPr lang="en-MY" sz="1000" dirty="0" smtClean="0">
                <a:latin typeface="Tw Cen MT" panose="020B0602020104020603" pitchFamily="34" charset="0"/>
              </a:rPr>
              <a:t> </a:t>
            </a:r>
            <a:r>
              <a:rPr lang="en-MY" sz="1000" dirty="0" err="1" smtClean="0">
                <a:latin typeface="Tw Cen MT" panose="020B0602020104020603" pitchFamily="34" charset="0"/>
              </a:rPr>
              <a:t>Bhd</a:t>
            </a:r>
            <a:r>
              <a:rPr lang="en-MY" sz="1000" dirty="0" smtClean="0">
                <a:latin typeface="Tw Cen MT" panose="020B0602020104020603" pitchFamily="34" charset="0"/>
              </a:rPr>
              <a:t> (CLQ Package V203, </a:t>
            </a:r>
            <a:r>
              <a:rPr lang="en-MY" sz="1000" dirty="0" err="1" smtClean="0">
                <a:latin typeface="Tw Cen MT" panose="020B0602020104020603" pitchFamily="34" charset="0"/>
              </a:rPr>
              <a:t>Sg</a:t>
            </a:r>
            <a:r>
              <a:rPr lang="en-MY" sz="1000" dirty="0" smtClean="0">
                <a:latin typeface="Tw Cen MT" panose="020B0602020104020603" pitchFamily="34" charset="0"/>
              </a:rPr>
              <a:t> </a:t>
            </a:r>
            <a:r>
              <a:rPr lang="en-MY" sz="1000" dirty="0" err="1" smtClean="0">
                <a:latin typeface="Tw Cen MT" panose="020B0602020104020603" pitchFamily="34" charset="0"/>
              </a:rPr>
              <a:t>Buloh</a:t>
            </a:r>
            <a:r>
              <a:rPr lang="en-MY" sz="1000" dirty="0" smtClean="0">
                <a:latin typeface="Tw Cen MT" panose="020B0602020104020603" pitchFamily="34" charset="0"/>
              </a:rPr>
              <a:t> Selangor)</a:t>
            </a:r>
          </a:p>
          <a:p>
            <a:pPr marL="228600" indent="-228600" algn="just">
              <a:buAutoNum type="arabicParenR"/>
            </a:pPr>
            <a:r>
              <a:rPr lang="en-MY" sz="1000" dirty="0" smtClean="0">
                <a:latin typeface="Tw Cen MT" panose="020B0602020104020603" pitchFamily="34" charset="0"/>
              </a:rPr>
              <a:t>Construction Labour Exchange </a:t>
            </a:r>
            <a:r>
              <a:rPr lang="en-MY" sz="1000" dirty="0" err="1" smtClean="0">
                <a:latin typeface="Tw Cen MT" panose="020B0602020104020603" pitchFamily="34" charset="0"/>
              </a:rPr>
              <a:t>Berhad</a:t>
            </a:r>
            <a:r>
              <a:rPr lang="en-MY" sz="1000" dirty="0" smtClean="0">
                <a:latin typeface="Tw Cen MT" panose="020B0602020104020603" pitchFamily="34" charset="0"/>
              </a:rPr>
              <a:t> (CLAB) (CLQ V1, Sg </a:t>
            </a:r>
            <a:r>
              <a:rPr lang="en-MY" sz="1000" dirty="0" err="1" smtClean="0">
                <a:latin typeface="Tw Cen MT" panose="020B0602020104020603" pitchFamily="34" charset="0"/>
              </a:rPr>
              <a:t>Buloh</a:t>
            </a:r>
            <a:r>
              <a:rPr lang="en-MY" sz="1000" dirty="0" smtClean="0">
                <a:latin typeface="Tw Cen MT" panose="020B0602020104020603" pitchFamily="34" charset="0"/>
              </a:rPr>
              <a:t> Selangor)</a:t>
            </a:r>
          </a:p>
          <a:p>
            <a:pPr marL="228600" indent="-228600" algn="just">
              <a:buFontTx/>
              <a:buAutoNum type="arabicParenR"/>
            </a:pPr>
            <a:r>
              <a:rPr lang="en-US" sz="1000" dirty="0" err="1" smtClean="0">
                <a:latin typeface="Tw Cen MT" panose="020B0602020104020603" pitchFamily="34" charset="0"/>
              </a:rPr>
              <a:t>Tecnicas</a:t>
            </a:r>
            <a:r>
              <a:rPr lang="en-US" sz="1000" dirty="0" smtClean="0">
                <a:latin typeface="Tw Cen MT" panose="020B0602020104020603" pitchFamily="34" charset="0"/>
              </a:rPr>
              <a:t> </a:t>
            </a:r>
            <a:r>
              <a:rPr lang="en-US" sz="1000" dirty="0" err="1">
                <a:latin typeface="Tw Cen MT" panose="020B0602020104020603" pitchFamily="34" charset="0"/>
              </a:rPr>
              <a:t>Reunidas</a:t>
            </a:r>
            <a:r>
              <a:rPr lang="en-US" sz="1000" dirty="0">
                <a:latin typeface="Tw Cen MT" panose="020B0602020104020603" pitchFamily="34" charset="0"/>
              </a:rPr>
              <a:t> (TR) at </a:t>
            </a:r>
            <a:r>
              <a:rPr lang="en-US" sz="1000" dirty="0" err="1">
                <a:latin typeface="Tw Cen MT" panose="020B0602020104020603" pitchFamily="34" charset="0"/>
              </a:rPr>
              <a:t>Pengerang</a:t>
            </a:r>
            <a:r>
              <a:rPr lang="en-US" sz="1000" dirty="0">
                <a:latin typeface="Tw Cen MT" panose="020B0602020104020603" pitchFamily="34" charset="0"/>
              </a:rPr>
              <a:t> Project, Johor </a:t>
            </a:r>
          </a:p>
          <a:p>
            <a:pPr algn="just"/>
            <a:endParaRPr lang="en-MY" sz="1000" dirty="0">
              <a:latin typeface="Tw Cen MT" panose="020B0602020104020603" pitchFamily="34" charset="0"/>
            </a:endParaRPr>
          </a:p>
          <a:p>
            <a:pPr algn="just"/>
            <a:r>
              <a:rPr lang="en-MY" sz="1000" b="1" dirty="0" smtClean="0">
                <a:latin typeface="Tw Cen MT" panose="020B0602020104020603" pitchFamily="34" charset="0"/>
              </a:rPr>
              <a:t>6 Reports on the Implementation of Worker Dormitories (for </a:t>
            </a:r>
            <a:r>
              <a:rPr lang="en-MY" sz="1000" b="1" dirty="0">
                <a:latin typeface="Tw Cen MT" panose="020B0602020104020603" pitchFamily="34" charset="0"/>
              </a:rPr>
              <a:t>2016 - 2018 targets</a:t>
            </a:r>
            <a:r>
              <a:rPr lang="en-MY" sz="1000" b="1" dirty="0" smtClean="0">
                <a:latin typeface="Tw Cen MT" panose="020B0602020104020603" pitchFamily="34" charset="0"/>
              </a:rPr>
              <a:t>) </a:t>
            </a:r>
          </a:p>
          <a:p>
            <a:pPr algn="just"/>
            <a:r>
              <a:rPr lang="en-MY" sz="1000" dirty="0" smtClean="0">
                <a:latin typeface="Tw Cen MT" panose="020B0602020104020603" pitchFamily="34" charset="0"/>
              </a:rPr>
              <a:t>6 reports on the implementation to MS2593:2015 were prepared and published as follows :</a:t>
            </a:r>
          </a:p>
          <a:p>
            <a:pPr marL="228600" indent="-228600" algn="just">
              <a:buAutoNum type="arabicParenR"/>
            </a:pPr>
            <a:r>
              <a:rPr lang="en-MY" sz="1000" dirty="0" smtClean="0">
                <a:latin typeface="Tw Cen MT" panose="020B0602020104020603" pitchFamily="34" charset="0"/>
              </a:rPr>
              <a:t>Southern Region CLQ </a:t>
            </a:r>
          </a:p>
          <a:p>
            <a:pPr marL="228600" indent="-228600" algn="just">
              <a:buAutoNum type="arabicParenR"/>
            </a:pPr>
            <a:r>
              <a:rPr lang="en-MY" sz="1000" dirty="0" smtClean="0">
                <a:latin typeface="Tw Cen MT" panose="020B0602020104020603" pitchFamily="34" charset="0"/>
              </a:rPr>
              <a:t>CLQ </a:t>
            </a:r>
            <a:r>
              <a:rPr lang="en-MY" sz="1000" dirty="0">
                <a:latin typeface="Tw Cen MT" panose="020B0602020104020603" pitchFamily="34" charset="0"/>
              </a:rPr>
              <a:t>V1 </a:t>
            </a:r>
            <a:endParaRPr lang="en-MY" sz="1000" dirty="0" smtClean="0">
              <a:latin typeface="Tw Cen MT" panose="020B0602020104020603" pitchFamily="34" charset="0"/>
            </a:endParaRPr>
          </a:p>
          <a:p>
            <a:pPr marL="228600" indent="-228600" algn="just">
              <a:buAutoNum type="arabicParenR"/>
            </a:pPr>
            <a:r>
              <a:rPr lang="en-MY" sz="1000" dirty="0" smtClean="0">
                <a:latin typeface="Tw Cen MT" panose="020B0602020104020603" pitchFamily="34" charset="0"/>
              </a:rPr>
              <a:t>CLQ Package V201</a:t>
            </a:r>
          </a:p>
          <a:p>
            <a:pPr marL="228600" indent="-228600" algn="just">
              <a:buAutoNum type="arabicParenR"/>
            </a:pPr>
            <a:r>
              <a:rPr lang="en-MY" sz="1000" dirty="0" smtClean="0">
                <a:latin typeface="Tw Cen MT" panose="020B0602020104020603" pitchFamily="34" charset="0"/>
              </a:rPr>
              <a:t>CLQ Package V202</a:t>
            </a:r>
          </a:p>
          <a:p>
            <a:pPr marL="228600" indent="-228600" algn="just">
              <a:buAutoNum type="arabicParenR"/>
            </a:pPr>
            <a:r>
              <a:rPr lang="en-MY" sz="1000" dirty="0" smtClean="0">
                <a:latin typeface="Tw Cen MT" panose="020B0602020104020603" pitchFamily="34" charset="0"/>
              </a:rPr>
              <a:t>CLQ Package V203</a:t>
            </a:r>
          </a:p>
          <a:p>
            <a:pPr marL="228600" indent="-228600" algn="just">
              <a:buAutoNum type="arabicParenR"/>
            </a:pPr>
            <a:r>
              <a:rPr lang="en-MY" sz="1000" dirty="0" smtClean="0">
                <a:latin typeface="Tw Cen MT" panose="020B0602020104020603" pitchFamily="34" charset="0"/>
              </a:rPr>
              <a:t>CLQ PRPC </a:t>
            </a:r>
            <a:r>
              <a:rPr lang="en-MY" sz="1000" dirty="0" err="1" smtClean="0">
                <a:latin typeface="Tw Cen MT" panose="020B0602020104020603" pitchFamily="34" charset="0"/>
              </a:rPr>
              <a:t>Pengerang</a:t>
            </a:r>
            <a:endParaRPr lang="en-MY"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r>
              <a:rPr lang="en-MY" sz="1000" dirty="0" smtClean="0">
                <a:latin typeface="Tw Cen MT" panose="020B0602020104020603" pitchFamily="34" charset="0"/>
              </a:rPr>
              <a:t>These following sites were visited to identify potential projects that complies to MS2593:2015 to be included as the KPI’s pilot project :</a:t>
            </a:r>
          </a:p>
          <a:p>
            <a:pPr marL="228600" indent="-228600" algn="just">
              <a:buAutoNum type="arabicParenR"/>
            </a:pPr>
            <a:r>
              <a:rPr lang="en-MY" sz="1000" dirty="0" smtClean="0">
                <a:latin typeface="Tw Cen MT" panose="020B0602020104020603" pitchFamily="34" charset="0"/>
              </a:rPr>
              <a:t>Site visit to CLQ </a:t>
            </a:r>
            <a:r>
              <a:rPr lang="en-MY" sz="1000" dirty="0" err="1" smtClean="0">
                <a:latin typeface="Tw Cen MT" panose="020B0602020104020603" pitchFamily="34" charset="0"/>
              </a:rPr>
              <a:t>Mantin</a:t>
            </a:r>
            <a:r>
              <a:rPr lang="en-MY" sz="1000" dirty="0" smtClean="0">
                <a:latin typeface="Tw Cen MT" panose="020B0602020104020603" pitchFamily="34" charset="0"/>
              </a:rPr>
              <a:t>, </a:t>
            </a:r>
            <a:r>
              <a:rPr lang="en-MY" sz="1000" dirty="0" err="1" smtClean="0">
                <a:latin typeface="Tw Cen MT" panose="020B0602020104020603" pitchFamily="34" charset="0"/>
              </a:rPr>
              <a:t>Negeri</a:t>
            </a:r>
            <a:r>
              <a:rPr lang="en-MY" sz="1000" dirty="0" smtClean="0">
                <a:latin typeface="Tw Cen MT" panose="020B0602020104020603" pitchFamily="34" charset="0"/>
              </a:rPr>
              <a:t> Sembilan was held on 30 March 2017 in collaboration with JTK.</a:t>
            </a:r>
          </a:p>
          <a:p>
            <a:pPr marL="228600" indent="-228600" algn="just">
              <a:buFontTx/>
              <a:buAutoNum type="arabicParenR"/>
            </a:pPr>
            <a:r>
              <a:rPr lang="en-MY" sz="1000" dirty="0" smtClean="0">
                <a:latin typeface="Tw Cen MT" panose="020B0602020104020603" pitchFamily="34" charset="0"/>
              </a:rPr>
              <a:t>Site visit to </a:t>
            </a:r>
            <a:r>
              <a:rPr lang="en-MY" sz="1000" dirty="0">
                <a:latin typeface="Tw Cen MT" panose="020B0602020104020603" pitchFamily="34" charset="0"/>
              </a:rPr>
              <a:t>2 CLQs belonging to </a:t>
            </a:r>
            <a:r>
              <a:rPr lang="en-MY" sz="1000" dirty="0" smtClean="0">
                <a:latin typeface="Tw Cen MT" panose="020B0602020104020603" pitchFamily="34" charset="0"/>
              </a:rPr>
              <a:t>CLAB </a:t>
            </a:r>
            <a:r>
              <a:rPr lang="en-MY" sz="1000" dirty="0">
                <a:latin typeface="Tw Cen MT" panose="020B0602020104020603" pitchFamily="34" charset="0"/>
              </a:rPr>
              <a:t>and </a:t>
            </a:r>
            <a:r>
              <a:rPr lang="en-MY" sz="1000" dirty="0" smtClean="0">
                <a:latin typeface="Tw Cen MT" panose="020B0602020104020603" pitchFamily="34" charset="0"/>
              </a:rPr>
              <a:t>IJM in </a:t>
            </a:r>
            <a:r>
              <a:rPr lang="en-MY" sz="1000" dirty="0" err="1" smtClean="0">
                <a:latin typeface="Tw Cen MT" panose="020B0602020104020603" pitchFamily="34" charset="0"/>
              </a:rPr>
              <a:t>Sg</a:t>
            </a:r>
            <a:r>
              <a:rPr lang="en-MY" sz="1000" dirty="0" smtClean="0">
                <a:latin typeface="Tw Cen MT" panose="020B0602020104020603" pitchFamily="34" charset="0"/>
              </a:rPr>
              <a:t> </a:t>
            </a:r>
            <a:r>
              <a:rPr lang="en-MY" sz="1000" dirty="0" err="1" smtClean="0">
                <a:latin typeface="Tw Cen MT" panose="020B0602020104020603" pitchFamily="34" charset="0"/>
              </a:rPr>
              <a:t>Buloh</a:t>
            </a:r>
            <a:r>
              <a:rPr lang="en-MY" sz="1000" dirty="0" smtClean="0">
                <a:latin typeface="Tw Cen MT" panose="020B0602020104020603" pitchFamily="34" charset="0"/>
              </a:rPr>
              <a:t>, Selangor area was held on 14 June 2017 </a:t>
            </a:r>
          </a:p>
          <a:p>
            <a:pPr marL="228600" indent="-228600" algn="just">
              <a:buFontTx/>
              <a:buAutoNum type="arabicParenR"/>
            </a:pPr>
            <a:r>
              <a:rPr lang="en-MY" sz="1000" dirty="0" smtClean="0">
                <a:latin typeface="Tw Cen MT" panose="020B0602020104020603" pitchFamily="34" charset="0"/>
              </a:rPr>
              <a:t>Site visit to CLQ belonging to PETRONAS in </a:t>
            </a:r>
            <a:r>
              <a:rPr lang="en-MY" sz="1000" dirty="0" err="1" smtClean="0">
                <a:latin typeface="Tw Cen MT" panose="020B0602020104020603" pitchFamily="34" charset="0"/>
              </a:rPr>
              <a:t>Pengerang</a:t>
            </a:r>
            <a:r>
              <a:rPr lang="en-MY" sz="1000" dirty="0" smtClean="0">
                <a:latin typeface="Tw Cen MT" panose="020B0602020104020603" pitchFamily="34" charset="0"/>
              </a:rPr>
              <a:t> Project, Johor was  held on 17th October 2017. </a:t>
            </a:r>
          </a:p>
          <a:p>
            <a:pPr marL="228600" indent="-228600" algn="just">
              <a:buFontTx/>
              <a:buAutoNum type="arabicParenR"/>
            </a:pPr>
            <a:r>
              <a:rPr lang="en-MY" sz="1000" dirty="0" smtClean="0">
                <a:latin typeface="Tw Cen MT" panose="020B0602020104020603" pitchFamily="34" charset="0"/>
              </a:rPr>
              <a:t>Site visit to CLQ </a:t>
            </a:r>
            <a:r>
              <a:rPr lang="en-MY" sz="1000" dirty="0">
                <a:latin typeface="Tw Cen MT" panose="020B0602020104020603" pitchFamily="34" charset="0"/>
              </a:rPr>
              <a:t>belonging to MYR </a:t>
            </a:r>
            <a:r>
              <a:rPr lang="en-MY" sz="1000" dirty="0" smtClean="0">
                <a:latin typeface="Tw Cen MT" panose="020B0602020104020603" pitchFamily="34" charset="0"/>
              </a:rPr>
              <a:t>Entry </a:t>
            </a:r>
            <a:r>
              <a:rPr lang="en-MY" sz="1000" dirty="0" err="1" smtClean="0">
                <a:latin typeface="Tw Cen MT" panose="020B0602020104020603" pitchFamily="34" charset="0"/>
              </a:rPr>
              <a:t>Sdn</a:t>
            </a:r>
            <a:r>
              <a:rPr lang="en-MY" sz="1000" dirty="0" smtClean="0">
                <a:latin typeface="Tw Cen MT" panose="020B0602020104020603" pitchFamily="34" charset="0"/>
              </a:rPr>
              <a:t> </a:t>
            </a:r>
            <a:r>
              <a:rPr lang="en-MY" sz="1000" dirty="0" err="1" smtClean="0">
                <a:latin typeface="Tw Cen MT" panose="020B0602020104020603" pitchFamily="34" charset="0"/>
              </a:rPr>
              <a:t>Bhd</a:t>
            </a:r>
            <a:r>
              <a:rPr lang="en-MY" sz="1000" dirty="0" smtClean="0">
                <a:latin typeface="Tw Cen MT" panose="020B0602020104020603" pitchFamily="34" charset="0"/>
              </a:rPr>
              <a:t> in </a:t>
            </a:r>
            <a:r>
              <a:rPr lang="en-MY" sz="1000" dirty="0" err="1" smtClean="0">
                <a:latin typeface="Tw Cen MT" panose="020B0602020104020603" pitchFamily="34" charset="0"/>
              </a:rPr>
              <a:t>Puchong</a:t>
            </a:r>
            <a:r>
              <a:rPr lang="en-MY" sz="1000" dirty="0" smtClean="0">
                <a:latin typeface="Tw Cen MT" panose="020B0602020104020603" pitchFamily="34" charset="0"/>
              </a:rPr>
              <a:t>, Selangor was held on  28 November 2017.</a:t>
            </a:r>
          </a:p>
          <a:p>
            <a:pPr algn="just"/>
            <a:r>
              <a:rPr lang="en-US" sz="1000" dirty="0" smtClean="0">
                <a:latin typeface="Tw Cen MT" panose="020B0602020104020603" pitchFamily="34" charset="0"/>
              </a:rPr>
              <a:t>Based on the visits, the above sites have not fully met the requirements of MS2593:2015 to be eligible as pilot projects.</a:t>
            </a:r>
          </a:p>
          <a:p>
            <a:pPr algn="just"/>
            <a:endParaRPr lang="en-MY" sz="1000" dirty="0" smtClean="0">
              <a:latin typeface="Tw Cen MT" panose="020B0602020104020603" pitchFamily="34" charset="0"/>
            </a:endParaRPr>
          </a:p>
          <a:p>
            <a:pPr algn="just"/>
            <a:r>
              <a:rPr lang="en-MY" sz="1000" dirty="0" smtClean="0">
                <a:latin typeface="Tw Cen MT" panose="020B0602020104020603" pitchFamily="34" charset="0"/>
              </a:rPr>
              <a:t>A Memorandum of Understanding (</a:t>
            </a:r>
            <a:r>
              <a:rPr lang="en-MY" sz="1000" dirty="0" err="1" smtClean="0">
                <a:latin typeface="Tw Cen MT" panose="020B0602020104020603" pitchFamily="34" charset="0"/>
              </a:rPr>
              <a:t>MoU</a:t>
            </a:r>
            <a:r>
              <a:rPr lang="en-MY" sz="1000" dirty="0" smtClean="0">
                <a:latin typeface="Tw Cen MT" panose="020B0602020104020603" pitchFamily="34" charset="0"/>
              </a:rPr>
              <a:t>) was proposed between CIDB and MRT (for CLQs managed by Sunway, IJM and AZSB) . The </a:t>
            </a:r>
            <a:r>
              <a:rPr lang="en-MY" sz="1000" dirty="0" err="1" smtClean="0">
                <a:latin typeface="Tw Cen MT" panose="020B0602020104020603" pitchFamily="34" charset="0"/>
              </a:rPr>
              <a:t>MoU</a:t>
            </a:r>
            <a:r>
              <a:rPr lang="en-MY" sz="1000" dirty="0" smtClean="0">
                <a:latin typeface="Tw Cen MT" panose="020B0602020104020603" pitchFamily="34" charset="0"/>
              </a:rPr>
              <a:t> was later declined due to insignificant mutual benefit to be gained by both parties.</a:t>
            </a:r>
          </a:p>
          <a:p>
            <a:pPr marL="228600" indent="-228600"/>
            <a:endParaRPr lang="en-MY" sz="1000" dirty="0" smtClean="0">
              <a:latin typeface="Tw Cen MT" panose="020B0602020104020603" pitchFamily="34" charset="0"/>
            </a:endParaRPr>
          </a:p>
        </p:txBody>
      </p:sp>
      <p:sp>
        <p:nvSpPr>
          <p:cNvPr id="5" name="Rectangle 4"/>
          <p:cNvSpPr/>
          <p:nvPr/>
        </p:nvSpPr>
        <p:spPr>
          <a:xfrm>
            <a:off x="2110332" y="63798"/>
            <a:ext cx="3167790" cy="307777"/>
          </a:xfrm>
          <a:prstGeom prst="rect">
            <a:avLst/>
          </a:prstGeom>
          <a:ln>
            <a:noFill/>
          </a:ln>
        </p:spPr>
        <p:txBody>
          <a:bodyPr wrap="none">
            <a:spAutoFit/>
          </a:bodyPr>
          <a:lstStyle/>
          <a:p>
            <a:r>
              <a:rPr lang="ms-MY" sz="1400" b="1" dirty="0" smtClean="0">
                <a:solidFill>
                  <a:srgbClr val="FF0000"/>
                </a:solidFill>
                <a:latin typeface="Tw Cen MT" panose="020B0602020104020603" pitchFamily="34" charset="0"/>
              </a:rPr>
              <a:t>QUALITY, SAFETY &amp; PROFESSIONALISM</a:t>
            </a:r>
            <a:endParaRPr lang="ms-MY" sz="1400" dirty="0">
              <a:solidFill>
                <a:srgbClr val="FF0000"/>
              </a:solidFill>
            </a:endParaRPr>
          </a:p>
        </p:txBody>
      </p:sp>
      <p:sp>
        <p:nvSpPr>
          <p:cNvPr id="10" name="Rectangle 9"/>
          <p:cNvSpPr/>
          <p:nvPr/>
        </p:nvSpPr>
        <p:spPr>
          <a:xfrm>
            <a:off x="116963" y="-74431"/>
            <a:ext cx="2216662"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Q2-010</a:t>
            </a:r>
            <a:endParaRPr lang="ms-MY" sz="2800" dirty="0">
              <a:solidFill>
                <a:schemeClr val="bg1"/>
              </a:solidFill>
            </a:endParaRPr>
          </a:p>
        </p:txBody>
      </p:sp>
      <p:sp>
        <p:nvSpPr>
          <p:cNvPr id="15" name="TextBox 14"/>
          <p:cNvSpPr txBox="1"/>
          <p:nvPr/>
        </p:nvSpPr>
        <p:spPr>
          <a:xfrm>
            <a:off x="0" y="4316234"/>
            <a:ext cx="6858000" cy="230832"/>
          </a:xfrm>
          <a:prstGeom prst="rect">
            <a:avLst/>
          </a:prstGeom>
          <a:solidFill>
            <a:srgbClr val="FF3300"/>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FF3300"/>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3" name="Table 12"/>
          <p:cNvGraphicFramePr>
            <a:graphicFrameLocks noGrp="1"/>
          </p:cNvGraphicFramePr>
          <p:nvPr>
            <p:extLst/>
          </p:nvPr>
        </p:nvGraphicFramePr>
        <p:xfrm>
          <a:off x="5219408" y="254484"/>
          <a:ext cx="1627983" cy="1584960"/>
        </p:xfrm>
        <a:graphic>
          <a:graphicData uri="http://schemas.openxmlformats.org/drawingml/2006/table">
            <a:tbl>
              <a:tblPr firstRow="1" bandRow="1">
                <a:tableStyleId>{5C22544A-7EE6-4342-B048-85BDC9FD1C3A}</a:tableStyleId>
              </a:tblPr>
              <a:tblGrid>
                <a:gridCol w="162798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ms-MY" sz="1000" dirty="0" smtClean="0">
                          <a:solidFill>
                            <a:schemeClr val="tx1"/>
                          </a:solidFill>
                          <a:latin typeface="Tw Cen MT" panose="020B0602020104020603" pitchFamily="34" charset="0"/>
                        </a:rPr>
                        <a:t>Ir. M.Ramuseren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Chuang</a:t>
                      </a:r>
                      <a:r>
                        <a:rPr lang="ms-MY" sz="1000" baseline="0" dirty="0" smtClean="0">
                          <a:solidFill>
                            <a:schemeClr val="tx1"/>
                          </a:solidFill>
                          <a:latin typeface="Tw Cen MT" panose="020B0602020104020603" pitchFamily="34" charset="0"/>
                        </a:rPr>
                        <a:t> Kuang Hong</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4199112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88558">
                  <a:extLst>
                    <a:ext uri="{9D8B030D-6E8A-4147-A177-3AD203B41FA5}">
                      <a16:colId xmlns:a16="http://schemas.microsoft.com/office/drawing/2014/main" val="3372148144"/>
                    </a:ext>
                  </a:extLst>
                </a:gridCol>
                <a:gridCol w="1350335">
                  <a:extLst>
                    <a:ext uri="{9D8B030D-6E8A-4147-A177-3AD203B41FA5}">
                      <a16:colId xmlns:a16="http://schemas.microsoft.com/office/drawing/2014/main" val="384475541"/>
                    </a:ext>
                  </a:extLst>
                </a:gridCol>
                <a:gridCol w="1382233">
                  <a:extLst>
                    <a:ext uri="{9D8B030D-6E8A-4147-A177-3AD203B41FA5}">
                      <a16:colId xmlns:a16="http://schemas.microsoft.com/office/drawing/2014/main" val="3666211108"/>
                    </a:ext>
                  </a:extLst>
                </a:gridCol>
                <a:gridCol w="1318439">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2017</a:t>
                      </a: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2018</a:t>
                      </a: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50</a:t>
                      </a:r>
                      <a:r>
                        <a:rPr lang="ms-MY" sz="900" dirty="0" smtClean="0">
                          <a:solidFill>
                            <a:schemeClr val="bg1"/>
                          </a:solidFill>
                          <a:latin typeface="Tw Cen MT" panose="020B0602020104020603" pitchFamily="34" charset="0"/>
                        </a:rPr>
                        <a:t>%</a:t>
                      </a: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50</a:t>
                      </a:r>
                      <a:r>
                        <a:rPr lang="ms-MY" sz="900" dirty="0" smtClean="0">
                          <a:solidFill>
                            <a:schemeClr val="bg1"/>
                          </a:solidFill>
                          <a:latin typeface="Tw Cen MT" panose="020B0602020104020603" pitchFamily="34" charset="0"/>
                        </a:rPr>
                        <a:t>%</a:t>
                      </a:r>
                    </a:p>
                  </a:txBody>
                  <a:tcPr>
                    <a:solidFill>
                      <a:schemeClr val="accent1">
                        <a:lumMod val="75000"/>
                        <a:alpha val="60000"/>
                      </a:schemeClr>
                    </a:solidFill>
                  </a:tcPr>
                </a:tc>
                <a:extLst>
                  <a:ext uri="{0D108BD9-81ED-4DB2-BD59-A6C34878D82A}">
                    <a16:rowId xmlns:a16="http://schemas.microsoft.com/office/drawing/2014/main" val="2306563032"/>
                  </a:ext>
                </a:extLst>
              </a:tr>
              <a:tr h="1787931">
                <a:tc>
                  <a:txBody>
                    <a:bodyPr/>
                    <a:lstStyle/>
                    <a:p>
                      <a:pPr eaLnBrk="1" fontAlgn="base" hangingPunct="1">
                        <a:lnSpc>
                          <a:spcPct val="100000"/>
                        </a:lnSpc>
                        <a:spcBef>
                          <a:spcPct val="0"/>
                        </a:spcBef>
                        <a:spcAft>
                          <a:spcPct val="0"/>
                        </a:spcAft>
                        <a:defRPr/>
                      </a:pPr>
                      <a:endParaRPr lang="en-MY" sz="900" dirty="0">
                        <a:latin typeface="Tw Cen MT" pitchFamily="34" charset="0"/>
                      </a:endParaRPr>
                    </a:p>
                  </a:txBody>
                  <a:tcPr>
                    <a:solidFill>
                      <a:schemeClr val="accent1">
                        <a:lumMod val="75000"/>
                        <a:alpha val="10000"/>
                      </a:schemeClr>
                    </a:solidFill>
                  </a:tcPr>
                </a:tc>
                <a:tc>
                  <a:txBody>
                    <a:bodyPr/>
                    <a:lstStyle/>
                    <a:p>
                      <a:pPr>
                        <a:lnSpc>
                          <a:spcPct val="100000"/>
                        </a:lnSpc>
                      </a:pPr>
                      <a:endParaRPr lang="en-MY" sz="900" dirty="0">
                        <a:latin typeface="Tw Cen MT" pitchFamily="34" charset="0"/>
                      </a:endParaRPr>
                    </a:p>
                  </a:txBody>
                  <a:tcPr>
                    <a:solidFill>
                      <a:schemeClr val="accent1">
                        <a:lumMod val="75000"/>
                        <a:alpha val="10000"/>
                      </a:schemeClr>
                    </a:solidFill>
                  </a:tcPr>
                </a:tc>
                <a:tc>
                  <a:txBody>
                    <a:bodyPr/>
                    <a:lstStyle/>
                    <a:p>
                      <a:pPr>
                        <a:lnSpc>
                          <a:spcPct val="100000"/>
                        </a:lnSpc>
                      </a:pPr>
                      <a:endParaRPr lang="en-MY" sz="900" dirty="0">
                        <a:latin typeface="Tw Cen MT" pitchFamily="34" charset="0"/>
                      </a:endParaRPr>
                    </a:p>
                  </a:txBody>
                  <a:tcPr>
                    <a:solidFill>
                      <a:schemeClr val="accent1">
                        <a:lumMod val="75000"/>
                        <a:alpha val="10000"/>
                      </a:schemeClr>
                    </a:solidFill>
                  </a:tcPr>
                </a:tc>
                <a:tc>
                  <a:txBody>
                    <a:bodyPr/>
                    <a:lstStyle/>
                    <a:p>
                      <a:pPr eaLnBrk="1" fontAlgn="base" hangingPunct="1">
                        <a:lnSpc>
                          <a:spcPct val="100000"/>
                        </a:lnSpc>
                        <a:spcBef>
                          <a:spcPct val="0"/>
                        </a:spcBef>
                        <a:spcAft>
                          <a:spcPct val="0"/>
                        </a:spcAft>
                        <a:defRPr/>
                      </a:pPr>
                      <a:r>
                        <a:rPr lang="en-US" sz="900" kern="1200" dirty="0" smtClean="0">
                          <a:solidFill>
                            <a:srgbClr val="000000"/>
                          </a:solidFill>
                          <a:latin typeface="Tw Cen MT" pitchFamily="34" charset="0"/>
                          <a:ea typeface="+mn-ea"/>
                          <a:cs typeface="+mn-cs"/>
                        </a:rPr>
                        <a:t>Promotion activities to enhance uptake of NSC conducted</a:t>
                      </a:r>
                    </a:p>
                    <a:p>
                      <a:pPr eaLnBrk="1" fontAlgn="base" hangingPunct="1">
                        <a:lnSpc>
                          <a:spcPct val="100000"/>
                        </a:lnSpc>
                        <a:spcBef>
                          <a:spcPct val="0"/>
                        </a:spcBef>
                        <a:spcAft>
                          <a:spcPct val="0"/>
                        </a:spcAft>
                        <a:defRPr/>
                      </a:pPr>
                      <a:endParaRPr lang="en-US" sz="900" kern="1200" dirty="0" smtClean="0">
                        <a:solidFill>
                          <a:srgbClr val="000000"/>
                        </a:solidFill>
                        <a:latin typeface="Tw Cen MT" pitchFamily="34" charset="0"/>
                        <a:ea typeface="+mn-ea"/>
                        <a:cs typeface="+mn-cs"/>
                      </a:endParaRPr>
                    </a:p>
                    <a:p>
                      <a:pPr eaLnBrk="1" fontAlgn="base" hangingPunct="1">
                        <a:lnSpc>
                          <a:spcPct val="100000"/>
                        </a:lnSpc>
                        <a:spcBef>
                          <a:spcPct val="0"/>
                        </a:spcBef>
                        <a:spcAft>
                          <a:spcPct val="0"/>
                        </a:spcAft>
                        <a:defRPr/>
                      </a:pPr>
                      <a:r>
                        <a:rPr lang="en-US" sz="900" kern="1200" dirty="0" smtClean="0">
                          <a:solidFill>
                            <a:srgbClr val="000000"/>
                          </a:solidFill>
                          <a:latin typeface="Tw Cen MT" pitchFamily="34" charset="0"/>
                          <a:ea typeface="+mn-ea"/>
                          <a:cs typeface="+mn-cs"/>
                        </a:rPr>
                        <a:t>25 projects reported using NSC </a:t>
                      </a:r>
                      <a:endParaRPr lang="en-MY" sz="900" dirty="0">
                        <a:latin typeface="Tw Cen MT" pitchFamily="34" charset="0"/>
                      </a:endParaRPr>
                    </a:p>
                  </a:txBody>
                  <a:tcPr>
                    <a:solidFill>
                      <a:schemeClr val="accent1">
                        <a:lumMod val="75000"/>
                        <a:alpha val="10000"/>
                      </a:schemeClr>
                    </a:solidFill>
                  </a:tcPr>
                </a:tc>
                <a:tc>
                  <a:txBody>
                    <a:bodyPr/>
                    <a:lstStyle/>
                    <a:p>
                      <a:pPr eaLnBrk="1" fontAlgn="base" hangingPunct="1">
                        <a:lnSpc>
                          <a:spcPct val="100000"/>
                        </a:lnSpc>
                        <a:spcBef>
                          <a:spcPct val="0"/>
                        </a:spcBef>
                        <a:spcAft>
                          <a:spcPct val="0"/>
                        </a:spcAft>
                        <a:defRPr/>
                      </a:pPr>
                      <a:r>
                        <a:rPr lang="en-US" sz="900" kern="1200" dirty="0" smtClean="0">
                          <a:solidFill>
                            <a:srgbClr val="000000"/>
                          </a:solidFill>
                          <a:latin typeface="Tw Cen MT" pitchFamily="34" charset="0"/>
                          <a:ea typeface="+mn-ea"/>
                          <a:cs typeface="+mn-cs"/>
                        </a:rPr>
                        <a:t>Promotion activities to enhance uptake of NSC conducted</a:t>
                      </a:r>
                    </a:p>
                    <a:p>
                      <a:pPr eaLnBrk="1" fontAlgn="base" hangingPunct="1">
                        <a:lnSpc>
                          <a:spcPct val="100000"/>
                        </a:lnSpc>
                        <a:spcBef>
                          <a:spcPct val="0"/>
                        </a:spcBef>
                        <a:spcAft>
                          <a:spcPct val="0"/>
                        </a:spcAft>
                        <a:defRPr/>
                      </a:pPr>
                      <a:endParaRPr lang="en-US" sz="900" kern="1200" dirty="0" smtClean="0">
                        <a:solidFill>
                          <a:srgbClr val="000000"/>
                        </a:solidFill>
                        <a:latin typeface="Tw Cen MT" pitchFamily="34" charset="0"/>
                        <a:ea typeface="+mn-ea"/>
                        <a:cs typeface="+mn-cs"/>
                      </a:endParaRPr>
                    </a:p>
                    <a:p>
                      <a:pPr eaLnBrk="1" fontAlgn="base" hangingPunct="1">
                        <a:lnSpc>
                          <a:spcPct val="100000"/>
                        </a:lnSpc>
                        <a:spcBef>
                          <a:spcPct val="0"/>
                        </a:spcBef>
                        <a:spcAft>
                          <a:spcPct val="0"/>
                        </a:spcAft>
                        <a:defRPr/>
                      </a:pPr>
                      <a:r>
                        <a:rPr lang="en-US" sz="900" dirty="0" smtClean="0">
                          <a:solidFill>
                            <a:srgbClr val="000000"/>
                          </a:solidFill>
                          <a:latin typeface="Tw Cen MT" pitchFamily="34" charset="0"/>
                        </a:rPr>
                        <a:t>25 projects reported using NSC</a:t>
                      </a:r>
                      <a:endParaRPr lang="en-US" sz="900" b="1" kern="1200" dirty="0" smtClean="0">
                        <a:solidFill>
                          <a:srgbClr val="000000"/>
                        </a:solidFill>
                        <a:latin typeface="Tw Cen MT" pitchFamily="34" charset="0"/>
                        <a:ea typeface="+mn-ea"/>
                        <a:cs typeface="+mn-cs"/>
                      </a:endParaRPr>
                    </a:p>
                    <a:p>
                      <a:pPr>
                        <a:lnSpc>
                          <a:spcPct val="100000"/>
                        </a:lnSpc>
                      </a:pPr>
                      <a:endParaRPr lang="en-MY" sz="900" dirty="0">
                        <a:solidFill>
                          <a:srgbClr val="FF0000"/>
                        </a:solidFill>
                        <a:latin typeface="Tw Cen MT" pitchFamily="34" charset="0"/>
                      </a:endParaRPr>
                    </a:p>
                  </a:txBody>
                  <a:tcPr>
                    <a:solidFill>
                      <a:schemeClr val="accent1">
                        <a:lumMod val="75000"/>
                        <a:alpha val="10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 Sariah Abd Karib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Mohd Zaid Zakaria</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Nazir Mohamad Nor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98318"/>
          <a:ext cx="4550737" cy="1179643"/>
        </p:xfrm>
        <a:graphic>
          <a:graphicData uri="http://schemas.openxmlformats.org/drawingml/2006/table">
            <a:tbl>
              <a:tblPr firstRow="1" bandRow="1">
                <a:tableStyleId>{5C22544A-7EE6-4342-B048-85BDC9FD1C3A}</a:tableStyleId>
              </a:tblPr>
              <a:tblGrid>
                <a:gridCol w="4550737">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eaLnBrk="1" fontAlgn="base" hangingPunct="1">
                        <a:spcBef>
                          <a:spcPct val="0"/>
                        </a:spcBef>
                        <a:spcAft>
                          <a:spcPct val="0"/>
                        </a:spcAft>
                        <a:defRPr/>
                      </a:pPr>
                      <a:r>
                        <a:rPr lang="en-MY" sz="1000" b="0" kern="1200" dirty="0" smtClean="0">
                          <a:solidFill>
                            <a:schemeClr val="tx1"/>
                          </a:solidFill>
                          <a:latin typeface="Tw Cen MT" panose="020B0602020104020603" pitchFamily="34" charset="0"/>
                          <a:ea typeface="+mn-ea"/>
                          <a:cs typeface="+mn-cs"/>
                        </a:rPr>
                        <a:t>50 projects adopt National Specification for Construction by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smtClean="0">
                          <a:solidFill>
                            <a:schemeClr val="tx1"/>
                          </a:solidFill>
                          <a:latin typeface="Tw Cen MT" panose="020B0602020104020603" pitchFamily="34" charset="0"/>
                        </a:rPr>
                        <a:t>INITIATIVE</a:t>
                      </a:r>
                    </a:p>
                    <a:p>
                      <a:pPr>
                        <a:lnSpc>
                          <a:spcPct val="88000"/>
                        </a:lnSpc>
                        <a:defRPr/>
                      </a:pPr>
                      <a:r>
                        <a:rPr lang="en-MY" sz="1000" b="0" kern="1200" dirty="0" smtClean="0">
                          <a:solidFill>
                            <a:schemeClr val="tx1"/>
                          </a:solidFill>
                          <a:latin typeface="Bookman Old Style" pitchFamily="18" charset="0"/>
                          <a:ea typeface="+mn-ea"/>
                          <a:cs typeface="+mn-cs"/>
                        </a:rPr>
                        <a:t>I</a:t>
                      </a:r>
                      <a:r>
                        <a:rPr lang="en-MY" sz="1000" b="0" kern="1200" dirty="0" smtClean="0">
                          <a:solidFill>
                            <a:schemeClr val="tx1"/>
                          </a:solidFill>
                          <a:latin typeface="Tw Cen MT" panose="020B0602020104020603" pitchFamily="34" charset="0"/>
                          <a:ea typeface="+mn-ea"/>
                          <a:cs typeface="+mn-cs"/>
                        </a:rPr>
                        <a:t>1- Internationalise construction practices and standards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Bookman Old Style" pitchFamily="18" charset="0"/>
                          <a:ea typeface="+mn-ea"/>
                          <a:cs typeface="+mn-cs"/>
                        </a:rPr>
                        <a:t>I</a:t>
                      </a:r>
                      <a:r>
                        <a:rPr lang="en-MY" sz="1000" b="0" kern="1200" dirty="0" smtClean="0">
                          <a:solidFill>
                            <a:schemeClr val="tx1"/>
                          </a:solidFill>
                          <a:latin typeface="Tw Cen MT" panose="020B0602020104020603" pitchFamily="34" charset="0"/>
                          <a:ea typeface="+mn-ea"/>
                          <a:cs typeface="+mn-cs"/>
                        </a:rPr>
                        <a:t>1a - Introduce National Specification for Construction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639219"/>
            <a:ext cx="6864535" cy="246221"/>
          </a:xfrm>
          <a:prstGeom prst="rect">
            <a:avLst/>
          </a:prstGeom>
          <a:noFill/>
        </p:spPr>
        <p:txBody>
          <a:bodyPr wrap="square" rtlCol="0">
            <a:spAutoFit/>
          </a:bodyPr>
          <a:lstStyle/>
          <a:p>
            <a:r>
              <a:rPr lang="en-US" sz="1000" dirty="0" smtClean="0">
                <a:latin typeface="Tw Cen MT" panose="020B0602020104020603" pitchFamily="34" charset="0"/>
              </a:rPr>
              <a:t>This KPI is under the purview of IWG15 and will commence in 2019.</a:t>
            </a:r>
            <a:endParaRPr lang="en-MY" sz="1000" dirty="0" smtClean="0">
              <a:latin typeface="Tw Cen MT" panose="020B0602020104020603" pitchFamily="34" charset="0"/>
            </a:endParaRPr>
          </a:p>
        </p:txBody>
      </p:sp>
      <p:sp>
        <p:nvSpPr>
          <p:cNvPr id="5" name="Rectangle 4"/>
          <p:cNvSpPr/>
          <p:nvPr/>
        </p:nvSpPr>
        <p:spPr>
          <a:xfrm>
            <a:off x="2110332" y="63798"/>
            <a:ext cx="2091535" cy="307777"/>
          </a:xfrm>
          <a:prstGeom prst="rect">
            <a:avLst/>
          </a:prstGeom>
          <a:ln>
            <a:noFill/>
          </a:ln>
        </p:spPr>
        <p:txBody>
          <a:bodyPr wrap="none">
            <a:spAutoFit/>
          </a:bodyPr>
          <a:lstStyle/>
          <a:p>
            <a:r>
              <a:rPr lang="ms-MY" sz="1400" b="1" dirty="0" smtClean="0">
                <a:solidFill>
                  <a:schemeClr val="accent1">
                    <a:lumMod val="75000"/>
                  </a:schemeClr>
                </a:solidFill>
                <a:latin typeface="Tw Cen MT" panose="020B0602020104020603" pitchFamily="34" charset="0"/>
              </a:rPr>
              <a:t>INTERNATIONALISATION</a:t>
            </a:r>
            <a:endParaRPr lang="ms-MY" sz="1400" b="1" dirty="0">
              <a:solidFill>
                <a:schemeClr val="accent1">
                  <a:lumMod val="75000"/>
                </a:schemeClr>
              </a:solidFill>
              <a:latin typeface="Tw Cen MT" panose="020B0602020104020603" pitchFamily="34" charset="0"/>
            </a:endParaRPr>
          </a:p>
        </p:txBody>
      </p:sp>
      <p:sp>
        <p:nvSpPr>
          <p:cNvPr id="10" name="Rectangle 9"/>
          <p:cNvSpPr/>
          <p:nvPr/>
        </p:nvSpPr>
        <p:spPr>
          <a:xfrm>
            <a:off x="180761"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a:t>
            </a:r>
            <a:r>
              <a:rPr lang="ms-MY" sz="2800" b="1" dirty="0" smtClean="0">
                <a:solidFill>
                  <a:schemeClr val="bg1"/>
                </a:solidFill>
                <a:latin typeface="Bookman Old Style" pitchFamily="18" charset="0"/>
              </a:rPr>
              <a:t>I</a:t>
            </a:r>
            <a:r>
              <a:rPr lang="ms-MY" sz="2800" b="1" dirty="0" smtClean="0">
                <a:solidFill>
                  <a:schemeClr val="bg1"/>
                </a:solidFill>
                <a:latin typeface="Tw Cen MT" panose="020B0602020104020603" pitchFamily="34" charset="0"/>
              </a:rPr>
              <a:t>1-099</a:t>
            </a:r>
            <a:endParaRPr lang="ms-MY" sz="2800" dirty="0">
              <a:solidFill>
                <a:schemeClr val="bg1"/>
              </a:solidFill>
            </a:endParaRPr>
          </a:p>
        </p:txBody>
      </p:sp>
      <p:sp>
        <p:nvSpPr>
          <p:cNvPr id="15" name="TextBox 14"/>
          <p:cNvSpPr txBox="1"/>
          <p:nvPr/>
        </p:nvSpPr>
        <p:spPr>
          <a:xfrm>
            <a:off x="0" y="4316235"/>
            <a:ext cx="6858000" cy="230832"/>
          </a:xfrm>
          <a:prstGeom prst="rect">
            <a:avLst/>
          </a:prstGeom>
          <a:solidFill>
            <a:schemeClr val="accent1">
              <a:lumMod val="75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a:t>
            </a:r>
            <a:r>
              <a:rPr lang="en-US" sz="900" b="1" smtClean="0">
                <a:solidFill>
                  <a:schemeClr val="bg1"/>
                </a:solidFill>
                <a:latin typeface="Tw Cen MT" panose="020B0602020104020603" pitchFamily="34" charset="0"/>
              </a:rPr>
              <a:t>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accent1">
              <a:lumMod val="75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Tree>
    <p:extLst>
      <p:ext uri="{BB962C8B-B14F-4D97-AF65-F5344CB8AC3E}">
        <p14:creationId xmlns:p14="http://schemas.microsoft.com/office/powerpoint/2010/main" val="390945517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88558">
                  <a:extLst>
                    <a:ext uri="{9D8B030D-6E8A-4147-A177-3AD203B41FA5}">
                      <a16:colId xmlns:a16="http://schemas.microsoft.com/office/drawing/2014/main" val="3372148144"/>
                    </a:ext>
                  </a:extLst>
                </a:gridCol>
                <a:gridCol w="1350335">
                  <a:extLst>
                    <a:ext uri="{9D8B030D-6E8A-4147-A177-3AD203B41FA5}">
                      <a16:colId xmlns:a16="http://schemas.microsoft.com/office/drawing/2014/main" val="384475541"/>
                    </a:ext>
                  </a:extLst>
                </a:gridCol>
                <a:gridCol w="1382233">
                  <a:extLst>
                    <a:ext uri="{9D8B030D-6E8A-4147-A177-3AD203B41FA5}">
                      <a16:colId xmlns:a16="http://schemas.microsoft.com/office/drawing/2014/main" val="3666211108"/>
                    </a:ext>
                  </a:extLst>
                </a:gridCol>
                <a:gridCol w="1318439">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80</a:t>
                      </a:r>
                      <a:r>
                        <a:rPr lang="ms-MY" sz="900" dirty="0" smtClean="0">
                          <a:solidFill>
                            <a:schemeClr val="bg1"/>
                          </a:solidFill>
                          <a:latin typeface="Tw Cen MT" panose="020B0602020104020603" pitchFamily="34" charset="0"/>
                        </a:rPr>
                        <a:t>%</a:t>
                      </a: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2018</a:t>
                      </a: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2019</a:t>
                      </a: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solidFill>
                      <a:schemeClr val="accent1">
                        <a:lumMod val="75000"/>
                        <a:alpha val="60000"/>
                      </a:scheme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base" latinLnBrk="0" hangingPunct="1">
                        <a:lnSpc>
                          <a:spcPct val="100000"/>
                        </a:lnSpc>
                        <a:spcBef>
                          <a:spcPct val="0"/>
                        </a:spcBef>
                        <a:spcAft>
                          <a:spcPct val="0"/>
                        </a:spcAft>
                        <a:buClrTx/>
                        <a:buSzTx/>
                        <a:buFontTx/>
                        <a:buNone/>
                        <a:tabLst/>
                        <a:defRPr/>
                      </a:pPr>
                      <a:r>
                        <a:rPr lang="en-US" sz="900" dirty="0" smtClean="0">
                          <a:solidFill>
                            <a:schemeClr val="tx1"/>
                          </a:solidFill>
                          <a:latin typeface="Tw Cen MT" pitchFamily="34" charset="0"/>
                        </a:rPr>
                        <a:t>1</a:t>
                      </a:r>
                      <a:r>
                        <a:rPr lang="en-US" sz="900" baseline="30000" dirty="0" smtClean="0">
                          <a:solidFill>
                            <a:schemeClr val="tx1"/>
                          </a:solidFill>
                          <a:latin typeface="Tw Cen MT" pitchFamily="34" charset="0"/>
                        </a:rPr>
                        <a:t>st</a:t>
                      </a:r>
                      <a:r>
                        <a:rPr lang="en-US" sz="900" dirty="0" smtClean="0">
                          <a:solidFill>
                            <a:schemeClr val="tx1"/>
                          </a:solidFill>
                          <a:latin typeface="Tw Cen MT" pitchFamily="34" charset="0"/>
                        </a:rPr>
                        <a:t> Stage of  online system integrating local &amp; imported products completed</a:t>
                      </a:r>
                    </a:p>
                    <a:p>
                      <a:pPr eaLnBrk="1" fontAlgn="base" hangingPunct="1">
                        <a:lnSpc>
                          <a:spcPct val="100000"/>
                        </a:lnSpc>
                        <a:spcBef>
                          <a:spcPct val="0"/>
                        </a:spcBef>
                        <a:spcAft>
                          <a:spcPct val="0"/>
                        </a:spcAft>
                        <a:defRPr/>
                      </a:pPr>
                      <a:endParaRPr lang="en-MY" sz="900" dirty="0">
                        <a:latin typeface="Tw Cen MT" pitchFamily="34" charset="0"/>
                      </a:endParaRPr>
                    </a:p>
                  </a:txBody>
                  <a:tcPr>
                    <a:solidFill>
                      <a:schemeClr val="accent1">
                        <a:lumMod val="75000"/>
                        <a:alpha val="10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chemeClr val="tx1"/>
                          </a:solidFill>
                          <a:latin typeface="Tw Cen MT" pitchFamily="34" charset="0"/>
                        </a:rPr>
                        <a:t>Final Stage of  online system integrating local &amp; imported products completed and commissioned</a:t>
                      </a:r>
                    </a:p>
                    <a:p>
                      <a:pPr>
                        <a:lnSpc>
                          <a:spcPct val="100000"/>
                        </a:lnSpc>
                      </a:pPr>
                      <a:endParaRPr lang="en-MY" sz="900" dirty="0">
                        <a:latin typeface="Tw Cen MT" pitchFamily="34" charset="0"/>
                      </a:endParaRPr>
                    </a:p>
                  </a:txBody>
                  <a:tcPr>
                    <a:solidFill>
                      <a:schemeClr val="accent1">
                        <a:lumMod val="75000"/>
                        <a:alpha val="10000"/>
                      </a:schemeClr>
                    </a:solidFill>
                  </a:tcPr>
                </a:tc>
                <a:tc>
                  <a:txBody>
                    <a:bodyPr/>
                    <a:lstStyle/>
                    <a:p>
                      <a:pPr>
                        <a:lnSpc>
                          <a:spcPct val="100000"/>
                        </a:lnSpc>
                      </a:pPr>
                      <a:endParaRPr lang="en-MY" sz="900" dirty="0">
                        <a:solidFill>
                          <a:srgbClr val="FF0000"/>
                        </a:solidFill>
                        <a:latin typeface="Tw Cen MT" pitchFamily="34" charset="0"/>
                      </a:endParaRPr>
                    </a:p>
                  </a:txBody>
                  <a:tcPr>
                    <a:solidFill>
                      <a:schemeClr val="accent1">
                        <a:lumMod val="75000"/>
                        <a:alpha val="10000"/>
                      </a:schemeClr>
                    </a:solidFill>
                  </a:tcPr>
                </a:tc>
                <a:tc>
                  <a:txBody>
                    <a:bodyPr/>
                    <a:lstStyle/>
                    <a:p>
                      <a:pPr eaLnBrk="1" fontAlgn="base" hangingPunct="1">
                        <a:lnSpc>
                          <a:spcPct val="100000"/>
                        </a:lnSpc>
                        <a:spcBef>
                          <a:spcPct val="0"/>
                        </a:spcBef>
                        <a:spcAft>
                          <a:spcPct val="0"/>
                        </a:spcAft>
                        <a:defRPr/>
                      </a:pPr>
                      <a:endParaRPr lang="en-MY" sz="900" dirty="0">
                        <a:latin typeface="Tw Cen MT" pitchFamily="34" charset="0"/>
                      </a:endParaRPr>
                    </a:p>
                  </a:txBody>
                  <a:tcPr>
                    <a:solidFill>
                      <a:schemeClr val="accent1">
                        <a:lumMod val="75000"/>
                        <a:alpha val="10000"/>
                      </a:schemeClr>
                    </a:solidFill>
                  </a:tcPr>
                </a:tc>
                <a:tc>
                  <a:txBody>
                    <a:bodyPr/>
                    <a:lstStyle/>
                    <a:p>
                      <a:pPr>
                        <a:lnSpc>
                          <a:spcPct val="100000"/>
                        </a:lnSpc>
                      </a:pPr>
                      <a:endParaRPr lang="en-MY" sz="900" dirty="0">
                        <a:solidFill>
                          <a:srgbClr val="FF0000"/>
                        </a:solidFill>
                        <a:latin typeface="Tw Cen MT" pitchFamily="34" charset="0"/>
                      </a:endParaRPr>
                    </a:p>
                  </a:txBody>
                  <a:tcPr>
                    <a:solidFill>
                      <a:schemeClr val="accent1">
                        <a:lumMod val="75000"/>
                        <a:alpha val="10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Sazali Che Amat</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Azlina Omar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859081" cy="1322832"/>
        </p:xfrm>
        <a:graphic>
          <a:graphicData uri="http://schemas.openxmlformats.org/drawingml/2006/table">
            <a:tbl>
              <a:tblPr firstRow="1" bandRow="1">
                <a:tableStyleId>{5C22544A-7EE6-4342-B048-85BDC9FD1C3A}</a:tableStyleId>
              </a:tblPr>
              <a:tblGrid>
                <a:gridCol w="4859081">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smtClean="0">
                          <a:solidFill>
                            <a:schemeClr val="tx1"/>
                          </a:solidFill>
                          <a:latin typeface="Tw Cen MT" panose="020B0602020104020603" pitchFamily="34" charset="0"/>
                          <a:ea typeface="+mn-ea"/>
                          <a:cs typeface="+mn-cs"/>
                        </a:rPr>
                        <a:t>Online system for certification of construction materials conformance to standards in Schedule 4 of CIDB Act 520 established by Q4 2017</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Bookman Old Style" pitchFamily="18" charset="0"/>
                          <a:ea typeface="+mn-ea"/>
                          <a:cs typeface="+mn-cs"/>
                        </a:rPr>
                        <a:t>I</a:t>
                      </a:r>
                      <a:r>
                        <a:rPr lang="en-MY" sz="1000" b="0" kern="1200" dirty="0" smtClean="0">
                          <a:solidFill>
                            <a:schemeClr val="tx1"/>
                          </a:solidFill>
                          <a:latin typeface="Tw Cen MT" panose="020B0602020104020603" pitchFamily="34" charset="0"/>
                          <a:ea typeface="+mn-ea"/>
                          <a:cs typeface="+mn-cs"/>
                        </a:rPr>
                        <a:t>1- Internationalise construction practices and standards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Bookman Old Style" pitchFamily="18" charset="0"/>
                          <a:ea typeface="+mn-ea"/>
                          <a:cs typeface="+mn-cs"/>
                        </a:rPr>
                        <a:t>I</a:t>
                      </a:r>
                      <a:r>
                        <a:rPr lang="en-MY" sz="1000" b="0" kern="1200" dirty="0" smtClean="0">
                          <a:solidFill>
                            <a:schemeClr val="tx1"/>
                          </a:solidFill>
                          <a:latin typeface="Tw Cen MT" panose="020B0602020104020603" pitchFamily="34" charset="0"/>
                          <a:ea typeface="+mn-ea"/>
                          <a:cs typeface="+mn-cs"/>
                        </a:rPr>
                        <a:t>1b - Heighten enforcement of compliance to mandatory material standards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51551"/>
            <a:ext cx="6864535" cy="3785652"/>
          </a:xfrm>
          <a:prstGeom prst="rect">
            <a:avLst/>
          </a:prstGeom>
          <a:noFill/>
        </p:spPr>
        <p:txBody>
          <a:bodyPr wrap="square" rtlCol="0">
            <a:spAutoFit/>
          </a:bodyPr>
          <a:lstStyle/>
          <a:p>
            <a:r>
              <a:rPr lang="en-US" sz="1000" dirty="0">
                <a:latin typeface="Tw Cen MT" panose="020B0602020104020603" pitchFamily="34" charset="0"/>
              </a:rPr>
              <a:t>This KPI is under </a:t>
            </a:r>
            <a:r>
              <a:rPr lang="en-US" sz="1000" dirty="0" smtClean="0">
                <a:latin typeface="Tw Cen MT" panose="020B0602020104020603" pitchFamily="34" charset="0"/>
              </a:rPr>
              <a:t>the purview </a:t>
            </a:r>
            <a:r>
              <a:rPr lang="en-US" sz="1000" dirty="0">
                <a:latin typeface="Tw Cen MT" panose="020B0602020104020603" pitchFamily="34" charset="0"/>
              </a:rPr>
              <a:t>of IWG16</a:t>
            </a:r>
            <a:r>
              <a:rPr lang="en-US" sz="1000" dirty="0" smtClean="0">
                <a:latin typeface="Tw Cen MT" panose="020B0602020104020603" pitchFamily="34" charset="0"/>
              </a:rPr>
              <a:t>.</a:t>
            </a:r>
          </a:p>
          <a:p>
            <a:endParaRPr lang="en-US" sz="1000" dirty="0">
              <a:latin typeface="Tw Cen MT" panose="020B0602020104020603" pitchFamily="34" charset="0"/>
            </a:endParaRPr>
          </a:p>
          <a:p>
            <a:pPr algn="just"/>
            <a:r>
              <a:rPr lang="en-US" sz="1000" dirty="0" smtClean="0">
                <a:latin typeface="Tw Cen MT" panose="020B0602020104020603" pitchFamily="34" charset="0"/>
              </a:rPr>
              <a:t>The online system for certification of construction materials conformance to standards will enhance CIDB capability to enforce Act 520 (amendment 2011) schedule 4 which is related to construction materials. There are 13 construction materials listed in schedule 4 of Act 520 as detailed below :</a:t>
            </a:r>
          </a:p>
          <a:p>
            <a:pPr marL="228600" indent="-228600">
              <a:buFont typeface="+mj-lt"/>
              <a:buAutoNum type="arabicPeriod"/>
            </a:pPr>
            <a:r>
              <a:rPr lang="en-US" sz="1000" dirty="0" smtClean="0">
                <a:latin typeface="Tw Cen MT" panose="020B0602020104020603" pitchFamily="34" charset="0"/>
              </a:rPr>
              <a:t>Sanitary wares</a:t>
            </a:r>
          </a:p>
          <a:p>
            <a:pPr marL="228600" indent="-228600">
              <a:buFont typeface="+mj-lt"/>
              <a:buAutoNum type="arabicPeriod"/>
            </a:pPr>
            <a:r>
              <a:rPr lang="en-US" sz="1000" dirty="0" smtClean="0">
                <a:latin typeface="Tw Cen MT" panose="020B0602020104020603" pitchFamily="34" charset="0"/>
              </a:rPr>
              <a:t>Glazed and unglazed ceramic tiles</a:t>
            </a:r>
          </a:p>
          <a:p>
            <a:pPr marL="228600" indent="-228600">
              <a:buFont typeface="+mj-lt"/>
              <a:buAutoNum type="arabicPeriod"/>
            </a:pPr>
            <a:r>
              <a:rPr lang="en-US" sz="1000" dirty="0" smtClean="0">
                <a:latin typeface="Tw Cen MT" panose="020B0602020104020603" pitchFamily="34" charset="0"/>
              </a:rPr>
              <a:t>Ceramic pipes and pipe fittings</a:t>
            </a:r>
          </a:p>
          <a:p>
            <a:pPr marL="228600" indent="-228600">
              <a:buFont typeface="+mj-lt"/>
              <a:buAutoNum type="arabicPeriod"/>
            </a:pPr>
            <a:r>
              <a:rPr lang="en-US" sz="1000" dirty="0" smtClean="0">
                <a:latin typeface="Tw Cen MT" panose="020B0602020104020603" pitchFamily="34" charset="0"/>
              </a:rPr>
              <a:t>Cement</a:t>
            </a:r>
          </a:p>
          <a:p>
            <a:pPr marL="228600" indent="-228600">
              <a:buFont typeface="+mj-lt"/>
              <a:buAutoNum type="arabicPeriod"/>
            </a:pPr>
            <a:r>
              <a:rPr lang="en-US" sz="1000" dirty="0" smtClean="0">
                <a:latin typeface="Tw Cen MT" panose="020B0602020104020603" pitchFamily="34" charset="0"/>
              </a:rPr>
              <a:t>Prefabricated timber roof truss system</a:t>
            </a:r>
          </a:p>
          <a:p>
            <a:pPr marL="228600" indent="-228600">
              <a:buFont typeface="+mj-lt"/>
              <a:buAutoNum type="arabicPeriod"/>
            </a:pPr>
            <a:r>
              <a:rPr lang="en-US" sz="1000" dirty="0" smtClean="0">
                <a:latin typeface="Tw Cen MT" panose="020B0602020104020603" pitchFamily="34" charset="0"/>
              </a:rPr>
              <a:t>Precast concrete piles for foundation</a:t>
            </a:r>
          </a:p>
          <a:p>
            <a:pPr marL="228600" indent="-228600">
              <a:buFont typeface="+mj-lt"/>
              <a:buAutoNum type="arabicPeriod"/>
            </a:pPr>
            <a:r>
              <a:rPr lang="en-US" sz="1000" dirty="0" smtClean="0">
                <a:latin typeface="Tw Cen MT" panose="020B0602020104020603" pitchFamily="34" charset="0"/>
              </a:rPr>
              <a:t>Insulation materials</a:t>
            </a:r>
          </a:p>
          <a:p>
            <a:pPr marL="228600" indent="-228600">
              <a:buFont typeface="+mj-lt"/>
              <a:buAutoNum type="arabicPeriod"/>
            </a:pPr>
            <a:r>
              <a:rPr lang="en-US" sz="1000" dirty="0" smtClean="0">
                <a:latin typeface="Tw Cen MT" panose="020B0602020104020603" pitchFamily="34" charset="0"/>
              </a:rPr>
              <a:t>Glass</a:t>
            </a:r>
          </a:p>
          <a:p>
            <a:pPr marL="228600" indent="-228600">
              <a:buFont typeface="+mj-lt"/>
              <a:buAutoNum type="arabicPeriod"/>
            </a:pPr>
            <a:r>
              <a:rPr lang="en-US" sz="1000" dirty="0" err="1" smtClean="0">
                <a:latin typeface="Tw Cen MT" panose="020B0602020104020603" pitchFamily="34" charset="0"/>
              </a:rPr>
              <a:t>Fibre</a:t>
            </a:r>
            <a:r>
              <a:rPr lang="en-US" sz="1000" dirty="0" smtClean="0">
                <a:latin typeface="Tw Cen MT" panose="020B0602020104020603" pitchFamily="34" charset="0"/>
              </a:rPr>
              <a:t> cement flat sheet not containing asbestos</a:t>
            </a:r>
          </a:p>
          <a:p>
            <a:pPr marL="228600" indent="-228600">
              <a:buFont typeface="+mj-lt"/>
              <a:buAutoNum type="arabicPeriod"/>
            </a:pPr>
            <a:r>
              <a:rPr lang="en-US" sz="1000" dirty="0" smtClean="0">
                <a:latin typeface="Tw Cen MT" panose="020B0602020104020603" pitchFamily="34" charset="0"/>
              </a:rPr>
              <a:t>Radiant barrier (thermal insulation foil)</a:t>
            </a:r>
          </a:p>
          <a:p>
            <a:pPr marL="228600" indent="-228600">
              <a:buFont typeface="+mj-lt"/>
              <a:buAutoNum type="arabicPeriod"/>
            </a:pPr>
            <a:r>
              <a:rPr lang="en-US" sz="1000" dirty="0" smtClean="0">
                <a:latin typeface="Tw Cen MT" panose="020B0602020104020603" pitchFamily="34" charset="0"/>
              </a:rPr>
              <a:t>Iron and steel products</a:t>
            </a:r>
          </a:p>
          <a:p>
            <a:pPr marL="228600" indent="-228600">
              <a:buFont typeface="+mj-lt"/>
              <a:buAutoNum type="arabicPeriod"/>
            </a:pPr>
            <a:r>
              <a:rPr lang="en-US" sz="1000" dirty="0" err="1" smtClean="0">
                <a:latin typeface="Tw Cen MT" panose="020B0602020104020603" pitchFamily="34" charset="0"/>
              </a:rPr>
              <a:t>Aluminium</a:t>
            </a:r>
            <a:endParaRPr lang="en-US" sz="1000" dirty="0" smtClean="0">
              <a:latin typeface="Tw Cen MT" panose="020B0602020104020603" pitchFamily="34" charset="0"/>
            </a:endParaRPr>
          </a:p>
          <a:p>
            <a:pPr marL="228600" indent="-228600">
              <a:buFont typeface="+mj-lt"/>
              <a:buAutoNum type="arabicPeriod"/>
            </a:pPr>
            <a:r>
              <a:rPr lang="en-US" sz="1000" dirty="0" smtClean="0">
                <a:latin typeface="Tw Cen MT" panose="020B0602020104020603" pitchFamily="34" charset="0"/>
              </a:rPr>
              <a:t>Ready mix concrete</a:t>
            </a:r>
          </a:p>
          <a:p>
            <a:endParaRPr lang="en-US" sz="1000" dirty="0" smtClean="0">
              <a:latin typeface="Tw Cen MT" panose="020B0602020104020603" pitchFamily="34" charset="0"/>
            </a:endParaRPr>
          </a:p>
          <a:p>
            <a:pPr algn="just"/>
            <a:r>
              <a:rPr lang="en-US" sz="1000" dirty="0" err="1" smtClean="0">
                <a:latin typeface="Tw Cen MT" panose="020B0602020104020603" pitchFamily="34" charset="0"/>
              </a:rPr>
              <a:t>DagangNet</a:t>
            </a:r>
            <a:r>
              <a:rPr lang="en-US" sz="1000" dirty="0" smtClean="0">
                <a:latin typeface="Tw Cen MT" panose="020B0602020104020603" pitchFamily="34" charset="0"/>
              </a:rPr>
              <a:t> </a:t>
            </a:r>
            <a:r>
              <a:rPr lang="en-US" sz="1000" dirty="0" err="1" smtClean="0">
                <a:latin typeface="Tw Cen MT" panose="020B0602020104020603" pitchFamily="34" charset="0"/>
              </a:rPr>
              <a:t>Sdn</a:t>
            </a:r>
            <a:r>
              <a:rPr lang="en-US" sz="1000" dirty="0" smtClean="0">
                <a:latin typeface="Tw Cen MT" panose="020B0602020104020603" pitchFamily="34" charset="0"/>
              </a:rPr>
              <a:t> </a:t>
            </a:r>
            <a:r>
              <a:rPr lang="en-US" sz="1000" dirty="0" err="1" smtClean="0">
                <a:latin typeface="Tw Cen MT" panose="020B0602020104020603" pitchFamily="34" charset="0"/>
              </a:rPr>
              <a:t>Bhd</a:t>
            </a:r>
            <a:r>
              <a:rPr lang="en-US" sz="1000" dirty="0" smtClean="0">
                <a:latin typeface="Tw Cen MT" panose="020B0602020104020603" pitchFamily="34" charset="0"/>
              </a:rPr>
              <a:t> was appointed to upgrade the existing “</a:t>
            </a:r>
            <a:r>
              <a:rPr lang="en-US" sz="1000" dirty="0" err="1" smtClean="0">
                <a:latin typeface="Tw Cen MT" panose="020B0602020104020603" pitchFamily="34" charset="0"/>
              </a:rPr>
              <a:t>Sistem</a:t>
            </a:r>
            <a:r>
              <a:rPr lang="en-US" sz="1000" dirty="0" smtClean="0">
                <a:latin typeface="Tw Cen MT" panose="020B0602020104020603" pitchFamily="34" charset="0"/>
              </a:rPr>
              <a:t> </a:t>
            </a:r>
            <a:r>
              <a:rPr lang="en-US" sz="1000" dirty="0" err="1" smtClean="0">
                <a:latin typeface="Tw Cen MT" panose="020B0602020104020603" pitchFamily="34" charset="0"/>
              </a:rPr>
              <a:t>Pendaftaran</a:t>
            </a:r>
            <a:r>
              <a:rPr lang="en-US" sz="1000" dirty="0" smtClean="0">
                <a:latin typeface="Tw Cen MT" panose="020B0602020104020603" pitchFamily="34" charset="0"/>
              </a:rPr>
              <a:t> </a:t>
            </a:r>
            <a:r>
              <a:rPr lang="en-US" sz="1000" dirty="0" err="1" smtClean="0">
                <a:latin typeface="Tw Cen MT" panose="020B0602020104020603" pitchFamily="34" charset="0"/>
              </a:rPr>
              <a:t>Bahan</a:t>
            </a:r>
            <a:r>
              <a:rPr lang="en-US" sz="1000" dirty="0" smtClean="0">
                <a:latin typeface="Tw Cen MT" panose="020B0602020104020603" pitchFamily="34" charset="0"/>
              </a:rPr>
              <a:t> </a:t>
            </a:r>
            <a:r>
              <a:rPr lang="en-US" sz="1000" dirty="0" err="1" smtClean="0">
                <a:latin typeface="Tw Cen MT" panose="020B0602020104020603" pitchFamily="34" charset="0"/>
              </a:rPr>
              <a:t>Binaan</a:t>
            </a:r>
            <a:r>
              <a:rPr lang="en-US" sz="1000" dirty="0" smtClean="0">
                <a:latin typeface="Tw Cen MT" panose="020B0602020104020603" pitchFamily="34" charset="0"/>
              </a:rPr>
              <a:t> </a:t>
            </a:r>
            <a:r>
              <a:rPr lang="en-US" sz="1000" dirty="0" err="1" smtClean="0">
                <a:latin typeface="Tw Cen MT" panose="020B0602020104020603" pitchFamily="34" charset="0"/>
              </a:rPr>
              <a:t>Tempatan</a:t>
            </a:r>
            <a:r>
              <a:rPr lang="en-US" sz="1000" dirty="0" smtClean="0">
                <a:latin typeface="Tw Cen MT" panose="020B0602020104020603" pitchFamily="34" charset="0"/>
              </a:rPr>
              <a:t> / Certification of Construction Product Material (CCPM)” to enable certification for imported construction products and materials / </a:t>
            </a:r>
            <a:r>
              <a:rPr lang="en-US" sz="1000" dirty="0" err="1" smtClean="0">
                <a:latin typeface="Tw Cen MT" panose="020B0602020104020603" pitchFamily="34" charset="0"/>
              </a:rPr>
              <a:t>Pematuhan</a:t>
            </a:r>
            <a:r>
              <a:rPr lang="en-US" sz="1000" dirty="0" smtClean="0">
                <a:latin typeface="Tw Cen MT" panose="020B0602020104020603" pitchFamily="34" charset="0"/>
              </a:rPr>
              <a:t> </a:t>
            </a:r>
            <a:r>
              <a:rPr lang="en-US" sz="1000" dirty="0" err="1" smtClean="0">
                <a:latin typeface="Tw Cen MT" panose="020B0602020104020603" pitchFamily="34" charset="0"/>
              </a:rPr>
              <a:t>Pemerakuan</a:t>
            </a:r>
            <a:r>
              <a:rPr lang="en-US" sz="1000" dirty="0" smtClean="0">
                <a:latin typeface="Tw Cen MT" panose="020B0602020104020603" pitchFamily="34" charset="0"/>
              </a:rPr>
              <a:t> Standard (PPS). The system was fully upgraded and operational </a:t>
            </a:r>
            <a:r>
              <a:rPr lang="en-US" sz="1000" dirty="0">
                <a:latin typeface="Tw Cen MT" panose="020B0602020104020603" pitchFamily="34" charset="0"/>
              </a:rPr>
              <a:t>with optimum performance </a:t>
            </a:r>
            <a:r>
              <a:rPr lang="en-US" sz="1000" dirty="0" smtClean="0">
                <a:latin typeface="Tw Cen MT" panose="020B0602020104020603" pitchFamily="34" charset="0"/>
              </a:rPr>
              <a:t>in </a:t>
            </a:r>
            <a:r>
              <a:rPr lang="en-US" sz="1000" dirty="0">
                <a:latin typeface="Tw Cen MT" panose="020B0602020104020603" pitchFamily="34" charset="0"/>
              </a:rPr>
              <a:t>Q3 2017.</a:t>
            </a:r>
          </a:p>
          <a:p>
            <a:pPr algn="just"/>
            <a:endParaRPr lang="en-US" sz="1000" dirty="0">
              <a:solidFill>
                <a:srgbClr val="FF0000"/>
              </a:solidFill>
              <a:latin typeface="Tw Cen MT" panose="020B0602020104020603" pitchFamily="34" charset="0"/>
            </a:endParaRPr>
          </a:p>
          <a:p>
            <a:r>
              <a:rPr lang="en-US" sz="1000" dirty="0" smtClean="0">
                <a:latin typeface="Tw Cen MT" panose="020B0602020104020603" pitchFamily="34" charset="0"/>
              </a:rPr>
              <a:t>This KPI is 100% completed.</a:t>
            </a:r>
            <a:endParaRPr lang="en-US" sz="1000" dirty="0">
              <a:latin typeface="Tw Cen MT" panose="020B0602020104020603" pitchFamily="34" charset="0"/>
            </a:endParaRPr>
          </a:p>
        </p:txBody>
      </p:sp>
      <p:sp>
        <p:nvSpPr>
          <p:cNvPr id="5" name="Rectangle 4"/>
          <p:cNvSpPr/>
          <p:nvPr/>
        </p:nvSpPr>
        <p:spPr>
          <a:xfrm>
            <a:off x="2110332" y="63798"/>
            <a:ext cx="2091535" cy="307777"/>
          </a:xfrm>
          <a:prstGeom prst="rect">
            <a:avLst/>
          </a:prstGeom>
          <a:ln>
            <a:noFill/>
          </a:ln>
        </p:spPr>
        <p:txBody>
          <a:bodyPr wrap="none">
            <a:spAutoFit/>
          </a:bodyPr>
          <a:lstStyle/>
          <a:p>
            <a:r>
              <a:rPr lang="ms-MY" sz="1400" b="1" dirty="0" smtClean="0">
                <a:solidFill>
                  <a:schemeClr val="accent1">
                    <a:lumMod val="75000"/>
                  </a:schemeClr>
                </a:solidFill>
                <a:latin typeface="Tw Cen MT" panose="020B0602020104020603" pitchFamily="34" charset="0"/>
              </a:rPr>
              <a:t>INTERNATIONALISATION</a:t>
            </a:r>
            <a:endParaRPr lang="ms-MY" sz="1400" b="1" dirty="0">
              <a:solidFill>
                <a:schemeClr val="accent1">
                  <a:lumMod val="75000"/>
                </a:schemeClr>
              </a:solidFill>
              <a:latin typeface="Tw Cen MT" panose="020B0602020104020603" pitchFamily="34" charset="0"/>
            </a:endParaRPr>
          </a:p>
        </p:txBody>
      </p:sp>
      <p:sp>
        <p:nvSpPr>
          <p:cNvPr id="10" name="Rectangle 9"/>
          <p:cNvSpPr/>
          <p:nvPr/>
        </p:nvSpPr>
        <p:spPr>
          <a:xfrm>
            <a:off x="180761"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a:t>
            </a:r>
            <a:r>
              <a:rPr lang="ms-MY" sz="2800" b="1" dirty="0" smtClean="0">
                <a:solidFill>
                  <a:schemeClr val="bg1"/>
                </a:solidFill>
                <a:latin typeface="Bookman Old Style" pitchFamily="18" charset="0"/>
              </a:rPr>
              <a:t>I</a:t>
            </a:r>
            <a:r>
              <a:rPr lang="ms-MY" sz="2800" b="1" dirty="0" smtClean="0">
                <a:solidFill>
                  <a:schemeClr val="bg1"/>
                </a:solidFill>
                <a:latin typeface="Tw Cen MT" panose="020B0602020104020603" pitchFamily="34" charset="0"/>
              </a:rPr>
              <a:t>1-103</a:t>
            </a:r>
            <a:endParaRPr lang="ms-MY" sz="2800" dirty="0">
              <a:solidFill>
                <a:schemeClr val="bg1"/>
              </a:solidFill>
            </a:endParaRPr>
          </a:p>
        </p:txBody>
      </p:sp>
      <p:sp>
        <p:nvSpPr>
          <p:cNvPr id="15" name="TextBox 14"/>
          <p:cNvSpPr txBox="1"/>
          <p:nvPr/>
        </p:nvSpPr>
        <p:spPr>
          <a:xfrm>
            <a:off x="0" y="4316235"/>
            <a:ext cx="6858000" cy="230832"/>
          </a:xfrm>
          <a:prstGeom prst="rect">
            <a:avLst/>
          </a:prstGeom>
          <a:solidFill>
            <a:schemeClr val="accent1">
              <a:lumMod val="75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a:t>
            </a:r>
            <a:r>
              <a:rPr lang="en-US" sz="900" b="1" smtClean="0">
                <a:solidFill>
                  <a:schemeClr val="bg1"/>
                </a:solidFill>
                <a:latin typeface="Tw Cen MT" panose="020B0602020104020603" pitchFamily="34" charset="0"/>
              </a:rPr>
              <a:t>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accent1">
              <a:lumMod val="75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Tree>
    <p:extLst>
      <p:ext uri="{BB962C8B-B14F-4D97-AF65-F5344CB8AC3E}">
        <p14:creationId xmlns:p14="http://schemas.microsoft.com/office/powerpoint/2010/main" val="191748100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ext uri="{D42A27DB-BD31-4B8C-83A1-F6EECF244321}">
                <p14:modId xmlns:p14="http://schemas.microsoft.com/office/powerpoint/2010/main" val="548803295"/>
              </p:ext>
            </p:extLst>
          </p:nvPr>
        </p:nvGraphicFramePr>
        <p:xfrm>
          <a:off x="2" y="2063918"/>
          <a:ext cx="6858000" cy="1963304"/>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88558">
                  <a:extLst>
                    <a:ext uri="{9D8B030D-6E8A-4147-A177-3AD203B41FA5}">
                      <a16:colId xmlns:a16="http://schemas.microsoft.com/office/drawing/2014/main" val="3372148144"/>
                    </a:ext>
                  </a:extLst>
                </a:gridCol>
                <a:gridCol w="1350335">
                  <a:extLst>
                    <a:ext uri="{9D8B030D-6E8A-4147-A177-3AD203B41FA5}">
                      <a16:colId xmlns:a16="http://schemas.microsoft.com/office/drawing/2014/main" val="384475541"/>
                    </a:ext>
                  </a:extLst>
                </a:gridCol>
                <a:gridCol w="1382233">
                  <a:extLst>
                    <a:ext uri="{9D8B030D-6E8A-4147-A177-3AD203B41FA5}">
                      <a16:colId xmlns:a16="http://schemas.microsoft.com/office/drawing/2014/main" val="3666211108"/>
                    </a:ext>
                  </a:extLst>
                </a:gridCol>
                <a:gridCol w="1318439">
                  <a:extLst>
                    <a:ext uri="{9D8B030D-6E8A-4147-A177-3AD203B41FA5}">
                      <a16:colId xmlns:a16="http://schemas.microsoft.com/office/drawing/2014/main" val="2017577163"/>
                    </a:ext>
                  </a:extLst>
                </a:gridCol>
              </a:tblGrid>
              <a:tr h="374534">
                <a:tc>
                  <a:txBody>
                    <a:bodyPr/>
                    <a:lstStyle/>
                    <a:p>
                      <a:pPr algn="ctr"/>
                      <a:r>
                        <a:rPr lang="ms-MY" sz="85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850" dirty="0" smtClean="0">
                          <a:solidFill>
                            <a:schemeClr val="bg1"/>
                          </a:solidFill>
                          <a:latin typeface="Tw Cen MT" panose="020B0602020104020603" pitchFamily="34" charset="0"/>
                        </a:rPr>
                        <a:t>Weightage</a:t>
                      </a:r>
                      <a:r>
                        <a:rPr lang="ms-MY" sz="850" baseline="0" dirty="0" smtClean="0">
                          <a:solidFill>
                            <a:schemeClr val="bg1"/>
                          </a:solidFill>
                          <a:latin typeface="Tw Cen MT" panose="020B0602020104020603" pitchFamily="34" charset="0"/>
                        </a:rPr>
                        <a:t> : 4</a:t>
                      </a:r>
                      <a:r>
                        <a:rPr lang="ms-MY" sz="850" dirty="0" smtClean="0">
                          <a:solidFill>
                            <a:schemeClr val="bg1"/>
                          </a:solidFill>
                          <a:latin typeface="Tw Cen MT" panose="020B0602020104020603" pitchFamily="34" charset="0"/>
                        </a:rPr>
                        <a:t>%</a:t>
                      </a:r>
                    </a:p>
                  </a:txBody>
                  <a:tcPr>
                    <a:solidFill>
                      <a:schemeClr val="accent1">
                        <a:lumMod val="75000"/>
                        <a:alpha val="60000"/>
                      </a:schemeClr>
                    </a:solidFill>
                  </a:tcPr>
                </a:tc>
                <a:tc>
                  <a:txBody>
                    <a:bodyPr/>
                    <a:lstStyle/>
                    <a:p>
                      <a:pPr algn="ctr"/>
                      <a:r>
                        <a:rPr lang="ms-MY" sz="85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850" dirty="0" smtClean="0">
                          <a:solidFill>
                            <a:schemeClr val="bg1"/>
                          </a:solidFill>
                          <a:latin typeface="Tw Cen MT" panose="020B0602020104020603" pitchFamily="34" charset="0"/>
                        </a:rPr>
                        <a:t>Weightage</a:t>
                      </a:r>
                      <a:r>
                        <a:rPr lang="ms-MY" sz="850" baseline="0" dirty="0" smtClean="0">
                          <a:solidFill>
                            <a:schemeClr val="bg1"/>
                          </a:solidFill>
                          <a:latin typeface="Tw Cen MT" panose="020B0602020104020603" pitchFamily="34" charset="0"/>
                        </a:rPr>
                        <a:t> : 29</a:t>
                      </a:r>
                      <a:r>
                        <a:rPr lang="ms-MY" sz="850" dirty="0" smtClean="0">
                          <a:solidFill>
                            <a:schemeClr val="bg1"/>
                          </a:solidFill>
                          <a:latin typeface="Tw Cen MT" panose="020B0602020104020603" pitchFamily="34" charset="0"/>
                        </a:rPr>
                        <a:t>%</a:t>
                      </a:r>
                    </a:p>
                  </a:txBody>
                  <a:tcPr>
                    <a:solidFill>
                      <a:schemeClr val="accent1">
                        <a:lumMod val="75000"/>
                        <a:alpha val="60000"/>
                      </a:schemeClr>
                    </a:solidFill>
                  </a:tcPr>
                </a:tc>
                <a:tc>
                  <a:txBody>
                    <a:bodyPr/>
                    <a:lstStyle/>
                    <a:p>
                      <a:pPr algn="ctr"/>
                      <a:r>
                        <a:rPr lang="ms-MY" sz="85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850" dirty="0" smtClean="0">
                          <a:solidFill>
                            <a:schemeClr val="bg1"/>
                          </a:solidFill>
                          <a:latin typeface="Tw Cen MT" panose="020B0602020104020603" pitchFamily="34" charset="0"/>
                        </a:rPr>
                        <a:t>Weightage</a:t>
                      </a:r>
                      <a:r>
                        <a:rPr lang="ms-MY" sz="850" baseline="0" dirty="0" smtClean="0">
                          <a:solidFill>
                            <a:schemeClr val="bg1"/>
                          </a:solidFill>
                          <a:latin typeface="Tw Cen MT" panose="020B0602020104020603" pitchFamily="34" charset="0"/>
                        </a:rPr>
                        <a:t> : 29</a:t>
                      </a:r>
                      <a:r>
                        <a:rPr lang="ms-MY" sz="850" dirty="0" smtClean="0">
                          <a:solidFill>
                            <a:schemeClr val="bg1"/>
                          </a:solidFill>
                          <a:latin typeface="Tw Cen MT" panose="020B0602020104020603" pitchFamily="34" charset="0"/>
                        </a:rPr>
                        <a:t>%</a:t>
                      </a:r>
                    </a:p>
                  </a:txBody>
                  <a:tcPr>
                    <a:solidFill>
                      <a:schemeClr val="accent1">
                        <a:lumMod val="75000"/>
                        <a:alpha val="60000"/>
                      </a:schemeClr>
                    </a:solidFill>
                  </a:tcPr>
                </a:tc>
                <a:tc>
                  <a:txBody>
                    <a:bodyPr/>
                    <a:lstStyle/>
                    <a:p>
                      <a:pPr algn="ctr"/>
                      <a:r>
                        <a:rPr lang="ms-MY" sz="85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850" dirty="0" smtClean="0">
                          <a:solidFill>
                            <a:schemeClr val="bg1"/>
                          </a:solidFill>
                          <a:latin typeface="Tw Cen MT" panose="020B0602020104020603" pitchFamily="34" charset="0"/>
                        </a:rPr>
                        <a:t>Weightage</a:t>
                      </a:r>
                      <a:r>
                        <a:rPr lang="ms-MY" sz="850" baseline="0" dirty="0" smtClean="0">
                          <a:solidFill>
                            <a:schemeClr val="bg1"/>
                          </a:solidFill>
                          <a:latin typeface="Tw Cen MT" panose="020B0602020104020603" pitchFamily="34" charset="0"/>
                        </a:rPr>
                        <a:t> : 19</a:t>
                      </a:r>
                      <a:r>
                        <a:rPr lang="ms-MY" sz="850" dirty="0" smtClean="0">
                          <a:solidFill>
                            <a:schemeClr val="bg1"/>
                          </a:solidFill>
                          <a:latin typeface="Tw Cen MT" panose="020B0602020104020603" pitchFamily="34" charset="0"/>
                        </a:rPr>
                        <a:t>%</a:t>
                      </a:r>
                    </a:p>
                  </a:txBody>
                  <a:tcPr>
                    <a:solidFill>
                      <a:schemeClr val="accent1">
                        <a:lumMod val="75000"/>
                        <a:alpha val="60000"/>
                      </a:schemeClr>
                    </a:solidFill>
                  </a:tcPr>
                </a:tc>
                <a:tc>
                  <a:txBody>
                    <a:bodyPr/>
                    <a:lstStyle/>
                    <a:p>
                      <a:pPr algn="ctr"/>
                      <a:r>
                        <a:rPr lang="ms-MY" sz="85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850" dirty="0" smtClean="0">
                          <a:solidFill>
                            <a:schemeClr val="bg1"/>
                          </a:solidFill>
                          <a:latin typeface="Tw Cen MT" panose="020B0602020104020603" pitchFamily="34" charset="0"/>
                        </a:rPr>
                        <a:t>Weightage</a:t>
                      </a:r>
                      <a:r>
                        <a:rPr lang="ms-MY" sz="850" baseline="0" dirty="0" smtClean="0">
                          <a:solidFill>
                            <a:schemeClr val="bg1"/>
                          </a:solidFill>
                          <a:latin typeface="Tw Cen MT" panose="020B0602020104020603" pitchFamily="34" charset="0"/>
                        </a:rPr>
                        <a:t> : 19</a:t>
                      </a:r>
                      <a:r>
                        <a:rPr lang="ms-MY" sz="850" dirty="0" smtClean="0">
                          <a:solidFill>
                            <a:schemeClr val="bg1"/>
                          </a:solidFill>
                          <a:latin typeface="Tw Cen MT" panose="020B0602020104020603" pitchFamily="34" charset="0"/>
                        </a:rPr>
                        <a:t>%</a:t>
                      </a:r>
                    </a:p>
                  </a:txBody>
                  <a:tcPr>
                    <a:solidFill>
                      <a:schemeClr val="accent1">
                        <a:lumMod val="75000"/>
                        <a:alpha val="60000"/>
                      </a:schemeClr>
                    </a:solidFill>
                  </a:tcPr>
                </a:tc>
                <a:extLst>
                  <a:ext uri="{0D108BD9-81ED-4DB2-BD59-A6C34878D82A}">
                    <a16:rowId xmlns:a16="http://schemas.microsoft.com/office/drawing/2014/main" val="2306563032"/>
                  </a:ext>
                </a:extLst>
              </a:tr>
              <a:tr h="1585177">
                <a:tc>
                  <a:txBody>
                    <a:bodyPr/>
                    <a:lstStyle/>
                    <a:p>
                      <a:pPr>
                        <a:lnSpc>
                          <a:spcPct val="88000"/>
                        </a:lnSpc>
                        <a:defRPr/>
                      </a:pPr>
                      <a:r>
                        <a:rPr lang="en-US" sz="850" dirty="0" smtClean="0">
                          <a:solidFill>
                            <a:schemeClr val="tx1"/>
                          </a:solidFill>
                          <a:latin typeface="Tw Cen MT" pitchFamily="34" charset="0"/>
                        </a:rPr>
                        <a:t>100 material compliance verification conducted</a:t>
                      </a:r>
                    </a:p>
                    <a:p>
                      <a:pPr>
                        <a:lnSpc>
                          <a:spcPct val="88000"/>
                        </a:lnSpc>
                        <a:defRPr/>
                      </a:pPr>
                      <a:endParaRPr lang="en-US" sz="850" dirty="0" smtClean="0">
                        <a:solidFill>
                          <a:schemeClr val="tx1"/>
                        </a:solidFill>
                        <a:latin typeface="Tw Cen MT" pitchFamily="34" charset="0"/>
                      </a:endParaRPr>
                    </a:p>
                    <a:p>
                      <a:pPr>
                        <a:lnSpc>
                          <a:spcPct val="88000"/>
                        </a:lnSpc>
                        <a:defRPr/>
                      </a:pPr>
                      <a:r>
                        <a:rPr lang="en-US" sz="850" dirty="0" smtClean="0">
                          <a:solidFill>
                            <a:schemeClr val="tx1"/>
                          </a:solidFill>
                          <a:latin typeface="Tw Cen MT" pitchFamily="34" charset="0"/>
                        </a:rPr>
                        <a:t>Conformance report on material  compliance visit published and endorsed by IWG16</a:t>
                      </a:r>
                      <a:endParaRPr lang="en-US" sz="850" b="1" dirty="0" smtClean="0">
                        <a:solidFill>
                          <a:srgbClr val="000000"/>
                        </a:solidFill>
                        <a:latin typeface="Tw Cen MT" pitchFamily="34" charset="0"/>
                      </a:endParaRPr>
                    </a:p>
                    <a:p>
                      <a:pPr eaLnBrk="1" fontAlgn="base" hangingPunct="1">
                        <a:lnSpc>
                          <a:spcPct val="100000"/>
                        </a:lnSpc>
                        <a:spcBef>
                          <a:spcPct val="0"/>
                        </a:spcBef>
                        <a:spcAft>
                          <a:spcPct val="0"/>
                        </a:spcAft>
                        <a:defRPr/>
                      </a:pPr>
                      <a:endParaRPr lang="en-MY" sz="850" dirty="0">
                        <a:latin typeface="Tw Cen MT" pitchFamily="34" charset="0"/>
                      </a:endParaRPr>
                    </a:p>
                  </a:txBody>
                  <a:tcPr>
                    <a:solidFill>
                      <a:schemeClr val="accent1">
                        <a:lumMod val="75000"/>
                        <a:alpha val="10000"/>
                      </a:schemeClr>
                    </a:solidFill>
                  </a:tcPr>
                </a:tc>
                <a:tc>
                  <a:txBody>
                    <a:bodyPr/>
                    <a:lstStyle/>
                    <a:p>
                      <a:pPr marL="0" marR="0" lvl="0" indent="0" algn="l" defTabSz="914400" rtl="0" eaLnBrk="1" fontAlgn="auto" latinLnBrk="0" hangingPunct="1">
                        <a:lnSpc>
                          <a:spcPct val="88000"/>
                        </a:lnSpc>
                        <a:spcBef>
                          <a:spcPts val="0"/>
                        </a:spcBef>
                        <a:spcAft>
                          <a:spcPts val="0"/>
                        </a:spcAft>
                        <a:buClrTx/>
                        <a:buSzTx/>
                        <a:buFontTx/>
                        <a:buNone/>
                        <a:tabLst/>
                        <a:defRPr/>
                      </a:pPr>
                      <a:r>
                        <a:rPr kumimoji="0" lang="en-US" sz="850" b="0" i="0" u="none" strike="noStrike" kern="1200" cap="none" spc="0" normalizeH="0" baseline="0" noProof="0" dirty="0" smtClean="0">
                          <a:ln>
                            <a:noFill/>
                          </a:ln>
                          <a:solidFill>
                            <a:schemeClr val="tx1"/>
                          </a:solidFill>
                          <a:effectLst/>
                          <a:uLnTx/>
                          <a:uFillTx/>
                          <a:latin typeface="Tw Cen MT" pitchFamily="34" charset="0"/>
                          <a:ea typeface="+mn-ea"/>
                          <a:cs typeface="+mn-cs"/>
                        </a:rPr>
                        <a:t>500 material compliance verification conducted</a:t>
                      </a:r>
                    </a:p>
                    <a:p>
                      <a:pPr marL="0" marR="0" lvl="0" indent="0" algn="l" defTabSz="914400" rtl="0" eaLnBrk="1" fontAlgn="auto" latinLnBrk="0" hangingPunct="1">
                        <a:lnSpc>
                          <a:spcPct val="88000"/>
                        </a:lnSpc>
                        <a:spcBef>
                          <a:spcPts val="0"/>
                        </a:spcBef>
                        <a:spcAft>
                          <a:spcPts val="0"/>
                        </a:spcAft>
                        <a:buClrTx/>
                        <a:buSzTx/>
                        <a:buFontTx/>
                        <a:buNone/>
                        <a:tabLst/>
                        <a:defRPr/>
                      </a:pPr>
                      <a:endParaRPr kumimoji="0" lang="en-US" sz="850" b="0" i="0" u="none" strike="noStrike" kern="1200" cap="none" spc="0" normalizeH="0" baseline="0" noProof="0" dirty="0" smtClean="0">
                        <a:ln>
                          <a:noFill/>
                        </a:ln>
                        <a:solidFill>
                          <a:schemeClr val="tx1"/>
                        </a:solidFill>
                        <a:effectLst/>
                        <a:uLnTx/>
                        <a:uFillTx/>
                        <a:latin typeface="Tw Cen MT" pitchFamily="34" charset="0"/>
                        <a:ea typeface="+mn-ea"/>
                        <a:cs typeface="+mn-cs"/>
                      </a:endParaRPr>
                    </a:p>
                    <a:p>
                      <a:pPr marL="0" marR="0" lvl="0" indent="0" algn="l" defTabSz="914400" rtl="0" eaLnBrk="1" fontAlgn="auto" latinLnBrk="0" hangingPunct="1">
                        <a:lnSpc>
                          <a:spcPct val="88000"/>
                        </a:lnSpc>
                        <a:spcBef>
                          <a:spcPts val="0"/>
                        </a:spcBef>
                        <a:spcAft>
                          <a:spcPts val="0"/>
                        </a:spcAft>
                        <a:buClrTx/>
                        <a:buSzTx/>
                        <a:buFontTx/>
                        <a:buNone/>
                        <a:tabLst/>
                        <a:defRPr/>
                      </a:pPr>
                      <a:r>
                        <a:rPr kumimoji="0" lang="en-US" sz="850" b="0" i="0" u="none" strike="noStrike" kern="1200" cap="none" spc="0" normalizeH="0" baseline="0" noProof="0" dirty="0" smtClean="0">
                          <a:ln>
                            <a:noFill/>
                          </a:ln>
                          <a:solidFill>
                            <a:schemeClr val="tx1"/>
                          </a:solidFill>
                          <a:effectLst/>
                          <a:uLnTx/>
                          <a:uFillTx/>
                          <a:latin typeface="Tw Cen MT" pitchFamily="34" charset="0"/>
                          <a:ea typeface="+mn-ea"/>
                          <a:cs typeface="+mn-cs"/>
                        </a:rPr>
                        <a:t>Conformance report on material  compliance visit published and endorsed by IWG16</a:t>
                      </a:r>
                    </a:p>
                    <a:p>
                      <a:pPr marL="0" marR="0" lvl="0" indent="0" algn="l" defTabSz="914400" rtl="0" eaLnBrk="1" fontAlgn="auto" latinLnBrk="0" hangingPunct="1">
                        <a:lnSpc>
                          <a:spcPct val="88000"/>
                        </a:lnSpc>
                        <a:spcBef>
                          <a:spcPts val="0"/>
                        </a:spcBef>
                        <a:spcAft>
                          <a:spcPts val="0"/>
                        </a:spcAft>
                        <a:buClrTx/>
                        <a:buSzTx/>
                        <a:buFontTx/>
                        <a:buNone/>
                        <a:tabLst/>
                        <a:defRPr/>
                      </a:pPr>
                      <a:endParaRPr kumimoji="0" lang="en-US" sz="850" b="0" i="0" u="none" strike="noStrike" kern="1200" cap="none" spc="0" normalizeH="0" baseline="0" noProof="0" dirty="0" smtClean="0">
                        <a:ln>
                          <a:noFill/>
                        </a:ln>
                        <a:solidFill>
                          <a:schemeClr val="tx1"/>
                        </a:solidFill>
                        <a:effectLst/>
                        <a:uLnTx/>
                        <a:uFillTx/>
                        <a:latin typeface="Tw Cen MT" pitchFamily="34" charset="0"/>
                        <a:ea typeface="+mn-ea"/>
                        <a:cs typeface="+mn-cs"/>
                      </a:endParaRPr>
                    </a:p>
                    <a:p>
                      <a:pPr marL="0" marR="0" lvl="0" indent="0" algn="l" defTabSz="914400" rtl="0" eaLnBrk="1" fontAlgn="auto" latinLnBrk="0" hangingPunct="1">
                        <a:lnSpc>
                          <a:spcPct val="88000"/>
                        </a:lnSpc>
                        <a:spcBef>
                          <a:spcPts val="0"/>
                        </a:spcBef>
                        <a:spcAft>
                          <a:spcPts val="0"/>
                        </a:spcAft>
                        <a:buClrTx/>
                        <a:buSzTx/>
                        <a:buFontTx/>
                        <a:buNone/>
                        <a:tabLst/>
                        <a:defRPr/>
                      </a:pPr>
                      <a:r>
                        <a:rPr lang="en-US" sz="850" dirty="0" smtClean="0">
                          <a:solidFill>
                            <a:schemeClr val="tx1"/>
                          </a:solidFill>
                          <a:latin typeface="Tw Cen MT" pitchFamily="34" charset="0"/>
                        </a:rPr>
                        <a:t>15% Procurement on equipment to test construction materials quality procured by Q4 2017</a:t>
                      </a:r>
                    </a:p>
                    <a:p>
                      <a:pPr>
                        <a:lnSpc>
                          <a:spcPct val="100000"/>
                        </a:lnSpc>
                      </a:pPr>
                      <a:endParaRPr lang="en-MY" sz="850" dirty="0">
                        <a:latin typeface="Tw Cen MT" pitchFamily="34" charset="0"/>
                      </a:endParaRPr>
                    </a:p>
                  </a:txBody>
                  <a:tcPr>
                    <a:solidFill>
                      <a:schemeClr val="accent1">
                        <a:lumMod val="75000"/>
                        <a:alpha val="10000"/>
                      </a:schemeClr>
                    </a:solidFill>
                  </a:tcPr>
                </a:tc>
                <a:tc>
                  <a:txBody>
                    <a:bodyPr/>
                    <a:lstStyle/>
                    <a:p>
                      <a:pPr marL="0" marR="0" lvl="0" indent="0" algn="l" defTabSz="914400" rtl="0" eaLnBrk="1" fontAlgn="auto" latinLnBrk="0" hangingPunct="1">
                        <a:lnSpc>
                          <a:spcPct val="88000"/>
                        </a:lnSpc>
                        <a:spcBef>
                          <a:spcPts val="0"/>
                        </a:spcBef>
                        <a:spcAft>
                          <a:spcPts val="0"/>
                        </a:spcAft>
                        <a:buClrTx/>
                        <a:buSzTx/>
                        <a:buFontTx/>
                        <a:buNone/>
                        <a:tabLst/>
                        <a:defRPr/>
                      </a:pPr>
                      <a:r>
                        <a:rPr kumimoji="0" lang="en-US" sz="850" b="0" i="0" u="none" strike="noStrike" kern="1200" cap="none" spc="0" normalizeH="0" baseline="0" noProof="0" dirty="0" smtClean="0">
                          <a:ln>
                            <a:noFill/>
                          </a:ln>
                          <a:solidFill>
                            <a:schemeClr val="tx1"/>
                          </a:solidFill>
                          <a:effectLst/>
                          <a:uLnTx/>
                          <a:uFillTx/>
                          <a:latin typeface="Tw Cen MT" pitchFamily="34" charset="0"/>
                          <a:ea typeface="+mn-ea"/>
                          <a:cs typeface="+mn-cs"/>
                        </a:rPr>
                        <a:t>500 material compliance verification conducted</a:t>
                      </a:r>
                    </a:p>
                    <a:p>
                      <a:pPr marL="0" marR="0" lvl="0" indent="0" algn="l" defTabSz="914400" rtl="0" eaLnBrk="1" fontAlgn="auto" latinLnBrk="0" hangingPunct="1">
                        <a:lnSpc>
                          <a:spcPct val="88000"/>
                        </a:lnSpc>
                        <a:spcBef>
                          <a:spcPts val="0"/>
                        </a:spcBef>
                        <a:spcAft>
                          <a:spcPts val="0"/>
                        </a:spcAft>
                        <a:buClrTx/>
                        <a:buSzTx/>
                        <a:buFontTx/>
                        <a:buNone/>
                        <a:tabLst/>
                        <a:defRPr/>
                      </a:pPr>
                      <a:endParaRPr kumimoji="0" lang="en-US" sz="850" b="0" i="0" u="none" strike="noStrike" kern="1200" cap="none" spc="0" normalizeH="0" baseline="0" noProof="0" dirty="0" smtClean="0">
                        <a:ln>
                          <a:noFill/>
                        </a:ln>
                        <a:solidFill>
                          <a:schemeClr val="tx1"/>
                        </a:solidFill>
                        <a:effectLst/>
                        <a:uLnTx/>
                        <a:uFillTx/>
                        <a:latin typeface="Tw Cen MT" pitchFamily="34" charset="0"/>
                        <a:ea typeface="+mn-ea"/>
                        <a:cs typeface="+mn-cs"/>
                      </a:endParaRPr>
                    </a:p>
                    <a:p>
                      <a:pPr marL="0" marR="0" lvl="0" indent="0" algn="l" defTabSz="914400" rtl="0" eaLnBrk="1" fontAlgn="auto" latinLnBrk="0" hangingPunct="1">
                        <a:lnSpc>
                          <a:spcPct val="88000"/>
                        </a:lnSpc>
                        <a:spcBef>
                          <a:spcPts val="0"/>
                        </a:spcBef>
                        <a:spcAft>
                          <a:spcPts val="0"/>
                        </a:spcAft>
                        <a:buClrTx/>
                        <a:buSzTx/>
                        <a:buFontTx/>
                        <a:buNone/>
                        <a:tabLst/>
                        <a:defRPr/>
                      </a:pPr>
                      <a:r>
                        <a:rPr kumimoji="0" lang="en-US" sz="850" b="0" i="0" u="none" strike="noStrike" kern="1200" cap="none" spc="0" normalizeH="0" baseline="0" noProof="0" dirty="0" smtClean="0">
                          <a:ln>
                            <a:noFill/>
                          </a:ln>
                          <a:solidFill>
                            <a:schemeClr val="tx1"/>
                          </a:solidFill>
                          <a:effectLst/>
                          <a:uLnTx/>
                          <a:uFillTx/>
                          <a:latin typeface="Tw Cen MT" pitchFamily="34" charset="0"/>
                          <a:ea typeface="+mn-ea"/>
                          <a:cs typeface="+mn-cs"/>
                        </a:rPr>
                        <a:t>Conformance report on material  compliance visit published and endorsed by IWG16</a:t>
                      </a:r>
                    </a:p>
                    <a:p>
                      <a:pPr marL="0" marR="0" lvl="0" indent="0" algn="l" defTabSz="914400" rtl="0" eaLnBrk="1" fontAlgn="auto" latinLnBrk="0" hangingPunct="1">
                        <a:lnSpc>
                          <a:spcPct val="88000"/>
                        </a:lnSpc>
                        <a:spcBef>
                          <a:spcPts val="0"/>
                        </a:spcBef>
                        <a:spcAft>
                          <a:spcPts val="0"/>
                        </a:spcAft>
                        <a:buClrTx/>
                        <a:buSzTx/>
                        <a:buFontTx/>
                        <a:buNone/>
                        <a:tabLst/>
                        <a:defRPr/>
                      </a:pPr>
                      <a:endParaRPr lang="en-US" sz="850" dirty="0" smtClean="0">
                        <a:solidFill>
                          <a:schemeClr val="tx1"/>
                        </a:solidFill>
                        <a:latin typeface="Tw Cen MT" pitchFamily="34" charset="0"/>
                      </a:endParaRPr>
                    </a:p>
                    <a:p>
                      <a:pPr>
                        <a:lnSpc>
                          <a:spcPct val="88000"/>
                        </a:lnSpc>
                        <a:defRPr/>
                      </a:pPr>
                      <a:r>
                        <a:rPr lang="en-US" sz="850" dirty="0" smtClean="0">
                          <a:solidFill>
                            <a:schemeClr val="tx1"/>
                          </a:solidFill>
                          <a:latin typeface="Tw Cen MT" pitchFamily="34" charset="0"/>
                        </a:rPr>
                        <a:t>85% Procurement on equipment to test construction materials quality procured by Q4 2018</a:t>
                      </a:r>
                      <a:endParaRPr kumimoji="0" lang="en-US" sz="850" b="1" i="0" u="none" strike="noStrike" kern="1200" cap="none" spc="0" normalizeH="0" baseline="0" noProof="0" dirty="0" smtClean="0">
                        <a:ln>
                          <a:noFill/>
                        </a:ln>
                        <a:solidFill>
                          <a:schemeClr val="tx1"/>
                        </a:solidFill>
                        <a:effectLst/>
                        <a:uLnTx/>
                        <a:uFillTx/>
                        <a:latin typeface="Tw Cen MT" pitchFamily="34" charset="0"/>
                        <a:ea typeface="+mn-ea"/>
                        <a:cs typeface="+mn-cs"/>
                      </a:endParaRPr>
                    </a:p>
                  </a:txBody>
                  <a:tcPr>
                    <a:solidFill>
                      <a:schemeClr val="accent1">
                        <a:lumMod val="75000"/>
                        <a:alpha val="10000"/>
                      </a:schemeClr>
                    </a:solidFill>
                  </a:tcPr>
                </a:tc>
                <a:tc>
                  <a:txBody>
                    <a:bodyPr/>
                    <a:lstStyle/>
                    <a:p>
                      <a:pPr marL="0" marR="0" lvl="0" indent="0" algn="l" defTabSz="914400" rtl="0" eaLnBrk="1" fontAlgn="auto" latinLnBrk="0" hangingPunct="1">
                        <a:lnSpc>
                          <a:spcPct val="88000"/>
                        </a:lnSpc>
                        <a:spcBef>
                          <a:spcPts val="0"/>
                        </a:spcBef>
                        <a:spcAft>
                          <a:spcPts val="0"/>
                        </a:spcAft>
                        <a:buClrTx/>
                        <a:buSzTx/>
                        <a:buFontTx/>
                        <a:buNone/>
                        <a:tabLst/>
                        <a:defRPr/>
                      </a:pPr>
                      <a:r>
                        <a:rPr kumimoji="0" lang="en-US" sz="850" b="0" i="0" u="none" strike="noStrike" kern="1200" cap="none" spc="0" normalizeH="0" baseline="0" noProof="0" dirty="0" smtClean="0">
                          <a:ln>
                            <a:noFill/>
                          </a:ln>
                          <a:solidFill>
                            <a:schemeClr val="tx1"/>
                          </a:solidFill>
                          <a:effectLst/>
                          <a:uLnTx/>
                          <a:uFillTx/>
                          <a:latin typeface="Tw Cen MT" pitchFamily="34" charset="0"/>
                          <a:ea typeface="+mn-ea"/>
                          <a:cs typeface="+mn-cs"/>
                        </a:rPr>
                        <a:t>500 material compliance verification conducted</a:t>
                      </a:r>
                    </a:p>
                    <a:p>
                      <a:pPr marL="0" marR="0" lvl="0" indent="0" algn="l" defTabSz="914400" rtl="0" eaLnBrk="1" fontAlgn="auto" latinLnBrk="0" hangingPunct="1">
                        <a:lnSpc>
                          <a:spcPct val="88000"/>
                        </a:lnSpc>
                        <a:spcBef>
                          <a:spcPts val="0"/>
                        </a:spcBef>
                        <a:spcAft>
                          <a:spcPts val="0"/>
                        </a:spcAft>
                        <a:buClrTx/>
                        <a:buSzTx/>
                        <a:buFontTx/>
                        <a:buNone/>
                        <a:tabLst/>
                        <a:defRPr/>
                      </a:pPr>
                      <a:endParaRPr kumimoji="0" lang="en-US" sz="850" b="0" i="0" u="none" strike="noStrike" kern="1200" cap="none" spc="0" normalizeH="0" baseline="0" noProof="0" dirty="0" smtClean="0">
                        <a:ln>
                          <a:noFill/>
                        </a:ln>
                        <a:solidFill>
                          <a:schemeClr val="tx1"/>
                        </a:solidFill>
                        <a:effectLst/>
                        <a:uLnTx/>
                        <a:uFillTx/>
                        <a:latin typeface="Tw Cen MT" pitchFamily="34" charset="0"/>
                        <a:ea typeface="+mn-ea"/>
                        <a:cs typeface="+mn-cs"/>
                      </a:endParaRPr>
                    </a:p>
                    <a:p>
                      <a:pPr marL="0" marR="0" lvl="0" indent="0" algn="l" defTabSz="914400" rtl="0" eaLnBrk="1" fontAlgn="auto" latinLnBrk="0" hangingPunct="1">
                        <a:lnSpc>
                          <a:spcPct val="88000"/>
                        </a:lnSpc>
                        <a:spcBef>
                          <a:spcPts val="0"/>
                        </a:spcBef>
                        <a:spcAft>
                          <a:spcPts val="0"/>
                        </a:spcAft>
                        <a:buClrTx/>
                        <a:buSzTx/>
                        <a:buFontTx/>
                        <a:buNone/>
                        <a:tabLst/>
                        <a:defRPr/>
                      </a:pPr>
                      <a:r>
                        <a:rPr kumimoji="0" lang="en-US" sz="850" b="0" i="0" u="none" strike="noStrike" kern="1200" cap="none" spc="0" normalizeH="0" baseline="0" noProof="0" dirty="0" smtClean="0">
                          <a:ln>
                            <a:noFill/>
                          </a:ln>
                          <a:solidFill>
                            <a:schemeClr val="tx1"/>
                          </a:solidFill>
                          <a:effectLst/>
                          <a:uLnTx/>
                          <a:uFillTx/>
                          <a:latin typeface="Tw Cen MT" pitchFamily="34" charset="0"/>
                          <a:ea typeface="+mn-ea"/>
                          <a:cs typeface="+mn-cs"/>
                        </a:rPr>
                        <a:t>Conformance report on material  compliance visit published and endorsed by IWG16</a:t>
                      </a:r>
                      <a:endParaRPr kumimoji="0" lang="en-US" sz="850" b="1" i="0" u="none" strike="noStrike" kern="1200" cap="none" spc="0" normalizeH="0" baseline="0" noProof="0" dirty="0" smtClean="0">
                        <a:ln>
                          <a:noFill/>
                        </a:ln>
                        <a:solidFill>
                          <a:schemeClr val="tx1"/>
                        </a:solidFill>
                        <a:effectLst/>
                        <a:uLnTx/>
                        <a:uFillTx/>
                        <a:latin typeface="Tw Cen MT" pitchFamily="34" charset="0"/>
                        <a:ea typeface="+mn-ea"/>
                        <a:cs typeface="+mn-cs"/>
                      </a:endParaRPr>
                    </a:p>
                    <a:p>
                      <a:pPr eaLnBrk="1" fontAlgn="base" hangingPunct="1">
                        <a:lnSpc>
                          <a:spcPct val="100000"/>
                        </a:lnSpc>
                        <a:spcBef>
                          <a:spcPct val="0"/>
                        </a:spcBef>
                        <a:spcAft>
                          <a:spcPct val="0"/>
                        </a:spcAft>
                        <a:defRPr/>
                      </a:pPr>
                      <a:endParaRPr lang="en-MY" sz="850" dirty="0">
                        <a:latin typeface="Tw Cen MT" pitchFamily="34" charset="0"/>
                      </a:endParaRPr>
                    </a:p>
                  </a:txBody>
                  <a:tcPr>
                    <a:solidFill>
                      <a:schemeClr val="accent1">
                        <a:lumMod val="75000"/>
                        <a:alpha val="10000"/>
                      </a:schemeClr>
                    </a:solidFill>
                  </a:tcPr>
                </a:tc>
                <a:tc>
                  <a:txBody>
                    <a:bodyPr/>
                    <a:lstStyle/>
                    <a:p>
                      <a:pPr marL="0" marR="0" lvl="0" indent="0" algn="l" defTabSz="914400" rtl="0" eaLnBrk="1" fontAlgn="auto" latinLnBrk="0" hangingPunct="1">
                        <a:lnSpc>
                          <a:spcPct val="88000"/>
                        </a:lnSpc>
                        <a:spcBef>
                          <a:spcPts val="0"/>
                        </a:spcBef>
                        <a:spcAft>
                          <a:spcPts val="0"/>
                        </a:spcAft>
                        <a:buClrTx/>
                        <a:buSzTx/>
                        <a:buFontTx/>
                        <a:buNone/>
                        <a:tabLst/>
                        <a:defRPr/>
                      </a:pPr>
                      <a:r>
                        <a:rPr kumimoji="0" lang="en-US" sz="850" b="0" i="0" u="none" strike="noStrike" kern="1200" cap="none" spc="0" normalizeH="0" baseline="0" noProof="0" dirty="0" smtClean="0">
                          <a:ln>
                            <a:noFill/>
                          </a:ln>
                          <a:solidFill>
                            <a:schemeClr val="tx1"/>
                          </a:solidFill>
                          <a:effectLst/>
                          <a:uLnTx/>
                          <a:uFillTx/>
                          <a:latin typeface="Tw Cen MT" pitchFamily="34" charset="0"/>
                          <a:ea typeface="+mn-ea"/>
                          <a:cs typeface="+mn-cs"/>
                        </a:rPr>
                        <a:t>500 material compliance verification conducted</a:t>
                      </a:r>
                    </a:p>
                    <a:p>
                      <a:pPr marL="0" marR="0" lvl="0" indent="0" algn="l" defTabSz="914400" rtl="0" eaLnBrk="1" fontAlgn="auto" latinLnBrk="0" hangingPunct="1">
                        <a:lnSpc>
                          <a:spcPct val="88000"/>
                        </a:lnSpc>
                        <a:spcBef>
                          <a:spcPts val="0"/>
                        </a:spcBef>
                        <a:spcAft>
                          <a:spcPts val="0"/>
                        </a:spcAft>
                        <a:buClrTx/>
                        <a:buSzTx/>
                        <a:buFontTx/>
                        <a:buNone/>
                        <a:tabLst/>
                        <a:defRPr/>
                      </a:pPr>
                      <a:endParaRPr kumimoji="0" lang="en-US" sz="850" b="0" i="0" u="none" strike="noStrike" kern="1200" cap="none" spc="0" normalizeH="0" baseline="0" noProof="0" dirty="0" smtClean="0">
                        <a:ln>
                          <a:noFill/>
                        </a:ln>
                        <a:solidFill>
                          <a:schemeClr val="tx1"/>
                        </a:solidFill>
                        <a:effectLst/>
                        <a:uLnTx/>
                        <a:uFillTx/>
                        <a:latin typeface="Tw Cen MT" pitchFamily="34" charset="0"/>
                        <a:ea typeface="+mn-ea"/>
                        <a:cs typeface="+mn-cs"/>
                      </a:endParaRPr>
                    </a:p>
                    <a:p>
                      <a:pPr marL="0" marR="0" lvl="0" indent="0" algn="l" defTabSz="914400" rtl="0" eaLnBrk="1" fontAlgn="auto" latinLnBrk="0" hangingPunct="1">
                        <a:lnSpc>
                          <a:spcPct val="88000"/>
                        </a:lnSpc>
                        <a:spcBef>
                          <a:spcPts val="0"/>
                        </a:spcBef>
                        <a:spcAft>
                          <a:spcPts val="0"/>
                        </a:spcAft>
                        <a:buClrTx/>
                        <a:buSzTx/>
                        <a:buFontTx/>
                        <a:buNone/>
                        <a:tabLst/>
                        <a:defRPr/>
                      </a:pPr>
                      <a:r>
                        <a:rPr kumimoji="0" lang="en-US" sz="850" b="0" i="0" u="none" strike="noStrike" kern="1200" cap="none" spc="0" normalizeH="0" baseline="0" noProof="0" dirty="0" smtClean="0">
                          <a:ln>
                            <a:noFill/>
                          </a:ln>
                          <a:solidFill>
                            <a:schemeClr val="tx1"/>
                          </a:solidFill>
                          <a:effectLst/>
                          <a:uLnTx/>
                          <a:uFillTx/>
                          <a:latin typeface="Tw Cen MT" pitchFamily="34" charset="0"/>
                          <a:ea typeface="+mn-ea"/>
                          <a:cs typeface="+mn-cs"/>
                        </a:rPr>
                        <a:t>Conformance report on material  compliance visit published and endorsed by IWG16</a:t>
                      </a:r>
                      <a:endParaRPr kumimoji="0" lang="en-US" sz="850" b="1" i="0" u="none" strike="noStrike" kern="1200" cap="none" spc="0" normalizeH="0" baseline="0" noProof="0" dirty="0" smtClean="0">
                        <a:ln>
                          <a:noFill/>
                        </a:ln>
                        <a:solidFill>
                          <a:schemeClr val="tx1"/>
                        </a:solidFill>
                        <a:effectLst/>
                        <a:uLnTx/>
                        <a:uFillTx/>
                        <a:latin typeface="Tw Cen MT" pitchFamily="34" charset="0"/>
                        <a:ea typeface="+mn-ea"/>
                        <a:cs typeface="+mn-cs"/>
                      </a:endParaRPr>
                    </a:p>
                    <a:p>
                      <a:pPr>
                        <a:lnSpc>
                          <a:spcPct val="100000"/>
                        </a:lnSpc>
                      </a:pPr>
                      <a:endParaRPr lang="en-MY" sz="850" dirty="0">
                        <a:solidFill>
                          <a:srgbClr val="FF0000"/>
                        </a:solidFill>
                        <a:latin typeface="Tw Cen MT" pitchFamily="34" charset="0"/>
                      </a:endParaRPr>
                    </a:p>
                  </a:txBody>
                  <a:tcPr>
                    <a:solidFill>
                      <a:schemeClr val="accent1">
                        <a:lumMod val="75000"/>
                        <a:alpha val="10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244888"/>
            <a:ext cx="6857999" cy="5626278"/>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Sazali Che Amat</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Azlina Omar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445153"/>
          <a:ext cx="4391248" cy="1322832"/>
        </p:xfrm>
        <a:graphic>
          <a:graphicData uri="http://schemas.openxmlformats.org/drawingml/2006/table">
            <a:tbl>
              <a:tblPr firstRow="1" bandRow="1">
                <a:tableStyleId>{5C22544A-7EE6-4342-B048-85BDC9FD1C3A}</a:tableStyleId>
              </a:tblPr>
              <a:tblGrid>
                <a:gridCol w="4391248">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US" sz="1000" b="0" kern="1200" dirty="0" smtClean="0">
                          <a:solidFill>
                            <a:schemeClr val="tx1"/>
                          </a:solidFill>
                          <a:latin typeface="Tw Cen MT" panose="020B0602020104020603" pitchFamily="34" charset="0"/>
                          <a:ea typeface="+mn-ea"/>
                          <a:cs typeface="+mn-cs"/>
                        </a:rPr>
                        <a:t>100% notice (N1/N5/N6) issued for materials non-compliance to standard following verification at construction sites commencing 2017</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Bookman Old Style" pitchFamily="18" charset="0"/>
                          <a:ea typeface="+mn-ea"/>
                          <a:cs typeface="+mn-cs"/>
                        </a:rPr>
                        <a:t>I</a:t>
                      </a:r>
                      <a:r>
                        <a:rPr lang="en-MY" sz="1000" b="0" kern="1200" dirty="0" smtClean="0">
                          <a:solidFill>
                            <a:schemeClr val="tx1"/>
                          </a:solidFill>
                          <a:latin typeface="Tw Cen MT" panose="020B0602020104020603" pitchFamily="34" charset="0"/>
                          <a:ea typeface="+mn-ea"/>
                          <a:cs typeface="+mn-cs"/>
                        </a:rPr>
                        <a:t>1- Internationalise construction practices and standards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Bookman Old Style" pitchFamily="18" charset="0"/>
                          <a:ea typeface="+mn-ea"/>
                          <a:cs typeface="+mn-cs"/>
                        </a:rPr>
                        <a:t>I</a:t>
                      </a:r>
                      <a:r>
                        <a:rPr lang="en-MY" sz="1000" b="0" kern="1200" dirty="0" smtClean="0">
                          <a:solidFill>
                            <a:schemeClr val="tx1"/>
                          </a:solidFill>
                          <a:latin typeface="Tw Cen MT" panose="020B0602020104020603" pitchFamily="34" charset="0"/>
                          <a:ea typeface="+mn-ea"/>
                          <a:cs typeface="+mn-cs"/>
                        </a:rPr>
                        <a:t>1b - Heighten enforcement of compliance to mandatory material standards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248150"/>
            <a:ext cx="6864536" cy="2231380"/>
          </a:xfrm>
          <a:prstGeom prst="rect">
            <a:avLst/>
          </a:prstGeom>
          <a:noFill/>
        </p:spPr>
        <p:txBody>
          <a:bodyPr wrap="square" rtlCol="0">
            <a:spAutoFit/>
          </a:bodyPr>
          <a:lstStyle/>
          <a:p>
            <a:r>
              <a:rPr lang="en-US" sz="900" dirty="0">
                <a:latin typeface="Tw Cen MT" panose="020B0602020104020603" pitchFamily="34" charset="0"/>
              </a:rPr>
              <a:t>This KPI is </a:t>
            </a:r>
            <a:r>
              <a:rPr lang="en-US" sz="900" dirty="0" smtClean="0">
                <a:latin typeface="Tw Cen MT" panose="020B0602020104020603" pitchFamily="34" charset="0"/>
              </a:rPr>
              <a:t>under the </a:t>
            </a:r>
            <a:r>
              <a:rPr lang="en-US" sz="900" dirty="0">
                <a:latin typeface="Tw Cen MT" panose="020B0602020104020603" pitchFamily="34" charset="0"/>
              </a:rPr>
              <a:t>purview of IWG16</a:t>
            </a:r>
            <a:r>
              <a:rPr lang="en-US" sz="900" dirty="0" smtClean="0">
                <a:latin typeface="Tw Cen MT" panose="020B0602020104020603" pitchFamily="34" charset="0"/>
              </a:rPr>
              <a:t>.</a:t>
            </a:r>
            <a:endParaRPr lang="en-US" sz="900" b="1" dirty="0" smtClean="0">
              <a:latin typeface="Tw Cen MT" panose="020B0602020104020603" pitchFamily="34" charset="0"/>
            </a:endParaRPr>
          </a:p>
          <a:p>
            <a:endParaRPr lang="en-US" sz="600" b="1" dirty="0">
              <a:latin typeface="Tw Cen MT" panose="020B0602020104020603" pitchFamily="34" charset="0"/>
            </a:endParaRPr>
          </a:p>
          <a:p>
            <a:r>
              <a:rPr lang="en-US" sz="900" b="1" dirty="0" smtClean="0">
                <a:latin typeface="Tw Cen MT" panose="020B0602020104020603" pitchFamily="34" charset="0"/>
              </a:rPr>
              <a:t>Enforcement </a:t>
            </a:r>
            <a:r>
              <a:rPr lang="en-US" sz="900" b="1" dirty="0">
                <a:latin typeface="Tw Cen MT" panose="020B0602020104020603" pitchFamily="34" charset="0"/>
              </a:rPr>
              <a:t>on </a:t>
            </a:r>
            <a:r>
              <a:rPr lang="en-US" sz="900" b="1" dirty="0" smtClean="0">
                <a:latin typeface="Tw Cen MT" panose="020B0602020104020603" pitchFamily="34" charset="0"/>
              </a:rPr>
              <a:t>Material </a:t>
            </a:r>
            <a:r>
              <a:rPr lang="en-US" sz="900" b="1" dirty="0">
                <a:latin typeface="Tw Cen MT" panose="020B0602020104020603" pitchFamily="34" charset="0"/>
              </a:rPr>
              <a:t>C</a:t>
            </a:r>
            <a:r>
              <a:rPr lang="en-US" sz="900" b="1" dirty="0" smtClean="0">
                <a:latin typeface="Tw Cen MT" panose="020B0602020104020603" pitchFamily="34" charset="0"/>
              </a:rPr>
              <a:t>ompliance</a:t>
            </a:r>
            <a:endParaRPr lang="en-US" sz="900" b="1" dirty="0">
              <a:latin typeface="Tw Cen MT" panose="020B0602020104020603" pitchFamily="34" charset="0"/>
            </a:endParaRPr>
          </a:p>
          <a:p>
            <a:pPr algn="just"/>
            <a:r>
              <a:rPr lang="en-US" sz="900" dirty="0" smtClean="0">
                <a:latin typeface="Tw Cen MT" panose="020B0602020104020603" pitchFamily="34" charset="0"/>
              </a:rPr>
              <a:t>In 2016, 154 </a:t>
            </a:r>
            <a:r>
              <a:rPr lang="en-US" sz="900" dirty="0">
                <a:latin typeface="Tw Cen MT" panose="020B0602020104020603" pitchFamily="34" charset="0"/>
              </a:rPr>
              <a:t>material compliance verification </a:t>
            </a:r>
            <a:r>
              <a:rPr lang="en-US" sz="900" dirty="0" smtClean="0">
                <a:latin typeface="Tw Cen MT" panose="020B0602020104020603" pitchFamily="34" charset="0"/>
              </a:rPr>
              <a:t>were conducted </a:t>
            </a:r>
            <a:r>
              <a:rPr lang="en-US" sz="900" dirty="0">
                <a:latin typeface="Tw Cen MT" panose="020B0602020104020603" pitchFamily="34" charset="0"/>
              </a:rPr>
              <a:t>through 31 site visits </a:t>
            </a:r>
            <a:r>
              <a:rPr lang="en-US" sz="900" dirty="0" smtClean="0">
                <a:latin typeface="Tw Cen MT" panose="020B0602020104020603" pitchFamily="34" charset="0"/>
              </a:rPr>
              <a:t>where </a:t>
            </a:r>
            <a:r>
              <a:rPr lang="en-US" sz="900" dirty="0">
                <a:latin typeface="Tw Cen MT" panose="020B0602020104020603" pitchFamily="34" charset="0"/>
              </a:rPr>
              <a:t>44 N1/N5/N6 notices </a:t>
            </a:r>
            <a:r>
              <a:rPr lang="en-US" sz="900" dirty="0" smtClean="0">
                <a:latin typeface="Tw Cen MT" panose="020B0602020104020603" pitchFamily="34" charset="0"/>
              </a:rPr>
              <a:t>were issued </a:t>
            </a:r>
            <a:r>
              <a:rPr lang="en-US" sz="900" dirty="0">
                <a:latin typeface="Tw Cen MT" panose="020B0602020104020603" pitchFamily="34" charset="0"/>
              </a:rPr>
              <a:t>on 44 non-compliance materials cases (100% issued).</a:t>
            </a:r>
          </a:p>
          <a:p>
            <a:pPr algn="just"/>
            <a:endParaRPr lang="en-US" sz="600" dirty="0">
              <a:latin typeface="Tw Cen MT" panose="020B0602020104020603" pitchFamily="34" charset="0"/>
            </a:endParaRPr>
          </a:p>
          <a:p>
            <a:pPr algn="just"/>
            <a:r>
              <a:rPr lang="en-US" sz="900" dirty="0" smtClean="0">
                <a:latin typeface="Tw Cen MT" panose="020B0602020104020603" pitchFamily="34" charset="0"/>
              </a:rPr>
              <a:t>In 2017, 506 </a:t>
            </a:r>
            <a:r>
              <a:rPr lang="en-US" sz="900" dirty="0">
                <a:latin typeface="Tw Cen MT" panose="020B0602020104020603" pitchFamily="34" charset="0"/>
              </a:rPr>
              <a:t>material compliance </a:t>
            </a:r>
            <a:r>
              <a:rPr lang="en-US" sz="900" dirty="0" smtClean="0">
                <a:latin typeface="Tw Cen MT" panose="020B0602020104020603" pitchFamily="34" charset="0"/>
              </a:rPr>
              <a:t>verification were </a:t>
            </a:r>
            <a:r>
              <a:rPr lang="en-US" sz="900" dirty="0">
                <a:latin typeface="Tw Cen MT" panose="020B0602020104020603" pitchFamily="34" charset="0"/>
              </a:rPr>
              <a:t>conducted through 2,208 site visits and 100% N1/N5/N6 notices </a:t>
            </a:r>
            <a:r>
              <a:rPr lang="en-US" sz="900" dirty="0" smtClean="0">
                <a:latin typeface="Tw Cen MT" panose="020B0602020104020603" pitchFamily="34" charset="0"/>
              </a:rPr>
              <a:t>were issued </a:t>
            </a:r>
            <a:r>
              <a:rPr lang="en-US" sz="900" dirty="0">
                <a:latin typeface="Tw Cen MT" panose="020B0602020104020603" pitchFamily="34" charset="0"/>
              </a:rPr>
              <a:t>on non-compliance materials cases</a:t>
            </a:r>
            <a:r>
              <a:rPr lang="en-US" sz="900" dirty="0" smtClean="0">
                <a:latin typeface="Tw Cen MT" panose="020B0602020104020603" pitchFamily="34" charset="0"/>
              </a:rPr>
              <a:t>.</a:t>
            </a:r>
          </a:p>
          <a:p>
            <a:pPr algn="just"/>
            <a:endParaRPr lang="en-US" sz="600" dirty="0" smtClean="0">
              <a:latin typeface="Tw Cen MT" panose="020B0602020104020603" pitchFamily="34" charset="0"/>
            </a:endParaRPr>
          </a:p>
          <a:p>
            <a:pPr algn="just"/>
            <a:r>
              <a:rPr lang="en-US" sz="900" dirty="0" smtClean="0">
                <a:latin typeface="Tw Cen MT" panose="020B0602020104020603" pitchFamily="34" charset="0"/>
              </a:rPr>
              <a:t>By Q2 2018, 489 material compliance verification were conducted through 1,497 site visits and 100% N1/N5/N6 notices were issued on non-compliance materials cases.</a:t>
            </a:r>
          </a:p>
          <a:p>
            <a:pPr algn="just"/>
            <a:endParaRPr lang="en-US" sz="600" dirty="0">
              <a:latin typeface="Tw Cen MT" panose="020B0602020104020603" pitchFamily="34" charset="0"/>
            </a:endParaRPr>
          </a:p>
          <a:p>
            <a:pPr algn="just"/>
            <a:r>
              <a:rPr lang="en-US" sz="900" b="1" dirty="0">
                <a:latin typeface="Tw Cen MT" panose="020B0602020104020603" pitchFamily="34" charset="0"/>
              </a:rPr>
              <a:t>Conformance Report on Material Compliance</a:t>
            </a:r>
          </a:p>
          <a:p>
            <a:pPr algn="just"/>
            <a:r>
              <a:rPr lang="en-US" sz="900" dirty="0">
                <a:latin typeface="Tw Cen MT" panose="020B0602020104020603" pitchFamily="34" charset="0"/>
              </a:rPr>
              <a:t>The conformance report on material compliance </a:t>
            </a:r>
            <a:r>
              <a:rPr lang="en-US" sz="900" dirty="0" smtClean="0">
                <a:latin typeface="Tw Cen MT" panose="020B0602020104020603" pitchFamily="34" charset="0"/>
              </a:rPr>
              <a:t>has been approved </a:t>
            </a:r>
            <a:r>
              <a:rPr lang="en-US" sz="900" dirty="0">
                <a:latin typeface="Tw Cen MT" panose="020B0602020104020603" pitchFamily="34" charset="0"/>
              </a:rPr>
              <a:t>by IWG16 and published in 2018.</a:t>
            </a:r>
          </a:p>
          <a:p>
            <a:endParaRPr lang="en-US" sz="600" dirty="0" smtClean="0">
              <a:latin typeface="Tw Cen MT" panose="020B0602020104020603" pitchFamily="34" charset="0"/>
            </a:endParaRPr>
          </a:p>
          <a:p>
            <a:r>
              <a:rPr lang="en-US" sz="900" b="1" dirty="0">
                <a:latin typeface="Tw Cen MT" panose="020B0602020104020603" pitchFamily="34" charset="0"/>
              </a:rPr>
              <a:t>Procurement on Equipment to Test Construction Materials Quality</a:t>
            </a:r>
          </a:p>
          <a:p>
            <a:r>
              <a:rPr lang="en-US" sz="900" dirty="0" smtClean="0">
                <a:latin typeface="Tw Cen MT" panose="020B0602020104020603" pitchFamily="34" charset="0"/>
              </a:rPr>
              <a:t>Testing </a:t>
            </a:r>
            <a:r>
              <a:rPr lang="en-US" sz="900" dirty="0">
                <a:latin typeface="Tw Cen MT" panose="020B0602020104020603" pitchFamily="34" charset="0"/>
              </a:rPr>
              <a:t>equipment for the following </a:t>
            </a:r>
            <a:r>
              <a:rPr lang="en-US" sz="900" dirty="0" smtClean="0">
                <a:latin typeface="Tw Cen MT" panose="020B0602020104020603" pitchFamily="34" charset="0"/>
              </a:rPr>
              <a:t>construction </a:t>
            </a:r>
            <a:r>
              <a:rPr lang="en-US" sz="900" dirty="0">
                <a:latin typeface="Tw Cen MT" panose="020B0602020104020603" pitchFamily="34" charset="0"/>
              </a:rPr>
              <a:t>materials are being procured as follows </a:t>
            </a:r>
            <a:r>
              <a:rPr lang="en-US" sz="900" dirty="0" smtClean="0">
                <a:latin typeface="Tw Cen MT" panose="020B0602020104020603" pitchFamily="34" charset="0"/>
              </a:rPr>
              <a:t>:</a:t>
            </a:r>
            <a:endParaRPr lang="en-US" sz="900" dirty="0">
              <a:latin typeface="Tw Cen MT" panose="020B0602020104020603" pitchFamily="34" charset="0"/>
            </a:endParaRPr>
          </a:p>
        </p:txBody>
      </p:sp>
      <p:sp>
        <p:nvSpPr>
          <p:cNvPr id="5" name="Rectangle 4"/>
          <p:cNvSpPr/>
          <p:nvPr/>
        </p:nvSpPr>
        <p:spPr>
          <a:xfrm>
            <a:off x="2110332" y="63798"/>
            <a:ext cx="2091535" cy="307777"/>
          </a:xfrm>
          <a:prstGeom prst="rect">
            <a:avLst/>
          </a:prstGeom>
          <a:ln>
            <a:noFill/>
          </a:ln>
        </p:spPr>
        <p:txBody>
          <a:bodyPr wrap="none">
            <a:spAutoFit/>
          </a:bodyPr>
          <a:lstStyle/>
          <a:p>
            <a:r>
              <a:rPr lang="ms-MY" sz="1400" b="1" dirty="0" smtClean="0">
                <a:solidFill>
                  <a:schemeClr val="accent1">
                    <a:lumMod val="75000"/>
                  </a:schemeClr>
                </a:solidFill>
                <a:latin typeface="Tw Cen MT" panose="020B0602020104020603" pitchFamily="34" charset="0"/>
              </a:rPr>
              <a:t>INTERNATIONALISATION</a:t>
            </a:r>
            <a:endParaRPr lang="ms-MY" sz="1400" b="1" dirty="0">
              <a:solidFill>
                <a:schemeClr val="accent1">
                  <a:lumMod val="75000"/>
                </a:schemeClr>
              </a:solidFill>
              <a:latin typeface="Tw Cen MT" panose="020B0602020104020603" pitchFamily="34" charset="0"/>
            </a:endParaRPr>
          </a:p>
        </p:txBody>
      </p:sp>
      <p:sp>
        <p:nvSpPr>
          <p:cNvPr id="10" name="Rectangle 9"/>
          <p:cNvSpPr/>
          <p:nvPr/>
        </p:nvSpPr>
        <p:spPr>
          <a:xfrm>
            <a:off x="180761"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a:t>
            </a:r>
            <a:r>
              <a:rPr lang="ms-MY" sz="2800" b="1" dirty="0" smtClean="0">
                <a:solidFill>
                  <a:schemeClr val="bg1"/>
                </a:solidFill>
                <a:latin typeface="Bookman Old Style" pitchFamily="18" charset="0"/>
              </a:rPr>
              <a:t>I</a:t>
            </a:r>
            <a:r>
              <a:rPr lang="ms-MY" sz="2800" b="1" dirty="0" smtClean="0">
                <a:solidFill>
                  <a:schemeClr val="bg1"/>
                </a:solidFill>
                <a:latin typeface="Tw Cen MT" panose="020B0602020104020603" pitchFamily="34" charset="0"/>
              </a:rPr>
              <a:t>1-104</a:t>
            </a:r>
            <a:endParaRPr lang="ms-MY" sz="2800" dirty="0">
              <a:solidFill>
                <a:schemeClr val="bg1"/>
              </a:solidFill>
            </a:endParaRPr>
          </a:p>
        </p:txBody>
      </p:sp>
      <p:sp>
        <p:nvSpPr>
          <p:cNvPr id="15" name="TextBox 14"/>
          <p:cNvSpPr txBox="1"/>
          <p:nvPr/>
        </p:nvSpPr>
        <p:spPr>
          <a:xfrm>
            <a:off x="0" y="4030485"/>
            <a:ext cx="6858000" cy="230832"/>
          </a:xfrm>
          <a:prstGeom prst="rect">
            <a:avLst/>
          </a:prstGeom>
          <a:solidFill>
            <a:schemeClr val="accent1">
              <a:lumMod val="75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Q1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accent1">
              <a:lumMod val="75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625761297"/>
              </p:ext>
            </p:extLst>
          </p:nvPr>
        </p:nvGraphicFramePr>
        <p:xfrm>
          <a:off x="123825" y="6477000"/>
          <a:ext cx="6610350" cy="3295651"/>
        </p:xfrm>
        <a:graphic>
          <a:graphicData uri="http://schemas.openxmlformats.org/drawingml/2006/table">
            <a:tbl>
              <a:tblPr firstRow="1" bandRow="1">
                <a:tableStyleId>{5940675A-B579-460E-94D1-54222C63F5DA}</a:tableStyleId>
              </a:tblPr>
              <a:tblGrid>
                <a:gridCol w="628650">
                  <a:extLst>
                    <a:ext uri="{9D8B030D-6E8A-4147-A177-3AD203B41FA5}">
                      <a16:colId xmlns:a16="http://schemas.microsoft.com/office/drawing/2014/main" val="20000"/>
                    </a:ext>
                  </a:extLst>
                </a:gridCol>
                <a:gridCol w="3543300">
                  <a:extLst>
                    <a:ext uri="{9D8B030D-6E8A-4147-A177-3AD203B41FA5}">
                      <a16:colId xmlns:a16="http://schemas.microsoft.com/office/drawing/2014/main" val="20001"/>
                    </a:ext>
                  </a:extLst>
                </a:gridCol>
                <a:gridCol w="1000125">
                  <a:extLst>
                    <a:ext uri="{9D8B030D-6E8A-4147-A177-3AD203B41FA5}">
                      <a16:colId xmlns:a16="http://schemas.microsoft.com/office/drawing/2014/main" val="20002"/>
                    </a:ext>
                  </a:extLst>
                </a:gridCol>
                <a:gridCol w="1438275">
                  <a:extLst>
                    <a:ext uri="{9D8B030D-6E8A-4147-A177-3AD203B41FA5}">
                      <a16:colId xmlns:a16="http://schemas.microsoft.com/office/drawing/2014/main" val="20003"/>
                    </a:ext>
                  </a:extLst>
                </a:gridCol>
              </a:tblGrid>
              <a:tr h="219246">
                <a:tc>
                  <a:txBody>
                    <a:bodyPr/>
                    <a:lstStyle/>
                    <a:p>
                      <a:pPr algn="ctr"/>
                      <a:r>
                        <a:rPr lang="en-MY" sz="800" b="1" dirty="0" smtClean="0">
                          <a:latin typeface="Tw Cen MT"/>
                        </a:rPr>
                        <a:t>TENDER</a:t>
                      </a:r>
                      <a:endParaRPr lang="en-MY" sz="800" b="1" dirty="0">
                        <a:latin typeface="Tw Cen MT"/>
                      </a:endParaRPr>
                    </a:p>
                  </a:txBody>
                  <a:tcPr anchor="ctr">
                    <a:solidFill>
                      <a:schemeClr val="accent1">
                        <a:lumMod val="40000"/>
                        <a:lumOff val="60000"/>
                      </a:schemeClr>
                    </a:solidFill>
                  </a:tcPr>
                </a:tc>
                <a:tc>
                  <a:txBody>
                    <a:bodyPr/>
                    <a:lstStyle/>
                    <a:p>
                      <a:pPr algn="ctr"/>
                      <a:r>
                        <a:rPr lang="en-MY" sz="800" b="1" dirty="0" smtClean="0">
                          <a:latin typeface="Tw Cen MT"/>
                        </a:rPr>
                        <a:t>EQUIPMENT</a:t>
                      </a:r>
                      <a:endParaRPr lang="en-MY" sz="800" b="1" dirty="0">
                        <a:latin typeface="Tw Cen MT"/>
                      </a:endParaRPr>
                    </a:p>
                  </a:txBody>
                  <a:tcPr anchor="ctr">
                    <a:solidFill>
                      <a:schemeClr val="accent1">
                        <a:lumMod val="40000"/>
                        <a:lumOff val="60000"/>
                      </a:schemeClr>
                    </a:solidFill>
                  </a:tcPr>
                </a:tc>
                <a:tc>
                  <a:txBody>
                    <a:bodyPr/>
                    <a:lstStyle/>
                    <a:p>
                      <a:pPr algn="ctr"/>
                      <a:r>
                        <a:rPr lang="en-MY" sz="800" b="1" dirty="0" smtClean="0">
                          <a:latin typeface="Tw Cen MT"/>
                        </a:rPr>
                        <a:t>STATUS</a:t>
                      </a:r>
                      <a:endParaRPr lang="en-MY" sz="800" b="1" dirty="0">
                        <a:latin typeface="Tw Cen MT"/>
                      </a:endParaRPr>
                    </a:p>
                  </a:txBody>
                  <a:tcPr anchor="ctr">
                    <a:solidFill>
                      <a:schemeClr val="accent1">
                        <a:lumMod val="40000"/>
                        <a:lumOff val="60000"/>
                      </a:schemeClr>
                    </a:solidFill>
                  </a:tcPr>
                </a:tc>
                <a:tc>
                  <a:txBody>
                    <a:bodyPr/>
                    <a:lstStyle/>
                    <a:p>
                      <a:pPr algn="ctr"/>
                      <a:r>
                        <a:rPr lang="en-MY" sz="800" b="1" dirty="0" smtClean="0">
                          <a:latin typeface="Tw Cen MT"/>
                        </a:rPr>
                        <a:t>DELIVERY</a:t>
                      </a:r>
                      <a:endParaRPr lang="en-MY" sz="800" b="1" dirty="0">
                        <a:latin typeface="Tw Cen MT"/>
                      </a:endParaRPr>
                    </a:p>
                  </a:txBody>
                  <a:tcPr anchor="ctr">
                    <a:solidFill>
                      <a:schemeClr val="accent1">
                        <a:lumMod val="40000"/>
                        <a:lumOff val="60000"/>
                      </a:schemeClr>
                    </a:solidFill>
                  </a:tcPr>
                </a:tc>
                <a:extLst>
                  <a:ext uri="{0D108BD9-81ED-4DB2-BD59-A6C34878D82A}">
                    <a16:rowId xmlns:a16="http://schemas.microsoft.com/office/drawing/2014/main" val="10000"/>
                  </a:ext>
                </a:extLst>
              </a:tr>
              <a:tr h="218484">
                <a:tc>
                  <a:txBody>
                    <a:bodyPr/>
                    <a:lstStyle/>
                    <a:p>
                      <a:pPr algn="ctr"/>
                      <a:r>
                        <a:rPr lang="en-MY" sz="800" dirty="0" smtClean="0">
                          <a:latin typeface="Tw Cen MT"/>
                        </a:rPr>
                        <a:t>1</a:t>
                      </a:r>
                      <a:endParaRPr lang="en-MY" sz="800" dirty="0">
                        <a:latin typeface="Tw Cen MT"/>
                      </a:endParaRPr>
                    </a:p>
                  </a:txBody>
                  <a:tcPr anchor="ctr"/>
                </a:tc>
                <a:tc>
                  <a:txBody>
                    <a:bodyPr/>
                    <a:lstStyle/>
                    <a:p>
                      <a:r>
                        <a:rPr lang="en-US" sz="800" b="0" dirty="0" smtClean="0">
                          <a:latin typeface="Tw Cen MT" panose="020B0602020104020603" pitchFamily="34" charset="0"/>
                        </a:rPr>
                        <a:t>Resonant Fatigue Machine 500kN</a:t>
                      </a:r>
                      <a:endParaRPr lang="en-MY" sz="800" b="0" dirty="0">
                        <a:latin typeface="Tw Cen MT"/>
                      </a:endParaRPr>
                    </a:p>
                  </a:txBody>
                  <a:tcPr anchor="ctr"/>
                </a:tc>
                <a:tc>
                  <a:txBody>
                    <a:bodyPr/>
                    <a:lstStyle/>
                    <a:p>
                      <a:r>
                        <a:rPr lang="en-MY" sz="800" dirty="0" smtClean="0">
                          <a:latin typeface="Tw Cen MT"/>
                        </a:rPr>
                        <a:t>Tender awarded</a:t>
                      </a:r>
                      <a:endParaRPr lang="en-MY" sz="800" dirty="0">
                        <a:latin typeface="Tw Cen MT"/>
                      </a:endParaRPr>
                    </a:p>
                  </a:txBody>
                  <a:tcPr anchor="ctr"/>
                </a:tc>
                <a:tc>
                  <a:txBody>
                    <a:bodyPr/>
                    <a:lstStyle/>
                    <a:p>
                      <a:r>
                        <a:rPr lang="en-US" sz="800" dirty="0" smtClean="0">
                          <a:latin typeface="Tw Cen MT" panose="020B0602020104020603" pitchFamily="34" charset="0"/>
                        </a:rPr>
                        <a:t>Delivered on 28 June 2018</a:t>
                      </a:r>
                      <a:endParaRPr lang="en-MY" sz="800" dirty="0">
                        <a:latin typeface="Tw Cen MT"/>
                      </a:endParaRPr>
                    </a:p>
                  </a:txBody>
                  <a:tcPr anchor="ctr"/>
                </a:tc>
                <a:extLst>
                  <a:ext uri="{0D108BD9-81ED-4DB2-BD59-A6C34878D82A}">
                    <a16:rowId xmlns:a16="http://schemas.microsoft.com/office/drawing/2014/main" val="10001"/>
                  </a:ext>
                </a:extLst>
              </a:tr>
              <a:tr h="218573">
                <a:tc>
                  <a:txBody>
                    <a:bodyPr/>
                    <a:lstStyle/>
                    <a:p>
                      <a:pPr algn="ctr"/>
                      <a:r>
                        <a:rPr lang="en-MY" sz="800" dirty="0" smtClean="0">
                          <a:latin typeface="Tw Cen MT"/>
                        </a:rPr>
                        <a:t>2</a:t>
                      </a:r>
                      <a:endParaRPr lang="en-MY" sz="800" dirty="0">
                        <a:latin typeface="Tw Cen MT"/>
                      </a:endParaRPr>
                    </a:p>
                  </a:txBody>
                  <a:tcPr anchor="ctr"/>
                </a:tc>
                <a:tc>
                  <a:txBody>
                    <a:bodyPr/>
                    <a:lstStyle/>
                    <a:p>
                      <a:r>
                        <a:rPr lang="en-US" sz="800" b="0" dirty="0" smtClean="0">
                          <a:latin typeface="Tw Cen MT" panose="020B0602020104020603" pitchFamily="34" charset="0"/>
                        </a:rPr>
                        <a:t>Resonant Fatigue Machine 300kN</a:t>
                      </a:r>
                      <a:endParaRPr lang="en-MY" sz="800" b="0" dirty="0">
                        <a:latin typeface="Tw Cen MT"/>
                      </a:endParaRPr>
                    </a:p>
                  </a:txBody>
                  <a:tcPr anchor="ctr"/>
                </a:tc>
                <a:tc>
                  <a:txBody>
                    <a:bodyPr/>
                    <a:lstStyle/>
                    <a:p>
                      <a:r>
                        <a:rPr lang="en-MY" sz="800" smtClean="0">
                          <a:latin typeface="Tw Cen MT"/>
                        </a:rPr>
                        <a:t>Tender awarded</a:t>
                      </a:r>
                      <a:endParaRPr lang="en-MY" sz="800" dirty="0">
                        <a:latin typeface="Tw Cen MT"/>
                      </a:endParaRPr>
                    </a:p>
                  </a:txBody>
                  <a:tcPr anchor="ctr"/>
                </a:tc>
                <a:tc>
                  <a:txBody>
                    <a:bodyPr/>
                    <a:lstStyle/>
                    <a:p>
                      <a:r>
                        <a:rPr lang="en-US" sz="800" dirty="0" smtClean="0">
                          <a:latin typeface="Tw Cen MT" panose="020B0602020104020603" pitchFamily="34" charset="0"/>
                        </a:rPr>
                        <a:t>Scheduled in Aug 2018</a:t>
                      </a:r>
                      <a:endParaRPr lang="en-MY" sz="800" dirty="0">
                        <a:latin typeface="Tw Cen MT"/>
                      </a:endParaRPr>
                    </a:p>
                  </a:txBody>
                  <a:tcPr anchor="ctr"/>
                </a:tc>
                <a:extLst>
                  <a:ext uri="{0D108BD9-81ED-4DB2-BD59-A6C34878D82A}">
                    <a16:rowId xmlns:a16="http://schemas.microsoft.com/office/drawing/2014/main" val="10002"/>
                  </a:ext>
                </a:extLst>
              </a:tr>
              <a:tr h="254951">
                <a:tc>
                  <a:txBody>
                    <a:bodyPr/>
                    <a:lstStyle/>
                    <a:p>
                      <a:pPr algn="ctr"/>
                      <a:r>
                        <a:rPr lang="en-MY" sz="800" dirty="0" smtClean="0">
                          <a:latin typeface="Tw Cen MT"/>
                        </a:rPr>
                        <a:t>3</a:t>
                      </a:r>
                      <a:endParaRPr lang="en-MY" sz="800" dirty="0">
                        <a:latin typeface="Tw Cen MT"/>
                      </a:endParaRPr>
                    </a:p>
                  </a:txBody>
                  <a:tcPr anchor="ctr"/>
                </a:tc>
                <a:tc>
                  <a:txBody>
                    <a:bodyPr/>
                    <a:lstStyle/>
                    <a:p>
                      <a:r>
                        <a:rPr lang="en-US" sz="800" b="0" dirty="0" smtClean="0">
                          <a:latin typeface="Tw Cen MT" panose="020B0602020104020603" pitchFamily="34" charset="0"/>
                        </a:rPr>
                        <a:t>Universal Testing Machine 100kN &amp; Universal Testing Machine 1000kN</a:t>
                      </a:r>
                      <a:endParaRPr lang="en-MY" sz="800" b="0" dirty="0">
                        <a:latin typeface="Tw Cen MT"/>
                      </a:endParaRPr>
                    </a:p>
                  </a:txBody>
                  <a:tcPr anchor="ctr"/>
                </a:tc>
                <a:tc>
                  <a:txBody>
                    <a:bodyPr/>
                    <a:lstStyle/>
                    <a:p>
                      <a:r>
                        <a:rPr lang="en-MY" sz="800" smtClean="0">
                          <a:latin typeface="Tw Cen MT"/>
                        </a:rPr>
                        <a:t>Tender awarded</a:t>
                      </a:r>
                      <a:endParaRPr lang="en-MY" sz="800" dirty="0">
                        <a:latin typeface="Tw Cen MT"/>
                      </a:endParaRPr>
                    </a:p>
                  </a:txBody>
                  <a:tcPr anchor="ctr"/>
                </a:tc>
                <a:tc>
                  <a:txBody>
                    <a:bodyPr/>
                    <a:lstStyle/>
                    <a:p>
                      <a:r>
                        <a:rPr lang="en-US" sz="800" dirty="0" smtClean="0">
                          <a:latin typeface="Tw Cen MT" panose="020B0602020104020603" pitchFamily="34" charset="0"/>
                        </a:rPr>
                        <a:t>Delivered on 28 June 2018</a:t>
                      </a:r>
                      <a:endParaRPr lang="en-MY" sz="800" dirty="0">
                        <a:latin typeface="Tw Cen MT"/>
                      </a:endParaRPr>
                    </a:p>
                  </a:txBody>
                  <a:tcPr anchor="ctr"/>
                </a:tc>
                <a:extLst>
                  <a:ext uri="{0D108BD9-81ED-4DB2-BD59-A6C34878D82A}">
                    <a16:rowId xmlns:a16="http://schemas.microsoft.com/office/drawing/2014/main" val="10003"/>
                  </a:ext>
                </a:extLst>
              </a:tr>
              <a:tr h="218573">
                <a:tc>
                  <a:txBody>
                    <a:bodyPr/>
                    <a:lstStyle/>
                    <a:p>
                      <a:pPr algn="ctr"/>
                      <a:r>
                        <a:rPr lang="en-MY" sz="800" dirty="0" smtClean="0">
                          <a:latin typeface="Tw Cen MT"/>
                        </a:rPr>
                        <a:t>4</a:t>
                      </a:r>
                      <a:endParaRPr lang="en-MY" sz="800" dirty="0">
                        <a:latin typeface="Tw Cen MT"/>
                      </a:endParaRPr>
                    </a:p>
                  </a:txBody>
                  <a:tcPr anchor="ctr"/>
                </a:tc>
                <a:tc>
                  <a:txBody>
                    <a:bodyPr/>
                    <a:lstStyle/>
                    <a:p>
                      <a:r>
                        <a:rPr lang="en-US" sz="800" b="0" dirty="0" smtClean="0">
                          <a:latin typeface="Tw Cen MT" panose="020B0602020104020603" pitchFamily="34" charset="0"/>
                        </a:rPr>
                        <a:t>Salt Spray Chamber</a:t>
                      </a:r>
                      <a:endParaRPr lang="en-MY" sz="800" b="0" dirty="0">
                        <a:latin typeface="Tw Cen MT"/>
                      </a:endParaRPr>
                    </a:p>
                  </a:txBody>
                  <a:tcPr anchor="ctr"/>
                </a:tc>
                <a:tc>
                  <a:txBody>
                    <a:bodyPr/>
                    <a:lstStyle/>
                    <a:p>
                      <a:r>
                        <a:rPr lang="en-MY" sz="800" smtClean="0">
                          <a:latin typeface="Tw Cen MT"/>
                        </a:rPr>
                        <a:t>Tender awarded</a:t>
                      </a:r>
                      <a:endParaRPr lang="en-MY" sz="800" dirty="0">
                        <a:latin typeface="Tw Cen MT"/>
                      </a:endParaRPr>
                    </a:p>
                  </a:txBody>
                  <a:tcPr anchor="ctr"/>
                </a:tc>
                <a:tc>
                  <a:txBody>
                    <a:bodyPr/>
                    <a:lstStyle/>
                    <a:p>
                      <a:r>
                        <a:rPr lang="en-US" sz="800" dirty="0" smtClean="0">
                          <a:latin typeface="Tw Cen MT" panose="020B0602020104020603" pitchFamily="34" charset="0"/>
                        </a:rPr>
                        <a:t>Scheduled in Aug 2018</a:t>
                      </a:r>
                      <a:endParaRPr lang="en-MY" sz="800" dirty="0">
                        <a:latin typeface="Tw Cen MT"/>
                      </a:endParaRPr>
                    </a:p>
                  </a:txBody>
                  <a:tcPr anchor="ctr"/>
                </a:tc>
                <a:extLst>
                  <a:ext uri="{0D108BD9-81ED-4DB2-BD59-A6C34878D82A}">
                    <a16:rowId xmlns:a16="http://schemas.microsoft.com/office/drawing/2014/main" val="10004"/>
                  </a:ext>
                </a:extLst>
              </a:tr>
              <a:tr h="219246">
                <a:tc>
                  <a:txBody>
                    <a:bodyPr/>
                    <a:lstStyle/>
                    <a:p>
                      <a:pPr algn="ctr"/>
                      <a:r>
                        <a:rPr lang="en-MY" sz="800" dirty="0" smtClean="0">
                          <a:latin typeface="Tw Cen MT"/>
                        </a:rPr>
                        <a:t>5</a:t>
                      </a:r>
                      <a:endParaRPr lang="en-MY" sz="800" dirty="0">
                        <a:latin typeface="Tw Cen MT"/>
                      </a:endParaRPr>
                    </a:p>
                  </a:txBody>
                  <a:tcPr anchor="ctr"/>
                </a:tc>
                <a:tc>
                  <a:txBody>
                    <a:bodyPr/>
                    <a:lstStyle/>
                    <a:p>
                      <a:r>
                        <a:rPr lang="en-US" sz="800" b="0" dirty="0" smtClean="0">
                          <a:latin typeface="Tw Cen MT" panose="020B0602020104020603" pitchFamily="34" charset="0"/>
                        </a:rPr>
                        <a:t>Bench Top OES Arc Spark</a:t>
                      </a:r>
                      <a:endParaRPr lang="en-MY" sz="800" b="0" dirty="0">
                        <a:latin typeface="Tw Cen MT"/>
                      </a:endParaRPr>
                    </a:p>
                  </a:txBody>
                  <a:tcPr anchor="ctr"/>
                </a:tc>
                <a:tc>
                  <a:txBody>
                    <a:bodyPr/>
                    <a:lstStyle/>
                    <a:p>
                      <a:r>
                        <a:rPr lang="en-MY" sz="800" smtClean="0">
                          <a:latin typeface="Tw Cen MT"/>
                        </a:rPr>
                        <a:t>Tender awarded</a:t>
                      </a:r>
                      <a:endParaRPr lang="en-MY" sz="800" dirty="0">
                        <a:latin typeface="Tw Cen MT"/>
                      </a:endParaRPr>
                    </a:p>
                  </a:txBody>
                  <a:tcPr anchor="ctr"/>
                </a:tc>
                <a:tc>
                  <a:txBody>
                    <a:bodyPr/>
                    <a:lstStyle/>
                    <a:p>
                      <a:r>
                        <a:rPr lang="en-US" sz="800" dirty="0" smtClean="0">
                          <a:latin typeface="Tw Cen MT" panose="020B0602020104020603" pitchFamily="34" charset="0"/>
                        </a:rPr>
                        <a:t>Delivered on 9 April 2018</a:t>
                      </a:r>
                      <a:endParaRPr lang="en-MY" sz="800" dirty="0">
                        <a:latin typeface="Tw Cen MT"/>
                      </a:endParaRPr>
                    </a:p>
                  </a:txBody>
                  <a:tcPr anchor="ctr"/>
                </a:tc>
                <a:extLst>
                  <a:ext uri="{0D108BD9-81ED-4DB2-BD59-A6C34878D82A}">
                    <a16:rowId xmlns:a16="http://schemas.microsoft.com/office/drawing/2014/main" val="10005"/>
                  </a:ext>
                </a:extLst>
              </a:tr>
              <a:tr h="248620">
                <a:tc>
                  <a:txBody>
                    <a:bodyPr/>
                    <a:lstStyle/>
                    <a:p>
                      <a:pPr algn="ctr"/>
                      <a:r>
                        <a:rPr lang="en-MY" sz="800" dirty="0" smtClean="0">
                          <a:latin typeface="Tw Cen MT"/>
                        </a:rPr>
                        <a:t>6</a:t>
                      </a:r>
                      <a:endParaRPr lang="en-MY" sz="800" dirty="0">
                        <a:latin typeface="Tw Cen MT"/>
                      </a:endParaRPr>
                    </a:p>
                  </a:txBody>
                  <a:tcPr anchor="ctr"/>
                </a:tc>
                <a:tc>
                  <a:txBody>
                    <a:bodyPr/>
                    <a:lstStyle/>
                    <a:p>
                      <a:r>
                        <a:rPr lang="en-US" sz="800" b="0" dirty="0" smtClean="0">
                          <a:latin typeface="Tw Cen MT" panose="020B0602020104020603" pitchFamily="34" charset="0"/>
                        </a:rPr>
                        <a:t>UV/VIS/NIR/Spectrophotometer &amp; Related instruments</a:t>
                      </a:r>
                      <a:endParaRPr lang="en-MY" sz="800" b="0" dirty="0">
                        <a:latin typeface="Tw Cen MT"/>
                      </a:endParaRPr>
                    </a:p>
                  </a:txBody>
                  <a:tcPr anchor="ctr"/>
                </a:tc>
                <a:tc>
                  <a:txBody>
                    <a:bodyPr/>
                    <a:lstStyle/>
                    <a:p>
                      <a:r>
                        <a:rPr lang="en-MY" sz="800" smtClean="0">
                          <a:latin typeface="Tw Cen MT"/>
                        </a:rPr>
                        <a:t>Tender awarded</a:t>
                      </a:r>
                      <a:endParaRPr lang="en-MY" sz="800" dirty="0">
                        <a:latin typeface="Tw Cen MT"/>
                      </a:endParaRPr>
                    </a:p>
                  </a:txBody>
                  <a:tcPr anchor="ctr"/>
                </a:tc>
                <a:tc>
                  <a:txBody>
                    <a:bodyPr/>
                    <a:lstStyle/>
                    <a:p>
                      <a:r>
                        <a:rPr lang="en-US" sz="800" dirty="0" smtClean="0">
                          <a:latin typeface="Tw Cen MT" panose="020B0602020104020603" pitchFamily="34" charset="0"/>
                        </a:rPr>
                        <a:t>Delivered on 13 June 2018</a:t>
                      </a:r>
                      <a:endParaRPr lang="en-MY" sz="800" dirty="0">
                        <a:latin typeface="Tw Cen MT"/>
                      </a:endParaRPr>
                    </a:p>
                  </a:txBody>
                  <a:tcPr anchor="ctr"/>
                </a:tc>
                <a:extLst>
                  <a:ext uri="{0D108BD9-81ED-4DB2-BD59-A6C34878D82A}">
                    <a16:rowId xmlns:a16="http://schemas.microsoft.com/office/drawing/2014/main" val="10006"/>
                  </a:ext>
                </a:extLst>
              </a:tr>
              <a:tr h="218484">
                <a:tc>
                  <a:txBody>
                    <a:bodyPr/>
                    <a:lstStyle/>
                    <a:p>
                      <a:pPr algn="ctr"/>
                      <a:r>
                        <a:rPr lang="en-MY" sz="800" dirty="0" smtClean="0">
                          <a:latin typeface="Tw Cen MT"/>
                        </a:rPr>
                        <a:t>7</a:t>
                      </a:r>
                      <a:endParaRPr lang="en-MY" sz="800" dirty="0">
                        <a:latin typeface="Tw Cen MT"/>
                      </a:endParaRPr>
                    </a:p>
                  </a:txBody>
                  <a:tcPr anchor="ctr"/>
                </a:tc>
                <a:tc>
                  <a:txBody>
                    <a:bodyPr/>
                    <a:lstStyle/>
                    <a:p>
                      <a:r>
                        <a:rPr lang="en-US" sz="800" b="0" dirty="0" smtClean="0">
                          <a:latin typeface="Tw Cen MT" panose="020B0602020104020603" pitchFamily="34" charset="0"/>
                        </a:rPr>
                        <a:t>X-ray Fluorescence spectrometer &amp; Related Instruments</a:t>
                      </a:r>
                      <a:endParaRPr lang="en-MY" sz="800" b="0" dirty="0">
                        <a:latin typeface="Tw Cen MT"/>
                      </a:endParaRPr>
                    </a:p>
                  </a:txBody>
                  <a:tcPr anchor="ctr"/>
                </a:tc>
                <a:tc>
                  <a:txBody>
                    <a:bodyPr/>
                    <a:lstStyle/>
                    <a:p>
                      <a:r>
                        <a:rPr lang="en-MY" sz="800" smtClean="0">
                          <a:latin typeface="Tw Cen MT"/>
                        </a:rPr>
                        <a:t>Tender awarded</a:t>
                      </a:r>
                      <a:endParaRPr lang="en-MY" sz="800" dirty="0">
                        <a:latin typeface="Tw Cen MT"/>
                      </a:endParaRPr>
                    </a:p>
                  </a:txBody>
                  <a:tcPr anchor="ctr"/>
                </a:tc>
                <a:tc>
                  <a:txBody>
                    <a:bodyPr/>
                    <a:lstStyle/>
                    <a:p>
                      <a:r>
                        <a:rPr lang="en-US" sz="800" dirty="0" smtClean="0">
                          <a:latin typeface="Tw Cen MT" panose="020B0602020104020603" pitchFamily="34" charset="0"/>
                        </a:rPr>
                        <a:t>Delivered on 14 April 2018</a:t>
                      </a:r>
                      <a:endParaRPr lang="en-MY" sz="800" dirty="0">
                        <a:latin typeface="Tw Cen MT"/>
                      </a:endParaRPr>
                    </a:p>
                  </a:txBody>
                  <a:tcPr anchor="ctr"/>
                </a:tc>
                <a:extLst>
                  <a:ext uri="{0D108BD9-81ED-4DB2-BD59-A6C34878D82A}">
                    <a16:rowId xmlns:a16="http://schemas.microsoft.com/office/drawing/2014/main" val="10007"/>
                  </a:ext>
                </a:extLst>
              </a:tr>
              <a:tr h="218573">
                <a:tc>
                  <a:txBody>
                    <a:bodyPr/>
                    <a:lstStyle/>
                    <a:p>
                      <a:pPr algn="ctr"/>
                      <a:r>
                        <a:rPr lang="en-MY" sz="800" dirty="0" smtClean="0">
                          <a:latin typeface="Tw Cen MT"/>
                        </a:rPr>
                        <a:t>8</a:t>
                      </a:r>
                      <a:endParaRPr lang="en-MY" sz="800" dirty="0">
                        <a:latin typeface="Tw Cen MT"/>
                      </a:endParaRPr>
                    </a:p>
                  </a:txBody>
                  <a:tcPr anchor="ctr"/>
                </a:tc>
                <a:tc>
                  <a:txBody>
                    <a:bodyPr/>
                    <a:lstStyle/>
                    <a:p>
                      <a:r>
                        <a:rPr lang="en-US" sz="800" b="0" dirty="0" smtClean="0">
                          <a:latin typeface="Tw Cen MT" panose="020B0602020104020603" pitchFamily="34" charset="0"/>
                        </a:rPr>
                        <a:t>Weathering Chamber &amp; Related Instruments</a:t>
                      </a:r>
                      <a:endParaRPr lang="en-MY" sz="800" b="0" dirty="0">
                        <a:latin typeface="Tw Cen MT"/>
                      </a:endParaRPr>
                    </a:p>
                  </a:txBody>
                  <a:tcPr anchor="ctr"/>
                </a:tc>
                <a:tc>
                  <a:txBody>
                    <a:bodyPr/>
                    <a:lstStyle/>
                    <a:p>
                      <a:r>
                        <a:rPr lang="en-MY" sz="800" smtClean="0">
                          <a:latin typeface="Tw Cen MT"/>
                        </a:rPr>
                        <a:t>Tender awarded</a:t>
                      </a:r>
                      <a:endParaRPr lang="en-MY" sz="800" dirty="0">
                        <a:latin typeface="Tw Cen MT"/>
                      </a:endParaRPr>
                    </a:p>
                  </a:txBody>
                  <a:tcPr anchor="ctr"/>
                </a:tc>
                <a:tc>
                  <a:txBody>
                    <a:bodyPr/>
                    <a:lstStyle/>
                    <a:p>
                      <a:r>
                        <a:rPr lang="en-US" sz="800" dirty="0" smtClean="0">
                          <a:latin typeface="Tw Cen MT" panose="020B0602020104020603" pitchFamily="34" charset="0"/>
                        </a:rPr>
                        <a:t>Delivered on 14 April 2018</a:t>
                      </a:r>
                      <a:endParaRPr lang="en-MY" sz="800" dirty="0">
                        <a:latin typeface="Tw Cen MT"/>
                      </a:endParaRPr>
                    </a:p>
                  </a:txBody>
                  <a:tcPr anchor="ctr"/>
                </a:tc>
                <a:extLst>
                  <a:ext uri="{0D108BD9-81ED-4DB2-BD59-A6C34878D82A}">
                    <a16:rowId xmlns:a16="http://schemas.microsoft.com/office/drawing/2014/main" val="10008"/>
                  </a:ext>
                </a:extLst>
              </a:tr>
              <a:tr h="343331">
                <a:tc>
                  <a:txBody>
                    <a:bodyPr/>
                    <a:lstStyle/>
                    <a:p>
                      <a:pPr algn="ctr"/>
                      <a:r>
                        <a:rPr lang="en-MY" sz="800" dirty="0" smtClean="0">
                          <a:latin typeface="Tw Cen MT"/>
                        </a:rPr>
                        <a:t>9</a:t>
                      </a:r>
                      <a:endParaRPr lang="en-MY" sz="800" dirty="0">
                        <a:latin typeface="Tw Cen MT"/>
                      </a:endParaRPr>
                    </a:p>
                  </a:txBody>
                  <a:tcPr anchor="ctr"/>
                </a:tc>
                <a:tc>
                  <a:txBody>
                    <a:bodyPr/>
                    <a:lstStyle/>
                    <a:p>
                      <a:r>
                        <a:rPr lang="en-US" sz="800" b="0" dirty="0" smtClean="0">
                          <a:latin typeface="Tw Cen MT" panose="020B0602020104020603" pitchFamily="34" charset="0"/>
                        </a:rPr>
                        <a:t>Abrasion Tester, </a:t>
                      </a:r>
                      <a:r>
                        <a:rPr lang="en-US" sz="800" b="0" dirty="0" err="1" smtClean="0">
                          <a:latin typeface="Tw Cen MT" panose="020B0602020104020603" pitchFamily="34" charset="0"/>
                        </a:rPr>
                        <a:t>Emissiometer</a:t>
                      </a:r>
                      <a:r>
                        <a:rPr lang="en-US" sz="800" b="0" dirty="0" smtClean="0">
                          <a:latin typeface="Tw Cen MT" panose="020B0602020104020603" pitchFamily="34" charset="0"/>
                        </a:rPr>
                        <a:t>, Surface Compression Test Unit, Boiler, Pendulum Impact Test, Dimensional Test Rig &amp; Related Instruments</a:t>
                      </a:r>
                      <a:endParaRPr lang="en-MY" sz="800" b="0" dirty="0">
                        <a:latin typeface="Tw Cen MT"/>
                      </a:endParaRPr>
                    </a:p>
                  </a:txBody>
                  <a:tcPr anchor="ctr"/>
                </a:tc>
                <a:tc>
                  <a:txBody>
                    <a:bodyPr/>
                    <a:lstStyle/>
                    <a:p>
                      <a:r>
                        <a:rPr lang="en-MY" sz="800" smtClean="0">
                          <a:latin typeface="Tw Cen MT"/>
                        </a:rPr>
                        <a:t>Tender awarded</a:t>
                      </a:r>
                      <a:endParaRPr lang="en-MY" sz="800" dirty="0">
                        <a:latin typeface="Tw Cen MT"/>
                      </a:endParaRPr>
                    </a:p>
                  </a:txBody>
                  <a:tcPr anchor="ctr"/>
                </a:tc>
                <a:tc>
                  <a:txBody>
                    <a:bodyPr/>
                    <a:lstStyle/>
                    <a:p>
                      <a:r>
                        <a:rPr lang="en-US" sz="800" dirty="0" smtClean="0">
                          <a:latin typeface="Tw Cen MT" panose="020B0602020104020603" pitchFamily="34" charset="0"/>
                        </a:rPr>
                        <a:t>Delivered on 14 April 2018</a:t>
                      </a:r>
                      <a:endParaRPr lang="en-MY" sz="800" dirty="0">
                        <a:latin typeface="Tw Cen MT"/>
                      </a:endParaRPr>
                    </a:p>
                  </a:txBody>
                  <a:tcPr anchor="ctr"/>
                </a:tc>
                <a:extLst>
                  <a:ext uri="{0D108BD9-81ED-4DB2-BD59-A6C34878D82A}">
                    <a16:rowId xmlns:a16="http://schemas.microsoft.com/office/drawing/2014/main" val="10009"/>
                  </a:ext>
                </a:extLst>
              </a:tr>
              <a:tr h="343331">
                <a:tc>
                  <a:txBody>
                    <a:bodyPr/>
                    <a:lstStyle/>
                    <a:p>
                      <a:pPr algn="ctr"/>
                      <a:r>
                        <a:rPr lang="en-MY" sz="800" dirty="0" smtClean="0">
                          <a:latin typeface="Tw Cen MT"/>
                        </a:rPr>
                        <a:t>10</a:t>
                      </a:r>
                      <a:endParaRPr lang="en-MY" sz="800" dirty="0">
                        <a:latin typeface="Tw Cen MT"/>
                      </a:endParaRPr>
                    </a:p>
                  </a:txBody>
                  <a:tcPr anchor="ctr"/>
                </a:tc>
                <a:tc>
                  <a:txBody>
                    <a:bodyPr/>
                    <a:lstStyle/>
                    <a:p>
                      <a:r>
                        <a:rPr lang="en-US" sz="800" b="0" dirty="0" err="1" smtClean="0">
                          <a:latin typeface="Tw Cen MT" panose="020B0602020104020603" pitchFamily="34" charset="0"/>
                        </a:rPr>
                        <a:t>Brinell</a:t>
                      </a:r>
                      <a:r>
                        <a:rPr lang="en-US" sz="800" b="0" dirty="0" smtClean="0">
                          <a:latin typeface="Tw Cen MT" panose="020B0602020104020603" pitchFamily="34" charset="0"/>
                        </a:rPr>
                        <a:t> Hardness Tester, Rockwell Hardness Tester, </a:t>
                      </a:r>
                      <a:r>
                        <a:rPr lang="en-US" sz="800" b="0" dirty="0" err="1" smtClean="0">
                          <a:latin typeface="Tw Cen MT" panose="020B0602020104020603" pitchFamily="34" charset="0"/>
                        </a:rPr>
                        <a:t>Vickness</a:t>
                      </a:r>
                      <a:r>
                        <a:rPr lang="en-US" sz="800" b="0" dirty="0" smtClean="0">
                          <a:latin typeface="Tw Cen MT" panose="020B0602020104020603" pitchFamily="34" charset="0"/>
                        </a:rPr>
                        <a:t> Hardness Tester, Hot Mounting Machine, Grinder/Polisher Machine</a:t>
                      </a:r>
                      <a:endParaRPr lang="en-MY" sz="800" b="0" dirty="0">
                        <a:latin typeface="Tw Cen MT"/>
                      </a:endParaRPr>
                    </a:p>
                  </a:txBody>
                  <a:tcPr anchor="ctr"/>
                </a:tc>
                <a:tc>
                  <a:txBody>
                    <a:bodyPr/>
                    <a:lstStyle/>
                    <a:p>
                      <a:r>
                        <a:rPr lang="en-MY" sz="800" smtClean="0">
                          <a:latin typeface="Tw Cen MT"/>
                        </a:rPr>
                        <a:t>Tender awarded</a:t>
                      </a:r>
                      <a:endParaRPr lang="en-MY" sz="800" dirty="0">
                        <a:latin typeface="Tw Cen MT"/>
                      </a:endParaRPr>
                    </a:p>
                  </a:txBody>
                  <a:tcPr anchor="ctr"/>
                </a:tc>
                <a:tc>
                  <a:txBody>
                    <a:bodyPr/>
                    <a:lstStyle/>
                    <a:p>
                      <a:r>
                        <a:rPr lang="en-US" sz="800" dirty="0" smtClean="0">
                          <a:latin typeface="Tw Cen MT" panose="020B0602020104020603" pitchFamily="34" charset="0"/>
                        </a:rPr>
                        <a:t>Delivered on 14 April 2018</a:t>
                      </a:r>
                      <a:endParaRPr lang="en-MY" sz="800" dirty="0">
                        <a:latin typeface="Tw Cen MT"/>
                      </a:endParaRPr>
                    </a:p>
                  </a:txBody>
                  <a:tcPr anchor="ctr"/>
                </a:tc>
                <a:extLst>
                  <a:ext uri="{0D108BD9-81ED-4DB2-BD59-A6C34878D82A}">
                    <a16:rowId xmlns:a16="http://schemas.microsoft.com/office/drawing/2014/main" val="10010"/>
                  </a:ext>
                </a:extLst>
              </a:tr>
              <a:tr h="218573">
                <a:tc>
                  <a:txBody>
                    <a:bodyPr/>
                    <a:lstStyle/>
                    <a:p>
                      <a:pPr algn="ctr"/>
                      <a:r>
                        <a:rPr lang="en-MY" sz="800" dirty="0" smtClean="0">
                          <a:latin typeface="Tw Cen MT"/>
                        </a:rPr>
                        <a:t>11</a:t>
                      </a:r>
                      <a:endParaRPr lang="en-MY" sz="800" dirty="0">
                        <a:latin typeface="Tw Cen MT"/>
                      </a:endParaRPr>
                    </a:p>
                  </a:txBody>
                  <a:tcPr anchor="ctr"/>
                </a:tc>
                <a:tc>
                  <a:txBody>
                    <a:bodyPr/>
                    <a:lstStyle/>
                    <a:p>
                      <a:r>
                        <a:rPr lang="en-US" sz="800" b="0" dirty="0" smtClean="0">
                          <a:latin typeface="Tw Cen MT" panose="020B0602020104020603" pitchFamily="34" charset="0"/>
                        </a:rPr>
                        <a:t>CNC Milling Machine</a:t>
                      </a:r>
                      <a:endParaRPr lang="en-MY" sz="800" b="0" dirty="0">
                        <a:latin typeface="Tw Cen MT"/>
                      </a:endParaRPr>
                    </a:p>
                  </a:txBody>
                  <a:tcPr anchor="ctr"/>
                </a:tc>
                <a:tc>
                  <a:txBody>
                    <a:bodyPr/>
                    <a:lstStyle/>
                    <a:p>
                      <a:r>
                        <a:rPr lang="en-MY" sz="800" dirty="0" smtClean="0">
                          <a:latin typeface="Tw Cen MT"/>
                        </a:rPr>
                        <a:t>Tender awarded</a:t>
                      </a:r>
                      <a:endParaRPr lang="en-MY" sz="800" dirty="0">
                        <a:latin typeface="Tw Cen MT"/>
                      </a:endParaRPr>
                    </a:p>
                  </a:txBody>
                  <a:tcPr anchor="ctr"/>
                </a:tc>
                <a:tc>
                  <a:txBody>
                    <a:bodyPr/>
                    <a:lstStyle/>
                    <a:p>
                      <a:r>
                        <a:rPr lang="en-US" sz="800" dirty="0" smtClean="0">
                          <a:latin typeface="Tw Cen MT" panose="020B0602020104020603" pitchFamily="34" charset="0"/>
                        </a:rPr>
                        <a:t>Delivered on 14 April 2018</a:t>
                      </a:r>
                      <a:endParaRPr lang="en-MY" sz="800" dirty="0">
                        <a:latin typeface="Tw Cen MT"/>
                      </a:endParaRPr>
                    </a:p>
                  </a:txBody>
                  <a:tcPr anchor="ctr"/>
                </a:tc>
                <a:extLst>
                  <a:ext uri="{0D108BD9-81ED-4DB2-BD59-A6C34878D82A}">
                    <a16:rowId xmlns:a16="http://schemas.microsoft.com/office/drawing/2014/main" val="10011"/>
                  </a:ext>
                </a:extLst>
              </a:tr>
              <a:tr h="355666">
                <a:tc>
                  <a:txBody>
                    <a:bodyPr/>
                    <a:lstStyle/>
                    <a:p>
                      <a:pPr algn="ctr"/>
                      <a:r>
                        <a:rPr lang="en-MY" sz="800" dirty="0" smtClean="0">
                          <a:latin typeface="Tw Cen MT"/>
                        </a:rPr>
                        <a:t>12</a:t>
                      </a:r>
                      <a:endParaRPr lang="en-MY" sz="800" dirty="0">
                        <a:latin typeface="Tw Cen MT"/>
                      </a:endParaRPr>
                    </a:p>
                  </a:txBody>
                  <a:tcPr anchor="ctr"/>
                </a:tc>
                <a:tc>
                  <a:txBody>
                    <a:bodyPr/>
                    <a:lstStyle/>
                    <a:p>
                      <a:r>
                        <a:rPr lang="en-US" sz="800" b="0" dirty="0" smtClean="0">
                          <a:latin typeface="Tw Cen MT" panose="020B0602020104020603" pitchFamily="34" charset="0"/>
                        </a:rPr>
                        <a:t>Data Logging System with LVDT</a:t>
                      </a:r>
                      <a:endParaRPr lang="en-MY" sz="800" b="0" dirty="0">
                        <a:latin typeface="Tw Cen MT"/>
                      </a:endParaRPr>
                    </a:p>
                  </a:txBody>
                  <a:tcPr anchor="ctr"/>
                </a:tc>
                <a:tc>
                  <a:txBody>
                    <a:bodyPr/>
                    <a:lstStyle/>
                    <a:p>
                      <a:r>
                        <a:rPr lang="en-US" sz="800" dirty="0" smtClean="0">
                          <a:latin typeface="Tw Cen MT" panose="020B0602020104020603" pitchFamily="34" charset="0"/>
                        </a:rPr>
                        <a:t>To be tendered in Q3 2018</a:t>
                      </a:r>
                      <a:endParaRPr lang="en-MY" sz="800" dirty="0">
                        <a:latin typeface="Tw Cen MT"/>
                      </a:endParaRPr>
                    </a:p>
                  </a:txBody>
                  <a:tcPr anchor="ctr"/>
                </a:tc>
                <a:tc>
                  <a:txBody>
                    <a:bodyPr/>
                    <a:lstStyle/>
                    <a:p>
                      <a:r>
                        <a:rPr lang="en-US" sz="800" dirty="0" smtClean="0">
                          <a:latin typeface="Tw Cen MT" panose="020B0602020104020603" pitchFamily="34" charset="0"/>
                        </a:rPr>
                        <a:t>Scheduled in Sept 2018</a:t>
                      </a:r>
                      <a:endParaRPr lang="en-MY" sz="800" dirty="0">
                        <a:latin typeface="Tw Cen MT"/>
                      </a:endParaRPr>
                    </a:p>
                  </a:txBody>
                  <a:tcPr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60149569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88558">
                  <a:extLst>
                    <a:ext uri="{9D8B030D-6E8A-4147-A177-3AD203B41FA5}">
                      <a16:colId xmlns:a16="http://schemas.microsoft.com/office/drawing/2014/main" val="3372148144"/>
                    </a:ext>
                  </a:extLst>
                </a:gridCol>
                <a:gridCol w="1350335">
                  <a:extLst>
                    <a:ext uri="{9D8B030D-6E8A-4147-A177-3AD203B41FA5}">
                      <a16:colId xmlns:a16="http://schemas.microsoft.com/office/drawing/2014/main" val="384475541"/>
                    </a:ext>
                  </a:extLst>
                </a:gridCol>
                <a:gridCol w="1382233">
                  <a:extLst>
                    <a:ext uri="{9D8B030D-6E8A-4147-A177-3AD203B41FA5}">
                      <a16:colId xmlns:a16="http://schemas.microsoft.com/office/drawing/2014/main" val="3666211108"/>
                    </a:ext>
                  </a:extLst>
                </a:gridCol>
                <a:gridCol w="1318439">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25</a:t>
                      </a:r>
                      <a:r>
                        <a:rPr lang="ms-MY" sz="900" dirty="0" smtClean="0">
                          <a:solidFill>
                            <a:schemeClr val="bg1"/>
                          </a:solidFill>
                          <a:latin typeface="Tw Cen MT" panose="020B0602020104020603" pitchFamily="34" charset="0"/>
                        </a:rPr>
                        <a:t>%</a:t>
                      </a: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25</a:t>
                      </a:r>
                      <a:r>
                        <a:rPr lang="ms-MY" sz="900" dirty="0" smtClean="0">
                          <a:solidFill>
                            <a:schemeClr val="bg1"/>
                          </a:solidFill>
                          <a:latin typeface="Tw Cen MT" panose="020B0602020104020603" pitchFamily="34" charset="0"/>
                        </a:rPr>
                        <a:t>%</a:t>
                      </a: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50</a:t>
                      </a:r>
                      <a:r>
                        <a:rPr lang="ms-MY" sz="900" dirty="0" smtClean="0">
                          <a:solidFill>
                            <a:schemeClr val="bg1"/>
                          </a:solidFill>
                          <a:latin typeface="Tw Cen MT" panose="020B0602020104020603" pitchFamily="34" charset="0"/>
                        </a:rPr>
                        <a:t>%</a:t>
                      </a: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2019</a:t>
                      </a: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solidFill>
                      <a:schemeClr val="accent1">
                        <a:lumMod val="75000"/>
                        <a:alpha val="60000"/>
                      </a:schemeClr>
                    </a:solidFill>
                  </a:tcPr>
                </a:tc>
                <a:extLst>
                  <a:ext uri="{0D108BD9-81ED-4DB2-BD59-A6C34878D82A}">
                    <a16:rowId xmlns:a16="http://schemas.microsoft.com/office/drawing/2014/main" val="2306563032"/>
                  </a:ext>
                </a:extLst>
              </a:tr>
              <a:tr h="1787931">
                <a:tc>
                  <a:txBody>
                    <a:bodyPr/>
                    <a:lstStyle/>
                    <a:p>
                      <a:pPr fontAlgn="auto">
                        <a:lnSpc>
                          <a:spcPct val="100000"/>
                        </a:lnSpc>
                        <a:spcBef>
                          <a:spcPts val="0"/>
                        </a:spcBef>
                        <a:spcAft>
                          <a:spcPts val="0"/>
                        </a:spcAft>
                        <a:defRPr/>
                      </a:pPr>
                      <a:r>
                        <a:rPr lang="en-US" sz="900" dirty="0" smtClean="0">
                          <a:solidFill>
                            <a:srgbClr val="000000"/>
                          </a:solidFill>
                          <a:latin typeface="Tw Cen MT" pitchFamily="34" charset="0"/>
                        </a:rPr>
                        <a:t>25 verification officers trained and accredited on approved categories</a:t>
                      </a:r>
                    </a:p>
                    <a:p>
                      <a:pPr fontAlgn="auto">
                        <a:lnSpc>
                          <a:spcPct val="100000"/>
                        </a:lnSpc>
                        <a:spcBef>
                          <a:spcPts val="0"/>
                        </a:spcBef>
                        <a:spcAft>
                          <a:spcPts val="0"/>
                        </a:spcAft>
                        <a:defRPr/>
                      </a:pPr>
                      <a:endParaRPr lang="en-US" sz="900" dirty="0" smtClean="0">
                        <a:solidFill>
                          <a:srgbClr val="000000"/>
                        </a:solidFill>
                        <a:latin typeface="Tw Cen MT" pitchFamily="34" charset="0"/>
                      </a:endParaRPr>
                    </a:p>
                    <a:p>
                      <a:pPr fontAlgn="auto">
                        <a:lnSpc>
                          <a:spcPct val="100000"/>
                        </a:lnSpc>
                        <a:spcBef>
                          <a:spcPts val="0"/>
                        </a:spcBef>
                        <a:spcAft>
                          <a:spcPts val="0"/>
                        </a:spcAft>
                        <a:defRPr/>
                      </a:pPr>
                      <a:r>
                        <a:rPr lang="en-US" sz="900" dirty="0" smtClean="0">
                          <a:solidFill>
                            <a:srgbClr val="000000"/>
                          </a:solidFill>
                          <a:latin typeface="Tw Cen MT" pitchFamily="34" charset="0"/>
                        </a:rPr>
                        <a:t>10  Training modules developed (cumulative)</a:t>
                      </a:r>
                    </a:p>
                    <a:p>
                      <a:pPr eaLnBrk="1" fontAlgn="base" hangingPunct="1">
                        <a:lnSpc>
                          <a:spcPct val="100000"/>
                        </a:lnSpc>
                        <a:spcBef>
                          <a:spcPct val="0"/>
                        </a:spcBef>
                        <a:spcAft>
                          <a:spcPct val="0"/>
                        </a:spcAft>
                        <a:defRPr/>
                      </a:pPr>
                      <a:endParaRPr lang="en-MY" sz="900" dirty="0">
                        <a:latin typeface="Tw Cen MT" pitchFamily="34" charset="0"/>
                      </a:endParaRPr>
                    </a:p>
                  </a:txBody>
                  <a:tcPr>
                    <a:solidFill>
                      <a:schemeClr val="accent1">
                        <a:lumMod val="75000"/>
                        <a:alpha val="10000"/>
                      </a:schemeClr>
                    </a:solidFill>
                  </a:tcPr>
                </a:tc>
                <a:tc>
                  <a:txBody>
                    <a:bodyPr/>
                    <a:lstStyle/>
                    <a:p>
                      <a:pPr fontAlgn="auto">
                        <a:lnSpc>
                          <a:spcPct val="100000"/>
                        </a:lnSpc>
                        <a:spcBef>
                          <a:spcPts val="0"/>
                        </a:spcBef>
                        <a:spcAft>
                          <a:spcPts val="0"/>
                        </a:spcAft>
                        <a:defRPr/>
                      </a:pPr>
                      <a:r>
                        <a:rPr lang="en-US" sz="900" dirty="0" smtClean="0">
                          <a:solidFill>
                            <a:srgbClr val="000000"/>
                          </a:solidFill>
                          <a:latin typeface="Tw Cen MT" pitchFamily="34" charset="0"/>
                        </a:rPr>
                        <a:t>25 verification officers trained and accredited on approved categories</a:t>
                      </a:r>
                    </a:p>
                    <a:p>
                      <a:pPr fontAlgn="auto">
                        <a:lnSpc>
                          <a:spcPct val="100000"/>
                        </a:lnSpc>
                        <a:spcBef>
                          <a:spcPts val="0"/>
                        </a:spcBef>
                        <a:spcAft>
                          <a:spcPts val="0"/>
                        </a:spcAft>
                        <a:defRPr/>
                      </a:pPr>
                      <a:endParaRPr lang="en-US" sz="900" dirty="0" smtClean="0">
                        <a:solidFill>
                          <a:srgbClr val="000000"/>
                        </a:solidFill>
                        <a:latin typeface="Tw Cen MT" pitchFamily="34" charset="0"/>
                      </a:endParaRPr>
                    </a:p>
                    <a:p>
                      <a:pPr marL="0" indent="0">
                        <a:lnSpc>
                          <a:spcPct val="100000"/>
                        </a:lnSpc>
                        <a:defRPr/>
                      </a:pPr>
                      <a:r>
                        <a:rPr lang="en-US" sz="900" dirty="0" smtClean="0">
                          <a:solidFill>
                            <a:srgbClr val="000000"/>
                          </a:solidFill>
                          <a:latin typeface="Tw Cen MT" pitchFamily="34" charset="0"/>
                        </a:rPr>
                        <a:t>4 training modules</a:t>
                      </a:r>
                      <a:r>
                        <a:rPr lang="en-US" sz="900" baseline="0" dirty="0" smtClean="0">
                          <a:solidFill>
                            <a:srgbClr val="000000"/>
                          </a:solidFill>
                          <a:latin typeface="Tw Cen MT" pitchFamily="34" charset="0"/>
                        </a:rPr>
                        <a:t> </a:t>
                      </a:r>
                      <a:r>
                        <a:rPr lang="en-US" sz="900" dirty="0" smtClean="0">
                          <a:solidFill>
                            <a:srgbClr val="000000"/>
                          </a:solidFill>
                          <a:latin typeface="Tw Cen MT" pitchFamily="34" charset="0"/>
                        </a:rPr>
                        <a:t>developed</a:t>
                      </a:r>
                      <a:endParaRPr lang="en-MY" sz="900" dirty="0">
                        <a:latin typeface="Tw Cen MT" pitchFamily="34" charset="0"/>
                      </a:endParaRPr>
                    </a:p>
                  </a:txBody>
                  <a:tcPr>
                    <a:solidFill>
                      <a:schemeClr val="accent1">
                        <a:lumMod val="75000"/>
                        <a:alpha val="10000"/>
                      </a:schemeClr>
                    </a:solidFill>
                  </a:tcPr>
                </a:tc>
                <a:tc>
                  <a:txBody>
                    <a:bodyPr/>
                    <a:lstStyle/>
                    <a:p>
                      <a:pPr fontAlgn="auto">
                        <a:lnSpc>
                          <a:spcPct val="100000"/>
                        </a:lnSpc>
                        <a:spcBef>
                          <a:spcPts val="0"/>
                        </a:spcBef>
                        <a:spcAft>
                          <a:spcPts val="0"/>
                        </a:spcAft>
                        <a:defRPr/>
                      </a:pPr>
                      <a:r>
                        <a:rPr lang="en-US" sz="900" dirty="0" smtClean="0">
                          <a:solidFill>
                            <a:srgbClr val="000000"/>
                          </a:solidFill>
                          <a:latin typeface="Tw Cen MT" pitchFamily="34" charset="0"/>
                        </a:rPr>
                        <a:t>50  verification officers trained and accredited on approved categories</a:t>
                      </a:r>
                    </a:p>
                    <a:p>
                      <a:pPr fontAlgn="auto">
                        <a:lnSpc>
                          <a:spcPct val="100000"/>
                        </a:lnSpc>
                        <a:spcBef>
                          <a:spcPts val="0"/>
                        </a:spcBef>
                        <a:spcAft>
                          <a:spcPts val="0"/>
                        </a:spcAft>
                        <a:defRPr/>
                      </a:pPr>
                      <a:endParaRPr lang="en-US" sz="900" dirty="0" smtClean="0">
                        <a:solidFill>
                          <a:srgbClr val="000000"/>
                        </a:solidFill>
                        <a:latin typeface="Tw Cen MT" pitchFamily="34" charset="0"/>
                      </a:endParaRPr>
                    </a:p>
                    <a:p>
                      <a:pPr>
                        <a:lnSpc>
                          <a:spcPct val="100000"/>
                        </a:lnSpc>
                        <a:defRPr/>
                      </a:pPr>
                      <a:r>
                        <a:rPr lang="en-US" sz="900" dirty="0" smtClean="0">
                          <a:solidFill>
                            <a:srgbClr val="000000"/>
                          </a:solidFill>
                          <a:latin typeface="Tw Cen MT" pitchFamily="34" charset="0"/>
                        </a:rPr>
                        <a:t>4  Training modules developed</a:t>
                      </a:r>
                      <a:br>
                        <a:rPr lang="en-US" sz="900" dirty="0" smtClean="0">
                          <a:solidFill>
                            <a:srgbClr val="000000"/>
                          </a:solidFill>
                          <a:latin typeface="Tw Cen MT" pitchFamily="34" charset="0"/>
                        </a:rPr>
                      </a:br>
                      <a:endParaRPr lang="en-US" sz="900" dirty="0" smtClean="0">
                        <a:solidFill>
                          <a:srgbClr val="000000"/>
                        </a:solidFill>
                        <a:latin typeface="Tw Cen MT" pitchFamily="34" charset="0"/>
                      </a:endParaRPr>
                    </a:p>
                    <a:p>
                      <a:pPr>
                        <a:lnSpc>
                          <a:spcPct val="100000"/>
                        </a:lnSpc>
                        <a:defRPr/>
                      </a:pPr>
                      <a:endParaRPr lang="en-US" sz="900" dirty="0" smtClean="0">
                        <a:solidFill>
                          <a:srgbClr val="000000"/>
                        </a:solidFill>
                        <a:latin typeface="Tw Cen MT" pitchFamily="34" charset="0"/>
                      </a:endParaRPr>
                    </a:p>
                    <a:p>
                      <a:pPr>
                        <a:lnSpc>
                          <a:spcPct val="100000"/>
                        </a:lnSpc>
                        <a:defRPr/>
                      </a:pPr>
                      <a:r>
                        <a:rPr lang="en-US" sz="900" dirty="0" smtClean="0">
                          <a:solidFill>
                            <a:srgbClr val="000000"/>
                          </a:solidFill>
                          <a:latin typeface="Tw Cen MT" pitchFamily="34" charset="0"/>
                        </a:rPr>
                        <a:t/>
                      </a:r>
                      <a:br>
                        <a:rPr lang="en-US" sz="900" dirty="0" smtClean="0">
                          <a:solidFill>
                            <a:srgbClr val="000000"/>
                          </a:solidFill>
                          <a:latin typeface="Tw Cen MT" pitchFamily="34" charset="0"/>
                        </a:rPr>
                      </a:br>
                      <a:endParaRPr lang="en-MY" sz="900" dirty="0">
                        <a:latin typeface="Tw Cen MT" pitchFamily="34" charset="0"/>
                      </a:endParaRPr>
                    </a:p>
                  </a:txBody>
                  <a:tcPr>
                    <a:solidFill>
                      <a:schemeClr val="accent1">
                        <a:lumMod val="75000"/>
                        <a:alpha val="10000"/>
                      </a:schemeClr>
                    </a:solidFill>
                  </a:tcPr>
                </a:tc>
                <a:tc>
                  <a:txBody>
                    <a:bodyPr/>
                    <a:lstStyle/>
                    <a:p>
                      <a:pPr eaLnBrk="1" fontAlgn="base" hangingPunct="1">
                        <a:lnSpc>
                          <a:spcPct val="100000"/>
                        </a:lnSpc>
                        <a:spcBef>
                          <a:spcPct val="0"/>
                        </a:spcBef>
                        <a:spcAft>
                          <a:spcPct val="0"/>
                        </a:spcAft>
                        <a:defRPr/>
                      </a:pPr>
                      <a:endParaRPr lang="en-MY" sz="900" dirty="0">
                        <a:latin typeface="Tw Cen MT" pitchFamily="34" charset="0"/>
                      </a:endParaRPr>
                    </a:p>
                  </a:txBody>
                  <a:tcPr>
                    <a:solidFill>
                      <a:schemeClr val="accent1">
                        <a:lumMod val="75000"/>
                        <a:alpha val="10000"/>
                      </a:schemeClr>
                    </a:solidFill>
                  </a:tcPr>
                </a:tc>
                <a:tc>
                  <a:txBody>
                    <a:bodyPr/>
                    <a:lstStyle/>
                    <a:p>
                      <a:pPr>
                        <a:lnSpc>
                          <a:spcPct val="100000"/>
                        </a:lnSpc>
                      </a:pPr>
                      <a:endParaRPr lang="en-MY" sz="900" dirty="0">
                        <a:solidFill>
                          <a:srgbClr val="FF0000"/>
                        </a:solidFill>
                        <a:latin typeface="Tw Cen MT" pitchFamily="34" charset="0"/>
                      </a:endParaRPr>
                    </a:p>
                  </a:txBody>
                  <a:tcPr>
                    <a:solidFill>
                      <a:schemeClr val="accent1">
                        <a:lumMod val="75000"/>
                        <a:alpha val="10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Sazali Che Amat</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Azlina Omar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518839" cy="1322832"/>
        </p:xfrm>
        <a:graphic>
          <a:graphicData uri="http://schemas.openxmlformats.org/drawingml/2006/table">
            <a:tbl>
              <a:tblPr firstRow="1" bandRow="1">
                <a:tableStyleId>{5C22544A-7EE6-4342-B048-85BDC9FD1C3A}</a:tableStyleId>
              </a:tblPr>
              <a:tblGrid>
                <a:gridCol w="4518839">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smtClean="0">
                          <a:solidFill>
                            <a:schemeClr val="tx1"/>
                          </a:solidFill>
                          <a:latin typeface="Tw Cen MT" panose="020B0602020104020603" pitchFamily="34" charset="0"/>
                          <a:ea typeface="+mn-ea"/>
                          <a:cs typeface="+mn-cs"/>
                        </a:rPr>
                        <a:t>100 verification officers trained and accredited based on category and products by Q4 2018</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Bookman Old Style" pitchFamily="18" charset="0"/>
                          <a:ea typeface="+mn-ea"/>
                          <a:cs typeface="+mn-cs"/>
                        </a:rPr>
                        <a:t>I</a:t>
                      </a:r>
                      <a:r>
                        <a:rPr lang="en-MY" sz="1000" b="0" kern="1200" dirty="0" smtClean="0">
                          <a:solidFill>
                            <a:schemeClr val="tx1"/>
                          </a:solidFill>
                          <a:latin typeface="Tw Cen MT" panose="020B0602020104020603" pitchFamily="34" charset="0"/>
                          <a:ea typeface="+mn-ea"/>
                          <a:cs typeface="+mn-cs"/>
                        </a:rPr>
                        <a:t>1- Internationalise construction practices and standards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Bookman Old Style" pitchFamily="18" charset="0"/>
                          <a:ea typeface="+mn-ea"/>
                          <a:cs typeface="+mn-cs"/>
                        </a:rPr>
                        <a:t>I</a:t>
                      </a:r>
                      <a:r>
                        <a:rPr lang="en-MY" sz="1000" b="0" kern="1200" dirty="0" smtClean="0">
                          <a:solidFill>
                            <a:schemeClr val="tx1"/>
                          </a:solidFill>
                          <a:latin typeface="Tw Cen MT" panose="020B0602020104020603" pitchFamily="34" charset="0"/>
                          <a:ea typeface="+mn-ea"/>
                          <a:cs typeface="+mn-cs"/>
                        </a:rPr>
                        <a:t>1b - Heighten enforcement of compliance to mandatory material standards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51551"/>
            <a:ext cx="6864535" cy="3631763"/>
          </a:xfrm>
          <a:prstGeom prst="rect">
            <a:avLst/>
          </a:prstGeom>
          <a:noFill/>
        </p:spPr>
        <p:txBody>
          <a:bodyPr wrap="square" rtlCol="0">
            <a:spAutoFit/>
          </a:bodyPr>
          <a:lstStyle/>
          <a:p>
            <a:r>
              <a:rPr lang="en-US" sz="1000" dirty="0" smtClean="0">
                <a:latin typeface="Tw Cen MT" panose="020B0602020104020603" pitchFamily="34" charset="0"/>
              </a:rPr>
              <a:t>This KPI is under the purview of IWG16.</a:t>
            </a:r>
          </a:p>
          <a:p>
            <a:endParaRPr lang="en-US" sz="1000" b="1" dirty="0">
              <a:latin typeface="Tw Cen MT" panose="020B0602020104020603" pitchFamily="34" charset="0"/>
            </a:endParaRPr>
          </a:p>
          <a:p>
            <a:r>
              <a:rPr lang="en-US" sz="1000" b="1" dirty="0" smtClean="0">
                <a:latin typeface="Tw Cen MT" panose="020B0602020104020603" pitchFamily="34" charset="0"/>
              </a:rPr>
              <a:t>Competent Verification Officers </a:t>
            </a:r>
          </a:p>
          <a:p>
            <a:r>
              <a:rPr lang="en-US" sz="1000" dirty="0" smtClean="0">
                <a:latin typeface="Tw Cen MT" panose="020B0602020104020603" pitchFamily="34" charset="0"/>
              </a:rPr>
              <a:t>46 </a:t>
            </a:r>
            <a:r>
              <a:rPr lang="en-US" sz="1000" dirty="0">
                <a:latin typeface="Tw Cen MT" panose="020B0602020104020603" pitchFamily="34" charset="0"/>
              </a:rPr>
              <a:t>verification officers have been trained in iron and steel products in 2016.</a:t>
            </a:r>
          </a:p>
          <a:p>
            <a:r>
              <a:rPr lang="en-US" sz="1000" dirty="0" smtClean="0">
                <a:latin typeface="Tw Cen MT" panose="020B0602020104020603" pitchFamily="34" charset="0"/>
              </a:rPr>
              <a:t>109 verification officers were trained in scaffolding and iron &amp; steel (1</a:t>
            </a:r>
            <a:r>
              <a:rPr lang="en-US" sz="1000" baseline="30000" dirty="0" smtClean="0">
                <a:latin typeface="Tw Cen MT" panose="020B0602020104020603" pitchFamily="34" charset="0"/>
              </a:rPr>
              <a:t>st</a:t>
            </a:r>
            <a:r>
              <a:rPr lang="en-US" sz="1000" dirty="0" smtClean="0">
                <a:latin typeface="Tw Cen MT" panose="020B0602020104020603" pitchFamily="34" charset="0"/>
              </a:rPr>
              <a:t> module and advance module) in 2017.</a:t>
            </a:r>
          </a:p>
          <a:p>
            <a:endParaRPr lang="en-US" sz="1000" dirty="0">
              <a:latin typeface="Tw Cen MT" panose="020B0602020104020603" pitchFamily="34" charset="0"/>
            </a:endParaRPr>
          </a:p>
          <a:p>
            <a:r>
              <a:rPr lang="en-US" sz="1000" b="1" dirty="0">
                <a:latin typeface="Tw Cen MT" panose="020B0602020104020603" pitchFamily="34" charset="0"/>
              </a:rPr>
              <a:t>Training in </a:t>
            </a:r>
            <a:r>
              <a:rPr lang="en-US" sz="1000" b="1" dirty="0" smtClean="0">
                <a:latin typeface="Tw Cen MT" panose="020B0602020104020603" pitchFamily="34" charset="0"/>
              </a:rPr>
              <a:t>2018</a:t>
            </a:r>
            <a:endParaRPr lang="en-US" sz="1000" b="1" dirty="0">
              <a:latin typeface="Tw Cen MT" panose="020B0602020104020603" pitchFamily="34" charset="0"/>
            </a:endParaRPr>
          </a:p>
          <a:p>
            <a:pPr marL="228600" indent="-228600">
              <a:buAutoNum type="arabicPeriod"/>
            </a:pPr>
            <a:r>
              <a:rPr lang="en-US" sz="1000" dirty="0" smtClean="0">
                <a:latin typeface="Tw Cen MT" panose="020B0602020104020603" pitchFamily="34" charset="0"/>
              </a:rPr>
              <a:t>Iron </a:t>
            </a:r>
            <a:r>
              <a:rPr lang="en-US" sz="1000" dirty="0">
                <a:latin typeface="Tw Cen MT" panose="020B0602020104020603" pitchFamily="34" charset="0"/>
              </a:rPr>
              <a:t>and steel (Advance module) </a:t>
            </a:r>
            <a:r>
              <a:rPr lang="en-US" sz="1000" dirty="0" smtClean="0">
                <a:latin typeface="Tw Cen MT" panose="020B0602020104020603" pitchFamily="34" charset="0"/>
              </a:rPr>
              <a:t>	: 46 officers</a:t>
            </a:r>
          </a:p>
          <a:p>
            <a:pPr marL="228600" indent="-228600">
              <a:buAutoNum type="arabicPeriod"/>
            </a:pPr>
            <a:r>
              <a:rPr lang="en-US" sz="1000" dirty="0" smtClean="0">
                <a:latin typeface="Tw Cen MT" panose="020B0602020104020603" pitchFamily="34" charset="0"/>
              </a:rPr>
              <a:t>Glass 				: 40 officers</a:t>
            </a:r>
            <a:endParaRPr lang="en-US" sz="1000" dirty="0">
              <a:latin typeface="Tw Cen MT" panose="020B0602020104020603" pitchFamily="34" charset="0"/>
            </a:endParaRPr>
          </a:p>
          <a:p>
            <a:pPr marL="228600" indent="-228600">
              <a:buAutoNum type="arabicPeriod"/>
            </a:pPr>
            <a:endParaRPr lang="en-US" sz="1000" dirty="0">
              <a:latin typeface="Tw Cen MT" panose="020B0602020104020603" pitchFamily="34" charset="0"/>
            </a:endParaRPr>
          </a:p>
          <a:p>
            <a:pPr defTabSz="269875"/>
            <a:r>
              <a:rPr lang="en-US" sz="1000" dirty="0" smtClean="0">
                <a:latin typeface="Tw Cen MT" panose="020B0602020104020603" pitchFamily="34" charset="0"/>
              </a:rPr>
              <a:t>Training </a:t>
            </a:r>
            <a:r>
              <a:rPr lang="en-US" sz="1000" dirty="0">
                <a:latin typeface="Tw Cen MT" panose="020B0602020104020603" pitchFamily="34" charset="0"/>
              </a:rPr>
              <a:t>and accreditation of </a:t>
            </a:r>
            <a:r>
              <a:rPr lang="en-US" sz="1000" dirty="0" smtClean="0">
                <a:latin typeface="Tw Cen MT" panose="020B0602020104020603" pitchFamily="34" charset="0"/>
              </a:rPr>
              <a:t>officers are </a:t>
            </a:r>
            <a:r>
              <a:rPr lang="en-US" sz="1000" dirty="0">
                <a:latin typeface="Tw Cen MT" panose="020B0602020104020603" pitchFamily="34" charset="0"/>
              </a:rPr>
              <a:t>based on </a:t>
            </a:r>
            <a:r>
              <a:rPr lang="en-US" sz="1000" dirty="0" smtClean="0">
                <a:latin typeface="Tw Cen MT" panose="020B0602020104020603" pitchFamily="34" charset="0"/>
              </a:rPr>
              <a:t>categories </a:t>
            </a:r>
            <a:r>
              <a:rPr lang="en-US" sz="1000" dirty="0">
                <a:latin typeface="Tw Cen MT" panose="020B0602020104020603" pitchFamily="34" charset="0"/>
              </a:rPr>
              <a:t>and products. </a:t>
            </a:r>
          </a:p>
          <a:p>
            <a:endParaRPr lang="en-US" sz="1000" dirty="0">
              <a:latin typeface="Tw Cen MT" panose="020B0602020104020603" pitchFamily="34" charset="0"/>
            </a:endParaRPr>
          </a:p>
          <a:p>
            <a:r>
              <a:rPr lang="en-US" sz="1000" b="1" dirty="0">
                <a:latin typeface="Tw Cen MT" panose="020B0602020104020603" pitchFamily="34" charset="0"/>
              </a:rPr>
              <a:t>Training modules</a:t>
            </a:r>
          </a:p>
          <a:p>
            <a:r>
              <a:rPr lang="en-US" sz="1000" dirty="0">
                <a:latin typeface="Tw Cen MT" panose="020B0602020104020603" pitchFamily="34" charset="0"/>
              </a:rPr>
              <a:t>10 training modules </a:t>
            </a:r>
            <a:r>
              <a:rPr lang="en-US" sz="1000" dirty="0" smtClean="0">
                <a:latin typeface="Tw Cen MT" panose="020B0602020104020603" pitchFamily="34" charset="0"/>
              </a:rPr>
              <a:t>were developed </a:t>
            </a:r>
            <a:r>
              <a:rPr lang="en-US" sz="1000" dirty="0">
                <a:latin typeface="Tw Cen MT" panose="020B0602020104020603" pitchFamily="34" charset="0"/>
              </a:rPr>
              <a:t>in 2016</a:t>
            </a:r>
            <a:r>
              <a:rPr lang="en-US" sz="1000" dirty="0" smtClean="0">
                <a:latin typeface="Tw Cen MT" panose="020B0602020104020603" pitchFamily="34" charset="0"/>
              </a:rPr>
              <a:t>.</a:t>
            </a:r>
          </a:p>
          <a:p>
            <a:r>
              <a:rPr lang="en-US" sz="1000" dirty="0" smtClean="0">
                <a:latin typeface="Tw Cen MT" panose="020B0602020104020603" pitchFamily="34" charset="0"/>
              </a:rPr>
              <a:t>6 training modules were developed in 2017</a:t>
            </a:r>
          </a:p>
          <a:p>
            <a:endParaRPr lang="en-US" sz="1000" dirty="0">
              <a:latin typeface="Tw Cen MT" panose="020B0602020104020603" pitchFamily="34" charset="0"/>
            </a:endParaRPr>
          </a:p>
          <a:p>
            <a:r>
              <a:rPr lang="en-US" sz="1000" dirty="0" smtClean="0">
                <a:latin typeface="Tw Cen MT" panose="020B0602020104020603" pitchFamily="34" charset="0"/>
              </a:rPr>
              <a:t>To date 3 more training modules are being developed as follows :</a:t>
            </a:r>
            <a:endParaRPr lang="en-US" sz="1000" dirty="0">
              <a:latin typeface="Tw Cen MT" panose="020B0602020104020603" pitchFamily="34" charset="0"/>
            </a:endParaRPr>
          </a:p>
          <a:p>
            <a:pPr marL="228600" indent="-228600">
              <a:buAutoNum type="arabicPeriod"/>
            </a:pPr>
            <a:r>
              <a:rPr lang="en-US" sz="1000" dirty="0" smtClean="0">
                <a:latin typeface="Tw Cen MT" panose="020B0602020104020603" pitchFamily="34" charset="0"/>
              </a:rPr>
              <a:t>Radiant barrier</a:t>
            </a:r>
          </a:p>
          <a:p>
            <a:pPr marL="228600" indent="-228600">
              <a:buAutoNum type="arabicPeriod"/>
            </a:pPr>
            <a:r>
              <a:rPr lang="en-US" sz="1000" dirty="0" smtClean="0">
                <a:latin typeface="Tw Cen MT" panose="020B0602020104020603" pitchFamily="34" charset="0"/>
              </a:rPr>
              <a:t>Fabricated Steel Structure</a:t>
            </a:r>
            <a:endParaRPr lang="en-US" sz="1000" dirty="0">
              <a:latin typeface="Tw Cen MT" panose="020B0602020104020603" pitchFamily="34" charset="0"/>
            </a:endParaRPr>
          </a:p>
          <a:p>
            <a:pPr marL="228600" indent="-228600">
              <a:buAutoNum type="arabicPeriod"/>
            </a:pPr>
            <a:r>
              <a:rPr lang="en-US" sz="1000" dirty="0" smtClean="0">
                <a:latin typeface="Tw Cen MT" panose="020B0602020104020603" pitchFamily="34" charset="0"/>
              </a:rPr>
              <a:t>Sanitary Ware</a:t>
            </a:r>
            <a:endParaRPr lang="en-US" sz="1000" dirty="0">
              <a:latin typeface="Tw Cen MT" panose="020B0602020104020603" pitchFamily="34" charset="0"/>
            </a:endParaRPr>
          </a:p>
          <a:p>
            <a:endParaRPr lang="en-US" sz="1000" dirty="0">
              <a:latin typeface="Tw Cen MT" panose="020B0602020104020603" pitchFamily="34" charset="0"/>
            </a:endParaRPr>
          </a:p>
          <a:p>
            <a:r>
              <a:rPr lang="en-US" sz="1000" b="1" dirty="0">
                <a:latin typeface="Tw Cen MT" panose="020B0602020104020603" pitchFamily="34" charset="0"/>
              </a:rPr>
              <a:t>Manual on product verification</a:t>
            </a:r>
          </a:p>
          <a:p>
            <a:r>
              <a:rPr lang="en-US" sz="1000" dirty="0">
                <a:latin typeface="Tw Cen MT" panose="020B0602020104020603" pitchFamily="34" charset="0"/>
              </a:rPr>
              <a:t>Construction product verification manual for verification officers </a:t>
            </a:r>
            <a:r>
              <a:rPr lang="en-US" sz="1000" dirty="0" smtClean="0">
                <a:latin typeface="Tw Cen MT" panose="020B0602020104020603" pitchFamily="34" charset="0"/>
              </a:rPr>
              <a:t>is 100% completed.</a:t>
            </a:r>
          </a:p>
        </p:txBody>
      </p:sp>
      <p:sp>
        <p:nvSpPr>
          <p:cNvPr id="5" name="Rectangle 4"/>
          <p:cNvSpPr/>
          <p:nvPr/>
        </p:nvSpPr>
        <p:spPr>
          <a:xfrm>
            <a:off x="2110332" y="63798"/>
            <a:ext cx="2091535" cy="307777"/>
          </a:xfrm>
          <a:prstGeom prst="rect">
            <a:avLst/>
          </a:prstGeom>
          <a:ln>
            <a:noFill/>
          </a:ln>
        </p:spPr>
        <p:txBody>
          <a:bodyPr wrap="none">
            <a:spAutoFit/>
          </a:bodyPr>
          <a:lstStyle/>
          <a:p>
            <a:r>
              <a:rPr lang="ms-MY" sz="1400" b="1" dirty="0" smtClean="0">
                <a:solidFill>
                  <a:schemeClr val="accent1">
                    <a:lumMod val="75000"/>
                  </a:schemeClr>
                </a:solidFill>
                <a:latin typeface="Tw Cen MT" panose="020B0602020104020603" pitchFamily="34" charset="0"/>
              </a:rPr>
              <a:t>INTERNATIONALISATION</a:t>
            </a:r>
            <a:endParaRPr lang="ms-MY" sz="1400" b="1" dirty="0">
              <a:solidFill>
                <a:schemeClr val="accent1">
                  <a:lumMod val="75000"/>
                </a:schemeClr>
              </a:solidFill>
              <a:latin typeface="Tw Cen MT" panose="020B0602020104020603" pitchFamily="34" charset="0"/>
            </a:endParaRPr>
          </a:p>
        </p:txBody>
      </p:sp>
      <p:sp>
        <p:nvSpPr>
          <p:cNvPr id="10" name="Rectangle 9"/>
          <p:cNvSpPr/>
          <p:nvPr/>
        </p:nvSpPr>
        <p:spPr>
          <a:xfrm>
            <a:off x="180761"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a:t>
            </a:r>
            <a:r>
              <a:rPr lang="ms-MY" sz="2800" b="1" dirty="0" smtClean="0">
                <a:solidFill>
                  <a:schemeClr val="bg1"/>
                </a:solidFill>
                <a:latin typeface="Bookman Old Style" pitchFamily="18" charset="0"/>
              </a:rPr>
              <a:t>I</a:t>
            </a:r>
            <a:r>
              <a:rPr lang="ms-MY" sz="2800" b="1" dirty="0" smtClean="0">
                <a:solidFill>
                  <a:schemeClr val="bg1"/>
                </a:solidFill>
                <a:latin typeface="Tw Cen MT" panose="020B0602020104020603" pitchFamily="34" charset="0"/>
              </a:rPr>
              <a:t>1-105</a:t>
            </a:r>
            <a:endParaRPr lang="ms-MY" sz="2800" dirty="0">
              <a:solidFill>
                <a:schemeClr val="bg1"/>
              </a:solidFill>
            </a:endParaRPr>
          </a:p>
        </p:txBody>
      </p:sp>
      <p:sp>
        <p:nvSpPr>
          <p:cNvPr id="15" name="TextBox 14"/>
          <p:cNvSpPr txBox="1"/>
          <p:nvPr/>
        </p:nvSpPr>
        <p:spPr>
          <a:xfrm>
            <a:off x="0" y="4316235"/>
            <a:ext cx="6858000" cy="230832"/>
          </a:xfrm>
          <a:prstGeom prst="rect">
            <a:avLst/>
          </a:prstGeom>
          <a:solidFill>
            <a:schemeClr val="accent1">
              <a:lumMod val="75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Q4 2017</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accent1">
              <a:lumMod val="75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Tree>
    <p:extLst>
      <p:ext uri="{BB962C8B-B14F-4D97-AF65-F5344CB8AC3E}">
        <p14:creationId xmlns:p14="http://schemas.microsoft.com/office/powerpoint/2010/main" val="139787608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033629"/>
        </p:xfrm>
        <a:graphic>
          <a:graphicData uri="http://schemas.openxmlformats.org/drawingml/2006/table">
            <a:tbl>
              <a:tblPr firstRow="1" bandRow="1">
                <a:tableStyleId>{5C22544A-7EE6-4342-B048-85BDC9FD1C3A}</a:tableStyleId>
              </a:tblPr>
              <a:tblGrid>
                <a:gridCol w="1250828">
                  <a:extLst>
                    <a:ext uri="{9D8B030D-6E8A-4147-A177-3AD203B41FA5}">
                      <a16:colId xmlns:a16="http://schemas.microsoft.com/office/drawing/2014/main" val="2124581660"/>
                    </a:ext>
                  </a:extLst>
                </a:gridCol>
                <a:gridCol w="1337095">
                  <a:extLst>
                    <a:ext uri="{9D8B030D-6E8A-4147-A177-3AD203B41FA5}">
                      <a16:colId xmlns:a16="http://schemas.microsoft.com/office/drawing/2014/main" val="3372148144"/>
                    </a:ext>
                  </a:extLst>
                </a:gridCol>
                <a:gridCol w="1423358">
                  <a:extLst>
                    <a:ext uri="{9D8B030D-6E8A-4147-A177-3AD203B41FA5}">
                      <a16:colId xmlns:a16="http://schemas.microsoft.com/office/drawing/2014/main" val="384475541"/>
                    </a:ext>
                  </a:extLst>
                </a:gridCol>
                <a:gridCol w="1431985">
                  <a:extLst>
                    <a:ext uri="{9D8B030D-6E8A-4147-A177-3AD203B41FA5}">
                      <a16:colId xmlns:a16="http://schemas.microsoft.com/office/drawing/2014/main" val="3666211108"/>
                    </a:ext>
                  </a:extLst>
                </a:gridCol>
                <a:gridCol w="1414734">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accent1">
                        <a:lumMod val="75000"/>
                        <a:alpha val="60000"/>
                      </a:schemeClr>
                    </a:solidFill>
                  </a:tcPr>
                </a:tc>
                <a:extLst>
                  <a:ext uri="{0D108BD9-81ED-4DB2-BD59-A6C34878D82A}">
                    <a16:rowId xmlns:a16="http://schemas.microsoft.com/office/drawing/2014/main" val="2306563032"/>
                  </a:ext>
                </a:extLst>
              </a:tr>
              <a:tr h="1611190">
                <a:tc>
                  <a:txBody>
                    <a:bodyPr/>
                    <a:lstStyle/>
                    <a:p>
                      <a:pPr eaLnBrk="1" fontAlgn="base" hangingPunct="1">
                        <a:lnSpc>
                          <a:spcPct val="100000"/>
                        </a:lnSpc>
                        <a:spcBef>
                          <a:spcPct val="0"/>
                        </a:spcBef>
                        <a:spcAft>
                          <a:spcPct val="0"/>
                        </a:spcAft>
                        <a:defRPr/>
                      </a:pPr>
                      <a:r>
                        <a:rPr lang="ms-MY" sz="900" kern="1200" dirty="0" smtClean="0">
                          <a:solidFill>
                            <a:srgbClr val="000000"/>
                          </a:solidFill>
                          <a:latin typeface="Tw Cen MT" pitchFamily="34" charset="0"/>
                          <a:ea typeface="+mn-ea"/>
                          <a:cs typeface="+mn-cs"/>
                        </a:rPr>
                        <a:t>MyCESMM Reviewed and updated for conversion of MS CESMM</a:t>
                      </a:r>
                    </a:p>
                    <a:p>
                      <a:pPr eaLnBrk="1" fontAlgn="base" hangingPunct="1">
                        <a:lnSpc>
                          <a:spcPct val="100000"/>
                        </a:lnSpc>
                        <a:spcBef>
                          <a:spcPct val="0"/>
                        </a:spcBef>
                        <a:spcAft>
                          <a:spcPct val="0"/>
                        </a:spcAft>
                        <a:defRPr/>
                      </a:pPr>
                      <a:endParaRPr lang="ms-MY" sz="600" kern="1200" dirty="0" smtClean="0">
                        <a:solidFill>
                          <a:srgbClr val="000000"/>
                        </a:solidFill>
                        <a:latin typeface="Tw Cen MT" pitchFamily="34" charset="0"/>
                        <a:ea typeface="+mn-ea"/>
                        <a:cs typeface="+mn-cs"/>
                      </a:endParaRPr>
                    </a:p>
                    <a:p>
                      <a:pPr eaLnBrk="1" fontAlgn="base" hangingPunct="1">
                        <a:lnSpc>
                          <a:spcPct val="100000"/>
                        </a:lnSpc>
                        <a:spcBef>
                          <a:spcPct val="0"/>
                        </a:spcBef>
                        <a:spcAft>
                          <a:spcPct val="0"/>
                        </a:spcAft>
                        <a:defRPr/>
                      </a:pPr>
                      <a:r>
                        <a:rPr lang="ms-MY" sz="900" kern="1200" dirty="0" smtClean="0">
                          <a:solidFill>
                            <a:srgbClr val="000000"/>
                          </a:solidFill>
                          <a:latin typeface="Tw Cen MT" pitchFamily="34" charset="0"/>
                          <a:ea typeface="+mn-ea"/>
                          <a:cs typeface="+mn-cs"/>
                        </a:rPr>
                        <a:t>Training on MyCESMM conducted</a:t>
                      </a:r>
                    </a:p>
                    <a:p>
                      <a:pPr eaLnBrk="1" fontAlgn="base" hangingPunct="1">
                        <a:lnSpc>
                          <a:spcPct val="100000"/>
                        </a:lnSpc>
                        <a:spcBef>
                          <a:spcPct val="0"/>
                        </a:spcBef>
                        <a:spcAft>
                          <a:spcPct val="0"/>
                        </a:spcAft>
                        <a:defRPr/>
                      </a:pPr>
                      <a:endParaRPr lang="ms-MY" sz="600" kern="1200" dirty="0" smtClean="0">
                        <a:solidFill>
                          <a:srgbClr val="000000"/>
                        </a:solidFill>
                        <a:latin typeface="Tw Cen MT" pitchFamily="34" charset="0"/>
                        <a:ea typeface="+mn-ea"/>
                        <a:cs typeface="+mn-cs"/>
                      </a:endParaRPr>
                    </a:p>
                    <a:p>
                      <a:pPr eaLnBrk="1" fontAlgn="base" hangingPunct="1">
                        <a:lnSpc>
                          <a:spcPct val="100000"/>
                        </a:lnSpc>
                        <a:spcBef>
                          <a:spcPct val="0"/>
                        </a:spcBef>
                        <a:spcAft>
                          <a:spcPct val="0"/>
                        </a:spcAft>
                        <a:defRPr/>
                      </a:pPr>
                      <a:r>
                        <a:rPr lang="ms-MY" sz="900" kern="1200" dirty="0" smtClean="0">
                          <a:solidFill>
                            <a:srgbClr val="000000"/>
                          </a:solidFill>
                          <a:latin typeface="Tw Cen MT" pitchFamily="34" charset="0"/>
                          <a:ea typeface="+mn-ea"/>
                          <a:cs typeface="+mn-cs"/>
                        </a:rPr>
                        <a:t>10 projects used MyCESMM</a:t>
                      </a:r>
                    </a:p>
                    <a:p>
                      <a:pPr eaLnBrk="1" fontAlgn="base" hangingPunct="1">
                        <a:lnSpc>
                          <a:spcPct val="100000"/>
                        </a:lnSpc>
                        <a:spcBef>
                          <a:spcPct val="0"/>
                        </a:spcBef>
                        <a:spcAft>
                          <a:spcPct val="0"/>
                        </a:spcAft>
                        <a:defRPr/>
                      </a:pPr>
                      <a:endParaRPr lang="en-MY" sz="900" dirty="0">
                        <a:latin typeface="Tw Cen MT" pitchFamily="34" charset="0"/>
                      </a:endParaRPr>
                    </a:p>
                  </a:txBody>
                  <a:tcPr>
                    <a:solidFill>
                      <a:schemeClr val="accent1">
                        <a:lumMod val="75000"/>
                        <a:alpha val="10000"/>
                      </a:schemeClr>
                    </a:solidFill>
                  </a:tcPr>
                </a:tc>
                <a:tc>
                  <a:txBody>
                    <a:bodyPr/>
                    <a:lstStyle/>
                    <a:p>
                      <a:pPr marL="0" indent="0" eaLnBrk="1" fontAlgn="base" hangingPunct="1">
                        <a:lnSpc>
                          <a:spcPct val="100000"/>
                        </a:lnSpc>
                        <a:spcBef>
                          <a:spcPct val="0"/>
                        </a:spcBef>
                        <a:spcAft>
                          <a:spcPct val="0"/>
                        </a:spcAft>
                        <a:defRPr/>
                      </a:pPr>
                      <a:r>
                        <a:rPr lang="ms-MY" sz="900" kern="1200" dirty="0" smtClean="0">
                          <a:solidFill>
                            <a:srgbClr val="000000"/>
                          </a:solidFill>
                          <a:latin typeface="Tw Cen MT" pitchFamily="34" charset="0"/>
                          <a:ea typeface="+mn-ea"/>
                          <a:cs typeface="+mn-cs"/>
                        </a:rPr>
                        <a:t>10 projects used MyCESMM</a:t>
                      </a:r>
                    </a:p>
                    <a:p>
                      <a:pPr eaLnBrk="1" fontAlgn="base" hangingPunct="1">
                        <a:lnSpc>
                          <a:spcPct val="100000"/>
                        </a:lnSpc>
                        <a:spcBef>
                          <a:spcPct val="0"/>
                        </a:spcBef>
                        <a:spcAft>
                          <a:spcPct val="0"/>
                        </a:spcAft>
                        <a:defRPr/>
                      </a:pPr>
                      <a:endParaRPr lang="ms-MY" sz="600" kern="1200" dirty="0" smtClean="0">
                        <a:solidFill>
                          <a:srgbClr val="000000"/>
                        </a:solidFill>
                        <a:latin typeface="Tw Cen MT" pitchFamily="34" charset="0"/>
                        <a:ea typeface="+mn-ea"/>
                        <a:cs typeface="+mn-cs"/>
                      </a:endParaRPr>
                    </a:p>
                    <a:p>
                      <a:pPr eaLnBrk="1" fontAlgn="base" hangingPunct="1">
                        <a:lnSpc>
                          <a:spcPct val="100000"/>
                        </a:lnSpc>
                        <a:spcBef>
                          <a:spcPct val="0"/>
                        </a:spcBef>
                        <a:spcAft>
                          <a:spcPct val="0"/>
                        </a:spcAft>
                        <a:defRPr/>
                      </a:pPr>
                      <a:r>
                        <a:rPr lang="ms-MY" sz="900" kern="1200" dirty="0" smtClean="0">
                          <a:solidFill>
                            <a:srgbClr val="000000"/>
                          </a:solidFill>
                          <a:latin typeface="Tw Cen MT" pitchFamily="34" charset="0"/>
                          <a:ea typeface="+mn-ea"/>
                          <a:cs typeface="+mn-cs"/>
                        </a:rPr>
                        <a:t>Final</a:t>
                      </a:r>
                      <a:r>
                        <a:rPr lang="ms-MY" sz="900" kern="1200" baseline="0" dirty="0" smtClean="0">
                          <a:solidFill>
                            <a:srgbClr val="000000"/>
                          </a:solidFill>
                          <a:latin typeface="Tw Cen MT" pitchFamily="34" charset="0"/>
                          <a:ea typeface="+mn-ea"/>
                          <a:cs typeface="+mn-cs"/>
                        </a:rPr>
                        <a:t> draft of </a:t>
                      </a:r>
                      <a:r>
                        <a:rPr lang="ms-MY" sz="900" kern="1200" dirty="0" smtClean="0">
                          <a:solidFill>
                            <a:srgbClr val="000000"/>
                          </a:solidFill>
                          <a:latin typeface="Tw Cen MT" pitchFamily="34" charset="0"/>
                          <a:ea typeface="+mn-ea"/>
                          <a:cs typeface="+mn-cs"/>
                        </a:rPr>
                        <a:t>MSCESMM completed</a:t>
                      </a:r>
                    </a:p>
                    <a:p>
                      <a:pPr eaLnBrk="1" fontAlgn="base" hangingPunct="1">
                        <a:lnSpc>
                          <a:spcPct val="100000"/>
                        </a:lnSpc>
                        <a:spcBef>
                          <a:spcPct val="0"/>
                        </a:spcBef>
                        <a:spcAft>
                          <a:spcPct val="0"/>
                        </a:spcAft>
                        <a:defRPr/>
                      </a:pPr>
                      <a:endParaRPr lang="ms-MY" sz="600" kern="1200" dirty="0" smtClean="0">
                        <a:solidFill>
                          <a:srgbClr val="000000"/>
                        </a:solidFill>
                        <a:latin typeface="Tw Cen MT" pitchFamily="34" charset="0"/>
                        <a:ea typeface="+mn-ea"/>
                        <a:cs typeface="+mn-cs"/>
                      </a:endParaRPr>
                    </a:p>
                    <a:p>
                      <a:pPr marL="0" indent="0" eaLnBrk="1" fontAlgn="base" hangingPunct="1">
                        <a:lnSpc>
                          <a:spcPct val="100000"/>
                        </a:lnSpc>
                        <a:spcBef>
                          <a:spcPct val="0"/>
                        </a:spcBef>
                        <a:spcAft>
                          <a:spcPct val="0"/>
                        </a:spcAft>
                        <a:defRPr/>
                      </a:pPr>
                      <a:r>
                        <a:rPr lang="en-US" sz="900" kern="1200" dirty="0" smtClean="0">
                          <a:solidFill>
                            <a:srgbClr val="000000"/>
                          </a:solidFill>
                          <a:latin typeface="Tw Cen MT" pitchFamily="34" charset="0"/>
                          <a:ea typeface="+mn-ea"/>
                          <a:cs typeface="+mn-cs"/>
                        </a:rPr>
                        <a:t>Promotion activities to enhance uptake of MSCESMM conducted</a:t>
                      </a:r>
                    </a:p>
                    <a:p>
                      <a:pPr marL="0" indent="0" eaLnBrk="1" fontAlgn="base" hangingPunct="1">
                        <a:lnSpc>
                          <a:spcPct val="100000"/>
                        </a:lnSpc>
                        <a:spcBef>
                          <a:spcPct val="0"/>
                        </a:spcBef>
                        <a:spcAft>
                          <a:spcPct val="0"/>
                        </a:spcAft>
                        <a:defRPr/>
                      </a:pPr>
                      <a:endParaRPr lang="en-US" sz="600" kern="1200" dirty="0" smtClean="0">
                        <a:solidFill>
                          <a:srgbClr val="000000"/>
                        </a:solidFill>
                        <a:latin typeface="Tw Cen MT" pitchFamily="34" charset="0"/>
                        <a:ea typeface="+mn-ea"/>
                        <a:cs typeface="+mn-cs"/>
                      </a:endParaRPr>
                    </a:p>
                    <a:p>
                      <a:pPr marL="0" indent="0" eaLnBrk="1" fontAlgn="base" hangingPunct="1">
                        <a:lnSpc>
                          <a:spcPct val="100000"/>
                        </a:lnSpc>
                        <a:spcBef>
                          <a:spcPct val="0"/>
                        </a:spcBef>
                        <a:spcAft>
                          <a:spcPct val="0"/>
                        </a:spcAft>
                        <a:defRPr/>
                      </a:pPr>
                      <a:r>
                        <a:rPr lang="ms-MY" sz="900" kern="1200" dirty="0" smtClean="0">
                          <a:solidFill>
                            <a:srgbClr val="000000"/>
                          </a:solidFill>
                          <a:latin typeface="Tw Cen MT" pitchFamily="34" charset="0"/>
                          <a:ea typeface="+mn-ea"/>
                          <a:cs typeface="+mn-cs"/>
                        </a:rPr>
                        <a:t>Training on MyCESMM conducted</a:t>
                      </a:r>
                    </a:p>
                  </a:txBody>
                  <a:tcPr>
                    <a:solidFill>
                      <a:schemeClr val="accent1">
                        <a:lumMod val="75000"/>
                        <a:alpha val="10000"/>
                      </a:schemeClr>
                    </a:solidFill>
                  </a:tcPr>
                </a:tc>
                <a:tc>
                  <a:txBody>
                    <a:bodyPr/>
                    <a:lstStyle/>
                    <a:p>
                      <a:pPr marL="0" indent="0" eaLnBrk="1" fontAlgn="base" hangingPunct="1">
                        <a:lnSpc>
                          <a:spcPct val="100000"/>
                        </a:lnSpc>
                        <a:spcBef>
                          <a:spcPct val="0"/>
                        </a:spcBef>
                        <a:spcAft>
                          <a:spcPct val="0"/>
                        </a:spcAft>
                        <a:defRPr/>
                      </a:pPr>
                      <a:r>
                        <a:rPr lang="ms-MY" sz="900" kern="1200" dirty="0" smtClean="0">
                          <a:solidFill>
                            <a:srgbClr val="000000"/>
                          </a:solidFill>
                          <a:latin typeface="Tw Cen MT" pitchFamily="34" charset="0"/>
                          <a:ea typeface="+mn-ea"/>
                          <a:cs typeface="+mn-cs"/>
                        </a:rPr>
                        <a:t>10 projects used</a:t>
                      </a:r>
                      <a:r>
                        <a:rPr lang="ms-MY" sz="900" kern="1200" baseline="0" dirty="0" smtClean="0">
                          <a:solidFill>
                            <a:srgbClr val="000000"/>
                          </a:solidFill>
                          <a:latin typeface="Tw Cen MT" pitchFamily="34" charset="0"/>
                          <a:ea typeface="+mn-ea"/>
                          <a:cs typeface="+mn-cs"/>
                        </a:rPr>
                        <a:t> </a:t>
                      </a:r>
                      <a:r>
                        <a:rPr lang="ms-MY" sz="900" kern="1200" dirty="0" smtClean="0">
                          <a:solidFill>
                            <a:srgbClr val="000000"/>
                          </a:solidFill>
                          <a:latin typeface="Tw Cen MT" pitchFamily="34" charset="0"/>
                          <a:ea typeface="+mn-ea"/>
                          <a:cs typeface="+mn-cs"/>
                        </a:rPr>
                        <a:t>MSCESMM / MyCESMM</a:t>
                      </a:r>
                      <a:r>
                        <a:rPr lang="ms-MY" sz="900" kern="1200" baseline="0" dirty="0" smtClean="0">
                          <a:solidFill>
                            <a:srgbClr val="000000"/>
                          </a:solidFill>
                          <a:latin typeface="Tw Cen MT" pitchFamily="34" charset="0"/>
                          <a:ea typeface="+mn-ea"/>
                          <a:cs typeface="+mn-cs"/>
                        </a:rPr>
                        <a:t>2</a:t>
                      </a:r>
                      <a:endParaRPr lang="ms-MY" sz="900" kern="1200" dirty="0" smtClean="0">
                        <a:solidFill>
                          <a:srgbClr val="000000"/>
                        </a:solidFill>
                        <a:latin typeface="Tw Cen MT" pitchFamily="34" charset="0"/>
                        <a:ea typeface="+mn-ea"/>
                        <a:cs typeface="+mn-cs"/>
                      </a:endParaRPr>
                    </a:p>
                    <a:p>
                      <a:pPr eaLnBrk="1" fontAlgn="base" hangingPunct="1">
                        <a:lnSpc>
                          <a:spcPct val="100000"/>
                        </a:lnSpc>
                        <a:spcBef>
                          <a:spcPct val="0"/>
                        </a:spcBef>
                        <a:spcAft>
                          <a:spcPct val="0"/>
                        </a:spcAft>
                        <a:defRPr/>
                      </a:pPr>
                      <a:endParaRPr lang="en-US" sz="600" kern="1200" dirty="0" smtClean="0">
                        <a:solidFill>
                          <a:srgbClr val="000000"/>
                        </a:solidFill>
                        <a:latin typeface="Tw Cen MT" pitchFamily="34" charset="0"/>
                        <a:ea typeface="+mn-ea"/>
                        <a:cs typeface="+mn-cs"/>
                      </a:endParaRPr>
                    </a:p>
                    <a:p>
                      <a:pPr eaLnBrk="1" fontAlgn="base" hangingPunct="1">
                        <a:lnSpc>
                          <a:spcPct val="100000"/>
                        </a:lnSpc>
                        <a:spcBef>
                          <a:spcPct val="0"/>
                        </a:spcBef>
                        <a:spcAft>
                          <a:spcPct val="0"/>
                        </a:spcAft>
                        <a:defRPr/>
                      </a:pPr>
                      <a:r>
                        <a:rPr lang="en-US" sz="900" kern="1200" dirty="0" smtClean="0">
                          <a:solidFill>
                            <a:srgbClr val="000000"/>
                          </a:solidFill>
                          <a:latin typeface="Tw Cen MT" pitchFamily="34" charset="0"/>
                          <a:ea typeface="+mn-ea"/>
                          <a:cs typeface="+mn-cs"/>
                        </a:rPr>
                        <a:t>MSCESMM completed</a:t>
                      </a:r>
                    </a:p>
                    <a:p>
                      <a:pPr eaLnBrk="1" fontAlgn="base" hangingPunct="1">
                        <a:lnSpc>
                          <a:spcPct val="100000"/>
                        </a:lnSpc>
                        <a:spcBef>
                          <a:spcPct val="0"/>
                        </a:spcBef>
                        <a:spcAft>
                          <a:spcPct val="0"/>
                        </a:spcAft>
                        <a:defRPr/>
                      </a:pPr>
                      <a:endParaRPr lang="en-US" sz="600" kern="1200" dirty="0" smtClean="0">
                        <a:solidFill>
                          <a:srgbClr val="000000"/>
                        </a:solidFill>
                        <a:latin typeface="Tw Cen MT" pitchFamily="34" charset="0"/>
                        <a:ea typeface="+mn-ea"/>
                        <a:cs typeface="+mn-cs"/>
                      </a:endParaRPr>
                    </a:p>
                    <a:p>
                      <a:pPr eaLnBrk="1" fontAlgn="base" hangingPunct="1">
                        <a:lnSpc>
                          <a:spcPct val="100000"/>
                        </a:lnSpc>
                        <a:spcBef>
                          <a:spcPct val="0"/>
                        </a:spcBef>
                        <a:spcAft>
                          <a:spcPct val="0"/>
                        </a:spcAft>
                        <a:defRPr/>
                      </a:pPr>
                      <a:r>
                        <a:rPr lang="en-US" sz="900" kern="1200" dirty="0" smtClean="0">
                          <a:solidFill>
                            <a:srgbClr val="000000"/>
                          </a:solidFill>
                          <a:latin typeface="Tw Cen MT" pitchFamily="34" charset="0"/>
                          <a:ea typeface="+mn-ea"/>
                          <a:cs typeface="+mn-cs"/>
                        </a:rPr>
                        <a:t>MyCESMM</a:t>
                      </a:r>
                      <a:r>
                        <a:rPr lang="en-US" sz="900" kern="1200" baseline="0" dirty="0" smtClean="0">
                          <a:solidFill>
                            <a:srgbClr val="000000"/>
                          </a:solidFill>
                          <a:latin typeface="Tw Cen MT" pitchFamily="34" charset="0"/>
                          <a:ea typeface="+mn-ea"/>
                          <a:cs typeface="+mn-cs"/>
                        </a:rPr>
                        <a:t>2 published</a:t>
                      </a:r>
                    </a:p>
                    <a:p>
                      <a:pPr eaLnBrk="1" fontAlgn="base" hangingPunct="1">
                        <a:lnSpc>
                          <a:spcPct val="100000"/>
                        </a:lnSpc>
                        <a:spcBef>
                          <a:spcPct val="0"/>
                        </a:spcBef>
                        <a:spcAft>
                          <a:spcPct val="0"/>
                        </a:spcAft>
                        <a:defRPr/>
                      </a:pPr>
                      <a:endParaRPr lang="ms-MY" sz="600" kern="1200" dirty="0" smtClean="0">
                        <a:solidFill>
                          <a:srgbClr val="000000"/>
                        </a:solidFill>
                        <a:latin typeface="Tw Cen MT" pitchFamily="34" charset="0"/>
                        <a:ea typeface="+mn-ea"/>
                        <a:cs typeface="+mn-cs"/>
                      </a:endParaRPr>
                    </a:p>
                    <a:p>
                      <a:pPr marL="0" marR="0" lvl="0" indent="0" algn="l" defTabSz="685800" rtl="0" eaLnBrk="1" fontAlgn="base" latinLnBrk="0" hangingPunct="1">
                        <a:lnSpc>
                          <a:spcPct val="100000"/>
                        </a:lnSpc>
                        <a:spcBef>
                          <a:spcPct val="0"/>
                        </a:spcBef>
                        <a:spcAft>
                          <a:spcPct val="0"/>
                        </a:spcAft>
                        <a:buClrTx/>
                        <a:buSzTx/>
                        <a:buFontTx/>
                        <a:buNone/>
                        <a:tabLst/>
                        <a:defRPr/>
                      </a:pPr>
                      <a:r>
                        <a:rPr lang="en-US" sz="900" kern="1200" dirty="0" smtClean="0">
                          <a:solidFill>
                            <a:srgbClr val="000000"/>
                          </a:solidFill>
                          <a:latin typeface="Tw Cen MT" pitchFamily="34" charset="0"/>
                          <a:ea typeface="+mn-ea"/>
                          <a:cs typeface="+mn-cs"/>
                        </a:rPr>
                        <a:t>Promotion activities to enhance uptake of </a:t>
                      </a:r>
                      <a:r>
                        <a:rPr lang="ms-MY" sz="900" kern="1200" dirty="0" smtClean="0">
                          <a:solidFill>
                            <a:srgbClr val="000000"/>
                          </a:solidFill>
                          <a:latin typeface="Tw Cen MT" pitchFamily="34" charset="0"/>
                          <a:ea typeface="+mn-ea"/>
                          <a:cs typeface="+mn-cs"/>
                        </a:rPr>
                        <a:t>MSCESMM / MyCESMM</a:t>
                      </a:r>
                      <a:r>
                        <a:rPr lang="ms-MY" sz="900" kern="1200" baseline="0" dirty="0" smtClean="0">
                          <a:solidFill>
                            <a:srgbClr val="000000"/>
                          </a:solidFill>
                          <a:latin typeface="Tw Cen MT" pitchFamily="34" charset="0"/>
                          <a:ea typeface="+mn-ea"/>
                          <a:cs typeface="+mn-cs"/>
                        </a:rPr>
                        <a:t>2</a:t>
                      </a:r>
                      <a:r>
                        <a:rPr lang="en-US" sz="900" kern="1200" dirty="0" smtClean="0">
                          <a:solidFill>
                            <a:srgbClr val="000000"/>
                          </a:solidFill>
                          <a:latin typeface="Tw Cen MT" pitchFamily="34" charset="0"/>
                          <a:ea typeface="+mn-ea"/>
                          <a:cs typeface="+mn-cs"/>
                        </a:rPr>
                        <a:t> conducted</a:t>
                      </a:r>
                    </a:p>
                    <a:p>
                      <a:pPr>
                        <a:lnSpc>
                          <a:spcPct val="100000"/>
                        </a:lnSpc>
                      </a:pPr>
                      <a:endParaRPr lang="en-MY" sz="900" dirty="0">
                        <a:latin typeface="Tw Cen MT" pitchFamily="34" charset="0"/>
                      </a:endParaRPr>
                    </a:p>
                  </a:txBody>
                  <a:tcPr>
                    <a:solidFill>
                      <a:schemeClr val="accent1">
                        <a:lumMod val="75000"/>
                        <a:alpha val="10000"/>
                      </a:schemeClr>
                    </a:solid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defRPr/>
                      </a:pPr>
                      <a:r>
                        <a:rPr lang="ms-MY" sz="900" kern="1200" dirty="0" smtClean="0">
                          <a:solidFill>
                            <a:srgbClr val="000000"/>
                          </a:solidFill>
                          <a:latin typeface="Tw Cen MT" pitchFamily="34" charset="0"/>
                          <a:ea typeface="+mn-ea"/>
                          <a:cs typeface="+mn-cs"/>
                        </a:rPr>
                        <a:t>10 projects used</a:t>
                      </a:r>
                      <a:r>
                        <a:rPr lang="ms-MY" sz="900" kern="1200" baseline="0" dirty="0" smtClean="0">
                          <a:solidFill>
                            <a:srgbClr val="000000"/>
                          </a:solidFill>
                          <a:latin typeface="Tw Cen MT" pitchFamily="34" charset="0"/>
                          <a:ea typeface="+mn-ea"/>
                          <a:cs typeface="+mn-cs"/>
                        </a:rPr>
                        <a:t> </a:t>
                      </a:r>
                      <a:r>
                        <a:rPr lang="ms-MY" sz="900" kern="1200" dirty="0" smtClean="0">
                          <a:solidFill>
                            <a:srgbClr val="000000"/>
                          </a:solidFill>
                          <a:latin typeface="Tw Cen MT" pitchFamily="34" charset="0"/>
                          <a:ea typeface="+mn-ea"/>
                          <a:cs typeface="+mn-cs"/>
                        </a:rPr>
                        <a:t>MSCESMM / MyCESMM</a:t>
                      </a:r>
                      <a:r>
                        <a:rPr lang="ms-MY" sz="900" kern="1200" baseline="0" dirty="0" smtClean="0">
                          <a:solidFill>
                            <a:srgbClr val="000000"/>
                          </a:solidFill>
                          <a:latin typeface="Tw Cen MT" pitchFamily="34" charset="0"/>
                          <a:ea typeface="+mn-ea"/>
                          <a:cs typeface="+mn-cs"/>
                        </a:rPr>
                        <a:t>2</a:t>
                      </a:r>
                      <a:endParaRPr lang="ms-MY" sz="900" kern="1200" dirty="0" smtClean="0">
                        <a:solidFill>
                          <a:srgbClr val="000000"/>
                        </a:solidFill>
                        <a:latin typeface="Tw Cen MT" pitchFamily="34" charset="0"/>
                        <a:ea typeface="+mn-ea"/>
                        <a:cs typeface="+mn-cs"/>
                      </a:endParaRPr>
                    </a:p>
                    <a:p>
                      <a:pPr eaLnBrk="1" fontAlgn="base" hangingPunct="1">
                        <a:lnSpc>
                          <a:spcPct val="100000"/>
                        </a:lnSpc>
                        <a:spcBef>
                          <a:spcPct val="0"/>
                        </a:spcBef>
                        <a:spcAft>
                          <a:spcPct val="0"/>
                        </a:spcAft>
                        <a:defRPr/>
                      </a:pPr>
                      <a:endParaRPr lang="en-MY" sz="600" dirty="0" smtClean="0">
                        <a:latin typeface="Tw Cen MT" pitchFamily="34" charset="0"/>
                      </a:endParaRPr>
                    </a:p>
                    <a:p>
                      <a:pPr marL="0" marR="0" lvl="0" indent="0" algn="l" defTabSz="685800" rtl="0" eaLnBrk="1" fontAlgn="base" latinLnBrk="0" hangingPunct="1">
                        <a:lnSpc>
                          <a:spcPct val="100000"/>
                        </a:lnSpc>
                        <a:spcBef>
                          <a:spcPct val="0"/>
                        </a:spcBef>
                        <a:spcAft>
                          <a:spcPct val="0"/>
                        </a:spcAft>
                        <a:buClrTx/>
                        <a:buSzTx/>
                        <a:buFontTx/>
                        <a:buNone/>
                        <a:tabLst/>
                        <a:defRPr/>
                      </a:pPr>
                      <a:r>
                        <a:rPr lang="en-US" sz="900" kern="1200" dirty="0" smtClean="0">
                          <a:solidFill>
                            <a:srgbClr val="000000"/>
                          </a:solidFill>
                          <a:latin typeface="Tw Cen MT" pitchFamily="34" charset="0"/>
                          <a:ea typeface="+mn-ea"/>
                          <a:cs typeface="+mn-cs"/>
                        </a:rPr>
                        <a:t>Promotion activities to enhance uptake of </a:t>
                      </a:r>
                      <a:r>
                        <a:rPr lang="ms-MY" sz="900" kern="1200" dirty="0" smtClean="0">
                          <a:solidFill>
                            <a:srgbClr val="000000"/>
                          </a:solidFill>
                          <a:latin typeface="Tw Cen MT" pitchFamily="34" charset="0"/>
                          <a:ea typeface="+mn-ea"/>
                          <a:cs typeface="+mn-cs"/>
                        </a:rPr>
                        <a:t>MSCESMM / MyCESMM</a:t>
                      </a:r>
                      <a:r>
                        <a:rPr lang="ms-MY" sz="900" kern="1200" baseline="0" dirty="0" smtClean="0">
                          <a:solidFill>
                            <a:srgbClr val="000000"/>
                          </a:solidFill>
                          <a:latin typeface="Tw Cen MT" pitchFamily="34" charset="0"/>
                          <a:ea typeface="+mn-ea"/>
                          <a:cs typeface="+mn-cs"/>
                        </a:rPr>
                        <a:t>2</a:t>
                      </a:r>
                      <a:r>
                        <a:rPr lang="en-US" sz="900" kern="1200" dirty="0" smtClean="0">
                          <a:solidFill>
                            <a:srgbClr val="000000"/>
                          </a:solidFill>
                          <a:latin typeface="Tw Cen MT" pitchFamily="34" charset="0"/>
                          <a:ea typeface="+mn-ea"/>
                          <a:cs typeface="+mn-cs"/>
                        </a:rPr>
                        <a:t> conducted</a:t>
                      </a:r>
                    </a:p>
                    <a:p>
                      <a:pPr eaLnBrk="1" fontAlgn="base" hangingPunct="1">
                        <a:lnSpc>
                          <a:spcPct val="100000"/>
                        </a:lnSpc>
                        <a:spcBef>
                          <a:spcPct val="0"/>
                        </a:spcBef>
                        <a:spcAft>
                          <a:spcPct val="0"/>
                        </a:spcAft>
                        <a:defRPr/>
                      </a:pPr>
                      <a:endParaRPr lang="en-MY" sz="900" dirty="0">
                        <a:latin typeface="Tw Cen MT" pitchFamily="34" charset="0"/>
                      </a:endParaRPr>
                    </a:p>
                  </a:txBody>
                  <a:tcPr>
                    <a:solidFill>
                      <a:schemeClr val="accent1">
                        <a:lumMod val="75000"/>
                        <a:alpha val="1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ms-MY" sz="900" kern="1200" dirty="0" smtClean="0">
                          <a:solidFill>
                            <a:srgbClr val="000000"/>
                          </a:solidFill>
                          <a:latin typeface="Tw Cen MT" pitchFamily="34" charset="0"/>
                          <a:ea typeface="+mn-ea"/>
                          <a:cs typeface="+mn-cs"/>
                        </a:rPr>
                        <a:t>10 projects used MSCESMM / MyCESMM</a:t>
                      </a:r>
                      <a:r>
                        <a:rPr lang="ms-MY" sz="900" kern="1200" baseline="0" dirty="0" smtClean="0">
                          <a:solidFill>
                            <a:srgbClr val="000000"/>
                          </a:solidFill>
                          <a:latin typeface="Tw Cen MT" pitchFamily="34" charset="0"/>
                          <a:ea typeface="+mn-ea"/>
                          <a:cs typeface="+mn-cs"/>
                        </a:rPr>
                        <a:t>2</a:t>
                      </a:r>
                      <a:endParaRPr lang="ms-MY" sz="900" kern="1200" dirty="0" smtClean="0">
                        <a:solidFill>
                          <a:srgbClr val="000000"/>
                        </a:solidFill>
                        <a:latin typeface="Tw Cen MT" pitchFamily="34" charset="0"/>
                        <a:ea typeface="+mn-ea"/>
                        <a:cs typeface="+mn-cs"/>
                      </a:endParaRPr>
                    </a:p>
                    <a:p>
                      <a:pPr>
                        <a:lnSpc>
                          <a:spcPct val="100000"/>
                        </a:lnSpc>
                      </a:pPr>
                      <a:endParaRPr lang="en-MY" sz="600" dirty="0" smtClean="0">
                        <a:solidFill>
                          <a:srgbClr val="FF0000"/>
                        </a:solidFill>
                        <a:latin typeface="Tw Cen MT" pitchFamily="34" charset="0"/>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rgbClr val="000000"/>
                          </a:solidFill>
                          <a:latin typeface="Tw Cen MT" pitchFamily="34" charset="0"/>
                          <a:ea typeface="+mn-ea"/>
                          <a:cs typeface="+mn-cs"/>
                        </a:rPr>
                        <a:t>Promotion activities to enhance uptake of </a:t>
                      </a:r>
                      <a:r>
                        <a:rPr lang="ms-MY" sz="900" kern="1200" dirty="0" smtClean="0">
                          <a:solidFill>
                            <a:srgbClr val="000000"/>
                          </a:solidFill>
                          <a:latin typeface="Tw Cen MT" pitchFamily="34" charset="0"/>
                          <a:ea typeface="+mn-ea"/>
                          <a:cs typeface="+mn-cs"/>
                        </a:rPr>
                        <a:t>MSCESMM / MyCESMM</a:t>
                      </a:r>
                      <a:r>
                        <a:rPr lang="ms-MY" sz="900" kern="1200" baseline="0" dirty="0" smtClean="0">
                          <a:solidFill>
                            <a:srgbClr val="000000"/>
                          </a:solidFill>
                          <a:latin typeface="Tw Cen MT" pitchFamily="34" charset="0"/>
                          <a:ea typeface="+mn-ea"/>
                          <a:cs typeface="+mn-cs"/>
                        </a:rPr>
                        <a:t>2</a:t>
                      </a:r>
                      <a:r>
                        <a:rPr lang="en-US" sz="900" kern="1200" dirty="0" smtClean="0">
                          <a:solidFill>
                            <a:srgbClr val="000000"/>
                          </a:solidFill>
                          <a:latin typeface="Tw Cen MT" pitchFamily="34" charset="0"/>
                          <a:ea typeface="+mn-ea"/>
                          <a:cs typeface="+mn-cs"/>
                        </a:rPr>
                        <a:t> conducted</a:t>
                      </a:r>
                    </a:p>
                    <a:p>
                      <a:pPr>
                        <a:lnSpc>
                          <a:spcPct val="100000"/>
                        </a:lnSpc>
                      </a:pPr>
                      <a:endParaRPr lang="en-MY" sz="900" dirty="0">
                        <a:solidFill>
                          <a:srgbClr val="FF0000"/>
                        </a:solidFill>
                        <a:latin typeface="Tw Cen MT" pitchFamily="34" charset="0"/>
                      </a:endParaRPr>
                    </a:p>
                  </a:txBody>
                  <a:tcPr>
                    <a:solidFill>
                      <a:schemeClr val="accent1">
                        <a:lumMod val="75000"/>
                        <a:alpha val="10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364966"/>
            <a:ext cx="6857999" cy="5506199"/>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 Sariah Abd Karib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Mohd Zaid Zakaria</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Sr Nazir Mohamad Nor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98318"/>
          <a:ext cx="4550737" cy="1179643"/>
        </p:xfrm>
        <a:graphic>
          <a:graphicData uri="http://schemas.openxmlformats.org/drawingml/2006/table">
            <a:tbl>
              <a:tblPr firstRow="1" bandRow="1">
                <a:tableStyleId>{5C22544A-7EE6-4342-B048-85BDC9FD1C3A}</a:tableStyleId>
              </a:tblPr>
              <a:tblGrid>
                <a:gridCol w="4550737">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eaLnBrk="1" fontAlgn="base" hangingPunct="1">
                        <a:spcBef>
                          <a:spcPct val="0"/>
                        </a:spcBef>
                        <a:spcAft>
                          <a:spcPct val="0"/>
                        </a:spcAft>
                        <a:defRPr/>
                      </a:pPr>
                      <a:r>
                        <a:rPr lang="en-MY" sz="1000" b="0" kern="1200" dirty="0" smtClean="0">
                          <a:solidFill>
                            <a:schemeClr val="tx1"/>
                          </a:solidFill>
                          <a:latin typeface="Tw Cen MT" panose="020B0602020104020603" pitchFamily="34" charset="0"/>
                          <a:ea typeface="+mn-ea"/>
                          <a:cs typeface="+mn-cs"/>
                        </a:rPr>
                        <a:t>50 projects to adopt MS CESMM by Q4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smtClean="0">
                          <a:solidFill>
                            <a:schemeClr val="tx1"/>
                          </a:solidFill>
                          <a:latin typeface="Tw Cen MT" panose="020B0602020104020603" pitchFamily="34" charset="0"/>
                        </a:rPr>
                        <a:t>INITIATIVE</a:t>
                      </a:r>
                    </a:p>
                    <a:p>
                      <a:pPr>
                        <a:lnSpc>
                          <a:spcPct val="88000"/>
                        </a:lnSpc>
                        <a:defRPr/>
                      </a:pPr>
                      <a:r>
                        <a:rPr lang="en-MY" sz="1000" b="0" kern="1200" dirty="0" smtClean="0">
                          <a:solidFill>
                            <a:schemeClr val="tx1"/>
                          </a:solidFill>
                          <a:latin typeface="Bookman Old Style" pitchFamily="18" charset="0"/>
                          <a:ea typeface="+mn-ea"/>
                          <a:cs typeface="+mn-cs"/>
                        </a:rPr>
                        <a:t>I</a:t>
                      </a:r>
                      <a:r>
                        <a:rPr lang="en-MY" sz="1000" b="0" kern="1200" dirty="0" smtClean="0">
                          <a:solidFill>
                            <a:schemeClr val="tx1"/>
                          </a:solidFill>
                          <a:latin typeface="Tw Cen MT" panose="020B0602020104020603" pitchFamily="34" charset="0"/>
                          <a:ea typeface="+mn-ea"/>
                          <a:cs typeface="+mn-cs"/>
                        </a:rPr>
                        <a:t>1- Internationalise construction practices and standards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Bookman Old Style" pitchFamily="18" charset="0"/>
                          <a:ea typeface="+mn-ea"/>
                          <a:cs typeface="+mn-cs"/>
                        </a:rPr>
                        <a:t>I</a:t>
                      </a:r>
                      <a:r>
                        <a:rPr lang="en-MY" sz="1000" b="0" kern="1200" dirty="0" smtClean="0">
                          <a:solidFill>
                            <a:schemeClr val="tx1"/>
                          </a:solidFill>
                          <a:latin typeface="Tw Cen MT" panose="020B0602020104020603" pitchFamily="34" charset="0"/>
                          <a:ea typeface="+mn-ea"/>
                          <a:cs typeface="+mn-cs"/>
                        </a:rPr>
                        <a:t>1c - Enhance and expand adoption of MSCESMM</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5" y="4622914"/>
            <a:ext cx="3435536" cy="5509200"/>
          </a:xfrm>
          <a:prstGeom prst="rect">
            <a:avLst/>
          </a:prstGeom>
          <a:noFill/>
        </p:spPr>
        <p:txBody>
          <a:bodyPr wrap="square" rtlCol="0">
            <a:spAutoFit/>
          </a:bodyPr>
          <a:lstStyle/>
          <a:p>
            <a:pPr algn="just"/>
            <a:r>
              <a:rPr lang="en-US" sz="950" dirty="0" smtClean="0">
                <a:latin typeface="Tw Cen MT" panose="020B0602020104020603" pitchFamily="34" charset="0"/>
              </a:rPr>
              <a:t>This KPI is under the purview of IWG17.</a:t>
            </a:r>
          </a:p>
          <a:p>
            <a:pPr algn="just"/>
            <a:endParaRPr lang="en-MY" sz="800" dirty="0" smtClean="0">
              <a:latin typeface="Tw Cen MT" panose="020B0602020104020603" pitchFamily="34" charset="0"/>
            </a:endParaRPr>
          </a:p>
          <a:p>
            <a:pPr algn="just"/>
            <a:r>
              <a:rPr lang="en-MY" sz="950" dirty="0" smtClean="0">
                <a:latin typeface="Tw Cen MT" panose="020B0602020104020603" pitchFamily="34" charset="0"/>
              </a:rPr>
              <a:t>Malaysian </a:t>
            </a:r>
            <a:r>
              <a:rPr lang="en-MY" sz="950" dirty="0">
                <a:latin typeface="Tw Cen MT" panose="020B0602020104020603" pitchFamily="34" charset="0"/>
              </a:rPr>
              <a:t>Civil Engineering Standard Method of Measurement (</a:t>
            </a:r>
            <a:r>
              <a:rPr lang="en-MY" sz="950" dirty="0" err="1">
                <a:latin typeface="Tw Cen MT" panose="020B0602020104020603" pitchFamily="34" charset="0"/>
              </a:rPr>
              <a:t>MyCESMM</a:t>
            </a:r>
            <a:r>
              <a:rPr lang="en-MY" sz="950" dirty="0">
                <a:latin typeface="Tw Cen MT" panose="020B0602020104020603" pitchFamily="34" charset="0"/>
              </a:rPr>
              <a:t>) is a document that features the rules for measurement, definition, coverage and description for civil engineering works. It is used as a basis for the preparation of the Bills of Quantities for civil engineering works. </a:t>
            </a:r>
          </a:p>
          <a:p>
            <a:pPr algn="just"/>
            <a:endParaRPr lang="en-MY" sz="700" dirty="0">
              <a:latin typeface="Tw Cen MT" panose="020B0602020104020603" pitchFamily="34" charset="0"/>
            </a:endParaRPr>
          </a:p>
          <a:p>
            <a:pPr algn="just"/>
            <a:r>
              <a:rPr lang="en-MY" sz="950" dirty="0">
                <a:latin typeface="Tw Cen MT" panose="020B0602020104020603" pitchFamily="34" charset="0"/>
              </a:rPr>
              <a:t>The purpose of </a:t>
            </a:r>
            <a:r>
              <a:rPr lang="en-MY" sz="950" dirty="0" err="1">
                <a:latin typeface="Tw Cen MT" panose="020B0602020104020603" pitchFamily="34" charset="0"/>
              </a:rPr>
              <a:t>MyCESMM</a:t>
            </a:r>
            <a:r>
              <a:rPr lang="en-MY" sz="950" dirty="0">
                <a:latin typeface="Tw Cen MT" panose="020B0602020104020603" pitchFamily="34" charset="0"/>
              </a:rPr>
              <a:t> is to deliver cost effective civil engineering projects through the adoption of best practices in the preparation of the Bills of Quantities (BQ)</a:t>
            </a:r>
          </a:p>
          <a:p>
            <a:pPr algn="just"/>
            <a:endParaRPr lang="en-MY" sz="700" dirty="0">
              <a:latin typeface="Tw Cen MT" panose="020B0602020104020603" pitchFamily="34" charset="0"/>
            </a:endParaRPr>
          </a:p>
          <a:p>
            <a:pPr algn="just"/>
            <a:r>
              <a:rPr lang="en-MY" sz="950" dirty="0" err="1" smtClean="0">
                <a:latin typeface="Tw Cen MT" panose="020B0602020104020603" pitchFamily="34" charset="0"/>
              </a:rPr>
              <a:t>MyCESMM</a:t>
            </a:r>
            <a:r>
              <a:rPr lang="en-MY" sz="950" dirty="0" smtClean="0">
                <a:latin typeface="Tw Cen MT" panose="020B0602020104020603" pitchFamily="34" charset="0"/>
              </a:rPr>
              <a:t> is supported </a:t>
            </a:r>
            <a:r>
              <a:rPr lang="en-MY" sz="950" dirty="0">
                <a:latin typeface="Tw Cen MT" panose="020B0602020104020603" pitchFamily="34" charset="0"/>
              </a:rPr>
              <a:t>by 2 other documents:</a:t>
            </a:r>
          </a:p>
          <a:p>
            <a:pPr marL="228600" indent="-228600" algn="just">
              <a:buAutoNum type="arabicParenR"/>
            </a:pPr>
            <a:r>
              <a:rPr lang="en-MY" sz="950" dirty="0" smtClean="0">
                <a:latin typeface="Tw Cen MT" panose="020B0602020104020603" pitchFamily="34" charset="0"/>
              </a:rPr>
              <a:t>A </a:t>
            </a:r>
            <a:r>
              <a:rPr lang="en-MY" sz="950" dirty="0">
                <a:latin typeface="Tw Cen MT" panose="020B0602020104020603" pitchFamily="34" charset="0"/>
              </a:rPr>
              <a:t>Guide to Civil Engineering Standard Method of </a:t>
            </a:r>
            <a:r>
              <a:rPr lang="en-MY" sz="950" dirty="0" smtClean="0">
                <a:latin typeface="Tw Cen MT" panose="020B0602020104020603" pitchFamily="34" charset="0"/>
              </a:rPr>
              <a:t>Measurement</a:t>
            </a:r>
          </a:p>
          <a:p>
            <a:pPr marL="228600" indent="-228600" algn="just">
              <a:buAutoNum type="arabicParenR"/>
            </a:pPr>
            <a:r>
              <a:rPr lang="en-MY" sz="950" dirty="0" smtClean="0">
                <a:latin typeface="Tw Cen MT" panose="020B0602020104020603" pitchFamily="34" charset="0"/>
              </a:rPr>
              <a:t>Library </a:t>
            </a:r>
            <a:r>
              <a:rPr lang="en-MY" sz="950" dirty="0">
                <a:latin typeface="Tw Cen MT" panose="020B0602020104020603" pitchFamily="34" charset="0"/>
              </a:rPr>
              <a:t>of Standard BQ Descriptions for Civil Engineering Standard Method of Measurement </a:t>
            </a:r>
          </a:p>
          <a:p>
            <a:pPr algn="just"/>
            <a:endParaRPr lang="en-MY" sz="950" dirty="0">
              <a:latin typeface="Tw Cen MT" panose="020B0602020104020603" pitchFamily="34" charset="0"/>
            </a:endParaRPr>
          </a:p>
          <a:p>
            <a:pPr algn="just"/>
            <a:r>
              <a:rPr lang="en-MY" sz="950" b="1" dirty="0" smtClean="0">
                <a:latin typeface="Tw Cen MT" panose="020B0602020104020603" pitchFamily="34" charset="0"/>
              </a:rPr>
              <a:t>10 Projects Using MSCESMM/MyCESMM2</a:t>
            </a:r>
            <a:endParaRPr lang="en-MY" sz="950" dirty="0">
              <a:latin typeface="Tw Cen MT" panose="020B0602020104020603" pitchFamily="34" charset="0"/>
            </a:endParaRPr>
          </a:p>
          <a:p>
            <a:pPr algn="just"/>
            <a:r>
              <a:rPr lang="en-MY" sz="950" dirty="0" smtClean="0">
                <a:latin typeface="Tw Cen MT" panose="020B0602020104020603" pitchFamily="34" charset="0"/>
              </a:rPr>
              <a:t>In Q2 2018, the following 8 public </a:t>
            </a:r>
            <a:r>
              <a:rPr lang="en-MY" sz="950" dirty="0">
                <a:latin typeface="Tw Cen MT" panose="020B0602020104020603" pitchFamily="34" charset="0"/>
              </a:rPr>
              <a:t>and private projects </a:t>
            </a:r>
            <a:r>
              <a:rPr lang="en-MY" sz="950" dirty="0" smtClean="0">
                <a:latin typeface="Tw Cen MT" panose="020B0602020104020603" pitchFamily="34" charset="0"/>
              </a:rPr>
              <a:t>were implemented </a:t>
            </a:r>
            <a:r>
              <a:rPr lang="en-MY" sz="950" dirty="0">
                <a:latin typeface="Tw Cen MT" panose="020B0602020104020603" pitchFamily="34" charset="0"/>
              </a:rPr>
              <a:t>using </a:t>
            </a:r>
            <a:r>
              <a:rPr lang="en-MY" sz="950" dirty="0" err="1" smtClean="0">
                <a:latin typeface="Tw Cen MT" panose="020B0602020104020603" pitchFamily="34" charset="0"/>
              </a:rPr>
              <a:t>MyCESMM</a:t>
            </a:r>
            <a:r>
              <a:rPr lang="en-MY" sz="950" dirty="0" smtClean="0">
                <a:latin typeface="Tw Cen MT" panose="020B0602020104020603" pitchFamily="34" charset="0"/>
              </a:rPr>
              <a:t> :</a:t>
            </a:r>
            <a:endParaRPr lang="en-MY" sz="950" dirty="0">
              <a:latin typeface="Tw Cen MT" panose="020B0602020104020603" pitchFamily="34" charset="0"/>
            </a:endParaRPr>
          </a:p>
          <a:p>
            <a:pPr algn="just"/>
            <a:endParaRPr lang="en-MY" sz="700" dirty="0">
              <a:latin typeface="Tw Cen MT" panose="020B0602020104020603" pitchFamily="34" charset="0"/>
            </a:endParaRPr>
          </a:p>
          <a:p>
            <a:pPr marL="228600" indent="-228600" algn="just">
              <a:buFontTx/>
              <a:buAutoNum type="arabicParenR"/>
            </a:pPr>
            <a:r>
              <a:rPr lang="en-MY" sz="950" dirty="0" err="1" smtClean="0">
                <a:latin typeface="Tw Cen MT" panose="020B0602020104020603" pitchFamily="34" charset="0"/>
              </a:rPr>
              <a:t>Projek</a:t>
            </a:r>
            <a:r>
              <a:rPr lang="en-MY" sz="950" dirty="0" smtClean="0">
                <a:latin typeface="Tw Cen MT" panose="020B0602020104020603" pitchFamily="34" charset="0"/>
              </a:rPr>
              <a:t> </a:t>
            </a:r>
            <a:r>
              <a:rPr lang="en-MY" sz="950" dirty="0" err="1" smtClean="0">
                <a:latin typeface="Tw Cen MT" panose="020B0602020104020603" pitchFamily="34" charset="0"/>
              </a:rPr>
              <a:t>Menaiktaraf</a:t>
            </a:r>
            <a:r>
              <a:rPr lang="en-MY" sz="950" dirty="0" smtClean="0">
                <a:latin typeface="Tw Cen MT" panose="020B0602020104020603" pitchFamily="34" charset="0"/>
              </a:rPr>
              <a:t> </a:t>
            </a:r>
            <a:r>
              <a:rPr lang="en-MY" sz="950" dirty="0" err="1" smtClean="0">
                <a:latin typeface="Tw Cen MT" panose="020B0602020104020603" pitchFamily="34" charset="0"/>
              </a:rPr>
              <a:t>Loji</a:t>
            </a:r>
            <a:r>
              <a:rPr lang="en-MY" sz="950" dirty="0" smtClean="0">
                <a:latin typeface="Tw Cen MT" panose="020B0602020104020603" pitchFamily="34" charset="0"/>
              </a:rPr>
              <a:t> </a:t>
            </a:r>
            <a:r>
              <a:rPr lang="en-MY" sz="950" dirty="0" err="1" smtClean="0">
                <a:latin typeface="Tw Cen MT" panose="020B0602020104020603" pitchFamily="34" charset="0"/>
              </a:rPr>
              <a:t>Rawatan</a:t>
            </a:r>
            <a:r>
              <a:rPr lang="en-MY" sz="950" dirty="0" smtClean="0">
                <a:latin typeface="Tw Cen MT" panose="020B0602020104020603" pitchFamily="34" charset="0"/>
              </a:rPr>
              <a:t> Air </a:t>
            </a:r>
            <a:r>
              <a:rPr lang="en-MY" sz="950" dirty="0" err="1" smtClean="0">
                <a:latin typeface="Tw Cen MT" panose="020B0602020104020603" pitchFamily="34" charset="0"/>
              </a:rPr>
              <a:t>Tualang</a:t>
            </a:r>
            <a:r>
              <a:rPr lang="en-MY" sz="950" dirty="0" smtClean="0">
                <a:latin typeface="Tw Cen MT" panose="020B0602020104020603" pitchFamily="34" charset="0"/>
              </a:rPr>
              <a:t>, Kuala </a:t>
            </a:r>
            <a:r>
              <a:rPr lang="en-MY" sz="950" dirty="0" err="1" smtClean="0">
                <a:latin typeface="Tw Cen MT" panose="020B0602020104020603" pitchFamily="34" charset="0"/>
              </a:rPr>
              <a:t>Krai</a:t>
            </a:r>
            <a:r>
              <a:rPr lang="en-MY" sz="950" dirty="0" smtClean="0">
                <a:latin typeface="Tw Cen MT" panose="020B0602020104020603" pitchFamily="34" charset="0"/>
              </a:rPr>
              <a:t>, Kelantan. (KKLW – RM 48.9M)</a:t>
            </a:r>
          </a:p>
          <a:p>
            <a:pPr marL="228600" indent="-228600" algn="just">
              <a:buFontTx/>
              <a:buAutoNum type="arabicParenR"/>
            </a:pPr>
            <a:r>
              <a:rPr lang="sv-SE" sz="950" dirty="0" smtClean="0">
                <a:latin typeface="Tw Cen MT" panose="020B0602020104020603" pitchFamily="34" charset="0"/>
              </a:rPr>
              <a:t>Projek Bekalan Air Luar Bandar (BALB) Sistem Retikulasi, Negeri Pahang Zon 1 </a:t>
            </a:r>
            <a:r>
              <a:rPr lang="en-MY" sz="950" dirty="0" smtClean="0">
                <a:latin typeface="Tw Cen MT" panose="020B0602020104020603" pitchFamily="34" charset="0"/>
              </a:rPr>
              <a:t>(KKLW-RM9.10M)</a:t>
            </a:r>
          </a:p>
          <a:p>
            <a:pPr marL="228600" indent="-228600" algn="just">
              <a:buFontTx/>
              <a:buAutoNum type="arabicParenR"/>
            </a:pPr>
            <a:r>
              <a:rPr lang="sv-SE" sz="950" dirty="0" smtClean="0">
                <a:latin typeface="Tw Cen MT" panose="020B0602020104020603" pitchFamily="34" charset="0"/>
              </a:rPr>
              <a:t>Projek Bekalan Air Luar Bandar (BALB) </a:t>
            </a:r>
            <a:r>
              <a:rPr lang="it-IT" sz="950" dirty="0" smtClean="0">
                <a:latin typeface="Tw Cen MT" panose="020B0602020104020603" pitchFamily="34" charset="0"/>
              </a:rPr>
              <a:t>Sistem Retikulasi, Kudat,  Sabah (Zon 10) </a:t>
            </a:r>
            <a:r>
              <a:rPr lang="en-MY" sz="950" dirty="0" smtClean="0">
                <a:latin typeface="Tw Cen MT" panose="020B0602020104020603" pitchFamily="34" charset="0"/>
              </a:rPr>
              <a:t>(KKLW-RM10.41M)</a:t>
            </a:r>
          </a:p>
          <a:p>
            <a:pPr marL="228600" indent="-228600" algn="just">
              <a:buFontTx/>
              <a:buAutoNum type="arabicParenR"/>
            </a:pPr>
            <a:r>
              <a:rPr lang="sv-SE" sz="950" dirty="0" smtClean="0">
                <a:latin typeface="Tw Cen MT" panose="020B0602020104020603" pitchFamily="34" charset="0"/>
              </a:rPr>
              <a:t>Projek Bekalan Air Luar Bandar (BALB) </a:t>
            </a:r>
            <a:r>
              <a:rPr lang="it-IT" sz="950" dirty="0" smtClean="0">
                <a:latin typeface="Tw Cen MT" panose="020B0602020104020603" pitchFamily="34" charset="0"/>
              </a:rPr>
              <a:t>Pulau Lihak-lihak, Semporna, Sabah (Zon 12c) </a:t>
            </a:r>
            <a:r>
              <a:rPr lang="en-MY" sz="950" dirty="0" smtClean="0">
                <a:latin typeface="Tw Cen MT" panose="020B0602020104020603" pitchFamily="34" charset="0"/>
              </a:rPr>
              <a:t>(KKLW-RM31.78M)</a:t>
            </a:r>
          </a:p>
          <a:p>
            <a:pPr marL="228600" indent="-228600" algn="just">
              <a:buFontTx/>
              <a:buAutoNum type="arabicParenR"/>
            </a:pPr>
            <a:r>
              <a:rPr lang="en-MY" sz="950" dirty="0" err="1" smtClean="0">
                <a:latin typeface="Tw Cen MT" panose="020B0602020104020603" pitchFamily="34" charset="0"/>
              </a:rPr>
              <a:t>Projek</a:t>
            </a:r>
            <a:r>
              <a:rPr lang="en-MY" sz="950" dirty="0" smtClean="0">
                <a:latin typeface="Tw Cen MT" panose="020B0602020104020603" pitchFamily="34" charset="0"/>
              </a:rPr>
              <a:t> </a:t>
            </a:r>
            <a:r>
              <a:rPr lang="en-MY" sz="950" dirty="0" err="1" smtClean="0">
                <a:latin typeface="Tw Cen MT" panose="020B0602020104020603" pitchFamily="34" charset="0"/>
              </a:rPr>
              <a:t>Bekalan</a:t>
            </a:r>
            <a:r>
              <a:rPr lang="en-MY" sz="950" dirty="0" smtClean="0">
                <a:latin typeface="Tw Cen MT" panose="020B0602020104020603" pitchFamily="34" charset="0"/>
              </a:rPr>
              <a:t> Air </a:t>
            </a:r>
            <a:r>
              <a:rPr lang="en-MY" sz="950" dirty="0" err="1" smtClean="0">
                <a:latin typeface="Tw Cen MT" panose="020B0602020104020603" pitchFamily="34" charset="0"/>
              </a:rPr>
              <a:t>Ke</a:t>
            </a:r>
            <a:r>
              <a:rPr lang="en-MY" sz="950" dirty="0" smtClean="0">
                <a:latin typeface="Tw Cen MT" panose="020B0602020104020603" pitchFamily="34" charset="0"/>
              </a:rPr>
              <a:t> Kg. Jaya </a:t>
            </a:r>
            <a:r>
              <a:rPr lang="en-MY" sz="950" dirty="0" err="1" smtClean="0">
                <a:latin typeface="Tw Cen MT" panose="020B0602020104020603" pitchFamily="34" charset="0"/>
              </a:rPr>
              <a:t>Bakti</a:t>
            </a:r>
            <a:r>
              <a:rPr lang="en-MY" sz="950" dirty="0" smtClean="0">
                <a:latin typeface="Tw Cen MT" panose="020B0602020104020603" pitchFamily="34" charset="0"/>
              </a:rPr>
              <a:t>, Kg. </a:t>
            </a:r>
            <a:r>
              <a:rPr lang="en-MY" sz="950" dirty="0" err="1" smtClean="0">
                <a:latin typeface="Tw Cen MT" panose="020B0602020104020603" pitchFamily="34" charset="0"/>
              </a:rPr>
              <a:t>Memanjang</a:t>
            </a:r>
            <a:r>
              <a:rPr lang="en-MY" sz="950" dirty="0" smtClean="0">
                <a:latin typeface="Tw Cen MT" panose="020B0602020104020603" pitchFamily="34" charset="0"/>
              </a:rPr>
              <a:t> Dan </a:t>
            </a:r>
            <a:r>
              <a:rPr lang="en-MY" sz="950" dirty="0" err="1" smtClean="0">
                <a:latin typeface="Tw Cen MT" panose="020B0602020104020603" pitchFamily="34" charset="0"/>
              </a:rPr>
              <a:t>Sekitarnya</a:t>
            </a:r>
            <a:r>
              <a:rPr lang="en-MY" sz="950" dirty="0" smtClean="0">
                <a:latin typeface="Tw Cen MT" panose="020B0602020104020603" pitchFamily="34" charset="0"/>
              </a:rPr>
              <a:t>, Sabah (KKLW-RM34.05M)</a:t>
            </a:r>
          </a:p>
          <a:p>
            <a:pPr marL="228600" indent="-228600" algn="just">
              <a:buFontTx/>
              <a:buAutoNum type="arabicParenR"/>
            </a:pPr>
            <a:r>
              <a:rPr lang="en-MY" sz="950" dirty="0" err="1" smtClean="0">
                <a:latin typeface="Tw Cen MT" panose="020B0602020104020603" pitchFamily="34" charset="0"/>
              </a:rPr>
              <a:t>Projek</a:t>
            </a:r>
            <a:r>
              <a:rPr lang="en-MY" sz="950" dirty="0" smtClean="0">
                <a:latin typeface="Tw Cen MT" panose="020B0602020104020603" pitchFamily="34" charset="0"/>
              </a:rPr>
              <a:t> </a:t>
            </a:r>
            <a:r>
              <a:rPr lang="en-MY" sz="950" dirty="0" err="1" smtClean="0">
                <a:latin typeface="Tw Cen MT" panose="020B0602020104020603" pitchFamily="34" charset="0"/>
              </a:rPr>
              <a:t>Bekalan</a:t>
            </a:r>
            <a:r>
              <a:rPr lang="en-MY" sz="950" dirty="0" smtClean="0">
                <a:latin typeface="Tw Cen MT" panose="020B0602020104020603" pitchFamily="34" charset="0"/>
              </a:rPr>
              <a:t> Air </a:t>
            </a:r>
            <a:r>
              <a:rPr lang="en-MY" sz="950" dirty="0" err="1" smtClean="0">
                <a:latin typeface="Tw Cen MT" panose="020B0602020104020603" pitchFamily="34" charset="0"/>
              </a:rPr>
              <a:t>Luar</a:t>
            </a:r>
            <a:r>
              <a:rPr lang="en-MY" sz="950" dirty="0" smtClean="0">
                <a:latin typeface="Tw Cen MT" panose="020B0602020104020603" pitchFamily="34" charset="0"/>
              </a:rPr>
              <a:t> Bandar (BALB) </a:t>
            </a:r>
            <a:r>
              <a:rPr lang="en-MY" sz="950" dirty="0" err="1" smtClean="0">
                <a:latin typeface="Tw Cen MT" panose="020B0602020104020603" pitchFamily="34" charset="0"/>
              </a:rPr>
              <a:t>Kawasan</a:t>
            </a:r>
            <a:r>
              <a:rPr lang="en-MY" sz="950" dirty="0" smtClean="0">
                <a:latin typeface="Tw Cen MT" panose="020B0602020104020603" pitchFamily="34" charset="0"/>
              </a:rPr>
              <a:t> </a:t>
            </a:r>
            <a:r>
              <a:rPr lang="en-MY" sz="950" dirty="0" err="1" smtClean="0">
                <a:latin typeface="Tw Cen MT" panose="020B0602020104020603" pitchFamily="34" charset="0"/>
              </a:rPr>
              <a:t>Mentong</a:t>
            </a:r>
            <a:r>
              <a:rPr lang="en-MY" sz="950" dirty="0" smtClean="0">
                <a:latin typeface="Tw Cen MT" panose="020B0602020104020603" pitchFamily="34" charset="0"/>
              </a:rPr>
              <a:t> </a:t>
            </a:r>
            <a:r>
              <a:rPr lang="en-MY" sz="950" dirty="0" err="1" smtClean="0">
                <a:latin typeface="Tw Cen MT" panose="020B0602020104020603" pitchFamily="34" charset="0"/>
              </a:rPr>
              <a:t>Merau</a:t>
            </a:r>
            <a:r>
              <a:rPr lang="en-MY" sz="950" dirty="0" smtClean="0">
                <a:latin typeface="Tw Cen MT" panose="020B0602020104020603" pitchFamily="34" charset="0"/>
              </a:rPr>
              <a:t>/</a:t>
            </a:r>
            <a:r>
              <a:rPr lang="en-MY" sz="950" dirty="0" err="1" smtClean="0">
                <a:latin typeface="Tw Cen MT" panose="020B0602020104020603" pitchFamily="34" charset="0"/>
              </a:rPr>
              <a:t>Mongkos</a:t>
            </a:r>
            <a:r>
              <a:rPr lang="en-MY" sz="950" dirty="0" smtClean="0">
                <a:latin typeface="Tw Cen MT" panose="020B0602020104020603" pitchFamily="34" charset="0"/>
              </a:rPr>
              <a:t>, </a:t>
            </a:r>
            <a:r>
              <a:rPr lang="en-MY" sz="950" dirty="0" err="1" smtClean="0">
                <a:latin typeface="Tw Cen MT" panose="020B0602020104020603" pitchFamily="34" charset="0"/>
              </a:rPr>
              <a:t>Bahagian</a:t>
            </a:r>
            <a:r>
              <a:rPr lang="en-MY" sz="950" dirty="0" smtClean="0">
                <a:latin typeface="Tw Cen MT" panose="020B0602020104020603" pitchFamily="34" charset="0"/>
              </a:rPr>
              <a:t> </a:t>
            </a:r>
            <a:r>
              <a:rPr lang="en-MY" sz="950" dirty="0" err="1" smtClean="0">
                <a:latin typeface="Tw Cen MT" panose="020B0602020104020603" pitchFamily="34" charset="0"/>
              </a:rPr>
              <a:t>Serian</a:t>
            </a:r>
            <a:r>
              <a:rPr lang="en-MY" sz="950" dirty="0" smtClean="0">
                <a:latin typeface="Tw Cen MT" panose="020B0602020104020603" pitchFamily="34" charset="0"/>
              </a:rPr>
              <a:t>, Sarawak (KKLW-RM112.37M)</a:t>
            </a:r>
          </a:p>
          <a:p>
            <a:pPr marL="228600" indent="-228600" algn="just"/>
            <a:endParaRPr lang="en-MY" sz="950" dirty="0" smtClean="0">
              <a:latin typeface="Tw Cen MT" panose="020B0602020104020603" pitchFamily="34" charset="0"/>
            </a:endParaRPr>
          </a:p>
          <a:p>
            <a:pPr marL="228600" indent="-228600" algn="just">
              <a:buFontTx/>
              <a:buAutoNum type="arabicParenR"/>
            </a:pPr>
            <a:endParaRPr lang="en-MY" sz="950" dirty="0" smtClean="0">
              <a:latin typeface="Tw Cen MT" panose="020B0602020104020603" pitchFamily="34" charset="0"/>
            </a:endParaRPr>
          </a:p>
        </p:txBody>
      </p:sp>
      <p:sp>
        <p:nvSpPr>
          <p:cNvPr id="5" name="Rectangle 4"/>
          <p:cNvSpPr/>
          <p:nvPr/>
        </p:nvSpPr>
        <p:spPr>
          <a:xfrm>
            <a:off x="2110332" y="63798"/>
            <a:ext cx="2091535" cy="307777"/>
          </a:xfrm>
          <a:prstGeom prst="rect">
            <a:avLst/>
          </a:prstGeom>
          <a:ln>
            <a:noFill/>
          </a:ln>
        </p:spPr>
        <p:txBody>
          <a:bodyPr wrap="none">
            <a:spAutoFit/>
          </a:bodyPr>
          <a:lstStyle/>
          <a:p>
            <a:r>
              <a:rPr lang="ms-MY" sz="1400" b="1" dirty="0" smtClean="0">
                <a:solidFill>
                  <a:schemeClr val="accent1">
                    <a:lumMod val="75000"/>
                  </a:schemeClr>
                </a:solidFill>
                <a:latin typeface="Tw Cen MT" panose="020B0602020104020603" pitchFamily="34" charset="0"/>
              </a:rPr>
              <a:t>INTERNATIONALISATION</a:t>
            </a:r>
            <a:endParaRPr lang="ms-MY" sz="1400" b="1" dirty="0">
              <a:solidFill>
                <a:schemeClr val="accent1">
                  <a:lumMod val="75000"/>
                </a:schemeClr>
              </a:solidFill>
              <a:latin typeface="Tw Cen MT" panose="020B0602020104020603" pitchFamily="34" charset="0"/>
            </a:endParaRPr>
          </a:p>
        </p:txBody>
      </p:sp>
      <p:sp>
        <p:nvSpPr>
          <p:cNvPr id="10" name="Rectangle 9"/>
          <p:cNvSpPr/>
          <p:nvPr/>
        </p:nvSpPr>
        <p:spPr>
          <a:xfrm>
            <a:off x="180761"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a:t>
            </a:r>
            <a:r>
              <a:rPr lang="ms-MY" sz="2800" b="1" dirty="0" smtClean="0">
                <a:solidFill>
                  <a:schemeClr val="bg1"/>
                </a:solidFill>
                <a:latin typeface="Bookman Old Style" pitchFamily="18" charset="0"/>
              </a:rPr>
              <a:t>I</a:t>
            </a:r>
            <a:r>
              <a:rPr lang="ms-MY" sz="2800" b="1" dirty="0" smtClean="0">
                <a:solidFill>
                  <a:schemeClr val="bg1"/>
                </a:solidFill>
                <a:latin typeface="Tw Cen MT" panose="020B0602020104020603" pitchFamily="34" charset="0"/>
              </a:rPr>
              <a:t>1-100</a:t>
            </a:r>
            <a:endParaRPr lang="ms-MY" sz="2800" dirty="0">
              <a:solidFill>
                <a:schemeClr val="bg1"/>
              </a:solidFill>
            </a:endParaRPr>
          </a:p>
        </p:txBody>
      </p:sp>
      <p:sp>
        <p:nvSpPr>
          <p:cNvPr id="15" name="TextBox 14"/>
          <p:cNvSpPr txBox="1"/>
          <p:nvPr/>
        </p:nvSpPr>
        <p:spPr>
          <a:xfrm>
            <a:off x="0" y="4376617"/>
            <a:ext cx="6858000" cy="230832"/>
          </a:xfrm>
          <a:prstGeom prst="rect">
            <a:avLst/>
          </a:prstGeom>
          <a:solidFill>
            <a:schemeClr val="accent1">
              <a:lumMod val="75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accent1">
              <a:lumMod val="75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
        <p:nvSpPr>
          <p:cNvPr id="12" name="TextBox 11"/>
          <p:cNvSpPr txBox="1"/>
          <p:nvPr/>
        </p:nvSpPr>
        <p:spPr>
          <a:xfrm>
            <a:off x="3438938" y="4612614"/>
            <a:ext cx="3408453" cy="5793894"/>
          </a:xfrm>
          <a:prstGeom prst="rect">
            <a:avLst/>
          </a:prstGeom>
          <a:noFill/>
        </p:spPr>
        <p:txBody>
          <a:bodyPr wrap="square" rtlCol="0">
            <a:spAutoFit/>
          </a:bodyPr>
          <a:lstStyle/>
          <a:p>
            <a:pPr marL="228600" indent="-228600" algn="just"/>
            <a:r>
              <a:rPr lang="en-MY" sz="950" dirty="0" smtClean="0">
                <a:latin typeface="Tw Cen MT" panose="020B0602020104020603" pitchFamily="34" charset="0"/>
              </a:rPr>
              <a:t>7)  </a:t>
            </a:r>
            <a:r>
              <a:rPr lang="en-MY" sz="950" dirty="0" err="1" smtClean="0">
                <a:latin typeface="Tw Cen MT" panose="020B0602020104020603" pitchFamily="34" charset="0"/>
              </a:rPr>
              <a:t>Projek</a:t>
            </a:r>
            <a:r>
              <a:rPr lang="en-MY" sz="950" dirty="0" smtClean="0">
                <a:latin typeface="Tw Cen MT" panose="020B0602020104020603" pitchFamily="34" charset="0"/>
              </a:rPr>
              <a:t> </a:t>
            </a:r>
            <a:r>
              <a:rPr lang="en-MY" sz="950" dirty="0" err="1" smtClean="0">
                <a:latin typeface="Tw Cen MT" panose="020B0602020104020603" pitchFamily="34" charset="0"/>
              </a:rPr>
              <a:t>Bekalan</a:t>
            </a:r>
            <a:r>
              <a:rPr lang="en-MY" sz="950" dirty="0" smtClean="0">
                <a:latin typeface="Tw Cen MT" panose="020B0602020104020603" pitchFamily="34" charset="0"/>
              </a:rPr>
              <a:t> Air </a:t>
            </a:r>
            <a:r>
              <a:rPr lang="en-MY" sz="950" dirty="0" err="1" smtClean="0">
                <a:latin typeface="Tw Cen MT" panose="020B0602020104020603" pitchFamily="34" charset="0"/>
              </a:rPr>
              <a:t>Luar</a:t>
            </a:r>
            <a:r>
              <a:rPr lang="en-MY" sz="950" dirty="0" smtClean="0">
                <a:latin typeface="Tw Cen MT" panose="020B0602020104020603" pitchFamily="34" charset="0"/>
              </a:rPr>
              <a:t> Bandar (BALB) </a:t>
            </a:r>
            <a:r>
              <a:rPr lang="en-MY" sz="950" dirty="0" err="1" smtClean="0">
                <a:latin typeface="Tw Cen MT" panose="020B0602020104020603" pitchFamily="34" charset="0"/>
              </a:rPr>
              <a:t>Kawasan</a:t>
            </a:r>
            <a:r>
              <a:rPr lang="en-MY" sz="950" dirty="0" smtClean="0">
                <a:latin typeface="Tw Cen MT" panose="020B0602020104020603" pitchFamily="34" charset="0"/>
              </a:rPr>
              <a:t> </a:t>
            </a:r>
            <a:r>
              <a:rPr lang="en-MY" sz="950" dirty="0" err="1" smtClean="0">
                <a:latin typeface="Tw Cen MT" panose="020B0602020104020603" pitchFamily="34" charset="0"/>
              </a:rPr>
              <a:t>Beluru</a:t>
            </a:r>
            <a:r>
              <a:rPr lang="en-MY" sz="950" dirty="0" smtClean="0">
                <a:latin typeface="Tw Cen MT" panose="020B0602020104020603" pitchFamily="34" charset="0"/>
              </a:rPr>
              <a:t>, </a:t>
            </a:r>
            <a:r>
              <a:rPr lang="en-MY" sz="950" dirty="0" err="1" smtClean="0">
                <a:latin typeface="Tw Cen MT" panose="020B0602020104020603" pitchFamily="34" charset="0"/>
              </a:rPr>
              <a:t>Bahagian</a:t>
            </a:r>
            <a:r>
              <a:rPr lang="en-MY" sz="950" dirty="0" smtClean="0">
                <a:latin typeface="Tw Cen MT" panose="020B0602020104020603" pitchFamily="34" charset="0"/>
              </a:rPr>
              <a:t> Miri, Sarawak (KKLW-RM67.49M)</a:t>
            </a:r>
          </a:p>
          <a:p>
            <a:pPr marL="228600" indent="-228600" algn="just">
              <a:buFont typeface="+mj-lt"/>
              <a:buAutoNum type="arabicParenR" startAt="8"/>
            </a:pPr>
            <a:endParaRPr lang="en-MY" sz="950" dirty="0" smtClean="0">
              <a:latin typeface="Tw Cen MT" panose="020B0602020104020603" pitchFamily="34" charset="0"/>
            </a:endParaRPr>
          </a:p>
          <a:p>
            <a:pPr marL="228600" indent="-228600" algn="just">
              <a:buFont typeface="+mj-lt"/>
              <a:buAutoNum type="arabicParenR" startAt="8"/>
            </a:pPr>
            <a:r>
              <a:rPr lang="en-MY" sz="950" dirty="0" err="1" smtClean="0">
                <a:latin typeface="Tw Cen MT" panose="020B0602020104020603" pitchFamily="34" charset="0"/>
              </a:rPr>
              <a:t>Projek</a:t>
            </a:r>
            <a:r>
              <a:rPr lang="en-MY" sz="950" dirty="0" smtClean="0">
                <a:latin typeface="Tw Cen MT" panose="020B0602020104020603" pitchFamily="34" charset="0"/>
              </a:rPr>
              <a:t> </a:t>
            </a:r>
            <a:r>
              <a:rPr lang="en-MY" sz="950" dirty="0" err="1">
                <a:latin typeface="Tw Cen MT" panose="020B0602020104020603" pitchFamily="34" charset="0"/>
              </a:rPr>
              <a:t>Bekalan</a:t>
            </a:r>
            <a:r>
              <a:rPr lang="en-MY" sz="950" dirty="0">
                <a:latin typeface="Tw Cen MT" panose="020B0602020104020603" pitchFamily="34" charset="0"/>
              </a:rPr>
              <a:t> Air </a:t>
            </a:r>
            <a:r>
              <a:rPr lang="en-MY" sz="950" dirty="0" err="1">
                <a:latin typeface="Tw Cen MT" panose="020B0602020104020603" pitchFamily="34" charset="0"/>
              </a:rPr>
              <a:t>Luar</a:t>
            </a:r>
            <a:r>
              <a:rPr lang="en-MY" sz="950" dirty="0">
                <a:latin typeface="Tw Cen MT" panose="020B0602020104020603" pitchFamily="34" charset="0"/>
              </a:rPr>
              <a:t> Bandar (</a:t>
            </a:r>
            <a:r>
              <a:rPr lang="en-MY" sz="950" dirty="0" smtClean="0">
                <a:latin typeface="Tw Cen MT" panose="020B0602020104020603" pitchFamily="34" charset="0"/>
              </a:rPr>
              <a:t>BALB) </a:t>
            </a:r>
            <a:r>
              <a:rPr lang="en-MY" sz="950" dirty="0" err="1" smtClean="0">
                <a:latin typeface="Tw Cen MT" panose="020B0602020104020603" pitchFamily="34" charset="0"/>
              </a:rPr>
              <a:t>dari</a:t>
            </a:r>
            <a:r>
              <a:rPr lang="en-MY" sz="950" dirty="0" smtClean="0">
                <a:latin typeface="Tw Cen MT" panose="020B0602020104020603" pitchFamily="34" charset="0"/>
              </a:rPr>
              <a:t> Kg. </a:t>
            </a:r>
            <a:r>
              <a:rPr lang="en-MY" sz="950" dirty="0" err="1" smtClean="0">
                <a:latin typeface="Tw Cen MT" panose="020B0602020104020603" pitchFamily="34" charset="0"/>
              </a:rPr>
              <a:t>Manggut</a:t>
            </a:r>
            <a:r>
              <a:rPr lang="en-MY" sz="950" dirty="0" smtClean="0">
                <a:latin typeface="Tw Cen MT" panose="020B0602020104020603" pitchFamily="34" charset="0"/>
              </a:rPr>
              <a:t> </a:t>
            </a:r>
            <a:r>
              <a:rPr lang="en-MY" sz="950" dirty="0" err="1" smtClean="0">
                <a:latin typeface="Tw Cen MT" panose="020B0602020104020603" pitchFamily="34" charset="0"/>
              </a:rPr>
              <a:t>ke</a:t>
            </a:r>
            <a:r>
              <a:rPr lang="en-MY" sz="950" dirty="0" smtClean="0">
                <a:latin typeface="Tw Cen MT" panose="020B0602020104020603" pitchFamily="34" charset="0"/>
              </a:rPr>
              <a:t> Kg Sg. </a:t>
            </a:r>
            <a:r>
              <a:rPr lang="en-MY" sz="950" dirty="0" err="1" smtClean="0">
                <a:latin typeface="Tw Cen MT" panose="020B0602020104020603" pitchFamily="34" charset="0"/>
              </a:rPr>
              <a:t>Supa</a:t>
            </a:r>
            <a:r>
              <a:rPr lang="en-MY" sz="950" dirty="0" smtClean="0">
                <a:latin typeface="Tw Cen MT" panose="020B0602020104020603" pitchFamily="34" charset="0"/>
              </a:rPr>
              <a:t>, Kg </a:t>
            </a:r>
            <a:r>
              <a:rPr lang="en-MY" sz="950" dirty="0" err="1" smtClean="0">
                <a:latin typeface="Tw Cen MT" panose="020B0602020104020603" pitchFamily="34" charset="0"/>
              </a:rPr>
              <a:t>Medang</a:t>
            </a:r>
            <a:r>
              <a:rPr lang="en-MY" sz="950" dirty="0" smtClean="0">
                <a:latin typeface="Tw Cen MT" panose="020B0602020104020603" pitchFamily="34" charset="0"/>
              </a:rPr>
              <a:t>, Kg. </a:t>
            </a:r>
            <a:r>
              <a:rPr lang="en-MY" sz="950" dirty="0" err="1" smtClean="0">
                <a:latin typeface="Tw Cen MT" panose="020B0602020104020603" pitchFamily="34" charset="0"/>
              </a:rPr>
              <a:t>Tuei</a:t>
            </a:r>
            <a:r>
              <a:rPr lang="en-MY" sz="950" dirty="0" smtClean="0">
                <a:latin typeface="Tw Cen MT" panose="020B0602020104020603" pitchFamily="34" charset="0"/>
              </a:rPr>
              <a:t>, </a:t>
            </a:r>
            <a:r>
              <a:rPr lang="en-MY" sz="950" dirty="0" err="1" smtClean="0">
                <a:latin typeface="Tw Cen MT" panose="020B0602020104020603" pitchFamily="34" charset="0"/>
              </a:rPr>
              <a:t>dan</a:t>
            </a:r>
            <a:r>
              <a:rPr lang="en-MY" sz="950" dirty="0" smtClean="0">
                <a:latin typeface="Tw Cen MT" panose="020B0602020104020603" pitchFamily="34" charset="0"/>
              </a:rPr>
              <a:t> </a:t>
            </a:r>
            <a:r>
              <a:rPr lang="en-MY" sz="950" dirty="0" err="1" smtClean="0">
                <a:latin typeface="Tw Cen MT" panose="020B0602020104020603" pitchFamily="34" charset="0"/>
              </a:rPr>
              <a:t>Kampung</a:t>
            </a:r>
            <a:r>
              <a:rPr lang="en-MY" sz="950" dirty="0" smtClean="0">
                <a:latin typeface="Tw Cen MT" panose="020B0602020104020603" pitchFamily="34" charset="0"/>
              </a:rPr>
              <a:t> </a:t>
            </a:r>
            <a:r>
              <a:rPr lang="en-MY" sz="950" dirty="0" err="1" smtClean="0">
                <a:latin typeface="Tw Cen MT" panose="020B0602020104020603" pitchFamily="34" charset="0"/>
              </a:rPr>
              <a:t>Serabang</a:t>
            </a:r>
            <a:r>
              <a:rPr lang="en-MY" sz="950" dirty="0" smtClean="0">
                <a:latin typeface="Tw Cen MT" panose="020B0602020104020603" pitchFamily="34" charset="0"/>
              </a:rPr>
              <a:t>, </a:t>
            </a:r>
            <a:r>
              <a:rPr lang="en-MY" sz="950" dirty="0" err="1" smtClean="0">
                <a:latin typeface="Tw Cen MT" panose="020B0602020104020603" pitchFamily="34" charset="0"/>
              </a:rPr>
              <a:t>Betong</a:t>
            </a:r>
            <a:r>
              <a:rPr lang="en-MY" sz="950" dirty="0" smtClean="0">
                <a:latin typeface="Tw Cen MT" panose="020B0602020104020603" pitchFamily="34" charset="0"/>
              </a:rPr>
              <a:t> </a:t>
            </a:r>
            <a:r>
              <a:rPr lang="en-MY" sz="950" dirty="0" err="1" smtClean="0">
                <a:latin typeface="Tw Cen MT" panose="020B0602020104020603" pitchFamily="34" charset="0"/>
              </a:rPr>
              <a:t>Sawarak</a:t>
            </a:r>
            <a:r>
              <a:rPr lang="en-MY" sz="950" dirty="0" smtClean="0">
                <a:latin typeface="Tw Cen MT" panose="020B0602020104020603" pitchFamily="34" charset="0"/>
              </a:rPr>
              <a:t> (KKLW-RM20.99)</a:t>
            </a:r>
          </a:p>
          <a:p>
            <a:pPr marL="228600" indent="-228600" algn="just">
              <a:buFont typeface="+mj-lt"/>
              <a:buAutoNum type="arabicParenR" startAt="8"/>
            </a:pPr>
            <a:endParaRPr lang="en-MY" sz="950" dirty="0" smtClean="0">
              <a:latin typeface="Tw Cen MT" panose="020B0602020104020603" pitchFamily="34" charset="0"/>
            </a:endParaRPr>
          </a:p>
          <a:p>
            <a:pPr algn="just"/>
            <a:r>
              <a:rPr lang="en-MY" sz="950" b="1" dirty="0" smtClean="0">
                <a:latin typeface="Tw Cen MT" panose="020B0602020104020603" pitchFamily="34" charset="0"/>
              </a:rPr>
              <a:t>Development of MSCESMM</a:t>
            </a:r>
          </a:p>
          <a:p>
            <a:pPr marL="180975" indent="-180975" algn="just">
              <a:buFont typeface="Arial" pitchFamily="34" charset="0"/>
              <a:buChar char="•"/>
            </a:pPr>
            <a:r>
              <a:rPr lang="en-MY" sz="950" dirty="0" smtClean="0">
                <a:latin typeface="Tw Cen MT" panose="020B0602020104020603" pitchFamily="34" charset="0"/>
              </a:rPr>
              <a:t>Development of Malaysian Standard Civil Engineering Standard Method Measurement (MSCESMM) is 95% completed in 2018.</a:t>
            </a:r>
          </a:p>
          <a:p>
            <a:pPr marL="180975" indent="-180975" algn="just">
              <a:buFont typeface="Arial" pitchFamily="34" charset="0"/>
              <a:buChar char="•"/>
            </a:pPr>
            <a:r>
              <a:rPr lang="en-MY" sz="950" dirty="0" smtClean="0">
                <a:latin typeface="Tw Cen MT" panose="020B0602020104020603" pitchFamily="34" charset="0"/>
              </a:rPr>
              <a:t>1st Draft of MSCESMM was approved by Technical Committee on Construction Practice (SIRIM) and advertised for public comments on 1 Feb 2017 - 31 Mar 2017.</a:t>
            </a:r>
          </a:p>
          <a:p>
            <a:pPr marL="180975" indent="-180975" algn="just">
              <a:buFont typeface="Arial" pitchFamily="34" charset="0"/>
              <a:buChar char="•"/>
            </a:pPr>
            <a:r>
              <a:rPr lang="en-MY" sz="950" dirty="0" smtClean="0">
                <a:latin typeface="Tw Cen MT" panose="020B0602020104020603" pitchFamily="34" charset="0"/>
              </a:rPr>
              <a:t>Industry consultation was held on 22 &amp; 23 Mar 2017 to solicit feedback from industry players on the MSCESMM draft. 33 organizations were invited and 100 participants turned up including JKR, JPS, JPP, IWK, MRT Corp., </a:t>
            </a:r>
            <a:r>
              <a:rPr lang="en-MY" sz="950" dirty="0" err="1" smtClean="0">
                <a:latin typeface="Tw Cen MT" panose="020B0602020104020603" pitchFamily="34" charset="0"/>
              </a:rPr>
              <a:t>Gamuda</a:t>
            </a:r>
            <a:r>
              <a:rPr lang="en-MY" sz="950" dirty="0" smtClean="0">
                <a:latin typeface="Tw Cen MT" panose="020B0602020104020603" pitchFamily="34" charset="0"/>
              </a:rPr>
              <a:t>, </a:t>
            </a:r>
            <a:r>
              <a:rPr lang="en-MY" sz="950" dirty="0" err="1" smtClean="0">
                <a:latin typeface="Tw Cen MT" panose="020B0602020104020603" pitchFamily="34" charset="0"/>
              </a:rPr>
              <a:t>Prasarana</a:t>
            </a:r>
            <a:r>
              <a:rPr lang="en-MY" sz="950" dirty="0" smtClean="0">
                <a:latin typeface="Tw Cen MT" panose="020B0602020104020603" pitchFamily="34" charset="0"/>
              </a:rPr>
              <a:t>.</a:t>
            </a:r>
          </a:p>
          <a:p>
            <a:pPr marL="180975" indent="-180975" algn="just">
              <a:buFont typeface="Arial" pitchFamily="34" charset="0"/>
              <a:buChar char="•"/>
            </a:pPr>
            <a:r>
              <a:rPr lang="en-MY" sz="950" dirty="0" smtClean="0">
                <a:latin typeface="Tw Cen MT" panose="020B0602020104020603" pitchFamily="34" charset="0"/>
              </a:rPr>
              <a:t>Technical </a:t>
            </a:r>
            <a:r>
              <a:rPr lang="en-MY" sz="950" dirty="0">
                <a:latin typeface="Tw Cen MT" panose="020B0602020104020603" pitchFamily="34" charset="0"/>
              </a:rPr>
              <a:t>Committee on MSCESMM (TC-MSCESMM) workshop was held on 27 &amp; 28 Apr 2017 to finalise comments received during industry consultation. </a:t>
            </a:r>
            <a:endParaRPr lang="en-MY" sz="950" dirty="0" smtClean="0">
              <a:latin typeface="Tw Cen MT" panose="020B0602020104020603" pitchFamily="34" charset="0"/>
            </a:endParaRPr>
          </a:p>
          <a:p>
            <a:pPr marL="180975" indent="-180975" algn="just">
              <a:buFont typeface="Arial" pitchFamily="34" charset="0"/>
              <a:buChar char="•"/>
            </a:pPr>
            <a:r>
              <a:rPr lang="en-MY" sz="950" dirty="0" smtClean="0">
                <a:latin typeface="Tw Cen MT" panose="020B0602020104020603" pitchFamily="34" charset="0"/>
              </a:rPr>
              <a:t>TC-MSCESMM </a:t>
            </a:r>
            <a:r>
              <a:rPr lang="en-MY" sz="950" dirty="0">
                <a:latin typeface="Tw Cen MT" panose="020B0602020104020603" pitchFamily="34" charset="0"/>
              </a:rPr>
              <a:t>meeting was held on 8 June 2017. </a:t>
            </a:r>
            <a:endParaRPr lang="en-MY" sz="950" dirty="0" smtClean="0">
              <a:latin typeface="Tw Cen MT" panose="020B0602020104020603" pitchFamily="34" charset="0"/>
            </a:endParaRPr>
          </a:p>
          <a:p>
            <a:pPr marL="180975" indent="-180975" algn="just">
              <a:buFont typeface="Arial" pitchFamily="34" charset="0"/>
              <a:buChar char="•"/>
            </a:pPr>
            <a:r>
              <a:rPr lang="en-MY" sz="950" dirty="0" smtClean="0">
                <a:latin typeface="Tw Cen MT" panose="020B0602020104020603" pitchFamily="34" charset="0"/>
              </a:rPr>
              <a:t>Second draft </a:t>
            </a:r>
            <a:r>
              <a:rPr lang="en-MY" sz="950" dirty="0">
                <a:latin typeface="Tw Cen MT" panose="020B0602020104020603" pitchFamily="34" charset="0"/>
              </a:rPr>
              <a:t>of MSCESMM </a:t>
            </a:r>
            <a:r>
              <a:rPr lang="en-MY" sz="950" dirty="0" smtClean="0">
                <a:latin typeface="Tw Cen MT" panose="020B0602020104020603" pitchFamily="34" charset="0"/>
              </a:rPr>
              <a:t>was approved </a:t>
            </a:r>
            <a:r>
              <a:rPr lang="en-MY" sz="950" dirty="0">
                <a:latin typeface="Tw Cen MT" panose="020B0602020104020603" pitchFamily="34" charset="0"/>
              </a:rPr>
              <a:t>by Working Group on 17 </a:t>
            </a:r>
            <a:r>
              <a:rPr lang="en-MY" sz="950" dirty="0" smtClean="0">
                <a:latin typeface="Tw Cen MT" panose="020B0602020104020603" pitchFamily="34" charset="0"/>
              </a:rPr>
              <a:t>Aug 2017 and TC-MSCESMM </a:t>
            </a:r>
            <a:r>
              <a:rPr lang="en-MY" sz="950" dirty="0">
                <a:latin typeface="Tw Cen MT" panose="020B0602020104020603" pitchFamily="34" charset="0"/>
              </a:rPr>
              <a:t>on 30 </a:t>
            </a:r>
            <a:r>
              <a:rPr lang="en-MY" sz="950" dirty="0" smtClean="0">
                <a:latin typeface="Tw Cen MT" panose="020B0602020104020603" pitchFamily="34" charset="0"/>
              </a:rPr>
              <a:t>Aug 2017.  It was published </a:t>
            </a:r>
            <a:r>
              <a:rPr lang="en-MY" sz="950" dirty="0">
                <a:latin typeface="Tw Cen MT" panose="020B0602020104020603" pitchFamily="34" charset="0"/>
              </a:rPr>
              <a:t>for </a:t>
            </a:r>
            <a:r>
              <a:rPr lang="en-MY" sz="950" dirty="0" smtClean="0">
                <a:latin typeface="Tw Cen MT" panose="020B0602020104020603" pitchFamily="34" charset="0"/>
              </a:rPr>
              <a:t>second </a:t>
            </a:r>
            <a:r>
              <a:rPr lang="en-MY" sz="950" dirty="0">
                <a:latin typeface="Tw Cen MT" panose="020B0602020104020603" pitchFamily="34" charset="0"/>
              </a:rPr>
              <a:t>public comment on 15 </a:t>
            </a:r>
            <a:r>
              <a:rPr lang="en-MY" sz="950" dirty="0" smtClean="0">
                <a:latin typeface="Tw Cen MT" panose="020B0602020104020603" pitchFamily="34" charset="0"/>
              </a:rPr>
              <a:t>Sept - 15 Nov </a:t>
            </a:r>
            <a:r>
              <a:rPr lang="en-MY" sz="950" dirty="0">
                <a:latin typeface="Tw Cen MT" panose="020B0602020104020603" pitchFamily="34" charset="0"/>
              </a:rPr>
              <a:t>2017</a:t>
            </a:r>
            <a:r>
              <a:rPr lang="en-MY" sz="950" dirty="0" smtClean="0">
                <a:latin typeface="Tw Cen MT" panose="020B0602020104020603" pitchFamily="34" charset="0"/>
              </a:rPr>
              <a:t>.</a:t>
            </a:r>
          </a:p>
          <a:p>
            <a:pPr marL="180975" indent="-180975" algn="just">
              <a:buFont typeface="Arial" pitchFamily="34" charset="0"/>
              <a:buChar char="•"/>
            </a:pPr>
            <a:r>
              <a:rPr lang="en-MY" sz="950" dirty="0" smtClean="0">
                <a:latin typeface="Tw Cen MT" panose="020B0602020104020603" pitchFamily="34" charset="0"/>
              </a:rPr>
              <a:t>Second revision </a:t>
            </a:r>
            <a:r>
              <a:rPr lang="en-MY" sz="950" dirty="0">
                <a:latin typeface="Tw Cen MT" panose="020B0602020104020603" pitchFamily="34" charset="0"/>
              </a:rPr>
              <a:t>of Guideline and BQ library of MSCESMM </a:t>
            </a:r>
            <a:r>
              <a:rPr lang="en-MY" sz="950" dirty="0" smtClean="0">
                <a:latin typeface="Tw Cen MT" panose="020B0602020104020603" pitchFamily="34" charset="0"/>
              </a:rPr>
              <a:t>were reviewed </a:t>
            </a:r>
            <a:r>
              <a:rPr lang="en-MY" sz="950" dirty="0">
                <a:latin typeface="Tw Cen MT" panose="020B0602020104020603" pitchFamily="34" charset="0"/>
              </a:rPr>
              <a:t>on 29 </a:t>
            </a:r>
            <a:r>
              <a:rPr lang="en-MY" sz="950" dirty="0" smtClean="0">
                <a:latin typeface="Tw Cen MT" panose="020B0602020104020603" pitchFamily="34" charset="0"/>
              </a:rPr>
              <a:t>Sept 2017</a:t>
            </a:r>
          </a:p>
          <a:p>
            <a:pPr marL="180975" indent="-180975" algn="just">
              <a:buFont typeface="Arial" pitchFamily="34" charset="0"/>
              <a:buChar char="•"/>
            </a:pPr>
            <a:r>
              <a:rPr lang="en-MY" sz="950" dirty="0" smtClean="0">
                <a:latin typeface="Tw Cen MT" panose="020B0602020104020603" pitchFamily="34" charset="0"/>
              </a:rPr>
              <a:t>Second public </a:t>
            </a:r>
            <a:r>
              <a:rPr lang="en-MY" sz="950" dirty="0">
                <a:latin typeface="Tw Cen MT" panose="020B0602020104020603" pitchFamily="34" charset="0"/>
              </a:rPr>
              <a:t>comments with </a:t>
            </a:r>
            <a:r>
              <a:rPr lang="en-MY" sz="950" dirty="0" smtClean="0">
                <a:latin typeface="Tw Cen MT" panose="020B0602020104020603" pitchFamily="34" charset="0"/>
              </a:rPr>
              <a:t>justifications </a:t>
            </a:r>
            <a:r>
              <a:rPr lang="en-MY" sz="950" dirty="0">
                <a:latin typeface="Tw Cen MT" panose="020B0602020104020603" pitchFamily="34" charset="0"/>
              </a:rPr>
              <a:t>were </a:t>
            </a:r>
            <a:r>
              <a:rPr lang="en-MY" sz="950" dirty="0" smtClean="0">
                <a:latin typeface="Tw Cen MT" panose="020B0602020104020603" pitchFamily="34" charset="0"/>
              </a:rPr>
              <a:t>re-submitted </a:t>
            </a:r>
            <a:r>
              <a:rPr lang="en-MY" sz="950" dirty="0">
                <a:latin typeface="Tw Cen MT" panose="020B0602020104020603" pitchFamily="34" charset="0"/>
              </a:rPr>
              <a:t>to SIRIM on 7 </a:t>
            </a:r>
            <a:r>
              <a:rPr lang="en-MY" sz="950" dirty="0" smtClean="0">
                <a:latin typeface="Tw Cen MT" panose="020B0602020104020603" pitchFamily="34" charset="0"/>
              </a:rPr>
              <a:t>Dec 2017</a:t>
            </a:r>
          </a:p>
          <a:p>
            <a:pPr marL="180975" indent="-180975" algn="just">
              <a:buFont typeface="Arial" pitchFamily="34" charset="0"/>
              <a:buChar char="•"/>
            </a:pPr>
            <a:r>
              <a:rPr lang="en-MY" sz="950" dirty="0" smtClean="0">
                <a:latin typeface="Tw Cen MT" panose="020B0602020104020603" pitchFamily="34" charset="0"/>
              </a:rPr>
              <a:t>Third draft </a:t>
            </a:r>
            <a:r>
              <a:rPr lang="en-MY" sz="950" dirty="0">
                <a:latin typeface="Tw Cen MT" panose="020B0602020104020603" pitchFamily="34" charset="0"/>
              </a:rPr>
              <a:t>of MSCESMM approved by TC-MSCESMM in February </a:t>
            </a:r>
            <a:r>
              <a:rPr lang="en-MY" sz="950" dirty="0" smtClean="0">
                <a:latin typeface="Tw Cen MT" panose="020B0602020104020603" pitchFamily="34" charset="0"/>
              </a:rPr>
              <a:t>2018</a:t>
            </a:r>
          </a:p>
          <a:p>
            <a:pPr marL="180975" indent="-180975" algn="just">
              <a:buFont typeface="Arial" pitchFamily="34" charset="0"/>
              <a:buChar char="•"/>
            </a:pPr>
            <a:endParaRPr lang="en-MY" sz="950" dirty="0" smtClean="0">
              <a:latin typeface="Tw Cen MT" panose="020B0602020104020603" pitchFamily="34" charset="0"/>
            </a:endParaRPr>
          </a:p>
          <a:p>
            <a:pPr marL="180975" indent="-180975" algn="just">
              <a:buFont typeface="Arial" pitchFamily="34" charset="0"/>
              <a:buChar char="•"/>
            </a:pPr>
            <a:endParaRPr lang="en-MY" sz="950" dirty="0" smtClean="0">
              <a:latin typeface="Tw Cen MT" panose="020B0602020104020603" pitchFamily="34" charset="0"/>
            </a:endParaRPr>
          </a:p>
          <a:p>
            <a:pPr marL="180975" indent="-180975" algn="just">
              <a:buFont typeface="Arial" pitchFamily="34" charset="0"/>
              <a:buChar char="•"/>
            </a:pPr>
            <a:endParaRPr lang="en-MY" sz="950" dirty="0">
              <a:latin typeface="Tw Cen MT" panose="020B0602020104020603" pitchFamily="34" charset="0"/>
            </a:endParaRPr>
          </a:p>
          <a:p>
            <a:pPr lvl="0" algn="just">
              <a:defRPr/>
            </a:pPr>
            <a:endParaRPr lang="en-MY" sz="950" dirty="0">
              <a:latin typeface="Tw Cen MT" panose="020B0602020104020603" pitchFamily="34" charset="0"/>
            </a:endParaRPr>
          </a:p>
        </p:txBody>
      </p:sp>
      <p:cxnSp>
        <p:nvCxnSpPr>
          <p:cNvPr id="13" name="Straight Connector 12"/>
          <p:cNvCxnSpPr/>
          <p:nvPr/>
        </p:nvCxnSpPr>
        <p:spPr>
          <a:xfrm flipH="1" flipV="1">
            <a:off x="3429000" y="4603673"/>
            <a:ext cx="4526" cy="5249956"/>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7743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MY"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Rectangle 2"/>
          <p:cNvSpPr/>
          <p:nvPr/>
        </p:nvSpPr>
        <p:spPr>
          <a:xfrm>
            <a:off x="1" y="2053087"/>
            <a:ext cx="6857999" cy="7818078"/>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 Sariah Abd Karib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Mohd Zaid Zakaria</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Sr Nazir Mohamad Nor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98318"/>
          <a:ext cx="4550737" cy="1179643"/>
        </p:xfrm>
        <a:graphic>
          <a:graphicData uri="http://schemas.openxmlformats.org/drawingml/2006/table">
            <a:tbl>
              <a:tblPr firstRow="1" bandRow="1">
                <a:tableStyleId>{5C22544A-7EE6-4342-B048-85BDC9FD1C3A}</a:tableStyleId>
              </a:tblPr>
              <a:tblGrid>
                <a:gridCol w="4550737">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eaLnBrk="1" fontAlgn="base" hangingPunct="1">
                        <a:spcBef>
                          <a:spcPct val="0"/>
                        </a:spcBef>
                        <a:spcAft>
                          <a:spcPct val="0"/>
                        </a:spcAft>
                        <a:defRPr/>
                      </a:pPr>
                      <a:r>
                        <a:rPr lang="en-MY" sz="1000" b="0" kern="1200" dirty="0" smtClean="0">
                          <a:solidFill>
                            <a:schemeClr val="tx1"/>
                          </a:solidFill>
                          <a:latin typeface="Tw Cen MT" panose="020B0602020104020603" pitchFamily="34" charset="0"/>
                          <a:ea typeface="+mn-ea"/>
                          <a:cs typeface="+mn-cs"/>
                        </a:rPr>
                        <a:t>50 projects to adopt MS CESMM by Q4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smtClean="0">
                          <a:solidFill>
                            <a:schemeClr val="tx1"/>
                          </a:solidFill>
                          <a:latin typeface="Tw Cen MT" panose="020B0602020104020603" pitchFamily="34" charset="0"/>
                        </a:rPr>
                        <a:t>INITIATIVE</a:t>
                      </a:r>
                    </a:p>
                    <a:p>
                      <a:pPr>
                        <a:lnSpc>
                          <a:spcPct val="88000"/>
                        </a:lnSpc>
                        <a:defRPr/>
                      </a:pPr>
                      <a:r>
                        <a:rPr lang="en-MY" sz="1000" b="0" kern="1200" dirty="0" smtClean="0">
                          <a:solidFill>
                            <a:schemeClr val="tx1"/>
                          </a:solidFill>
                          <a:latin typeface="Bookman Old Style" pitchFamily="18" charset="0"/>
                          <a:ea typeface="+mn-ea"/>
                          <a:cs typeface="+mn-cs"/>
                        </a:rPr>
                        <a:t>I</a:t>
                      </a:r>
                      <a:r>
                        <a:rPr lang="en-MY" sz="1000" b="0" kern="1200" dirty="0" smtClean="0">
                          <a:solidFill>
                            <a:schemeClr val="tx1"/>
                          </a:solidFill>
                          <a:latin typeface="Tw Cen MT" panose="020B0602020104020603" pitchFamily="34" charset="0"/>
                          <a:ea typeface="+mn-ea"/>
                          <a:cs typeface="+mn-cs"/>
                        </a:rPr>
                        <a:t>1- Internationalise construction practices and standards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Bookman Old Style" pitchFamily="18" charset="0"/>
                          <a:ea typeface="+mn-ea"/>
                          <a:cs typeface="+mn-cs"/>
                        </a:rPr>
                        <a:t>I</a:t>
                      </a:r>
                      <a:r>
                        <a:rPr lang="en-MY" sz="1000" b="0" kern="1200" dirty="0" smtClean="0">
                          <a:solidFill>
                            <a:schemeClr val="tx1"/>
                          </a:solidFill>
                          <a:latin typeface="Tw Cen MT" panose="020B0602020104020603" pitchFamily="34" charset="0"/>
                          <a:ea typeface="+mn-ea"/>
                          <a:cs typeface="+mn-cs"/>
                        </a:rPr>
                        <a:t>1c - Enhance and expand adoption of MSCESMM</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2091535" cy="307777"/>
          </a:xfrm>
          <a:prstGeom prst="rect">
            <a:avLst/>
          </a:prstGeom>
          <a:ln>
            <a:noFill/>
          </a:ln>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ms-MY" sz="1400" b="1" i="0" u="none" strike="noStrike" kern="1200" cap="none" spc="0" normalizeH="0" baseline="0" noProof="0" dirty="0" smtClean="0">
                <a:ln>
                  <a:noFill/>
                </a:ln>
                <a:solidFill>
                  <a:srgbClr val="5B9BD5">
                    <a:lumMod val="75000"/>
                  </a:srgbClr>
                </a:solidFill>
                <a:effectLst/>
                <a:uLnTx/>
                <a:uFillTx/>
                <a:latin typeface="Tw Cen MT" panose="020B0602020104020603" pitchFamily="34" charset="0"/>
                <a:ea typeface="+mn-ea"/>
                <a:cs typeface="+mn-cs"/>
              </a:rPr>
              <a:t>INTERNATIONALISATION</a:t>
            </a:r>
            <a:endParaRPr kumimoji="0" lang="ms-MY" sz="1400" b="1" i="0" u="none" strike="noStrike" kern="1200" cap="none" spc="0" normalizeH="0" baseline="0" noProof="0" dirty="0">
              <a:ln>
                <a:noFill/>
              </a:ln>
              <a:solidFill>
                <a:srgbClr val="5B9BD5">
                  <a:lumMod val="75000"/>
                </a:srgbClr>
              </a:solidFill>
              <a:effectLst/>
              <a:uLnTx/>
              <a:uFillTx/>
              <a:latin typeface="Tw Cen MT" panose="020B0602020104020603" pitchFamily="34" charset="0"/>
              <a:ea typeface="+mn-ea"/>
              <a:cs typeface="+mn-cs"/>
            </a:endParaRPr>
          </a:p>
        </p:txBody>
      </p:sp>
      <p:sp>
        <p:nvSpPr>
          <p:cNvPr id="10" name="Rectangle 9"/>
          <p:cNvSpPr/>
          <p:nvPr/>
        </p:nvSpPr>
        <p:spPr>
          <a:xfrm>
            <a:off x="180761" y="-74431"/>
            <a:ext cx="2052076" cy="523220"/>
          </a:xfrm>
          <a:prstGeom prst="rect">
            <a:avLst/>
          </a:prstGeom>
          <a:ln>
            <a:noFill/>
          </a:ln>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ms-MY" sz="2800" b="1" i="0" u="none" strike="noStrike" kern="1200" cap="none" spc="0" normalizeH="0" baseline="0" noProof="0" dirty="0" smtClean="0">
                <a:ln>
                  <a:noFill/>
                </a:ln>
                <a:solidFill>
                  <a:prstClr val="white"/>
                </a:solidFill>
                <a:effectLst/>
                <a:uLnTx/>
                <a:uFillTx/>
                <a:latin typeface="Tw Cen MT" panose="020B0602020104020603" pitchFamily="34" charset="0"/>
                <a:ea typeface="+mn-ea"/>
                <a:cs typeface="+mn-cs"/>
              </a:rPr>
              <a:t>KPI </a:t>
            </a:r>
            <a:r>
              <a:rPr kumimoji="0" lang="ms-MY" sz="2800" b="1" i="0" u="none" strike="noStrike" kern="1200" cap="none" spc="0" normalizeH="0" baseline="0" noProof="0" dirty="0" smtClean="0">
                <a:ln>
                  <a:noFill/>
                </a:ln>
                <a:solidFill>
                  <a:prstClr val="white"/>
                </a:solidFill>
                <a:effectLst/>
                <a:uLnTx/>
                <a:uFillTx/>
                <a:latin typeface="Bookman Old Style" pitchFamily="18" charset="0"/>
                <a:ea typeface="+mn-ea"/>
                <a:cs typeface="+mn-cs"/>
              </a:rPr>
              <a:t>I</a:t>
            </a:r>
            <a:r>
              <a:rPr kumimoji="0" lang="ms-MY" sz="2800" b="1" i="0" u="none" strike="noStrike" kern="1200" cap="none" spc="0" normalizeH="0" baseline="0" noProof="0" dirty="0" smtClean="0">
                <a:ln>
                  <a:noFill/>
                </a:ln>
                <a:solidFill>
                  <a:prstClr val="white"/>
                </a:solidFill>
                <a:effectLst/>
                <a:uLnTx/>
                <a:uFillTx/>
                <a:latin typeface="Tw Cen MT" panose="020B0602020104020603" pitchFamily="34" charset="0"/>
                <a:ea typeface="+mn-ea"/>
                <a:cs typeface="+mn-cs"/>
              </a:rPr>
              <a:t>1-100</a:t>
            </a:r>
            <a:endParaRPr kumimoji="0" lang="ms-MY" sz="2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TextBox 14"/>
          <p:cNvSpPr txBox="1"/>
          <p:nvPr/>
        </p:nvSpPr>
        <p:spPr>
          <a:xfrm>
            <a:off x="0" y="1831828"/>
            <a:ext cx="6858000" cy="230832"/>
          </a:xfrm>
          <a:prstGeom prst="rect">
            <a:avLst/>
          </a:prstGeom>
          <a:solidFill>
            <a:schemeClr val="accent1">
              <a:lumMod val="75000"/>
            </a:schemeClr>
          </a:solidFill>
        </p:spPr>
        <p:txBody>
          <a:bodyPr wrap="square" rtlCol="0">
            <a:spAutoFit/>
          </a:bodyPr>
          <a:lstStyle/>
          <a:p>
            <a:pPr algn="ctr"/>
            <a:r>
              <a:rPr kumimoji="0" lang="en-US" sz="900" b="1" i="0" u="none" strike="noStrike" kern="1200" cap="none" spc="0" normalizeH="0" baseline="0" noProof="0" dirty="0" smtClean="0">
                <a:ln>
                  <a:noFill/>
                </a:ln>
                <a:solidFill>
                  <a:prstClr val="white"/>
                </a:solidFill>
                <a:effectLst/>
                <a:uLnTx/>
                <a:uFillTx/>
                <a:latin typeface="Tw Cen MT" panose="020B0602020104020603" pitchFamily="34" charset="0"/>
                <a:ea typeface="+mn-ea"/>
                <a:cs typeface="+mn-cs"/>
              </a:rPr>
              <a:t>PROGRESS REPORT UNTIL </a:t>
            </a:r>
            <a:r>
              <a:rPr lang="en-US" sz="900" b="1" dirty="0" smtClean="0">
                <a:solidFill>
                  <a:schemeClr val="bg1"/>
                </a:solidFill>
                <a:latin typeface="Tw Cen MT" panose="020B0602020104020603" pitchFamily="34" charset="0"/>
              </a:rPr>
              <a:t>Q2 </a:t>
            </a:r>
            <a:r>
              <a:rPr lang="en-US" sz="900" b="1" dirty="0">
                <a:solidFill>
                  <a:schemeClr val="bg1"/>
                </a:solidFill>
                <a:latin typeface="Tw Cen MT" panose="020B0602020104020603" pitchFamily="34" charset="0"/>
              </a:rPr>
              <a:t>2018</a:t>
            </a:r>
            <a:endParaRPr lang="en-MY" sz="900" b="1" dirty="0">
              <a:solidFill>
                <a:schemeClr val="bg1"/>
              </a:solidFill>
              <a:latin typeface="Tw Cen MT" panose="020B0602020104020603" pitchFamily="34" charset="0"/>
            </a:endParaRPr>
          </a:p>
        </p:txBody>
      </p:sp>
      <p:cxnSp>
        <p:nvCxnSpPr>
          <p:cNvPr id="13" name="Straight Connector 12"/>
          <p:cNvCxnSpPr>
            <a:endCxn id="15" idx="2"/>
          </p:cNvCxnSpPr>
          <p:nvPr/>
        </p:nvCxnSpPr>
        <p:spPr>
          <a:xfrm flipH="1" flipV="1">
            <a:off x="3429000" y="2062660"/>
            <a:ext cx="4526" cy="779096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3400425" y="2104737"/>
            <a:ext cx="3418392" cy="2139047"/>
          </a:xfrm>
          <a:prstGeom prst="rect">
            <a:avLst/>
          </a:prstGeom>
        </p:spPr>
        <p:txBody>
          <a:bodyPr wrap="square">
            <a:spAutoFit/>
          </a:bodyPr>
          <a:lstStyle/>
          <a:p>
            <a:pPr marL="87313" algn="just"/>
            <a:r>
              <a:rPr lang="en-MY" sz="950" dirty="0">
                <a:latin typeface="Tw Cen MT" panose="020B0602020104020603" pitchFamily="34" charset="0"/>
              </a:rPr>
              <a:t>An event 'Fast Forward with </a:t>
            </a:r>
            <a:r>
              <a:rPr lang="en-MY" sz="950" dirty="0" err="1">
                <a:latin typeface="Tw Cen MT" panose="020B0602020104020603" pitchFamily="34" charset="0"/>
              </a:rPr>
              <a:t>MyCESMM</a:t>
            </a:r>
            <a:r>
              <a:rPr lang="en-MY" sz="950" dirty="0">
                <a:latin typeface="Tw Cen MT" panose="020B0602020104020603" pitchFamily="34" charset="0"/>
              </a:rPr>
              <a:t> themed Adopting Standardisation in Infrastructure Works‘ for promoting </a:t>
            </a:r>
            <a:r>
              <a:rPr lang="en-MY" sz="950" dirty="0" err="1">
                <a:latin typeface="Tw Cen MT" panose="020B0602020104020603" pitchFamily="34" charset="0"/>
              </a:rPr>
              <a:t>MyCESMM</a:t>
            </a:r>
            <a:r>
              <a:rPr lang="en-MY" sz="950" dirty="0">
                <a:latin typeface="Tw Cen MT" panose="020B0602020104020603" pitchFamily="34" charset="0"/>
              </a:rPr>
              <a:t> was held on 12 Dec 2017. Contents include </a:t>
            </a:r>
            <a:r>
              <a:rPr lang="en-MY" sz="950" dirty="0" err="1">
                <a:latin typeface="Tw Cen MT" panose="020B0602020104020603" pitchFamily="34" charset="0"/>
              </a:rPr>
              <a:t>MoU</a:t>
            </a:r>
            <a:r>
              <a:rPr lang="en-MY" sz="950" dirty="0">
                <a:latin typeface="Tw Cen MT" panose="020B0602020104020603" pitchFamily="34" charset="0"/>
              </a:rPr>
              <a:t> signing ceremony, presentation of </a:t>
            </a:r>
            <a:r>
              <a:rPr lang="en-MY" sz="950" dirty="0" err="1">
                <a:latin typeface="Tw Cen MT" panose="020B0602020104020603" pitchFamily="34" charset="0"/>
              </a:rPr>
              <a:t>MyCESMM</a:t>
            </a:r>
            <a:r>
              <a:rPr lang="en-MY" sz="950" dirty="0">
                <a:latin typeface="Tw Cen MT" panose="020B0602020104020603" pitchFamily="34" charset="0"/>
              </a:rPr>
              <a:t> trainers certificates,  presentations from 3 speakers from different perspectives of the usage of </a:t>
            </a:r>
            <a:r>
              <a:rPr lang="en-MY" sz="950" dirty="0" err="1">
                <a:latin typeface="Tw Cen MT" panose="020B0602020104020603" pitchFamily="34" charset="0"/>
              </a:rPr>
              <a:t>MyCESMM</a:t>
            </a:r>
            <a:r>
              <a:rPr lang="en-MY" sz="950" dirty="0">
                <a:latin typeface="Tw Cen MT" panose="020B0602020104020603" pitchFamily="34" charset="0"/>
              </a:rPr>
              <a:t> in technical agencies.</a:t>
            </a:r>
          </a:p>
          <a:p>
            <a:pPr marL="87313" algn="just"/>
            <a:endParaRPr lang="en-MY" sz="950" dirty="0">
              <a:latin typeface="Tw Cen MT" panose="020B0602020104020603" pitchFamily="34" charset="0"/>
            </a:endParaRPr>
          </a:p>
          <a:p>
            <a:pPr marL="87313" algn="just"/>
            <a:r>
              <a:rPr lang="en-MY" sz="950" dirty="0">
                <a:latin typeface="Tw Cen MT" panose="020B0602020104020603" pitchFamily="34" charset="0"/>
              </a:rPr>
              <a:t>Memorandum of Understanding (</a:t>
            </a:r>
            <a:r>
              <a:rPr lang="en-MY" sz="950" dirty="0" err="1">
                <a:latin typeface="Tw Cen MT" panose="020B0602020104020603" pitchFamily="34" charset="0"/>
              </a:rPr>
              <a:t>MoU</a:t>
            </a:r>
            <a:r>
              <a:rPr lang="en-MY" sz="950" dirty="0">
                <a:latin typeface="Tw Cen MT" panose="020B0602020104020603" pitchFamily="34" charset="0"/>
              </a:rPr>
              <a:t>) with </a:t>
            </a:r>
            <a:r>
              <a:rPr lang="en-US" sz="950" dirty="0">
                <a:latin typeface="Tw Cen MT" panose="020B0602020104020603" pitchFamily="34" charset="0"/>
              </a:rPr>
              <a:t>higher learning institutions ceremony was held on 27 March 2018 in conjunction with ICW 2018. 9 institutions involved are UM, UITM, USM, UTM, SEGI U, UTAR, TAR UC, UNIVERSITY OF READING MALAYSIA, AND TAYLORS. While INTI International Universities, IIUM and </a:t>
            </a:r>
            <a:r>
              <a:rPr lang="en-US" sz="950" dirty="0" err="1">
                <a:latin typeface="Tw Cen MT" panose="020B0602020104020603" pitchFamily="34" charset="0"/>
              </a:rPr>
              <a:t>Jabatan</a:t>
            </a:r>
            <a:r>
              <a:rPr lang="en-US" sz="950" dirty="0">
                <a:latin typeface="Tw Cen MT" panose="020B0602020104020603" pitchFamily="34" charset="0"/>
              </a:rPr>
              <a:t> </a:t>
            </a:r>
            <a:r>
              <a:rPr lang="en-US" sz="950" dirty="0" err="1">
                <a:latin typeface="Tw Cen MT" panose="020B0602020104020603" pitchFamily="34" charset="0"/>
              </a:rPr>
              <a:t>Pendidikan</a:t>
            </a:r>
            <a:r>
              <a:rPr lang="en-US" sz="950" dirty="0">
                <a:latin typeface="Tw Cen MT" panose="020B0602020104020603" pitchFamily="34" charset="0"/>
              </a:rPr>
              <a:t> </a:t>
            </a:r>
            <a:r>
              <a:rPr lang="en-US" sz="950" dirty="0" err="1">
                <a:latin typeface="Tw Cen MT" panose="020B0602020104020603" pitchFamily="34" charset="0"/>
              </a:rPr>
              <a:t>Politeknik</a:t>
            </a:r>
            <a:r>
              <a:rPr lang="en-US" sz="950" dirty="0">
                <a:latin typeface="Tw Cen MT" panose="020B0602020104020603" pitchFamily="34" charset="0"/>
              </a:rPr>
              <a:t> Malaysia are finalizing their </a:t>
            </a:r>
            <a:r>
              <a:rPr lang="en-US" sz="950" dirty="0" err="1">
                <a:latin typeface="Tw Cen MT" panose="020B0602020104020603" pitchFamily="34" charset="0"/>
              </a:rPr>
              <a:t>MoU</a:t>
            </a:r>
            <a:r>
              <a:rPr lang="en-US" sz="950" dirty="0">
                <a:latin typeface="Tw Cen MT" panose="020B0602020104020603" pitchFamily="34" charset="0"/>
              </a:rPr>
              <a:t> document with legal office.</a:t>
            </a:r>
            <a:endParaRPr lang="en-MY" sz="950" dirty="0">
              <a:latin typeface="Tw Cen MT" panose="020B0602020104020603" pitchFamily="34" charset="0"/>
            </a:endParaRPr>
          </a:p>
        </p:txBody>
      </p:sp>
      <p:sp>
        <p:nvSpPr>
          <p:cNvPr id="4" name="Rectangle 3"/>
          <p:cNvSpPr/>
          <p:nvPr/>
        </p:nvSpPr>
        <p:spPr>
          <a:xfrm>
            <a:off x="0" y="2098010"/>
            <a:ext cx="3429000" cy="6801862"/>
          </a:xfrm>
          <a:prstGeom prst="rect">
            <a:avLst/>
          </a:prstGeom>
        </p:spPr>
        <p:txBody>
          <a:bodyPr>
            <a:spAutoFit/>
          </a:bodyPr>
          <a:lstStyle/>
          <a:p>
            <a:pPr marL="180975" indent="-180975" algn="just">
              <a:buFont typeface="Arial" pitchFamily="34" charset="0"/>
              <a:buChar char="•"/>
            </a:pPr>
            <a:r>
              <a:rPr lang="en-MY" sz="950" dirty="0">
                <a:latin typeface="Tw Cen MT" panose="020B0602020104020603" pitchFamily="34" charset="0"/>
              </a:rPr>
              <a:t>Third draft of MSCESMM with justification were re-submitted to SIRIM on 14 Feb 2018 explaining </a:t>
            </a:r>
            <a:r>
              <a:rPr lang="en-MY" sz="950" dirty="0" smtClean="0">
                <a:latin typeface="Tw Cen MT" panose="020B0602020104020603" pitchFamily="34" charset="0"/>
              </a:rPr>
              <a:t>on </a:t>
            </a:r>
            <a:r>
              <a:rPr lang="en-MY" sz="950" dirty="0">
                <a:latin typeface="Tw Cen MT" panose="020B0602020104020603" pitchFamily="34" charset="0"/>
              </a:rPr>
              <a:t>MSCESMM and MyCESMM2 </a:t>
            </a:r>
          </a:p>
          <a:p>
            <a:pPr marL="180975" lvl="0" indent="-180975" algn="just">
              <a:buFont typeface="Arial" pitchFamily="34" charset="0"/>
              <a:buChar char="•"/>
            </a:pPr>
            <a:r>
              <a:rPr lang="en-MY" sz="950" dirty="0">
                <a:latin typeface="Tw Cen MT" panose="020B0602020104020603" pitchFamily="34" charset="0"/>
              </a:rPr>
              <a:t>Third draft of MSCESMM was published for third </a:t>
            </a:r>
            <a:r>
              <a:rPr lang="en-MY" sz="950" dirty="0" smtClean="0">
                <a:latin typeface="Tw Cen MT" panose="020B0602020104020603" pitchFamily="34" charset="0"/>
              </a:rPr>
              <a:t>public </a:t>
            </a:r>
            <a:r>
              <a:rPr lang="en-MY" sz="950" dirty="0">
                <a:latin typeface="Tw Cen MT" panose="020B0602020104020603" pitchFamily="34" charset="0"/>
              </a:rPr>
              <a:t>comment  on 1 – 31 March 2018.</a:t>
            </a:r>
          </a:p>
          <a:p>
            <a:pPr marL="180975" lvl="0" indent="-180975" algn="just">
              <a:buFont typeface="Arial" pitchFamily="34" charset="0"/>
              <a:buChar char="•"/>
              <a:defRPr/>
            </a:pPr>
            <a:r>
              <a:rPr lang="en-MY" sz="950" dirty="0">
                <a:latin typeface="Tw Cen MT" panose="020B0602020104020603" pitchFamily="34" charset="0"/>
              </a:rPr>
              <a:t>MSCESMM was approved by SIRIM on 14 May 2018</a:t>
            </a:r>
          </a:p>
          <a:p>
            <a:pPr marL="180975" lvl="0" indent="-180975" algn="just">
              <a:buFont typeface="Arial" pitchFamily="34" charset="0"/>
              <a:buChar char="•"/>
              <a:defRPr/>
            </a:pPr>
            <a:r>
              <a:rPr lang="en-MY" sz="950" dirty="0">
                <a:latin typeface="Tw Cen MT" panose="020B0602020104020603" pitchFamily="34" charset="0"/>
              </a:rPr>
              <a:t>SIRIM submitted MSCESMM for ministerial approval </a:t>
            </a:r>
            <a:r>
              <a:rPr lang="en-MY" sz="950" dirty="0" smtClean="0">
                <a:latin typeface="Tw Cen MT" panose="020B0602020104020603" pitchFamily="34" charset="0"/>
              </a:rPr>
              <a:t>on </a:t>
            </a:r>
            <a:r>
              <a:rPr lang="en-MY" sz="950" dirty="0">
                <a:latin typeface="Tw Cen MT" panose="020B0602020104020603" pitchFamily="34" charset="0"/>
              </a:rPr>
              <a:t>8 June 2018</a:t>
            </a:r>
          </a:p>
          <a:p>
            <a:pPr marL="180975" lvl="0" indent="-180975" algn="just">
              <a:buFont typeface="Arial" pitchFamily="34" charset="0"/>
              <a:buChar char="•"/>
              <a:defRPr/>
            </a:pPr>
            <a:r>
              <a:rPr lang="en-MY" sz="950" dirty="0">
                <a:latin typeface="Tw Cen MT" panose="020B0602020104020603" pitchFamily="34" charset="0"/>
              </a:rPr>
              <a:t>Guide and BQ library document was finalised by </a:t>
            </a:r>
            <a:r>
              <a:rPr lang="en-MY" sz="950" dirty="0" smtClean="0">
                <a:latin typeface="Tw Cen MT" panose="020B0602020104020603" pitchFamily="34" charset="0"/>
              </a:rPr>
              <a:t>Working </a:t>
            </a:r>
            <a:r>
              <a:rPr lang="en-MY" sz="950" dirty="0">
                <a:latin typeface="Tw Cen MT" panose="020B0602020104020603" pitchFamily="34" charset="0"/>
              </a:rPr>
              <a:t>group in January 2018 and endorsed by April 2018.</a:t>
            </a:r>
          </a:p>
          <a:p>
            <a:pPr marL="180975" lvl="0" indent="-180975" algn="just">
              <a:buFont typeface="Arial" pitchFamily="34" charset="0"/>
              <a:buChar char="•"/>
              <a:defRPr/>
            </a:pPr>
            <a:r>
              <a:rPr lang="en-MY" sz="950" dirty="0">
                <a:latin typeface="Tw Cen MT" panose="020B0602020104020603" pitchFamily="34" charset="0"/>
              </a:rPr>
              <a:t>Workshop to finalised MyCESMM2, Guide and BQ </a:t>
            </a:r>
            <a:r>
              <a:rPr lang="en-MY" sz="950" dirty="0" smtClean="0">
                <a:latin typeface="Tw Cen MT" panose="020B0602020104020603" pitchFamily="34" charset="0"/>
              </a:rPr>
              <a:t>Library </a:t>
            </a:r>
            <a:r>
              <a:rPr lang="en-MY" sz="950" dirty="0">
                <a:latin typeface="Tw Cen MT" panose="020B0602020104020603" pitchFamily="34" charset="0"/>
              </a:rPr>
              <a:t>was held on 23 - 24 April 2018. All final </a:t>
            </a:r>
            <a:r>
              <a:rPr lang="en-MY" sz="950" dirty="0" smtClean="0">
                <a:latin typeface="Tw Cen MT" panose="020B0602020104020603" pitchFamily="34" charset="0"/>
              </a:rPr>
              <a:t>document </a:t>
            </a:r>
            <a:r>
              <a:rPr lang="en-MY" sz="950" dirty="0">
                <a:latin typeface="Tw Cen MT" panose="020B0602020104020603" pitchFamily="34" charset="0"/>
              </a:rPr>
              <a:t>has been endorsed by committee members.</a:t>
            </a:r>
          </a:p>
          <a:p>
            <a:pPr marL="180975" indent="-180975" algn="just">
              <a:buFont typeface="Arial" pitchFamily="34" charset="0"/>
              <a:buChar char="•"/>
              <a:tabLst>
                <a:tab pos="180975" algn="l"/>
              </a:tabLst>
              <a:defRPr/>
            </a:pPr>
            <a:r>
              <a:rPr lang="en-MY" sz="950" dirty="0" smtClean="0">
                <a:latin typeface="Tw Cen MT" panose="020B0602020104020603" pitchFamily="34" charset="0"/>
              </a:rPr>
              <a:t>MyCESMM2</a:t>
            </a:r>
            <a:r>
              <a:rPr lang="en-MY" sz="950" dirty="0">
                <a:latin typeface="Tw Cen MT" panose="020B0602020104020603" pitchFamily="34" charset="0"/>
              </a:rPr>
              <a:t>, Guide and BQ Library was completed in </a:t>
            </a:r>
            <a:r>
              <a:rPr lang="en-MY" sz="950" dirty="0" smtClean="0">
                <a:latin typeface="Tw Cen MT" panose="020B0602020104020603" pitchFamily="34" charset="0"/>
              </a:rPr>
              <a:t>June </a:t>
            </a:r>
            <a:r>
              <a:rPr lang="en-MY" sz="950" dirty="0">
                <a:latin typeface="Tw Cen MT" panose="020B0602020104020603" pitchFamily="34" charset="0"/>
              </a:rPr>
              <a:t>2018. </a:t>
            </a:r>
          </a:p>
          <a:p>
            <a:pPr lvl="0">
              <a:defRPr/>
            </a:pPr>
            <a:endParaRPr lang="en-MY" sz="950" b="1" dirty="0">
              <a:latin typeface="Tw Cen MT" panose="020B0602020104020603" pitchFamily="34" charset="0"/>
            </a:endParaRPr>
          </a:p>
          <a:p>
            <a:pPr lvl="0">
              <a:defRPr/>
            </a:pPr>
            <a:r>
              <a:rPr lang="en-MY" sz="950" b="1" dirty="0" err="1">
                <a:latin typeface="Tw Cen MT" panose="020B0602020104020603" pitchFamily="34" charset="0"/>
              </a:rPr>
              <a:t>MyCESMM</a:t>
            </a:r>
            <a:r>
              <a:rPr lang="en-MY" sz="950" b="1" dirty="0">
                <a:latin typeface="Tw Cen MT" panose="020B0602020104020603" pitchFamily="34" charset="0"/>
              </a:rPr>
              <a:t> Promotion</a:t>
            </a:r>
          </a:p>
          <a:p>
            <a:pPr lvl="0" algn="just">
              <a:defRPr/>
            </a:pPr>
            <a:r>
              <a:rPr lang="en-MY" sz="950" dirty="0">
                <a:latin typeface="Tw Cen MT" panose="020B0602020104020603" pitchFamily="34" charset="0"/>
              </a:rPr>
              <a:t>A briefing session on </a:t>
            </a:r>
            <a:r>
              <a:rPr lang="en-MY" sz="950" dirty="0" err="1">
                <a:latin typeface="Tw Cen MT" panose="020B0602020104020603" pitchFamily="34" charset="0"/>
              </a:rPr>
              <a:t>MyCESMM</a:t>
            </a:r>
            <a:r>
              <a:rPr lang="en-MY" sz="950" dirty="0">
                <a:latin typeface="Tw Cen MT" panose="020B0602020104020603" pitchFamily="34" charset="0"/>
              </a:rPr>
              <a:t> was held on 19 Sept </a:t>
            </a:r>
            <a:r>
              <a:rPr lang="en-MY" sz="950" dirty="0" smtClean="0">
                <a:latin typeface="Tw Cen MT" panose="020B0602020104020603" pitchFamily="34" charset="0"/>
              </a:rPr>
              <a:t>2017 </a:t>
            </a:r>
            <a:r>
              <a:rPr lang="en-MY" sz="950" dirty="0">
                <a:latin typeface="Tw Cen MT" panose="020B0602020104020603" pitchFamily="34" charset="0"/>
              </a:rPr>
              <a:t>at JPS Penang to educate user on the method of measurement for high impact project. </a:t>
            </a:r>
          </a:p>
          <a:p>
            <a:pPr lvl="0">
              <a:defRPr/>
            </a:pPr>
            <a:endParaRPr lang="en-MY" sz="950" dirty="0">
              <a:latin typeface="Tw Cen MT" panose="020B0602020104020603" pitchFamily="34" charset="0"/>
            </a:endParaRPr>
          </a:p>
          <a:p>
            <a:r>
              <a:rPr lang="en-MY" sz="950" dirty="0">
                <a:latin typeface="Tw Cen MT" panose="020B0602020104020603" pitchFamily="34" charset="0"/>
              </a:rPr>
              <a:t>22 agencies had signed </a:t>
            </a:r>
            <a:r>
              <a:rPr lang="en-MY" sz="950" dirty="0" err="1">
                <a:latin typeface="Tw Cen MT" panose="020B0602020104020603" pitchFamily="34" charset="0"/>
              </a:rPr>
              <a:t>MoU</a:t>
            </a:r>
            <a:r>
              <a:rPr lang="en-MY" sz="950" dirty="0">
                <a:latin typeface="Tw Cen MT" panose="020B0602020104020603" pitchFamily="34" charset="0"/>
              </a:rPr>
              <a:t> with CIDB to support the adoption of </a:t>
            </a:r>
            <a:r>
              <a:rPr lang="en-MY" sz="950" dirty="0" err="1">
                <a:latin typeface="Tw Cen MT" panose="020B0602020104020603" pitchFamily="34" charset="0"/>
              </a:rPr>
              <a:t>MyCESMM</a:t>
            </a:r>
            <a:r>
              <a:rPr lang="en-MY" sz="950" dirty="0">
                <a:latin typeface="Tw Cen MT" panose="020B0602020104020603" pitchFamily="34" charset="0"/>
              </a:rPr>
              <a:t> up to year 2016 which are :</a:t>
            </a:r>
          </a:p>
          <a:p>
            <a:pPr marL="228600" indent="-228600">
              <a:buAutoNum type="arabicPeriod"/>
            </a:pPr>
            <a:r>
              <a:rPr lang="en-MY" sz="950" dirty="0" err="1">
                <a:latin typeface="Tw Cen MT" panose="020B0602020104020603" pitchFamily="34" charset="0"/>
              </a:rPr>
              <a:t>Jabatan</a:t>
            </a:r>
            <a:r>
              <a:rPr lang="en-MY" sz="950" dirty="0">
                <a:latin typeface="Tw Cen MT" panose="020B0602020104020603" pitchFamily="34" charset="0"/>
              </a:rPr>
              <a:t> </a:t>
            </a:r>
            <a:r>
              <a:rPr lang="en-MY" sz="950" dirty="0" err="1">
                <a:latin typeface="Tw Cen MT" panose="020B0602020104020603" pitchFamily="34" charset="0"/>
              </a:rPr>
              <a:t>Pengairan</a:t>
            </a:r>
            <a:r>
              <a:rPr lang="en-MY" sz="950" dirty="0">
                <a:latin typeface="Tw Cen MT" panose="020B0602020104020603" pitchFamily="34" charset="0"/>
              </a:rPr>
              <a:t> </a:t>
            </a:r>
            <a:r>
              <a:rPr lang="en-MY" sz="950" dirty="0" err="1">
                <a:latin typeface="Tw Cen MT" panose="020B0602020104020603" pitchFamily="34" charset="0"/>
              </a:rPr>
              <a:t>dan</a:t>
            </a:r>
            <a:r>
              <a:rPr lang="en-MY" sz="950" dirty="0">
                <a:latin typeface="Tw Cen MT" panose="020B0602020104020603" pitchFamily="34" charset="0"/>
              </a:rPr>
              <a:t> </a:t>
            </a:r>
            <a:r>
              <a:rPr lang="en-MY" sz="950" dirty="0" err="1">
                <a:latin typeface="Tw Cen MT" panose="020B0602020104020603" pitchFamily="34" charset="0"/>
              </a:rPr>
              <a:t>Saliran</a:t>
            </a:r>
            <a:r>
              <a:rPr lang="en-MY" sz="950" dirty="0">
                <a:latin typeface="Tw Cen MT" panose="020B0602020104020603" pitchFamily="34" charset="0"/>
              </a:rPr>
              <a:t> Malaysia (JPS)</a:t>
            </a:r>
          </a:p>
          <a:p>
            <a:pPr marL="228600" indent="-228600">
              <a:buAutoNum type="arabicPeriod"/>
            </a:pPr>
            <a:r>
              <a:rPr lang="en-MY" sz="950" dirty="0" err="1">
                <a:latin typeface="Tw Cen MT" panose="020B0602020104020603" pitchFamily="34" charset="0"/>
              </a:rPr>
              <a:t>Jabatan</a:t>
            </a:r>
            <a:r>
              <a:rPr lang="en-MY" sz="950" dirty="0">
                <a:latin typeface="Tw Cen MT" panose="020B0602020104020603" pitchFamily="34" charset="0"/>
              </a:rPr>
              <a:t> </a:t>
            </a:r>
            <a:r>
              <a:rPr lang="en-MY" sz="950" dirty="0" err="1">
                <a:latin typeface="Tw Cen MT" panose="020B0602020104020603" pitchFamily="34" charset="0"/>
              </a:rPr>
              <a:t>Kerja</a:t>
            </a:r>
            <a:r>
              <a:rPr lang="en-MY" sz="950" dirty="0">
                <a:latin typeface="Tw Cen MT" panose="020B0602020104020603" pitchFamily="34" charset="0"/>
              </a:rPr>
              <a:t> Raya Sabah</a:t>
            </a:r>
          </a:p>
          <a:p>
            <a:pPr marL="228600" indent="-228600">
              <a:buAutoNum type="arabicPeriod"/>
            </a:pPr>
            <a:r>
              <a:rPr lang="en-MY" sz="950" dirty="0" err="1">
                <a:latin typeface="Tw Cen MT" panose="020B0602020104020603" pitchFamily="34" charset="0"/>
              </a:rPr>
              <a:t>Jabatan</a:t>
            </a:r>
            <a:r>
              <a:rPr lang="en-MY" sz="950" dirty="0">
                <a:latin typeface="Tw Cen MT" panose="020B0602020104020603" pitchFamily="34" charset="0"/>
              </a:rPr>
              <a:t> </a:t>
            </a:r>
            <a:r>
              <a:rPr lang="en-MY" sz="950" dirty="0" err="1">
                <a:latin typeface="Tw Cen MT" panose="020B0602020104020603" pitchFamily="34" charset="0"/>
              </a:rPr>
              <a:t>Kerja</a:t>
            </a:r>
            <a:r>
              <a:rPr lang="en-MY" sz="950" dirty="0">
                <a:latin typeface="Tw Cen MT" panose="020B0602020104020603" pitchFamily="34" charset="0"/>
              </a:rPr>
              <a:t> Raya Sarawak</a:t>
            </a:r>
          </a:p>
          <a:p>
            <a:pPr marL="228600" indent="-228600">
              <a:buAutoNum type="arabicPeriod"/>
            </a:pPr>
            <a:r>
              <a:rPr lang="en-MY" sz="950" dirty="0" err="1">
                <a:latin typeface="Tw Cen MT" panose="020B0602020104020603" pitchFamily="34" charset="0"/>
              </a:rPr>
              <a:t>Pengurusan</a:t>
            </a:r>
            <a:r>
              <a:rPr lang="en-MY" sz="950" dirty="0">
                <a:latin typeface="Tw Cen MT" panose="020B0602020104020603" pitchFamily="34" charset="0"/>
              </a:rPr>
              <a:t> </a:t>
            </a:r>
            <a:r>
              <a:rPr lang="en-MY" sz="950" dirty="0" err="1">
                <a:latin typeface="Tw Cen MT" panose="020B0602020104020603" pitchFamily="34" charset="0"/>
              </a:rPr>
              <a:t>Aset</a:t>
            </a:r>
            <a:r>
              <a:rPr lang="en-MY" sz="950" dirty="0">
                <a:latin typeface="Tw Cen MT" panose="020B0602020104020603" pitchFamily="34" charset="0"/>
              </a:rPr>
              <a:t> Air </a:t>
            </a:r>
            <a:r>
              <a:rPr lang="en-MY" sz="950" dirty="0" err="1">
                <a:latin typeface="Tw Cen MT" panose="020B0602020104020603" pitchFamily="34" charset="0"/>
              </a:rPr>
              <a:t>Berhad</a:t>
            </a:r>
            <a:r>
              <a:rPr lang="en-MY" sz="950" dirty="0">
                <a:latin typeface="Tw Cen MT" panose="020B0602020104020603" pitchFamily="34" charset="0"/>
              </a:rPr>
              <a:t> (PAAB)</a:t>
            </a:r>
          </a:p>
          <a:p>
            <a:pPr marL="228600" indent="-228600">
              <a:buAutoNum type="arabicPeriod"/>
            </a:pPr>
            <a:r>
              <a:rPr lang="en-MY" sz="950" dirty="0" err="1">
                <a:latin typeface="Tw Cen MT" panose="020B0602020104020603" pitchFamily="34" charset="0"/>
              </a:rPr>
              <a:t>Lembaga</a:t>
            </a:r>
            <a:r>
              <a:rPr lang="en-MY" sz="950" dirty="0">
                <a:latin typeface="Tw Cen MT" panose="020B0602020104020603" pitchFamily="34" charset="0"/>
              </a:rPr>
              <a:t> </a:t>
            </a:r>
            <a:r>
              <a:rPr lang="en-MY" sz="950" dirty="0" err="1">
                <a:latin typeface="Tw Cen MT" panose="020B0602020104020603" pitchFamily="34" charset="0"/>
              </a:rPr>
              <a:t>Lebuh</a:t>
            </a:r>
            <a:r>
              <a:rPr lang="en-MY" sz="950" dirty="0">
                <a:latin typeface="Tw Cen MT" panose="020B0602020104020603" pitchFamily="34" charset="0"/>
              </a:rPr>
              <a:t> Raya Malaysia (LLM)</a:t>
            </a:r>
          </a:p>
          <a:p>
            <a:pPr marL="228600" indent="-228600">
              <a:buAutoNum type="arabicPeriod"/>
            </a:pPr>
            <a:r>
              <a:rPr lang="en-MY" sz="950" dirty="0">
                <a:latin typeface="Tw Cen MT" panose="020B0602020104020603" pitchFamily="34" charset="0"/>
              </a:rPr>
              <a:t>Association of Consulting Engineers Malaysia (ACEM)</a:t>
            </a:r>
          </a:p>
          <a:p>
            <a:pPr marL="228600" indent="-228600">
              <a:buAutoNum type="arabicPeriod"/>
            </a:pPr>
            <a:r>
              <a:rPr lang="en-MY" sz="950" dirty="0" err="1">
                <a:latin typeface="Tw Cen MT" panose="020B0602020104020603" pitchFamily="34" charset="0"/>
              </a:rPr>
              <a:t>Lembaga</a:t>
            </a:r>
            <a:r>
              <a:rPr lang="en-MY" sz="950" dirty="0">
                <a:latin typeface="Tw Cen MT" panose="020B0602020104020603" pitchFamily="34" charset="0"/>
              </a:rPr>
              <a:t> </a:t>
            </a:r>
            <a:r>
              <a:rPr lang="en-MY" sz="950" dirty="0" err="1">
                <a:latin typeface="Tw Cen MT" panose="020B0602020104020603" pitchFamily="34" charset="0"/>
              </a:rPr>
              <a:t>Jurukur</a:t>
            </a:r>
            <a:r>
              <a:rPr lang="en-MY" sz="950" dirty="0">
                <a:latin typeface="Tw Cen MT" panose="020B0602020104020603" pitchFamily="34" charset="0"/>
              </a:rPr>
              <a:t> </a:t>
            </a:r>
            <a:r>
              <a:rPr lang="en-MY" sz="950" dirty="0" err="1">
                <a:latin typeface="Tw Cen MT" panose="020B0602020104020603" pitchFamily="34" charset="0"/>
              </a:rPr>
              <a:t>Bahan</a:t>
            </a:r>
            <a:r>
              <a:rPr lang="en-MY" sz="950" dirty="0">
                <a:latin typeface="Tw Cen MT" panose="020B0602020104020603" pitchFamily="34" charset="0"/>
              </a:rPr>
              <a:t> Malaysia (LJBM)</a:t>
            </a:r>
          </a:p>
          <a:p>
            <a:pPr marL="228600" indent="-228600">
              <a:buAutoNum type="arabicPeriod"/>
            </a:pPr>
            <a:r>
              <a:rPr lang="en-MY" sz="950" dirty="0">
                <a:latin typeface="Tw Cen MT" panose="020B0602020104020603" pitchFamily="34" charset="0"/>
              </a:rPr>
              <a:t>The Institution Of Engineers Malaysia (IEM)</a:t>
            </a:r>
          </a:p>
          <a:p>
            <a:pPr marL="228600" indent="-228600">
              <a:buAutoNum type="arabicPeriod"/>
            </a:pPr>
            <a:r>
              <a:rPr lang="en-MY" sz="950" dirty="0">
                <a:latin typeface="Tw Cen MT" panose="020B0602020104020603" pitchFamily="34" charset="0"/>
              </a:rPr>
              <a:t>Royal Institution of Surveyors Malaysia (RISM)</a:t>
            </a:r>
          </a:p>
          <a:p>
            <a:pPr marL="228600" indent="-228600">
              <a:buAutoNum type="arabicPeriod"/>
            </a:pPr>
            <a:r>
              <a:rPr lang="en-MY" sz="950" dirty="0">
                <a:latin typeface="Tw Cen MT" panose="020B0602020104020603" pitchFamily="34" charset="0"/>
              </a:rPr>
              <a:t>Indah Water </a:t>
            </a:r>
            <a:r>
              <a:rPr lang="en-MY" sz="950" dirty="0" err="1">
                <a:latin typeface="Tw Cen MT" panose="020B0602020104020603" pitchFamily="34" charset="0"/>
              </a:rPr>
              <a:t>Konsortium</a:t>
            </a:r>
            <a:r>
              <a:rPr lang="en-MY" sz="950" dirty="0">
                <a:latin typeface="Tw Cen MT" panose="020B0602020104020603" pitchFamily="34" charset="0"/>
              </a:rPr>
              <a:t> </a:t>
            </a:r>
            <a:r>
              <a:rPr lang="en-MY" sz="950" dirty="0" err="1">
                <a:latin typeface="Tw Cen MT" panose="020B0602020104020603" pitchFamily="34" charset="0"/>
              </a:rPr>
              <a:t>Sdn</a:t>
            </a:r>
            <a:r>
              <a:rPr lang="en-MY" sz="950" dirty="0">
                <a:latin typeface="Tw Cen MT" panose="020B0602020104020603" pitchFamily="34" charset="0"/>
              </a:rPr>
              <a:t>. Bhd. (IWK)</a:t>
            </a:r>
          </a:p>
          <a:p>
            <a:pPr marL="228600" indent="-228600">
              <a:buAutoNum type="arabicPeriod"/>
            </a:pPr>
            <a:r>
              <a:rPr lang="en-MY" sz="950" dirty="0" err="1">
                <a:latin typeface="Tw Cen MT" panose="020B0602020104020603" pitchFamily="34" charset="0"/>
              </a:rPr>
              <a:t>Jabatan</a:t>
            </a:r>
            <a:r>
              <a:rPr lang="en-MY" sz="950" dirty="0">
                <a:latin typeface="Tw Cen MT" panose="020B0602020104020603" pitchFamily="34" charset="0"/>
              </a:rPr>
              <a:t> </a:t>
            </a:r>
            <a:r>
              <a:rPr lang="en-MY" sz="950" dirty="0" err="1">
                <a:latin typeface="Tw Cen MT" panose="020B0602020104020603" pitchFamily="34" charset="0"/>
              </a:rPr>
              <a:t>Perkhidmatan</a:t>
            </a:r>
            <a:r>
              <a:rPr lang="en-MY" sz="950" dirty="0">
                <a:latin typeface="Tw Cen MT" panose="020B0602020104020603" pitchFamily="34" charset="0"/>
              </a:rPr>
              <a:t> </a:t>
            </a:r>
            <a:r>
              <a:rPr lang="en-MY" sz="950" dirty="0" err="1">
                <a:latin typeface="Tw Cen MT" panose="020B0602020104020603" pitchFamily="34" charset="0"/>
              </a:rPr>
              <a:t>Pembetungan</a:t>
            </a:r>
            <a:r>
              <a:rPr lang="en-MY" sz="950" dirty="0">
                <a:latin typeface="Tw Cen MT" panose="020B0602020104020603" pitchFamily="34" charset="0"/>
              </a:rPr>
              <a:t> (JPP)</a:t>
            </a:r>
          </a:p>
          <a:p>
            <a:pPr marL="228600" indent="-228600">
              <a:buAutoNum type="arabicPeriod"/>
            </a:pPr>
            <a:r>
              <a:rPr lang="en-MY" sz="950" dirty="0">
                <a:latin typeface="Tw Cen MT" panose="020B0602020104020603" pitchFamily="34" charset="0"/>
              </a:rPr>
              <a:t>Tenaga </a:t>
            </a:r>
            <a:r>
              <a:rPr lang="en-MY" sz="950" dirty="0" err="1">
                <a:latin typeface="Tw Cen MT" panose="020B0602020104020603" pitchFamily="34" charset="0"/>
              </a:rPr>
              <a:t>Nasional</a:t>
            </a:r>
            <a:r>
              <a:rPr lang="en-MY" sz="950" dirty="0">
                <a:latin typeface="Tw Cen MT" panose="020B0602020104020603" pitchFamily="34" charset="0"/>
              </a:rPr>
              <a:t> </a:t>
            </a:r>
            <a:r>
              <a:rPr lang="en-MY" sz="950" dirty="0" err="1">
                <a:latin typeface="Tw Cen MT" panose="020B0602020104020603" pitchFamily="34" charset="0"/>
              </a:rPr>
              <a:t>Berhad</a:t>
            </a:r>
            <a:r>
              <a:rPr lang="en-MY" sz="950" dirty="0">
                <a:latin typeface="Tw Cen MT" panose="020B0602020104020603" pitchFamily="34" charset="0"/>
              </a:rPr>
              <a:t> (TNB)</a:t>
            </a:r>
          </a:p>
          <a:p>
            <a:pPr marL="228600" indent="-228600">
              <a:buAutoNum type="arabicPeriod"/>
            </a:pPr>
            <a:r>
              <a:rPr lang="en-MY" sz="950" dirty="0" err="1">
                <a:latin typeface="Tw Cen MT" panose="020B0602020104020603" pitchFamily="34" charset="0"/>
              </a:rPr>
              <a:t>Jabatan</a:t>
            </a:r>
            <a:r>
              <a:rPr lang="en-MY" sz="950" dirty="0">
                <a:latin typeface="Tw Cen MT" panose="020B0602020104020603" pitchFamily="34" charset="0"/>
              </a:rPr>
              <a:t> </a:t>
            </a:r>
            <a:r>
              <a:rPr lang="en-MY" sz="950" dirty="0" err="1">
                <a:latin typeface="Tw Cen MT" panose="020B0602020104020603" pitchFamily="34" charset="0"/>
              </a:rPr>
              <a:t>Kerja</a:t>
            </a:r>
            <a:r>
              <a:rPr lang="en-MY" sz="950" dirty="0">
                <a:latin typeface="Tw Cen MT" panose="020B0602020104020603" pitchFamily="34" charset="0"/>
              </a:rPr>
              <a:t> Raya Malaysia (JKR)</a:t>
            </a:r>
          </a:p>
          <a:p>
            <a:pPr marL="228600" indent="-228600">
              <a:buAutoNum type="arabicPeriod"/>
            </a:pPr>
            <a:r>
              <a:rPr lang="en-MY" sz="950" dirty="0" err="1">
                <a:latin typeface="Tw Cen MT" panose="020B0602020104020603" pitchFamily="34" charset="0"/>
              </a:rPr>
              <a:t>Suruhanjaya</a:t>
            </a:r>
            <a:r>
              <a:rPr lang="en-MY" sz="950" dirty="0">
                <a:latin typeface="Tw Cen MT" panose="020B0602020104020603" pitchFamily="34" charset="0"/>
              </a:rPr>
              <a:t> </a:t>
            </a:r>
            <a:r>
              <a:rPr lang="en-MY" sz="950" dirty="0" err="1">
                <a:latin typeface="Tw Cen MT" panose="020B0602020104020603" pitchFamily="34" charset="0"/>
              </a:rPr>
              <a:t>Perkhidmatan</a:t>
            </a:r>
            <a:r>
              <a:rPr lang="en-MY" sz="950" dirty="0">
                <a:latin typeface="Tw Cen MT" panose="020B0602020104020603" pitchFamily="34" charset="0"/>
              </a:rPr>
              <a:t> Air Negara (SPAN)</a:t>
            </a:r>
          </a:p>
          <a:p>
            <a:pPr marL="228600" indent="-228600">
              <a:buAutoNum type="arabicPeriod"/>
            </a:pPr>
            <a:r>
              <a:rPr lang="en-MY" sz="950" dirty="0" err="1">
                <a:latin typeface="Tw Cen MT" panose="020B0602020104020603" pitchFamily="34" charset="0"/>
              </a:rPr>
              <a:t>Gamuda</a:t>
            </a:r>
            <a:r>
              <a:rPr lang="en-MY" sz="950" dirty="0">
                <a:latin typeface="Tw Cen MT" panose="020B0602020104020603" pitchFamily="34" charset="0"/>
              </a:rPr>
              <a:t> </a:t>
            </a:r>
            <a:r>
              <a:rPr lang="en-MY" sz="950" dirty="0" err="1">
                <a:latin typeface="Tw Cen MT" panose="020B0602020104020603" pitchFamily="34" charset="0"/>
              </a:rPr>
              <a:t>Berhad</a:t>
            </a:r>
            <a:endParaRPr lang="en-MY" sz="950" dirty="0">
              <a:latin typeface="Tw Cen MT" panose="020B0602020104020603" pitchFamily="34" charset="0"/>
            </a:endParaRPr>
          </a:p>
          <a:p>
            <a:pPr marL="228600" indent="-228600">
              <a:buAutoNum type="arabicPeriod"/>
            </a:pPr>
            <a:r>
              <a:rPr lang="en-MY" sz="950" dirty="0">
                <a:latin typeface="Tw Cen MT" panose="020B0602020104020603" pitchFamily="34" charset="0"/>
              </a:rPr>
              <a:t>Mass </a:t>
            </a:r>
            <a:r>
              <a:rPr lang="en-MY" sz="950" dirty="0" err="1">
                <a:latin typeface="Tw Cen MT" panose="020B0602020104020603" pitchFamily="34" charset="0"/>
              </a:rPr>
              <a:t>Rapit</a:t>
            </a:r>
            <a:r>
              <a:rPr lang="en-MY" sz="950" dirty="0">
                <a:latin typeface="Tw Cen MT" panose="020B0602020104020603" pitchFamily="34" charset="0"/>
              </a:rPr>
              <a:t> </a:t>
            </a:r>
            <a:r>
              <a:rPr lang="en-MY" sz="950" dirty="0" err="1">
                <a:latin typeface="Tw Cen MT" panose="020B0602020104020603" pitchFamily="34" charset="0"/>
              </a:rPr>
              <a:t>Tansit</a:t>
            </a:r>
            <a:r>
              <a:rPr lang="en-MY" sz="950" dirty="0">
                <a:latin typeface="Tw Cen MT" panose="020B0602020104020603" pitchFamily="34" charset="0"/>
              </a:rPr>
              <a:t> (MRT Corporation)</a:t>
            </a:r>
          </a:p>
          <a:p>
            <a:pPr marL="228600" indent="-228600">
              <a:buAutoNum type="arabicPeriod"/>
            </a:pPr>
            <a:r>
              <a:rPr lang="en-MY" sz="950" dirty="0">
                <a:latin typeface="Tw Cen MT" panose="020B0602020104020603" pitchFamily="34" charset="0"/>
              </a:rPr>
              <a:t>PLUS Malaysia </a:t>
            </a:r>
            <a:r>
              <a:rPr lang="en-MY" sz="950" dirty="0" err="1">
                <a:latin typeface="Tw Cen MT" panose="020B0602020104020603" pitchFamily="34" charset="0"/>
              </a:rPr>
              <a:t>Berhad</a:t>
            </a:r>
            <a:endParaRPr lang="en-MY" sz="950" dirty="0">
              <a:latin typeface="Tw Cen MT" panose="020B0602020104020603" pitchFamily="34" charset="0"/>
            </a:endParaRPr>
          </a:p>
          <a:p>
            <a:pPr marL="228600" indent="-228600">
              <a:buAutoNum type="arabicPeriod"/>
            </a:pPr>
            <a:r>
              <a:rPr lang="en-MY" sz="950" dirty="0" err="1">
                <a:latin typeface="Tw Cen MT" panose="020B0602020104020603" pitchFamily="34" charset="0"/>
              </a:rPr>
              <a:t>Prasarana</a:t>
            </a:r>
            <a:r>
              <a:rPr lang="en-MY" sz="950" dirty="0">
                <a:latin typeface="Tw Cen MT" panose="020B0602020104020603" pitchFamily="34" charset="0"/>
              </a:rPr>
              <a:t> Malaysia </a:t>
            </a:r>
            <a:r>
              <a:rPr lang="en-MY" sz="950" dirty="0" err="1">
                <a:latin typeface="Tw Cen MT" panose="020B0602020104020603" pitchFamily="34" charset="0"/>
              </a:rPr>
              <a:t>Berhad</a:t>
            </a:r>
            <a:endParaRPr lang="en-MY" sz="950" dirty="0">
              <a:latin typeface="Tw Cen MT" panose="020B0602020104020603" pitchFamily="34" charset="0"/>
            </a:endParaRPr>
          </a:p>
          <a:p>
            <a:pPr marL="228600" indent="-228600">
              <a:buAutoNum type="arabicPeriod"/>
            </a:pPr>
            <a:r>
              <a:rPr lang="en-MY" sz="950" dirty="0" err="1">
                <a:latin typeface="Tw Cen MT" panose="020B0602020104020603" pitchFamily="34" charset="0"/>
              </a:rPr>
              <a:t>Lembaga</a:t>
            </a:r>
            <a:r>
              <a:rPr lang="en-MY" sz="950" dirty="0">
                <a:latin typeface="Tw Cen MT" panose="020B0602020104020603" pitchFamily="34" charset="0"/>
              </a:rPr>
              <a:t> </a:t>
            </a:r>
            <a:r>
              <a:rPr lang="en-MY" sz="950" dirty="0" err="1">
                <a:latin typeface="Tw Cen MT" panose="020B0602020104020603" pitchFamily="34" charset="0"/>
              </a:rPr>
              <a:t>Jurutera</a:t>
            </a:r>
            <a:r>
              <a:rPr lang="en-MY" sz="950" dirty="0">
                <a:latin typeface="Tw Cen MT" panose="020B0602020104020603" pitchFamily="34" charset="0"/>
              </a:rPr>
              <a:t> Malaysia (BEM)</a:t>
            </a:r>
          </a:p>
          <a:p>
            <a:pPr marL="228600" indent="-228600">
              <a:buAutoNum type="arabicPeriod"/>
            </a:pPr>
            <a:r>
              <a:rPr lang="en-MY" sz="950" dirty="0" err="1">
                <a:latin typeface="Tw Cen MT" panose="020B0602020104020603" pitchFamily="34" charset="0"/>
              </a:rPr>
              <a:t>Kementerian</a:t>
            </a:r>
            <a:r>
              <a:rPr lang="en-MY" sz="950" dirty="0">
                <a:latin typeface="Tw Cen MT" panose="020B0602020104020603" pitchFamily="34" charset="0"/>
              </a:rPr>
              <a:t> </a:t>
            </a:r>
            <a:r>
              <a:rPr lang="en-MY" sz="950" dirty="0" err="1">
                <a:latin typeface="Tw Cen MT" panose="020B0602020104020603" pitchFamily="34" charset="0"/>
              </a:rPr>
              <a:t>Kemajuan</a:t>
            </a:r>
            <a:r>
              <a:rPr lang="en-MY" sz="950" dirty="0">
                <a:latin typeface="Tw Cen MT" panose="020B0602020104020603" pitchFamily="34" charset="0"/>
              </a:rPr>
              <a:t> </a:t>
            </a:r>
            <a:r>
              <a:rPr lang="en-MY" sz="950" dirty="0" err="1">
                <a:latin typeface="Tw Cen MT" panose="020B0602020104020603" pitchFamily="34" charset="0"/>
              </a:rPr>
              <a:t>Luar</a:t>
            </a:r>
            <a:r>
              <a:rPr lang="en-MY" sz="950" dirty="0">
                <a:latin typeface="Tw Cen MT" panose="020B0602020104020603" pitchFamily="34" charset="0"/>
              </a:rPr>
              <a:t> Bandar </a:t>
            </a:r>
            <a:r>
              <a:rPr lang="en-MY" sz="950" dirty="0" err="1">
                <a:latin typeface="Tw Cen MT" panose="020B0602020104020603" pitchFamily="34" charset="0"/>
              </a:rPr>
              <a:t>dan</a:t>
            </a:r>
            <a:r>
              <a:rPr lang="en-MY" sz="950" dirty="0">
                <a:latin typeface="Tw Cen MT" panose="020B0602020104020603" pitchFamily="34" charset="0"/>
              </a:rPr>
              <a:t> Wilayah (KKLW)</a:t>
            </a:r>
          </a:p>
          <a:p>
            <a:pPr marL="228600" indent="-228600">
              <a:buAutoNum type="arabicPeriod"/>
            </a:pPr>
            <a:r>
              <a:rPr lang="en-MY" sz="950" dirty="0">
                <a:latin typeface="Tw Cen MT" panose="020B0602020104020603" pitchFamily="34" charset="0"/>
              </a:rPr>
              <a:t>Real Estate and Housing Developers’ Association (REHDA)</a:t>
            </a:r>
          </a:p>
          <a:p>
            <a:pPr marL="228600" indent="-228600">
              <a:buAutoNum type="arabicPeriod"/>
            </a:pPr>
            <a:r>
              <a:rPr lang="en-MY" sz="950" dirty="0" err="1">
                <a:latin typeface="Tw Cen MT" panose="020B0602020104020603" pitchFamily="34" charset="0"/>
              </a:rPr>
              <a:t>Dewan</a:t>
            </a:r>
            <a:r>
              <a:rPr lang="en-MY" sz="950" dirty="0">
                <a:latin typeface="Tw Cen MT" panose="020B0602020104020603" pitchFamily="34" charset="0"/>
              </a:rPr>
              <a:t> </a:t>
            </a:r>
            <a:r>
              <a:rPr lang="en-MY" sz="950" dirty="0" err="1">
                <a:latin typeface="Tw Cen MT" panose="020B0602020104020603" pitchFamily="34" charset="0"/>
              </a:rPr>
              <a:t>Bandaraya</a:t>
            </a:r>
            <a:r>
              <a:rPr lang="en-MY" sz="950" dirty="0">
                <a:latin typeface="Tw Cen MT" panose="020B0602020104020603" pitchFamily="34" charset="0"/>
              </a:rPr>
              <a:t> Kuala Lumpur (DBKL) </a:t>
            </a:r>
            <a:endParaRPr lang="en-US" sz="950" dirty="0">
              <a:latin typeface="Tw Cen MT" panose="020B0602020104020603" pitchFamily="34" charset="0"/>
            </a:endParaRPr>
          </a:p>
        </p:txBody>
      </p:sp>
    </p:spTree>
    <p:extLst>
      <p:ext uri="{BB962C8B-B14F-4D97-AF65-F5344CB8AC3E}">
        <p14:creationId xmlns:p14="http://schemas.microsoft.com/office/powerpoint/2010/main" val="304866681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88558">
                  <a:extLst>
                    <a:ext uri="{9D8B030D-6E8A-4147-A177-3AD203B41FA5}">
                      <a16:colId xmlns:a16="http://schemas.microsoft.com/office/drawing/2014/main" val="3372148144"/>
                    </a:ext>
                  </a:extLst>
                </a:gridCol>
                <a:gridCol w="1350335">
                  <a:extLst>
                    <a:ext uri="{9D8B030D-6E8A-4147-A177-3AD203B41FA5}">
                      <a16:colId xmlns:a16="http://schemas.microsoft.com/office/drawing/2014/main" val="384475541"/>
                    </a:ext>
                  </a:extLst>
                </a:gridCol>
                <a:gridCol w="1382233">
                  <a:extLst>
                    <a:ext uri="{9D8B030D-6E8A-4147-A177-3AD203B41FA5}">
                      <a16:colId xmlns:a16="http://schemas.microsoft.com/office/drawing/2014/main" val="3666211108"/>
                    </a:ext>
                  </a:extLst>
                </a:gridCol>
                <a:gridCol w="1318439">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2017</a:t>
                      </a: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solidFill>
                      <a:schemeClr val="accent1">
                        <a:lumMod val="75000"/>
                        <a:alpha val="60000"/>
                      </a:schemeClr>
                    </a:solidFill>
                  </a:tcPr>
                </a:tc>
                <a:extLst>
                  <a:ext uri="{0D108BD9-81ED-4DB2-BD59-A6C34878D82A}">
                    <a16:rowId xmlns:a16="http://schemas.microsoft.com/office/drawing/2014/main" val="2306563032"/>
                  </a:ext>
                </a:extLst>
              </a:tr>
              <a:tr h="1787931">
                <a:tc>
                  <a:txBody>
                    <a:bodyPr/>
                    <a:lstStyle/>
                    <a:p>
                      <a:pPr eaLnBrk="1" fontAlgn="base" hangingPunct="1">
                        <a:lnSpc>
                          <a:spcPct val="100000"/>
                        </a:lnSpc>
                        <a:spcBef>
                          <a:spcPct val="0"/>
                        </a:spcBef>
                        <a:spcAft>
                          <a:spcPct val="0"/>
                        </a:spcAft>
                        <a:defRPr/>
                      </a:pPr>
                      <a:endParaRPr lang="en-MY" sz="900" dirty="0">
                        <a:latin typeface="Tw Cen MT" pitchFamily="34" charset="0"/>
                      </a:endParaRPr>
                    </a:p>
                  </a:txBody>
                  <a:tcPr>
                    <a:solidFill>
                      <a:schemeClr val="accent1">
                        <a:lumMod val="75000"/>
                        <a:alpha val="10000"/>
                      </a:schemeClr>
                    </a:solidFill>
                  </a:tcPr>
                </a:tc>
                <a:tc>
                  <a:txBody>
                    <a:bodyPr/>
                    <a:lstStyle/>
                    <a:p>
                      <a:pPr>
                        <a:lnSpc>
                          <a:spcPct val="100000"/>
                        </a:lnSpc>
                      </a:pPr>
                      <a:endParaRPr lang="en-MY" sz="900" dirty="0">
                        <a:latin typeface="Tw Cen MT" pitchFamily="34" charset="0"/>
                      </a:endParaRPr>
                    </a:p>
                  </a:txBody>
                  <a:tcPr>
                    <a:solidFill>
                      <a:schemeClr val="accent1">
                        <a:lumMod val="75000"/>
                        <a:alpha val="10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rgbClr val="000000"/>
                          </a:solidFill>
                          <a:latin typeface="Tw Cen MT" pitchFamily="34" charset="0"/>
                          <a:ea typeface="+mn-ea"/>
                          <a:cs typeface="+mn-cs"/>
                        </a:rPr>
                        <a:t>MSCESMM on JKR/etc. engineering projects demonstrated and tested</a:t>
                      </a:r>
                    </a:p>
                    <a:p>
                      <a:pPr>
                        <a:lnSpc>
                          <a:spcPct val="100000"/>
                        </a:lnSpc>
                      </a:pPr>
                      <a:endParaRPr lang="en-MY" sz="900" dirty="0">
                        <a:latin typeface="Tw Cen MT" pitchFamily="34" charset="0"/>
                      </a:endParaRPr>
                    </a:p>
                  </a:txBody>
                  <a:tcPr>
                    <a:solidFill>
                      <a:schemeClr val="accent1">
                        <a:lumMod val="75000"/>
                        <a:alpha val="10000"/>
                      </a:schemeClr>
                    </a:solidFill>
                  </a:tcPr>
                </a:tc>
                <a:tc>
                  <a:txBody>
                    <a:bodyPr/>
                    <a:lstStyle/>
                    <a:p>
                      <a:pPr marL="0" marR="0" indent="0" algn="l" defTabSz="685800" rtl="0" eaLnBrk="1" fontAlgn="base" latinLnBrk="0" hangingPunct="1">
                        <a:lnSpc>
                          <a:spcPct val="100000"/>
                        </a:lnSpc>
                        <a:spcBef>
                          <a:spcPct val="0"/>
                        </a:spcBef>
                        <a:spcAft>
                          <a:spcPct val="0"/>
                        </a:spcAft>
                        <a:buClrTx/>
                        <a:buSzTx/>
                        <a:buFontTx/>
                        <a:buNone/>
                        <a:tabLst/>
                        <a:defRPr/>
                      </a:pPr>
                      <a:r>
                        <a:rPr lang="ms-MY" sz="900" kern="1200" dirty="0" smtClean="0">
                          <a:solidFill>
                            <a:srgbClr val="000000"/>
                          </a:solidFill>
                          <a:latin typeface="Tw Cen MT" pitchFamily="34" charset="0"/>
                          <a:ea typeface="+mn-ea"/>
                          <a:cs typeface="+mn-cs"/>
                        </a:rPr>
                        <a:t>Proposal paper to mandate MSCESMM approved by MOF</a:t>
                      </a:r>
                    </a:p>
                    <a:p>
                      <a:pPr eaLnBrk="1" fontAlgn="base" hangingPunct="1">
                        <a:lnSpc>
                          <a:spcPct val="100000"/>
                        </a:lnSpc>
                        <a:spcBef>
                          <a:spcPct val="0"/>
                        </a:spcBef>
                        <a:spcAft>
                          <a:spcPct val="0"/>
                        </a:spcAft>
                        <a:defRPr/>
                      </a:pPr>
                      <a:endParaRPr lang="en-MY" sz="900" dirty="0">
                        <a:latin typeface="Tw Cen MT" pitchFamily="34" charset="0"/>
                      </a:endParaRPr>
                    </a:p>
                  </a:txBody>
                  <a:tcPr>
                    <a:solidFill>
                      <a:schemeClr val="accent1">
                        <a:lumMod val="75000"/>
                        <a:alpha val="10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kern="1200" dirty="0" smtClean="0">
                          <a:solidFill>
                            <a:srgbClr val="000000"/>
                          </a:solidFill>
                          <a:latin typeface="Tw Cen MT" pitchFamily="34" charset="0"/>
                          <a:ea typeface="+mn-ea"/>
                          <a:cs typeface="+mn-cs"/>
                        </a:rPr>
                        <a:t>Circular on MSCESMM issued by MOF</a:t>
                      </a:r>
                    </a:p>
                    <a:p>
                      <a:pPr>
                        <a:lnSpc>
                          <a:spcPct val="100000"/>
                        </a:lnSpc>
                      </a:pPr>
                      <a:endParaRPr lang="en-MY" sz="900" dirty="0">
                        <a:solidFill>
                          <a:srgbClr val="FF0000"/>
                        </a:solidFill>
                        <a:latin typeface="Tw Cen MT" pitchFamily="34" charset="0"/>
                      </a:endParaRPr>
                    </a:p>
                  </a:txBody>
                  <a:tcPr>
                    <a:solidFill>
                      <a:schemeClr val="accent1">
                        <a:lumMod val="75000"/>
                        <a:alpha val="10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 Sariah Abd Karib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Mohd Zaid Zakaria</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Sr Nazir Mohamad Nor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98318"/>
          <a:ext cx="4859081" cy="1179643"/>
        </p:xfrm>
        <a:graphic>
          <a:graphicData uri="http://schemas.openxmlformats.org/drawingml/2006/table">
            <a:tbl>
              <a:tblPr firstRow="1" bandRow="1">
                <a:tableStyleId>{5C22544A-7EE6-4342-B048-85BDC9FD1C3A}</a:tableStyleId>
              </a:tblPr>
              <a:tblGrid>
                <a:gridCol w="4859081">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eaLnBrk="1" fontAlgn="base" hangingPunct="1">
                        <a:spcBef>
                          <a:spcPct val="0"/>
                        </a:spcBef>
                        <a:spcAft>
                          <a:spcPct val="0"/>
                        </a:spcAft>
                        <a:defRPr/>
                      </a:pPr>
                      <a:r>
                        <a:rPr lang="en-MY" sz="1000" b="0" kern="1200" dirty="0" smtClean="0">
                          <a:solidFill>
                            <a:schemeClr val="tx1"/>
                          </a:solidFill>
                          <a:latin typeface="Tw Cen MT" panose="020B0602020104020603" pitchFamily="34" charset="0"/>
                          <a:ea typeface="+mn-ea"/>
                          <a:cs typeface="+mn-cs"/>
                        </a:rPr>
                        <a:t>A circular issued by MOF to mandate the usage of MSCESMM for public projects by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smtClean="0">
                          <a:solidFill>
                            <a:schemeClr val="tx1"/>
                          </a:solidFill>
                          <a:latin typeface="Tw Cen MT" panose="020B0602020104020603" pitchFamily="34" charset="0"/>
                        </a:rPr>
                        <a:t>INITIATIVE</a:t>
                      </a:r>
                    </a:p>
                    <a:p>
                      <a:pPr>
                        <a:lnSpc>
                          <a:spcPct val="88000"/>
                        </a:lnSpc>
                        <a:defRPr/>
                      </a:pPr>
                      <a:r>
                        <a:rPr lang="en-MY" sz="1000" b="0" kern="1200" dirty="0" smtClean="0">
                          <a:solidFill>
                            <a:schemeClr val="tx1"/>
                          </a:solidFill>
                          <a:latin typeface="Bookman Old Style" pitchFamily="18" charset="0"/>
                          <a:ea typeface="+mn-ea"/>
                          <a:cs typeface="+mn-cs"/>
                        </a:rPr>
                        <a:t>I</a:t>
                      </a:r>
                      <a:r>
                        <a:rPr lang="en-MY" sz="1000" b="0" kern="1200" dirty="0" smtClean="0">
                          <a:solidFill>
                            <a:schemeClr val="tx1"/>
                          </a:solidFill>
                          <a:latin typeface="Tw Cen MT" panose="020B0602020104020603" pitchFamily="34" charset="0"/>
                          <a:ea typeface="+mn-ea"/>
                          <a:cs typeface="+mn-cs"/>
                        </a:rPr>
                        <a:t>1- Internationalise construction practices and standards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Bookman Old Style" pitchFamily="18" charset="0"/>
                          <a:ea typeface="+mn-ea"/>
                          <a:cs typeface="+mn-cs"/>
                        </a:rPr>
                        <a:t>I</a:t>
                      </a:r>
                      <a:r>
                        <a:rPr lang="en-MY" sz="1000" b="0" kern="1200" dirty="0" smtClean="0">
                          <a:solidFill>
                            <a:schemeClr val="tx1"/>
                          </a:solidFill>
                          <a:latin typeface="Tw Cen MT" panose="020B0602020104020603" pitchFamily="34" charset="0"/>
                          <a:ea typeface="+mn-ea"/>
                          <a:cs typeface="+mn-cs"/>
                        </a:rPr>
                        <a:t>1c - Enhance and expand adoption of MSCESMM</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639219"/>
            <a:ext cx="6864535" cy="246221"/>
          </a:xfrm>
          <a:prstGeom prst="rect">
            <a:avLst/>
          </a:prstGeom>
          <a:noFill/>
        </p:spPr>
        <p:txBody>
          <a:bodyPr wrap="square" rtlCol="0">
            <a:spAutoFit/>
          </a:bodyPr>
          <a:lstStyle/>
          <a:p>
            <a:r>
              <a:rPr lang="en-US" sz="1000" dirty="0" smtClean="0">
                <a:latin typeface="Tw Cen MT" panose="020B0602020104020603" pitchFamily="34" charset="0"/>
              </a:rPr>
              <a:t>This KPI is under the purview of IWG17 and is </a:t>
            </a:r>
            <a:r>
              <a:rPr lang="en-US" sz="1000" dirty="0">
                <a:latin typeface="Tw Cen MT" panose="020B0602020104020603" pitchFamily="34" charset="0"/>
              </a:rPr>
              <a:t>scheduled to commence </a:t>
            </a:r>
            <a:r>
              <a:rPr lang="en-US" sz="1000">
                <a:latin typeface="Tw Cen MT" panose="020B0602020104020603" pitchFamily="34" charset="0"/>
              </a:rPr>
              <a:t>in </a:t>
            </a:r>
            <a:r>
              <a:rPr lang="en-US" sz="1000" smtClean="0">
                <a:latin typeface="Tw Cen MT" panose="020B0602020104020603" pitchFamily="34" charset="0"/>
              </a:rPr>
              <a:t>Q3 2018.</a:t>
            </a:r>
            <a:endParaRPr lang="en-US" sz="1000" dirty="0" smtClean="0">
              <a:latin typeface="Tw Cen MT" panose="020B0602020104020603" pitchFamily="34" charset="0"/>
            </a:endParaRPr>
          </a:p>
        </p:txBody>
      </p:sp>
      <p:sp>
        <p:nvSpPr>
          <p:cNvPr id="5" name="Rectangle 4"/>
          <p:cNvSpPr/>
          <p:nvPr/>
        </p:nvSpPr>
        <p:spPr>
          <a:xfrm>
            <a:off x="2110332" y="63798"/>
            <a:ext cx="2091535" cy="307777"/>
          </a:xfrm>
          <a:prstGeom prst="rect">
            <a:avLst/>
          </a:prstGeom>
          <a:ln>
            <a:noFill/>
          </a:ln>
        </p:spPr>
        <p:txBody>
          <a:bodyPr wrap="none">
            <a:spAutoFit/>
          </a:bodyPr>
          <a:lstStyle/>
          <a:p>
            <a:r>
              <a:rPr lang="ms-MY" sz="1400" b="1" dirty="0" smtClean="0">
                <a:solidFill>
                  <a:schemeClr val="accent1">
                    <a:lumMod val="75000"/>
                  </a:schemeClr>
                </a:solidFill>
                <a:latin typeface="Tw Cen MT" panose="020B0602020104020603" pitchFamily="34" charset="0"/>
              </a:rPr>
              <a:t>INTERNATIONALISATION</a:t>
            </a:r>
            <a:endParaRPr lang="ms-MY" sz="1400" b="1" dirty="0">
              <a:solidFill>
                <a:schemeClr val="accent1">
                  <a:lumMod val="75000"/>
                </a:schemeClr>
              </a:solidFill>
              <a:latin typeface="Tw Cen MT" panose="020B0602020104020603" pitchFamily="34" charset="0"/>
            </a:endParaRPr>
          </a:p>
        </p:txBody>
      </p:sp>
      <p:sp>
        <p:nvSpPr>
          <p:cNvPr id="10" name="Rectangle 9"/>
          <p:cNvSpPr/>
          <p:nvPr/>
        </p:nvSpPr>
        <p:spPr>
          <a:xfrm>
            <a:off x="180761"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a:t>
            </a:r>
            <a:r>
              <a:rPr lang="ms-MY" sz="2800" b="1" dirty="0" smtClean="0">
                <a:solidFill>
                  <a:schemeClr val="bg1"/>
                </a:solidFill>
                <a:latin typeface="Bookman Old Style" pitchFamily="18" charset="0"/>
              </a:rPr>
              <a:t>I</a:t>
            </a:r>
            <a:r>
              <a:rPr lang="ms-MY" sz="2800" b="1" dirty="0" smtClean="0">
                <a:solidFill>
                  <a:schemeClr val="bg1"/>
                </a:solidFill>
                <a:latin typeface="Tw Cen MT" panose="020B0602020104020603" pitchFamily="34" charset="0"/>
              </a:rPr>
              <a:t>1-101</a:t>
            </a:r>
            <a:endParaRPr lang="ms-MY" sz="2800" dirty="0">
              <a:solidFill>
                <a:schemeClr val="bg1"/>
              </a:solidFill>
            </a:endParaRPr>
          </a:p>
        </p:txBody>
      </p:sp>
      <p:sp>
        <p:nvSpPr>
          <p:cNvPr id="15" name="TextBox 14"/>
          <p:cNvSpPr txBox="1"/>
          <p:nvPr/>
        </p:nvSpPr>
        <p:spPr>
          <a:xfrm>
            <a:off x="0" y="4316235"/>
            <a:ext cx="6858000" cy="230832"/>
          </a:xfrm>
          <a:prstGeom prst="rect">
            <a:avLst/>
          </a:prstGeom>
          <a:solidFill>
            <a:schemeClr val="accent1">
              <a:lumMod val="75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a:t>
            </a:r>
            <a:r>
              <a:rPr lang="en-US" sz="900" b="1" dirty="0">
                <a:solidFill>
                  <a:schemeClr val="bg1"/>
                </a:solidFill>
                <a:latin typeface="Tw Cen MT" panose="020B0602020104020603" pitchFamily="34" charset="0"/>
              </a:rPr>
              <a:t>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accent1">
              <a:lumMod val="75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Tree>
    <p:extLst>
      <p:ext uri="{BB962C8B-B14F-4D97-AF65-F5344CB8AC3E}">
        <p14:creationId xmlns:p14="http://schemas.microsoft.com/office/powerpoint/2010/main" val="77704022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88558">
                  <a:extLst>
                    <a:ext uri="{9D8B030D-6E8A-4147-A177-3AD203B41FA5}">
                      <a16:colId xmlns:a16="http://schemas.microsoft.com/office/drawing/2014/main" val="3372148144"/>
                    </a:ext>
                  </a:extLst>
                </a:gridCol>
                <a:gridCol w="1350335">
                  <a:extLst>
                    <a:ext uri="{9D8B030D-6E8A-4147-A177-3AD203B41FA5}">
                      <a16:colId xmlns:a16="http://schemas.microsoft.com/office/drawing/2014/main" val="384475541"/>
                    </a:ext>
                  </a:extLst>
                </a:gridCol>
                <a:gridCol w="1382233">
                  <a:extLst>
                    <a:ext uri="{9D8B030D-6E8A-4147-A177-3AD203B41FA5}">
                      <a16:colId xmlns:a16="http://schemas.microsoft.com/office/drawing/2014/main" val="3666211108"/>
                    </a:ext>
                  </a:extLst>
                </a:gridCol>
                <a:gridCol w="1318439">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25</a:t>
                      </a:r>
                      <a:r>
                        <a:rPr lang="ms-MY" sz="900" dirty="0" smtClean="0">
                          <a:solidFill>
                            <a:schemeClr val="bg1"/>
                          </a:solidFill>
                          <a:latin typeface="Tw Cen MT" panose="020B0602020104020603" pitchFamily="34" charset="0"/>
                        </a:rPr>
                        <a:t>%</a:t>
                      </a: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15</a:t>
                      </a:r>
                      <a:r>
                        <a:rPr lang="ms-MY" sz="900" dirty="0" smtClean="0">
                          <a:solidFill>
                            <a:schemeClr val="bg1"/>
                          </a:solidFill>
                          <a:latin typeface="Tw Cen MT" panose="020B0602020104020603" pitchFamily="34" charset="0"/>
                        </a:rPr>
                        <a:t>%</a:t>
                      </a:r>
                    </a:p>
                  </a:txBody>
                  <a:tcPr>
                    <a:solidFill>
                      <a:schemeClr val="accent1">
                        <a:lumMod val="75000"/>
                        <a:alpha val="60000"/>
                      </a:scheme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base" latinLnBrk="0" hangingPunct="1">
                        <a:lnSpc>
                          <a:spcPct val="100000"/>
                        </a:lnSpc>
                        <a:spcBef>
                          <a:spcPct val="0"/>
                        </a:spcBef>
                        <a:spcAft>
                          <a:spcPct val="0"/>
                        </a:spcAft>
                        <a:buClrTx/>
                        <a:buSzTx/>
                        <a:buFontTx/>
                        <a:buNone/>
                        <a:tabLst/>
                        <a:defRPr/>
                      </a:pPr>
                      <a:r>
                        <a:rPr lang="en-US" sz="900" kern="1200" dirty="0" smtClean="0">
                          <a:solidFill>
                            <a:schemeClr val="tx1"/>
                          </a:solidFill>
                          <a:latin typeface="Tw Cen MT" pitchFamily="34" charset="0"/>
                          <a:ea typeface="+mn-ea"/>
                          <a:cs typeface="+mn-cs"/>
                        </a:rPr>
                        <a:t>200 construction professionals trained with</a:t>
                      </a:r>
                      <a:r>
                        <a:rPr lang="en-US" sz="900" kern="1200" baseline="0" dirty="0" smtClean="0">
                          <a:solidFill>
                            <a:schemeClr val="tx1"/>
                          </a:solidFill>
                          <a:latin typeface="Tw Cen MT" pitchFamily="34" charset="0"/>
                          <a:ea typeface="+mn-ea"/>
                          <a:cs typeface="+mn-cs"/>
                        </a:rPr>
                        <a:t> </a:t>
                      </a:r>
                      <a:r>
                        <a:rPr lang="en-US" sz="900" kern="1200" baseline="0" dirty="0" err="1" smtClean="0">
                          <a:solidFill>
                            <a:schemeClr val="tx1"/>
                          </a:solidFill>
                          <a:latin typeface="Tw Cen MT" pitchFamily="34" charset="0"/>
                          <a:ea typeface="+mn-ea"/>
                          <a:cs typeface="+mn-cs"/>
                        </a:rPr>
                        <a:t>MyCSESMM</a:t>
                      </a:r>
                      <a:r>
                        <a:rPr lang="en-US" sz="900" kern="1200" baseline="0" dirty="0" smtClean="0">
                          <a:solidFill>
                            <a:schemeClr val="tx1"/>
                          </a:solidFill>
                          <a:latin typeface="Tw Cen MT" pitchFamily="34" charset="0"/>
                          <a:ea typeface="+mn-ea"/>
                          <a:cs typeface="+mn-cs"/>
                        </a:rPr>
                        <a:t> in 10 trainings conducted</a:t>
                      </a:r>
                      <a:endParaRPr lang="en-US" sz="900" kern="1200" dirty="0" smtClean="0">
                        <a:solidFill>
                          <a:schemeClr val="tx1"/>
                        </a:solidFill>
                        <a:latin typeface="Tw Cen MT" pitchFamily="34" charset="0"/>
                        <a:ea typeface="+mn-ea"/>
                        <a:cs typeface="+mn-cs"/>
                      </a:endParaRPr>
                    </a:p>
                    <a:p>
                      <a:pPr eaLnBrk="1" fontAlgn="base" hangingPunct="1">
                        <a:lnSpc>
                          <a:spcPct val="100000"/>
                        </a:lnSpc>
                        <a:spcBef>
                          <a:spcPct val="0"/>
                        </a:spcBef>
                        <a:spcAft>
                          <a:spcPct val="0"/>
                        </a:spcAft>
                        <a:defRPr/>
                      </a:pPr>
                      <a:endParaRPr lang="en-MY" sz="900" dirty="0">
                        <a:solidFill>
                          <a:schemeClr val="tx1"/>
                        </a:solidFill>
                        <a:latin typeface="Tw Cen MT" pitchFamily="34" charset="0"/>
                      </a:endParaRPr>
                    </a:p>
                  </a:txBody>
                  <a:tcPr>
                    <a:solidFill>
                      <a:schemeClr val="accent1">
                        <a:lumMod val="75000"/>
                        <a:alpha val="10000"/>
                      </a:schemeClr>
                    </a:solidFill>
                  </a:tcPr>
                </a:tc>
                <a:tc>
                  <a:txBody>
                    <a:bodyPr/>
                    <a:lstStyle/>
                    <a:p>
                      <a:pPr marL="0" marR="0" indent="0" algn="l" defTabSz="685800" rtl="0" eaLnBrk="1" fontAlgn="base" latinLnBrk="0" hangingPunct="1">
                        <a:lnSpc>
                          <a:spcPct val="100000"/>
                        </a:lnSpc>
                        <a:spcBef>
                          <a:spcPct val="0"/>
                        </a:spcBef>
                        <a:spcAft>
                          <a:spcPct val="0"/>
                        </a:spcAft>
                        <a:buClrTx/>
                        <a:buSzTx/>
                        <a:buFontTx/>
                        <a:buNone/>
                        <a:tabLst/>
                        <a:defRPr/>
                      </a:pPr>
                      <a:r>
                        <a:rPr lang="en-US" sz="900" kern="1200" dirty="0" smtClean="0">
                          <a:solidFill>
                            <a:schemeClr val="tx1"/>
                          </a:solidFill>
                          <a:latin typeface="Tw Cen MT" pitchFamily="34" charset="0"/>
                          <a:ea typeface="+mn-ea"/>
                          <a:cs typeface="+mn-cs"/>
                        </a:rPr>
                        <a:t>250 construction professionals trained with</a:t>
                      </a:r>
                      <a:r>
                        <a:rPr lang="en-US" sz="900" kern="1200" baseline="0" dirty="0" smtClean="0">
                          <a:solidFill>
                            <a:schemeClr val="tx1"/>
                          </a:solidFill>
                          <a:latin typeface="Tw Cen MT" pitchFamily="34" charset="0"/>
                          <a:ea typeface="+mn-ea"/>
                          <a:cs typeface="+mn-cs"/>
                        </a:rPr>
                        <a:t> </a:t>
                      </a:r>
                      <a:r>
                        <a:rPr lang="en-US" sz="900" kern="1200" baseline="0" dirty="0" err="1" smtClean="0">
                          <a:solidFill>
                            <a:schemeClr val="tx1"/>
                          </a:solidFill>
                          <a:latin typeface="Tw Cen MT" pitchFamily="34" charset="0"/>
                          <a:ea typeface="+mn-ea"/>
                          <a:cs typeface="+mn-cs"/>
                        </a:rPr>
                        <a:t>MyCSESMM</a:t>
                      </a:r>
                      <a:r>
                        <a:rPr lang="en-US" sz="900" kern="1200" baseline="0" dirty="0" smtClean="0">
                          <a:solidFill>
                            <a:schemeClr val="tx1"/>
                          </a:solidFill>
                          <a:latin typeface="Tw Cen MT" pitchFamily="34" charset="0"/>
                          <a:ea typeface="+mn-ea"/>
                          <a:cs typeface="+mn-cs"/>
                        </a:rPr>
                        <a:t> in 10 trainings conducted</a:t>
                      </a:r>
                      <a:endParaRPr lang="en-US" sz="900" kern="1200" dirty="0" smtClean="0">
                        <a:solidFill>
                          <a:schemeClr val="tx1"/>
                        </a:solidFill>
                        <a:latin typeface="Tw Cen MT" pitchFamily="34" charset="0"/>
                        <a:ea typeface="+mn-ea"/>
                        <a:cs typeface="+mn-cs"/>
                      </a:endParaRPr>
                    </a:p>
                    <a:p>
                      <a:pPr>
                        <a:lnSpc>
                          <a:spcPct val="100000"/>
                        </a:lnSpc>
                      </a:pPr>
                      <a:endParaRPr lang="en-MY" sz="900" dirty="0">
                        <a:solidFill>
                          <a:schemeClr val="tx1"/>
                        </a:solidFill>
                        <a:latin typeface="Tw Cen MT" pitchFamily="34" charset="0"/>
                      </a:endParaRPr>
                    </a:p>
                  </a:txBody>
                  <a:tcPr>
                    <a:solidFill>
                      <a:schemeClr val="accent1">
                        <a:lumMod val="75000"/>
                        <a:alpha val="10000"/>
                      </a:schemeClr>
                    </a:solidFill>
                  </a:tcPr>
                </a:tc>
                <a:tc>
                  <a:txBody>
                    <a:bodyPr/>
                    <a:lstStyle/>
                    <a:p>
                      <a:pPr marL="0" marR="0" indent="0" algn="l" defTabSz="685800" rtl="0" eaLnBrk="1" fontAlgn="base" latinLnBrk="0" hangingPunct="1">
                        <a:lnSpc>
                          <a:spcPct val="100000"/>
                        </a:lnSpc>
                        <a:spcBef>
                          <a:spcPct val="0"/>
                        </a:spcBef>
                        <a:spcAft>
                          <a:spcPct val="0"/>
                        </a:spcAft>
                        <a:buClrTx/>
                        <a:buSzTx/>
                        <a:buFontTx/>
                        <a:buNone/>
                        <a:tabLst/>
                        <a:defRPr/>
                      </a:pPr>
                      <a:r>
                        <a:rPr lang="en-US" sz="900" kern="1200" dirty="0" smtClean="0">
                          <a:solidFill>
                            <a:schemeClr val="tx1"/>
                          </a:solidFill>
                          <a:latin typeface="Tw Cen MT" pitchFamily="34" charset="0"/>
                          <a:ea typeface="+mn-ea"/>
                          <a:cs typeface="+mn-cs"/>
                        </a:rPr>
                        <a:t>200 construction professionals trained on MSCESMM / MyCESMM2 </a:t>
                      </a:r>
                      <a:r>
                        <a:rPr lang="en-US" sz="900" kern="1200" baseline="0" dirty="0" smtClean="0">
                          <a:solidFill>
                            <a:schemeClr val="tx1"/>
                          </a:solidFill>
                          <a:latin typeface="Tw Cen MT" pitchFamily="34" charset="0"/>
                          <a:ea typeface="+mn-ea"/>
                          <a:cs typeface="+mn-cs"/>
                        </a:rPr>
                        <a:t>in 10 trainings conducted</a:t>
                      </a:r>
                      <a:endParaRPr lang="en-US" sz="900" kern="1200" dirty="0" smtClean="0">
                        <a:solidFill>
                          <a:schemeClr val="tx1"/>
                        </a:solidFill>
                        <a:latin typeface="Tw Cen MT" pitchFamily="34" charset="0"/>
                        <a:ea typeface="+mn-ea"/>
                        <a:cs typeface="+mn-cs"/>
                      </a:endParaRPr>
                    </a:p>
                    <a:p>
                      <a:pPr>
                        <a:lnSpc>
                          <a:spcPct val="100000"/>
                        </a:lnSpc>
                      </a:pPr>
                      <a:endParaRPr lang="en-MY" sz="900" dirty="0">
                        <a:solidFill>
                          <a:schemeClr val="tx1"/>
                        </a:solidFill>
                        <a:latin typeface="Tw Cen MT" pitchFamily="34" charset="0"/>
                      </a:endParaRPr>
                    </a:p>
                  </a:txBody>
                  <a:tcPr>
                    <a:solidFill>
                      <a:schemeClr val="accent1">
                        <a:lumMod val="75000"/>
                        <a:alpha val="10000"/>
                      </a:schemeClr>
                    </a:solidFill>
                  </a:tcPr>
                </a:tc>
                <a:tc>
                  <a:txBody>
                    <a:bodyPr/>
                    <a:lstStyle/>
                    <a:p>
                      <a:pPr marL="0" marR="0" indent="0" algn="l" defTabSz="685800" rtl="0" eaLnBrk="1" fontAlgn="base" latinLnBrk="0" hangingPunct="1">
                        <a:lnSpc>
                          <a:spcPct val="100000"/>
                        </a:lnSpc>
                        <a:spcBef>
                          <a:spcPct val="0"/>
                        </a:spcBef>
                        <a:spcAft>
                          <a:spcPct val="0"/>
                        </a:spcAft>
                        <a:buClrTx/>
                        <a:buSzTx/>
                        <a:buFontTx/>
                        <a:buNone/>
                        <a:tabLst/>
                        <a:defRPr/>
                      </a:pPr>
                      <a:r>
                        <a:rPr lang="en-US" sz="900" kern="1200" dirty="0" smtClean="0">
                          <a:solidFill>
                            <a:schemeClr val="tx1"/>
                          </a:solidFill>
                          <a:latin typeface="Tw Cen MT" pitchFamily="34" charset="0"/>
                          <a:ea typeface="+mn-ea"/>
                          <a:cs typeface="+mn-cs"/>
                        </a:rPr>
                        <a:t>200 construction professionals trained on MSCESMM / MyCESMM2 </a:t>
                      </a:r>
                      <a:r>
                        <a:rPr lang="en-US" sz="900" kern="1200" baseline="0" dirty="0" smtClean="0">
                          <a:solidFill>
                            <a:schemeClr val="tx1"/>
                          </a:solidFill>
                          <a:latin typeface="Tw Cen MT" pitchFamily="34" charset="0"/>
                          <a:ea typeface="+mn-ea"/>
                          <a:cs typeface="+mn-cs"/>
                        </a:rPr>
                        <a:t>in 10 trainings conducted</a:t>
                      </a:r>
                      <a:endParaRPr lang="en-US" sz="900" kern="1200" dirty="0" smtClean="0">
                        <a:solidFill>
                          <a:schemeClr val="tx1"/>
                        </a:solidFill>
                        <a:latin typeface="Tw Cen MT" pitchFamily="34" charset="0"/>
                        <a:ea typeface="+mn-ea"/>
                        <a:cs typeface="+mn-cs"/>
                      </a:endParaRPr>
                    </a:p>
                    <a:p>
                      <a:pPr marL="0" marR="0" indent="0" algn="l" defTabSz="685800" rtl="0" eaLnBrk="1" fontAlgn="base" latinLnBrk="0" hangingPunct="1">
                        <a:lnSpc>
                          <a:spcPct val="100000"/>
                        </a:lnSpc>
                        <a:spcBef>
                          <a:spcPct val="0"/>
                        </a:spcBef>
                        <a:spcAft>
                          <a:spcPct val="0"/>
                        </a:spcAft>
                        <a:buClrTx/>
                        <a:buSzTx/>
                        <a:buFontTx/>
                        <a:buNone/>
                        <a:tabLst/>
                        <a:defRPr/>
                      </a:pPr>
                      <a:r>
                        <a:rPr lang="en-US" sz="900" kern="1200" dirty="0" smtClean="0">
                          <a:solidFill>
                            <a:schemeClr val="tx1"/>
                          </a:solidFill>
                          <a:latin typeface="Tw Cen MT" pitchFamily="34" charset="0"/>
                          <a:ea typeface="+mn-ea"/>
                          <a:cs typeface="+mn-cs"/>
                        </a:rPr>
                        <a:t> </a:t>
                      </a:r>
                    </a:p>
                    <a:p>
                      <a:pPr eaLnBrk="1" fontAlgn="base" hangingPunct="1">
                        <a:lnSpc>
                          <a:spcPct val="100000"/>
                        </a:lnSpc>
                        <a:spcBef>
                          <a:spcPct val="0"/>
                        </a:spcBef>
                        <a:spcAft>
                          <a:spcPct val="0"/>
                        </a:spcAft>
                        <a:defRPr/>
                      </a:pPr>
                      <a:endParaRPr lang="en-MY" sz="900" dirty="0">
                        <a:solidFill>
                          <a:schemeClr val="tx1"/>
                        </a:solidFill>
                        <a:latin typeface="Tw Cen MT" pitchFamily="34" charset="0"/>
                      </a:endParaRPr>
                    </a:p>
                  </a:txBody>
                  <a:tcPr>
                    <a:solidFill>
                      <a:schemeClr val="accent1">
                        <a:lumMod val="75000"/>
                        <a:alpha val="10000"/>
                      </a:schemeClr>
                    </a:solidFill>
                  </a:tcPr>
                </a:tc>
                <a:tc>
                  <a:txBody>
                    <a:bodyPr/>
                    <a:lstStyle/>
                    <a:p>
                      <a:pPr marL="0" marR="0" indent="0" algn="l" defTabSz="685800" rtl="0" eaLnBrk="1" fontAlgn="base" latinLnBrk="0" hangingPunct="1">
                        <a:lnSpc>
                          <a:spcPct val="100000"/>
                        </a:lnSpc>
                        <a:spcBef>
                          <a:spcPct val="0"/>
                        </a:spcBef>
                        <a:spcAft>
                          <a:spcPct val="0"/>
                        </a:spcAft>
                        <a:buClrTx/>
                        <a:buSzTx/>
                        <a:buFontTx/>
                        <a:buNone/>
                        <a:tabLst/>
                        <a:defRPr/>
                      </a:pPr>
                      <a:r>
                        <a:rPr lang="en-US" sz="900" kern="1200" dirty="0" smtClean="0">
                          <a:solidFill>
                            <a:schemeClr val="tx1"/>
                          </a:solidFill>
                          <a:latin typeface="Tw Cen MT" pitchFamily="34" charset="0"/>
                          <a:ea typeface="+mn-ea"/>
                          <a:cs typeface="+mn-cs"/>
                        </a:rPr>
                        <a:t>150 construction professionals trained on MSCESMM / MyCESMM2 </a:t>
                      </a:r>
                      <a:r>
                        <a:rPr lang="en-US" sz="900" kern="1200" baseline="0" dirty="0" smtClean="0">
                          <a:solidFill>
                            <a:schemeClr val="tx1"/>
                          </a:solidFill>
                          <a:latin typeface="Tw Cen MT" pitchFamily="34" charset="0"/>
                          <a:ea typeface="+mn-ea"/>
                          <a:cs typeface="+mn-cs"/>
                        </a:rPr>
                        <a:t>in 10 trainings conducted</a:t>
                      </a:r>
                      <a:endParaRPr lang="en-US" sz="900" kern="1200" dirty="0" smtClean="0">
                        <a:solidFill>
                          <a:schemeClr val="tx1"/>
                        </a:solidFill>
                        <a:latin typeface="Tw Cen MT" pitchFamily="34" charset="0"/>
                        <a:ea typeface="+mn-ea"/>
                        <a:cs typeface="+mn-cs"/>
                      </a:endParaRPr>
                    </a:p>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latin typeface="Tw Cen MT" pitchFamily="34" charset="0"/>
                          <a:ea typeface="+mn-ea"/>
                          <a:cs typeface="+mn-cs"/>
                        </a:rPr>
                        <a:t> </a:t>
                      </a:r>
                    </a:p>
                    <a:p>
                      <a:pPr>
                        <a:lnSpc>
                          <a:spcPct val="100000"/>
                        </a:lnSpc>
                      </a:pPr>
                      <a:endParaRPr lang="en-MY" sz="900" dirty="0">
                        <a:solidFill>
                          <a:schemeClr val="tx1"/>
                        </a:solidFill>
                        <a:latin typeface="Tw Cen MT" pitchFamily="34" charset="0"/>
                      </a:endParaRPr>
                    </a:p>
                  </a:txBody>
                  <a:tcPr>
                    <a:solidFill>
                      <a:schemeClr val="accent1">
                        <a:lumMod val="75000"/>
                        <a:alpha val="10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 Sariah Abd Karib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Mohd Zaid Zakaria</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Sr Nazir Mohamad Nor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98318"/>
          <a:ext cx="4859081" cy="1179643"/>
        </p:xfrm>
        <a:graphic>
          <a:graphicData uri="http://schemas.openxmlformats.org/drawingml/2006/table">
            <a:tbl>
              <a:tblPr firstRow="1" bandRow="1">
                <a:tableStyleId>{5C22544A-7EE6-4342-B048-85BDC9FD1C3A}</a:tableStyleId>
              </a:tblPr>
              <a:tblGrid>
                <a:gridCol w="4859081">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eaLnBrk="1" fontAlgn="base" hangingPunct="1">
                        <a:spcBef>
                          <a:spcPct val="0"/>
                        </a:spcBef>
                        <a:spcAft>
                          <a:spcPct val="0"/>
                        </a:spcAft>
                        <a:defRPr/>
                      </a:pPr>
                      <a:r>
                        <a:rPr lang="en-MY" sz="1000" b="0" kern="1200" dirty="0" smtClean="0">
                          <a:solidFill>
                            <a:schemeClr val="tx1"/>
                          </a:solidFill>
                          <a:latin typeface="Tw Cen MT" panose="020B0602020104020603" pitchFamily="34" charset="0"/>
                          <a:ea typeface="+mn-ea"/>
                          <a:cs typeface="+mn-cs"/>
                        </a:rPr>
                        <a:t>1000 construction industry professionals trained on MSCESMM by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smtClean="0">
                          <a:solidFill>
                            <a:schemeClr val="tx1"/>
                          </a:solidFill>
                          <a:latin typeface="Tw Cen MT" panose="020B0602020104020603" pitchFamily="34" charset="0"/>
                        </a:rPr>
                        <a:t>INITIATIVE</a:t>
                      </a:r>
                    </a:p>
                    <a:p>
                      <a:pPr>
                        <a:lnSpc>
                          <a:spcPct val="88000"/>
                        </a:lnSpc>
                        <a:defRPr/>
                      </a:pPr>
                      <a:r>
                        <a:rPr lang="en-MY" sz="1000" b="0" kern="1200" dirty="0" smtClean="0">
                          <a:solidFill>
                            <a:schemeClr val="tx1"/>
                          </a:solidFill>
                          <a:latin typeface="Bookman Old Style" pitchFamily="18" charset="0"/>
                          <a:ea typeface="+mn-ea"/>
                          <a:cs typeface="+mn-cs"/>
                        </a:rPr>
                        <a:t>I</a:t>
                      </a:r>
                      <a:r>
                        <a:rPr lang="en-MY" sz="1000" b="0" kern="1200" dirty="0" smtClean="0">
                          <a:solidFill>
                            <a:schemeClr val="tx1"/>
                          </a:solidFill>
                          <a:latin typeface="Tw Cen MT" panose="020B0602020104020603" pitchFamily="34" charset="0"/>
                          <a:ea typeface="+mn-ea"/>
                          <a:cs typeface="+mn-cs"/>
                        </a:rPr>
                        <a:t>1- Internationalise construction practices and standards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Bookman Old Style" pitchFamily="18" charset="0"/>
                          <a:ea typeface="+mn-ea"/>
                          <a:cs typeface="+mn-cs"/>
                        </a:rPr>
                        <a:t>I</a:t>
                      </a:r>
                      <a:r>
                        <a:rPr lang="en-MY" sz="1000" b="0" kern="1200" dirty="0" smtClean="0">
                          <a:solidFill>
                            <a:schemeClr val="tx1"/>
                          </a:solidFill>
                          <a:latin typeface="Tw Cen MT" panose="020B0602020104020603" pitchFamily="34" charset="0"/>
                          <a:ea typeface="+mn-ea"/>
                          <a:cs typeface="+mn-cs"/>
                        </a:rPr>
                        <a:t>1c - Enhance and expand adoption of MSCESMM</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2091535" cy="307777"/>
          </a:xfrm>
          <a:prstGeom prst="rect">
            <a:avLst/>
          </a:prstGeom>
          <a:ln>
            <a:noFill/>
          </a:ln>
        </p:spPr>
        <p:txBody>
          <a:bodyPr wrap="none">
            <a:spAutoFit/>
          </a:bodyPr>
          <a:lstStyle/>
          <a:p>
            <a:r>
              <a:rPr lang="ms-MY" sz="1400" b="1" dirty="0" smtClean="0">
                <a:solidFill>
                  <a:schemeClr val="accent1">
                    <a:lumMod val="75000"/>
                  </a:schemeClr>
                </a:solidFill>
                <a:latin typeface="Tw Cen MT" panose="020B0602020104020603" pitchFamily="34" charset="0"/>
              </a:rPr>
              <a:t>INTERNATIONALISATION</a:t>
            </a:r>
            <a:endParaRPr lang="ms-MY" sz="1400" b="1" dirty="0">
              <a:solidFill>
                <a:schemeClr val="accent1">
                  <a:lumMod val="75000"/>
                </a:schemeClr>
              </a:solidFill>
              <a:latin typeface="Tw Cen MT" panose="020B0602020104020603" pitchFamily="34" charset="0"/>
            </a:endParaRPr>
          </a:p>
        </p:txBody>
      </p:sp>
      <p:sp>
        <p:nvSpPr>
          <p:cNvPr id="10" name="Rectangle 9"/>
          <p:cNvSpPr/>
          <p:nvPr/>
        </p:nvSpPr>
        <p:spPr>
          <a:xfrm>
            <a:off x="180761"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a:t>
            </a:r>
            <a:r>
              <a:rPr lang="ms-MY" sz="2800" b="1" dirty="0" smtClean="0">
                <a:solidFill>
                  <a:schemeClr val="bg1"/>
                </a:solidFill>
                <a:latin typeface="Bookman Old Style" pitchFamily="18" charset="0"/>
              </a:rPr>
              <a:t>I</a:t>
            </a:r>
            <a:r>
              <a:rPr lang="ms-MY" sz="2800" b="1" dirty="0" smtClean="0">
                <a:solidFill>
                  <a:schemeClr val="bg1"/>
                </a:solidFill>
                <a:latin typeface="Tw Cen MT" panose="020B0602020104020603" pitchFamily="34" charset="0"/>
              </a:rPr>
              <a:t>1-102</a:t>
            </a:r>
            <a:endParaRPr lang="ms-MY" sz="2800" dirty="0">
              <a:solidFill>
                <a:schemeClr val="bg1"/>
              </a:solidFill>
            </a:endParaRPr>
          </a:p>
        </p:txBody>
      </p:sp>
      <p:sp>
        <p:nvSpPr>
          <p:cNvPr id="15" name="TextBox 14"/>
          <p:cNvSpPr txBox="1"/>
          <p:nvPr/>
        </p:nvSpPr>
        <p:spPr>
          <a:xfrm>
            <a:off x="0" y="4316235"/>
            <a:ext cx="6858000" cy="230832"/>
          </a:xfrm>
          <a:prstGeom prst="rect">
            <a:avLst/>
          </a:prstGeom>
          <a:solidFill>
            <a:schemeClr val="accent1">
              <a:lumMod val="75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a:t>
            </a:r>
            <a:r>
              <a:rPr lang="en-US" sz="900" b="1" dirty="0">
                <a:solidFill>
                  <a:schemeClr val="bg1"/>
                </a:solidFill>
                <a:latin typeface="Tw Cen MT" panose="020B0602020104020603" pitchFamily="34" charset="0"/>
              </a:rPr>
              <a:t>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accent1">
              <a:lumMod val="75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
        <p:nvSpPr>
          <p:cNvPr id="12" name="TextBox 11"/>
          <p:cNvSpPr txBox="1"/>
          <p:nvPr/>
        </p:nvSpPr>
        <p:spPr>
          <a:xfrm>
            <a:off x="-6536" y="4639219"/>
            <a:ext cx="6864535" cy="3170099"/>
          </a:xfrm>
          <a:prstGeom prst="rect">
            <a:avLst/>
          </a:prstGeom>
          <a:noFill/>
        </p:spPr>
        <p:txBody>
          <a:bodyPr wrap="square" rtlCol="0">
            <a:spAutoFit/>
          </a:bodyPr>
          <a:lstStyle/>
          <a:p>
            <a:r>
              <a:rPr lang="en-US" sz="1000" dirty="0" smtClean="0">
                <a:latin typeface="Tw Cen MT" panose="020B0602020104020603" pitchFamily="34" charset="0"/>
              </a:rPr>
              <a:t>This KPI is under the purview of IWG17.</a:t>
            </a:r>
          </a:p>
          <a:p>
            <a:endParaRPr lang="en-US" sz="1000" b="1" dirty="0">
              <a:solidFill>
                <a:prstClr val="black"/>
              </a:solidFill>
              <a:latin typeface="Tw Cen MT" panose="020B0602020104020603" pitchFamily="34" charset="0"/>
            </a:endParaRPr>
          </a:p>
          <a:p>
            <a:r>
              <a:rPr lang="en-MY" sz="1000" b="1" dirty="0" err="1" smtClean="0">
                <a:solidFill>
                  <a:prstClr val="black"/>
                </a:solidFill>
                <a:latin typeface="Tw Cen MT" panose="020B0602020104020603" pitchFamily="34" charset="0"/>
              </a:rPr>
              <a:t>MyCESMM</a:t>
            </a:r>
            <a:r>
              <a:rPr lang="en-MY" sz="1000" b="1" dirty="0" smtClean="0">
                <a:solidFill>
                  <a:prstClr val="black"/>
                </a:solidFill>
                <a:latin typeface="Tw Cen MT" panose="020B0602020104020603" pitchFamily="34" charset="0"/>
              </a:rPr>
              <a:t> </a:t>
            </a:r>
            <a:r>
              <a:rPr lang="en-MY" sz="1000" b="1" dirty="0">
                <a:solidFill>
                  <a:prstClr val="black"/>
                </a:solidFill>
                <a:latin typeface="Tw Cen MT" panose="020B0602020104020603" pitchFamily="34" charset="0"/>
              </a:rPr>
              <a:t>Training </a:t>
            </a:r>
            <a:endParaRPr lang="en-MY" sz="1000" b="1" dirty="0" smtClean="0">
              <a:solidFill>
                <a:prstClr val="black"/>
              </a:solidFill>
              <a:latin typeface="Tw Cen MT" panose="020B0602020104020603" pitchFamily="34" charset="0"/>
            </a:endParaRPr>
          </a:p>
          <a:p>
            <a:r>
              <a:rPr lang="en-MY" sz="1000" dirty="0" err="1" smtClean="0">
                <a:solidFill>
                  <a:prstClr val="black"/>
                </a:solidFill>
                <a:latin typeface="Tw Cen MT" panose="020B0602020104020603" pitchFamily="34" charset="0"/>
              </a:rPr>
              <a:t>MyCESMM</a:t>
            </a:r>
            <a:r>
              <a:rPr lang="en-MY" sz="1000" dirty="0" smtClean="0">
                <a:solidFill>
                  <a:prstClr val="black"/>
                </a:solidFill>
                <a:latin typeface="Tw Cen MT" panose="020B0602020104020603" pitchFamily="34" charset="0"/>
              </a:rPr>
              <a:t> training was attended by the </a:t>
            </a:r>
            <a:r>
              <a:rPr lang="en-MY" sz="1000" dirty="0" smtClean="0">
                <a:latin typeface="Tw Cen MT" panose="020B0602020104020603" pitchFamily="34" charset="0"/>
              </a:rPr>
              <a:t>public and private sector with the following statistics :</a:t>
            </a:r>
          </a:p>
          <a:p>
            <a:endParaRPr lang="en-MY" sz="1000" dirty="0" smtClean="0">
              <a:solidFill>
                <a:prstClr val="black"/>
              </a:solidFill>
              <a:latin typeface="Tw Cen MT" panose="020B0602020104020603" pitchFamily="34" charset="0"/>
            </a:endParaRPr>
          </a:p>
          <a:p>
            <a:endParaRPr lang="en-MY" sz="1000" dirty="0" smtClean="0">
              <a:solidFill>
                <a:prstClr val="black"/>
              </a:solidFill>
              <a:latin typeface="Tw Cen MT" panose="020B0602020104020603" pitchFamily="34" charset="0"/>
            </a:endParaRPr>
          </a:p>
          <a:p>
            <a:endParaRPr lang="en-MY" sz="1000" dirty="0" smtClean="0">
              <a:solidFill>
                <a:prstClr val="black"/>
              </a:solidFill>
              <a:latin typeface="Tw Cen MT" panose="020B0602020104020603" pitchFamily="34" charset="0"/>
            </a:endParaRPr>
          </a:p>
          <a:p>
            <a:endParaRPr lang="en-MY" sz="1000" dirty="0" smtClean="0">
              <a:solidFill>
                <a:prstClr val="black"/>
              </a:solidFill>
              <a:latin typeface="Tw Cen MT" panose="020B0602020104020603" pitchFamily="34" charset="0"/>
            </a:endParaRPr>
          </a:p>
          <a:p>
            <a:endParaRPr lang="en-MY" sz="1000" dirty="0" smtClean="0">
              <a:solidFill>
                <a:prstClr val="black"/>
              </a:solidFill>
              <a:latin typeface="Tw Cen MT" panose="020B0602020104020603" pitchFamily="34" charset="0"/>
            </a:endParaRPr>
          </a:p>
          <a:p>
            <a:endParaRPr lang="en-MY" sz="1000" dirty="0" smtClean="0">
              <a:solidFill>
                <a:prstClr val="black"/>
              </a:solidFill>
              <a:latin typeface="Tw Cen MT" panose="020B0602020104020603" pitchFamily="34" charset="0"/>
            </a:endParaRPr>
          </a:p>
          <a:p>
            <a:endParaRPr lang="en-MY" sz="1000" dirty="0" smtClean="0">
              <a:solidFill>
                <a:prstClr val="black"/>
              </a:solidFill>
              <a:latin typeface="Tw Cen MT" panose="020B0602020104020603" pitchFamily="34" charset="0"/>
            </a:endParaRPr>
          </a:p>
          <a:p>
            <a:endParaRPr lang="en-MY" sz="1000" dirty="0" smtClean="0">
              <a:solidFill>
                <a:prstClr val="black"/>
              </a:solidFill>
              <a:latin typeface="Tw Cen MT" panose="020B0602020104020603" pitchFamily="34" charset="0"/>
            </a:endParaRPr>
          </a:p>
          <a:p>
            <a:endParaRPr lang="en-MY" sz="1000" dirty="0">
              <a:solidFill>
                <a:prstClr val="black"/>
              </a:solidFill>
              <a:latin typeface="Tw Cen MT" panose="020B0602020104020603" pitchFamily="34" charset="0"/>
            </a:endParaRPr>
          </a:p>
          <a:p>
            <a:pPr lvl="0">
              <a:defRPr/>
            </a:pPr>
            <a:endParaRPr lang="en-MY" sz="1000" dirty="0">
              <a:latin typeface="Tw Cen MT" panose="020B0602020104020603" pitchFamily="34" charset="0"/>
            </a:endParaRPr>
          </a:p>
          <a:p>
            <a:pPr lvl="0">
              <a:defRPr/>
            </a:pPr>
            <a:endParaRPr lang="en-MY" sz="1000" dirty="0" smtClean="0">
              <a:latin typeface="Tw Cen MT" panose="020B0602020104020603" pitchFamily="34" charset="0"/>
            </a:endParaRPr>
          </a:p>
          <a:p>
            <a:pPr lvl="0">
              <a:defRPr/>
            </a:pPr>
            <a:r>
              <a:rPr lang="en-MY" sz="1000" dirty="0" smtClean="0">
                <a:latin typeface="Tw Cen MT" panose="020B0602020104020603" pitchFamily="34" charset="0"/>
              </a:rPr>
              <a:t>Refresher course on train the trainer will be held on 25 July 2018</a:t>
            </a:r>
          </a:p>
          <a:p>
            <a:pPr>
              <a:defRPr/>
            </a:pPr>
            <a:r>
              <a:rPr lang="en-MY" sz="1000" dirty="0" smtClean="0">
                <a:latin typeface="Tw Cen MT" panose="020B0602020104020603" pitchFamily="34" charset="0"/>
              </a:rPr>
              <a:t>Train </a:t>
            </a:r>
            <a:r>
              <a:rPr lang="en-MY" sz="1000" dirty="0">
                <a:latin typeface="Tw Cen MT" panose="020B0602020104020603" pitchFamily="34" charset="0"/>
              </a:rPr>
              <a:t>the trainer </a:t>
            </a:r>
            <a:r>
              <a:rPr lang="en-MY" sz="1000" dirty="0" smtClean="0">
                <a:latin typeface="Tw Cen MT" panose="020B0602020104020603" pitchFamily="34" charset="0"/>
              </a:rPr>
              <a:t>course will </a:t>
            </a:r>
            <a:r>
              <a:rPr lang="en-MY" sz="1000" dirty="0">
                <a:latin typeface="Tw Cen MT" panose="020B0602020104020603" pitchFamily="34" charset="0"/>
              </a:rPr>
              <a:t>be held </a:t>
            </a:r>
            <a:r>
              <a:rPr lang="en-MY" sz="1000" dirty="0" smtClean="0">
                <a:latin typeface="Tw Cen MT" panose="020B0602020104020603" pitchFamily="34" charset="0"/>
              </a:rPr>
              <a:t>in August 2018</a:t>
            </a:r>
          </a:p>
          <a:p>
            <a:pPr>
              <a:defRPr/>
            </a:pPr>
            <a:endParaRPr lang="en-MY" sz="1000" dirty="0">
              <a:latin typeface="Tw Cen MT" panose="020B0602020104020603" pitchFamily="34" charset="0"/>
            </a:endParaRPr>
          </a:p>
          <a:p>
            <a:pPr>
              <a:defRPr/>
            </a:pPr>
            <a:r>
              <a:rPr lang="en-MY" sz="1000" dirty="0" smtClean="0">
                <a:latin typeface="Tw Cen MT" panose="020B0602020104020603" pitchFamily="34" charset="0"/>
              </a:rPr>
              <a:t>Trainers’ Training Kit for MyCESMM2 was endorsed by Technical Committee on 15 May 2018</a:t>
            </a:r>
          </a:p>
          <a:p>
            <a:pPr>
              <a:defRPr/>
            </a:pPr>
            <a:r>
              <a:rPr lang="en-MY" sz="1000" dirty="0">
                <a:latin typeface="Tw Cen MT" panose="020B0602020104020603" pitchFamily="34" charset="0"/>
              </a:rPr>
              <a:t>Trainers’ Training </a:t>
            </a:r>
            <a:r>
              <a:rPr lang="en-MY" sz="1000" dirty="0" smtClean="0">
                <a:latin typeface="Tw Cen MT" panose="020B0602020104020603" pitchFamily="34" charset="0"/>
              </a:rPr>
              <a:t>Kit was completed on 29 June 2018 and will be printed out by mid July 2018</a:t>
            </a:r>
          </a:p>
        </p:txBody>
      </p:sp>
      <p:graphicFrame>
        <p:nvGraphicFramePr>
          <p:cNvPr id="13" name="Table 12"/>
          <p:cNvGraphicFramePr>
            <a:graphicFrameLocks noGrp="1"/>
          </p:cNvGraphicFramePr>
          <p:nvPr>
            <p:extLst>
              <p:ext uri="{D42A27DB-BD31-4B8C-83A1-F6EECF244321}">
                <p14:modId xmlns:p14="http://schemas.microsoft.com/office/powerpoint/2010/main" val="3978395764"/>
              </p:ext>
            </p:extLst>
          </p:nvPr>
        </p:nvGraphicFramePr>
        <p:xfrm>
          <a:off x="171236" y="5432530"/>
          <a:ext cx="6477212" cy="1414040"/>
        </p:xfrm>
        <a:graphic>
          <a:graphicData uri="http://schemas.openxmlformats.org/drawingml/2006/table">
            <a:tbl>
              <a:tblPr firstRow="1" bandRow="1">
                <a:tableStyleId>{5C22544A-7EE6-4342-B048-85BDC9FD1C3A}</a:tableStyleId>
              </a:tblPr>
              <a:tblGrid>
                <a:gridCol w="925316">
                  <a:extLst>
                    <a:ext uri="{9D8B030D-6E8A-4147-A177-3AD203B41FA5}">
                      <a16:colId xmlns:a16="http://schemas.microsoft.com/office/drawing/2014/main" val="20000"/>
                    </a:ext>
                  </a:extLst>
                </a:gridCol>
                <a:gridCol w="925316">
                  <a:extLst>
                    <a:ext uri="{9D8B030D-6E8A-4147-A177-3AD203B41FA5}">
                      <a16:colId xmlns:a16="http://schemas.microsoft.com/office/drawing/2014/main" val="20001"/>
                    </a:ext>
                  </a:extLst>
                </a:gridCol>
                <a:gridCol w="925316">
                  <a:extLst>
                    <a:ext uri="{9D8B030D-6E8A-4147-A177-3AD203B41FA5}">
                      <a16:colId xmlns:a16="http://schemas.microsoft.com/office/drawing/2014/main" val="20002"/>
                    </a:ext>
                  </a:extLst>
                </a:gridCol>
                <a:gridCol w="925316">
                  <a:extLst>
                    <a:ext uri="{9D8B030D-6E8A-4147-A177-3AD203B41FA5}">
                      <a16:colId xmlns:a16="http://schemas.microsoft.com/office/drawing/2014/main" val="20003"/>
                    </a:ext>
                  </a:extLst>
                </a:gridCol>
                <a:gridCol w="925316">
                  <a:extLst>
                    <a:ext uri="{9D8B030D-6E8A-4147-A177-3AD203B41FA5}">
                      <a16:colId xmlns:a16="http://schemas.microsoft.com/office/drawing/2014/main" val="20004"/>
                    </a:ext>
                  </a:extLst>
                </a:gridCol>
                <a:gridCol w="925316">
                  <a:extLst>
                    <a:ext uri="{9D8B030D-6E8A-4147-A177-3AD203B41FA5}">
                      <a16:colId xmlns:a16="http://schemas.microsoft.com/office/drawing/2014/main" val="20005"/>
                    </a:ext>
                  </a:extLst>
                </a:gridCol>
                <a:gridCol w="925316">
                  <a:extLst>
                    <a:ext uri="{9D8B030D-6E8A-4147-A177-3AD203B41FA5}">
                      <a16:colId xmlns:a16="http://schemas.microsoft.com/office/drawing/2014/main" val="20006"/>
                    </a:ext>
                  </a:extLst>
                </a:gridCol>
              </a:tblGrid>
              <a:tr h="223042">
                <a:tc rowSpan="2">
                  <a:txBody>
                    <a:bodyPr/>
                    <a:lstStyle/>
                    <a:p>
                      <a:pPr algn="ctr"/>
                      <a:r>
                        <a:rPr lang="en-MY" sz="900" b="1" dirty="0" smtClean="0">
                          <a:solidFill>
                            <a:schemeClr val="tx1"/>
                          </a:solidFill>
                          <a:latin typeface="Tw Cen MT"/>
                        </a:rPr>
                        <a:t>TRAINING</a:t>
                      </a:r>
                      <a:endParaRPr lang="en-MY" sz="900" b="1" dirty="0">
                        <a:solidFill>
                          <a:schemeClr val="tx1"/>
                        </a:solidFill>
                        <a:latin typeface="Tw Cen M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40000"/>
                        <a:lumOff val="60000"/>
                      </a:schemeClr>
                    </a:solidFill>
                  </a:tcPr>
                </a:tc>
                <a:tc gridSpan="2">
                  <a:txBody>
                    <a:bodyPr/>
                    <a:lstStyle/>
                    <a:p>
                      <a:pPr algn="ctr"/>
                      <a:r>
                        <a:rPr lang="en-MY" sz="900" dirty="0" smtClean="0">
                          <a:solidFill>
                            <a:schemeClr val="tx1"/>
                          </a:solidFill>
                          <a:latin typeface="Tw Cen MT"/>
                        </a:rPr>
                        <a:t>2016</a:t>
                      </a:r>
                      <a:endParaRPr lang="en-MY" sz="900" dirty="0">
                        <a:solidFill>
                          <a:schemeClr val="tx1"/>
                        </a:solidFill>
                        <a:latin typeface="Tw Cen M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endParaRPr lang="en-MY" sz="900" dirty="0">
                        <a:latin typeface="Tw Cen MT"/>
                      </a:endParaRPr>
                    </a:p>
                  </a:txBody>
                  <a:tcPr/>
                </a:tc>
                <a:tc gridSpan="2">
                  <a:txBody>
                    <a:bodyPr/>
                    <a:lstStyle/>
                    <a:p>
                      <a:pPr algn="ctr"/>
                      <a:r>
                        <a:rPr lang="en-MY" sz="900" dirty="0" smtClean="0">
                          <a:solidFill>
                            <a:schemeClr val="tx1"/>
                          </a:solidFill>
                          <a:latin typeface="Tw Cen MT"/>
                        </a:rPr>
                        <a:t>2017</a:t>
                      </a:r>
                      <a:endParaRPr lang="en-MY" sz="900" dirty="0">
                        <a:solidFill>
                          <a:schemeClr val="tx1"/>
                        </a:solidFill>
                        <a:latin typeface="Tw Cen M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endParaRPr lang="en-MY" sz="900" dirty="0">
                        <a:latin typeface="Tw Cen MT"/>
                      </a:endParaRPr>
                    </a:p>
                  </a:txBody>
                  <a:tcPr/>
                </a:tc>
                <a:tc gridSpan="2">
                  <a:txBody>
                    <a:bodyPr/>
                    <a:lstStyle/>
                    <a:p>
                      <a:pPr algn="ctr"/>
                      <a:r>
                        <a:rPr lang="en-MY" sz="900" dirty="0" smtClean="0">
                          <a:solidFill>
                            <a:schemeClr val="tx1"/>
                          </a:solidFill>
                          <a:latin typeface="Tw Cen MT"/>
                        </a:rPr>
                        <a:t>2018</a:t>
                      </a:r>
                      <a:endParaRPr lang="en-MY" sz="900" dirty="0">
                        <a:solidFill>
                          <a:schemeClr val="tx1"/>
                        </a:solidFill>
                        <a:latin typeface="Tw Cen M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endParaRPr lang="en-MY" sz="900" dirty="0">
                        <a:latin typeface="Tw Cen MT"/>
                      </a:endParaRPr>
                    </a:p>
                  </a:txBody>
                  <a:tcPr/>
                </a:tc>
                <a:extLst>
                  <a:ext uri="{0D108BD9-81ED-4DB2-BD59-A6C34878D82A}">
                    <a16:rowId xmlns:a16="http://schemas.microsoft.com/office/drawing/2014/main" val="10000"/>
                  </a:ext>
                </a:extLst>
              </a:tr>
              <a:tr h="338290">
                <a:tc vMerge="1">
                  <a:txBody>
                    <a:bodyPr/>
                    <a:lstStyle/>
                    <a:p>
                      <a:endParaRPr lang="en-MY" sz="900" dirty="0">
                        <a:latin typeface="Tw Cen MT"/>
                      </a:endParaRPr>
                    </a:p>
                  </a:txBody>
                  <a:tcPr/>
                </a:tc>
                <a:tc>
                  <a:txBody>
                    <a:bodyPr/>
                    <a:lstStyle/>
                    <a:p>
                      <a:pPr algn="ctr"/>
                      <a:r>
                        <a:rPr lang="en-MY" sz="900" b="1" dirty="0" smtClean="0">
                          <a:solidFill>
                            <a:schemeClr val="tx1"/>
                          </a:solidFill>
                          <a:latin typeface="Tw Cen MT"/>
                        </a:rPr>
                        <a:t>NOS OF TRAINING</a:t>
                      </a:r>
                      <a:endParaRPr lang="en-MY" sz="900" b="1" dirty="0">
                        <a:solidFill>
                          <a:schemeClr val="tx1"/>
                        </a:solidFill>
                        <a:latin typeface="Tw Cen M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MY" sz="900" b="1" dirty="0" smtClean="0">
                          <a:solidFill>
                            <a:schemeClr val="tx1"/>
                          </a:solidFill>
                          <a:latin typeface="Tw Cen MT"/>
                        </a:rPr>
                        <a:t>TRAINEES</a:t>
                      </a:r>
                      <a:endParaRPr lang="en-MY" sz="900" b="1" dirty="0">
                        <a:solidFill>
                          <a:schemeClr val="tx1"/>
                        </a:solidFill>
                        <a:latin typeface="Tw Cen M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MY" sz="900" b="1" dirty="0" smtClean="0">
                          <a:solidFill>
                            <a:schemeClr val="tx1"/>
                          </a:solidFill>
                          <a:latin typeface="Tw Cen MT"/>
                        </a:rPr>
                        <a:t>NOS OF TRAINING</a:t>
                      </a:r>
                      <a:endParaRPr lang="en-MY" sz="900" b="1" dirty="0">
                        <a:solidFill>
                          <a:schemeClr val="tx1"/>
                        </a:solidFill>
                        <a:latin typeface="Tw Cen M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MY" sz="900" b="1" dirty="0" smtClean="0">
                          <a:solidFill>
                            <a:schemeClr val="tx1"/>
                          </a:solidFill>
                          <a:latin typeface="Tw Cen MT"/>
                        </a:rPr>
                        <a:t>TRAINEES</a:t>
                      </a:r>
                      <a:endParaRPr lang="en-MY" sz="900" b="1" dirty="0">
                        <a:solidFill>
                          <a:schemeClr val="tx1"/>
                        </a:solidFill>
                        <a:latin typeface="Tw Cen M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MY" sz="900" b="1" dirty="0" smtClean="0">
                          <a:solidFill>
                            <a:schemeClr val="tx1"/>
                          </a:solidFill>
                          <a:latin typeface="Tw Cen MT"/>
                        </a:rPr>
                        <a:t>NOS OF TRAINING</a:t>
                      </a:r>
                      <a:endParaRPr lang="en-MY" sz="900" b="1" dirty="0">
                        <a:solidFill>
                          <a:schemeClr val="tx1"/>
                        </a:solidFill>
                        <a:latin typeface="Tw Cen M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MY" sz="900" b="1" dirty="0" smtClean="0">
                          <a:solidFill>
                            <a:schemeClr val="tx1"/>
                          </a:solidFill>
                          <a:latin typeface="Tw Cen MT"/>
                        </a:rPr>
                        <a:t>TRAINEES</a:t>
                      </a:r>
                      <a:endParaRPr lang="en-MY" sz="900" b="1" dirty="0">
                        <a:solidFill>
                          <a:schemeClr val="tx1"/>
                        </a:solidFill>
                        <a:latin typeface="Tw Cen M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1"/>
                  </a:ext>
                </a:extLst>
              </a:tr>
              <a:tr h="316760">
                <a:tc>
                  <a:txBody>
                    <a:bodyPr/>
                    <a:lstStyle/>
                    <a:p>
                      <a:r>
                        <a:rPr lang="en-MY" sz="900" dirty="0" err="1" smtClean="0">
                          <a:latin typeface="Tw Cen MT"/>
                        </a:rPr>
                        <a:t>MyCESMM</a:t>
                      </a:r>
                      <a:endParaRPr lang="en-MY" sz="900" dirty="0">
                        <a:latin typeface="Tw Cen M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MY" sz="900" dirty="0" smtClean="0">
                          <a:latin typeface="Tw Cen MT"/>
                        </a:rPr>
                        <a:t>15</a:t>
                      </a:r>
                      <a:endParaRPr lang="en-MY" sz="900" dirty="0">
                        <a:latin typeface="Tw Cen M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MY" sz="900" dirty="0" smtClean="0">
                          <a:latin typeface="Tw Cen MT"/>
                        </a:rPr>
                        <a:t>321</a:t>
                      </a:r>
                      <a:endParaRPr lang="en-MY" sz="900" dirty="0">
                        <a:latin typeface="Tw Cen M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MY" sz="900" dirty="0" smtClean="0">
                          <a:latin typeface="Tw Cen MT"/>
                        </a:rPr>
                        <a:t>13</a:t>
                      </a:r>
                      <a:endParaRPr lang="en-MY" sz="900" dirty="0">
                        <a:latin typeface="Tw Cen M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MY" sz="900" dirty="0" smtClean="0">
                          <a:latin typeface="Tw Cen MT"/>
                        </a:rPr>
                        <a:t>276</a:t>
                      </a:r>
                      <a:endParaRPr lang="en-MY" sz="900" dirty="0">
                        <a:latin typeface="Tw Cen M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MY" sz="900" dirty="0" smtClean="0">
                          <a:latin typeface="Tw Cen MT"/>
                        </a:rPr>
                        <a:t>3</a:t>
                      </a:r>
                      <a:endParaRPr lang="en-MY" sz="900" dirty="0">
                        <a:latin typeface="Tw Cen M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MY" sz="900" dirty="0" smtClean="0">
                          <a:latin typeface="Tw Cen MT"/>
                        </a:rPr>
                        <a:t>66</a:t>
                      </a:r>
                      <a:endParaRPr lang="en-MY" sz="900" dirty="0">
                        <a:latin typeface="Tw Cen M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38290">
                <a:tc>
                  <a:txBody>
                    <a:bodyPr/>
                    <a:lstStyle/>
                    <a:p>
                      <a:r>
                        <a:rPr lang="en-MY" sz="900" dirty="0" smtClean="0">
                          <a:latin typeface="Tw Cen MT"/>
                        </a:rPr>
                        <a:t>Train the Trainer</a:t>
                      </a:r>
                      <a:endParaRPr lang="en-MY" sz="900" dirty="0">
                        <a:latin typeface="Tw Cen M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MY" sz="900" dirty="0" smtClean="0">
                          <a:latin typeface="Tw Cen MT"/>
                        </a:rPr>
                        <a:t>1</a:t>
                      </a:r>
                    </a:p>
                    <a:p>
                      <a:pPr algn="ctr"/>
                      <a:r>
                        <a:rPr lang="en-MY" sz="900" dirty="0" smtClean="0">
                          <a:latin typeface="Tw Cen MT"/>
                        </a:rPr>
                        <a:t>(7-10 Nov 2016)</a:t>
                      </a:r>
                      <a:endParaRPr lang="en-MY" sz="900" dirty="0">
                        <a:latin typeface="Tw Cen M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MY" sz="900" dirty="0" smtClean="0">
                          <a:latin typeface="Tw Cen MT"/>
                        </a:rPr>
                        <a:t>16</a:t>
                      </a:r>
                      <a:endParaRPr lang="en-MY" sz="900" dirty="0">
                        <a:latin typeface="Tw Cen M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MY" sz="900" dirty="0" smtClean="0">
                          <a:latin typeface="Tw Cen MT"/>
                        </a:rPr>
                        <a:t>1</a:t>
                      </a:r>
                    </a:p>
                    <a:p>
                      <a:pPr algn="ctr"/>
                      <a:r>
                        <a:rPr lang="en-MY" sz="900" dirty="0" smtClean="0">
                          <a:latin typeface="Tw Cen MT"/>
                        </a:rPr>
                        <a:t>(11-14 Sept 2017)</a:t>
                      </a:r>
                      <a:endParaRPr lang="en-MY" sz="900" dirty="0">
                        <a:latin typeface="Tw Cen M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MY" sz="900" dirty="0" smtClean="0">
                          <a:latin typeface="Tw Cen MT"/>
                        </a:rPr>
                        <a:t>13</a:t>
                      </a:r>
                      <a:endParaRPr lang="en-MY" sz="900" dirty="0">
                        <a:latin typeface="Tw Cen M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MY" sz="900" dirty="0" smtClean="0">
                          <a:latin typeface="Tw Cen MT"/>
                        </a:rPr>
                        <a:t>-</a:t>
                      </a:r>
                      <a:endParaRPr lang="en-MY" sz="900" dirty="0">
                        <a:latin typeface="Tw Cen M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MY" sz="900" dirty="0" smtClean="0">
                          <a:latin typeface="Tw Cen MT"/>
                        </a:rPr>
                        <a:t>-</a:t>
                      </a:r>
                      <a:endParaRPr lang="en-MY" sz="900" dirty="0">
                        <a:latin typeface="Tw Cen M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7355018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0813" y="0"/>
            <a:ext cx="2319338" cy="369888"/>
          </a:xfrm>
          <a:prstGeom prst="parallelogram">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MY" dirty="0">
              <a:solidFill>
                <a:srgbClr val="FFFFFF"/>
              </a:solidFill>
              <a:cs typeface="Arial" pitchFamily="34" charset="0"/>
            </a:endParaRPr>
          </a:p>
        </p:txBody>
      </p:sp>
      <p:graphicFrame>
        <p:nvGraphicFramePr>
          <p:cNvPr id="2" name="Table 1"/>
          <p:cNvGraphicFramePr>
            <a:graphicFrameLocks noGrp="1"/>
          </p:cNvGraphicFramePr>
          <p:nvPr>
            <p:extLst/>
          </p:nvPr>
        </p:nvGraphicFramePr>
        <p:xfrm>
          <a:off x="0" y="2063750"/>
          <a:ext cx="6858000" cy="2209800"/>
        </p:xfrm>
        <a:graphic>
          <a:graphicData uri="http://schemas.openxmlformats.org/drawingml/2006/table">
            <a:tbl>
              <a:tblPr/>
              <a:tblGrid>
                <a:gridCol w="1319213">
                  <a:extLst>
                    <a:ext uri="{9D8B030D-6E8A-4147-A177-3AD203B41FA5}">
                      <a16:colId xmlns:a16="http://schemas.microsoft.com/office/drawing/2014/main" val="20000"/>
                    </a:ext>
                  </a:extLst>
                </a:gridCol>
                <a:gridCol w="1487487">
                  <a:extLst>
                    <a:ext uri="{9D8B030D-6E8A-4147-A177-3AD203B41FA5}">
                      <a16:colId xmlns:a16="http://schemas.microsoft.com/office/drawing/2014/main" val="20001"/>
                    </a:ext>
                  </a:extLst>
                </a:gridCol>
                <a:gridCol w="1350963">
                  <a:extLst>
                    <a:ext uri="{9D8B030D-6E8A-4147-A177-3AD203B41FA5}">
                      <a16:colId xmlns:a16="http://schemas.microsoft.com/office/drawing/2014/main" val="20002"/>
                    </a:ext>
                  </a:extLst>
                </a:gridCol>
                <a:gridCol w="1317625">
                  <a:extLst>
                    <a:ext uri="{9D8B030D-6E8A-4147-A177-3AD203B41FA5}">
                      <a16:colId xmlns:a16="http://schemas.microsoft.com/office/drawing/2014/main" val="20003"/>
                    </a:ext>
                  </a:extLst>
                </a:gridCol>
                <a:gridCol w="1382712">
                  <a:extLst>
                    <a:ext uri="{9D8B030D-6E8A-4147-A177-3AD203B41FA5}">
                      <a16:colId xmlns:a16="http://schemas.microsoft.com/office/drawing/2014/main" val="20004"/>
                    </a:ext>
                  </a:extLst>
                </a:gridCol>
              </a:tblGrid>
              <a:tr h="422275">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dirty="0" smtClean="0">
                          <a:ln>
                            <a:noFill/>
                          </a:ln>
                          <a:solidFill>
                            <a:schemeClr val="bg1"/>
                          </a:solidFill>
                          <a:effectLst/>
                          <a:latin typeface="Tw Cen MT" pitchFamily="34" charset="0"/>
                          <a:cs typeface="Arial" pitchFamily="34" charset="0"/>
                        </a:rPr>
                        <a:t>2016</a:t>
                      </a:r>
                    </a:p>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dirty="0" smtClean="0">
                          <a:ln>
                            <a:noFill/>
                          </a:ln>
                          <a:solidFill>
                            <a:schemeClr val="bg1"/>
                          </a:solidFill>
                          <a:effectLst/>
                          <a:latin typeface="Tw Cen MT" pitchFamily="34" charset="0"/>
                          <a:cs typeface="Arial" pitchFamily="34" charset="0"/>
                        </a:rPr>
                        <a:t>Weightage : 30%</a:t>
                      </a: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E75B6">
                        <a:alpha val="59999"/>
                      </a:srgbClr>
                    </a:solid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cs typeface="Arial" pitchFamily="34" charset="0"/>
                        </a:rPr>
                        <a:t>2017</a:t>
                      </a:r>
                    </a:p>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cs typeface="Arial" pitchFamily="34" charset="0"/>
                        </a:rPr>
                        <a:t>Weightage : 25%</a:t>
                      </a: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E75B6">
                        <a:alpha val="59999"/>
                      </a:srgbClr>
                    </a:solid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cs typeface="Arial" pitchFamily="34" charset="0"/>
                        </a:rPr>
                        <a:t>2018</a:t>
                      </a:r>
                    </a:p>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cs typeface="Arial" pitchFamily="34" charset="0"/>
                        </a:rPr>
                        <a:t>Weightage : 15%</a:t>
                      </a: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E75B6">
                        <a:alpha val="59999"/>
                      </a:srgbClr>
                    </a:solid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cs typeface="Arial" pitchFamily="34" charset="0"/>
                        </a:rPr>
                        <a:t>2019</a:t>
                      </a:r>
                    </a:p>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cs typeface="Arial" pitchFamily="34" charset="0"/>
                        </a:rPr>
                        <a:t>Weightage : 15%</a:t>
                      </a: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E75B6">
                        <a:alpha val="59999"/>
                      </a:srgbClr>
                    </a:solid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cs typeface="Arial" pitchFamily="34" charset="0"/>
                        </a:rPr>
                        <a:t>2020</a:t>
                      </a:r>
                    </a:p>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cs typeface="Arial" pitchFamily="34" charset="0"/>
                        </a:rPr>
                        <a:t>Weightage : 15%</a:t>
                      </a: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E75B6">
                        <a:alpha val="59999"/>
                      </a:srgbClr>
                    </a:solidFill>
                  </a:tcPr>
                </a:tc>
                <a:extLst>
                  <a:ext uri="{0D108BD9-81ED-4DB2-BD59-A6C34878D82A}">
                    <a16:rowId xmlns:a16="http://schemas.microsoft.com/office/drawing/2014/main" val="10000"/>
                  </a:ext>
                </a:extLst>
              </a:tr>
              <a:tr h="1787525">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Tw Cen MT" pitchFamily="34" charset="0"/>
                          <a:cs typeface="Arial" pitchFamily="34" charset="0"/>
                        </a:rPr>
                        <a:t>Study On Strengthen Access To Financing For Malaysian Champions Going Abroad  In- Progress </a:t>
                      </a:r>
                    </a:p>
                    <a:p>
                      <a:pPr marL="0" marR="0" lvl="0" indent="0" algn="l" defTabSz="685800" rtl="0" eaLnBrk="1" fontAlgn="base" latinLnBrk="0" hangingPunct="1">
                        <a:lnSpc>
                          <a:spcPct val="100000"/>
                        </a:lnSpc>
                        <a:spcBef>
                          <a:spcPct val="0"/>
                        </a:spcBef>
                        <a:spcAft>
                          <a:spcPct val="0"/>
                        </a:spcAft>
                        <a:buClrTx/>
                        <a:buSzTx/>
                        <a:buFontTx/>
                        <a:buNone/>
                        <a:tabLst/>
                      </a:pPr>
                      <a:endParaRPr kumimoji="0" lang="en-MY" sz="900" b="0" i="0" u="none" strike="noStrike" cap="none" normalizeH="0" baseline="0" dirty="0" smtClean="0">
                        <a:ln>
                          <a:noFill/>
                        </a:ln>
                        <a:solidFill>
                          <a:srgbClr val="000000"/>
                        </a:solidFill>
                        <a:effectLst/>
                        <a:latin typeface="Tw Cen MT" pitchFamily="34" charset="0"/>
                        <a:cs typeface="Arial" pitchFamily="34" charset="0"/>
                      </a:endParaRP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2E75B6">
                        <a:alpha val="10196"/>
                      </a:srgbClr>
                    </a:solid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Tw Cen MT" pitchFamily="34" charset="0"/>
                          <a:cs typeface="Arial" pitchFamily="34" charset="0"/>
                        </a:rPr>
                        <a:t>Study on Overseas financing completed </a:t>
                      </a:r>
                    </a:p>
                    <a:p>
                      <a:pPr marL="0" marR="0" lvl="0" indent="0" algn="l" defTabSz="685800" rtl="0" eaLnBrk="1" fontAlgn="base" latinLnBrk="0" hangingPunct="1">
                        <a:lnSpc>
                          <a:spcPct val="100000"/>
                        </a:lnSpc>
                        <a:spcBef>
                          <a:spcPct val="0"/>
                        </a:spcBef>
                        <a:spcAft>
                          <a:spcPct val="0"/>
                        </a:spcAft>
                        <a:buClrTx/>
                        <a:buSzTx/>
                        <a:buFontTx/>
                        <a:buNone/>
                        <a:tabLst/>
                      </a:pPr>
                      <a:endParaRPr kumimoji="0" lang="ms-MY" sz="900" b="0" i="0" u="none" strike="noStrike" cap="none" normalizeH="0" baseline="0" dirty="0" smtClean="0">
                        <a:ln>
                          <a:noFill/>
                        </a:ln>
                        <a:solidFill>
                          <a:srgbClr val="000000"/>
                        </a:solidFill>
                        <a:effectLst/>
                        <a:latin typeface="Tw Cen MT" pitchFamily="34" charset="0"/>
                        <a:cs typeface="Arial" pitchFamily="34" charset="0"/>
                      </a:endParaRPr>
                    </a:p>
                    <a:p>
                      <a:pPr marL="0" marR="0" lvl="0" indent="0" algn="l" defTabSz="685800" rtl="0" eaLnBrk="1" fontAlgn="base" latinLnBrk="0" hangingPunct="1">
                        <a:lnSpc>
                          <a:spcPct val="100000"/>
                        </a:lnSpc>
                        <a:spcBef>
                          <a:spcPct val="0"/>
                        </a:spcBef>
                        <a:spcAft>
                          <a:spcPct val="0"/>
                        </a:spcAft>
                        <a:buClrTx/>
                        <a:buSzTx/>
                        <a:buFontTx/>
                        <a:buNone/>
                        <a:tabLst/>
                      </a:pPr>
                      <a:r>
                        <a:rPr kumimoji="0" lang="ms-MY" sz="900" b="0" i="0" u="none" strike="noStrike" cap="none" normalizeH="0" baseline="0" dirty="0" smtClean="0">
                          <a:ln>
                            <a:noFill/>
                          </a:ln>
                          <a:solidFill>
                            <a:srgbClr val="000000"/>
                          </a:solidFill>
                          <a:effectLst/>
                          <a:latin typeface="Tw Cen MT" pitchFamily="34" charset="0"/>
                          <a:cs typeface="Arial" pitchFamily="34" charset="0"/>
                        </a:rPr>
                        <a:t>Study report endorsed by MOF, BNM and other relevant agencies</a:t>
                      </a:r>
                    </a:p>
                    <a:p>
                      <a:pPr marL="0" marR="0" lvl="0" indent="0" algn="l" defTabSz="685800" rtl="0" eaLnBrk="1" fontAlgn="base" latinLnBrk="0" hangingPunct="1">
                        <a:lnSpc>
                          <a:spcPct val="100000"/>
                        </a:lnSpc>
                        <a:spcBef>
                          <a:spcPct val="0"/>
                        </a:spcBef>
                        <a:spcAft>
                          <a:spcPct val="0"/>
                        </a:spcAft>
                        <a:buClrTx/>
                        <a:buSzTx/>
                        <a:buFontTx/>
                        <a:buNone/>
                        <a:tabLst/>
                      </a:pPr>
                      <a:endParaRPr kumimoji="0" lang="ms-MY" sz="900" b="0" i="0" u="none" strike="noStrike" cap="none" normalizeH="0" baseline="0" dirty="0" smtClean="0">
                        <a:ln>
                          <a:noFill/>
                        </a:ln>
                        <a:solidFill>
                          <a:srgbClr val="000000"/>
                        </a:solidFill>
                        <a:effectLst/>
                        <a:latin typeface="Tw Cen MT" pitchFamily="34" charset="0"/>
                        <a:cs typeface="Arial" pitchFamily="34" charset="0"/>
                      </a:endParaRPr>
                    </a:p>
                    <a:p>
                      <a:pPr marL="0" marR="0" lvl="0" indent="0" algn="l" defTabSz="685800" rtl="0" eaLnBrk="1" fontAlgn="base" latinLnBrk="0" hangingPunct="1">
                        <a:lnSpc>
                          <a:spcPct val="100000"/>
                        </a:lnSpc>
                        <a:spcBef>
                          <a:spcPct val="0"/>
                        </a:spcBef>
                        <a:spcAft>
                          <a:spcPct val="0"/>
                        </a:spcAft>
                        <a:buClrTx/>
                        <a:buSzTx/>
                        <a:buFontTx/>
                        <a:buNone/>
                        <a:tabLst/>
                      </a:pPr>
                      <a:r>
                        <a:rPr kumimoji="0" lang="ms-MY" sz="900" b="0" i="0" u="none" strike="noStrike" cap="none" normalizeH="0" baseline="0" dirty="0" smtClean="0">
                          <a:ln>
                            <a:noFill/>
                          </a:ln>
                          <a:solidFill>
                            <a:srgbClr val="000000"/>
                          </a:solidFill>
                          <a:effectLst/>
                          <a:latin typeface="Tw Cen MT" pitchFamily="34" charset="0"/>
                          <a:cs typeface="Arial" pitchFamily="34" charset="0"/>
                        </a:rPr>
                        <a:t>5 enhanced overseas project financing scheme </a:t>
                      </a:r>
                      <a:r>
                        <a:rPr kumimoji="0" lang="ms-MY" sz="900" b="0" i="0" u="none" strike="noStrike" cap="none" normalizeH="0" baseline="0" dirty="0" smtClean="0">
                          <a:ln>
                            <a:noFill/>
                          </a:ln>
                          <a:solidFill>
                            <a:schemeClr val="tx1"/>
                          </a:solidFill>
                          <a:effectLst/>
                          <a:latin typeface="Tw Cen MT" pitchFamily="34" charset="0"/>
                          <a:cs typeface="Arial" pitchFamily="34" charset="0"/>
                        </a:rPr>
                        <a:t>communicated to main stakeholders</a:t>
                      </a:r>
                      <a:endParaRPr kumimoji="0" lang="ms-MY" sz="900" b="0" i="0" u="none" strike="sngStrike" cap="none" normalizeH="0" baseline="0" dirty="0" smtClean="0">
                        <a:ln>
                          <a:noFill/>
                        </a:ln>
                        <a:solidFill>
                          <a:schemeClr val="tx1"/>
                        </a:solidFill>
                        <a:effectLst/>
                        <a:latin typeface="Tw Cen MT" pitchFamily="34" charset="0"/>
                        <a:cs typeface="Arial" pitchFamily="34" charset="0"/>
                      </a:endParaRPr>
                    </a:p>
                    <a:p>
                      <a:pPr marL="0" marR="0" lvl="0" indent="0" algn="l" defTabSz="685800" rtl="0" eaLnBrk="1" fontAlgn="base" latinLnBrk="0" hangingPunct="1">
                        <a:lnSpc>
                          <a:spcPct val="100000"/>
                        </a:lnSpc>
                        <a:spcBef>
                          <a:spcPct val="0"/>
                        </a:spcBef>
                        <a:spcAft>
                          <a:spcPct val="0"/>
                        </a:spcAft>
                        <a:buClrTx/>
                        <a:buSzTx/>
                        <a:buFontTx/>
                        <a:buNone/>
                        <a:tabLst/>
                      </a:pPr>
                      <a:endParaRPr kumimoji="0" lang="en-MY" sz="900" b="0" i="0" u="none" strike="noStrike" cap="none" normalizeH="0" baseline="0" dirty="0" smtClean="0">
                        <a:ln>
                          <a:noFill/>
                        </a:ln>
                        <a:solidFill>
                          <a:srgbClr val="000000"/>
                        </a:solidFill>
                        <a:effectLst/>
                        <a:latin typeface="Tw Cen MT" pitchFamily="34" charset="0"/>
                        <a:cs typeface="Arial" pitchFamily="34" charset="0"/>
                      </a:endParaRP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2E75B6">
                        <a:alpha val="10196"/>
                      </a:srgbClr>
                    </a:solid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n-SG" sz="900" b="0" i="0" u="none" strike="noStrike" cap="none" normalizeH="0" baseline="0" dirty="0" smtClean="0">
                          <a:ln>
                            <a:noFill/>
                          </a:ln>
                          <a:solidFill>
                            <a:schemeClr val="tx1"/>
                          </a:solidFill>
                          <a:effectLst/>
                          <a:latin typeface="Tw Cen MT" pitchFamily="34" charset="0"/>
                          <a:cs typeface="Arial" pitchFamily="34" charset="0"/>
                        </a:rPr>
                        <a:t>2 </a:t>
                      </a:r>
                      <a:r>
                        <a:rPr kumimoji="0" lang="ms-MY" sz="900" b="0" i="0" u="none" strike="noStrike" cap="none" normalizeH="0" baseline="0" dirty="0" smtClean="0">
                          <a:ln>
                            <a:noFill/>
                          </a:ln>
                          <a:solidFill>
                            <a:schemeClr val="tx1"/>
                          </a:solidFill>
                          <a:effectLst/>
                          <a:latin typeface="Tw Cen MT" pitchFamily="34" charset="0"/>
                          <a:cs typeface="Arial" pitchFamily="34" charset="0"/>
                        </a:rPr>
                        <a:t>enhanced overseas project financing scheme </a:t>
                      </a:r>
                      <a:endParaRPr kumimoji="0" lang="en-SG" sz="900" b="0" i="0" u="none" strike="noStrike" cap="none" normalizeH="0" baseline="0" dirty="0" smtClean="0">
                        <a:ln>
                          <a:noFill/>
                        </a:ln>
                        <a:solidFill>
                          <a:schemeClr val="tx1"/>
                        </a:solidFill>
                        <a:effectLst/>
                        <a:latin typeface="Tw Cen MT" pitchFamily="34" charset="0"/>
                        <a:cs typeface="Arial" pitchFamily="34" charset="0"/>
                      </a:endParaRPr>
                    </a:p>
                    <a:p>
                      <a:pPr marL="0" marR="0" lvl="0" indent="0" algn="l" defTabSz="685800" rtl="0" eaLnBrk="1" fontAlgn="base" latinLnBrk="0" hangingPunct="1">
                        <a:lnSpc>
                          <a:spcPct val="100000"/>
                        </a:lnSpc>
                        <a:spcBef>
                          <a:spcPct val="0"/>
                        </a:spcBef>
                        <a:spcAft>
                          <a:spcPct val="0"/>
                        </a:spcAft>
                        <a:buClrTx/>
                        <a:buSzTx/>
                        <a:buFontTx/>
                        <a:buNone/>
                        <a:tabLst/>
                      </a:pPr>
                      <a:r>
                        <a:rPr kumimoji="0" lang="en-SG" sz="900" b="0" i="0" u="none" strike="noStrike" cap="none" normalizeH="0" baseline="0" dirty="0" smtClean="0">
                          <a:ln>
                            <a:noFill/>
                          </a:ln>
                          <a:solidFill>
                            <a:schemeClr val="tx1"/>
                          </a:solidFill>
                          <a:effectLst/>
                          <a:latin typeface="Tw Cen MT" pitchFamily="34" charset="0"/>
                          <a:cs typeface="Arial" pitchFamily="34" charset="0"/>
                        </a:rPr>
                        <a:t>promoted</a:t>
                      </a:r>
                    </a:p>
                    <a:p>
                      <a:pPr marL="0" marR="0" lvl="0" indent="0" algn="l" defTabSz="685800" rtl="0" eaLnBrk="1" fontAlgn="base" latinLnBrk="0" hangingPunct="1">
                        <a:lnSpc>
                          <a:spcPct val="100000"/>
                        </a:lnSpc>
                        <a:spcBef>
                          <a:spcPct val="0"/>
                        </a:spcBef>
                        <a:spcAft>
                          <a:spcPct val="0"/>
                        </a:spcAft>
                        <a:buClrTx/>
                        <a:buSzTx/>
                        <a:buFontTx/>
                        <a:buNone/>
                        <a:tabLst/>
                      </a:pPr>
                      <a:endParaRPr kumimoji="0" lang="en-SG" sz="900" b="0" i="0" u="none" strike="noStrike" cap="none" normalizeH="0" baseline="0" dirty="0" smtClean="0">
                        <a:ln>
                          <a:noFill/>
                        </a:ln>
                        <a:solidFill>
                          <a:schemeClr val="tx1"/>
                        </a:solidFill>
                        <a:effectLst/>
                        <a:latin typeface="Tw Cen MT" pitchFamily="34" charset="0"/>
                        <a:cs typeface="Arial" pitchFamily="34" charset="0"/>
                      </a:endParaRPr>
                    </a:p>
                    <a:p>
                      <a:pPr marL="0" marR="0" lvl="0" indent="0" algn="l" defTabSz="685800" rtl="0" eaLnBrk="1" fontAlgn="base" latinLnBrk="0" hangingPunct="1">
                        <a:lnSpc>
                          <a:spcPct val="100000"/>
                        </a:lnSpc>
                        <a:spcBef>
                          <a:spcPct val="0"/>
                        </a:spcBef>
                        <a:spcAft>
                          <a:spcPct val="0"/>
                        </a:spcAft>
                        <a:buClrTx/>
                        <a:buSzTx/>
                        <a:buFontTx/>
                        <a:buNone/>
                        <a:tabLst/>
                      </a:pPr>
                      <a:endParaRPr kumimoji="0" lang="en-MY" sz="900" b="0" i="0" u="none" strike="noStrike" cap="none" normalizeH="0" baseline="0" dirty="0" smtClean="0">
                        <a:ln>
                          <a:noFill/>
                        </a:ln>
                        <a:solidFill>
                          <a:schemeClr val="tx1"/>
                        </a:solidFill>
                        <a:effectLst/>
                        <a:latin typeface="Tw Cen MT" pitchFamily="34" charset="0"/>
                        <a:cs typeface="Arial" pitchFamily="34" charset="0"/>
                      </a:endParaRP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2E75B6">
                        <a:alpha val="10196"/>
                      </a:srgbClr>
                    </a:solid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n-SG" sz="900" b="0" i="0" u="none" strike="noStrike" cap="none" normalizeH="0" baseline="0" dirty="0" smtClean="0">
                          <a:ln>
                            <a:noFill/>
                          </a:ln>
                          <a:solidFill>
                            <a:schemeClr val="tx1"/>
                          </a:solidFill>
                          <a:effectLst/>
                          <a:latin typeface="Tw Cen MT" pitchFamily="34" charset="0"/>
                          <a:cs typeface="Arial" pitchFamily="34" charset="0"/>
                        </a:rPr>
                        <a:t>1 </a:t>
                      </a:r>
                      <a:r>
                        <a:rPr kumimoji="0" lang="ms-MY" sz="900" b="0" i="0" u="none" strike="noStrike" cap="none" normalizeH="0" baseline="0" dirty="0" smtClean="0">
                          <a:ln>
                            <a:noFill/>
                          </a:ln>
                          <a:solidFill>
                            <a:schemeClr val="tx1"/>
                          </a:solidFill>
                          <a:effectLst/>
                          <a:latin typeface="Tw Cen MT" pitchFamily="34" charset="0"/>
                          <a:cs typeface="Arial" pitchFamily="34" charset="0"/>
                        </a:rPr>
                        <a:t>enhanced overseas project financing scheme </a:t>
                      </a:r>
                      <a:r>
                        <a:rPr kumimoji="0" lang="en-SG" sz="900" b="0" i="0" u="none" strike="noStrike" cap="none" normalizeH="0" baseline="0" dirty="0" smtClean="0">
                          <a:ln>
                            <a:noFill/>
                          </a:ln>
                          <a:solidFill>
                            <a:schemeClr val="tx1"/>
                          </a:solidFill>
                          <a:effectLst/>
                          <a:latin typeface="Tw Cen MT" pitchFamily="34" charset="0"/>
                          <a:cs typeface="Arial" pitchFamily="34" charset="0"/>
                        </a:rPr>
                        <a:t>promoted</a:t>
                      </a:r>
                    </a:p>
                    <a:p>
                      <a:pPr marL="0" marR="0" lvl="0" indent="0" algn="l" defTabSz="685800" rtl="0" eaLnBrk="1" fontAlgn="base" latinLnBrk="0" hangingPunct="1">
                        <a:lnSpc>
                          <a:spcPct val="100000"/>
                        </a:lnSpc>
                        <a:spcBef>
                          <a:spcPct val="0"/>
                        </a:spcBef>
                        <a:spcAft>
                          <a:spcPct val="0"/>
                        </a:spcAft>
                        <a:buClrTx/>
                        <a:buSzTx/>
                        <a:buFontTx/>
                        <a:buNone/>
                        <a:tabLst/>
                      </a:pPr>
                      <a:endParaRPr kumimoji="0" lang="en-MY" sz="900" b="0" i="0" u="none" strike="noStrike" cap="none" normalizeH="0" baseline="0" dirty="0" smtClean="0">
                        <a:ln>
                          <a:noFill/>
                        </a:ln>
                        <a:solidFill>
                          <a:schemeClr val="tx1"/>
                        </a:solidFill>
                        <a:effectLst/>
                        <a:latin typeface="Tw Cen MT" pitchFamily="34" charset="0"/>
                        <a:cs typeface="Arial" pitchFamily="34" charset="0"/>
                      </a:endParaRPr>
                    </a:p>
                    <a:p>
                      <a:pPr marL="228600" marR="0" lvl="0" indent="-228600" algn="l" defTabSz="685800" rtl="0" eaLnBrk="1" fontAlgn="base" latinLnBrk="0" hangingPunct="1">
                        <a:lnSpc>
                          <a:spcPct val="100000"/>
                        </a:lnSpc>
                        <a:spcBef>
                          <a:spcPct val="0"/>
                        </a:spcBef>
                        <a:spcAft>
                          <a:spcPct val="0"/>
                        </a:spcAft>
                        <a:buClrTx/>
                        <a:buSzTx/>
                        <a:buFontTx/>
                        <a:buAutoNum type="arabicPeriod"/>
                        <a:tabLst/>
                      </a:pPr>
                      <a:endParaRPr kumimoji="0" lang="en-MY" sz="900" b="0" i="0" u="none" strike="noStrike" cap="none" normalizeH="0" baseline="0" dirty="0" smtClean="0">
                        <a:ln>
                          <a:noFill/>
                        </a:ln>
                        <a:solidFill>
                          <a:schemeClr val="tx1"/>
                        </a:solidFill>
                        <a:effectLst/>
                        <a:latin typeface="Tw Cen MT" pitchFamily="34" charset="0"/>
                        <a:cs typeface="Arial" pitchFamily="34" charset="0"/>
                      </a:endParaRP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2E75B6">
                        <a:alpha val="10196"/>
                      </a:srgbClr>
                    </a:solid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n-SG" sz="900" b="0" i="0" u="none" strike="noStrike" cap="none" normalizeH="0" baseline="0" dirty="0" smtClean="0">
                          <a:ln>
                            <a:noFill/>
                          </a:ln>
                          <a:solidFill>
                            <a:schemeClr val="tx1"/>
                          </a:solidFill>
                          <a:effectLst/>
                          <a:latin typeface="Tw Cen MT" pitchFamily="34" charset="0"/>
                          <a:cs typeface="Arial" pitchFamily="34" charset="0"/>
                        </a:rPr>
                        <a:t>2 </a:t>
                      </a:r>
                      <a:r>
                        <a:rPr kumimoji="0" lang="ms-MY" sz="900" b="0" i="0" u="none" strike="noStrike" cap="none" normalizeH="0" baseline="0" dirty="0" smtClean="0">
                          <a:ln>
                            <a:noFill/>
                          </a:ln>
                          <a:solidFill>
                            <a:schemeClr val="tx1"/>
                          </a:solidFill>
                          <a:effectLst/>
                          <a:latin typeface="Tw Cen MT" pitchFamily="34" charset="0"/>
                          <a:cs typeface="Arial" pitchFamily="34" charset="0"/>
                        </a:rPr>
                        <a:t>enhanced overseas project financing scheme </a:t>
                      </a:r>
                      <a:endParaRPr kumimoji="0" lang="en-SG" sz="900" b="0" i="0" u="none" strike="noStrike" cap="none" normalizeH="0" baseline="0" dirty="0" smtClean="0">
                        <a:ln>
                          <a:noFill/>
                        </a:ln>
                        <a:solidFill>
                          <a:schemeClr val="tx1"/>
                        </a:solidFill>
                        <a:effectLst/>
                        <a:latin typeface="Tw Cen MT" pitchFamily="34" charset="0"/>
                        <a:cs typeface="Arial" pitchFamily="34" charset="0"/>
                      </a:endParaRPr>
                    </a:p>
                    <a:p>
                      <a:pPr marL="0" marR="0" lvl="0" indent="0" algn="l" defTabSz="685800" rtl="0" eaLnBrk="1" fontAlgn="base" latinLnBrk="0" hangingPunct="1">
                        <a:lnSpc>
                          <a:spcPct val="100000"/>
                        </a:lnSpc>
                        <a:spcBef>
                          <a:spcPct val="0"/>
                        </a:spcBef>
                        <a:spcAft>
                          <a:spcPct val="0"/>
                        </a:spcAft>
                        <a:buClrTx/>
                        <a:buSzTx/>
                        <a:buFontTx/>
                        <a:buNone/>
                        <a:tabLst/>
                      </a:pPr>
                      <a:r>
                        <a:rPr kumimoji="0" lang="en-SG" sz="900" b="0" i="0" u="none" strike="noStrike" cap="none" normalizeH="0" baseline="0" dirty="0" smtClean="0">
                          <a:ln>
                            <a:noFill/>
                          </a:ln>
                          <a:solidFill>
                            <a:schemeClr val="tx1"/>
                          </a:solidFill>
                          <a:effectLst/>
                          <a:latin typeface="Tw Cen MT" pitchFamily="34" charset="0"/>
                          <a:cs typeface="Arial" pitchFamily="34" charset="0"/>
                        </a:rPr>
                        <a:t>promoted</a:t>
                      </a:r>
                    </a:p>
                    <a:p>
                      <a:pPr marL="0" marR="0" lvl="0" indent="0" algn="l" defTabSz="685800" rtl="0" eaLnBrk="1" fontAlgn="base" latinLnBrk="0" hangingPunct="1">
                        <a:lnSpc>
                          <a:spcPct val="100000"/>
                        </a:lnSpc>
                        <a:spcBef>
                          <a:spcPct val="0"/>
                        </a:spcBef>
                        <a:spcAft>
                          <a:spcPct val="0"/>
                        </a:spcAft>
                        <a:buClrTx/>
                        <a:buSzTx/>
                        <a:buFontTx/>
                        <a:buNone/>
                        <a:tabLst/>
                      </a:pPr>
                      <a:endParaRPr kumimoji="0" lang="en-MY" sz="900" b="0" i="0" u="none" strike="noStrike" cap="none" normalizeH="0" baseline="0" dirty="0" smtClean="0">
                        <a:ln>
                          <a:noFill/>
                        </a:ln>
                        <a:solidFill>
                          <a:schemeClr val="tx1"/>
                        </a:solidFill>
                        <a:effectLst/>
                        <a:latin typeface="Tw Cen MT" pitchFamily="34" charset="0"/>
                        <a:cs typeface="Arial" pitchFamily="34" charset="0"/>
                      </a:endParaRP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2E75B6">
                        <a:alpha val="10196"/>
                      </a:srgbClr>
                    </a:solidFill>
                  </a:tcPr>
                </a:tc>
                <a:extLst>
                  <a:ext uri="{0D108BD9-81ED-4DB2-BD59-A6C34878D82A}">
                    <a16:rowId xmlns:a16="http://schemas.microsoft.com/office/drawing/2014/main" val="10001"/>
                  </a:ext>
                </a:extLst>
              </a:tr>
            </a:tbl>
          </a:graphicData>
        </a:graphic>
      </p:graphicFrame>
      <p:sp>
        <p:nvSpPr>
          <p:cNvPr id="3" name="Rectangle 2"/>
          <p:cNvSpPr/>
          <p:nvPr/>
        </p:nvSpPr>
        <p:spPr>
          <a:xfrm>
            <a:off x="0" y="4540250"/>
            <a:ext cx="6840000" cy="5330825"/>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ms-MY">
              <a:solidFill>
                <a:srgbClr val="FFFFFF"/>
              </a:solidFill>
              <a:cs typeface="Arial" pitchFamily="34" charset="0"/>
            </a:endParaRPr>
          </a:p>
        </p:txBody>
      </p:sp>
      <p:graphicFrame>
        <p:nvGraphicFramePr>
          <p:cNvPr id="19" name="Table 18"/>
          <p:cNvGraphicFramePr>
            <a:graphicFrameLocks noGrp="1"/>
          </p:cNvGraphicFramePr>
          <p:nvPr/>
        </p:nvGraphicFramePr>
        <p:xfrm>
          <a:off x="4327525" y="117520"/>
          <a:ext cx="2519363" cy="1891667"/>
        </p:xfrm>
        <a:graphic>
          <a:graphicData uri="http://schemas.openxmlformats.org/drawingml/2006/table">
            <a:tbl>
              <a:tblPr/>
              <a:tblGrid>
                <a:gridCol w="2519363">
                  <a:extLst>
                    <a:ext uri="{9D8B030D-6E8A-4147-A177-3AD203B41FA5}">
                      <a16:colId xmlns:a16="http://schemas.microsoft.com/office/drawing/2014/main" val="20000"/>
                    </a:ext>
                  </a:extLst>
                </a:gridCol>
              </a:tblGrid>
              <a:tr h="396875">
                <a:tc>
                  <a:txBody>
                    <a:bodyPr/>
                    <a:lstStyle/>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dirty="0" smtClean="0">
                          <a:ln>
                            <a:noFill/>
                          </a:ln>
                          <a:solidFill>
                            <a:schemeClr val="tx1"/>
                          </a:solidFill>
                          <a:effectLst/>
                          <a:latin typeface="Tw Cen MT" pitchFamily="34" charset="0"/>
                          <a:cs typeface="Arial" pitchFamily="34" charset="0"/>
                        </a:rPr>
                        <a:t>SPONSOR</a:t>
                      </a:r>
                    </a:p>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0" i="0" u="none" strike="noStrike" cap="none" normalizeH="0" baseline="0" dirty="0" smtClean="0">
                          <a:ln>
                            <a:noFill/>
                          </a:ln>
                          <a:solidFill>
                            <a:schemeClr val="tx1"/>
                          </a:solidFill>
                          <a:effectLst/>
                          <a:latin typeface="Tw Cen MT" pitchFamily="34" charset="0"/>
                          <a:cs typeface="Arial" pitchFamily="34" charset="0"/>
                        </a:rPr>
                        <a:t>Sr Sariah Abd Karib</a:t>
                      </a:r>
                    </a:p>
                  </a:txBody>
                  <a:tcPr marL="91419" marR="91419" marT="45721" marB="4572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smtClean="0">
                          <a:ln>
                            <a:noFill/>
                          </a:ln>
                          <a:solidFill>
                            <a:schemeClr val="tx1"/>
                          </a:solidFill>
                          <a:effectLst/>
                          <a:latin typeface="Tw Cen MT" pitchFamily="34" charset="0"/>
                          <a:cs typeface="Arial" pitchFamily="34" charset="0"/>
                        </a:rPr>
                        <a:t>OWNER </a:t>
                      </a:r>
                    </a:p>
                    <a:p>
                      <a:pPr marL="0" marR="0" lvl="0" indent="0" algn="r" defTabSz="6858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Tw Cen MT" pitchFamily="34" charset="0"/>
                          <a:cs typeface="Arial" pitchFamily="34" charset="0"/>
                        </a:rPr>
                        <a:t>Sr Mohd Zaid Zakaria</a:t>
                      </a:r>
                      <a:endParaRPr kumimoji="0" lang="ms-MY" sz="1000" b="0" i="0" u="none" strike="noStrike" cap="none" normalizeH="0" baseline="0" smtClean="0">
                        <a:ln>
                          <a:noFill/>
                        </a:ln>
                        <a:solidFill>
                          <a:schemeClr val="tx1"/>
                        </a:solidFill>
                        <a:effectLst/>
                        <a:latin typeface="Tw Cen MT" pitchFamily="34" charset="0"/>
                        <a:cs typeface="Arial" pitchFamily="34" charset="0"/>
                      </a:endParaRPr>
                    </a:p>
                  </a:txBody>
                  <a:tcPr marL="91419" marR="91419" marT="45721" marB="4572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396875">
                <a:tc>
                  <a:txBody>
                    <a:bodyPr/>
                    <a:lstStyle/>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dirty="0" smtClean="0">
                          <a:ln>
                            <a:noFill/>
                          </a:ln>
                          <a:solidFill>
                            <a:schemeClr val="tx1"/>
                          </a:solidFill>
                          <a:effectLst/>
                          <a:latin typeface="Tw Cen MT" pitchFamily="34" charset="0"/>
                          <a:cs typeface="Arial" pitchFamily="34" charset="0"/>
                        </a:rPr>
                        <a:t>OIC</a:t>
                      </a:r>
                    </a:p>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0" i="0" u="none" strike="noStrike" cap="none" normalizeH="0" baseline="0" dirty="0" smtClean="0">
                          <a:ln>
                            <a:noFill/>
                          </a:ln>
                          <a:solidFill>
                            <a:schemeClr val="tx1"/>
                          </a:solidFill>
                          <a:effectLst/>
                          <a:latin typeface="Tw Cen MT" pitchFamily="34" charset="0"/>
                          <a:cs typeface="Arial" pitchFamily="34" charset="0"/>
                        </a:rPr>
                        <a:t>Mohd Firdauz Mukhzanee </a:t>
                      </a:r>
                    </a:p>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0" i="0" u="none" strike="noStrike" cap="none" normalizeH="0" baseline="0" dirty="0" smtClean="0">
                          <a:ln>
                            <a:noFill/>
                          </a:ln>
                          <a:solidFill>
                            <a:schemeClr val="tx1"/>
                          </a:solidFill>
                          <a:effectLst/>
                          <a:latin typeface="Tw Cen MT" pitchFamily="34" charset="0"/>
                          <a:cs typeface="Arial" pitchFamily="34" charset="0"/>
                        </a:rPr>
                        <a:t>Mohd Ghazali</a:t>
                      </a:r>
                    </a:p>
                  </a:txBody>
                  <a:tcPr marL="91419" marR="91419" marT="45721" marB="4572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549275">
                <a:tc>
                  <a:txBody>
                    <a:bodyPr/>
                    <a:lstStyle/>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dirty="0" smtClean="0">
                          <a:ln>
                            <a:noFill/>
                          </a:ln>
                          <a:solidFill>
                            <a:srgbClr val="000000"/>
                          </a:solidFill>
                          <a:effectLst/>
                          <a:latin typeface="Tw Cen MT" pitchFamily="34" charset="0"/>
                          <a:cs typeface="Arial" pitchFamily="34" charset="0"/>
                        </a:rPr>
                        <a:t>KPI LEADER </a:t>
                      </a:r>
                    </a:p>
                    <a:p>
                      <a:pPr marL="0" marR="0" lvl="0" indent="0" algn="r" defTabSz="6858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Tw Cen MT" pitchFamily="34" charset="0"/>
                          <a:cs typeface="Arial" pitchFamily="34" charset="0"/>
                        </a:rPr>
                        <a:t>MOF &amp; EXIM BANK</a:t>
                      </a:r>
                      <a:endParaRPr kumimoji="0" lang="en-MY" sz="1000" b="0" i="0" u="none" strike="noStrike" cap="none" normalizeH="0" baseline="0" dirty="0" smtClean="0">
                        <a:ln>
                          <a:noFill/>
                        </a:ln>
                        <a:solidFill>
                          <a:schemeClr val="tx1"/>
                        </a:solidFill>
                        <a:effectLst/>
                        <a:latin typeface="Tw Cen MT" pitchFamily="34" charset="0"/>
                        <a:cs typeface="Arial" pitchFamily="34" charset="0"/>
                      </a:endParaRPr>
                    </a:p>
                    <a:p>
                      <a:pPr marL="0" marR="0" lvl="0" indent="0" algn="r" defTabSz="685800" rtl="0" eaLnBrk="1" fontAlgn="base" latinLnBrk="0" hangingPunct="1">
                        <a:lnSpc>
                          <a:spcPct val="100000"/>
                        </a:lnSpc>
                        <a:spcBef>
                          <a:spcPct val="0"/>
                        </a:spcBef>
                        <a:spcAft>
                          <a:spcPct val="0"/>
                        </a:spcAft>
                        <a:buClrTx/>
                        <a:buSzTx/>
                        <a:buFontTx/>
                        <a:buNone/>
                        <a:tabLst/>
                      </a:pPr>
                      <a:endParaRPr kumimoji="0" lang="ms-MY" sz="1000" b="0" i="0" u="none" strike="noStrike" cap="none" normalizeH="0" baseline="0" dirty="0" smtClean="0">
                        <a:ln>
                          <a:noFill/>
                        </a:ln>
                        <a:solidFill>
                          <a:srgbClr val="000000"/>
                        </a:solidFill>
                        <a:effectLst/>
                        <a:latin typeface="Tw Cen MT" pitchFamily="34" charset="0"/>
                        <a:cs typeface="Arial" pitchFamily="34" charset="0"/>
                      </a:endParaRPr>
                    </a:p>
                  </a:txBody>
                  <a:tcPr marL="91419" marR="91419" marT="45721" marB="4572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nvGraphicFramePr>
        <p:xfrm>
          <a:off x="0" y="498475"/>
          <a:ext cx="4273550" cy="1179513"/>
        </p:xfrm>
        <a:graphic>
          <a:graphicData uri="http://schemas.openxmlformats.org/drawingml/2006/table">
            <a:tbl>
              <a:tblPr/>
              <a:tblGrid>
                <a:gridCol w="4273550">
                  <a:extLst>
                    <a:ext uri="{9D8B030D-6E8A-4147-A177-3AD203B41FA5}">
                      <a16:colId xmlns:a16="http://schemas.microsoft.com/office/drawing/2014/main" val="20000"/>
                    </a:ext>
                  </a:extLst>
                </a:gridCol>
              </a:tblGrid>
              <a:tr h="404765">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dirty="0" smtClean="0">
                          <a:ln>
                            <a:noFill/>
                          </a:ln>
                          <a:solidFill>
                            <a:schemeClr val="tx1"/>
                          </a:solidFill>
                          <a:effectLst/>
                          <a:latin typeface="Tw Cen MT" pitchFamily="34" charset="0"/>
                          <a:cs typeface="Arial" pitchFamily="34" charset="0"/>
                        </a:rPr>
                        <a:t>KPI DESCRIPTION</a:t>
                      </a:r>
                    </a:p>
                    <a:p>
                      <a:pPr marL="0" marR="0" lvl="0" indent="0" algn="l" defTabSz="6858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Tw Cen MT" pitchFamily="34" charset="0"/>
                          <a:cs typeface="Arial" pitchFamily="34" charset="0"/>
                        </a:rPr>
                        <a:t>5 Enhanced Overseas Project Financing Scheme By 2020 </a:t>
                      </a:r>
                    </a:p>
                  </a:txBody>
                  <a:tcPr marL="91424" marR="91424" marT="45704" marB="4570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77919">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dirty="0" smtClean="0">
                          <a:ln>
                            <a:noFill/>
                          </a:ln>
                          <a:solidFill>
                            <a:schemeClr val="tx1"/>
                          </a:solidFill>
                          <a:effectLst/>
                          <a:latin typeface="Tw Cen MT" pitchFamily="34" charset="0"/>
                          <a:cs typeface="Arial" pitchFamily="34" charset="0"/>
                        </a:rPr>
                        <a:t>INITIATIVE</a:t>
                      </a:r>
                    </a:p>
                    <a:p>
                      <a:pPr marL="0" marR="0" lvl="0" indent="0" algn="l" defTabSz="685800" rtl="0" eaLnBrk="1" fontAlgn="base" latinLnBrk="0" hangingPunct="1">
                        <a:lnSpc>
                          <a:spcPct val="88000"/>
                        </a:lnSpc>
                        <a:spcBef>
                          <a:spcPct val="0"/>
                        </a:spcBef>
                        <a:spcAft>
                          <a:spcPct val="0"/>
                        </a:spcAft>
                        <a:buClrTx/>
                        <a:buSzTx/>
                        <a:buFontTx/>
                        <a:buNone/>
                        <a:tabLst/>
                      </a:pPr>
                      <a:r>
                        <a:rPr kumimoji="0" lang="en-MY" sz="1000" b="0" i="0" u="none" strike="noStrike" cap="none" normalizeH="0" baseline="0" dirty="0" smtClean="0">
                          <a:ln>
                            <a:noFill/>
                          </a:ln>
                          <a:solidFill>
                            <a:schemeClr val="tx1"/>
                          </a:solidFill>
                          <a:effectLst/>
                          <a:latin typeface="Bookman Old Style" pitchFamily="18" charset="0"/>
                          <a:cs typeface="Arial" pitchFamily="34" charset="0"/>
                        </a:rPr>
                        <a:t>I</a:t>
                      </a:r>
                      <a:r>
                        <a:rPr kumimoji="0" lang="en-MY" sz="1000" b="0" i="0" u="none" strike="noStrike" cap="none" normalizeH="0" baseline="0" dirty="0" smtClean="0">
                          <a:ln>
                            <a:noFill/>
                          </a:ln>
                          <a:solidFill>
                            <a:schemeClr val="tx1"/>
                          </a:solidFill>
                          <a:effectLst/>
                          <a:latin typeface="Tw Cen MT" pitchFamily="34" charset="0"/>
                          <a:cs typeface="Arial" pitchFamily="34" charset="0"/>
                        </a:rPr>
                        <a:t>2 - Strengthen Access to Financing for Malaysian Champion Going Abroad </a:t>
                      </a:r>
                      <a:endParaRPr kumimoji="0" lang="en-US" sz="1000" b="0" i="0" u="none" strike="noStrike" cap="none" normalizeH="0" baseline="0" dirty="0" smtClean="0">
                        <a:ln>
                          <a:noFill/>
                        </a:ln>
                        <a:solidFill>
                          <a:schemeClr val="tx1"/>
                        </a:solidFill>
                        <a:effectLst/>
                        <a:latin typeface="Tw Cen MT" pitchFamily="34" charset="0"/>
                        <a:cs typeface="Arial" pitchFamily="34" charset="0"/>
                      </a:endParaRPr>
                    </a:p>
                  </a:txBody>
                  <a:tcPr marL="91424" marR="91424" marT="45704" marB="4570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396828">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dirty="0" smtClean="0">
                          <a:ln>
                            <a:noFill/>
                          </a:ln>
                          <a:solidFill>
                            <a:schemeClr val="tx1"/>
                          </a:solidFill>
                          <a:effectLst/>
                          <a:latin typeface="Tw Cen MT" pitchFamily="34" charset="0"/>
                          <a:cs typeface="Arial" pitchFamily="34" charset="0"/>
                        </a:rPr>
                        <a:t>SUB-INITIATIVE</a:t>
                      </a:r>
                    </a:p>
                    <a:p>
                      <a:pPr marL="0" marR="0" lvl="0" indent="0" algn="l" defTabSz="685800" rtl="0" eaLnBrk="1" fontAlgn="base" latinLnBrk="0" hangingPunct="1">
                        <a:lnSpc>
                          <a:spcPct val="100000"/>
                        </a:lnSpc>
                        <a:spcBef>
                          <a:spcPct val="0"/>
                        </a:spcBef>
                        <a:spcAft>
                          <a:spcPct val="0"/>
                        </a:spcAft>
                        <a:buClrTx/>
                        <a:buSzTx/>
                        <a:buFontTx/>
                        <a:buNone/>
                        <a:tabLst/>
                      </a:pPr>
                      <a:r>
                        <a:rPr kumimoji="0" lang="en-MY" sz="1000" b="0" i="0" u="none" strike="noStrike" cap="none" normalizeH="0" baseline="0" dirty="0" smtClean="0">
                          <a:ln>
                            <a:noFill/>
                          </a:ln>
                          <a:solidFill>
                            <a:schemeClr val="tx1"/>
                          </a:solidFill>
                          <a:effectLst/>
                          <a:latin typeface="Bookman Old Style" pitchFamily="18" charset="0"/>
                          <a:cs typeface="Arial" pitchFamily="34" charset="0"/>
                        </a:rPr>
                        <a:t>-</a:t>
                      </a:r>
                      <a:endParaRPr kumimoji="0" lang="en-MY" sz="1000" b="0" i="0" u="none" strike="noStrike" cap="none" normalizeH="0" baseline="0" dirty="0" smtClean="0">
                        <a:ln>
                          <a:noFill/>
                        </a:ln>
                        <a:solidFill>
                          <a:schemeClr val="tx1"/>
                        </a:solidFill>
                        <a:effectLst/>
                        <a:latin typeface="Tw Cen MT" pitchFamily="34" charset="0"/>
                        <a:cs typeface="Arial" pitchFamily="34" charset="0"/>
                      </a:endParaRPr>
                    </a:p>
                  </a:txBody>
                  <a:tcPr marL="91424" marR="91424" marT="45704" marB="4570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062" name="TextBox 20"/>
          <p:cNvSpPr txBox="1">
            <a:spLocks noChangeArrowheads="1"/>
          </p:cNvSpPr>
          <p:nvPr/>
        </p:nvSpPr>
        <p:spPr bwMode="auto">
          <a:xfrm>
            <a:off x="0" y="4556125"/>
            <a:ext cx="3409950" cy="2723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ms-MY" sz="900" dirty="0">
                <a:latin typeface="Tw Cen MT" panose="020B0602020104020603" pitchFamily="34" charset="0"/>
              </a:rPr>
              <a:t>This KPI is under </a:t>
            </a:r>
            <a:r>
              <a:rPr lang="en-US" altLang="ms-MY" sz="900" dirty="0" smtClean="0">
                <a:latin typeface="Tw Cen MT" panose="020B0602020104020603" pitchFamily="34" charset="0"/>
              </a:rPr>
              <a:t>the purview </a:t>
            </a:r>
            <a:r>
              <a:rPr lang="en-US" altLang="ms-MY" sz="900" dirty="0">
                <a:latin typeface="Tw Cen MT" panose="020B0602020104020603" pitchFamily="34" charset="0"/>
              </a:rPr>
              <a:t>of </a:t>
            </a:r>
            <a:r>
              <a:rPr lang="en-US" altLang="ms-MY" sz="900" dirty="0" smtClean="0">
                <a:latin typeface="Tw Cen MT" panose="020B0602020104020603" pitchFamily="34" charset="0"/>
              </a:rPr>
              <a:t>IWG18.</a:t>
            </a:r>
            <a:endParaRPr lang="en-US" altLang="ms-MY" sz="900" dirty="0">
              <a:latin typeface="Tw Cen MT" panose="020B0602020104020603" pitchFamily="34" charset="0"/>
            </a:endParaRPr>
          </a:p>
          <a:p>
            <a:pPr eaLnBrk="1" hangingPunct="1">
              <a:lnSpc>
                <a:spcPct val="100000"/>
              </a:lnSpc>
              <a:spcBef>
                <a:spcPct val="0"/>
              </a:spcBef>
              <a:buFontTx/>
              <a:buNone/>
            </a:pPr>
            <a:endParaRPr lang="en-US" altLang="ms-MY" sz="900" b="1" dirty="0">
              <a:latin typeface="Tw Cen MT" panose="020B0602020104020603" pitchFamily="34" charset="0"/>
            </a:endParaRPr>
          </a:p>
          <a:p>
            <a:pPr algn="just" eaLnBrk="1" hangingPunct="1">
              <a:lnSpc>
                <a:spcPct val="100000"/>
              </a:lnSpc>
              <a:spcBef>
                <a:spcPct val="0"/>
              </a:spcBef>
              <a:buFontTx/>
              <a:buNone/>
            </a:pPr>
            <a:r>
              <a:rPr lang="en-US" altLang="ms-MY" sz="900" b="1" dirty="0">
                <a:latin typeface="Tw Cen MT" panose="020B0602020104020603" pitchFamily="34" charset="0"/>
              </a:rPr>
              <a:t>Study on Strengthening Access To Financing For Malaysian Champions Going Abroad</a:t>
            </a:r>
            <a:endParaRPr lang="en-US" altLang="ms-MY" sz="900" dirty="0">
              <a:latin typeface="Tw Cen MT" panose="020B0602020104020603" pitchFamily="34" charset="0"/>
            </a:endParaRPr>
          </a:p>
          <a:p>
            <a:pPr algn="just">
              <a:lnSpc>
                <a:spcPct val="100000"/>
              </a:lnSpc>
              <a:spcBef>
                <a:spcPct val="0"/>
              </a:spcBef>
              <a:buFontTx/>
              <a:buNone/>
            </a:pPr>
            <a:r>
              <a:rPr lang="en-US" altLang="ms-MY" sz="900" dirty="0">
                <a:latin typeface="Tw Cen MT" panose="020B0602020104020603" pitchFamily="34" charset="0"/>
              </a:rPr>
              <a:t>RSM-</a:t>
            </a:r>
            <a:r>
              <a:rPr lang="en-US" altLang="ms-MY" sz="900" dirty="0" err="1">
                <a:latin typeface="Tw Cen MT" panose="020B0602020104020603" pitchFamily="34" charset="0"/>
              </a:rPr>
              <a:t>Arcadis</a:t>
            </a:r>
            <a:r>
              <a:rPr lang="en-US" altLang="ms-MY" sz="900" dirty="0">
                <a:latin typeface="Tw Cen MT" panose="020B0602020104020603" pitchFamily="34" charset="0"/>
              </a:rPr>
              <a:t> was appointed in November 2016 to conduct the study and it was completed in August 2017. The study recommended 5 financing schemes comprising 12 products. </a:t>
            </a:r>
          </a:p>
          <a:p>
            <a:pPr algn="just" eaLnBrk="1" hangingPunct="1">
              <a:lnSpc>
                <a:spcPct val="100000"/>
              </a:lnSpc>
              <a:spcBef>
                <a:spcPct val="0"/>
              </a:spcBef>
              <a:buFontTx/>
              <a:buNone/>
            </a:pPr>
            <a:r>
              <a:rPr lang="en-US" altLang="ms-MY" sz="900" dirty="0">
                <a:latin typeface="Tw Cen MT" panose="020B0602020104020603" pitchFamily="34" charset="0"/>
              </a:rPr>
              <a:t> </a:t>
            </a:r>
          </a:p>
          <a:p>
            <a:pPr algn="just" eaLnBrk="1" hangingPunct="1">
              <a:lnSpc>
                <a:spcPct val="100000"/>
              </a:lnSpc>
              <a:spcBef>
                <a:spcPct val="0"/>
              </a:spcBef>
              <a:buFontTx/>
              <a:buNone/>
            </a:pPr>
            <a:r>
              <a:rPr lang="en-US" altLang="ms-MY" sz="900" b="1" dirty="0">
                <a:latin typeface="Tw Cen MT" panose="020B0602020104020603" pitchFamily="34" charset="0"/>
              </a:rPr>
              <a:t>Study </a:t>
            </a:r>
            <a:r>
              <a:rPr lang="en-US" altLang="ms-MY" sz="900" b="1" dirty="0" smtClean="0">
                <a:latin typeface="Tw Cen MT" panose="020B0602020104020603" pitchFamily="34" charset="0"/>
              </a:rPr>
              <a:t>Endorsed </a:t>
            </a:r>
            <a:r>
              <a:rPr lang="en-US" altLang="ms-MY" sz="900" b="1" dirty="0">
                <a:latin typeface="Tw Cen MT" panose="020B0602020104020603" pitchFamily="34" charset="0"/>
              </a:rPr>
              <a:t>by BNM, MOF &amp; Other Agencies</a:t>
            </a:r>
          </a:p>
          <a:p>
            <a:pPr algn="just" eaLnBrk="1" hangingPunct="1">
              <a:lnSpc>
                <a:spcPct val="100000"/>
              </a:lnSpc>
              <a:spcBef>
                <a:spcPct val="0"/>
              </a:spcBef>
              <a:buFontTx/>
              <a:buNone/>
            </a:pPr>
            <a:r>
              <a:rPr lang="en-US" altLang="ms-MY" sz="900" dirty="0">
                <a:latin typeface="Tw Cen MT" panose="020B0602020104020603" pitchFamily="34" charset="0"/>
              </a:rPr>
              <a:t>The </a:t>
            </a:r>
            <a:r>
              <a:rPr lang="en-US" altLang="ms-MY" sz="900" dirty="0" smtClean="0">
                <a:latin typeface="Tw Cen MT" panose="020B0602020104020603" pitchFamily="34" charset="0"/>
              </a:rPr>
              <a:t>study </a:t>
            </a:r>
            <a:r>
              <a:rPr lang="en-US" altLang="ms-MY" sz="900" dirty="0">
                <a:latin typeface="Tw Cen MT" panose="020B0602020104020603" pitchFamily="34" charset="0"/>
              </a:rPr>
              <a:t>was endorsed by the stakeholders via CITP IWG, TWG &amp; MC held in July, August &amp; October 2017 </a:t>
            </a:r>
            <a:r>
              <a:rPr lang="en-US" altLang="ms-MY" sz="900" dirty="0" smtClean="0">
                <a:latin typeface="Tw Cen MT" panose="020B0602020104020603" pitchFamily="34" charset="0"/>
              </a:rPr>
              <a:t>respectively</a:t>
            </a:r>
            <a:r>
              <a:rPr lang="en-US" altLang="ms-MY" sz="900" dirty="0">
                <a:latin typeface="Tw Cen MT" panose="020B0602020104020603" pitchFamily="34" charset="0"/>
              </a:rPr>
              <a:t>. The 5 financing schemes were approved but 3 out of the 12 products were not approved.</a:t>
            </a:r>
          </a:p>
          <a:p>
            <a:pPr algn="just" eaLnBrk="1" hangingPunct="1">
              <a:lnSpc>
                <a:spcPct val="100000"/>
              </a:lnSpc>
              <a:spcBef>
                <a:spcPct val="0"/>
              </a:spcBef>
              <a:buFontTx/>
              <a:buNone/>
            </a:pPr>
            <a:endParaRPr lang="en-US" altLang="ms-MY" sz="900" b="1" dirty="0">
              <a:latin typeface="Tw Cen MT" panose="020B0602020104020603" pitchFamily="34" charset="0"/>
            </a:endParaRPr>
          </a:p>
          <a:p>
            <a:pPr algn="just" eaLnBrk="1" hangingPunct="1">
              <a:lnSpc>
                <a:spcPct val="100000"/>
              </a:lnSpc>
              <a:spcBef>
                <a:spcPct val="0"/>
              </a:spcBef>
              <a:buFontTx/>
              <a:buNone/>
            </a:pPr>
            <a:r>
              <a:rPr lang="en-US" altLang="ms-MY" sz="900" b="1" dirty="0">
                <a:latin typeface="Tw Cen MT" panose="020B0602020104020603" pitchFamily="34" charset="0"/>
              </a:rPr>
              <a:t>5 Enhanced Overseas Financing Schemes Communicated to Stakeholders</a:t>
            </a:r>
          </a:p>
          <a:p>
            <a:pPr algn="just" eaLnBrk="1" hangingPunct="1">
              <a:lnSpc>
                <a:spcPct val="100000"/>
              </a:lnSpc>
              <a:spcBef>
                <a:spcPct val="0"/>
              </a:spcBef>
              <a:buFontTx/>
              <a:buNone/>
            </a:pPr>
            <a:r>
              <a:rPr lang="en-MY" altLang="ms-MY" sz="900" dirty="0">
                <a:latin typeface="Tw Cen MT" panose="020B0602020104020603" pitchFamily="34" charset="0"/>
              </a:rPr>
              <a:t>Based on </a:t>
            </a:r>
            <a:r>
              <a:rPr lang="en-MY" altLang="ms-MY" sz="900" dirty="0" smtClean="0">
                <a:latin typeface="Tw Cen MT" panose="020B0602020104020603" pitchFamily="34" charset="0"/>
              </a:rPr>
              <a:t>the study, </a:t>
            </a:r>
            <a:r>
              <a:rPr lang="en-MY" altLang="ms-MY" sz="900" dirty="0">
                <a:latin typeface="Tw Cen MT" panose="020B0602020104020603" pitchFamily="34" charset="0"/>
              </a:rPr>
              <a:t>the 5 financing schemes comprising the 12 products were </a:t>
            </a:r>
            <a:r>
              <a:rPr lang="en-MY" altLang="ms-MY" sz="900" dirty="0" smtClean="0">
                <a:latin typeface="Tw Cen MT" panose="020B0602020104020603" pitchFamily="34" charset="0"/>
              </a:rPr>
              <a:t>as per table below </a:t>
            </a:r>
            <a:r>
              <a:rPr lang="en-MY" altLang="ms-MY" sz="900" dirty="0">
                <a:latin typeface="Tw Cen MT" panose="020B0602020104020603" pitchFamily="34" charset="0"/>
              </a:rPr>
              <a:t>:</a:t>
            </a:r>
          </a:p>
          <a:p>
            <a:pPr eaLnBrk="1" hangingPunct="1">
              <a:lnSpc>
                <a:spcPct val="100000"/>
              </a:lnSpc>
              <a:spcBef>
                <a:spcPct val="0"/>
              </a:spcBef>
              <a:buFontTx/>
              <a:buNone/>
            </a:pPr>
            <a:endParaRPr lang="en-MY" altLang="ms-MY" sz="900" dirty="0" smtClean="0">
              <a:latin typeface="Tw Cen MT" panose="020B0602020104020603" pitchFamily="34" charset="0"/>
            </a:endParaRPr>
          </a:p>
        </p:txBody>
      </p:sp>
      <p:sp>
        <p:nvSpPr>
          <p:cNvPr id="5" name="Rectangle 4"/>
          <p:cNvSpPr/>
          <p:nvPr/>
        </p:nvSpPr>
        <p:spPr>
          <a:xfrm>
            <a:off x="2109788" y="63500"/>
            <a:ext cx="2092325" cy="307975"/>
          </a:xfrm>
          <a:prstGeom prst="rect">
            <a:avLst/>
          </a:prstGeom>
          <a:ln>
            <a:noFill/>
          </a:ln>
        </p:spPr>
        <p:txBody>
          <a:bodyPr wrap="none">
            <a:spAutoFit/>
          </a:bodyPr>
          <a:lstStyle/>
          <a:p>
            <a:pPr eaLnBrk="1" fontAlgn="auto" hangingPunct="1">
              <a:spcBef>
                <a:spcPts val="0"/>
              </a:spcBef>
              <a:spcAft>
                <a:spcPts val="0"/>
              </a:spcAft>
              <a:defRPr/>
            </a:pPr>
            <a:r>
              <a:rPr lang="ms-MY" sz="1400" b="1" dirty="0">
                <a:solidFill>
                  <a:schemeClr val="accent1">
                    <a:lumMod val="75000"/>
                  </a:schemeClr>
                </a:solidFill>
                <a:latin typeface="Tw Cen MT" panose="020B0602020104020603" pitchFamily="34" charset="0"/>
                <a:cs typeface="+mn-cs"/>
              </a:rPr>
              <a:t>INTERNATIONALISATION</a:t>
            </a:r>
          </a:p>
        </p:txBody>
      </p:sp>
      <p:sp>
        <p:nvSpPr>
          <p:cNvPr id="2064" name="Rectangle 9"/>
          <p:cNvSpPr>
            <a:spLocks noChangeArrowheads="1"/>
          </p:cNvSpPr>
          <p:nvPr/>
        </p:nvSpPr>
        <p:spPr bwMode="auto">
          <a:xfrm>
            <a:off x="180975" y="-74613"/>
            <a:ext cx="2052638" cy="523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ms-MY" altLang="ms-MY" sz="2800" b="1">
                <a:solidFill>
                  <a:schemeClr val="bg1"/>
                </a:solidFill>
                <a:latin typeface="Tw Cen MT" panose="020B0602020104020603" pitchFamily="34" charset="0"/>
              </a:rPr>
              <a:t>KPI </a:t>
            </a:r>
            <a:r>
              <a:rPr lang="ms-MY" altLang="ms-MY" sz="2800" b="1">
                <a:solidFill>
                  <a:schemeClr val="bg1"/>
                </a:solidFill>
                <a:latin typeface="Bookman Old Style" panose="02050604050505020204" pitchFamily="18" charset="0"/>
              </a:rPr>
              <a:t>I</a:t>
            </a:r>
            <a:r>
              <a:rPr lang="ms-MY" altLang="ms-MY" sz="2800" b="1">
                <a:solidFill>
                  <a:schemeClr val="bg1"/>
                </a:solidFill>
                <a:latin typeface="Tw Cen MT" panose="020B0602020104020603" pitchFamily="34" charset="0"/>
              </a:rPr>
              <a:t>2-106</a:t>
            </a:r>
            <a:endParaRPr lang="ms-MY" altLang="ms-MY" sz="2800">
              <a:solidFill>
                <a:schemeClr val="bg1"/>
              </a:solidFill>
            </a:endParaRPr>
          </a:p>
        </p:txBody>
      </p:sp>
      <p:sp>
        <p:nvSpPr>
          <p:cNvPr id="15" name="TextBox 14"/>
          <p:cNvSpPr txBox="1"/>
          <p:nvPr/>
        </p:nvSpPr>
        <p:spPr>
          <a:xfrm>
            <a:off x="0" y="4316413"/>
            <a:ext cx="6858000" cy="230187"/>
          </a:xfrm>
          <a:prstGeom prst="rect">
            <a:avLst/>
          </a:prstGeom>
          <a:solidFill>
            <a:schemeClr val="accent1">
              <a:lumMod val="75000"/>
            </a:schemeClr>
          </a:solidFill>
        </p:spPr>
        <p:txBody>
          <a:bodyPr>
            <a:spAutoFit/>
          </a:bodyPr>
          <a:lstStyle/>
          <a:p>
            <a:pPr algn="ctr" eaLnBrk="1" hangingPunct="1">
              <a:defRPr/>
            </a:pPr>
            <a:r>
              <a:rPr lang="en-US" sz="900" b="1" dirty="0">
                <a:solidFill>
                  <a:schemeClr val="bg1"/>
                </a:solidFill>
                <a:latin typeface="Tw Cen MT" pitchFamily="34" charset="0"/>
              </a:rPr>
              <a:t>PROGRESS REPORT UNTIL Q2 2018</a:t>
            </a:r>
            <a:endParaRPr lang="en-MY" sz="900" b="1" dirty="0">
              <a:solidFill>
                <a:schemeClr val="bg1"/>
              </a:solidFill>
              <a:latin typeface="Tw Cen MT" pitchFamily="34" charset="0"/>
            </a:endParaRPr>
          </a:p>
        </p:txBody>
      </p:sp>
      <p:sp>
        <p:nvSpPr>
          <p:cNvPr id="16" name="TextBox 15"/>
          <p:cNvSpPr txBox="1"/>
          <p:nvPr/>
        </p:nvSpPr>
        <p:spPr>
          <a:xfrm>
            <a:off x="0" y="1820863"/>
            <a:ext cx="6858000" cy="231775"/>
          </a:xfrm>
          <a:prstGeom prst="rect">
            <a:avLst/>
          </a:prstGeom>
          <a:solidFill>
            <a:schemeClr val="accent1">
              <a:lumMod val="75000"/>
            </a:schemeClr>
          </a:solidFill>
        </p:spPr>
        <p:txBody>
          <a:bodyPr>
            <a:spAutoFit/>
          </a:bodyPr>
          <a:lstStyle/>
          <a:p>
            <a:pPr algn="ctr" eaLnBrk="1" hangingPunct="1">
              <a:defRPr/>
            </a:pPr>
            <a:r>
              <a:rPr lang="en-US" sz="900" b="1" dirty="0">
                <a:solidFill>
                  <a:schemeClr val="bg1"/>
                </a:solidFill>
                <a:latin typeface="Tw Cen MT" pitchFamily="34" charset="0"/>
              </a:rPr>
              <a:t>ANNUAL TARGET</a:t>
            </a:r>
            <a:endParaRPr lang="en-MY" sz="900" b="1" dirty="0">
              <a:solidFill>
                <a:schemeClr val="bg1"/>
              </a:solidFill>
              <a:latin typeface="Tw Cen MT"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049431286"/>
              </p:ext>
            </p:extLst>
          </p:nvPr>
        </p:nvGraphicFramePr>
        <p:xfrm>
          <a:off x="198000" y="7454167"/>
          <a:ext cx="6488550" cy="2046166"/>
        </p:xfrm>
        <a:graphic>
          <a:graphicData uri="http://schemas.openxmlformats.org/drawingml/2006/table">
            <a:tbl>
              <a:tblPr/>
              <a:tblGrid>
                <a:gridCol w="1354575">
                  <a:extLst>
                    <a:ext uri="{9D8B030D-6E8A-4147-A177-3AD203B41FA5}">
                      <a16:colId xmlns:a16="http://schemas.microsoft.com/office/drawing/2014/main" val="20000"/>
                    </a:ext>
                  </a:extLst>
                </a:gridCol>
                <a:gridCol w="1240845">
                  <a:extLst>
                    <a:ext uri="{9D8B030D-6E8A-4147-A177-3AD203B41FA5}">
                      <a16:colId xmlns:a16="http://schemas.microsoft.com/office/drawing/2014/main" val="20001"/>
                    </a:ext>
                  </a:extLst>
                </a:gridCol>
                <a:gridCol w="1297710">
                  <a:extLst>
                    <a:ext uri="{9D8B030D-6E8A-4147-A177-3AD203B41FA5}">
                      <a16:colId xmlns:a16="http://schemas.microsoft.com/office/drawing/2014/main" val="20002"/>
                    </a:ext>
                  </a:extLst>
                </a:gridCol>
                <a:gridCol w="1297710">
                  <a:extLst>
                    <a:ext uri="{9D8B030D-6E8A-4147-A177-3AD203B41FA5}">
                      <a16:colId xmlns:a16="http://schemas.microsoft.com/office/drawing/2014/main" val="20003"/>
                    </a:ext>
                  </a:extLst>
                </a:gridCol>
                <a:gridCol w="1297710">
                  <a:extLst>
                    <a:ext uri="{9D8B030D-6E8A-4147-A177-3AD203B41FA5}">
                      <a16:colId xmlns:a16="http://schemas.microsoft.com/office/drawing/2014/main" val="20004"/>
                    </a:ext>
                  </a:extLst>
                </a:gridCol>
              </a:tblGrid>
              <a:tr h="406058">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tx1"/>
                          </a:solidFill>
                          <a:effectLst/>
                          <a:latin typeface="Tw Cen MT" pitchFamily="34" charset="0"/>
                          <a:cs typeface="Arial" pitchFamily="34" charset="0"/>
                        </a:rPr>
                        <a:t>Scheme 1 </a:t>
                      </a:r>
                      <a:r>
                        <a:rPr kumimoji="0" lang="en-US" sz="800" b="0" i="0" u="none" strike="noStrike" cap="none" normalizeH="0" baseline="0" dirty="0" smtClean="0">
                          <a:ln>
                            <a:noFill/>
                          </a:ln>
                          <a:solidFill>
                            <a:schemeClr val="tx1"/>
                          </a:solidFill>
                          <a:effectLst/>
                          <a:latin typeface="Tw Cen MT" pitchFamily="34" charset="0"/>
                          <a:cs typeface="Arial" pitchFamily="34" charset="0"/>
                        </a:rPr>
                        <a:t>:</a:t>
                      </a:r>
                    </a:p>
                    <a:p>
                      <a:pPr marL="0" marR="0" lvl="0" indent="0" algn="ctr" defTabSz="6858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Tw Cen MT" pitchFamily="34" charset="0"/>
                          <a:cs typeface="Arial" pitchFamily="34" charset="0"/>
                        </a:rPr>
                        <a:t>International Development Program </a:t>
                      </a:r>
                    </a:p>
                  </a:txBody>
                  <a:tcPr marL="91449" marR="91449" marT="45707" marB="45707"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tx1"/>
                          </a:solidFill>
                          <a:effectLst/>
                          <a:latin typeface="Tw Cen MT" pitchFamily="34" charset="0"/>
                          <a:cs typeface="Arial" pitchFamily="34" charset="0"/>
                        </a:rPr>
                        <a:t>Scheme 2</a:t>
                      </a:r>
                      <a:r>
                        <a:rPr kumimoji="0" lang="en-US" sz="800" b="0" i="0" u="none" strike="noStrike" cap="none" normalizeH="0" baseline="0" dirty="0" smtClean="0">
                          <a:ln>
                            <a:noFill/>
                          </a:ln>
                          <a:solidFill>
                            <a:schemeClr val="tx1"/>
                          </a:solidFill>
                          <a:effectLst/>
                          <a:latin typeface="Tw Cen MT" pitchFamily="34" charset="0"/>
                          <a:cs typeface="Arial" pitchFamily="34" charset="0"/>
                        </a:rPr>
                        <a:t> :</a:t>
                      </a:r>
                    </a:p>
                    <a:p>
                      <a:pPr marL="0" marR="0" lvl="0" indent="0" algn="ctr" defTabSz="6858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Tw Cen MT" pitchFamily="34" charset="0"/>
                          <a:cs typeface="Arial" pitchFamily="34" charset="0"/>
                        </a:rPr>
                        <a:t>Focused Countries Currency Swap</a:t>
                      </a:r>
                    </a:p>
                  </a:txBody>
                  <a:tcPr marL="91449" marR="91449" marT="45707" marB="45707"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tx1"/>
                          </a:solidFill>
                          <a:effectLst/>
                          <a:latin typeface="Tw Cen MT" pitchFamily="34" charset="0"/>
                          <a:cs typeface="Arial" pitchFamily="34" charset="0"/>
                        </a:rPr>
                        <a:t>Scheme 3 </a:t>
                      </a:r>
                      <a:r>
                        <a:rPr kumimoji="0" lang="en-US" sz="800" b="0" i="0" u="none" strike="noStrike" cap="none" normalizeH="0" baseline="0" dirty="0" smtClean="0">
                          <a:ln>
                            <a:noFill/>
                          </a:ln>
                          <a:solidFill>
                            <a:schemeClr val="tx1"/>
                          </a:solidFill>
                          <a:effectLst/>
                          <a:latin typeface="Tw Cen MT" pitchFamily="34" charset="0"/>
                          <a:cs typeface="Arial" pitchFamily="34" charset="0"/>
                        </a:rPr>
                        <a:t>:</a:t>
                      </a:r>
                    </a:p>
                    <a:p>
                      <a:pPr marL="0" marR="0" lvl="0" indent="0" algn="ctr" defTabSz="6858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Tw Cen MT" pitchFamily="34" charset="0"/>
                          <a:cs typeface="Arial" pitchFamily="34" charset="0"/>
                        </a:rPr>
                        <a:t>Stimulus for Overseas Financing</a:t>
                      </a:r>
                    </a:p>
                  </a:txBody>
                  <a:tcPr marL="91449" marR="91449" marT="45707" marB="45707"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tx1"/>
                          </a:solidFill>
                          <a:effectLst/>
                          <a:latin typeface="Tw Cen MT" pitchFamily="34" charset="0"/>
                          <a:cs typeface="Arial" pitchFamily="34" charset="0"/>
                        </a:rPr>
                        <a:t>Scheme 4</a:t>
                      </a:r>
                      <a:r>
                        <a:rPr kumimoji="0" lang="en-US" sz="800" b="0" i="0" u="none" strike="noStrike" cap="none" normalizeH="0" baseline="0" dirty="0" smtClean="0">
                          <a:ln>
                            <a:noFill/>
                          </a:ln>
                          <a:solidFill>
                            <a:schemeClr val="tx1"/>
                          </a:solidFill>
                          <a:effectLst/>
                          <a:latin typeface="Tw Cen MT" pitchFamily="34" charset="0"/>
                          <a:cs typeface="Arial" pitchFamily="34" charset="0"/>
                        </a:rPr>
                        <a:t> :</a:t>
                      </a:r>
                    </a:p>
                    <a:p>
                      <a:pPr marL="0" marR="0" lvl="0" indent="0" algn="ctr" defTabSz="6858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Tw Cen MT" pitchFamily="34" charset="0"/>
                          <a:cs typeface="Arial" pitchFamily="34" charset="0"/>
                        </a:rPr>
                        <a:t>Equity Investment Scheme </a:t>
                      </a:r>
                    </a:p>
                  </a:txBody>
                  <a:tcPr marL="91449" marR="91449" marT="45707" marB="45707"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tx1"/>
                          </a:solidFill>
                          <a:effectLst/>
                          <a:latin typeface="Tw Cen MT" pitchFamily="34" charset="0"/>
                          <a:cs typeface="Arial" pitchFamily="34" charset="0"/>
                        </a:rPr>
                        <a:t>Scheme 5 </a:t>
                      </a:r>
                      <a:r>
                        <a:rPr kumimoji="0" lang="en-US" sz="800" b="0" i="0" u="none" strike="noStrike" cap="none" normalizeH="0" baseline="0" dirty="0" smtClean="0">
                          <a:ln>
                            <a:noFill/>
                          </a:ln>
                          <a:solidFill>
                            <a:schemeClr val="tx1"/>
                          </a:solidFill>
                          <a:effectLst/>
                          <a:latin typeface="Tw Cen MT" pitchFamily="34" charset="0"/>
                          <a:cs typeface="Arial" pitchFamily="34" charset="0"/>
                        </a:rPr>
                        <a:t>:</a:t>
                      </a:r>
                    </a:p>
                    <a:p>
                      <a:pPr marL="0" marR="0" lvl="0" indent="0" algn="ctr" defTabSz="6858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Tw Cen MT" pitchFamily="34" charset="0"/>
                          <a:cs typeface="Arial" pitchFamily="34" charset="0"/>
                        </a:rPr>
                        <a:t>Loan Securitization </a:t>
                      </a:r>
                    </a:p>
                  </a:txBody>
                  <a:tcPr marL="91449" marR="91449" marT="45707" marB="45707"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0"/>
                  </a:ext>
                </a:extLst>
              </a:tr>
              <a:tr h="196534">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Tw Cen MT" pitchFamily="34" charset="0"/>
                          <a:cs typeface="Arial" pitchFamily="34" charset="0"/>
                        </a:rPr>
                        <a:t>1. Guarantee Bond </a:t>
                      </a:r>
                    </a:p>
                  </a:txBody>
                  <a:tcPr marL="91449" marR="91449" marT="45707" marB="45707"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rowSpan="5">
                  <a:txBody>
                    <a:bodyPr/>
                    <a:lstStyle/>
                    <a:p>
                      <a:pPr marL="0" marR="0" lvl="0" indent="0" algn="ctr" defTabSz="6858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Tw Cen MT" pitchFamily="34" charset="0"/>
                        <a:cs typeface="Arial" pitchFamily="34" charset="0"/>
                      </a:endParaRPr>
                    </a:p>
                  </a:txBody>
                  <a:tcPr marL="91449" marR="91449" marT="45707" marB="45707"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Tw Cen MT" pitchFamily="34" charset="0"/>
                          <a:cs typeface="Arial" pitchFamily="34" charset="0"/>
                        </a:rPr>
                        <a:t>1. Interest Rate Support</a:t>
                      </a:r>
                    </a:p>
                  </a:txBody>
                  <a:tcPr marL="91449" marR="91449" marT="45707" marB="45707"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rowSpan="5">
                  <a:txBody>
                    <a:bodyPr/>
                    <a:lstStyle/>
                    <a:p>
                      <a:pPr marL="0" marR="0" lvl="0" indent="0" algn="ctr" defTabSz="6858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Tw Cen MT" pitchFamily="34" charset="0"/>
                        <a:cs typeface="Arial" pitchFamily="34" charset="0"/>
                      </a:endParaRPr>
                    </a:p>
                  </a:txBody>
                  <a:tcPr marL="91449" marR="91449" marT="45707" marB="45707"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rowSpan="5">
                  <a:txBody>
                    <a:bodyPr/>
                    <a:lstStyle/>
                    <a:p>
                      <a:pPr marL="0" marR="0" lvl="0" indent="0" algn="ctr" defTabSz="6858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Tw Cen MT" pitchFamily="34" charset="0"/>
                        <a:cs typeface="Arial" pitchFamily="34" charset="0"/>
                      </a:endParaRPr>
                    </a:p>
                  </a:txBody>
                  <a:tcPr marL="91449" marR="91449" marT="45707" marB="45707"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5150">
                <a:tc>
                  <a:txBody>
                    <a:bodyPr/>
                    <a:lstStyle/>
                    <a:p>
                      <a:pPr marL="85725" marR="0" lvl="0" indent="-85725" algn="l" defTabSz="6858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Tw Cen MT" pitchFamily="34" charset="0"/>
                          <a:cs typeface="Arial" pitchFamily="34" charset="0"/>
                        </a:rPr>
                        <a:t>2. Overseas Financing Procedure Advisory </a:t>
                      </a:r>
                    </a:p>
                  </a:txBody>
                  <a:tcPr marL="91449" marR="91449" marT="45707" marB="45707"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MY"/>
                    </a:p>
                  </a:txBody>
                  <a:tcPr/>
                </a:tc>
                <a:tc>
                  <a:txBody>
                    <a:bodyPr/>
                    <a:lstStyle/>
                    <a:p>
                      <a:pPr marL="85725" marR="0" lvl="0" indent="-85725" algn="l" defTabSz="6858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Tw Cen MT" pitchFamily="34" charset="0"/>
                          <a:cs typeface="Arial" pitchFamily="34" charset="0"/>
                        </a:rPr>
                        <a:t>2. Insurance Premium Relief</a:t>
                      </a:r>
                    </a:p>
                  </a:txBody>
                  <a:tcPr marL="91449" marR="91449" marT="45707" marB="45707"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MY"/>
                    </a:p>
                  </a:txBody>
                  <a:tcPr/>
                </a:tc>
                <a:tc vMerge="1">
                  <a:txBody>
                    <a:bodyPr/>
                    <a:lstStyle/>
                    <a:p>
                      <a:endParaRPr lang="en-MY"/>
                    </a:p>
                  </a:txBody>
                  <a:tcPr/>
                </a:tc>
                <a:extLst>
                  <a:ext uri="{0D108BD9-81ED-4DB2-BD59-A6C34878D82A}">
                    <a16:rowId xmlns:a16="http://schemas.microsoft.com/office/drawing/2014/main" val="10002"/>
                  </a:ext>
                </a:extLst>
              </a:tr>
              <a:tr h="314325">
                <a:tc>
                  <a:txBody>
                    <a:bodyPr/>
                    <a:lstStyle/>
                    <a:p>
                      <a:pPr marL="85725" marR="0" lvl="0" indent="-85725" algn="l" defTabSz="6858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Tw Cen MT" pitchFamily="34" charset="0"/>
                          <a:cs typeface="Arial" pitchFamily="34" charset="0"/>
                        </a:rPr>
                        <a:t>3. Enhancement of MATRADE programme</a:t>
                      </a:r>
                    </a:p>
                  </a:txBody>
                  <a:tcPr marL="91449" marR="91449" marT="45707" marB="45707"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MY"/>
                    </a:p>
                  </a:txBody>
                  <a:tcPr/>
                </a:tc>
                <a:tc>
                  <a:txBody>
                    <a:bodyPr/>
                    <a:lstStyle/>
                    <a:p>
                      <a:pPr marL="85725" marR="0" lvl="0" indent="-85725" algn="l" defTabSz="6858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Tw Cen MT" pitchFamily="34" charset="0"/>
                          <a:cs typeface="Arial" pitchFamily="34" charset="0"/>
                        </a:rPr>
                        <a:t>3. Credit Guarantee Expansion</a:t>
                      </a:r>
                    </a:p>
                  </a:txBody>
                  <a:tcPr marL="91449" marR="91449" marT="45707" marB="45707"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MY"/>
                    </a:p>
                  </a:txBody>
                  <a:tcPr/>
                </a:tc>
                <a:tc vMerge="1">
                  <a:txBody>
                    <a:bodyPr/>
                    <a:lstStyle/>
                    <a:p>
                      <a:endParaRPr lang="en-MY"/>
                    </a:p>
                  </a:txBody>
                  <a:tcPr/>
                </a:tc>
                <a:extLst>
                  <a:ext uri="{0D108BD9-81ED-4DB2-BD59-A6C34878D82A}">
                    <a16:rowId xmlns:a16="http://schemas.microsoft.com/office/drawing/2014/main" val="10003"/>
                  </a:ext>
                </a:extLst>
              </a:tr>
              <a:tr h="331496">
                <a:tc>
                  <a:txBody>
                    <a:bodyPr/>
                    <a:lstStyle/>
                    <a:p>
                      <a:pPr marL="85725" marR="0" lvl="0" indent="-85725" algn="l" defTabSz="6858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Tw Cen MT" pitchFamily="34" charset="0"/>
                          <a:cs typeface="Arial" pitchFamily="34" charset="0"/>
                        </a:rPr>
                        <a:t>4. Consortia Promotion Programme</a:t>
                      </a:r>
                    </a:p>
                  </a:txBody>
                  <a:tcPr marL="91449" marR="91449" marT="45707" marB="45707"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MY"/>
                    </a:p>
                  </a:txBody>
                  <a:tcPr/>
                </a:tc>
                <a:tc rowSpan="2">
                  <a:txBody>
                    <a:bodyPr/>
                    <a:lstStyle/>
                    <a:p>
                      <a:pPr marL="85725" marR="0" lvl="0" indent="-85725" algn="l" defTabSz="6858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Tw Cen MT" pitchFamily="34" charset="0"/>
                          <a:cs typeface="Arial" pitchFamily="34" charset="0"/>
                        </a:rPr>
                        <a:t>4. Improvement of Banking Term</a:t>
                      </a:r>
                    </a:p>
                  </a:txBody>
                  <a:tcPr marL="91449" marR="91449" marT="45707" marB="45707"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MY"/>
                    </a:p>
                  </a:txBody>
                  <a:tcPr/>
                </a:tc>
                <a:tc vMerge="1">
                  <a:txBody>
                    <a:bodyPr/>
                    <a:lstStyle/>
                    <a:p>
                      <a:endParaRPr lang="en-MY"/>
                    </a:p>
                  </a:txBody>
                  <a:tcPr/>
                </a:tc>
                <a:extLst>
                  <a:ext uri="{0D108BD9-81ED-4DB2-BD59-A6C34878D82A}">
                    <a16:rowId xmlns:a16="http://schemas.microsoft.com/office/drawing/2014/main" val="10004"/>
                  </a:ext>
                </a:extLst>
              </a:tr>
              <a:tr h="360000">
                <a:tc>
                  <a:txBody>
                    <a:bodyPr/>
                    <a:lstStyle/>
                    <a:p>
                      <a:pPr marL="85725" marR="0" lvl="0" indent="-85725" algn="l" defTabSz="6858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Tw Cen MT" pitchFamily="34" charset="0"/>
                          <a:cs typeface="Arial" pitchFamily="34" charset="0"/>
                        </a:rPr>
                        <a:t>5. Annual Construction Financing Symposium </a:t>
                      </a:r>
                    </a:p>
                  </a:txBody>
                  <a:tcPr marL="91449" marR="91449" marT="45707" marB="45707"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5"/>
                  </a:ext>
                </a:extLst>
              </a:tr>
            </a:tbl>
          </a:graphicData>
        </a:graphic>
      </p:graphicFrame>
      <p:sp>
        <p:nvSpPr>
          <p:cNvPr id="6" name="Rectangle 5"/>
          <p:cNvSpPr/>
          <p:nvPr/>
        </p:nvSpPr>
        <p:spPr>
          <a:xfrm>
            <a:off x="3442275" y="4556125"/>
            <a:ext cx="3339526" cy="3062377"/>
          </a:xfrm>
          <a:prstGeom prst="rect">
            <a:avLst/>
          </a:prstGeom>
        </p:spPr>
        <p:txBody>
          <a:bodyPr wrap="square">
            <a:spAutoFit/>
          </a:bodyPr>
          <a:lstStyle/>
          <a:p>
            <a:pPr lvl="0" eaLnBrk="1" hangingPunct="1"/>
            <a:r>
              <a:rPr lang="en-US" altLang="ms-MY" sz="950" b="1" dirty="0" smtClean="0">
                <a:solidFill>
                  <a:srgbClr val="000000"/>
                </a:solidFill>
                <a:latin typeface="Tw Cen MT" panose="020B0602020104020603" pitchFamily="34" charset="0"/>
              </a:rPr>
              <a:t>2 </a:t>
            </a:r>
            <a:r>
              <a:rPr lang="en-US" altLang="ms-MY" sz="950" b="1" dirty="0">
                <a:solidFill>
                  <a:srgbClr val="000000"/>
                </a:solidFill>
                <a:latin typeface="Tw Cen MT" panose="020B0602020104020603" pitchFamily="34" charset="0"/>
              </a:rPr>
              <a:t>Enhanced Overseas Financing Schemes Promoted </a:t>
            </a:r>
          </a:p>
          <a:p>
            <a:pPr lvl="0" algn="just" eaLnBrk="1" hangingPunct="1"/>
            <a:r>
              <a:rPr lang="en-MY" altLang="ms-MY" sz="950" dirty="0" smtClean="0">
                <a:solidFill>
                  <a:srgbClr val="000000"/>
                </a:solidFill>
                <a:latin typeface="Tw Cen MT" panose="020B0602020104020603" pitchFamily="34" charset="0"/>
              </a:rPr>
              <a:t>Communications </a:t>
            </a:r>
            <a:r>
              <a:rPr lang="en-MY" altLang="ms-MY" sz="950" dirty="0">
                <a:solidFill>
                  <a:srgbClr val="000000"/>
                </a:solidFill>
                <a:latin typeface="Tw Cen MT" panose="020B0602020104020603" pitchFamily="34" charset="0"/>
              </a:rPr>
              <a:t>with </a:t>
            </a:r>
            <a:r>
              <a:rPr lang="en-MY" altLang="ms-MY" sz="950" dirty="0" smtClean="0">
                <a:solidFill>
                  <a:srgbClr val="000000"/>
                </a:solidFill>
                <a:latin typeface="Tw Cen MT" panose="020B0602020104020603" pitchFamily="34" charset="0"/>
              </a:rPr>
              <a:t>key </a:t>
            </a:r>
            <a:r>
              <a:rPr lang="en-MY" altLang="ms-MY" sz="950" dirty="0">
                <a:solidFill>
                  <a:srgbClr val="000000"/>
                </a:solidFill>
                <a:latin typeface="Tw Cen MT" panose="020B0602020104020603" pitchFamily="34" charset="0"/>
              </a:rPr>
              <a:t>stakeholders namely MOF &amp; BNM </a:t>
            </a:r>
            <a:r>
              <a:rPr lang="en-MY" altLang="ms-MY" sz="950" dirty="0" smtClean="0">
                <a:solidFill>
                  <a:srgbClr val="000000"/>
                </a:solidFill>
                <a:latin typeface="Tw Cen MT" panose="020B0602020104020603" pitchFamily="34" charset="0"/>
              </a:rPr>
              <a:t>was </a:t>
            </a:r>
            <a:r>
              <a:rPr lang="en-MY" altLang="ms-MY" sz="950" dirty="0">
                <a:solidFill>
                  <a:srgbClr val="000000"/>
                </a:solidFill>
                <a:latin typeface="Tw Cen MT" panose="020B0602020104020603" pitchFamily="34" charset="0"/>
              </a:rPr>
              <a:t>conducted on 28 Feb </a:t>
            </a:r>
            <a:r>
              <a:rPr lang="en-MY" altLang="ms-MY" sz="950" dirty="0" smtClean="0">
                <a:solidFill>
                  <a:srgbClr val="000000"/>
                </a:solidFill>
                <a:latin typeface="Tw Cen MT" panose="020B0602020104020603" pitchFamily="34" charset="0"/>
              </a:rPr>
              <a:t>2018 (meeting</a:t>
            </a:r>
            <a:r>
              <a:rPr lang="en-MY" altLang="ms-MY" sz="950" dirty="0">
                <a:solidFill>
                  <a:srgbClr val="000000"/>
                </a:solidFill>
                <a:latin typeface="Tw Cen MT" panose="020B0602020104020603" pitchFamily="34" charset="0"/>
              </a:rPr>
              <a:t>) &amp; 30 Mac </a:t>
            </a:r>
            <a:r>
              <a:rPr lang="en-MY" altLang="ms-MY" sz="950" dirty="0" smtClean="0">
                <a:solidFill>
                  <a:srgbClr val="000000"/>
                </a:solidFill>
                <a:latin typeface="Tw Cen MT" panose="020B0602020104020603" pitchFamily="34" charset="0"/>
              </a:rPr>
              <a:t>2018 (letter</a:t>
            </a:r>
            <a:r>
              <a:rPr lang="en-MY" altLang="ms-MY" sz="950" dirty="0">
                <a:solidFill>
                  <a:srgbClr val="000000"/>
                </a:solidFill>
                <a:latin typeface="Tw Cen MT" panose="020B0602020104020603" pitchFamily="34" charset="0"/>
              </a:rPr>
              <a:t>). BNM has announced 2 currency swap agreement </a:t>
            </a:r>
            <a:r>
              <a:rPr lang="en-MY" altLang="ms-MY" sz="950" dirty="0" smtClean="0">
                <a:solidFill>
                  <a:srgbClr val="000000"/>
                </a:solidFill>
                <a:latin typeface="Tw Cen MT" panose="020B0602020104020603" pitchFamily="34" charset="0"/>
              </a:rPr>
              <a:t>executed </a:t>
            </a:r>
            <a:r>
              <a:rPr lang="en-MY" altLang="ms-MY" sz="950" dirty="0">
                <a:solidFill>
                  <a:srgbClr val="000000"/>
                </a:solidFill>
                <a:latin typeface="Tw Cen MT" panose="020B0602020104020603" pitchFamily="34" charset="0"/>
              </a:rPr>
              <a:t>between Malaysia and Central Bank of Thailand &amp; Central Bank of Indonesia effective from 2 January 2018</a:t>
            </a:r>
            <a:r>
              <a:rPr lang="en-MY" altLang="ms-MY" sz="950" dirty="0" smtClean="0">
                <a:solidFill>
                  <a:srgbClr val="000000"/>
                </a:solidFill>
                <a:latin typeface="Tw Cen MT" panose="020B0602020104020603" pitchFamily="34" charset="0"/>
              </a:rPr>
              <a:t>.</a:t>
            </a:r>
          </a:p>
          <a:p>
            <a:pPr lvl="0" algn="just" eaLnBrk="1" hangingPunct="1"/>
            <a:endParaRPr lang="en-MY" altLang="ms-MY" sz="950" dirty="0">
              <a:solidFill>
                <a:srgbClr val="000000"/>
              </a:solidFill>
              <a:latin typeface="Tw Cen MT" panose="020B0602020104020603" pitchFamily="34" charset="0"/>
            </a:endParaRPr>
          </a:p>
          <a:p>
            <a:pPr algn="just" eaLnBrk="1" hangingPunct="1"/>
            <a:r>
              <a:rPr lang="en-MY" altLang="ms-MY" sz="900" dirty="0" smtClean="0">
                <a:latin typeface="Tw Cen MT" panose="020B0602020104020603" pitchFamily="34" charset="0"/>
              </a:rPr>
              <a:t>A </a:t>
            </a:r>
            <a:r>
              <a:rPr lang="en-MY" altLang="ms-MY" sz="900" dirty="0">
                <a:latin typeface="Tw Cen MT" panose="020B0602020104020603" pitchFamily="34" charset="0"/>
              </a:rPr>
              <a:t>meeting has been arranged with the new Chief Secretary of Procurement Division in MOF on </a:t>
            </a:r>
            <a:r>
              <a:rPr lang="en-MY" altLang="ms-MY" sz="900" dirty="0" smtClean="0">
                <a:latin typeface="Tw Cen MT" panose="020B0602020104020603" pitchFamily="34" charset="0"/>
              </a:rPr>
              <a:t>20 July 2018 </a:t>
            </a:r>
            <a:r>
              <a:rPr lang="en-MY" altLang="ms-MY" sz="900" dirty="0">
                <a:latin typeface="Tw Cen MT" panose="020B0602020104020603" pitchFamily="34" charset="0"/>
              </a:rPr>
              <a:t>to obtain the endorsement and discuss further on the actions required by MOF on the proposed schemes, particularly for the GLIC Equity Financing, Stimulus for Overseas Financing and Securitization of Overseas Loans. </a:t>
            </a:r>
            <a:r>
              <a:rPr lang="en-MY" altLang="ms-MY" sz="900" dirty="0" smtClean="0">
                <a:latin typeface="Tw Cen MT" panose="020B0602020104020603" pitchFamily="34" charset="0"/>
              </a:rPr>
              <a:t>The study will </a:t>
            </a:r>
            <a:r>
              <a:rPr lang="en-MY" altLang="ms-MY" sz="900" dirty="0">
                <a:latin typeface="Tw Cen MT" panose="020B0602020104020603" pitchFamily="34" charset="0"/>
              </a:rPr>
              <a:t>be disseminated to several stakeholders namely MOF, MOW, MITI, MATRADE, BNM, EXIM and IWG18 members for implementation and execution by Q3 2018 onwards. The study </a:t>
            </a:r>
            <a:r>
              <a:rPr lang="en-MY" altLang="ms-MY" sz="900" dirty="0" smtClean="0">
                <a:latin typeface="Tw Cen MT" panose="020B0602020104020603" pitchFamily="34" charset="0"/>
              </a:rPr>
              <a:t>(</a:t>
            </a:r>
            <a:r>
              <a:rPr lang="en-MY" altLang="ms-MY" sz="900" dirty="0">
                <a:latin typeface="Tw Cen MT" panose="020B0602020104020603" pitchFamily="34" charset="0"/>
              </a:rPr>
              <a:t>executive summary version) will be made available for public as </a:t>
            </a:r>
            <a:r>
              <a:rPr lang="en-MY" altLang="ms-MY" sz="900" dirty="0" smtClean="0">
                <a:latin typeface="Tw Cen MT" panose="020B0602020104020603" pitchFamily="34" charset="0"/>
              </a:rPr>
              <a:t>a </a:t>
            </a:r>
            <a:r>
              <a:rPr lang="en-MY" altLang="ms-MY" sz="900" dirty="0">
                <a:latin typeface="Tw Cen MT" panose="020B0602020104020603" pitchFamily="34" charset="0"/>
              </a:rPr>
              <a:t>guide and directory on the current financing schemes and products available in Malaysia for construction and construction related companies.  </a:t>
            </a:r>
          </a:p>
          <a:p>
            <a:pPr eaLnBrk="1" hangingPunct="1"/>
            <a:r>
              <a:rPr lang="en-MY" altLang="ms-MY" sz="900" i="1" dirty="0" smtClean="0">
                <a:latin typeface="Tw Cen MT" panose="020B0602020104020603" pitchFamily="34" charset="0"/>
              </a:rPr>
              <a:t> </a:t>
            </a:r>
            <a:endParaRPr lang="en-MY" altLang="ms-MY" sz="900" i="1" dirty="0">
              <a:latin typeface="Tw Cen MT" panose="020B0602020104020603" pitchFamily="34" charset="0"/>
            </a:endParaRPr>
          </a:p>
          <a:p>
            <a:pPr lvl="0" eaLnBrk="1" hangingPunct="1"/>
            <a:endParaRPr lang="en-MY" altLang="ms-MY" sz="950" dirty="0">
              <a:solidFill>
                <a:srgbClr val="000000"/>
              </a:solidFill>
              <a:latin typeface="Tw Cen MT" panose="020B0602020104020603" pitchFamily="34" charset="0"/>
            </a:endParaRPr>
          </a:p>
        </p:txBody>
      </p:sp>
      <p:cxnSp>
        <p:nvCxnSpPr>
          <p:cNvPr id="14" name="Straight Connector 13"/>
          <p:cNvCxnSpPr>
            <a:stCxn id="4" idx="0"/>
            <a:endCxn id="15" idx="2"/>
          </p:cNvCxnSpPr>
          <p:nvPr/>
        </p:nvCxnSpPr>
        <p:spPr>
          <a:xfrm flipH="1" flipV="1">
            <a:off x="3429000" y="4546600"/>
            <a:ext cx="13275" cy="2907567"/>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339543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0813" y="0"/>
            <a:ext cx="2319338" cy="369888"/>
          </a:xfrm>
          <a:prstGeom prst="parallelogram">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MY" sz="1800" b="0" i="0" u="none" strike="noStrike" kern="1200" cap="none" spc="0" normalizeH="0" baseline="0" noProof="0" dirty="0">
              <a:ln>
                <a:noFill/>
              </a:ln>
              <a:solidFill>
                <a:srgbClr val="FFFFFF"/>
              </a:solidFill>
              <a:effectLst/>
              <a:uLnTx/>
              <a:uFillTx/>
              <a:latin typeface="Calibri"/>
              <a:ea typeface="+mn-ea"/>
              <a:cs typeface="Arial" pitchFamily="34" charset="0"/>
            </a:endParaRPr>
          </a:p>
        </p:txBody>
      </p:sp>
      <p:graphicFrame>
        <p:nvGraphicFramePr>
          <p:cNvPr id="2" name="Table 1"/>
          <p:cNvGraphicFramePr>
            <a:graphicFrameLocks noGrp="1"/>
          </p:cNvGraphicFramePr>
          <p:nvPr>
            <p:extLst/>
          </p:nvPr>
        </p:nvGraphicFramePr>
        <p:xfrm>
          <a:off x="0" y="2063750"/>
          <a:ext cx="6858000" cy="2209800"/>
        </p:xfrm>
        <a:graphic>
          <a:graphicData uri="http://schemas.openxmlformats.org/drawingml/2006/table">
            <a:tbl>
              <a:tblPr/>
              <a:tblGrid>
                <a:gridCol w="1319213">
                  <a:extLst>
                    <a:ext uri="{9D8B030D-6E8A-4147-A177-3AD203B41FA5}">
                      <a16:colId xmlns:a16="http://schemas.microsoft.com/office/drawing/2014/main" val="20000"/>
                    </a:ext>
                  </a:extLst>
                </a:gridCol>
                <a:gridCol w="1487487">
                  <a:extLst>
                    <a:ext uri="{9D8B030D-6E8A-4147-A177-3AD203B41FA5}">
                      <a16:colId xmlns:a16="http://schemas.microsoft.com/office/drawing/2014/main" val="20001"/>
                    </a:ext>
                  </a:extLst>
                </a:gridCol>
                <a:gridCol w="1350963">
                  <a:extLst>
                    <a:ext uri="{9D8B030D-6E8A-4147-A177-3AD203B41FA5}">
                      <a16:colId xmlns:a16="http://schemas.microsoft.com/office/drawing/2014/main" val="20002"/>
                    </a:ext>
                  </a:extLst>
                </a:gridCol>
                <a:gridCol w="1317625">
                  <a:extLst>
                    <a:ext uri="{9D8B030D-6E8A-4147-A177-3AD203B41FA5}">
                      <a16:colId xmlns:a16="http://schemas.microsoft.com/office/drawing/2014/main" val="20003"/>
                    </a:ext>
                  </a:extLst>
                </a:gridCol>
                <a:gridCol w="1382712">
                  <a:extLst>
                    <a:ext uri="{9D8B030D-6E8A-4147-A177-3AD203B41FA5}">
                      <a16:colId xmlns:a16="http://schemas.microsoft.com/office/drawing/2014/main" val="20004"/>
                    </a:ext>
                  </a:extLst>
                </a:gridCol>
              </a:tblGrid>
              <a:tr h="422275">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cs typeface="Arial" pitchFamily="34" charset="0"/>
                        </a:rPr>
                        <a:t>2016</a:t>
                      </a: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E75B6">
                        <a:alpha val="59999"/>
                      </a:srgbClr>
                    </a:solid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cs typeface="Arial" pitchFamily="34" charset="0"/>
                        </a:rPr>
                        <a:t>2017</a:t>
                      </a:r>
                    </a:p>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cs typeface="Arial" pitchFamily="34" charset="0"/>
                        </a:rPr>
                        <a:t>Weightage : 25%</a:t>
                      </a: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E75B6">
                        <a:alpha val="59999"/>
                      </a:srgbClr>
                    </a:solid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cs typeface="Arial" pitchFamily="34" charset="0"/>
                        </a:rPr>
                        <a:t>2018</a:t>
                      </a:r>
                    </a:p>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cs typeface="Arial" pitchFamily="34" charset="0"/>
                        </a:rPr>
                        <a:t>Weightage : 25%</a:t>
                      </a: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E75B6">
                        <a:alpha val="59999"/>
                      </a:srgbClr>
                    </a:solid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cs typeface="Arial" pitchFamily="34" charset="0"/>
                        </a:rPr>
                        <a:t>2019</a:t>
                      </a:r>
                    </a:p>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cs typeface="Arial" pitchFamily="34" charset="0"/>
                        </a:rPr>
                        <a:t>Weightage : 25%</a:t>
                      </a: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E75B6">
                        <a:alpha val="59999"/>
                      </a:srgbClr>
                    </a:solid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cs typeface="Arial" pitchFamily="34" charset="0"/>
                        </a:rPr>
                        <a:t>2020</a:t>
                      </a:r>
                    </a:p>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cs typeface="Arial" pitchFamily="34" charset="0"/>
                        </a:rPr>
                        <a:t>Weightage : 25%</a:t>
                      </a: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E75B6">
                        <a:alpha val="59999"/>
                      </a:srgbClr>
                    </a:solidFill>
                  </a:tcPr>
                </a:tc>
                <a:extLst>
                  <a:ext uri="{0D108BD9-81ED-4DB2-BD59-A6C34878D82A}">
                    <a16:rowId xmlns:a16="http://schemas.microsoft.com/office/drawing/2014/main" val="10000"/>
                  </a:ext>
                </a:extLst>
              </a:tr>
              <a:tr h="1787525">
                <a:tc>
                  <a:txBody>
                    <a:bodyPr/>
                    <a:lstStyle/>
                    <a:p>
                      <a:pPr marL="0" marR="0" lvl="0" indent="0" algn="l" defTabSz="685800" rtl="0" eaLnBrk="1" fontAlgn="base" latinLnBrk="0" hangingPunct="1">
                        <a:lnSpc>
                          <a:spcPct val="100000"/>
                        </a:lnSpc>
                        <a:spcBef>
                          <a:spcPct val="0"/>
                        </a:spcBef>
                        <a:spcAft>
                          <a:spcPct val="0"/>
                        </a:spcAft>
                        <a:buClrTx/>
                        <a:buSzTx/>
                        <a:buFontTx/>
                        <a:buNone/>
                        <a:tabLst/>
                      </a:pPr>
                      <a:endParaRPr kumimoji="0" lang="en-MY" sz="900" b="0" i="0" u="none" strike="noStrike" cap="none" normalizeH="0" baseline="0" dirty="0" smtClean="0">
                        <a:ln>
                          <a:noFill/>
                        </a:ln>
                        <a:solidFill>
                          <a:srgbClr val="000000"/>
                        </a:solidFill>
                        <a:effectLst/>
                        <a:latin typeface="Tw Cen MT" pitchFamily="34" charset="0"/>
                        <a:cs typeface="Arial" pitchFamily="34" charset="0"/>
                      </a:endParaRP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2E75B6">
                        <a:alpha val="10196"/>
                      </a:srgbClr>
                    </a:solid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Tw Cen MT" panose="020B0602020104020603" pitchFamily="34" charset="0"/>
                          <a:cs typeface="Arial" pitchFamily="34" charset="0"/>
                        </a:rPr>
                        <a:t>SEF Grant For 4 Projects Approved</a:t>
                      </a:r>
                    </a:p>
                    <a:p>
                      <a:pPr marL="0" marR="0" lvl="0" indent="0" algn="l" defTabSz="685800" rtl="0" eaLnBrk="1" fontAlgn="base" latinLnBrk="0" hangingPunct="1">
                        <a:lnSpc>
                          <a:spcPct val="100000"/>
                        </a:lnSpc>
                        <a:spcBef>
                          <a:spcPct val="0"/>
                        </a:spcBef>
                        <a:spcAft>
                          <a:spcPct val="0"/>
                        </a:spcAft>
                        <a:buClrTx/>
                        <a:buSzTx/>
                        <a:buFontTx/>
                        <a:buNone/>
                        <a:tabLst/>
                      </a:pPr>
                      <a:endParaRPr kumimoji="0" lang="en-MY" sz="900" b="0" i="0" u="none" strike="noStrike" cap="none" normalizeH="0" baseline="0" dirty="0" smtClean="0">
                        <a:ln>
                          <a:noFill/>
                        </a:ln>
                        <a:solidFill>
                          <a:srgbClr val="000000"/>
                        </a:solidFill>
                        <a:effectLst/>
                        <a:latin typeface="Tw Cen MT" pitchFamily="34" charset="0"/>
                        <a:cs typeface="Arial" pitchFamily="34" charset="0"/>
                      </a:endParaRP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2E75B6">
                        <a:alpha val="10196"/>
                      </a:srgbClr>
                    </a:solid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Tw Cen MT" panose="020B0602020104020603" pitchFamily="34" charset="0"/>
                          <a:cs typeface="Arial" pitchFamily="34" charset="0"/>
                        </a:rPr>
                        <a:t>SEF Grant For 4 Projects Approved</a:t>
                      </a:r>
                    </a:p>
                    <a:p>
                      <a:pPr marL="0" marR="0" lvl="0" indent="0" algn="l" defTabSz="685800" rtl="0" eaLnBrk="1" fontAlgn="base" latinLnBrk="0" hangingPunct="1">
                        <a:lnSpc>
                          <a:spcPct val="100000"/>
                        </a:lnSpc>
                        <a:spcBef>
                          <a:spcPct val="0"/>
                        </a:spcBef>
                        <a:spcAft>
                          <a:spcPct val="0"/>
                        </a:spcAft>
                        <a:buClrTx/>
                        <a:buSzTx/>
                        <a:buFontTx/>
                        <a:buNone/>
                        <a:tabLst/>
                      </a:pPr>
                      <a:endParaRPr kumimoji="0" lang="en-MY" sz="900" b="0" i="0" u="none" strike="noStrike" cap="none" normalizeH="0" baseline="0" dirty="0" smtClean="0">
                        <a:ln>
                          <a:noFill/>
                        </a:ln>
                        <a:solidFill>
                          <a:srgbClr val="000000"/>
                        </a:solidFill>
                        <a:effectLst/>
                        <a:latin typeface="Tw Cen MT" pitchFamily="34" charset="0"/>
                        <a:cs typeface="Arial" pitchFamily="34" charset="0"/>
                      </a:endParaRP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2E75B6">
                        <a:alpha val="10196"/>
                      </a:srgbClr>
                    </a:solid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Tw Cen MT" panose="020B0602020104020603" pitchFamily="34" charset="0"/>
                          <a:cs typeface="Arial" pitchFamily="34" charset="0"/>
                        </a:rPr>
                        <a:t>SEF Grant For 4 Projects Approved</a:t>
                      </a:r>
                    </a:p>
                    <a:p>
                      <a:pPr marL="0" marR="0" lvl="0" indent="0" algn="l" defTabSz="685800" rtl="0" eaLnBrk="1" fontAlgn="base" latinLnBrk="0" hangingPunct="1">
                        <a:lnSpc>
                          <a:spcPct val="100000"/>
                        </a:lnSpc>
                        <a:spcBef>
                          <a:spcPct val="0"/>
                        </a:spcBef>
                        <a:spcAft>
                          <a:spcPct val="0"/>
                        </a:spcAft>
                        <a:buClrTx/>
                        <a:buSzTx/>
                        <a:buFontTx/>
                        <a:buNone/>
                        <a:tabLst/>
                      </a:pPr>
                      <a:endParaRPr kumimoji="0" lang="en-MY" sz="900" b="0" i="0" u="none" strike="noStrike" cap="none" normalizeH="0" baseline="0" dirty="0" smtClean="0">
                        <a:ln>
                          <a:noFill/>
                        </a:ln>
                        <a:solidFill>
                          <a:srgbClr val="000000"/>
                        </a:solidFill>
                        <a:effectLst/>
                        <a:latin typeface="Tw Cen MT" pitchFamily="34" charset="0"/>
                        <a:cs typeface="Arial" pitchFamily="34" charset="0"/>
                      </a:endParaRP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2E75B6">
                        <a:alpha val="10196"/>
                      </a:srgbClr>
                    </a:solid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Tw Cen MT" panose="020B0602020104020603" pitchFamily="34" charset="0"/>
                          <a:cs typeface="Arial" pitchFamily="34" charset="0"/>
                        </a:rPr>
                        <a:t>SEF Grant For 4 Projects Approved</a:t>
                      </a:r>
                    </a:p>
                    <a:p>
                      <a:pPr marL="0" marR="0" lvl="0" indent="0" algn="l" defTabSz="685800" rtl="0" eaLnBrk="1" fontAlgn="base" latinLnBrk="0" hangingPunct="1">
                        <a:lnSpc>
                          <a:spcPct val="100000"/>
                        </a:lnSpc>
                        <a:spcBef>
                          <a:spcPct val="0"/>
                        </a:spcBef>
                        <a:spcAft>
                          <a:spcPct val="0"/>
                        </a:spcAft>
                        <a:buClrTx/>
                        <a:buSzTx/>
                        <a:buFontTx/>
                        <a:buNone/>
                        <a:tabLst/>
                      </a:pPr>
                      <a:endParaRPr kumimoji="0" lang="en-MY" sz="900" b="0" i="0" u="none" strike="noStrike" cap="none" normalizeH="0" baseline="0" dirty="0" smtClean="0">
                        <a:ln>
                          <a:noFill/>
                        </a:ln>
                        <a:solidFill>
                          <a:srgbClr val="FF0000"/>
                        </a:solidFill>
                        <a:effectLst/>
                        <a:latin typeface="Tw Cen MT" pitchFamily="34" charset="0"/>
                        <a:cs typeface="Arial" pitchFamily="34" charset="0"/>
                      </a:endParaRP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2E75B6">
                        <a:alpha val="10196"/>
                      </a:srgbClr>
                    </a:solidFill>
                  </a:tcPr>
                </a:tc>
                <a:extLst>
                  <a:ext uri="{0D108BD9-81ED-4DB2-BD59-A6C34878D82A}">
                    <a16:rowId xmlns:a16="http://schemas.microsoft.com/office/drawing/2014/main" val="10001"/>
                  </a:ext>
                </a:extLst>
              </a:tr>
            </a:tbl>
          </a:graphicData>
        </a:graphic>
      </p:graphicFrame>
      <p:sp>
        <p:nvSpPr>
          <p:cNvPr id="3" name="Rectangle 2"/>
          <p:cNvSpPr/>
          <p:nvPr/>
        </p:nvSpPr>
        <p:spPr>
          <a:xfrm>
            <a:off x="0" y="4540250"/>
            <a:ext cx="6840000" cy="5330825"/>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ms-MY" sz="1800" b="0" i="0" u="none" strike="noStrike" kern="1200" cap="none" spc="0" normalizeH="0" baseline="0" noProof="0">
              <a:ln>
                <a:noFill/>
              </a:ln>
              <a:solidFill>
                <a:srgbClr val="FFFFFF"/>
              </a:solidFill>
              <a:effectLst/>
              <a:uLnTx/>
              <a:uFillTx/>
              <a:latin typeface="Calibri"/>
              <a:ea typeface="+mn-ea"/>
              <a:cs typeface="Arial" pitchFamily="34" charset="0"/>
            </a:endParaRPr>
          </a:p>
        </p:txBody>
      </p:sp>
      <p:graphicFrame>
        <p:nvGraphicFramePr>
          <p:cNvPr id="19" name="Table 18"/>
          <p:cNvGraphicFramePr>
            <a:graphicFrameLocks noGrp="1"/>
          </p:cNvGraphicFramePr>
          <p:nvPr/>
        </p:nvGraphicFramePr>
        <p:xfrm>
          <a:off x="4327525" y="103872"/>
          <a:ext cx="2519363" cy="1891667"/>
        </p:xfrm>
        <a:graphic>
          <a:graphicData uri="http://schemas.openxmlformats.org/drawingml/2006/table">
            <a:tbl>
              <a:tblPr/>
              <a:tblGrid>
                <a:gridCol w="2519363">
                  <a:extLst>
                    <a:ext uri="{9D8B030D-6E8A-4147-A177-3AD203B41FA5}">
                      <a16:colId xmlns:a16="http://schemas.microsoft.com/office/drawing/2014/main" val="20000"/>
                    </a:ext>
                  </a:extLst>
                </a:gridCol>
              </a:tblGrid>
              <a:tr h="396875">
                <a:tc>
                  <a:txBody>
                    <a:bodyPr/>
                    <a:lstStyle/>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dirty="0" smtClean="0">
                          <a:ln>
                            <a:noFill/>
                          </a:ln>
                          <a:solidFill>
                            <a:schemeClr val="tx1"/>
                          </a:solidFill>
                          <a:effectLst/>
                          <a:latin typeface="Tw Cen MT" pitchFamily="34" charset="0"/>
                          <a:cs typeface="Arial" pitchFamily="34" charset="0"/>
                        </a:rPr>
                        <a:t>SPONSOR</a:t>
                      </a:r>
                    </a:p>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0" i="0" u="none" strike="noStrike" cap="none" normalizeH="0" baseline="0" dirty="0" smtClean="0">
                          <a:ln>
                            <a:noFill/>
                          </a:ln>
                          <a:solidFill>
                            <a:schemeClr val="tx1"/>
                          </a:solidFill>
                          <a:effectLst/>
                          <a:latin typeface="Tw Cen MT" pitchFamily="34" charset="0"/>
                          <a:cs typeface="Arial" pitchFamily="34" charset="0"/>
                        </a:rPr>
                        <a:t>Sr Sariah Abd Karib</a:t>
                      </a:r>
                    </a:p>
                  </a:txBody>
                  <a:tcPr marL="91419" marR="91419" marT="45721" marB="4572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smtClean="0">
                          <a:ln>
                            <a:noFill/>
                          </a:ln>
                          <a:solidFill>
                            <a:schemeClr val="tx1"/>
                          </a:solidFill>
                          <a:effectLst/>
                          <a:latin typeface="Tw Cen MT" pitchFamily="34" charset="0"/>
                          <a:cs typeface="Arial" pitchFamily="34" charset="0"/>
                        </a:rPr>
                        <a:t>OWNER </a:t>
                      </a:r>
                    </a:p>
                    <a:p>
                      <a:pPr marL="0" marR="0" lvl="0" indent="0" algn="r" defTabSz="6858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Tw Cen MT" pitchFamily="34" charset="0"/>
                          <a:cs typeface="Arial" pitchFamily="34" charset="0"/>
                        </a:rPr>
                        <a:t>Sr Mohd Zaid Zakaria</a:t>
                      </a:r>
                      <a:endParaRPr kumimoji="0" lang="ms-MY" sz="1000" b="0" i="0" u="none" strike="noStrike" cap="none" normalizeH="0" baseline="0" smtClean="0">
                        <a:ln>
                          <a:noFill/>
                        </a:ln>
                        <a:solidFill>
                          <a:schemeClr val="tx1"/>
                        </a:solidFill>
                        <a:effectLst/>
                        <a:latin typeface="Tw Cen MT" pitchFamily="34" charset="0"/>
                        <a:cs typeface="Arial" pitchFamily="34" charset="0"/>
                      </a:endParaRPr>
                    </a:p>
                  </a:txBody>
                  <a:tcPr marL="91419" marR="91419" marT="45721" marB="4572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396875">
                <a:tc>
                  <a:txBody>
                    <a:bodyPr/>
                    <a:lstStyle/>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dirty="0" smtClean="0">
                          <a:ln>
                            <a:noFill/>
                          </a:ln>
                          <a:solidFill>
                            <a:schemeClr val="tx1"/>
                          </a:solidFill>
                          <a:effectLst/>
                          <a:latin typeface="Tw Cen MT" pitchFamily="34" charset="0"/>
                          <a:cs typeface="Arial" pitchFamily="34" charset="0"/>
                        </a:rPr>
                        <a:t>OIC</a:t>
                      </a:r>
                    </a:p>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0" i="0" u="none" strike="noStrike" cap="none" normalizeH="0" baseline="0" dirty="0" smtClean="0">
                          <a:ln>
                            <a:noFill/>
                          </a:ln>
                          <a:solidFill>
                            <a:schemeClr val="tx1"/>
                          </a:solidFill>
                          <a:effectLst/>
                          <a:latin typeface="Tw Cen MT" pitchFamily="34" charset="0"/>
                          <a:cs typeface="Arial" pitchFamily="34" charset="0"/>
                        </a:rPr>
                        <a:t>Mohd Firdauz Mukhzanee </a:t>
                      </a:r>
                    </a:p>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0" i="0" u="none" strike="noStrike" cap="none" normalizeH="0" baseline="0" dirty="0" smtClean="0">
                          <a:ln>
                            <a:noFill/>
                          </a:ln>
                          <a:solidFill>
                            <a:schemeClr val="tx1"/>
                          </a:solidFill>
                          <a:effectLst/>
                          <a:latin typeface="Tw Cen MT" pitchFamily="34" charset="0"/>
                          <a:cs typeface="Arial" pitchFamily="34" charset="0"/>
                        </a:rPr>
                        <a:t>Mohd Ghazali</a:t>
                      </a:r>
                    </a:p>
                  </a:txBody>
                  <a:tcPr marL="91419" marR="91419" marT="45721" marB="4572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549275">
                <a:tc>
                  <a:txBody>
                    <a:bodyPr/>
                    <a:lstStyle/>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dirty="0" smtClean="0">
                          <a:ln>
                            <a:noFill/>
                          </a:ln>
                          <a:solidFill>
                            <a:srgbClr val="000000"/>
                          </a:solidFill>
                          <a:effectLst/>
                          <a:latin typeface="Tw Cen MT" pitchFamily="34" charset="0"/>
                          <a:cs typeface="Arial" pitchFamily="34" charset="0"/>
                        </a:rPr>
                        <a:t>KPI LEADER </a:t>
                      </a:r>
                    </a:p>
                    <a:p>
                      <a:pPr marL="0" marR="0" lvl="0" indent="0" algn="r" defTabSz="6858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Tw Cen MT" pitchFamily="34" charset="0"/>
                          <a:cs typeface="Arial" pitchFamily="34" charset="0"/>
                        </a:rPr>
                        <a:t>MATRADE</a:t>
                      </a:r>
                      <a:endParaRPr kumimoji="0" lang="en-MY" sz="1000" b="0" i="0" u="none" strike="noStrike" cap="none" normalizeH="0" baseline="0" dirty="0" smtClean="0">
                        <a:ln>
                          <a:noFill/>
                        </a:ln>
                        <a:solidFill>
                          <a:schemeClr val="tx1"/>
                        </a:solidFill>
                        <a:effectLst/>
                        <a:latin typeface="Tw Cen MT" pitchFamily="34" charset="0"/>
                        <a:cs typeface="Arial" pitchFamily="34" charset="0"/>
                      </a:endParaRPr>
                    </a:p>
                    <a:p>
                      <a:pPr marL="0" marR="0" lvl="0" indent="0" algn="r" defTabSz="685800" rtl="0" eaLnBrk="1" fontAlgn="base" latinLnBrk="0" hangingPunct="1">
                        <a:lnSpc>
                          <a:spcPct val="100000"/>
                        </a:lnSpc>
                        <a:spcBef>
                          <a:spcPct val="0"/>
                        </a:spcBef>
                        <a:spcAft>
                          <a:spcPct val="0"/>
                        </a:spcAft>
                        <a:buClrTx/>
                        <a:buSzTx/>
                        <a:buFontTx/>
                        <a:buNone/>
                        <a:tabLst/>
                      </a:pPr>
                      <a:endParaRPr kumimoji="0" lang="ms-MY" sz="1000" b="0" i="0" u="none" strike="noStrike" cap="none" normalizeH="0" baseline="0" dirty="0" smtClean="0">
                        <a:ln>
                          <a:noFill/>
                        </a:ln>
                        <a:solidFill>
                          <a:srgbClr val="000000"/>
                        </a:solidFill>
                        <a:effectLst/>
                        <a:latin typeface="Tw Cen MT" pitchFamily="34" charset="0"/>
                        <a:cs typeface="Arial" pitchFamily="34" charset="0"/>
                      </a:endParaRPr>
                    </a:p>
                  </a:txBody>
                  <a:tcPr marL="91419" marR="91419" marT="45721" marB="4572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nvGraphicFramePr>
        <p:xfrm>
          <a:off x="0" y="455613"/>
          <a:ext cx="4273550" cy="1323975"/>
        </p:xfrm>
        <a:graphic>
          <a:graphicData uri="http://schemas.openxmlformats.org/drawingml/2006/table">
            <a:tbl>
              <a:tblPr/>
              <a:tblGrid>
                <a:gridCol w="4273550">
                  <a:extLst>
                    <a:ext uri="{9D8B030D-6E8A-4147-A177-3AD203B41FA5}">
                      <a16:colId xmlns:a16="http://schemas.microsoft.com/office/drawing/2014/main" val="20000"/>
                    </a:ext>
                  </a:extLst>
                </a:gridCol>
              </a:tblGrid>
              <a:tr h="549203">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smtClean="0">
                          <a:ln>
                            <a:noFill/>
                          </a:ln>
                          <a:solidFill>
                            <a:schemeClr val="tx1"/>
                          </a:solidFill>
                          <a:effectLst/>
                          <a:latin typeface="Tw Cen MT" pitchFamily="34" charset="0"/>
                          <a:cs typeface="Arial" pitchFamily="34" charset="0"/>
                        </a:rPr>
                        <a:t>KPI DESCRIPTION</a:t>
                      </a:r>
                    </a:p>
                    <a:p>
                      <a:pPr marL="0" marR="0" lvl="0" indent="0" algn="l" defTabSz="6858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Tw Cen MT" pitchFamily="34" charset="0"/>
                          <a:cs typeface="Arial" pitchFamily="34" charset="0"/>
                        </a:rPr>
                        <a:t>Services Export Fund (SEF) Grant For 16 Projects Approved By 2020 (4 Projects Per Year beginning 2017)</a:t>
                      </a:r>
                    </a:p>
                  </a:txBody>
                  <a:tcPr marL="91424" marR="91424" marT="45719" marB="45719"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77949">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smtClean="0">
                          <a:ln>
                            <a:noFill/>
                          </a:ln>
                          <a:solidFill>
                            <a:schemeClr val="tx1"/>
                          </a:solidFill>
                          <a:effectLst/>
                          <a:latin typeface="Tw Cen MT" pitchFamily="34" charset="0"/>
                          <a:cs typeface="Arial" pitchFamily="34" charset="0"/>
                        </a:rPr>
                        <a:t>INITIATIVE</a:t>
                      </a:r>
                    </a:p>
                    <a:p>
                      <a:pPr marL="0" marR="0" lvl="0" indent="0" algn="l" defTabSz="685800" rtl="0" eaLnBrk="1" fontAlgn="base" latinLnBrk="0" hangingPunct="1">
                        <a:lnSpc>
                          <a:spcPct val="88000"/>
                        </a:lnSpc>
                        <a:spcBef>
                          <a:spcPct val="0"/>
                        </a:spcBef>
                        <a:spcAft>
                          <a:spcPct val="0"/>
                        </a:spcAft>
                        <a:buClrTx/>
                        <a:buSzTx/>
                        <a:buFontTx/>
                        <a:buNone/>
                        <a:tabLst/>
                      </a:pPr>
                      <a:r>
                        <a:rPr kumimoji="0" lang="en-MY" sz="1000" b="0" i="0" u="none" strike="noStrike" cap="none" normalizeH="0" baseline="0" dirty="0" smtClean="0">
                          <a:ln>
                            <a:noFill/>
                          </a:ln>
                          <a:solidFill>
                            <a:schemeClr val="tx1"/>
                          </a:solidFill>
                          <a:effectLst/>
                          <a:latin typeface="Bookman Old Style" pitchFamily="18" charset="0"/>
                          <a:cs typeface="Arial" pitchFamily="34" charset="0"/>
                        </a:rPr>
                        <a:t>I</a:t>
                      </a:r>
                      <a:r>
                        <a:rPr kumimoji="0" lang="en-MY" sz="1000" b="0" i="0" u="none" strike="noStrike" cap="none" normalizeH="0" baseline="0" dirty="0" smtClean="0">
                          <a:ln>
                            <a:noFill/>
                          </a:ln>
                          <a:solidFill>
                            <a:schemeClr val="tx1"/>
                          </a:solidFill>
                          <a:effectLst/>
                          <a:latin typeface="Tw Cen MT" pitchFamily="34" charset="0"/>
                          <a:cs typeface="Arial" pitchFamily="34" charset="0"/>
                        </a:rPr>
                        <a:t>2 - Strengthen Access to Financing for Malaysian Champion Going Abroad </a:t>
                      </a:r>
                      <a:endParaRPr kumimoji="0" lang="en-US" sz="1000" b="0" i="0" u="none" strike="noStrike" cap="none" normalizeH="0" baseline="0" dirty="0" smtClean="0">
                        <a:ln>
                          <a:noFill/>
                        </a:ln>
                        <a:solidFill>
                          <a:schemeClr val="tx1"/>
                        </a:solidFill>
                        <a:effectLst/>
                        <a:latin typeface="Tw Cen MT" pitchFamily="34" charset="0"/>
                        <a:cs typeface="Arial" pitchFamily="34" charset="0"/>
                      </a:endParaRPr>
                    </a:p>
                  </a:txBody>
                  <a:tcPr marL="91424" marR="91424" marT="45719" marB="45719"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396822">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smtClean="0">
                          <a:ln>
                            <a:noFill/>
                          </a:ln>
                          <a:solidFill>
                            <a:schemeClr val="tx1"/>
                          </a:solidFill>
                          <a:effectLst/>
                          <a:latin typeface="Tw Cen MT" pitchFamily="34" charset="0"/>
                          <a:cs typeface="Arial" pitchFamily="34" charset="0"/>
                        </a:rPr>
                        <a:t>SUB-INITIATIVE</a:t>
                      </a:r>
                    </a:p>
                    <a:p>
                      <a:pPr marL="0" marR="0" lvl="0" indent="0" algn="l" defTabSz="685800" rtl="0" eaLnBrk="1" fontAlgn="base" latinLnBrk="0" hangingPunct="1">
                        <a:lnSpc>
                          <a:spcPct val="100000"/>
                        </a:lnSpc>
                        <a:spcBef>
                          <a:spcPct val="0"/>
                        </a:spcBef>
                        <a:spcAft>
                          <a:spcPct val="0"/>
                        </a:spcAft>
                        <a:buClrTx/>
                        <a:buSzTx/>
                        <a:buFontTx/>
                        <a:buNone/>
                        <a:tabLst/>
                      </a:pPr>
                      <a:r>
                        <a:rPr kumimoji="0" lang="en-MY" sz="1000" b="0" i="0" u="none" strike="noStrike" cap="none" normalizeH="0" baseline="0" dirty="0" smtClean="0">
                          <a:ln>
                            <a:noFill/>
                          </a:ln>
                          <a:solidFill>
                            <a:schemeClr val="tx1"/>
                          </a:solidFill>
                          <a:effectLst/>
                          <a:latin typeface="Bookman Old Style" pitchFamily="18" charset="0"/>
                          <a:cs typeface="Arial" pitchFamily="34" charset="0"/>
                        </a:rPr>
                        <a:t>-</a:t>
                      </a:r>
                      <a:endParaRPr kumimoji="0" lang="en-MY" sz="1000" b="0" i="0" u="none" strike="noStrike" cap="none" normalizeH="0" baseline="0" dirty="0" smtClean="0">
                        <a:ln>
                          <a:noFill/>
                        </a:ln>
                        <a:solidFill>
                          <a:schemeClr val="tx1"/>
                        </a:solidFill>
                        <a:effectLst/>
                        <a:latin typeface="Tw Cen MT" pitchFamily="34" charset="0"/>
                        <a:cs typeface="Arial" pitchFamily="34" charset="0"/>
                      </a:endParaRPr>
                    </a:p>
                  </a:txBody>
                  <a:tcPr marL="91424" marR="91424" marT="45719" marB="45719"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081" name="TextBox 20"/>
          <p:cNvSpPr txBox="1">
            <a:spLocks noChangeArrowheads="1"/>
          </p:cNvSpPr>
          <p:nvPr/>
        </p:nvSpPr>
        <p:spPr bwMode="auto">
          <a:xfrm>
            <a:off x="0" y="4556125"/>
            <a:ext cx="6858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just" eaLnBrk="1" hangingPunct="1">
              <a:lnSpc>
                <a:spcPct val="100000"/>
              </a:lnSpc>
              <a:spcBef>
                <a:spcPct val="0"/>
              </a:spcBef>
              <a:buNone/>
              <a:defRPr/>
            </a:pPr>
            <a:r>
              <a:rPr lang="en-US" altLang="ms-MY" sz="1000" dirty="0">
                <a:latin typeface="Tw Cen MT" panose="020B0602020104020603" pitchFamily="34" charset="0"/>
              </a:rPr>
              <a:t>This KPI is </a:t>
            </a:r>
            <a:r>
              <a:rPr lang="en-US" altLang="ms-MY" sz="1000" dirty="0" smtClean="0">
                <a:latin typeface="Tw Cen MT" panose="020B0602020104020603" pitchFamily="34" charset="0"/>
              </a:rPr>
              <a:t>under the purview </a:t>
            </a:r>
            <a:r>
              <a:rPr lang="en-US" altLang="ms-MY" sz="1000" dirty="0">
                <a:latin typeface="Tw Cen MT" panose="020B0602020104020603" pitchFamily="34" charset="0"/>
              </a:rPr>
              <a:t>of IWG18</a:t>
            </a:r>
            <a:r>
              <a:rPr lang="en-US" altLang="ms-MY" sz="1000" dirty="0" smtClean="0">
                <a:latin typeface="Tw Cen MT" panose="020B0602020104020603" pitchFamily="34" charset="0"/>
              </a:rPr>
              <a:t>.</a:t>
            </a:r>
            <a:endParaRPr kumimoji="0" lang="en-US" altLang="ms-MY" sz="1000" b="0" i="0" u="none" strike="noStrike" kern="1200" cap="none" spc="0" normalizeH="0" baseline="0" noProof="0" dirty="0" smtClean="0">
              <a:ln>
                <a:noFill/>
              </a:ln>
              <a:solidFill>
                <a:prstClr val="black"/>
              </a:solidFill>
              <a:effectLst/>
              <a:uLnTx/>
              <a:uFillTx/>
              <a:latin typeface="Tw Cen MT" panose="020B0602020104020603" pitchFamily="34" charset="0"/>
            </a:endParaRPr>
          </a:p>
          <a:p>
            <a:pPr marL="0" marR="0" lvl="0" indent="0" algn="just" defTabSz="457200" rtl="0" eaLnBrk="1" fontAlgn="base" latinLnBrk="0" hangingPunct="1">
              <a:lnSpc>
                <a:spcPct val="100000"/>
              </a:lnSpc>
              <a:spcBef>
                <a:spcPct val="0"/>
              </a:spcBef>
              <a:spcAft>
                <a:spcPct val="0"/>
              </a:spcAft>
              <a:buClrTx/>
              <a:buSzTx/>
              <a:buFontTx/>
              <a:buNone/>
              <a:tabLst/>
              <a:defRPr/>
            </a:pPr>
            <a:endParaRPr lang="en-US" altLang="ms-MY" sz="1000" dirty="0" smtClean="0">
              <a:solidFill>
                <a:prstClr val="black"/>
              </a:solidFill>
              <a:latin typeface="Tw Cen MT" panose="020B0602020104020603" pitchFamily="34" charset="0"/>
            </a:endParaRPr>
          </a:p>
          <a:p>
            <a:pPr marL="0" marR="0" lvl="0" indent="0" algn="just" defTabSz="457200" rtl="0" eaLnBrk="1" fontAlgn="base" latinLnBrk="0" hangingPunct="1">
              <a:lnSpc>
                <a:spcPct val="100000"/>
              </a:lnSpc>
              <a:spcBef>
                <a:spcPct val="0"/>
              </a:spcBef>
              <a:spcAft>
                <a:spcPct val="0"/>
              </a:spcAft>
              <a:buClrTx/>
              <a:buSzTx/>
              <a:buFontTx/>
              <a:buNone/>
              <a:tabLst/>
              <a:defRPr/>
            </a:pPr>
            <a:r>
              <a:rPr kumimoji="0" lang="en-US" altLang="ms-MY" sz="1000" b="0" i="0" u="none" strike="noStrike" kern="1200" cap="none" spc="0" normalizeH="0" baseline="0" noProof="0" dirty="0" smtClean="0">
                <a:ln>
                  <a:noFill/>
                </a:ln>
                <a:solidFill>
                  <a:prstClr val="black"/>
                </a:solidFill>
                <a:effectLst/>
                <a:uLnTx/>
                <a:uFillTx/>
                <a:latin typeface="Tw Cen MT" panose="020B0602020104020603" pitchFamily="34" charset="0"/>
              </a:rPr>
              <a:t>Services Export Fund (SEF) is a fund allocated by the government and managed by MATRADE. The construction sector was identified as one of the eligible recipients. Information on SEF can be accessed through the website at </a:t>
            </a:r>
            <a:r>
              <a:rPr kumimoji="0" lang="en-US" altLang="ms-MY" sz="1000" b="0" i="1" u="none" strike="noStrike" kern="1200" cap="none" spc="0" normalizeH="0" baseline="0" noProof="0" dirty="0" smtClean="0">
                <a:ln>
                  <a:noFill/>
                </a:ln>
                <a:solidFill>
                  <a:prstClr val="black"/>
                </a:solidFill>
                <a:effectLst/>
                <a:uLnTx/>
                <a:uFillTx/>
                <a:latin typeface="Tw Cen MT" panose="020B0602020104020603" pitchFamily="34" charset="0"/>
                <a:hlinkClick r:id="rId2"/>
              </a:rPr>
              <a:t>www.matrade.gov.my/en/malaysian-exporters/services.../services-export-fund-</a:t>
            </a:r>
            <a:r>
              <a:rPr kumimoji="0" lang="en-US" altLang="ms-MY" sz="1000" b="0" i="1" u="none" strike="noStrike" kern="1200" cap="none" spc="0" normalizeH="0" baseline="0" noProof="0" dirty="0" err="1" smtClean="0">
                <a:ln>
                  <a:noFill/>
                </a:ln>
                <a:solidFill>
                  <a:prstClr val="black"/>
                </a:solidFill>
                <a:effectLst/>
                <a:uLnTx/>
                <a:uFillTx/>
                <a:latin typeface="Tw Cen MT" panose="020B0602020104020603" pitchFamily="34" charset="0"/>
                <a:hlinkClick r:id="rId2"/>
              </a:rPr>
              <a:t>sef</a:t>
            </a:r>
            <a:r>
              <a:rPr kumimoji="0" lang="en-US" altLang="ms-MY" sz="1000" b="0" i="0" u="none" strike="noStrike" kern="1200" cap="none" spc="0" normalizeH="0" baseline="0" noProof="0" dirty="0" smtClean="0">
                <a:ln>
                  <a:noFill/>
                </a:ln>
                <a:solidFill>
                  <a:prstClr val="black"/>
                </a:solidFill>
                <a:effectLst/>
                <a:uLnTx/>
                <a:uFillTx/>
                <a:latin typeface="Tw Cen MT" panose="020B0602020104020603" pitchFamily="34" charset="0"/>
              </a:rPr>
              <a:t>.</a:t>
            </a:r>
            <a:r>
              <a:rPr kumimoji="0" lang="en-US" altLang="ms-MY" sz="1000" b="0" i="0" u="none" strike="noStrike" kern="1200" cap="none" spc="0" normalizeH="0" noProof="0" dirty="0" smtClean="0">
                <a:ln>
                  <a:noFill/>
                </a:ln>
                <a:solidFill>
                  <a:prstClr val="black"/>
                </a:solidFill>
                <a:effectLst/>
                <a:uLnTx/>
                <a:uFillTx/>
                <a:latin typeface="Tw Cen MT" panose="020B0602020104020603" pitchFamily="34" charset="0"/>
              </a:rPr>
              <a:t> </a:t>
            </a:r>
            <a:r>
              <a:rPr kumimoji="0" lang="en-US" altLang="ms-MY" sz="1000" b="0" i="0" u="none" strike="noStrike" kern="1200" cap="none" spc="0" normalizeH="0" baseline="0" noProof="0" dirty="0" smtClean="0">
                <a:ln>
                  <a:noFill/>
                </a:ln>
                <a:solidFill>
                  <a:prstClr val="black"/>
                </a:solidFill>
                <a:effectLst/>
                <a:uLnTx/>
                <a:uFillTx/>
                <a:latin typeface="Tw Cen MT" panose="020B0602020104020603" pitchFamily="34" charset="0"/>
              </a:rPr>
              <a:t>CIDB was appointed as a permanent representative in the technical evaluation committee.  Further promotion to enhance awareness of the SEF is being undertaken under the Overseas Financing Procedure Advisory which is listed as one of the products under KPI i2-106. </a:t>
            </a:r>
          </a:p>
          <a:p>
            <a:pPr marL="0" marR="0" lvl="0" indent="0" algn="just" defTabSz="457200" rtl="0" eaLnBrk="1" fontAlgn="base" latinLnBrk="0" hangingPunct="1">
              <a:lnSpc>
                <a:spcPct val="100000"/>
              </a:lnSpc>
              <a:spcBef>
                <a:spcPct val="0"/>
              </a:spcBef>
              <a:spcAft>
                <a:spcPct val="0"/>
              </a:spcAft>
              <a:buClrTx/>
              <a:buSzTx/>
              <a:buFontTx/>
              <a:buNone/>
              <a:tabLst/>
              <a:defRPr/>
            </a:pPr>
            <a:endParaRPr kumimoji="0" lang="en-US" altLang="ms-MY" sz="1000" b="0" i="0" u="none" strike="noStrike" kern="1200" cap="none" spc="0" normalizeH="0" baseline="0" noProof="0" dirty="0" smtClean="0">
              <a:ln>
                <a:noFill/>
              </a:ln>
              <a:solidFill>
                <a:prstClr val="black"/>
              </a:solidFill>
              <a:effectLst/>
              <a:uLnTx/>
              <a:uFillTx/>
              <a:latin typeface="Tw Cen MT" panose="020B0602020104020603" pitchFamily="34" charset="0"/>
            </a:endParaRPr>
          </a:p>
          <a:p>
            <a:pPr algn="just" eaLnBrk="1" hangingPunct="1">
              <a:lnSpc>
                <a:spcPct val="100000"/>
              </a:lnSpc>
              <a:spcBef>
                <a:spcPct val="0"/>
              </a:spcBef>
              <a:buNone/>
              <a:defRPr/>
            </a:pPr>
            <a:r>
              <a:rPr lang="en-US" sz="1000" b="1" dirty="0">
                <a:solidFill>
                  <a:srgbClr val="000000"/>
                </a:solidFill>
                <a:latin typeface="Tw Cen MT" panose="020B0602020104020603" pitchFamily="34" charset="0"/>
              </a:rPr>
              <a:t>SEF Grant For 4 Projects Approved In </a:t>
            </a:r>
            <a:r>
              <a:rPr lang="en-US" sz="1000" b="1" dirty="0" smtClean="0">
                <a:solidFill>
                  <a:srgbClr val="000000"/>
                </a:solidFill>
                <a:latin typeface="Tw Cen MT" panose="020B0602020104020603" pitchFamily="34" charset="0"/>
              </a:rPr>
              <a:t>2017</a:t>
            </a:r>
            <a:endParaRPr kumimoji="0" lang="en-US" altLang="ms-MY" sz="1000" b="0" i="0" u="none" strike="noStrike" kern="1200" cap="none" spc="0" normalizeH="0" baseline="0" noProof="0" dirty="0" smtClean="0">
              <a:ln>
                <a:noFill/>
              </a:ln>
              <a:solidFill>
                <a:prstClr val="black"/>
              </a:solidFill>
              <a:effectLst/>
              <a:uLnTx/>
              <a:uFillTx/>
              <a:latin typeface="Tw Cen MT" panose="020B0602020104020603" pitchFamily="34" charset="0"/>
            </a:endParaRPr>
          </a:p>
          <a:p>
            <a:pPr marL="0" marR="0" lvl="0" indent="0" algn="just" defTabSz="457200" rtl="0" eaLnBrk="1" fontAlgn="base" latinLnBrk="0" hangingPunct="1">
              <a:lnSpc>
                <a:spcPct val="100000"/>
              </a:lnSpc>
              <a:spcBef>
                <a:spcPct val="0"/>
              </a:spcBef>
              <a:spcAft>
                <a:spcPct val="0"/>
              </a:spcAft>
              <a:buClrTx/>
              <a:buSzTx/>
              <a:buFontTx/>
              <a:buNone/>
              <a:tabLst/>
              <a:defRPr/>
            </a:pPr>
            <a:r>
              <a:rPr kumimoji="0" lang="en-US" altLang="ms-MY" sz="1000" b="0" i="0" u="none" strike="noStrike" kern="1200" cap="none" spc="0" normalizeH="0" baseline="0" noProof="0" dirty="0" smtClean="0">
                <a:ln>
                  <a:noFill/>
                </a:ln>
                <a:solidFill>
                  <a:prstClr val="black"/>
                </a:solidFill>
                <a:effectLst/>
                <a:uLnTx/>
                <a:uFillTx/>
                <a:latin typeface="Tw Cen MT" panose="020B0602020104020603" pitchFamily="34" charset="0"/>
              </a:rPr>
              <a:t>In 2017, the SEF was approved for 4 construction related companies for 7 projects as follows:-</a:t>
            </a:r>
          </a:p>
          <a:p>
            <a:pPr marL="0" marR="0" lvl="0" indent="0" algn="just" defTabSz="457200" rtl="0" eaLnBrk="1" fontAlgn="base" latinLnBrk="0" hangingPunct="1">
              <a:lnSpc>
                <a:spcPct val="100000"/>
              </a:lnSpc>
              <a:spcBef>
                <a:spcPct val="0"/>
              </a:spcBef>
              <a:spcAft>
                <a:spcPct val="0"/>
              </a:spcAft>
              <a:buClrTx/>
              <a:buSzTx/>
              <a:buFontTx/>
              <a:buNone/>
              <a:tabLst/>
              <a:defRPr/>
            </a:pPr>
            <a:endParaRPr kumimoji="0" lang="en-US" altLang="ms-MY" sz="1000" b="0" i="0" u="none" strike="noStrike" kern="1200" cap="none" spc="0" normalizeH="0" baseline="0" noProof="0" dirty="0" smtClean="0">
              <a:ln>
                <a:noFill/>
              </a:ln>
              <a:solidFill>
                <a:prstClr val="black"/>
              </a:solidFill>
              <a:effectLst/>
              <a:uLnTx/>
              <a:uFillTx/>
              <a:latin typeface="Tw Cen MT" panose="020B0602020104020603" pitchFamily="34" charset="0"/>
            </a:endParaRPr>
          </a:p>
        </p:txBody>
      </p:sp>
      <p:sp>
        <p:nvSpPr>
          <p:cNvPr id="5" name="Rectangle 4"/>
          <p:cNvSpPr/>
          <p:nvPr/>
        </p:nvSpPr>
        <p:spPr>
          <a:xfrm>
            <a:off x="2109788" y="63500"/>
            <a:ext cx="2092325" cy="307975"/>
          </a:xfrm>
          <a:prstGeom prst="rect">
            <a:avLst/>
          </a:prstGeom>
          <a:ln>
            <a:noFill/>
          </a:ln>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ms-MY" sz="1400" b="1" i="0" u="none" strike="noStrike" kern="1200" cap="none" spc="0" normalizeH="0" baseline="0" noProof="0" dirty="0">
                <a:ln>
                  <a:noFill/>
                </a:ln>
                <a:solidFill>
                  <a:srgbClr val="5B9BD5">
                    <a:lumMod val="75000"/>
                  </a:srgbClr>
                </a:solidFill>
                <a:effectLst/>
                <a:uLnTx/>
                <a:uFillTx/>
                <a:latin typeface="Tw Cen MT" panose="020B0602020104020603" pitchFamily="34" charset="0"/>
                <a:ea typeface="+mn-ea"/>
                <a:cs typeface="Arial" panose="020B0604020202020204" pitchFamily="34" charset="0"/>
              </a:rPr>
              <a:t>INTERNATIONALISATION</a:t>
            </a:r>
          </a:p>
        </p:txBody>
      </p:sp>
      <p:sp>
        <p:nvSpPr>
          <p:cNvPr id="2083" name="Rectangle 9"/>
          <p:cNvSpPr>
            <a:spLocks noChangeArrowheads="1"/>
          </p:cNvSpPr>
          <p:nvPr/>
        </p:nvSpPr>
        <p:spPr bwMode="auto">
          <a:xfrm>
            <a:off x="180975" y="-74613"/>
            <a:ext cx="2052638" cy="523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ms-MY" altLang="ms-MY" sz="2800" b="1" i="0" u="none" strike="noStrike" kern="1200" cap="none" spc="0" normalizeH="0" baseline="0" noProof="0" smtClean="0">
                <a:ln>
                  <a:noFill/>
                </a:ln>
                <a:solidFill>
                  <a:prstClr val="white"/>
                </a:solidFill>
                <a:effectLst/>
                <a:uLnTx/>
                <a:uFillTx/>
                <a:latin typeface="Tw Cen MT" panose="020B0602020104020603" pitchFamily="34" charset="0"/>
                <a:ea typeface="+mn-ea"/>
                <a:cs typeface="Arial" panose="020B0604020202020204" pitchFamily="34" charset="0"/>
              </a:rPr>
              <a:t>KPI </a:t>
            </a:r>
            <a:r>
              <a:rPr kumimoji="0" lang="ms-MY" altLang="ms-MY" sz="2800" b="1" i="0" u="none" strike="noStrike" kern="1200" cap="none" spc="0" normalizeH="0" baseline="0" noProof="0" smtClean="0">
                <a:ln>
                  <a:noFill/>
                </a:ln>
                <a:solidFill>
                  <a:prstClr val="white"/>
                </a:solidFill>
                <a:effectLst/>
                <a:uLnTx/>
                <a:uFillTx/>
                <a:latin typeface="Bookman Old Style" panose="02050604050505020204" pitchFamily="18" charset="0"/>
                <a:ea typeface="+mn-ea"/>
                <a:cs typeface="Arial" panose="020B0604020202020204" pitchFamily="34" charset="0"/>
              </a:rPr>
              <a:t>I</a:t>
            </a:r>
            <a:r>
              <a:rPr kumimoji="0" lang="ms-MY" altLang="ms-MY" sz="2800" b="1" i="0" u="none" strike="noStrike" kern="1200" cap="none" spc="0" normalizeH="0" baseline="0" noProof="0" smtClean="0">
                <a:ln>
                  <a:noFill/>
                </a:ln>
                <a:solidFill>
                  <a:prstClr val="white"/>
                </a:solidFill>
                <a:effectLst/>
                <a:uLnTx/>
                <a:uFillTx/>
                <a:latin typeface="Tw Cen MT" panose="020B0602020104020603" pitchFamily="34" charset="0"/>
                <a:ea typeface="+mn-ea"/>
                <a:cs typeface="Arial" panose="020B0604020202020204" pitchFamily="34" charset="0"/>
              </a:rPr>
              <a:t>2-107</a:t>
            </a:r>
            <a:endParaRPr kumimoji="0" lang="ms-MY" altLang="ms-MY" sz="2800" b="0" i="0" u="none" strike="noStrike" kern="1200" cap="none" spc="0" normalizeH="0" baseline="0" noProof="0" smtClean="0">
              <a:ln>
                <a:noFill/>
              </a:ln>
              <a:solidFill>
                <a:prstClr val="white"/>
              </a:solidFill>
              <a:effectLst/>
              <a:uLnTx/>
              <a:uFillTx/>
              <a:latin typeface="Calibri" panose="020F0502020204030204" pitchFamily="34" charset="0"/>
              <a:ea typeface="+mn-ea"/>
              <a:cs typeface="Arial" panose="020B0604020202020204" pitchFamily="34" charset="0"/>
            </a:endParaRPr>
          </a:p>
        </p:txBody>
      </p:sp>
      <p:sp>
        <p:nvSpPr>
          <p:cNvPr id="15" name="TextBox 14"/>
          <p:cNvSpPr txBox="1"/>
          <p:nvPr/>
        </p:nvSpPr>
        <p:spPr>
          <a:xfrm>
            <a:off x="0" y="4316413"/>
            <a:ext cx="6858000" cy="230187"/>
          </a:xfrm>
          <a:prstGeom prst="rect">
            <a:avLst/>
          </a:prstGeom>
          <a:solidFill>
            <a:schemeClr val="accent1">
              <a:lumMod val="75000"/>
            </a:schemeClr>
          </a:solidFill>
        </p:spPr>
        <p:txBody>
          <a:bodyP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Tw Cen MT" pitchFamily="34" charset="0"/>
                <a:ea typeface="+mn-ea"/>
                <a:cs typeface="Arial" panose="020B0604020202020204" pitchFamily="34" charset="0"/>
              </a:rPr>
              <a:t>PROGRESS REPORT UNTIL Q2 2018</a:t>
            </a:r>
            <a:endParaRPr kumimoji="0" lang="en-MY" sz="900" b="1" i="0" u="none" strike="noStrike" kern="1200" cap="none" spc="0" normalizeH="0" baseline="0" noProof="0" dirty="0">
              <a:ln>
                <a:noFill/>
              </a:ln>
              <a:solidFill>
                <a:prstClr val="white"/>
              </a:solidFill>
              <a:effectLst/>
              <a:uLnTx/>
              <a:uFillTx/>
              <a:latin typeface="Tw Cen MT" pitchFamily="34" charset="0"/>
              <a:ea typeface="+mn-ea"/>
              <a:cs typeface="Arial" panose="020B0604020202020204" pitchFamily="34" charset="0"/>
            </a:endParaRPr>
          </a:p>
        </p:txBody>
      </p:sp>
      <p:sp>
        <p:nvSpPr>
          <p:cNvPr id="16" name="TextBox 15"/>
          <p:cNvSpPr txBox="1"/>
          <p:nvPr/>
        </p:nvSpPr>
        <p:spPr>
          <a:xfrm>
            <a:off x="0" y="1820863"/>
            <a:ext cx="6858000" cy="231775"/>
          </a:xfrm>
          <a:prstGeom prst="rect">
            <a:avLst/>
          </a:prstGeom>
          <a:solidFill>
            <a:schemeClr val="accent1">
              <a:lumMod val="75000"/>
            </a:schemeClr>
          </a:solidFill>
        </p:spPr>
        <p:txBody>
          <a:bodyP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Tw Cen MT" pitchFamily="34" charset="0"/>
                <a:ea typeface="+mn-ea"/>
                <a:cs typeface="Arial" panose="020B0604020202020204" pitchFamily="34" charset="0"/>
              </a:rPr>
              <a:t>ANNUAL TARGET</a:t>
            </a:r>
            <a:endParaRPr kumimoji="0" lang="en-MY" sz="900" b="1" i="0" u="none" strike="noStrike" kern="1200" cap="none" spc="0" normalizeH="0" baseline="0" noProof="0" dirty="0">
              <a:ln>
                <a:noFill/>
              </a:ln>
              <a:solidFill>
                <a:prstClr val="white"/>
              </a:solidFill>
              <a:effectLst/>
              <a:uLnTx/>
              <a:uFillTx/>
              <a:latin typeface="Tw Cen MT" pitchFamily="34" charset="0"/>
              <a:ea typeface="+mn-ea"/>
              <a:cs typeface="Arial" panose="020B0604020202020204"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2857728168"/>
              </p:ext>
            </p:extLst>
          </p:nvPr>
        </p:nvGraphicFramePr>
        <p:xfrm>
          <a:off x="180975" y="6286228"/>
          <a:ext cx="6496051" cy="2972435"/>
        </p:xfrm>
        <a:graphic>
          <a:graphicData uri="http://schemas.openxmlformats.org/drawingml/2006/table">
            <a:tbl>
              <a:tblPr firstRow="1" bandRow="1">
                <a:tableStyleId>{5C22544A-7EE6-4342-B048-85BDC9FD1C3A}</a:tableStyleId>
              </a:tblPr>
              <a:tblGrid>
                <a:gridCol w="421422">
                  <a:extLst>
                    <a:ext uri="{9D8B030D-6E8A-4147-A177-3AD203B41FA5}">
                      <a16:colId xmlns:a16="http://schemas.microsoft.com/office/drawing/2014/main" val="20000"/>
                    </a:ext>
                  </a:extLst>
                </a:gridCol>
                <a:gridCol w="1355707">
                  <a:extLst>
                    <a:ext uri="{9D8B030D-6E8A-4147-A177-3AD203B41FA5}">
                      <a16:colId xmlns:a16="http://schemas.microsoft.com/office/drawing/2014/main" val="20001"/>
                    </a:ext>
                  </a:extLst>
                </a:gridCol>
                <a:gridCol w="2530146">
                  <a:extLst>
                    <a:ext uri="{9D8B030D-6E8A-4147-A177-3AD203B41FA5}">
                      <a16:colId xmlns:a16="http://schemas.microsoft.com/office/drawing/2014/main" val="20002"/>
                    </a:ext>
                  </a:extLst>
                </a:gridCol>
                <a:gridCol w="2188776">
                  <a:extLst>
                    <a:ext uri="{9D8B030D-6E8A-4147-A177-3AD203B41FA5}">
                      <a16:colId xmlns:a16="http://schemas.microsoft.com/office/drawing/2014/main" val="20003"/>
                    </a:ext>
                  </a:extLst>
                </a:gridCol>
              </a:tblGrid>
              <a:tr h="228600">
                <a:tc>
                  <a:txBody>
                    <a:bodyPr/>
                    <a:lstStyle/>
                    <a:p>
                      <a:pPr algn="ctr"/>
                      <a:r>
                        <a:rPr lang="en-MY" sz="900" dirty="0" smtClean="0">
                          <a:solidFill>
                            <a:schemeClr val="tx1"/>
                          </a:solidFill>
                          <a:latin typeface="Tw Cen MT"/>
                        </a:rPr>
                        <a:t>NO</a:t>
                      </a:r>
                      <a:endParaRPr lang="en-MY" sz="900" dirty="0">
                        <a:solidFill>
                          <a:schemeClr val="tx1"/>
                        </a:solidFill>
                        <a:latin typeface="Tw Cen M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MY" sz="900" dirty="0" smtClean="0">
                          <a:solidFill>
                            <a:schemeClr val="tx1"/>
                          </a:solidFill>
                          <a:latin typeface="Tw Cen MT"/>
                        </a:rPr>
                        <a:t>RECIPIENT</a:t>
                      </a:r>
                      <a:endParaRPr lang="en-MY" sz="900" dirty="0">
                        <a:solidFill>
                          <a:schemeClr val="tx1"/>
                        </a:solidFill>
                        <a:latin typeface="Tw Cen M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MY" sz="900" dirty="0" smtClean="0">
                          <a:solidFill>
                            <a:schemeClr val="tx1"/>
                          </a:solidFill>
                          <a:latin typeface="Tw Cen MT"/>
                        </a:rPr>
                        <a:t>PROJECT</a:t>
                      </a:r>
                      <a:endParaRPr lang="en-MY" sz="900" dirty="0">
                        <a:solidFill>
                          <a:schemeClr val="tx1"/>
                        </a:solidFill>
                        <a:latin typeface="Tw Cen M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MY" sz="900" dirty="0" smtClean="0">
                          <a:solidFill>
                            <a:schemeClr val="tx1"/>
                          </a:solidFill>
                          <a:latin typeface="Tw Cen MT"/>
                        </a:rPr>
                        <a:t>ACTIVITY</a:t>
                      </a:r>
                      <a:endParaRPr lang="en-MY" sz="900" dirty="0">
                        <a:solidFill>
                          <a:schemeClr val="tx1"/>
                        </a:solidFill>
                        <a:latin typeface="Tw Cen M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370840">
                <a:tc rowSpan="3">
                  <a:txBody>
                    <a:bodyPr/>
                    <a:lstStyle/>
                    <a:p>
                      <a:pPr algn="ctr"/>
                      <a:r>
                        <a:rPr lang="en-MY" sz="900" dirty="0" smtClean="0">
                          <a:latin typeface="Tw Cen MT"/>
                        </a:rPr>
                        <a:t>1</a:t>
                      </a:r>
                      <a:endParaRPr lang="en-MY" sz="900" dirty="0">
                        <a:latin typeface="Tw Cen M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rowSpan="3">
                  <a:txBody>
                    <a:bodyPr/>
                    <a:lstStyle/>
                    <a:p>
                      <a:r>
                        <a:rPr kumimoji="0" lang="en-US" altLang="ms-MY" sz="900" b="0" i="0" u="none" strike="noStrike" kern="1200" cap="none" spc="0" normalizeH="0" baseline="0" noProof="0" dirty="0" smtClean="0">
                          <a:ln>
                            <a:noFill/>
                          </a:ln>
                          <a:solidFill>
                            <a:prstClr val="black"/>
                          </a:solidFill>
                          <a:effectLst/>
                          <a:uLnTx/>
                          <a:uFillTx/>
                          <a:latin typeface="Tw Cen MT" panose="020B0602020104020603" pitchFamily="34" charset="0"/>
                        </a:rPr>
                        <a:t>Premier Construction </a:t>
                      </a:r>
                      <a:r>
                        <a:rPr kumimoji="0" lang="en-US" altLang="ms-MY" sz="900" b="0" i="0" u="none" strike="noStrike" kern="1200" cap="none" spc="0" normalizeH="0" baseline="0" noProof="0" dirty="0" err="1" smtClean="0">
                          <a:ln>
                            <a:noFill/>
                          </a:ln>
                          <a:solidFill>
                            <a:prstClr val="black"/>
                          </a:solidFill>
                          <a:effectLst/>
                          <a:uLnTx/>
                          <a:uFillTx/>
                          <a:latin typeface="Tw Cen MT" panose="020B0602020104020603" pitchFamily="34" charset="0"/>
                        </a:rPr>
                        <a:t>Sdn</a:t>
                      </a:r>
                      <a:r>
                        <a:rPr kumimoji="0" lang="en-US" altLang="ms-MY" sz="900" b="0" i="0" u="none" strike="noStrike" kern="1200" cap="none" spc="0" normalizeH="0" baseline="0" noProof="0" dirty="0" smtClean="0">
                          <a:ln>
                            <a:noFill/>
                          </a:ln>
                          <a:solidFill>
                            <a:prstClr val="black"/>
                          </a:solidFill>
                          <a:effectLst/>
                          <a:uLnTx/>
                          <a:uFillTx/>
                          <a:latin typeface="Tw Cen MT" panose="020B0602020104020603" pitchFamily="34" charset="0"/>
                        </a:rPr>
                        <a:t> </a:t>
                      </a:r>
                      <a:r>
                        <a:rPr kumimoji="0" lang="en-US" altLang="ms-MY" sz="900" b="0" i="0" u="none" strike="noStrike" kern="1200" cap="none" spc="0" normalizeH="0" baseline="0" noProof="0" dirty="0" err="1" smtClean="0">
                          <a:ln>
                            <a:noFill/>
                          </a:ln>
                          <a:solidFill>
                            <a:prstClr val="black"/>
                          </a:solidFill>
                          <a:effectLst/>
                          <a:uLnTx/>
                          <a:uFillTx/>
                          <a:latin typeface="Tw Cen MT" panose="020B0602020104020603" pitchFamily="34" charset="0"/>
                        </a:rPr>
                        <a:t>Bhd</a:t>
                      </a:r>
                      <a:r>
                        <a:rPr kumimoji="0" lang="en-US" altLang="ms-MY" sz="900" b="0" i="0" u="none" strike="noStrike" kern="1200" cap="none" spc="0" normalizeH="0" baseline="0" noProof="0" dirty="0" smtClean="0">
                          <a:ln>
                            <a:noFill/>
                          </a:ln>
                          <a:solidFill>
                            <a:prstClr val="black"/>
                          </a:solidFill>
                          <a:effectLst/>
                          <a:uLnTx/>
                          <a:uFillTx/>
                          <a:latin typeface="Tw Cen MT" panose="020B0602020104020603" pitchFamily="34" charset="0"/>
                        </a:rPr>
                        <a:t> </a:t>
                      </a:r>
                      <a:endParaRPr lang="en-MY" sz="900" dirty="0">
                        <a:latin typeface="Tw Cen M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180975" indent="-180975"/>
                      <a:r>
                        <a:rPr kumimoji="0" lang="en-US" altLang="ms-MY" sz="900" b="0" i="0" u="none" strike="noStrike" kern="1200" cap="none" spc="0" normalizeH="0" baseline="0" noProof="0" dirty="0" smtClean="0">
                          <a:ln>
                            <a:noFill/>
                          </a:ln>
                          <a:solidFill>
                            <a:prstClr val="black"/>
                          </a:solidFill>
                          <a:effectLst/>
                          <a:uLnTx/>
                          <a:uFillTx/>
                          <a:latin typeface="Tw Cen MT" panose="020B0602020104020603" pitchFamily="34" charset="0"/>
                        </a:rPr>
                        <a:t>1.   British International School project, Myanmar</a:t>
                      </a:r>
                      <a:endParaRPr lang="en-MY" sz="900" dirty="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kumimoji="0" lang="en-US" altLang="ms-MY" sz="900" b="0" i="0" u="none" strike="noStrike" kern="1200" cap="none" spc="0" normalizeH="0" baseline="0" noProof="0" dirty="0" smtClean="0">
                          <a:ln>
                            <a:noFill/>
                          </a:ln>
                          <a:solidFill>
                            <a:prstClr val="black"/>
                          </a:solidFill>
                          <a:effectLst/>
                          <a:uLnTx/>
                          <a:uFillTx/>
                          <a:latin typeface="Tw Cen MT" panose="020B0602020104020603" pitchFamily="34" charset="0"/>
                        </a:rPr>
                        <a:t>2 b - Presentation to clients for assessing business/ project overseas</a:t>
                      </a:r>
                      <a:endParaRPr lang="en-MY" sz="900" dirty="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vMerge="1">
                  <a:txBody>
                    <a:bodyPr/>
                    <a:lstStyle/>
                    <a:p>
                      <a:pPr algn="ctr"/>
                      <a:endParaRPr lang="en-MY" sz="900" dirty="0">
                        <a:latin typeface="Tw Cen MT"/>
                      </a:endParaRPr>
                    </a:p>
                  </a:txBody>
                  <a:tcPr/>
                </a:tc>
                <a:tc vMerge="1">
                  <a:txBody>
                    <a:bodyPr/>
                    <a:lstStyle/>
                    <a:p>
                      <a:pPr marL="0" marR="0" indent="0" algn="l" defTabSz="685800" rtl="0" eaLnBrk="1" fontAlgn="auto" latinLnBrk="0" hangingPunct="1">
                        <a:lnSpc>
                          <a:spcPct val="100000"/>
                        </a:lnSpc>
                        <a:spcBef>
                          <a:spcPts val="0"/>
                        </a:spcBef>
                        <a:spcAft>
                          <a:spcPts val="0"/>
                        </a:spcAft>
                        <a:buClrTx/>
                        <a:buSzTx/>
                        <a:buFontTx/>
                        <a:buNone/>
                        <a:tabLst/>
                        <a:defRPr/>
                      </a:pPr>
                      <a:endParaRPr lang="en-MY" sz="900" dirty="0" smtClean="0">
                        <a:latin typeface="Tw Cen MT"/>
                      </a:endParaRPr>
                    </a:p>
                  </a:txBody>
                  <a:tcPr/>
                </a:tc>
                <a:tc>
                  <a:txBody>
                    <a:bodyPr/>
                    <a:lstStyle/>
                    <a:p>
                      <a:pPr marL="180975" indent="-180975"/>
                      <a:r>
                        <a:rPr kumimoji="0" lang="en-US" altLang="ms-MY" sz="900" b="0" i="0" u="none" strike="noStrike" kern="1200" cap="none" spc="0" normalizeH="0" baseline="0" noProof="0" dirty="0" smtClean="0">
                          <a:ln>
                            <a:noFill/>
                          </a:ln>
                          <a:solidFill>
                            <a:prstClr val="black"/>
                          </a:solidFill>
                          <a:effectLst/>
                          <a:uLnTx/>
                          <a:uFillTx/>
                          <a:latin typeface="Tw Cen MT" panose="020B0602020104020603" pitchFamily="34" charset="0"/>
                        </a:rPr>
                        <a:t>2.   University </a:t>
                      </a:r>
                      <a:r>
                        <a:rPr kumimoji="0" lang="en-US" altLang="ms-MY" sz="900" b="0" i="0" u="none" strike="noStrike" kern="1200" cap="none" spc="0" normalizeH="0" baseline="0" noProof="0" dirty="0" err="1" smtClean="0">
                          <a:ln>
                            <a:noFill/>
                          </a:ln>
                          <a:solidFill>
                            <a:prstClr val="black"/>
                          </a:solidFill>
                          <a:effectLst/>
                          <a:uLnTx/>
                          <a:uFillTx/>
                          <a:latin typeface="Tw Cen MT" panose="020B0602020104020603" pitchFamily="34" charset="0"/>
                        </a:rPr>
                        <a:t>Udayana</a:t>
                      </a:r>
                      <a:r>
                        <a:rPr kumimoji="0" lang="en-US" altLang="ms-MY" sz="900" b="0" i="0" u="none" strike="noStrike" kern="1200" cap="none" spc="0" normalizeH="0" baseline="0" noProof="0" dirty="0" smtClean="0">
                          <a:ln>
                            <a:noFill/>
                          </a:ln>
                          <a:solidFill>
                            <a:prstClr val="black"/>
                          </a:solidFill>
                          <a:effectLst/>
                          <a:uLnTx/>
                          <a:uFillTx/>
                          <a:latin typeface="Tw Cen MT" panose="020B0602020104020603" pitchFamily="34" charset="0"/>
                        </a:rPr>
                        <a:t> Hostel Development, Indonesia</a:t>
                      </a:r>
                      <a:endParaRPr lang="en-MY" sz="900" dirty="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0" lang="en-US" altLang="ms-MY" sz="900" b="0" i="0" u="none" strike="noStrike" kern="1200" cap="none" spc="0" normalizeH="0" baseline="0" noProof="0" dirty="0" smtClean="0">
                          <a:ln>
                            <a:noFill/>
                          </a:ln>
                          <a:solidFill>
                            <a:prstClr val="black"/>
                          </a:solidFill>
                          <a:effectLst/>
                          <a:uLnTx/>
                          <a:uFillTx/>
                          <a:latin typeface="Tw Cen MT" panose="020B0602020104020603" pitchFamily="34" charset="0"/>
                        </a:rPr>
                        <a:t>2 b - Presentation to clients for assessing business/ project overseas</a:t>
                      </a:r>
                      <a:endParaRPr lang="en-MY" sz="900" dirty="0" smtClean="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91795">
                <a:tc vMerge="1">
                  <a:txBody>
                    <a:bodyPr/>
                    <a:lstStyle/>
                    <a:p>
                      <a:pPr algn="ctr"/>
                      <a:endParaRPr lang="en-MY" sz="900" dirty="0">
                        <a:latin typeface="Tw Cen MT"/>
                      </a:endParaRPr>
                    </a:p>
                  </a:txBody>
                  <a:tcPr/>
                </a:tc>
                <a:tc vMerge="1">
                  <a:txBody>
                    <a:bodyPr/>
                    <a:lstStyle/>
                    <a:p>
                      <a:pPr marL="0" marR="0" indent="0" algn="l" defTabSz="685800" rtl="0" eaLnBrk="1" fontAlgn="auto" latinLnBrk="0" hangingPunct="1">
                        <a:lnSpc>
                          <a:spcPct val="100000"/>
                        </a:lnSpc>
                        <a:spcBef>
                          <a:spcPts val="0"/>
                        </a:spcBef>
                        <a:spcAft>
                          <a:spcPts val="0"/>
                        </a:spcAft>
                        <a:buClrTx/>
                        <a:buSzTx/>
                        <a:buFontTx/>
                        <a:buNone/>
                        <a:tabLst/>
                        <a:defRPr/>
                      </a:pPr>
                      <a:endParaRPr lang="en-MY" sz="900" dirty="0" smtClean="0">
                        <a:latin typeface="Tw Cen MT"/>
                      </a:endParaRPr>
                    </a:p>
                  </a:txBody>
                  <a:tcPr/>
                </a:tc>
                <a:tc>
                  <a:txBody>
                    <a:bodyPr/>
                    <a:lstStyle/>
                    <a:p>
                      <a:pPr marL="180975" indent="-180975"/>
                      <a:r>
                        <a:rPr kumimoji="0" lang="en-US" altLang="ms-MY" sz="900" b="0" i="0" u="none" strike="noStrike" kern="1200" cap="none" spc="0" normalizeH="0" baseline="0" noProof="0" dirty="0" smtClean="0">
                          <a:ln>
                            <a:noFill/>
                          </a:ln>
                          <a:solidFill>
                            <a:prstClr val="black"/>
                          </a:solidFill>
                          <a:effectLst/>
                          <a:uLnTx/>
                          <a:uFillTx/>
                          <a:latin typeface="Tw Cen MT" panose="020B0602020104020603" pitchFamily="34" charset="0"/>
                        </a:rPr>
                        <a:t>3.   Presentation to Potential Clients, Yangon, Myanmar</a:t>
                      </a:r>
                      <a:endParaRPr lang="en-MY" sz="900" dirty="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0" lang="en-US" altLang="ms-MY" sz="900" b="0" i="0" u="none" strike="noStrike" kern="1200" cap="none" spc="0" normalizeH="0" baseline="0" noProof="0" dirty="0" smtClean="0">
                          <a:ln>
                            <a:noFill/>
                          </a:ln>
                          <a:solidFill>
                            <a:prstClr val="black"/>
                          </a:solidFill>
                          <a:effectLst/>
                          <a:uLnTx/>
                          <a:uFillTx/>
                          <a:latin typeface="Tw Cen MT" panose="020B0602020104020603" pitchFamily="34" charset="0"/>
                        </a:rPr>
                        <a:t>2 b - Presentation to clients for assessing business/ project overseas</a:t>
                      </a:r>
                      <a:endParaRPr lang="en-MY" sz="900" dirty="0" smtClean="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80035">
                <a:tc rowSpan="2">
                  <a:txBody>
                    <a:bodyPr/>
                    <a:lstStyle/>
                    <a:p>
                      <a:pPr algn="ctr"/>
                      <a:r>
                        <a:rPr lang="en-MY" sz="900" dirty="0" smtClean="0">
                          <a:latin typeface="Tw Cen MT"/>
                        </a:rPr>
                        <a:t>2</a:t>
                      </a:r>
                      <a:endParaRPr lang="en-MY" sz="900" dirty="0">
                        <a:latin typeface="Tw Cen M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rowSpan="2">
                  <a:txBody>
                    <a:bodyPr/>
                    <a:lstStyle/>
                    <a:p>
                      <a:r>
                        <a:rPr kumimoji="0" lang="en-US" altLang="ms-MY" sz="900" b="0" i="0" u="none" strike="noStrike" kern="1200" cap="none" spc="0" normalizeH="0" baseline="0" noProof="0" dirty="0" err="1" smtClean="0">
                          <a:ln>
                            <a:noFill/>
                          </a:ln>
                          <a:solidFill>
                            <a:prstClr val="black"/>
                          </a:solidFill>
                          <a:effectLst/>
                          <a:uLnTx/>
                          <a:uFillTx/>
                          <a:latin typeface="Tw Cen MT" panose="020B0602020104020603" pitchFamily="34" charset="0"/>
                        </a:rPr>
                        <a:t>Probase</a:t>
                      </a:r>
                      <a:r>
                        <a:rPr kumimoji="0" lang="en-US" altLang="ms-MY" sz="900" b="0" i="0" u="none" strike="noStrike" kern="1200" cap="none" spc="0" normalizeH="0" baseline="0" noProof="0" dirty="0" smtClean="0">
                          <a:ln>
                            <a:noFill/>
                          </a:ln>
                          <a:solidFill>
                            <a:prstClr val="black"/>
                          </a:solidFill>
                          <a:effectLst/>
                          <a:uLnTx/>
                          <a:uFillTx/>
                          <a:latin typeface="Tw Cen MT" panose="020B0602020104020603" pitchFamily="34" charset="0"/>
                        </a:rPr>
                        <a:t> Manufacturing </a:t>
                      </a:r>
                      <a:r>
                        <a:rPr kumimoji="0" lang="en-US" altLang="ms-MY" sz="900" b="0" i="0" u="none" strike="noStrike" kern="1200" cap="none" spc="0" normalizeH="0" baseline="0" noProof="0" dirty="0" err="1" smtClean="0">
                          <a:ln>
                            <a:noFill/>
                          </a:ln>
                          <a:solidFill>
                            <a:prstClr val="black"/>
                          </a:solidFill>
                          <a:effectLst/>
                          <a:uLnTx/>
                          <a:uFillTx/>
                          <a:latin typeface="Tw Cen MT" panose="020B0602020104020603" pitchFamily="34" charset="0"/>
                        </a:rPr>
                        <a:t>Sdn</a:t>
                      </a:r>
                      <a:r>
                        <a:rPr kumimoji="0" lang="en-US" altLang="ms-MY" sz="900" b="0" i="0" u="none" strike="noStrike" kern="1200" cap="none" spc="0" normalizeH="0" baseline="0" noProof="0" dirty="0" smtClean="0">
                          <a:ln>
                            <a:noFill/>
                          </a:ln>
                          <a:solidFill>
                            <a:prstClr val="black"/>
                          </a:solidFill>
                          <a:effectLst/>
                          <a:uLnTx/>
                          <a:uFillTx/>
                          <a:latin typeface="Tw Cen MT" panose="020B0602020104020603" pitchFamily="34" charset="0"/>
                        </a:rPr>
                        <a:t> </a:t>
                      </a:r>
                      <a:r>
                        <a:rPr kumimoji="0" lang="en-US" altLang="ms-MY" sz="900" b="0" i="0" u="none" strike="noStrike" kern="1200" cap="none" spc="0" normalizeH="0" baseline="0" noProof="0" dirty="0" err="1" smtClean="0">
                          <a:ln>
                            <a:noFill/>
                          </a:ln>
                          <a:solidFill>
                            <a:prstClr val="black"/>
                          </a:solidFill>
                          <a:effectLst/>
                          <a:uLnTx/>
                          <a:uFillTx/>
                          <a:latin typeface="Tw Cen MT" panose="020B0602020104020603" pitchFamily="34" charset="0"/>
                        </a:rPr>
                        <a:t>Bhd</a:t>
                      </a:r>
                      <a:r>
                        <a:rPr kumimoji="0" lang="en-US" altLang="ms-MY" sz="900" b="0" i="0" u="none" strike="noStrike" kern="1200" cap="none" spc="0" normalizeH="0" baseline="0" noProof="0" dirty="0" smtClean="0">
                          <a:ln>
                            <a:noFill/>
                          </a:ln>
                          <a:solidFill>
                            <a:prstClr val="black"/>
                          </a:solidFill>
                          <a:effectLst/>
                          <a:uLnTx/>
                          <a:uFillTx/>
                          <a:latin typeface="Tw Cen MT" panose="020B0602020104020603" pitchFamily="34" charset="0"/>
                        </a:rPr>
                        <a:t> </a:t>
                      </a:r>
                      <a:endParaRPr lang="en-MY" sz="900" dirty="0">
                        <a:latin typeface="Tw Cen M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180975" marR="0" indent="-180975" algn="l" defTabSz="685800" rtl="0" eaLnBrk="1" fontAlgn="auto" latinLnBrk="0" hangingPunct="1">
                        <a:lnSpc>
                          <a:spcPct val="100000"/>
                        </a:lnSpc>
                        <a:spcBef>
                          <a:spcPts val="0"/>
                        </a:spcBef>
                        <a:spcAft>
                          <a:spcPts val="0"/>
                        </a:spcAft>
                        <a:buClrTx/>
                        <a:buSzTx/>
                        <a:buFontTx/>
                        <a:buNone/>
                        <a:tabLst/>
                        <a:defRPr/>
                      </a:pPr>
                      <a:r>
                        <a:rPr kumimoji="0" lang="en-US" altLang="ms-MY" sz="900" b="0" i="0" u="none" strike="noStrike" kern="1200" cap="none" spc="0" normalizeH="0" baseline="0" noProof="0" dirty="0" smtClean="0">
                          <a:ln>
                            <a:noFill/>
                          </a:ln>
                          <a:solidFill>
                            <a:prstClr val="black"/>
                          </a:solidFill>
                          <a:effectLst/>
                          <a:uLnTx/>
                          <a:uFillTx/>
                          <a:latin typeface="Tw Cen MT" panose="020B0602020104020603" pitchFamily="34" charset="0"/>
                        </a:rPr>
                        <a:t>4.   </a:t>
                      </a:r>
                      <a:r>
                        <a:rPr kumimoji="0" lang="en-US" altLang="ms-MY" sz="900" b="0" i="0" u="none" strike="noStrike" kern="1200" cap="none" spc="0" normalizeH="0" baseline="0" noProof="0" dirty="0" err="1" smtClean="0">
                          <a:ln>
                            <a:noFill/>
                          </a:ln>
                          <a:solidFill>
                            <a:prstClr val="black"/>
                          </a:solidFill>
                          <a:effectLst/>
                          <a:uLnTx/>
                          <a:uFillTx/>
                          <a:latin typeface="Tw Cen MT" panose="020B0602020104020603" pitchFamily="34" charset="0"/>
                        </a:rPr>
                        <a:t>Rehabiliation</a:t>
                      </a:r>
                      <a:r>
                        <a:rPr kumimoji="0" lang="en-US" altLang="ms-MY" sz="900" b="0" i="0" u="none" strike="noStrike" kern="1200" cap="none" spc="0" normalizeH="0" baseline="0" noProof="0" dirty="0" smtClean="0">
                          <a:ln>
                            <a:noFill/>
                          </a:ln>
                          <a:solidFill>
                            <a:prstClr val="black"/>
                          </a:solidFill>
                          <a:effectLst/>
                          <a:uLnTx/>
                          <a:uFillTx/>
                          <a:latin typeface="Tw Cen MT" panose="020B0602020104020603" pitchFamily="34" charset="0"/>
                        </a:rPr>
                        <a:t> of road in </a:t>
                      </a:r>
                      <a:r>
                        <a:rPr kumimoji="0" lang="en-US" altLang="ms-MY" sz="900" b="0" i="0" u="none" strike="noStrike" kern="1200" cap="none" spc="0" normalizeH="0" baseline="0" noProof="0" dirty="0" err="1" smtClean="0">
                          <a:ln>
                            <a:noFill/>
                          </a:ln>
                          <a:solidFill>
                            <a:prstClr val="black"/>
                          </a:solidFill>
                          <a:effectLst/>
                          <a:uLnTx/>
                          <a:uFillTx/>
                          <a:latin typeface="Tw Cen MT" panose="020B0602020104020603" pitchFamily="34" charset="0"/>
                        </a:rPr>
                        <a:t>Venilale</a:t>
                      </a:r>
                      <a:r>
                        <a:rPr kumimoji="0" lang="en-US" altLang="ms-MY" sz="900" b="0" i="0" u="none" strike="noStrike" kern="1200" cap="none" spc="0" normalizeH="0" baseline="0" noProof="0" dirty="0" smtClean="0">
                          <a:ln>
                            <a:noFill/>
                          </a:ln>
                          <a:solidFill>
                            <a:prstClr val="black"/>
                          </a:solidFill>
                          <a:effectLst/>
                          <a:uLnTx/>
                          <a:uFillTx/>
                          <a:latin typeface="Tw Cen MT" panose="020B0602020104020603" pitchFamily="34" charset="0"/>
                        </a:rPr>
                        <a:t> - </a:t>
                      </a:r>
                      <a:r>
                        <a:rPr kumimoji="0" lang="en-US" altLang="ms-MY" sz="900" b="0" i="0" u="none" strike="noStrike" kern="1200" cap="none" spc="0" normalizeH="0" baseline="0" noProof="0" dirty="0" err="1" smtClean="0">
                          <a:ln>
                            <a:noFill/>
                          </a:ln>
                          <a:solidFill>
                            <a:prstClr val="black"/>
                          </a:solidFill>
                          <a:effectLst/>
                          <a:uLnTx/>
                          <a:uFillTx/>
                          <a:latin typeface="Tw Cen MT" panose="020B0602020104020603" pitchFamily="34" charset="0"/>
                        </a:rPr>
                        <a:t>Hatulia</a:t>
                      </a:r>
                      <a:r>
                        <a:rPr kumimoji="0" lang="en-US" altLang="ms-MY" sz="900" b="0" i="0" u="none" strike="noStrike" kern="1200" cap="none" spc="0" normalizeH="0" baseline="0" noProof="0" dirty="0" smtClean="0">
                          <a:ln>
                            <a:noFill/>
                          </a:ln>
                          <a:solidFill>
                            <a:prstClr val="black"/>
                          </a:solidFill>
                          <a:effectLst/>
                          <a:uLnTx/>
                          <a:uFillTx/>
                          <a:latin typeface="Tw Cen MT" panose="020B0602020104020603" pitchFamily="34" charset="0"/>
                        </a:rPr>
                        <a:t>, Timor </a:t>
                      </a:r>
                      <a:r>
                        <a:rPr kumimoji="0" lang="en-US" altLang="ms-MY" sz="900" b="0" i="0" u="none" strike="noStrike" kern="1200" cap="none" spc="0" normalizeH="0" baseline="0" noProof="0" dirty="0" err="1" smtClean="0">
                          <a:ln>
                            <a:noFill/>
                          </a:ln>
                          <a:solidFill>
                            <a:prstClr val="black"/>
                          </a:solidFill>
                          <a:effectLst/>
                          <a:uLnTx/>
                          <a:uFillTx/>
                          <a:latin typeface="Tw Cen MT" panose="020B0602020104020603" pitchFamily="34" charset="0"/>
                        </a:rPr>
                        <a:t>Leste</a:t>
                      </a:r>
                      <a:endParaRPr lang="en-MY" sz="900" dirty="0" smtClean="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0" lang="en-US" altLang="ms-MY" sz="900" b="0" i="0" u="none" strike="noStrike" kern="1200" cap="none" spc="0" normalizeH="0" baseline="0" noProof="0" dirty="0" smtClean="0">
                          <a:ln>
                            <a:noFill/>
                          </a:ln>
                          <a:solidFill>
                            <a:prstClr val="black"/>
                          </a:solidFill>
                          <a:effectLst/>
                          <a:uLnTx/>
                          <a:uFillTx/>
                          <a:latin typeface="Tw Cen MT" panose="020B0602020104020603" pitchFamily="34" charset="0"/>
                        </a:rPr>
                        <a:t>2 b - Presentation to clients for assessing business/ project overseas</a:t>
                      </a:r>
                      <a:endParaRPr lang="en-MY" sz="900" dirty="0" smtClean="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vMerge="1">
                  <a:txBody>
                    <a:bodyPr/>
                    <a:lstStyle/>
                    <a:p>
                      <a:pPr algn="ctr"/>
                      <a:endParaRPr lang="en-MY" sz="900" dirty="0">
                        <a:latin typeface="Tw Cen MT"/>
                      </a:endParaRPr>
                    </a:p>
                  </a:txBody>
                  <a:tcPr/>
                </a:tc>
                <a:tc vMerge="1">
                  <a:txBody>
                    <a:bodyPr/>
                    <a:lstStyle/>
                    <a:p>
                      <a:endParaRPr lang="en-MY" sz="900" dirty="0">
                        <a:latin typeface="Tw Cen MT"/>
                      </a:endParaRPr>
                    </a:p>
                  </a:txBody>
                  <a:tcPr/>
                </a:tc>
                <a:tc>
                  <a:txBody>
                    <a:bodyPr/>
                    <a:lstStyle/>
                    <a:p>
                      <a:pPr marL="180975" indent="-180975"/>
                      <a:r>
                        <a:rPr kumimoji="0" lang="en-US" altLang="ms-MY" sz="900" b="0" i="0" u="none" strike="noStrike" kern="1200" cap="none" spc="0" normalizeH="0" baseline="0" noProof="0" dirty="0" smtClean="0">
                          <a:ln>
                            <a:noFill/>
                          </a:ln>
                          <a:solidFill>
                            <a:prstClr val="black"/>
                          </a:solidFill>
                          <a:effectLst/>
                          <a:uLnTx/>
                          <a:uFillTx/>
                          <a:latin typeface="Tw Cen MT" panose="020B0602020104020603" pitchFamily="34" charset="0"/>
                        </a:rPr>
                        <a:t>5.   Feasibility Study On The Technical and Economic Aspect For The Construction of 241 km Rural Road In Senegal </a:t>
                      </a:r>
                      <a:endParaRPr lang="en-MY" sz="900" dirty="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kumimoji="0" lang="en-US" altLang="ms-MY" sz="900" b="0" i="0" u="none" strike="noStrike" kern="1200" cap="none" spc="0" normalizeH="0" baseline="0" noProof="0" dirty="0" smtClean="0">
                          <a:ln>
                            <a:noFill/>
                          </a:ln>
                          <a:solidFill>
                            <a:prstClr val="black"/>
                          </a:solidFill>
                          <a:effectLst/>
                          <a:uLnTx/>
                          <a:uFillTx/>
                          <a:latin typeface="Tw Cen MT" panose="020B0602020104020603" pitchFamily="34" charset="0"/>
                        </a:rPr>
                        <a:t>5 - Feasibility Study for specific international project overseas</a:t>
                      </a:r>
                      <a:endParaRPr lang="en-MY" sz="900" dirty="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pPr algn="ctr"/>
                      <a:r>
                        <a:rPr lang="en-MY" sz="900" dirty="0" smtClean="0">
                          <a:latin typeface="Tw Cen MT"/>
                        </a:rPr>
                        <a:t>3</a:t>
                      </a:r>
                      <a:endParaRPr lang="en-MY" sz="900" dirty="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kumimoji="0" lang="en-US" altLang="ms-MY" sz="900" b="0" i="0" u="none" strike="noStrike" kern="1200" cap="none" spc="0" normalizeH="0" baseline="0" noProof="0" dirty="0" smtClean="0">
                          <a:ln>
                            <a:noFill/>
                          </a:ln>
                          <a:solidFill>
                            <a:prstClr val="black"/>
                          </a:solidFill>
                          <a:effectLst/>
                          <a:uLnTx/>
                          <a:uFillTx/>
                          <a:latin typeface="Tw Cen MT" panose="020B0602020104020603" pitchFamily="34" charset="0"/>
                        </a:rPr>
                        <a:t>Sunway Construction </a:t>
                      </a:r>
                      <a:r>
                        <a:rPr kumimoji="0" lang="en-US" altLang="ms-MY" sz="900" b="0" i="0" u="none" strike="noStrike" kern="1200" cap="none" spc="0" normalizeH="0" baseline="0" noProof="0" dirty="0" err="1" smtClean="0">
                          <a:ln>
                            <a:noFill/>
                          </a:ln>
                          <a:solidFill>
                            <a:prstClr val="black"/>
                          </a:solidFill>
                          <a:effectLst/>
                          <a:uLnTx/>
                          <a:uFillTx/>
                          <a:latin typeface="Tw Cen MT" panose="020B0602020104020603" pitchFamily="34" charset="0"/>
                        </a:rPr>
                        <a:t>Sdn</a:t>
                      </a:r>
                      <a:r>
                        <a:rPr kumimoji="0" lang="en-US" altLang="ms-MY" sz="900" b="0" i="0" u="none" strike="noStrike" kern="1200" cap="none" spc="0" normalizeH="0" baseline="0" noProof="0" dirty="0" smtClean="0">
                          <a:ln>
                            <a:noFill/>
                          </a:ln>
                          <a:solidFill>
                            <a:prstClr val="black"/>
                          </a:solidFill>
                          <a:effectLst/>
                          <a:uLnTx/>
                          <a:uFillTx/>
                          <a:latin typeface="Tw Cen MT" panose="020B0602020104020603" pitchFamily="34" charset="0"/>
                        </a:rPr>
                        <a:t> </a:t>
                      </a:r>
                      <a:r>
                        <a:rPr kumimoji="0" lang="en-US" altLang="ms-MY" sz="900" b="0" i="0" u="none" strike="noStrike" kern="1200" cap="none" spc="0" normalizeH="0" baseline="0" noProof="0" dirty="0" err="1" smtClean="0">
                          <a:ln>
                            <a:noFill/>
                          </a:ln>
                          <a:solidFill>
                            <a:prstClr val="black"/>
                          </a:solidFill>
                          <a:effectLst/>
                          <a:uLnTx/>
                          <a:uFillTx/>
                          <a:latin typeface="Tw Cen MT" panose="020B0602020104020603" pitchFamily="34" charset="0"/>
                        </a:rPr>
                        <a:t>Bhd</a:t>
                      </a:r>
                      <a:r>
                        <a:rPr kumimoji="0" lang="en-US" altLang="ms-MY" sz="900" b="0" i="0" u="none" strike="noStrike" kern="1200" cap="none" spc="0" normalizeH="0" baseline="0" noProof="0" dirty="0" smtClean="0">
                          <a:ln>
                            <a:noFill/>
                          </a:ln>
                          <a:solidFill>
                            <a:prstClr val="black"/>
                          </a:solidFill>
                          <a:effectLst/>
                          <a:uLnTx/>
                          <a:uFillTx/>
                          <a:latin typeface="Tw Cen MT" panose="020B0602020104020603" pitchFamily="34" charset="0"/>
                        </a:rPr>
                        <a:t> </a:t>
                      </a:r>
                      <a:endParaRPr lang="en-MY" sz="900" dirty="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kumimoji="0" lang="en-US" altLang="ms-MY" sz="900" b="0" i="0" u="none" strike="noStrike" kern="1200" cap="none" spc="0" normalizeH="0" baseline="0" noProof="0" dirty="0" smtClean="0">
                          <a:ln>
                            <a:noFill/>
                          </a:ln>
                          <a:solidFill>
                            <a:prstClr val="black"/>
                          </a:solidFill>
                          <a:effectLst/>
                          <a:uLnTx/>
                          <a:uFillTx/>
                          <a:latin typeface="Tw Cen MT" panose="020B0602020104020603" pitchFamily="34" charset="0"/>
                        </a:rPr>
                        <a:t>6.   Potential project in Myanmar</a:t>
                      </a:r>
                      <a:endParaRPr lang="en-MY" sz="900" dirty="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0" lang="en-US" altLang="ms-MY" sz="900" b="0" i="0" u="none" strike="noStrike" kern="1200" cap="none" spc="0" normalizeH="0" baseline="0" noProof="0" dirty="0" smtClean="0">
                          <a:ln>
                            <a:noFill/>
                          </a:ln>
                          <a:solidFill>
                            <a:prstClr val="black"/>
                          </a:solidFill>
                          <a:effectLst/>
                          <a:uLnTx/>
                          <a:uFillTx/>
                          <a:latin typeface="Tw Cen MT" panose="020B0602020104020603" pitchFamily="34" charset="0"/>
                        </a:rPr>
                        <a:t>2 b - Presentation to clients for assessing business/ project overseas</a:t>
                      </a:r>
                      <a:endParaRPr lang="en-MY" sz="900" dirty="0" smtClean="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70840">
                <a:tc>
                  <a:txBody>
                    <a:bodyPr/>
                    <a:lstStyle/>
                    <a:p>
                      <a:pPr algn="ctr"/>
                      <a:r>
                        <a:rPr lang="en-MY" sz="900" dirty="0" smtClean="0">
                          <a:latin typeface="Tw Cen MT"/>
                        </a:rPr>
                        <a:t>4</a:t>
                      </a:r>
                      <a:endParaRPr lang="en-MY" sz="900" dirty="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kumimoji="0" lang="en-US" altLang="ms-MY" sz="900" b="0" i="0" u="none" strike="noStrike" kern="1200" cap="none" spc="0" normalizeH="0" baseline="0" noProof="0" dirty="0" err="1" smtClean="0">
                          <a:ln>
                            <a:noFill/>
                          </a:ln>
                          <a:solidFill>
                            <a:prstClr val="black"/>
                          </a:solidFill>
                          <a:effectLst/>
                          <a:uLnTx/>
                          <a:uFillTx/>
                          <a:latin typeface="Tw Cen MT" panose="020B0602020104020603" pitchFamily="34" charset="0"/>
                        </a:rPr>
                        <a:t>Bina</a:t>
                      </a:r>
                      <a:r>
                        <a:rPr kumimoji="0" lang="en-US" altLang="ms-MY" sz="900" b="0" i="0" u="none" strike="noStrike" kern="1200" cap="none" spc="0" normalizeH="0" baseline="0" noProof="0" dirty="0" smtClean="0">
                          <a:ln>
                            <a:noFill/>
                          </a:ln>
                          <a:solidFill>
                            <a:prstClr val="black"/>
                          </a:solidFill>
                          <a:effectLst/>
                          <a:uLnTx/>
                          <a:uFillTx/>
                          <a:latin typeface="Tw Cen MT" panose="020B0602020104020603" pitchFamily="34" charset="0"/>
                        </a:rPr>
                        <a:t> </a:t>
                      </a:r>
                      <a:r>
                        <a:rPr kumimoji="0" lang="en-US" altLang="ms-MY" sz="900" b="0" i="0" u="none" strike="noStrike" kern="1200" cap="none" spc="0" normalizeH="0" baseline="0" noProof="0" dirty="0" err="1" smtClean="0">
                          <a:ln>
                            <a:noFill/>
                          </a:ln>
                          <a:solidFill>
                            <a:prstClr val="black"/>
                          </a:solidFill>
                          <a:effectLst/>
                          <a:uLnTx/>
                          <a:uFillTx/>
                          <a:latin typeface="Tw Cen MT" panose="020B0602020104020603" pitchFamily="34" charset="0"/>
                        </a:rPr>
                        <a:t>Puri</a:t>
                      </a:r>
                      <a:r>
                        <a:rPr kumimoji="0" lang="en-US" altLang="ms-MY" sz="900" b="0" i="0" u="none" strike="noStrike" kern="1200" cap="none" spc="0" normalizeH="0" baseline="0" noProof="0" dirty="0" smtClean="0">
                          <a:ln>
                            <a:noFill/>
                          </a:ln>
                          <a:solidFill>
                            <a:prstClr val="black"/>
                          </a:solidFill>
                          <a:effectLst/>
                          <a:uLnTx/>
                          <a:uFillTx/>
                          <a:latin typeface="Tw Cen MT" panose="020B0602020104020603" pitchFamily="34" charset="0"/>
                        </a:rPr>
                        <a:t> Holdings </a:t>
                      </a:r>
                      <a:r>
                        <a:rPr kumimoji="0" lang="en-US" altLang="ms-MY" sz="900" b="0" i="0" u="none" strike="noStrike" kern="1200" cap="none" spc="0" normalizeH="0" baseline="0" noProof="0" dirty="0" err="1" smtClean="0">
                          <a:ln>
                            <a:noFill/>
                          </a:ln>
                          <a:solidFill>
                            <a:prstClr val="black"/>
                          </a:solidFill>
                          <a:effectLst/>
                          <a:uLnTx/>
                          <a:uFillTx/>
                          <a:latin typeface="Tw Cen MT" panose="020B0602020104020603" pitchFamily="34" charset="0"/>
                        </a:rPr>
                        <a:t>Berhad</a:t>
                      </a:r>
                      <a:r>
                        <a:rPr kumimoji="0" lang="en-US" altLang="ms-MY" sz="900" b="0" i="0" u="none" strike="noStrike" kern="1200" cap="none" spc="0" normalizeH="0" baseline="0" noProof="0" dirty="0" smtClean="0">
                          <a:ln>
                            <a:noFill/>
                          </a:ln>
                          <a:solidFill>
                            <a:prstClr val="black"/>
                          </a:solidFill>
                          <a:effectLst/>
                          <a:uLnTx/>
                          <a:uFillTx/>
                          <a:latin typeface="Tw Cen MT" panose="020B0602020104020603" pitchFamily="34" charset="0"/>
                        </a:rPr>
                        <a:t> </a:t>
                      </a:r>
                      <a:endParaRPr lang="en-MY" sz="900" dirty="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180975" indent="-180975"/>
                      <a:r>
                        <a:rPr kumimoji="0" lang="en-US" altLang="ms-MY" sz="900" b="0" i="0" u="none" strike="noStrike" kern="1200" cap="none" spc="0" normalizeH="0" baseline="0" noProof="0" dirty="0" smtClean="0">
                          <a:ln>
                            <a:noFill/>
                          </a:ln>
                          <a:solidFill>
                            <a:prstClr val="black"/>
                          </a:solidFill>
                          <a:effectLst/>
                          <a:uLnTx/>
                          <a:uFillTx/>
                          <a:latin typeface="Tw Cen MT" panose="020B0602020104020603" pitchFamily="34" charset="0"/>
                        </a:rPr>
                        <a:t>7.   Presentation to various India Ministries, India</a:t>
                      </a:r>
                      <a:endParaRPr lang="en-MY" sz="900" dirty="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0" lang="en-US" altLang="ms-MY" sz="900" b="0" i="0" u="none" strike="noStrike" kern="1200" cap="none" spc="0" normalizeH="0" baseline="0" noProof="0" dirty="0" smtClean="0">
                          <a:ln>
                            <a:noFill/>
                          </a:ln>
                          <a:solidFill>
                            <a:prstClr val="black"/>
                          </a:solidFill>
                          <a:effectLst/>
                          <a:uLnTx/>
                          <a:uFillTx/>
                          <a:latin typeface="Tw Cen MT" panose="020B0602020104020603" pitchFamily="34" charset="0"/>
                        </a:rPr>
                        <a:t>2 b - Presentation to clients for assessing business/ project overseas</a:t>
                      </a:r>
                      <a:endParaRPr lang="en-MY" sz="900" dirty="0" smtClean="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6555396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124581660"/>
                    </a:ext>
                  </a:extLst>
                </a:gridCol>
                <a:gridCol w="1371600">
                  <a:extLst>
                    <a:ext uri="{9D8B030D-6E8A-4147-A177-3AD203B41FA5}">
                      <a16:colId xmlns:a16="http://schemas.microsoft.com/office/drawing/2014/main" val="3372148144"/>
                    </a:ext>
                  </a:extLst>
                </a:gridCol>
                <a:gridCol w="1371600">
                  <a:extLst>
                    <a:ext uri="{9D8B030D-6E8A-4147-A177-3AD203B41FA5}">
                      <a16:colId xmlns:a16="http://schemas.microsoft.com/office/drawing/2014/main" val="384475541"/>
                    </a:ext>
                  </a:extLst>
                </a:gridCol>
                <a:gridCol w="1371600">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rgbClr val="FF3300">
                        <a:alpha val="65000"/>
                      </a:srgbClr>
                    </a:solidFill>
                  </a:tcPr>
                </a:tc>
                <a:extLst>
                  <a:ext uri="{0D108BD9-81ED-4DB2-BD59-A6C34878D82A}">
                    <a16:rowId xmlns:a16="http://schemas.microsoft.com/office/drawing/2014/main" val="2306563032"/>
                  </a:ext>
                </a:extLst>
              </a:tr>
              <a:tr h="1787931">
                <a:tc>
                  <a:txBody>
                    <a:bodyPr/>
                    <a:lstStyle/>
                    <a:p>
                      <a:pPr>
                        <a:lnSpc>
                          <a:spcPct val="88000"/>
                        </a:lnSpc>
                        <a:defRPr/>
                      </a:pPr>
                      <a:r>
                        <a:rPr lang="en-MY" sz="900" dirty="0" smtClean="0">
                          <a:solidFill>
                            <a:schemeClr val="tx1"/>
                          </a:solidFill>
                          <a:latin typeface="Calibri" pitchFamily="34" charset="0"/>
                          <a:cs typeface="Arial" panose="020B0604020202020204" pitchFamily="34" charset="0"/>
                        </a:rPr>
                        <a:t>Construction-specific SHO/SSS  modules developed reviewed and made part of training programme by Q4 2016</a:t>
                      </a:r>
                    </a:p>
                    <a:p>
                      <a:pPr>
                        <a:lnSpc>
                          <a:spcPct val="88000"/>
                        </a:lnSpc>
                        <a:defRPr/>
                      </a:pPr>
                      <a:endParaRPr lang="en-US" sz="900" dirty="0" smtClean="0">
                        <a:solidFill>
                          <a:schemeClr val="tx1"/>
                        </a:solidFill>
                        <a:latin typeface="Calibri" pitchFamily="34" charset="0"/>
                        <a:cs typeface="Arial" panose="020B0604020202020204" pitchFamily="34" charset="0"/>
                      </a:endParaRPr>
                    </a:p>
                    <a:p>
                      <a:pPr>
                        <a:lnSpc>
                          <a:spcPct val="88000"/>
                        </a:lnSpc>
                        <a:defRPr/>
                      </a:pPr>
                      <a:r>
                        <a:rPr lang="en-MY" sz="900" dirty="0" smtClean="0">
                          <a:solidFill>
                            <a:schemeClr val="tx1"/>
                          </a:solidFill>
                          <a:latin typeface="Calibri" pitchFamily="34" charset="0"/>
                        </a:rPr>
                        <a:t>203 SHO and 125 SSS trained</a:t>
                      </a:r>
                    </a:p>
                    <a:p>
                      <a:pPr>
                        <a:lnSpc>
                          <a:spcPct val="88000"/>
                        </a:lnSpc>
                        <a:defRPr/>
                      </a:pPr>
                      <a:endParaRPr lang="en-MY" sz="900" dirty="0" smtClean="0">
                        <a:solidFill>
                          <a:schemeClr val="tx1"/>
                        </a:solidFill>
                        <a:latin typeface="Calibri" pitchFamily="34" charset="0"/>
                      </a:endParaRPr>
                    </a:p>
                    <a:p>
                      <a:pPr>
                        <a:lnSpc>
                          <a:spcPct val="88000"/>
                        </a:lnSpc>
                        <a:defRPr/>
                      </a:pPr>
                      <a:r>
                        <a:rPr lang="en-MY" sz="900" dirty="0" smtClean="0">
                          <a:solidFill>
                            <a:schemeClr val="tx1"/>
                          </a:solidFill>
                          <a:latin typeface="Calibri" pitchFamily="34" charset="0"/>
                        </a:rPr>
                        <a:t>Report on SHO and SSS trained produced</a:t>
                      </a:r>
                    </a:p>
                    <a:p>
                      <a:endPar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solidFill>
                      <a:schemeClr val="accent2">
                        <a:lumMod val="20000"/>
                        <a:lumOff val="80000"/>
                      </a:schemeClr>
                    </a:solidFill>
                  </a:tcPr>
                </a:tc>
                <a:tc>
                  <a:txBody>
                    <a:bodyPr/>
                    <a:lstStyle/>
                    <a:p>
                      <a:pPr>
                        <a:lnSpc>
                          <a:spcPct val="88000"/>
                        </a:lnSpc>
                        <a:defRPr/>
                      </a:pPr>
                      <a:r>
                        <a:rPr lang="en-MY" sz="900" dirty="0" smtClean="0">
                          <a:solidFill>
                            <a:schemeClr val="tx1"/>
                          </a:solidFill>
                          <a:latin typeface="Calibri" pitchFamily="34" charset="0"/>
                        </a:rPr>
                        <a:t>223 SHO and 137 SSS trained</a:t>
                      </a:r>
                    </a:p>
                    <a:p>
                      <a:pPr>
                        <a:lnSpc>
                          <a:spcPct val="88000"/>
                        </a:lnSpc>
                        <a:defRPr/>
                      </a:pPr>
                      <a:endParaRPr lang="en-MY" sz="900" dirty="0" smtClean="0">
                        <a:solidFill>
                          <a:schemeClr val="tx1"/>
                        </a:solidFill>
                        <a:latin typeface="Calibri" pitchFamily="34" charset="0"/>
                      </a:endParaRPr>
                    </a:p>
                    <a:p>
                      <a:pPr>
                        <a:lnSpc>
                          <a:spcPct val="88000"/>
                        </a:lnSpc>
                        <a:defRPr/>
                      </a:pPr>
                      <a:r>
                        <a:rPr lang="en-MY" sz="900" dirty="0" smtClean="0">
                          <a:solidFill>
                            <a:schemeClr val="tx1"/>
                          </a:solidFill>
                          <a:latin typeface="Calibri" pitchFamily="34" charset="0"/>
                        </a:rPr>
                        <a:t>Report on SHO and SSS trained produced</a:t>
                      </a:r>
                    </a:p>
                    <a:p>
                      <a:endPar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solidFill>
                      <a:schemeClr val="accent2">
                        <a:lumMod val="20000"/>
                        <a:lumOff val="80000"/>
                      </a:schemeClr>
                    </a:solidFill>
                  </a:tcPr>
                </a:tc>
                <a:tc>
                  <a:txBody>
                    <a:bodyPr/>
                    <a:lstStyle/>
                    <a:p>
                      <a:pPr>
                        <a:lnSpc>
                          <a:spcPct val="88000"/>
                        </a:lnSpc>
                        <a:defRPr/>
                      </a:pPr>
                      <a:r>
                        <a:rPr lang="en-MY" sz="900" dirty="0" smtClean="0">
                          <a:solidFill>
                            <a:schemeClr val="tx1"/>
                          </a:solidFill>
                          <a:latin typeface="Calibri" pitchFamily="34" charset="0"/>
                        </a:rPr>
                        <a:t>245 SHO and 151 SSS trained</a:t>
                      </a:r>
                    </a:p>
                    <a:p>
                      <a:pPr>
                        <a:lnSpc>
                          <a:spcPct val="88000"/>
                        </a:lnSpc>
                        <a:defRPr/>
                      </a:pPr>
                      <a:endParaRPr lang="en-MY" sz="900" dirty="0" smtClean="0">
                        <a:solidFill>
                          <a:schemeClr val="tx1"/>
                        </a:solidFill>
                        <a:latin typeface="Calibri" pitchFamily="34" charset="0"/>
                      </a:endParaRPr>
                    </a:p>
                    <a:p>
                      <a:pPr>
                        <a:lnSpc>
                          <a:spcPct val="88000"/>
                        </a:lnSpc>
                        <a:defRPr/>
                      </a:pPr>
                      <a:r>
                        <a:rPr lang="en-MY" sz="900" dirty="0" smtClean="0">
                          <a:solidFill>
                            <a:schemeClr val="tx1"/>
                          </a:solidFill>
                          <a:latin typeface="Calibri" pitchFamily="34" charset="0"/>
                        </a:rPr>
                        <a:t>Report on SHO and SSS trained produced</a:t>
                      </a:r>
                    </a:p>
                    <a:p>
                      <a:pPr>
                        <a:lnSpc>
                          <a:spcPct val="88000"/>
                        </a:lnSpc>
                        <a:defRPr/>
                      </a:pPr>
                      <a:endParaRPr kumimoji="0" lang="en-US" sz="900" b="0" i="0" u="none" strike="noStrike" kern="1200" cap="none" spc="0" normalizeH="0" baseline="0" noProof="0" dirty="0" smtClean="0">
                        <a:ln>
                          <a:noFill/>
                        </a:ln>
                        <a:solidFill>
                          <a:schemeClr val="tx1"/>
                        </a:solidFill>
                        <a:effectLst/>
                        <a:uLnTx/>
                        <a:uFillTx/>
                        <a:latin typeface="Tw Cen MT" pitchFamily="34" charset="0"/>
                        <a:ea typeface="+mn-ea"/>
                        <a:cs typeface="+mn-cs"/>
                      </a:endParaRPr>
                    </a:p>
                  </a:txBody>
                  <a:tcPr>
                    <a:solidFill>
                      <a:schemeClr val="accent2">
                        <a:lumMod val="20000"/>
                        <a:lumOff val="80000"/>
                      </a:schemeClr>
                    </a:solidFill>
                  </a:tcPr>
                </a:tc>
                <a:tc>
                  <a:txBody>
                    <a:bodyPr/>
                    <a:lstStyle/>
                    <a:p>
                      <a:pPr>
                        <a:lnSpc>
                          <a:spcPct val="88000"/>
                        </a:lnSpc>
                        <a:defRPr/>
                      </a:pPr>
                      <a:r>
                        <a:rPr lang="en-MY" sz="900" dirty="0" smtClean="0">
                          <a:solidFill>
                            <a:schemeClr val="tx1"/>
                          </a:solidFill>
                          <a:latin typeface="Calibri" pitchFamily="34" charset="0"/>
                        </a:rPr>
                        <a:t>270 SHO and 166 SSS trained</a:t>
                      </a:r>
                    </a:p>
                    <a:p>
                      <a:pPr>
                        <a:lnSpc>
                          <a:spcPct val="88000"/>
                        </a:lnSpc>
                        <a:defRPr/>
                      </a:pPr>
                      <a:endParaRPr lang="en-MY" sz="900" dirty="0" smtClean="0">
                        <a:solidFill>
                          <a:schemeClr val="tx1"/>
                        </a:solidFill>
                        <a:latin typeface="Calibri" pitchFamily="34" charset="0"/>
                      </a:endParaRPr>
                    </a:p>
                    <a:p>
                      <a:pPr>
                        <a:lnSpc>
                          <a:spcPct val="88000"/>
                        </a:lnSpc>
                        <a:defRPr/>
                      </a:pPr>
                      <a:r>
                        <a:rPr lang="en-MY" sz="900" dirty="0" smtClean="0">
                          <a:solidFill>
                            <a:schemeClr val="tx1"/>
                          </a:solidFill>
                          <a:latin typeface="Calibri" pitchFamily="34" charset="0"/>
                        </a:rPr>
                        <a:t>Report on SHO and SSS trained produced</a:t>
                      </a:r>
                    </a:p>
                    <a:p>
                      <a:endPar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solidFill>
                      <a:schemeClr val="accent2">
                        <a:lumMod val="20000"/>
                        <a:lumOff val="80000"/>
                      </a:schemeClr>
                    </a:solidFill>
                  </a:tcPr>
                </a:tc>
                <a:tc>
                  <a:txBody>
                    <a:bodyPr/>
                    <a:lstStyle/>
                    <a:p>
                      <a:pPr>
                        <a:lnSpc>
                          <a:spcPct val="88000"/>
                        </a:lnSpc>
                        <a:defRPr/>
                      </a:pPr>
                      <a:r>
                        <a:rPr lang="en-MY" sz="900" dirty="0" smtClean="0">
                          <a:solidFill>
                            <a:schemeClr val="tx1"/>
                          </a:solidFill>
                          <a:latin typeface="Calibri" pitchFamily="34" charset="0"/>
                        </a:rPr>
                        <a:t>297 SHO and 183 SSS trained</a:t>
                      </a:r>
                    </a:p>
                    <a:p>
                      <a:pPr>
                        <a:lnSpc>
                          <a:spcPct val="88000"/>
                        </a:lnSpc>
                        <a:defRPr/>
                      </a:pPr>
                      <a:endParaRPr lang="en-MY" sz="900" dirty="0" smtClean="0">
                        <a:solidFill>
                          <a:schemeClr val="tx1"/>
                        </a:solidFill>
                        <a:latin typeface="Calibri" pitchFamily="34" charset="0"/>
                      </a:endParaRPr>
                    </a:p>
                    <a:p>
                      <a:pPr>
                        <a:lnSpc>
                          <a:spcPct val="88000"/>
                        </a:lnSpc>
                        <a:defRPr/>
                      </a:pPr>
                      <a:r>
                        <a:rPr lang="en-MY" sz="900" dirty="0" smtClean="0">
                          <a:solidFill>
                            <a:schemeClr val="tx1"/>
                          </a:solidFill>
                          <a:latin typeface="Calibri" pitchFamily="34" charset="0"/>
                        </a:rPr>
                        <a:t>Report on SHO and SSS trained produced</a:t>
                      </a:r>
                    </a:p>
                    <a:p>
                      <a:endPar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solidFill>
                      <a:schemeClr val="accent2">
                        <a:lumMod val="20000"/>
                        <a:lumOff val="80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369981"/>
            <a:ext cx="6857999" cy="550118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0" name="Table 19"/>
          <p:cNvGraphicFramePr>
            <a:graphicFrameLocks noGrp="1"/>
          </p:cNvGraphicFramePr>
          <p:nvPr>
            <p:extLst/>
          </p:nvPr>
        </p:nvGraphicFramePr>
        <p:xfrm>
          <a:off x="-2" y="455786"/>
          <a:ext cx="4944141" cy="1179643"/>
        </p:xfrm>
        <a:graphic>
          <a:graphicData uri="http://schemas.openxmlformats.org/drawingml/2006/table">
            <a:tbl>
              <a:tblPr firstRow="1" bandRow="1">
                <a:tableStyleId>{5C22544A-7EE6-4342-B048-85BDC9FD1C3A}</a:tableStyleId>
              </a:tblPr>
              <a:tblGrid>
                <a:gridCol w="4944141">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smtClean="0">
                          <a:solidFill>
                            <a:schemeClr val="tx1"/>
                          </a:solidFill>
                          <a:latin typeface="Tw Cen MT" panose="020B0602020104020603" pitchFamily="34" charset="0"/>
                          <a:ea typeface="+mn-ea"/>
                          <a:cs typeface="+mn-cs"/>
                        </a:rPr>
                        <a:t>SHO/SSS trained increased by 10% per year from 2015 baseline (SHO-2030, SSS-1250) </a:t>
                      </a:r>
                      <a:endParaRPr lang="en-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smtClean="0">
                          <a:solidFill>
                            <a:schemeClr val="tx1"/>
                          </a:solidFill>
                          <a:latin typeface="Tw Cen MT" panose="020B0602020104020603" pitchFamily="34" charset="0"/>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Q2 - Improve workplace safety and workers' amenities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Q2b - Improve level of occupational safety and health at construction site </a:t>
                      </a:r>
                      <a:endParaRPr lang="ms-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75420"/>
            <a:ext cx="6864535" cy="5170646"/>
          </a:xfrm>
          <a:prstGeom prst="rect">
            <a:avLst/>
          </a:prstGeom>
          <a:noFill/>
        </p:spPr>
        <p:txBody>
          <a:bodyPr wrap="square" rtlCol="0">
            <a:spAutoFit/>
          </a:bodyPr>
          <a:lstStyle/>
          <a:p>
            <a:r>
              <a:rPr lang="en-MY" sz="1000" dirty="0" smtClean="0">
                <a:latin typeface="Tw Cen MT" panose="020B0602020104020603" pitchFamily="34" charset="0"/>
              </a:rPr>
              <a:t>This KPI is under the purview of IWG2.</a:t>
            </a:r>
          </a:p>
          <a:p>
            <a:endParaRPr lang="en-MY" sz="1000" dirty="0" smtClean="0">
              <a:latin typeface="Tw Cen MT" panose="020B0602020104020603" pitchFamily="34" charset="0"/>
            </a:endParaRPr>
          </a:p>
          <a:p>
            <a:r>
              <a:rPr lang="en-MY" sz="1000" b="1" dirty="0" smtClean="0">
                <a:latin typeface="Tw Cen MT" panose="020B0602020104020603" pitchFamily="34" charset="0"/>
              </a:rPr>
              <a:t>Safety Health Officers (SHO) trained</a:t>
            </a:r>
            <a:endParaRPr lang="en-MY" sz="1000" dirty="0" smtClean="0">
              <a:latin typeface="Tw Cen MT" panose="020B0602020104020603" pitchFamily="34" charset="0"/>
            </a:endParaRPr>
          </a:p>
          <a:p>
            <a:r>
              <a:rPr lang="en-MY" sz="1000" dirty="0" smtClean="0">
                <a:latin typeface="Tw Cen MT" panose="020B0602020104020603" pitchFamily="34" charset="0"/>
              </a:rPr>
              <a:t>The statistic of Safety Health Officers (SHO) trained are as follows :</a:t>
            </a:r>
          </a:p>
          <a:p>
            <a:endParaRPr lang="en-MY" sz="1000" dirty="0" smtClean="0">
              <a:latin typeface="Tw Cen MT" panose="020B0602020104020603" pitchFamily="34" charset="0"/>
            </a:endParaRPr>
          </a:p>
          <a:p>
            <a:endParaRPr lang="en-MY" sz="1000" dirty="0" smtClean="0">
              <a:latin typeface="Tw Cen MT" panose="020B0602020104020603" pitchFamily="34" charset="0"/>
            </a:endParaRPr>
          </a:p>
          <a:p>
            <a:endParaRPr lang="en-MY" sz="1000" dirty="0" smtClean="0">
              <a:latin typeface="Tw Cen MT" panose="020B0602020104020603" pitchFamily="34" charset="0"/>
            </a:endParaRPr>
          </a:p>
          <a:p>
            <a:endParaRPr lang="en-MY" sz="1000" dirty="0" smtClean="0">
              <a:latin typeface="Tw Cen MT" panose="020B0602020104020603" pitchFamily="34" charset="0"/>
            </a:endParaRPr>
          </a:p>
          <a:p>
            <a:endParaRPr lang="en-MY" sz="1000" dirty="0" smtClean="0">
              <a:latin typeface="Tw Cen MT" panose="020B0602020104020603" pitchFamily="34" charset="0"/>
            </a:endParaRPr>
          </a:p>
          <a:p>
            <a:endParaRPr lang="en-MY" sz="1000" dirty="0" smtClean="0">
              <a:latin typeface="Tw Cen MT" panose="020B0602020104020603" pitchFamily="34" charset="0"/>
            </a:endParaRPr>
          </a:p>
          <a:p>
            <a:endParaRPr lang="en-MY" sz="1000" dirty="0" smtClean="0">
              <a:latin typeface="Tw Cen MT" panose="020B0602020104020603" pitchFamily="34" charset="0"/>
            </a:endParaRPr>
          </a:p>
          <a:p>
            <a:endParaRPr lang="en-MY" sz="1000" dirty="0" smtClean="0">
              <a:latin typeface="Tw Cen MT" panose="020B0602020104020603" pitchFamily="34" charset="0"/>
            </a:endParaRPr>
          </a:p>
          <a:p>
            <a:endParaRPr lang="en-MY" sz="1000" dirty="0" smtClean="0">
              <a:latin typeface="Tw Cen MT" panose="020B0602020104020603" pitchFamily="34" charset="0"/>
            </a:endParaRPr>
          </a:p>
          <a:p>
            <a:endParaRPr lang="en-MY" sz="1000" dirty="0" smtClean="0">
              <a:latin typeface="Tw Cen MT" panose="020B0602020104020603" pitchFamily="34" charset="0"/>
            </a:endParaRPr>
          </a:p>
          <a:p>
            <a:r>
              <a:rPr lang="en-MY" sz="1000" dirty="0" smtClean="0">
                <a:latin typeface="Tw Cen MT" panose="020B0602020104020603" pitchFamily="34" charset="0"/>
              </a:rPr>
              <a:t>The above achievements had exceeded the target set.</a:t>
            </a:r>
          </a:p>
          <a:p>
            <a:endParaRPr lang="en-MY" sz="1000" dirty="0" smtClean="0">
              <a:latin typeface="Tw Cen MT" panose="020B0602020104020603" pitchFamily="34" charset="0"/>
            </a:endParaRPr>
          </a:p>
          <a:p>
            <a:r>
              <a:rPr lang="en-MY" sz="1000" b="1" dirty="0" smtClean="0">
                <a:latin typeface="Tw Cen MT" panose="020B0602020104020603" pitchFamily="34" charset="0"/>
              </a:rPr>
              <a:t>Site Safety Supervisor (SSS) trained</a:t>
            </a:r>
          </a:p>
          <a:p>
            <a:r>
              <a:rPr lang="en-MY" sz="1000" dirty="0" smtClean="0">
                <a:latin typeface="Tw Cen MT" panose="020B0602020104020603" pitchFamily="34" charset="0"/>
              </a:rPr>
              <a:t>The statistic of Site Safety Supervisor (SSS) trained are as follows :</a:t>
            </a:r>
          </a:p>
          <a:p>
            <a:endParaRPr lang="en-MY" sz="1000" dirty="0" smtClean="0">
              <a:latin typeface="Tw Cen MT" panose="020B0602020104020603" pitchFamily="34" charset="0"/>
            </a:endParaRPr>
          </a:p>
          <a:p>
            <a:endParaRPr lang="en-MY" sz="1000" dirty="0" smtClean="0">
              <a:latin typeface="Tw Cen MT" panose="020B0602020104020603" pitchFamily="34" charset="0"/>
            </a:endParaRPr>
          </a:p>
          <a:p>
            <a:endParaRPr lang="en-MY" sz="1000" dirty="0" smtClean="0">
              <a:latin typeface="Tw Cen MT" panose="020B0602020104020603" pitchFamily="34" charset="0"/>
            </a:endParaRPr>
          </a:p>
          <a:p>
            <a:endParaRPr lang="en-MY" sz="1000" dirty="0" smtClean="0">
              <a:latin typeface="Tw Cen MT" panose="020B0602020104020603" pitchFamily="34" charset="0"/>
            </a:endParaRPr>
          </a:p>
          <a:p>
            <a:endParaRPr lang="en-MY" sz="1000" b="1" u="sng" dirty="0" smtClean="0">
              <a:latin typeface="Tw Cen MT" panose="020B0602020104020603" pitchFamily="34" charset="0"/>
            </a:endParaRPr>
          </a:p>
          <a:p>
            <a:endParaRPr lang="en-MY" sz="1000" b="1" u="sng" dirty="0" smtClean="0">
              <a:latin typeface="Tw Cen MT" panose="020B0602020104020603" pitchFamily="34" charset="0"/>
            </a:endParaRPr>
          </a:p>
          <a:p>
            <a:endParaRPr lang="en-MY" sz="1000" b="1" u="sng" dirty="0" smtClean="0">
              <a:latin typeface="Tw Cen MT" panose="020B0602020104020603" pitchFamily="34" charset="0"/>
            </a:endParaRPr>
          </a:p>
          <a:p>
            <a:endParaRPr lang="en-MY" sz="1000" b="1" u="sng" dirty="0" smtClean="0">
              <a:latin typeface="Tw Cen MT" panose="020B0602020104020603" pitchFamily="34" charset="0"/>
            </a:endParaRPr>
          </a:p>
          <a:p>
            <a:endParaRPr lang="en-MY" sz="1000" b="1" u="sng" dirty="0" smtClean="0">
              <a:latin typeface="Tw Cen MT" panose="020B0602020104020603" pitchFamily="34" charset="0"/>
            </a:endParaRPr>
          </a:p>
          <a:p>
            <a:pPr marL="87312"/>
            <a:endParaRPr lang="en-MY" sz="1000" u="sng" dirty="0" smtClean="0">
              <a:latin typeface="Tw Cen MT" panose="020B0602020104020603" pitchFamily="34" charset="0"/>
            </a:endParaRPr>
          </a:p>
          <a:p>
            <a:endParaRPr lang="en-MY" sz="600" dirty="0">
              <a:latin typeface="Tw Cen MT" panose="020B0602020104020603" pitchFamily="34" charset="0"/>
            </a:endParaRPr>
          </a:p>
          <a:p>
            <a:r>
              <a:rPr lang="en-MY" sz="1000" dirty="0" smtClean="0">
                <a:latin typeface="Tw Cen MT" panose="020B0602020104020603" pitchFamily="34" charset="0"/>
              </a:rPr>
              <a:t>The above achievements had also exceeded the target set.</a:t>
            </a:r>
          </a:p>
          <a:p>
            <a:pPr marL="87312"/>
            <a:endParaRPr lang="en-MY" sz="1000" b="1" u="sng" dirty="0">
              <a:solidFill>
                <a:srgbClr val="FF0000"/>
              </a:solidFill>
              <a:latin typeface="Calibri" pitchFamily="34" charset="0"/>
            </a:endParaRPr>
          </a:p>
          <a:p>
            <a:pPr>
              <a:defRPr/>
            </a:pPr>
            <a:r>
              <a:rPr lang="en-MY" sz="1000" b="1" dirty="0" smtClean="0">
                <a:latin typeface="Tw Cen MT" panose="020B0602020104020603" pitchFamily="34" charset="0"/>
              </a:rPr>
              <a:t>Report on SHO And SSS Trained Produced</a:t>
            </a:r>
          </a:p>
          <a:p>
            <a:r>
              <a:rPr lang="en-MY" sz="1000" dirty="0" smtClean="0">
                <a:latin typeface="Tw Cen MT" panose="020B0602020104020603" pitchFamily="34" charset="0"/>
              </a:rPr>
              <a:t>Report on the SHO/SSS trained will be produced by Q4 2018. Currently compilation of the data is on going.  </a:t>
            </a:r>
            <a:endParaRPr lang="en-MY" sz="1000" dirty="0">
              <a:latin typeface="Tw Cen MT" panose="020B0602020104020603" pitchFamily="34" charset="0"/>
            </a:endParaRPr>
          </a:p>
        </p:txBody>
      </p:sp>
      <p:sp>
        <p:nvSpPr>
          <p:cNvPr id="5" name="Rectangle 4"/>
          <p:cNvSpPr/>
          <p:nvPr/>
        </p:nvSpPr>
        <p:spPr>
          <a:xfrm>
            <a:off x="2110332" y="63798"/>
            <a:ext cx="3167790" cy="307777"/>
          </a:xfrm>
          <a:prstGeom prst="rect">
            <a:avLst/>
          </a:prstGeom>
          <a:ln>
            <a:noFill/>
          </a:ln>
        </p:spPr>
        <p:txBody>
          <a:bodyPr wrap="none">
            <a:spAutoFit/>
          </a:bodyPr>
          <a:lstStyle/>
          <a:p>
            <a:r>
              <a:rPr lang="ms-MY" sz="1400" b="1" dirty="0" smtClean="0">
                <a:solidFill>
                  <a:srgbClr val="FF0000"/>
                </a:solidFill>
                <a:latin typeface="Tw Cen MT" panose="020B0602020104020603" pitchFamily="34" charset="0"/>
              </a:rPr>
              <a:t>QUALITY, SAFETY &amp; PROFESSIONALISM</a:t>
            </a:r>
            <a:endParaRPr lang="ms-MY" sz="1400" dirty="0">
              <a:solidFill>
                <a:srgbClr val="FF0000"/>
              </a:solidFill>
            </a:endParaRPr>
          </a:p>
        </p:txBody>
      </p:sp>
      <p:sp>
        <p:nvSpPr>
          <p:cNvPr id="10" name="Rectangle 9"/>
          <p:cNvSpPr/>
          <p:nvPr/>
        </p:nvSpPr>
        <p:spPr>
          <a:xfrm>
            <a:off x="116962" y="-74431"/>
            <a:ext cx="2397637"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Q2-012</a:t>
            </a:r>
            <a:endParaRPr lang="ms-MY" sz="2800" dirty="0">
              <a:solidFill>
                <a:schemeClr val="bg1"/>
              </a:solidFill>
            </a:endParaRPr>
          </a:p>
        </p:txBody>
      </p:sp>
      <p:sp>
        <p:nvSpPr>
          <p:cNvPr id="15" name="TextBox 14"/>
          <p:cNvSpPr txBox="1"/>
          <p:nvPr/>
        </p:nvSpPr>
        <p:spPr>
          <a:xfrm>
            <a:off x="0" y="4316234"/>
            <a:ext cx="6858000" cy="230832"/>
          </a:xfrm>
          <a:prstGeom prst="rect">
            <a:avLst/>
          </a:prstGeom>
          <a:solidFill>
            <a:srgbClr val="FF3300"/>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FF3300"/>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2" name="Table 11"/>
          <p:cNvGraphicFramePr>
            <a:graphicFrameLocks noGrp="1"/>
          </p:cNvGraphicFramePr>
          <p:nvPr>
            <p:extLst/>
          </p:nvPr>
        </p:nvGraphicFramePr>
        <p:xfrm>
          <a:off x="5219408" y="254484"/>
          <a:ext cx="1627983" cy="1584960"/>
        </p:xfrm>
        <a:graphic>
          <a:graphicData uri="http://schemas.openxmlformats.org/drawingml/2006/table">
            <a:tbl>
              <a:tblPr firstRow="1" bandRow="1">
                <a:tableStyleId>{5C22544A-7EE6-4342-B048-85BDC9FD1C3A}</a:tableStyleId>
              </a:tblPr>
              <a:tblGrid>
                <a:gridCol w="162798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ms-MY" sz="1000" dirty="0" smtClean="0">
                          <a:solidFill>
                            <a:schemeClr val="tx1"/>
                          </a:solidFill>
                          <a:latin typeface="Tw Cen MT" panose="020B0602020104020603" pitchFamily="34" charset="0"/>
                        </a:rPr>
                        <a:t>Ir. M.Ramuseren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Chuang</a:t>
                      </a:r>
                      <a:r>
                        <a:rPr lang="ms-MY" sz="1000" baseline="0" dirty="0" smtClean="0">
                          <a:solidFill>
                            <a:schemeClr val="tx1"/>
                          </a:solidFill>
                          <a:latin typeface="Tw Cen MT" panose="020B0602020104020603" pitchFamily="34" charset="0"/>
                        </a:rPr>
                        <a:t> Kuang Hong</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056824248"/>
              </p:ext>
            </p:extLst>
          </p:nvPr>
        </p:nvGraphicFramePr>
        <p:xfrm>
          <a:off x="200026" y="5333365"/>
          <a:ext cx="6438898" cy="1343660"/>
        </p:xfrm>
        <a:graphic>
          <a:graphicData uri="http://schemas.openxmlformats.org/drawingml/2006/table">
            <a:tbl>
              <a:tblPr firstRow="1" bandRow="1">
                <a:tableStyleId>{2D5ABB26-0587-4C30-8999-92F81FD0307C}</a:tableStyleId>
              </a:tblPr>
              <a:tblGrid>
                <a:gridCol w="1129461">
                  <a:extLst>
                    <a:ext uri="{9D8B030D-6E8A-4147-A177-3AD203B41FA5}">
                      <a16:colId xmlns:a16="http://schemas.microsoft.com/office/drawing/2014/main" val="20000"/>
                    </a:ext>
                  </a:extLst>
                </a:gridCol>
                <a:gridCol w="588865">
                  <a:extLst>
                    <a:ext uri="{9D8B030D-6E8A-4147-A177-3AD203B41FA5}">
                      <a16:colId xmlns:a16="http://schemas.microsoft.com/office/drawing/2014/main" val="20001"/>
                    </a:ext>
                  </a:extLst>
                </a:gridCol>
                <a:gridCol w="1180143">
                  <a:extLst>
                    <a:ext uri="{9D8B030D-6E8A-4147-A177-3AD203B41FA5}">
                      <a16:colId xmlns:a16="http://schemas.microsoft.com/office/drawing/2014/main" val="20002"/>
                    </a:ext>
                  </a:extLst>
                </a:gridCol>
                <a:gridCol w="1180143">
                  <a:extLst>
                    <a:ext uri="{9D8B030D-6E8A-4147-A177-3AD203B41FA5}">
                      <a16:colId xmlns:a16="http://schemas.microsoft.com/office/drawing/2014/main" val="20003"/>
                    </a:ext>
                  </a:extLst>
                </a:gridCol>
                <a:gridCol w="1180143">
                  <a:extLst>
                    <a:ext uri="{9D8B030D-6E8A-4147-A177-3AD203B41FA5}">
                      <a16:colId xmlns:a16="http://schemas.microsoft.com/office/drawing/2014/main" val="20004"/>
                    </a:ext>
                  </a:extLst>
                </a:gridCol>
                <a:gridCol w="1180143">
                  <a:extLst>
                    <a:ext uri="{9D8B030D-6E8A-4147-A177-3AD203B41FA5}">
                      <a16:colId xmlns:a16="http://schemas.microsoft.com/office/drawing/2014/main" val="20005"/>
                    </a:ext>
                  </a:extLst>
                </a:gridCol>
              </a:tblGrid>
              <a:tr h="238284">
                <a:tc>
                  <a:txBody>
                    <a:bodyPr/>
                    <a:lstStyle/>
                    <a:p>
                      <a:pPr marL="0" algn="l" defTabSz="457200" rtl="0" eaLnBrk="1" latinLnBrk="0" hangingPunct="1"/>
                      <a:endParaRPr lang="en-MY" sz="1000" kern="1200" dirty="0" smtClean="0">
                        <a:solidFill>
                          <a:schemeClr val="tx1"/>
                        </a:solidFill>
                        <a:latin typeface="Tw Cen MT" panose="020B0602020104020603"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457200" rtl="0" eaLnBrk="1" latinLnBrk="0" hangingPunct="1"/>
                      <a:r>
                        <a:rPr lang="en-MY" sz="1000" b="1" kern="1200" dirty="0" smtClean="0">
                          <a:solidFill>
                            <a:schemeClr val="tx1"/>
                          </a:solidFill>
                          <a:latin typeface="Tw Cen MT" panose="020B0602020104020603" pitchFamily="34" charset="0"/>
                          <a:ea typeface="+mn-ea"/>
                          <a:cs typeface="+mn-cs"/>
                        </a:rPr>
                        <a:t>2016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457200" rtl="0" eaLnBrk="1" latinLnBrk="0" hangingPunct="1"/>
                      <a:r>
                        <a:rPr lang="en-MY" sz="1000" b="1" kern="1200" dirty="0" smtClean="0">
                          <a:solidFill>
                            <a:schemeClr val="tx1"/>
                          </a:solidFill>
                          <a:latin typeface="Tw Cen MT" panose="020B0602020104020603" pitchFamily="34" charset="0"/>
                          <a:ea typeface="+mn-ea"/>
                          <a:cs typeface="+mn-cs"/>
                        </a:rPr>
                        <a:t>2017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457200" rtl="0" eaLnBrk="1" latinLnBrk="0" hangingPunct="1"/>
                      <a:r>
                        <a:rPr lang="en-MY" sz="1000" b="1" kern="1200" dirty="0" smtClean="0">
                          <a:solidFill>
                            <a:schemeClr val="tx1"/>
                          </a:solidFill>
                          <a:latin typeface="Tw Cen MT" panose="020B0602020104020603" pitchFamily="34" charset="0"/>
                          <a:ea typeface="+mn-ea"/>
                          <a:cs typeface="+mn-cs"/>
                        </a:rPr>
                        <a:t>2018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457200" rtl="0" eaLnBrk="1" latinLnBrk="0" hangingPunct="1"/>
                      <a:r>
                        <a:rPr lang="en-MY" sz="1000" b="1" kern="1200" dirty="0" smtClean="0">
                          <a:solidFill>
                            <a:schemeClr val="tx1"/>
                          </a:solidFill>
                          <a:latin typeface="Tw Cen MT" panose="020B0602020104020603" pitchFamily="34" charset="0"/>
                          <a:ea typeface="+mn-ea"/>
                          <a:cs typeface="+mn-cs"/>
                        </a:rPr>
                        <a:t>2019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457200" rtl="0" eaLnBrk="1" latinLnBrk="0" hangingPunct="1"/>
                      <a:r>
                        <a:rPr lang="en-MY" sz="1000" b="1" kern="1200" dirty="0" smtClean="0">
                          <a:solidFill>
                            <a:schemeClr val="tx1"/>
                          </a:solidFill>
                          <a:latin typeface="Tw Cen MT" panose="020B0602020104020603" pitchFamily="34" charset="0"/>
                          <a:ea typeface="+mn-ea"/>
                          <a:cs typeface="+mn-cs"/>
                        </a:rPr>
                        <a:t>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238284">
                <a:tc>
                  <a:txBody>
                    <a:bodyPr/>
                    <a:lstStyle/>
                    <a:p>
                      <a:pPr marL="0" algn="l" defTabSz="457200" rtl="0" eaLnBrk="1" latinLnBrk="0" hangingPunct="1"/>
                      <a:r>
                        <a:rPr lang="en-MY" sz="1000" b="1" kern="1200" dirty="0" smtClean="0">
                          <a:solidFill>
                            <a:schemeClr val="tx1"/>
                          </a:solidFill>
                          <a:latin typeface="Tw Cen MT" panose="020B0602020104020603" pitchFamily="34" charset="0"/>
                          <a:ea typeface="+mn-ea"/>
                          <a:cs typeface="+mn-cs"/>
                        </a:rPr>
                        <a:t>Target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latinLnBrk="0" hangingPunct="1"/>
                      <a:r>
                        <a:rPr lang="en-MY" sz="950" kern="1200" dirty="0" smtClean="0">
                          <a:solidFill>
                            <a:schemeClr val="tx1"/>
                          </a:solidFill>
                          <a:latin typeface="Tw Cen MT" panose="020B0602020104020603" pitchFamily="34" charset="0"/>
                          <a:ea typeface="+mn-ea"/>
                          <a:cs typeface="+mn-cs"/>
                        </a:rPr>
                        <a:t>203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latinLnBrk="0" hangingPunct="1"/>
                      <a:r>
                        <a:rPr lang="en-MY" sz="950" kern="1200" dirty="0" smtClean="0">
                          <a:solidFill>
                            <a:schemeClr val="tx1"/>
                          </a:solidFill>
                          <a:latin typeface="Tw Cen MT" panose="020B0602020104020603" pitchFamily="34" charset="0"/>
                          <a:ea typeface="+mn-ea"/>
                          <a:cs typeface="+mn-cs"/>
                        </a:rPr>
                        <a:t>+ 20 (10% of 203) = 223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latinLnBrk="0" hangingPunct="1"/>
                      <a:r>
                        <a:rPr lang="en-MY" sz="950" kern="1200" dirty="0" smtClean="0">
                          <a:solidFill>
                            <a:schemeClr val="tx1"/>
                          </a:solidFill>
                          <a:latin typeface="Tw Cen MT" panose="020B0602020104020603" pitchFamily="34" charset="0"/>
                          <a:ea typeface="+mn-ea"/>
                          <a:cs typeface="+mn-cs"/>
                        </a:rPr>
                        <a:t>+ 22</a:t>
                      </a:r>
                      <a:r>
                        <a:rPr lang="en-MY" sz="950" kern="1200" baseline="0" dirty="0" smtClean="0">
                          <a:solidFill>
                            <a:schemeClr val="tx1"/>
                          </a:solidFill>
                          <a:latin typeface="Tw Cen MT" panose="020B0602020104020603" pitchFamily="34" charset="0"/>
                          <a:ea typeface="+mn-ea"/>
                          <a:cs typeface="+mn-cs"/>
                        </a:rPr>
                        <a:t> </a:t>
                      </a:r>
                      <a:r>
                        <a:rPr lang="en-MY" sz="950" kern="1200" dirty="0" smtClean="0">
                          <a:solidFill>
                            <a:schemeClr val="tx1"/>
                          </a:solidFill>
                          <a:latin typeface="Tw Cen MT" panose="020B0602020104020603" pitchFamily="34" charset="0"/>
                          <a:ea typeface="+mn-ea"/>
                          <a:cs typeface="+mn-cs"/>
                        </a:rPr>
                        <a:t>(10% of 223) = 245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latinLnBrk="0" hangingPunct="1"/>
                      <a:r>
                        <a:rPr lang="en-MY" sz="950" kern="1200" dirty="0" smtClean="0">
                          <a:solidFill>
                            <a:schemeClr val="tx1"/>
                          </a:solidFill>
                          <a:latin typeface="Tw Cen MT" panose="020B0602020104020603" pitchFamily="34" charset="0"/>
                          <a:ea typeface="+mn-ea"/>
                          <a:cs typeface="+mn-cs"/>
                        </a:rPr>
                        <a:t>+ 25 (10% of 245) = 270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latinLnBrk="0" hangingPunct="1"/>
                      <a:r>
                        <a:rPr lang="en-MY" sz="950" kern="1200" dirty="0" smtClean="0">
                          <a:solidFill>
                            <a:schemeClr val="tx1"/>
                          </a:solidFill>
                          <a:latin typeface="Tw Cen MT" panose="020B0602020104020603" pitchFamily="34" charset="0"/>
                          <a:ea typeface="+mn-ea"/>
                          <a:cs typeface="+mn-cs"/>
                        </a:rPr>
                        <a:t>+ 27 (10% of 270) = 297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38284">
                <a:tc>
                  <a:txBody>
                    <a:bodyPr/>
                    <a:lstStyle/>
                    <a:p>
                      <a:pPr marL="0" algn="l" defTabSz="457200" rtl="0" eaLnBrk="1" latinLnBrk="0" hangingPunct="1"/>
                      <a:r>
                        <a:rPr lang="en-MY" sz="1000" b="1" kern="1200" dirty="0" smtClean="0">
                          <a:solidFill>
                            <a:schemeClr val="tx1"/>
                          </a:solidFill>
                          <a:latin typeface="Tw Cen MT" panose="020B0602020104020603" pitchFamily="34" charset="0"/>
                          <a:ea typeface="+mn-ea"/>
                          <a:cs typeface="+mn-cs"/>
                        </a:rPr>
                        <a:t>Achieved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latinLnBrk="0" hangingPunct="1"/>
                      <a:r>
                        <a:rPr lang="en-MY" sz="950" kern="1200" dirty="0" smtClean="0">
                          <a:solidFill>
                            <a:schemeClr val="tx1"/>
                          </a:solidFill>
                          <a:latin typeface="Tw Cen MT" panose="020B0602020104020603" pitchFamily="34" charset="0"/>
                          <a:ea typeface="+mn-ea"/>
                          <a:cs typeface="+mn-cs"/>
                        </a:rPr>
                        <a:t>373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latinLnBrk="0" hangingPunct="1"/>
                      <a:r>
                        <a:rPr lang="en-MY" sz="950" kern="1200" dirty="0" smtClean="0">
                          <a:solidFill>
                            <a:schemeClr val="tx1"/>
                          </a:solidFill>
                          <a:latin typeface="Tw Cen MT" panose="020B0602020104020603" pitchFamily="34" charset="0"/>
                          <a:ea typeface="+mn-ea"/>
                          <a:cs typeface="+mn-cs"/>
                        </a:rPr>
                        <a:t>572 (cumulative = 945)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MY" sz="950" kern="1200" dirty="0" smtClean="0">
                          <a:solidFill>
                            <a:schemeClr val="tx1"/>
                          </a:solidFill>
                          <a:latin typeface="Tw Cen MT" panose="020B0602020104020603" pitchFamily="34" charset="0"/>
                          <a:ea typeface="+mn-ea"/>
                          <a:cs typeface="+mn-cs"/>
                        </a:rPr>
                        <a:t>294 (cumulative = 1,239)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latinLnBrk="0" hangingPunct="1"/>
                      <a:endParaRPr lang="en-MY" sz="950" kern="1200" dirty="0" smtClean="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latinLnBrk="0" hangingPunct="1"/>
                      <a:endParaRPr lang="en-MY" sz="950" kern="1200" dirty="0" smtClean="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37820">
                <a:tc>
                  <a:txBody>
                    <a:bodyPr/>
                    <a:lstStyle/>
                    <a:p>
                      <a:pPr marL="0" algn="l" defTabSz="457200" rtl="0" eaLnBrk="1" latinLnBrk="0" hangingPunct="1"/>
                      <a:r>
                        <a:rPr lang="en-MY" sz="1000" b="1" kern="1200" dirty="0" smtClean="0">
                          <a:solidFill>
                            <a:schemeClr val="tx1"/>
                          </a:solidFill>
                          <a:latin typeface="Tw Cen MT" panose="020B0602020104020603" pitchFamily="34" charset="0"/>
                          <a:ea typeface="+mn-ea"/>
                          <a:cs typeface="+mn-cs"/>
                        </a:rPr>
                        <a:t>Achievement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latinLnBrk="0" hangingPunct="1"/>
                      <a:r>
                        <a:rPr lang="en-MY" sz="950" kern="1200" dirty="0" smtClean="0">
                          <a:solidFill>
                            <a:schemeClr val="tx1"/>
                          </a:solidFill>
                          <a:latin typeface="Tw Cen MT" panose="020B0602020104020603" pitchFamily="34" charset="0"/>
                          <a:ea typeface="+mn-ea"/>
                          <a:cs typeface="+mn-cs"/>
                        </a:rPr>
                        <a:t>183%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latinLnBrk="0" hangingPunct="1"/>
                      <a:r>
                        <a:rPr lang="en-MY" sz="950" kern="1200" dirty="0" smtClean="0">
                          <a:solidFill>
                            <a:schemeClr val="tx1"/>
                          </a:solidFill>
                          <a:latin typeface="Tw Cen MT" panose="020B0602020104020603" pitchFamily="34" charset="0"/>
                          <a:ea typeface="+mn-ea"/>
                          <a:cs typeface="+mn-cs"/>
                        </a:rPr>
                        <a:t>424%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latinLnBrk="0" hangingPunct="1"/>
                      <a:r>
                        <a:rPr lang="en-MY" sz="950" kern="1200" dirty="0" smtClean="0">
                          <a:solidFill>
                            <a:schemeClr val="tx1"/>
                          </a:solidFill>
                          <a:latin typeface="Tw Cen MT" panose="020B0602020104020603" pitchFamily="34" charset="0"/>
                          <a:ea typeface="+mn-ea"/>
                          <a:cs typeface="+mn-cs"/>
                        </a:rPr>
                        <a:t>505%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latinLnBrk="0" hangingPunct="1"/>
                      <a:endParaRPr lang="en-MY" sz="950" kern="1200" dirty="0" smtClean="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latinLnBrk="0" hangingPunct="1"/>
                      <a:endParaRPr lang="en-MY" sz="950" kern="1200" dirty="0" smtClean="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652091948"/>
              </p:ext>
            </p:extLst>
          </p:nvPr>
        </p:nvGraphicFramePr>
        <p:xfrm>
          <a:off x="200025" y="7477125"/>
          <a:ext cx="6438898" cy="1371600"/>
        </p:xfrm>
        <a:graphic>
          <a:graphicData uri="http://schemas.openxmlformats.org/drawingml/2006/table">
            <a:tbl>
              <a:tblPr firstRow="1" bandRow="1">
                <a:tableStyleId>{2D5ABB26-0587-4C30-8999-92F81FD0307C}</a:tableStyleId>
              </a:tblPr>
              <a:tblGrid>
                <a:gridCol w="1129461">
                  <a:extLst>
                    <a:ext uri="{9D8B030D-6E8A-4147-A177-3AD203B41FA5}">
                      <a16:colId xmlns:a16="http://schemas.microsoft.com/office/drawing/2014/main" val="20000"/>
                    </a:ext>
                  </a:extLst>
                </a:gridCol>
                <a:gridCol w="588865">
                  <a:extLst>
                    <a:ext uri="{9D8B030D-6E8A-4147-A177-3AD203B41FA5}">
                      <a16:colId xmlns:a16="http://schemas.microsoft.com/office/drawing/2014/main" val="20001"/>
                    </a:ext>
                  </a:extLst>
                </a:gridCol>
                <a:gridCol w="1180143">
                  <a:extLst>
                    <a:ext uri="{9D8B030D-6E8A-4147-A177-3AD203B41FA5}">
                      <a16:colId xmlns:a16="http://schemas.microsoft.com/office/drawing/2014/main" val="20002"/>
                    </a:ext>
                  </a:extLst>
                </a:gridCol>
                <a:gridCol w="1180143">
                  <a:extLst>
                    <a:ext uri="{9D8B030D-6E8A-4147-A177-3AD203B41FA5}">
                      <a16:colId xmlns:a16="http://schemas.microsoft.com/office/drawing/2014/main" val="20003"/>
                    </a:ext>
                  </a:extLst>
                </a:gridCol>
                <a:gridCol w="1180143">
                  <a:extLst>
                    <a:ext uri="{9D8B030D-6E8A-4147-A177-3AD203B41FA5}">
                      <a16:colId xmlns:a16="http://schemas.microsoft.com/office/drawing/2014/main" val="20004"/>
                    </a:ext>
                  </a:extLst>
                </a:gridCol>
                <a:gridCol w="1180143">
                  <a:extLst>
                    <a:ext uri="{9D8B030D-6E8A-4147-A177-3AD203B41FA5}">
                      <a16:colId xmlns:a16="http://schemas.microsoft.com/office/drawing/2014/main" val="20005"/>
                    </a:ext>
                  </a:extLst>
                </a:gridCol>
              </a:tblGrid>
              <a:tr h="238284">
                <a:tc>
                  <a:txBody>
                    <a:bodyPr/>
                    <a:lstStyle/>
                    <a:p>
                      <a:pPr marL="0" algn="l" defTabSz="457200" rtl="0" eaLnBrk="1" latinLnBrk="0" hangingPunct="1"/>
                      <a:endParaRPr lang="en-MY" sz="1000" kern="1200" dirty="0" smtClean="0">
                        <a:solidFill>
                          <a:schemeClr val="tx1"/>
                        </a:solidFill>
                        <a:latin typeface="Tw Cen MT" panose="020B0602020104020603"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457200" rtl="0" eaLnBrk="1" latinLnBrk="0" hangingPunct="1"/>
                      <a:r>
                        <a:rPr lang="en-MY" sz="1000" b="1" kern="1200" dirty="0" smtClean="0">
                          <a:solidFill>
                            <a:schemeClr val="tx1"/>
                          </a:solidFill>
                          <a:latin typeface="Tw Cen MT" panose="020B0602020104020603" pitchFamily="34" charset="0"/>
                          <a:ea typeface="+mn-ea"/>
                          <a:cs typeface="+mn-cs"/>
                        </a:rPr>
                        <a:t>2016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457200" rtl="0" eaLnBrk="1" latinLnBrk="0" hangingPunct="1"/>
                      <a:r>
                        <a:rPr lang="en-MY" sz="1000" b="1" kern="1200" dirty="0" smtClean="0">
                          <a:solidFill>
                            <a:schemeClr val="tx1"/>
                          </a:solidFill>
                          <a:latin typeface="Tw Cen MT" panose="020B0602020104020603" pitchFamily="34" charset="0"/>
                          <a:ea typeface="+mn-ea"/>
                          <a:cs typeface="+mn-cs"/>
                        </a:rPr>
                        <a:t>2017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457200" rtl="0" eaLnBrk="1" latinLnBrk="0" hangingPunct="1"/>
                      <a:r>
                        <a:rPr lang="en-MY" sz="1000" b="1" kern="1200" dirty="0" smtClean="0">
                          <a:solidFill>
                            <a:schemeClr val="tx1"/>
                          </a:solidFill>
                          <a:latin typeface="Tw Cen MT" panose="020B0602020104020603" pitchFamily="34" charset="0"/>
                          <a:ea typeface="+mn-ea"/>
                          <a:cs typeface="+mn-cs"/>
                        </a:rPr>
                        <a:t>2018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457200" rtl="0" eaLnBrk="1" latinLnBrk="0" hangingPunct="1"/>
                      <a:r>
                        <a:rPr lang="en-MY" sz="1000" b="1" kern="1200" dirty="0" smtClean="0">
                          <a:solidFill>
                            <a:schemeClr val="tx1"/>
                          </a:solidFill>
                          <a:latin typeface="Tw Cen MT" panose="020B0602020104020603" pitchFamily="34" charset="0"/>
                          <a:ea typeface="+mn-ea"/>
                          <a:cs typeface="+mn-cs"/>
                        </a:rPr>
                        <a:t>2019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457200" rtl="0" eaLnBrk="1" latinLnBrk="0" hangingPunct="1"/>
                      <a:r>
                        <a:rPr lang="en-MY" sz="1000" b="1" kern="1200" dirty="0" smtClean="0">
                          <a:solidFill>
                            <a:schemeClr val="tx1"/>
                          </a:solidFill>
                          <a:latin typeface="Tw Cen MT" panose="020B0602020104020603" pitchFamily="34" charset="0"/>
                          <a:ea typeface="+mn-ea"/>
                          <a:cs typeface="+mn-cs"/>
                        </a:rPr>
                        <a:t>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238284">
                <a:tc>
                  <a:txBody>
                    <a:bodyPr/>
                    <a:lstStyle/>
                    <a:p>
                      <a:pPr marL="0" algn="l" defTabSz="457200" rtl="0" eaLnBrk="1" latinLnBrk="0" hangingPunct="1"/>
                      <a:r>
                        <a:rPr lang="en-MY" sz="1000" b="1" kern="1200" dirty="0" smtClean="0">
                          <a:solidFill>
                            <a:schemeClr val="tx1"/>
                          </a:solidFill>
                          <a:latin typeface="Tw Cen MT" panose="020B0602020104020603" pitchFamily="34" charset="0"/>
                          <a:ea typeface="+mn-ea"/>
                          <a:cs typeface="+mn-cs"/>
                        </a:rPr>
                        <a:t>Target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latinLnBrk="0" hangingPunct="1"/>
                      <a:r>
                        <a:rPr lang="en-MY" sz="950" kern="1200" dirty="0" smtClean="0">
                          <a:solidFill>
                            <a:schemeClr val="tx1"/>
                          </a:solidFill>
                          <a:latin typeface="Tw Cen MT" panose="020B0602020104020603" pitchFamily="34" charset="0"/>
                          <a:ea typeface="+mn-ea"/>
                          <a:cs typeface="+mn-cs"/>
                        </a:rPr>
                        <a:t>125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latinLnBrk="0" hangingPunct="1"/>
                      <a:r>
                        <a:rPr lang="en-MY" sz="950" kern="1200" dirty="0" smtClean="0">
                          <a:solidFill>
                            <a:schemeClr val="tx1"/>
                          </a:solidFill>
                          <a:latin typeface="Tw Cen MT" panose="020B0602020104020603" pitchFamily="34" charset="0"/>
                          <a:ea typeface="+mn-ea"/>
                          <a:cs typeface="+mn-cs"/>
                        </a:rPr>
                        <a:t>+ 12</a:t>
                      </a:r>
                      <a:r>
                        <a:rPr lang="en-MY" sz="950" kern="1200" baseline="0" dirty="0" smtClean="0">
                          <a:solidFill>
                            <a:schemeClr val="tx1"/>
                          </a:solidFill>
                          <a:latin typeface="Tw Cen MT" panose="020B0602020104020603" pitchFamily="34" charset="0"/>
                          <a:ea typeface="+mn-ea"/>
                          <a:cs typeface="+mn-cs"/>
                        </a:rPr>
                        <a:t> (10% of 125) = 137</a:t>
                      </a:r>
                      <a:endParaRPr lang="en-MY" sz="950" kern="1200" dirty="0" smtClean="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MY" sz="950" kern="1200" dirty="0" smtClean="0">
                          <a:solidFill>
                            <a:schemeClr val="tx1"/>
                          </a:solidFill>
                          <a:latin typeface="Tw Cen MT" panose="020B0602020104020603" pitchFamily="34" charset="0"/>
                          <a:ea typeface="+mn-ea"/>
                          <a:cs typeface="+mn-cs"/>
                        </a:rPr>
                        <a:t>+ 14 (10% of 137) = 151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MY" sz="950" kern="1200" dirty="0" smtClean="0">
                          <a:solidFill>
                            <a:schemeClr val="tx1"/>
                          </a:solidFill>
                          <a:latin typeface="Tw Cen MT" panose="020B0602020104020603" pitchFamily="34" charset="0"/>
                          <a:ea typeface="+mn-ea"/>
                          <a:cs typeface="+mn-cs"/>
                        </a:rPr>
                        <a:t>+ 15</a:t>
                      </a:r>
                      <a:r>
                        <a:rPr lang="en-MY" sz="950" kern="1200" baseline="0" dirty="0" smtClean="0">
                          <a:solidFill>
                            <a:schemeClr val="tx1"/>
                          </a:solidFill>
                          <a:latin typeface="Tw Cen MT" panose="020B0602020104020603" pitchFamily="34" charset="0"/>
                          <a:ea typeface="+mn-ea"/>
                          <a:cs typeface="+mn-cs"/>
                        </a:rPr>
                        <a:t> </a:t>
                      </a:r>
                      <a:r>
                        <a:rPr lang="en-MY" sz="950" kern="1200" dirty="0" smtClean="0">
                          <a:solidFill>
                            <a:schemeClr val="tx1"/>
                          </a:solidFill>
                          <a:latin typeface="Tw Cen MT" panose="020B0602020104020603" pitchFamily="34" charset="0"/>
                          <a:ea typeface="+mn-ea"/>
                          <a:cs typeface="+mn-cs"/>
                        </a:rPr>
                        <a:t>(10% of 151) = 166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MY" sz="950" kern="1200" dirty="0" smtClean="0">
                          <a:solidFill>
                            <a:schemeClr val="tx1"/>
                          </a:solidFill>
                          <a:latin typeface="Tw Cen MT" panose="020B0602020104020603" pitchFamily="34" charset="0"/>
                          <a:ea typeface="+mn-ea"/>
                          <a:cs typeface="+mn-cs"/>
                        </a:rPr>
                        <a:t>+ 17 (10% of 166) = 183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38284">
                <a:tc>
                  <a:txBody>
                    <a:bodyPr/>
                    <a:lstStyle/>
                    <a:p>
                      <a:pPr marL="0" algn="l" defTabSz="457200" rtl="0" eaLnBrk="1" latinLnBrk="0" hangingPunct="1"/>
                      <a:r>
                        <a:rPr lang="en-MY" sz="1000" b="1" kern="1200" dirty="0" smtClean="0">
                          <a:solidFill>
                            <a:schemeClr val="tx1"/>
                          </a:solidFill>
                          <a:latin typeface="Tw Cen MT" panose="020B0602020104020603" pitchFamily="34" charset="0"/>
                          <a:ea typeface="+mn-ea"/>
                          <a:cs typeface="+mn-cs"/>
                        </a:rPr>
                        <a:t>Achieved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latinLnBrk="0" hangingPunct="1"/>
                      <a:r>
                        <a:rPr lang="en-MY" sz="950" kern="1200" dirty="0" smtClean="0">
                          <a:solidFill>
                            <a:schemeClr val="tx1"/>
                          </a:solidFill>
                          <a:latin typeface="Tw Cen MT" panose="020B0602020104020603" pitchFamily="34" charset="0"/>
                          <a:ea typeface="+mn-ea"/>
                          <a:cs typeface="+mn-cs"/>
                        </a:rPr>
                        <a:t>396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latinLnBrk="0" hangingPunct="1"/>
                      <a:r>
                        <a:rPr lang="en-MY" sz="950" kern="1200" dirty="0" smtClean="0">
                          <a:solidFill>
                            <a:schemeClr val="tx1"/>
                          </a:solidFill>
                          <a:latin typeface="Tw Cen MT" panose="020B0602020104020603" pitchFamily="34" charset="0"/>
                          <a:ea typeface="+mn-ea"/>
                          <a:cs typeface="+mn-cs"/>
                        </a:rPr>
                        <a:t>954 (cumulative = 1,350)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MY" sz="950" kern="1200" dirty="0" smtClean="0">
                          <a:solidFill>
                            <a:schemeClr val="tx1"/>
                          </a:solidFill>
                          <a:latin typeface="Tw Cen MT" panose="020B0602020104020603" pitchFamily="34" charset="0"/>
                          <a:ea typeface="+mn-ea"/>
                          <a:cs typeface="+mn-cs"/>
                        </a:rPr>
                        <a:t>486 (cumulative = 1,836)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latinLnBrk="0" hangingPunct="1"/>
                      <a:endParaRPr lang="en-MY" sz="950" kern="1200" dirty="0" smtClean="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latinLnBrk="0" hangingPunct="1"/>
                      <a:endParaRPr lang="en-MY" sz="950" kern="1200" dirty="0" smtClean="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5760">
                <a:tc>
                  <a:txBody>
                    <a:bodyPr/>
                    <a:lstStyle/>
                    <a:p>
                      <a:pPr marL="0" algn="l" defTabSz="457200" rtl="0" eaLnBrk="1" latinLnBrk="0" hangingPunct="1"/>
                      <a:r>
                        <a:rPr lang="en-MY" sz="1000" b="1" kern="1200" dirty="0" smtClean="0">
                          <a:solidFill>
                            <a:schemeClr val="tx1"/>
                          </a:solidFill>
                          <a:latin typeface="Tw Cen MT" panose="020B0602020104020603" pitchFamily="34" charset="0"/>
                          <a:ea typeface="+mn-ea"/>
                          <a:cs typeface="+mn-cs"/>
                        </a:rPr>
                        <a:t>Achievement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latinLnBrk="0" hangingPunct="1"/>
                      <a:r>
                        <a:rPr lang="en-MY" sz="950" kern="1200" dirty="0" smtClean="0">
                          <a:solidFill>
                            <a:schemeClr val="tx1"/>
                          </a:solidFill>
                          <a:latin typeface="Tw Cen MT" panose="020B0602020104020603" pitchFamily="34" charset="0"/>
                          <a:ea typeface="+mn-ea"/>
                          <a:cs typeface="+mn-cs"/>
                        </a:rPr>
                        <a:t>317%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latinLnBrk="0" hangingPunct="1"/>
                      <a:r>
                        <a:rPr lang="en-MY" sz="950" kern="1200" dirty="0" smtClean="0">
                          <a:solidFill>
                            <a:schemeClr val="tx1"/>
                          </a:solidFill>
                          <a:latin typeface="Tw Cen MT" panose="020B0602020104020603" pitchFamily="34" charset="0"/>
                          <a:ea typeface="+mn-ea"/>
                          <a:cs typeface="+mn-cs"/>
                        </a:rPr>
                        <a:t>985%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latinLnBrk="0" hangingPunct="1"/>
                      <a:r>
                        <a:rPr lang="en-MY" sz="950" kern="1200" dirty="0" smtClean="0">
                          <a:solidFill>
                            <a:schemeClr val="tx1"/>
                          </a:solidFill>
                          <a:latin typeface="Tw Cen MT" panose="020B0602020104020603" pitchFamily="34" charset="0"/>
                          <a:ea typeface="+mn-ea"/>
                          <a:cs typeface="+mn-cs"/>
                        </a:rPr>
                        <a:t>1,215%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latinLnBrk="0" hangingPunct="1"/>
                      <a:endParaRPr lang="en-MY" sz="950" kern="1200" dirty="0" smtClean="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latinLnBrk="0" hangingPunct="1"/>
                      <a:endParaRPr lang="en-MY" sz="950" kern="1200" dirty="0" smtClean="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3859994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0813" y="0"/>
            <a:ext cx="2319338" cy="369888"/>
          </a:xfrm>
          <a:prstGeom prst="parallelogram">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MY" sz="1800" b="0" i="0" u="none" strike="noStrike" kern="1200" cap="none" spc="0" normalizeH="0" baseline="0" noProof="0" dirty="0">
              <a:ln>
                <a:noFill/>
              </a:ln>
              <a:solidFill>
                <a:srgbClr val="FFFFFF"/>
              </a:solidFill>
              <a:effectLst/>
              <a:uLnTx/>
              <a:uFillTx/>
              <a:latin typeface="Calibri"/>
              <a:ea typeface="+mn-ea"/>
              <a:cs typeface="Arial" pitchFamily="34" charset="0"/>
            </a:endParaRPr>
          </a:p>
        </p:txBody>
      </p:sp>
      <p:sp>
        <p:nvSpPr>
          <p:cNvPr id="3" name="Rectangle 2"/>
          <p:cNvSpPr/>
          <p:nvPr/>
        </p:nvSpPr>
        <p:spPr>
          <a:xfrm>
            <a:off x="0" y="2078038"/>
            <a:ext cx="6840000" cy="7793037"/>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ms-MY" sz="1800" b="0" i="0" u="none" strike="noStrike" kern="1200" cap="none" spc="0" normalizeH="0" baseline="0" noProof="0">
              <a:ln>
                <a:noFill/>
              </a:ln>
              <a:solidFill>
                <a:srgbClr val="FFFFFF"/>
              </a:solidFill>
              <a:effectLst/>
              <a:uLnTx/>
              <a:uFillTx/>
              <a:latin typeface="Calibri"/>
              <a:ea typeface="+mn-ea"/>
              <a:cs typeface="Arial" pitchFamily="34" charset="0"/>
            </a:endParaRPr>
          </a:p>
        </p:txBody>
      </p:sp>
      <p:graphicFrame>
        <p:nvGraphicFramePr>
          <p:cNvPr id="19" name="Table 18"/>
          <p:cNvGraphicFramePr>
            <a:graphicFrameLocks noGrp="1"/>
          </p:cNvGraphicFramePr>
          <p:nvPr/>
        </p:nvGraphicFramePr>
        <p:xfrm>
          <a:off x="4327525" y="124344"/>
          <a:ext cx="2519363" cy="1891667"/>
        </p:xfrm>
        <a:graphic>
          <a:graphicData uri="http://schemas.openxmlformats.org/drawingml/2006/table">
            <a:tbl>
              <a:tblPr/>
              <a:tblGrid>
                <a:gridCol w="2519363">
                  <a:extLst>
                    <a:ext uri="{9D8B030D-6E8A-4147-A177-3AD203B41FA5}">
                      <a16:colId xmlns:a16="http://schemas.microsoft.com/office/drawing/2014/main" val="20000"/>
                    </a:ext>
                  </a:extLst>
                </a:gridCol>
              </a:tblGrid>
              <a:tr h="396875">
                <a:tc>
                  <a:txBody>
                    <a:bodyPr/>
                    <a:lstStyle/>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dirty="0" smtClean="0">
                          <a:ln>
                            <a:noFill/>
                          </a:ln>
                          <a:solidFill>
                            <a:schemeClr val="tx1"/>
                          </a:solidFill>
                          <a:effectLst/>
                          <a:latin typeface="Tw Cen MT" pitchFamily="34" charset="0"/>
                          <a:cs typeface="Arial" pitchFamily="34" charset="0"/>
                        </a:rPr>
                        <a:t>SPONSOR</a:t>
                      </a:r>
                    </a:p>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0" i="0" u="none" strike="noStrike" cap="none" normalizeH="0" baseline="0" dirty="0" smtClean="0">
                          <a:ln>
                            <a:noFill/>
                          </a:ln>
                          <a:solidFill>
                            <a:schemeClr val="tx1"/>
                          </a:solidFill>
                          <a:effectLst/>
                          <a:latin typeface="Tw Cen MT" pitchFamily="34" charset="0"/>
                          <a:cs typeface="Arial" pitchFamily="34" charset="0"/>
                        </a:rPr>
                        <a:t>Sr Sariah Abd Karib</a:t>
                      </a:r>
                    </a:p>
                  </a:txBody>
                  <a:tcPr marL="91419" marR="91419" marT="45721" marB="4572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smtClean="0">
                          <a:ln>
                            <a:noFill/>
                          </a:ln>
                          <a:solidFill>
                            <a:schemeClr val="tx1"/>
                          </a:solidFill>
                          <a:effectLst/>
                          <a:latin typeface="Tw Cen MT" pitchFamily="34" charset="0"/>
                          <a:cs typeface="Arial" pitchFamily="34" charset="0"/>
                        </a:rPr>
                        <a:t>OWNER </a:t>
                      </a:r>
                    </a:p>
                    <a:p>
                      <a:pPr marL="0" marR="0" lvl="0" indent="0" algn="r" defTabSz="6858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Tw Cen MT" pitchFamily="34" charset="0"/>
                          <a:cs typeface="Arial" pitchFamily="34" charset="0"/>
                        </a:rPr>
                        <a:t>Sr Mohd Zaid Zakaria</a:t>
                      </a:r>
                      <a:endParaRPr kumimoji="0" lang="ms-MY" sz="1000" b="0" i="0" u="none" strike="noStrike" cap="none" normalizeH="0" baseline="0" smtClean="0">
                        <a:ln>
                          <a:noFill/>
                        </a:ln>
                        <a:solidFill>
                          <a:schemeClr val="tx1"/>
                        </a:solidFill>
                        <a:effectLst/>
                        <a:latin typeface="Tw Cen MT" pitchFamily="34" charset="0"/>
                        <a:cs typeface="Arial" pitchFamily="34" charset="0"/>
                      </a:endParaRPr>
                    </a:p>
                  </a:txBody>
                  <a:tcPr marL="91419" marR="91419" marT="45721" marB="4572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396875">
                <a:tc>
                  <a:txBody>
                    <a:bodyPr/>
                    <a:lstStyle/>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dirty="0" smtClean="0">
                          <a:ln>
                            <a:noFill/>
                          </a:ln>
                          <a:solidFill>
                            <a:schemeClr val="tx1"/>
                          </a:solidFill>
                          <a:effectLst/>
                          <a:latin typeface="Tw Cen MT" pitchFamily="34" charset="0"/>
                          <a:cs typeface="Arial" pitchFamily="34" charset="0"/>
                        </a:rPr>
                        <a:t>OIC</a:t>
                      </a:r>
                    </a:p>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0" i="0" u="none" strike="noStrike" cap="none" normalizeH="0" baseline="0" dirty="0" smtClean="0">
                          <a:ln>
                            <a:noFill/>
                          </a:ln>
                          <a:solidFill>
                            <a:schemeClr val="tx1"/>
                          </a:solidFill>
                          <a:effectLst/>
                          <a:latin typeface="Tw Cen MT" pitchFamily="34" charset="0"/>
                          <a:cs typeface="Arial" pitchFamily="34" charset="0"/>
                        </a:rPr>
                        <a:t>Mohd Firdauz Mukhzanee </a:t>
                      </a:r>
                    </a:p>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0" i="0" u="none" strike="noStrike" cap="none" normalizeH="0" baseline="0" dirty="0" smtClean="0">
                          <a:ln>
                            <a:noFill/>
                          </a:ln>
                          <a:solidFill>
                            <a:schemeClr val="tx1"/>
                          </a:solidFill>
                          <a:effectLst/>
                          <a:latin typeface="Tw Cen MT" pitchFamily="34" charset="0"/>
                          <a:cs typeface="Arial" pitchFamily="34" charset="0"/>
                        </a:rPr>
                        <a:t>Mohd Ghazali</a:t>
                      </a:r>
                    </a:p>
                  </a:txBody>
                  <a:tcPr marL="91419" marR="91419" marT="45721" marB="4572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549275">
                <a:tc>
                  <a:txBody>
                    <a:bodyPr/>
                    <a:lstStyle/>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dirty="0" smtClean="0">
                          <a:ln>
                            <a:noFill/>
                          </a:ln>
                          <a:solidFill>
                            <a:srgbClr val="000000"/>
                          </a:solidFill>
                          <a:effectLst/>
                          <a:latin typeface="Tw Cen MT" pitchFamily="34" charset="0"/>
                          <a:cs typeface="Arial" pitchFamily="34" charset="0"/>
                        </a:rPr>
                        <a:t>KPI LEADER </a:t>
                      </a:r>
                    </a:p>
                    <a:p>
                      <a:pPr marL="0" marR="0" lvl="0" indent="0" algn="r" defTabSz="6858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Tw Cen MT" pitchFamily="34" charset="0"/>
                          <a:cs typeface="Arial" pitchFamily="34" charset="0"/>
                        </a:rPr>
                        <a:t>MATRADE</a:t>
                      </a:r>
                      <a:endParaRPr kumimoji="0" lang="en-MY" sz="1000" b="0" i="0" u="none" strike="noStrike" cap="none" normalizeH="0" baseline="0" dirty="0" smtClean="0">
                        <a:ln>
                          <a:noFill/>
                        </a:ln>
                        <a:solidFill>
                          <a:schemeClr val="tx1"/>
                        </a:solidFill>
                        <a:effectLst/>
                        <a:latin typeface="Tw Cen MT" pitchFamily="34" charset="0"/>
                        <a:cs typeface="Arial" pitchFamily="34" charset="0"/>
                      </a:endParaRPr>
                    </a:p>
                    <a:p>
                      <a:pPr marL="0" marR="0" lvl="0" indent="0" algn="r" defTabSz="685800" rtl="0" eaLnBrk="1" fontAlgn="base" latinLnBrk="0" hangingPunct="1">
                        <a:lnSpc>
                          <a:spcPct val="100000"/>
                        </a:lnSpc>
                        <a:spcBef>
                          <a:spcPct val="0"/>
                        </a:spcBef>
                        <a:spcAft>
                          <a:spcPct val="0"/>
                        </a:spcAft>
                        <a:buClrTx/>
                        <a:buSzTx/>
                        <a:buFontTx/>
                        <a:buNone/>
                        <a:tabLst/>
                      </a:pPr>
                      <a:endParaRPr kumimoji="0" lang="ms-MY" sz="1000" b="0" i="0" u="none" strike="noStrike" cap="none" normalizeH="0" baseline="0" dirty="0" smtClean="0">
                        <a:ln>
                          <a:noFill/>
                        </a:ln>
                        <a:solidFill>
                          <a:srgbClr val="000000"/>
                        </a:solidFill>
                        <a:effectLst/>
                        <a:latin typeface="Tw Cen MT" pitchFamily="34" charset="0"/>
                        <a:cs typeface="Arial" pitchFamily="34" charset="0"/>
                      </a:endParaRPr>
                    </a:p>
                  </a:txBody>
                  <a:tcPr marL="91419" marR="91419" marT="45721" marB="4572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nvGraphicFramePr>
        <p:xfrm>
          <a:off x="0" y="455613"/>
          <a:ext cx="4273550" cy="1323975"/>
        </p:xfrm>
        <a:graphic>
          <a:graphicData uri="http://schemas.openxmlformats.org/drawingml/2006/table">
            <a:tbl>
              <a:tblPr/>
              <a:tblGrid>
                <a:gridCol w="4273550">
                  <a:extLst>
                    <a:ext uri="{9D8B030D-6E8A-4147-A177-3AD203B41FA5}">
                      <a16:colId xmlns:a16="http://schemas.microsoft.com/office/drawing/2014/main" val="20000"/>
                    </a:ext>
                  </a:extLst>
                </a:gridCol>
              </a:tblGrid>
              <a:tr h="549203">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smtClean="0">
                          <a:ln>
                            <a:noFill/>
                          </a:ln>
                          <a:solidFill>
                            <a:schemeClr val="tx1"/>
                          </a:solidFill>
                          <a:effectLst/>
                          <a:latin typeface="Tw Cen MT" pitchFamily="34" charset="0"/>
                          <a:cs typeface="Arial" pitchFamily="34" charset="0"/>
                        </a:rPr>
                        <a:t>KPI DESCRIPTION</a:t>
                      </a:r>
                    </a:p>
                    <a:p>
                      <a:pPr marL="0" marR="0" lvl="0" indent="0" algn="l" defTabSz="6858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Tw Cen MT" pitchFamily="34" charset="0"/>
                          <a:cs typeface="Arial" pitchFamily="34" charset="0"/>
                        </a:rPr>
                        <a:t>Services Export Fund (SEF) Grant For 16 Projects Approved By 2020 (4 Projects Per Year beginning 2017)</a:t>
                      </a:r>
                    </a:p>
                  </a:txBody>
                  <a:tcPr marL="91424" marR="91424" marT="45719" marB="45719"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77949">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smtClean="0">
                          <a:ln>
                            <a:noFill/>
                          </a:ln>
                          <a:solidFill>
                            <a:schemeClr val="tx1"/>
                          </a:solidFill>
                          <a:effectLst/>
                          <a:latin typeface="Tw Cen MT" pitchFamily="34" charset="0"/>
                          <a:cs typeface="Arial" pitchFamily="34" charset="0"/>
                        </a:rPr>
                        <a:t>INITIATIVE</a:t>
                      </a:r>
                    </a:p>
                    <a:p>
                      <a:pPr marL="0" marR="0" lvl="0" indent="0" algn="l" defTabSz="685800" rtl="0" eaLnBrk="1" fontAlgn="base" latinLnBrk="0" hangingPunct="1">
                        <a:lnSpc>
                          <a:spcPct val="88000"/>
                        </a:lnSpc>
                        <a:spcBef>
                          <a:spcPct val="0"/>
                        </a:spcBef>
                        <a:spcAft>
                          <a:spcPct val="0"/>
                        </a:spcAft>
                        <a:buClrTx/>
                        <a:buSzTx/>
                        <a:buFontTx/>
                        <a:buNone/>
                        <a:tabLst/>
                      </a:pPr>
                      <a:r>
                        <a:rPr kumimoji="0" lang="en-MY" sz="1000" b="0" i="0" u="none" strike="noStrike" cap="none" normalizeH="0" baseline="0" dirty="0" smtClean="0">
                          <a:ln>
                            <a:noFill/>
                          </a:ln>
                          <a:solidFill>
                            <a:schemeClr val="tx1"/>
                          </a:solidFill>
                          <a:effectLst/>
                          <a:latin typeface="Bookman Old Style" pitchFamily="18" charset="0"/>
                          <a:cs typeface="Arial" pitchFamily="34" charset="0"/>
                        </a:rPr>
                        <a:t>I</a:t>
                      </a:r>
                      <a:r>
                        <a:rPr kumimoji="0" lang="en-MY" sz="1000" b="0" i="0" u="none" strike="noStrike" cap="none" normalizeH="0" baseline="0" dirty="0" smtClean="0">
                          <a:ln>
                            <a:noFill/>
                          </a:ln>
                          <a:solidFill>
                            <a:schemeClr val="tx1"/>
                          </a:solidFill>
                          <a:effectLst/>
                          <a:latin typeface="Tw Cen MT" pitchFamily="34" charset="0"/>
                          <a:cs typeface="Arial" pitchFamily="34" charset="0"/>
                        </a:rPr>
                        <a:t>2 - Strengthen Access to Financing for Malaysian Champion Going Abroad </a:t>
                      </a:r>
                      <a:endParaRPr kumimoji="0" lang="en-US" sz="1000" b="0" i="0" u="none" strike="noStrike" cap="none" normalizeH="0" baseline="0" dirty="0" smtClean="0">
                        <a:ln>
                          <a:noFill/>
                        </a:ln>
                        <a:solidFill>
                          <a:schemeClr val="tx1"/>
                        </a:solidFill>
                        <a:effectLst/>
                        <a:latin typeface="Tw Cen MT" pitchFamily="34" charset="0"/>
                        <a:cs typeface="Arial" pitchFamily="34" charset="0"/>
                      </a:endParaRPr>
                    </a:p>
                  </a:txBody>
                  <a:tcPr marL="91424" marR="91424" marT="45719" marB="45719"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396822">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smtClean="0">
                          <a:ln>
                            <a:noFill/>
                          </a:ln>
                          <a:solidFill>
                            <a:schemeClr val="tx1"/>
                          </a:solidFill>
                          <a:effectLst/>
                          <a:latin typeface="Tw Cen MT" pitchFamily="34" charset="0"/>
                          <a:cs typeface="Arial" pitchFamily="34" charset="0"/>
                        </a:rPr>
                        <a:t>SUB-INITIATIVE</a:t>
                      </a:r>
                    </a:p>
                    <a:p>
                      <a:pPr marL="0" marR="0" lvl="0" indent="0" algn="l" defTabSz="685800" rtl="0" eaLnBrk="1" fontAlgn="base" latinLnBrk="0" hangingPunct="1">
                        <a:lnSpc>
                          <a:spcPct val="100000"/>
                        </a:lnSpc>
                        <a:spcBef>
                          <a:spcPct val="0"/>
                        </a:spcBef>
                        <a:spcAft>
                          <a:spcPct val="0"/>
                        </a:spcAft>
                        <a:buClrTx/>
                        <a:buSzTx/>
                        <a:buFontTx/>
                        <a:buNone/>
                        <a:tabLst/>
                      </a:pPr>
                      <a:r>
                        <a:rPr kumimoji="0" lang="en-MY" sz="1000" b="0" i="0" u="none" strike="noStrike" cap="none" normalizeH="0" baseline="0" dirty="0" smtClean="0">
                          <a:ln>
                            <a:noFill/>
                          </a:ln>
                          <a:solidFill>
                            <a:schemeClr val="tx1"/>
                          </a:solidFill>
                          <a:effectLst/>
                          <a:latin typeface="Bookman Old Style" pitchFamily="18" charset="0"/>
                          <a:cs typeface="Arial" pitchFamily="34" charset="0"/>
                        </a:rPr>
                        <a:t>-</a:t>
                      </a:r>
                      <a:endParaRPr kumimoji="0" lang="en-MY" sz="1000" b="0" i="0" u="none" strike="noStrike" cap="none" normalizeH="0" baseline="0" dirty="0" smtClean="0">
                        <a:ln>
                          <a:noFill/>
                        </a:ln>
                        <a:solidFill>
                          <a:schemeClr val="tx1"/>
                        </a:solidFill>
                        <a:effectLst/>
                        <a:latin typeface="Tw Cen MT" pitchFamily="34" charset="0"/>
                        <a:cs typeface="Arial" pitchFamily="34" charset="0"/>
                      </a:endParaRPr>
                    </a:p>
                  </a:txBody>
                  <a:tcPr marL="91424" marR="91424" marT="45719" marB="45719"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 name="Rectangle 4"/>
          <p:cNvSpPr/>
          <p:nvPr/>
        </p:nvSpPr>
        <p:spPr>
          <a:xfrm>
            <a:off x="2109788" y="63500"/>
            <a:ext cx="2092325" cy="307975"/>
          </a:xfrm>
          <a:prstGeom prst="rect">
            <a:avLst/>
          </a:prstGeom>
          <a:ln>
            <a:noFill/>
          </a:ln>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ms-MY" sz="1400" b="1" i="0" u="none" strike="noStrike" kern="1200" cap="none" spc="0" normalizeH="0" baseline="0" noProof="0" dirty="0">
                <a:ln>
                  <a:noFill/>
                </a:ln>
                <a:solidFill>
                  <a:srgbClr val="5B9BD5">
                    <a:lumMod val="75000"/>
                  </a:srgbClr>
                </a:solidFill>
                <a:effectLst/>
                <a:uLnTx/>
                <a:uFillTx/>
                <a:latin typeface="Tw Cen MT" panose="020B0602020104020603" pitchFamily="34" charset="0"/>
                <a:ea typeface="+mn-ea"/>
                <a:cs typeface="Arial" panose="020B0604020202020204" pitchFamily="34" charset="0"/>
              </a:rPr>
              <a:t>INTERNATIONALISATION</a:t>
            </a:r>
          </a:p>
        </p:txBody>
      </p:sp>
      <p:sp>
        <p:nvSpPr>
          <p:cNvPr id="3107" name="Rectangle 9"/>
          <p:cNvSpPr>
            <a:spLocks noChangeArrowheads="1"/>
          </p:cNvSpPr>
          <p:nvPr/>
        </p:nvSpPr>
        <p:spPr bwMode="auto">
          <a:xfrm>
            <a:off x="180975" y="-74613"/>
            <a:ext cx="2052638" cy="523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ms-MY" altLang="ms-MY" sz="2800" b="1" i="0" u="none" strike="noStrike" kern="1200" cap="none" spc="0" normalizeH="0" baseline="0" noProof="0" smtClean="0">
                <a:ln>
                  <a:noFill/>
                </a:ln>
                <a:solidFill>
                  <a:prstClr val="white"/>
                </a:solidFill>
                <a:effectLst/>
                <a:uLnTx/>
                <a:uFillTx/>
                <a:latin typeface="Tw Cen MT" panose="020B0602020104020603" pitchFamily="34" charset="0"/>
                <a:ea typeface="+mn-ea"/>
                <a:cs typeface="Arial" panose="020B0604020202020204" pitchFamily="34" charset="0"/>
              </a:rPr>
              <a:t>KPI </a:t>
            </a:r>
            <a:r>
              <a:rPr kumimoji="0" lang="ms-MY" altLang="ms-MY" sz="2800" b="1" i="0" u="none" strike="noStrike" kern="1200" cap="none" spc="0" normalizeH="0" baseline="0" noProof="0" smtClean="0">
                <a:ln>
                  <a:noFill/>
                </a:ln>
                <a:solidFill>
                  <a:prstClr val="white"/>
                </a:solidFill>
                <a:effectLst/>
                <a:uLnTx/>
                <a:uFillTx/>
                <a:latin typeface="Bookman Old Style" panose="02050604050505020204" pitchFamily="18" charset="0"/>
                <a:ea typeface="+mn-ea"/>
                <a:cs typeface="Arial" panose="020B0604020202020204" pitchFamily="34" charset="0"/>
              </a:rPr>
              <a:t>I</a:t>
            </a:r>
            <a:r>
              <a:rPr kumimoji="0" lang="ms-MY" altLang="ms-MY" sz="2800" b="1" i="0" u="none" strike="noStrike" kern="1200" cap="none" spc="0" normalizeH="0" baseline="0" noProof="0" smtClean="0">
                <a:ln>
                  <a:noFill/>
                </a:ln>
                <a:solidFill>
                  <a:prstClr val="white"/>
                </a:solidFill>
                <a:effectLst/>
                <a:uLnTx/>
                <a:uFillTx/>
                <a:latin typeface="Tw Cen MT" panose="020B0602020104020603" pitchFamily="34" charset="0"/>
                <a:ea typeface="+mn-ea"/>
                <a:cs typeface="Arial" panose="020B0604020202020204" pitchFamily="34" charset="0"/>
              </a:rPr>
              <a:t>2-107</a:t>
            </a:r>
            <a:endParaRPr kumimoji="0" lang="ms-MY" altLang="ms-MY" sz="2800" b="0" i="0" u="none" strike="noStrike" kern="1200" cap="none" spc="0" normalizeH="0" baseline="0" noProof="0" smtClean="0">
              <a:ln>
                <a:noFill/>
              </a:ln>
              <a:solidFill>
                <a:prstClr val="white"/>
              </a:solidFill>
              <a:effectLst/>
              <a:uLnTx/>
              <a:uFillTx/>
              <a:latin typeface="Calibri" panose="020F0502020204030204" pitchFamily="34" charset="0"/>
              <a:ea typeface="+mn-ea"/>
              <a:cs typeface="Arial" panose="020B0604020202020204" pitchFamily="34" charset="0"/>
            </a:endParaRPr>
          </a:p>
        </p:txBody>
      </p:sp>
      <p:sp>
        <p:nvSpPr>
          <p:cNvPr id="15" name="TextBox 14"/>
          <p:cNvSpPr txBox="1"/>
          <p:nvPr/>
        </p:nvSpPr>
        <p:spPr>
          <a:xfrm>
            <a:off x="-1173" y="1838326"/>
            <a:ext cx="6858000" cy="230187"/>
          </a:xfrm>
          <a:prstGeom prst="rect">
            <a:avLst/>
          </a:prstGeom>
          <a:solidFill>
            <a:schemeClr val="accent1">
              <a:lumMod val="75000"/>
            </a:schemeClr>
          </a:solidFill>
        </p:spPr>
        <p:txBody>
          <a:bodyP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Tw Cen MT" pitchFamily="34" charset="0"/>
                <a:ea typeface="+mn-ea"/>
                <a:cs typeface="Arial" panose="020B0604020202020204" pitchFamily="34" charset="0"/>
              </a:rPr>
              <a:t>PROGRESS REPORT UNTIL Q2 2018</a:t>
            </a:r>
            <a:endParaRPr kumimoji="0" lang="en-MY" sz="900" b="1" i="0" u="none" strike="noStrike" kern="1200" cap="none" spc="0" normalizeH="0" baseline="0" noProof="0" dirty="0">
              <a:ln>
                <a:noFill/>
              </a:ln>
              <a:solidFill>
                <a:prstClr val="white"/>
              </a:solidFill>
              <a:effectLst/>
              <a:uLnTx/>
              <a:uFillTx/>
              <a:latin typeface="Tw Cen MT" pitchFamily="34" charset="0"/>
              <a:ea typeface="+mn-ea"/>
              <a:cs typeface="Arial" panose="020B0604020202020204" pitchFamily="34" charset="0"/>
            </a:endParaRPr>
          </a:p>
        </p:txBody>
      </p:sp>
      <p:sp>
        <p:nvSpPr>
          <p:cNvPr id="13" name="Rectangle 12"/>
          <p:cNvSpPr/>
          <p:nvPr/>
        </p:nvSpPr>
        <p:spPr>
          <a:xfrm>
            <a:off x="0" y="2094637"/>
            <a:ext cx="6858000" cy="400110"/>
          </a:xfrm>
          <a:prstGeom prst="rect">
            <a:avLst/>
          </a:prstGeom>
        </p:spPr>
        <p:txBody>
          <a:bodyPr wrap="square">
            <a:spAutoFit/>
          </a:bodyPr>
          <a:lstStyle/>
          <a:p>
            <a:pPr lvl="0" algn="just" eaLnBrk="1" hangingPunct="1">
              <a:defRPr/>
            </a:pPr>
            <a:r>
              <a:rPr lang="en-US" sz="1000" b="1" dirty="0" smtClean="0">
                <a:solidFill>
                  <a:srgbClr val="000000"/>
                </a:solidFill>
                <a:latin typeface="Tw Cen MT" panose="020B0602020104020603" pitchFamily="34" charset="0"/>
              </a:rPr>
              <a:t>SEF Grant For 4 Projects Approved In 2018</a:t>
            </a:r>
            <a:endParaRPr lang="en-US" altLang="ms-MY" sz="1000" dirty="0" smtClean="0">
              <a:solidFill>
                <a:prstClr val="black"/>
              </a:solidFill>
              <a:latin typeface="Tw Cen MT" panose="020B0602020104020603" pitchFamily="34" charset="0"/>
            </a:endParaRPr>
          </a:p>
          <a:p>
            <a:pPr lvl="0" algn="just" eaLnBrk="1" hangingPunct="1">
              <a:defRPr/>
            </a:pPr>
            <a:r>
              <a:rPr lang="en-US" altLang="ms-MY" sz="1000" dirty="0" smtClean="0">
                <a:solidFill>
                  <a:prstClr val="black"/>
                </a:solidFill>
                <a:latin typeface="Tw Cen MT" panose="020B0602020104020603" pitchFamily="34" charset="0"/>
              </a:rPr>
              <a:t>In 2018, the SEF was approved for 13 construction related companies for several projects/events as follows:-</a:t>
            </a:r>
            <a:endParaRPr lang="en-US" altLang="ms-MY" sz="1000" dirty="0">
              <a:solidFill>
                <a:prstClr val="black"/>
              </a:solidFill>
              <a:latin typeface="Tw Cen MT" panose="020B0602020104020603"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1614704576"/>
              </p:ext>
            </p:extLst>
          </p:nvPr>
        </p:nvGraphicFramePr>
        <p:xfrm>
          <a:off x="219074" y="2562226"/>
          <a:ext cx="6467476" cy="7179088"/>
        </p:xfrm>
        <a:graphic>
          <a:graphicData uri="http://schemas.openxmlformats.org/drawingml/2006/table">
            <a:tbl>
              <a:tblPr firstRow="1" bandRow="1">
                <a:tableStyleId>{5C22544A-7EE6-4342-B048-85BDC9FD1C3A}</a:tableStyleId>
              </a:tblPr>
              <a:tblGrid>
                <a:gridCol w="390526">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gridCol w="2754228">
                  <a:extLst>
                    <a:ext uri="{9D8B030D-6E8A-4147-A177-3AD203B41FA5}">
                      <a16:colId xmlns:a16="http://schemas.microsoft.com/office/drawing/2014/main" val="20002"/>
                    </a:ext>
                  </a:extLst>
                </a:gridCol>
                <a:gridCol w="1989222">
                  <a:extLst>
                    <a:ext uri="{9D8B030D-6E8A-4147-A177-3AD203B41FA5}">
                      <a16:colId xmlns:a16="http://schemas.microsoft.com/office/drawing/2014/main" val="20003"/>
                    </a:ext>
                  </a:extLst>
                </a:gridCol>
              </a:tblGrid>
              <a:tr h="226161">
                <a:tc>
                  <a:txBody>
                    <a:bodyPr/>
                    <a:lstStyle/>
                    <a:p>
                      <a:pPr algn="ctr"/>
                      <a:r>
                        <a:rPr lang="en-MY" sz="850" b="1" dirty="0" smtClean="0">
                          <a:solidFill>
                            <a:schemeClr val="tx1"/>
                          </a:solidFill>
                          <a:latin typeface="Tw Cen MT"/>
                        </a:rPr>
                        <a:t>NO</a:t>
                      </a:r>
                      <a:endParaRPr lang="en-MY" sz="850" b="1" dirty="0">
                        <a:solidFill>
                          <a:schemeClr val="tx1"/>
                        </a:solidFill>
                        <a:latin typeface="Tw Cen M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MY" sz="850" b="1" dirty="0" smtClean="0">
                          <a:solidFill>
                            <a:schemeClr val="tx1"/>
                          </a:solidFill>
                          <a:latin typeface="Tw Cen MT"/>
                        </a:rPr>
                        <a:t>RECIPIENT</a:t>
                      </a:r>
                      <a:endParaRPr lang="en-MY" sz="850" b="1" dirty="0">
                        <a:solidFill>
                          <a:schemeClr val="tx1"/>
                        </a:solidFill>
                        <a:latin typeface="Tw Cen M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MY" sz="850" b="1" dirty="0" smtClean="0">
                          <a:solidFill>
                            <a:schemeClr val="tx1"/>
                          </a:solidFill>
                          <a:latin typeface="Tw Cen MT"/>
                        </a:rPr>
                        <a:t>PROJECT/EVENT</a:t>
                      </a:r>
                      <a:endParaRPr lang="en-MY" sz="850" b="1" dirty="0">
                        <a:solidFill>
                          <a:schemeClr val="tx1"/>
                        </a:solidFill>
                        <a:latin typeface="Tw Cen M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MY" sz="850" b="1" dirty="0" smtClean="0">
                          <a:solidFill>
                            <a:schemeClr val="tx1"/>
                          </a:solidFill>
                          <a:latin typeface="Tw Cen MT"/>
                        </a:rPr>
                        <a:t>ACTIVITY</a:t>
                      </a:r>
                      <a:endParaRPr lang="en-MY" sz="850" b="1" dirty="0">
                        <a:solidFill>
                          <a:schemeClr val="tx1"/>
                        </a:solidFill>
                        <a:latin typeface="Tw Cen M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346780">
                <a:tc>
                  <a:txBody>
                    <a:bodyPr/>
                    <a:lstStyle/>
                    <a:p>
                      <a:pPr algn="ctr"/>
                      <a:r>
                        <a:rPr lang="en-MY" sz="850" dirty="0" smtClean="0">
                          <a:latin typeface="Tw Cen MT"/>
                        </a:rPr>
                        <a:t>1</a:t>
                      </a:r>
                      <a:endParaRPr lang="en-MY" sz="850" dirty="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US" altLang="en-US" sz="850" b="0" dirty="0" err="1" smtClean="0">
                          <a:solidFill>
                            <a:prstClr val="black"/>
                          </a:solidFill>
                          <a:latin typeface="Tw Cen MT" panose="020B0602020104020603" pitchFamily="34" charset="0"/>
                        </a:rPr>
                        <a:t>Duriane</a:t>
                      </a:r>
                      <a:r>
                        <a:rPr lang="en-US" altLang="en-US" sz="850" b="0" dirty="0" smtClean="0">
                          <a:solidFill>
                            <a:prstClr val="black"/>
                          </a:solidFill>
                          <a:latin typeface="Tw Cen MT" panose="020B0602020104020603" pitchFamily="34" charset="0"/>
                        </a:rPr>
                        <a:t> Professionals S/B</a:t>
                      </a:r>
                      <a:endParaRPr lang="en-MY" sz="850" b="0" dirty="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lvl="0" indent="0" algn="just" eaLnBrk="1" hangingPunct="1">
                        <a:lnSpc>
                          <a:spcPct val="100000"/>
                        </a:lnSpc>
                        <a:spcBef>
                          <a:spcPct val="0"/>
                        </a:spcBef>
                        <a:defRPr/>
                      </a:pPr>
                      <a:r>
                        <a:rPr lang="en-MY" altLang="en-US" sz="850" dirty="0" smtClean="0">
                          <a:solidFill>
                            <a:prstClr val="black"/>
                          </a:solidFill>
                          <a:latin typeface="Tw Cen MT" panose="020B0602020104020603" pitchFamily="34" charset="0"/>
                        </a:rPr>
                        <a:t>5th ASEAN-Korea Engineering Forum, Yangon, Myanmar</a:t>
                      </a:r>
                      <a:endParaRPr lang="en-US" altLang="ms-MY" sz="850" dirty="0">
                        <a:solidFill>
                          <a:prstClr val="black"/>
                        </a:solidFill>
                        <a:latin typeface="Tw Cen MT" panose="020B0602020104020603"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US" altLang="ms-MY" sz="850" dirty="0" smtClean="0">
                          <a:solidFill>
                            <a:prstClr val="black"/>
                          </a:solidFill>
                          <a:latin typeface="Tw Cen MT" panose="020B0602020104020603" pitchFamily="34" charset="0"/>
                        </a:rPr>
                        <a:t>1a - </a:t>
                      </a:r>
                      <a:r>
                        <a:rPr lang="en-MY" altLang="en-US" sz="850" dirty="0" smtClean="0">
                          <a:solidFill>
                            <a:prstClr val="black"/>
                          </a:solidFill>
                          <a:latin typeface="Tw Cen MT" panose="020B0602020104020603" pitchFamily="34" charset="0"/>
                        </a:rPr>
                        <a:t>Speaker in International conference / forum in overseas</a:t>
                      </a:r>
                      <a:endParaRPr lang="en-MY" sz="850" dirty="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115728">
                <a:tc>
                  <a:txBody>
                    <a:bodyPr/>
                    <a:lstStyle/>
                    <a:p>
                      <a:pPr algn="ctr"/>
                      <a:r>
                        <a:rPr lang="en-MY" sz="850" dirty="0" smtClean="0">
                          <a:latin typeface="Tw Cen MT"/>
                        </a:rPr>
                        <a:t>2</a:t>
                      </a:r>
                      <a:endParaRPr lang="en-MY" sz="850" dirty="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0" lang="en-US" altLang="ms-MY" sz="850" b="0" i="0" u="none" strike="noStrike" kern="1200" cap="none" spc="0" normalizeH="0" baseline="0" noProof="0" dirty="0" err="1" smtClean="0">
                          <a:ln>
                            <a:noFill/>
                          </a:ln>
                          <a:solidFill>
                            <a:prstClr val="black"/>
                          </a:solidFill>
                          <a:effectLst/>
                          <a:uLnTx/>
                          <a:uFillTx/>
                          <a:latin typeface="Tw Cen MT" panose="020B0602020104020603" pitchFamily="34" charset="0"/>
                          <a:ea typeface="+mn-ea"/>
                          <a:cs typeface="Arial" panose="020B0604020202020204" pitchFamily="34" charset="0"/>
                        </a:rPr>
                        <a:t>Romstar</a:t>
                      </a:r>
                      <a:r>
                        <a:rPr kumimoji="0" lang="en-US" altLang="ms-MY" sz="85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Arial" panose="020B0604020202020204" pitchFamily="34" charset="0"/>
                        </a:rPr>
                        <a:t> </a:t>
                      </a:r>
                      <a:r>
                        <a:rPr kumimoji="0" lang="en-US" altLang="ms-MY" sz="850" b="0" i="0" u="none" strike="noStrike" kern="1200" cap="none" spc="0" normalizeH="0" baseline="0" noProof="0" dirty="0" err="1" smtClean="0">
                          <a:ln>
                            <a:noFill/>
                          </a:ln>
                          <a:solidFill>
                            <a:prstClr val="black"/>
                          </a:solidFill>
                          <a:effectLst/>
                          <a:uLnTx/>
                          <a:uFillTx/>
                          <a:latin typeface="Tw Cen MT" panose="020B0602020104020603" pitchFamily="34" charset="0"/>
                          <a:ea typeface="+mn-ea"/>
                          <a:cs typeface="Arial" panose="020B0604020202020204" pitchFamily="34" charset="0"/>
                        </a:rPr>
                        <a:t>Sdn</a:t>
                      </a:r>
                      <a:r>
                        <a:rPr kumimoji="0" lang="en-US" altLang="ms-MY" sz="85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Arial" panose="020B0604020202020204" pitchFamily="34" charset="0"/>
                        </a:rPr>
                        <a:t> </a:t>
                      </a:r>
                      <a:r>
                        <a:rPr kumimoji="0" lang="en-US" altLang="ms-MY" sz="850" b="0" i="0" u="none" strike="noStrike" kern="1200" cap="none" spc="0" normalizeH="0" baseline="0" noProof="0" dirty="0" err="1" smtClean="0">
                          <a:ln>
                            <a:noFill/>
                          </a:ln>
                          <a:solidFill>
                            <a:prstClr val="black"/>
                          </a:solidFill>
                          <a:effectLst/>
                          <a:uLnTx/>
                          <a:uFillTx/>
                          <a:latin typeface="Tw Cen MT" panose="020B0602020104020603" pitchFamily="34" charset="0"/>
                          <a:ea typeface="+mn-ea"/>
                          <a:cs typeface="Arial" panose="020B0604020202020204" pitchFamily="34" charset="0"/>
                        </a:rPr>
                        <a:t>Bhd</a:t>
                      </a:r>
                      <a:endParaRPr lang="en-MY" sz="850" b="0" dirty="0" smtClean="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171450" marR="0" lvl="0" indent="-17145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MY" altLang="ms-MY" sz="85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Arial" panose="020B0604020202020204" pitchFamily="34" charset="0"/>
                        </a:rPr>
                        <a:t>Guangdong, China Jan 2018</a:t>
                      </a:r>
                    </a:p>
                    <a:p>
                      <a:pPr marL="171450" marR="0" lvl="0" indent="-17145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MY" altLang="ms-MY" sz="850" b="0" i="0" u="none" strike="noStrike" kern="1200" cap="none" spc="0" normalizeH="0" baseline="0" noProof="0" dirty="0" err="1" smtClean="0">
                          <a:ln>
                            <a:noFill/>
                          </a:ln>
                          <a:solidFill>
                            <a:prstClr val="black"/>
                          </a:solidFill>
                          <a:effectLst/>
                          <a:uLnTx/>
                          <a:uFillTx/>
                          <a:latin typeface="Tw Cen MT" panose="020B0602020104020603" pitchFamily="34" charset="0"/>
                          <a:ea typeface="+mn-ea"/>
                          <a:cs typeface="Arial" panose="020B0604020202020204" pitchFamily="34" charset="0"/>
                        </a:rPr>
                        <a:t>Petroexir</a:t>
                      </a:r>
                      <a:r>
                        <a:rPr kumimoji="0" lang="en-MY" altLang="ms-MY" sz="85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Arial" panose="020B0604020202020204" pitchFamily="34" charset="0"/>
                        </a:rPr>
                        <a:t> Co. &amp; Iranian Offshore Oil Company, Tehran, Iran 15-17 Jan 2018.</a:t>
                      </a:r>
                    </a:p>
                    <a:p>
                      <a:pPr marL="171450" marR="0" lvl="0" indent="-17145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MY" altLang="ms-MY" sz="85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Arial" panose="020B0604020202020204" pitchFamily="34" charset="0"/>
                        </a:rPr>
                        <a:t>BSR Refinery and Korea National Oil Corporation Vietnam (KNOC) in </a:t>
                      </a:r>
                      <a:r>
                        <a:rPr kumimoji="0" lang="en-MY" altLang="ms-MY" sz="850" b="0" i="0" u="none" strike="noStrike" kern="1200" cap="none" spc="0" normalizeH="0" baseline="0" noProof="0" dirty="0" err="1" smtClean="0">
                          <a:ln>
                            <a:noFill/>
                          </a:ln>
                          <a:solidFill>
                            <a:prstClr val="black"/>
                          </a:solidFill>
                          <a:effectLst/>
                          <a:uLnTx/>
                          <a:uFillTx/>
                          <a:latin typeface="Tw Cen MT" panose="020B0602020104020603" pitchFamily="34" charset="0"/>
                          <a:ea typeface="+mn-ea"/>
                          <a:cs typeface="Arial" panose="020B0604020202020204" pitchFamily="34" charset="0"/>
                        </a:rPr>
                        <a:t>Quang</a:t>
                      </a:r>
                      <a:r>
                        <a:rPr kumimoji="0" lang="en-MY" altLang="ms-MY" sz="85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Arial" panose="020B0604020202020204" pitchFamily="34" charset="0"/>
                        </a:rPr>
                        <a:t> </a:t>
                      </a:r>
                      <a:r>
                        <a:rPr kumimoji="0" lang="en-MY" altLang="ms-MY" sz="850" b="0" i="0" u="none" strike="noStrike" kern="1200" cap="none" spc="0" normalizeH="0" baseline="0" noProof="0" dirty="0" err="1" smtClean="0">
                          <a:ln>
                            <a:noFill/>
                          </a:ln>
                          <a:solidFill>
                            <a:prstClr val="black"/>
                          </a:solidFill>
                          <a:effectLst/>
                          <a:uLnTx/>
                          <a:uFillTx/>
                          <a:latin typeface="Tw Cen MT" panose="020B0602020104020603" pitchFamily="34" charset="0"/>
                          <a:ea typeface="+mn-ea"/>
                          <a:cs typeface="Arial" panose="020B0604020202020204" pitchFamily="34" charset="0"/>
                        </a:rPr>
                        <a:t>Ngai</a:t>
                      </a:r>
                      <a:r>
                        <a:rPr kumimoji="0" lang="en-MY" altLang="ms-MY" sz="85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Arial" panose="020B0604020202020204" pitchFamily="34" charset="0"/>
                        </a:rPr>
                        <a:t> &amp; Ho Chi Minh on 6-7 Feb 2018.</a:t>
                      </a:r>
                    </a:p>
                    <a:p>
                      <a:pPr marL="171450" marR="0" lvl="0" indent="-17145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MY" altLang="ms-MY" sz="85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Arial" panose="020B0604020202020204" pitchFamily="34" charset="0"/>
                        </a:rPr>
                        <a:t>PGN </a:t>
                      </a:r>
                      <a:r>
                        <a:rPr kumimoji="0" lang="en-MY" altLang="ms-MY" sz="850" b="0" i="0" u="none" strike="noStrike" kern="1200" cap="none" spc="0" normalizeH="0" baseline="0" noProof="0" dirty="0" err="1" smtClean="0">
                          <a:ln>
                            <a:noFill/>
                          </a:ln>
                          <a:solidFill>
                            <a:prstClr val="black"/>
                          </a:solidFill>
                          <a:effectLst/>
                          <a:uLnTx/>
                          <a:uFillTx/>
                          <a:latin typeface="Tw Cen MT" panose="020B0602020104020603" pitchFamily="34" charset="0"/>
                          <a:ea typeface="+mn-ea"/>
                          <a:cs typeface="Arial" panose="020B0604020202020204" pitchFamily="34" charset="0"/>
                        </a:rPr>
                        <a:t>Saka</a:t>
                      </a:r>
                      <a:r>
                        <a:rPr kumimoji="0" lang="en-MY" altLang="ms-MY" sz="85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Arial" panose="020B0604020202020204" pitchFamily="34" charset="0"/>
                        </a:rPr>
                        <a:t> </a:t>
                      </a:r>
                      <a:r>
                        <a:rPr kumimoji="0" lang="en-MY" altLang="ms-MY" sz="850" b="0" i="0" u="none" strike="noStrike" kern="1200" cap="none" spc="0" normalizeH="0" baseline="0" noProof="0" dirty="0" err="1" smtClean="0">
                          <a:ln>
                            <a:noFill/>
                          </a:ln>
                          <a:solidFill>
                            <a:prstClr val="black"/>
                          </a:solidFill>
                          <a:effectLst/>
                          <a:uLnTx/>
                          <a:uFillTx/>
                          <a:latin typeface="Tw Cen MT" panose="020B0602020104020603" pitchFamily="34" charset="0"/>
                          <a:ea typeface="+mn-ea"/>
                          <a:cs typeface="Arial" panose="020B0604020202020204" pitchFamily="34" charset="0"/>
                        </a:rPr>
                        <a:t>Pangkah</a:t>
                      </a:r>
                      <a:r>
                        <a:rPr kumimoji="0" lang="en-MY" altLang="ms-MY" sz="85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Arial" panose="020B0604020202020204" pitchFamily="34" charset="0"/>
                        </a:rPr>
                        <a:t> Ltd. in Surabaya, Indonesia on 20-22 Feb 2018.</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0" lang="en-US" altLang="ms-MY" sz="850" b="0" i="0" u="none" strike="noStrike" kern="1200" cap="none" spc="0" normalizeH="0" baseline="0" noProof="0" dirty="0" smtClean="0">
                          <a:ln>
                            <a:noFill/>
                          </a:ln>
                          <a:solidFill>
                            <a:prstClr val="black"/>
                          </a:solidFill>
                          <a:effectLst/>
                          <a:uLnTx/>
                          <a:uFillTx/>
                          <a:latin typeface="Tw Cen MT" panose="020B0602020104020603" pitchFamily="34" charset="0"/>
                        </a:rPr>
                        <a:t>2 b - Presentation to clients for assessing business/ project overseas</a:t>
                      </a:r>
                      <a:endParaRPr lang="en-MY" sz="850" dirty="0" smtClean="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87615">
                <a:tc rowSpan="2">
                  <a:txBody>
                    <a:bodyPr/>
                    <a:lstStyle/>
                    <a:p>
                      <a:pPr algn="ctr"/>
                      <a:r>
                        <a:rPr lang="en-MY" sz="850" dirty="0" smtClean="0">
                          <a:latin typeface="Tw Cen MT"/>
                        </a:rPr>
                        <a:t>3</a:t>
                      </a:r>
                      <a:endParaRPr lang="en-MY" sz="850" dirty="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rowSpan="2">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0" lang="en-US" altLang="ms-MY" sz="850" b="0" i="0" u="none" strike="noStrike" kern="1200" cap="none" spc="0" normalizeH="0" baseline="0" noProof="0" dirty="0" err="1" smtClean="0">
                          <a:ln>
                            <a:noFill/>
                          </a:ln>
                          <a:solidFill>
                            <a:prstClr val="black"/>
                          </a:solidFill>
                          <a:effectLst/>
                          <a:uLnTx/>
                          <a:uFillTx/>
                          <a:latin typeface="Tw Cen MT" panose="020B0602020104020603" pitchFamily="34" charset="0"/>
                          <a:ea typeface="+mn-ea"/>
                          <a:cs typeface="Arial" panose="020B0604020202020204" pitchFamily="34" charset="0"/>
                        </a:rPr>
                        <a:t>Veritas</a:t>
                      </a:r>
                      <a:r>
                        <a:rPr kumimoji="0" lang="en-US" altLang="ms-MY" sz="85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Arial" panose="020B0604020202020204" pitchFamily="34" charset="0"/>
                        </a:rPr>
                        <a:t> Architects </a:t>
                      </a:r>
                      <a:r>
                        <a:rPr kumimoji="0" lang="en-US" altLang="ms-MY" sz="850" b="0" i="0" u="none" strike="noStrike" kern="1200" cap="none" spc="0" normalizeH="0" baseline="0" noProof="0" dirty="0" err="1" smtClean="0">
                          <a:ln>
                            <a:noFill/>
                          </a:ln>
                          <a:solidFill>
                            <a:prstClr val="black"/>
                          </a:solidFill>
                          <a:effectLst/>
                          <a:uLnTx/>
                          <a:uFillTx/>
                          <a:latin typeface="Tw Cen MT" panose="020B0602020104020603" pitchFamily="34" charset="0"/>
                          <a:ea typeface="+mn-ea"/>
                          <a:cs typeface="Arial" panose="020B0604020202020204" pitchFamily="34" charset="0"/>
                        </a:rPr>
                        <a:t>Sdn</a:t>
                      </a:r>
                      <a:r>
                        <a:rPr kumimoji="0" lang="en-US" altLang="ms-MY" sz="85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Arial" panose="020B0604020202020204" pitchFamily="34" charset="0"/>
                        </a:rPr>
                        <a:t> </a:t>
                      </a:r>
                      <a:r>
                        <a:rPr kumimoji="0" lang="en-US" altLang="ms-MY" sz="850" b="0" i="0" u="none" strike="noStrike" kern="1200" cap="none" spc="0" normalizeH="0" baseline="0" noProof="0" dirty="0" err="1" smtClean="0">
                          <a:ln>
                            <a:noFill/>
                          </a:ln>
                          <a:solidFill>
                            <a:prstClr val="black"/>
                          </a:solidFill>
                          <a:effectLst/>
                          <a:uLnTx/>
                          <a:uFillTx/>
                          <a:latin typeface="Tw Cen MT" panose="020B0602020104020603" pitchFamily="34" charset="0"/>
                          <a:ea typeface="+mn-ea"/>
                          <a:cs typeface="Arial" panose="020B0604020202020204" pitchFamily="34" charset="0"/>
                        </a:rPr>
                        <a:t>Bhd</a:t>
                      </a:r>
                      <a:endParaRPr lang="en-MY" sz="850" b="0" dirty="0" smtClean="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171450" marR="0" lvl="0" indent="-17145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MY" altLang="ms-MY" sz="85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Arial" panose="020B0604020202020204" pitchFamily="34" charset="0"/>
                        </a:rPr>
                        <a:t>Design Perspective Kochi Edition, India on 23 Feb 2018</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0" lang="en-US" altLang="ms-MY" sz="85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Arial" panose="020B0604020202020204" pitchFamily="34" charset="0"/>
                        </a:rPr>
                        <a:t>1a - </a:t>
                      </a:r>
                      <a:r>
                        <a:rPr kumimoji="0" lang="en-MY" altLang="en-US" sz="85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Arial" panose="020B0604020202020204" pitchFamily="34" charset="0"/>
                        </a:rPr>
                        <a:t>Speaker in International conference / forum in overseas</a:t>
                      </a:r>
                      <a:endParaRPr lang="en-MY" sz="850" dirty="0" smtClean="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243886">
                <a:tc vMerge="1">
                  <a:txBody>
                    <a:bodyPr/>
                    <a:lstStyle/>
                    <a:p>
                      <a:pPr algn="ctr"/>
                      <a:endParaRPr lang="en-MY" sz="900" dirty="0">
                        <a:latin typeface="Tw Cen MT"/>
                      </a:endParaRPr>
                    </a:p>
                  </a:txBody>
                  <a:tcPr/>
                </a:tc>
                <a:tc vMerge="1">
                  <a:txBody>
                    <a:bodyPr/>
                    <a:lstStyle/>
                    <a:p>
                      <a:pPr marL="0" marR="0" indent="0" algn="l" defTabSz="685800" rtl="0" eaLnBrk="1" fontAlgn="auto" latinLnBrk="0" hangingPunct="1">
                        <a:lnSpc>
                          <a:spcPct val="100000"/>
                        </a:lnSpc>
                        <a:spcBef>
                          <a:spcPts val="0"/>
                        </a:spcBef>
                        <a:spcAft>
                          <a:spcPts val="0"/>
                        </a:spcAft>
                        <a:buClrTx/>
                        <a:buSzTx/>
                        <a:buFontTx/>
                        <a:buNone/>
                        <a:tabLst/>
                        <a:defRPr/>
                      </a:pPr>
                      <a:endParaRPr lang="en-MY" sz="900" dirty="0" smtClean="0">
                        <a:latin typeface="Tw Cen MT"/>
                      </a:endParaRPr>
                    </a:p>
                  </a:txBody>
                  <a:tcPr/>
                </a:tc>
                <a:tc>
                  <a:txBody>
                    <a:bodyPr/>
                    <a:lstStyle/>
                    <a:p>
                      <a:pPr marL="171450" marR="0" lvl="0" indent="-17145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MY" altLang="ms-MY" sz="85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Arial" panose="020B0604020202020204" pitchFamily="34" charset="0"/>
                        </a:rPr>
                        <a:t>Holiday Inn Hotel Development in </a:t>
                      </a:r>
                      <a:r>
                        <a:rPr kumimoji="0" lang="en-MY" altLang="ms-MY" sz="850" b="0" i="0" u="none" strike="noStrike" kern="1200" cap="none" spc="0" normalizeH="0" baseline="0" noProof="0" dirty="0" err="1" smtClean="0">
                          <a:ln>
                            <a:noFill/>
                          </a:ln>
                          <a:solidFill>
                            <a:prstClr val="black"/>
                          </a:solidFill>
                          <a:effectLst/>
                          <a:uLnTx/>
                          <a:uFillTx/>
                          <a:latin typeface="Tw Cen MT" panose="020B0602020104020603" pitchFamily="34" charset="0"/>
                          <a:ea typeface="+mn-ea"/>
                          <a:cs typeface="Arial" panose="020B0604020202020204" pitchFamily="34" charset="0"/>
                        </a:rPr>
                        <a:t>Katmandu</a:t>
                      </a:r>
                      <a:r>
                        <a:rPr kumimoji="0" lang="en-MY" altLang="ms-MY" sz="85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Arial" panose="020B0604020202020204" pitchFamily="34" charset="0"/>
                        </a:rPr>
                        <a:t>, Nepal, 12-14 October 2017</a:t>
                      </a:r>
                    </a:p>
                    <a:p>
                      <a:pPr marL="171450" marR="0" lvl="0" indent="-17145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MY" altLang="ms-MY" sz="85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Arial" panose="020B0604020202020204" pitchFamily="34" charset="0"/>
                        </a:rPr>
                        <a:t>ASAAS International School in Muscat, Oman 29-30 August 2017</a:t>
                      </a:r>
                    </a:p>
                    <a:p>
                      <a:pPr marL="171450" marR="0" lvl="0" indent="-17145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MY" altLang="ms-MY" sz="850" b="0" i="0" u="none" strike="noStrike" kern="1200" cap="none" spc="0" normalizeH="0" baseline="0" noProof="0" dirty="0" err="1" smtClean="0">
                          <a:ln>
                            <a:noFill/>
                          </a:ln>
                          <a:solidFill>
                            <a:prstClr val="black"/>
                          </a:solidFill>
                          <a:effectLst/>
                          <a:uLnTx/>
                          <a:uFillTx/>
                          <a:latin typeface="Tw Cen MT" panose="020B0602020104020603" pitchFamily="34" charset="0"/>
                          <a:ea typeface="+mn-ea"/>
                          <a:cs typeface="Arial" panose="020B0604020202020204" pitchFamily="34" charset="0"/>
                        </a:rPr>
                        <a:t>Lingamaneni</a:t>
                      </a:r>
                      <a:r>
                        <a:rPr kumimoji="0" lang="en-MY" altLang="ms-MY" sz="85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Arial" panose="020B0604020202020204" pitchFamily="34" charset="0"/>
                        </a:rPr>
                        <a:t> Township Private Ltd., Guntur, India, 6-8 Dec 2017</a:t>
                      </a:r>
                    </a:p>
                    <a:p>
                      <a:pPr marL="171450" marR="0" lvl="0" indent="-17145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MY" altLang="ms-MY" sz="85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Arial" panose="020B0604020202020204" pitchFamily="34" charset="0"/>
                        </a:rPr>
                        <a:t>JW Marriot Hotel, Myanmar 13-14 Dec 2017</a:t>
                      </a:r>
                    </a:p>
                    <a:p>
                      <a:pPr marL="171450" marR="0" lvl="0" indent="-17145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MY" altLang="ms-MY" sz="85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Arial" panose="020B0604020202020204" pitchFamily="34" charset="0"/>
                        </a:rPr>
                        <a:t>Muscat National Development &amp; Investment Company in Oman on 20 Dec 2017</a:t>
                      </a:r>
                      <a:endParaRPr kumimoji="0" lang="en-US" altLang="ms-MY" sz="85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Arial" panose="020B060402020202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0" lang="en-US" altLang="ms-MY" sz="85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Arial" panose="020B0604020202020204" pitchFamily="34" charset="0"/>
                        </a:rPr>
                        <a:t>2a – Rendering services for projects undertaken in overseas</a:t>
                      </a:r>
                      <a:endParaRPr lang="en-MY" sz="850" dirty="0" smtClean="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46780">
                <a:tc>
                  <a:txBody>
                    <a:bodyPr/>
                    <a:lstStyle/>
                    <a:p>
                      <a:pPr algn="ctr"/>
                      <a:r>
                        <a:rPr lang="en-MY" sz="850" dirty="0" smtClean="0">
                          <a:latin typeface="Tw Cen MT"/>
                        </a:rPr>
                        <a:t>4</a:t>
                      </a:r>
                      <a:endParaRPr lang="en-MY" sz="850" dirty="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kumimoji="0" lang="en-US" altLang="ms-MY" sz="850" b="0" i="0" u="none" strike="noStrike" kern="1200" cap="none" spc="0" normalizeH="0" baseline="0" noProof="0" dirty="0" err="1" smtClean="0">
                          <a:ln>
                            <a:noFill/>
                          </a:ln>
                          <a:solidFill>
                            <a:prstClr val="black"/>
                          </a:solidFill>
                          <a:effectLst/>
                          <a:uLnTx/>
                          <a:uFillTx/>
                          <a:latin typeface="Tw Cen MT" panose="020B0602020104020603" pitchFamily="34" charset="0"/>
                          <a:ea typeface="+mn-ea"/>
                          <a:cs typeface="Arial" panose="020B0604020202020204" pitchFamily="34" charset="0"/>
                        </a:rPr>
                        <a:t>Dreamedge</a:t>
                      </a:r>
                      <a:r>
                        <a:rPr kumimoji="0" lang="en-US" altLang="ms-MY" sz="85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Arial" panose="020B0604020202020204" pitchFamily="34" charset="0"/>
                        </a:rPr>
                        <a:t> </a:t>
                      </a:r>
                      <a:r>
                        <a:rPr kumimoji="0" lang="en-US" altLang="ms-MY" sz="850" b="0" i="0" u="none" strike="noStrike" kern="1200" cap="none" spc="0" normalizeH="0" baseline="0" noProof="0" dirty="0" err="1" smtClean="0">
                          <a:ln>
                            <a:noFill/>
                          </a:ln>
                          <a:solidFill>
                            <a:prstClr val="black"/>
                          </a:solidFill>
                          <a:effectLst/>
                          <a:uLnTx/>
                          <a:uFillTx/>
                          <a:latin typeface="Tw Cen MT" panose="020B0602020104020603" pitchFamily="34" charset="0"/>
                          <a:ea typeface="+mn-ea"/>
                          <a:cs typeface="Arial" panose="020B0604020202020204" pitchFamily="34" charset="0"/>
                        </a:rPr>
                        <a:t>Sdn</a:t>
                      </a:r>
                      <a:r>
                        <a:rPr kumimoji="0" lang="en-US" altLang="ms-MY" sz="85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Arial" panose="020B0604020202020204" pitchFamily="34" charset="0"/>
                        </a:rPr>
                        <a:t> </a:t>
                      </a:r>
                      <a:r>
                        <a:rPr kumimoji="0" lang="en-US" altLang="ms-MY" sz="850" b="0" i="0" u="none" strike="noStrike" kern="1200" cap="none" spc="0" normalizeH="0" baseline="0" noProof="0" dirty="0" err="1" smtClean="0">
                          <a:ln>
                            <a:noFill/>
                          </a:ln>
                          <a:solidFill>
                            <a:prstClr val="black"/>
                          </a:solidFill>
                          <a:effectLst/>
                          <a:uLnTx/>
                          <a:uFillTx/>
                          <a:latin typeface="Tw Cen MT" panose="020B0602020104020603" pitchFamily="34" charset="0"/>
                          <a:ea typeface="+mn-ea"/>
                          <a:cs typeface="Arial" panose="020B0604020202020204" pitchFamily="34" charset="0"/>
                        </a:rPr>
                        <a:t>Bhd</a:t>
                      </a:r>
                      <a:endParaRPr lang="en-MY" sz="850" b="0" dirty="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171450" marR="0" lvl="0" indent="-171450" algn="just" defTabSz="4572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MY" altLang="ms-MY" sz="85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Arial" panose="020B0604020202020204" pitchFamily="34" charset="0"/>
                        </a:rPr>
                        <a:t>Mumbai, India Feb 2018</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0" lang="en-US" altLang="ms-MY" sz="850" b="0" i="0" u="none" strike="noStrike" kern="1200" cap="none" spc="0" normalizeH="0" baseline="0" noProof="0" dirty="0" smtClean="0">
                          <a:ln>
                            <a:noFill/>
                          </a:ln>
                          <a:solidFill>
                            <a:prstClr val="black"/>
                          </a:solidFill>
                          <a:effectLst/>
                          <a:uLnTx/>
                          <a:uFillTx/>
                          <a:latin typeface="Tw Cen MT" panose="020B0602020104020603" pitchFamily="34" charset="0"/>
                        </a:rPr>
                        <a:t>2 b - Presentation to clients for assessing business/ project overseas</a:t>
                      </a:r>
                      <a:endParaRPr lang="en-MY" sz="850" dirty="0" smtClean="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46780">
                <a:tc>
                  <a:txBody>
                    <a:bodyPr/>
                    <a:lstStyle/>
                    <a:p>
                      <a:pPr algn="ctr"/>
                      <a:r>
                        <a:rPr lang="en-MY" sz="850" dirty="0" smtClean="0">
                          <a:latin typeface="Tw Cen MT"/>
                        </a:rPr>
                        <a:t>5</a:t>
                      </a:r>
                      <a:endParaRPr lang="en-MY" sz="850" dirty="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0" lang="en-US" altLang="ms-MY" sz="85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Arial" panose="020B0604020202020204" pitchFamily="34" charset="0"/>
                        </a:rPr>
                        <a:t>Global LNG </a:t>
                      </a:r>
                      <a:r>
                        <a:rPr kumimoji="0" lang="en-US" altLang="ms-MY" sz="850" b="0" i="0" u="none" strike="noStrike" kern="1200" cap="none" spc="0" normalizeH="0" baseline="0" noProof="0" dirty="0" err="1" smtClean="0">
                          <a:ln>
                            <a:noFill/>
                          </a:ln>
                          <a:solidFill>
                            <a:prstClr val="black"/>
                          </a:solidFill>
                          <a:effectLst/>
                          <a:uLnTx/>
                          <a:uFillTx/>
                          <a:latin typeface="Tw Cen MT" panose="020B0602020104020603" pitchFamily="34" charset="0"/>
                          <a:ea typeface="+mn-ea"/>
                          <a:cs typeface="Arial" panose="020B0604020202020204" pitchFamily="34" charset="0"/>
                        </a:rPr>
                        <a:t>Sdn</a:t>
                      </a:r>
                      <a:r>
                        <a:rPr kumimoji="0" lang="en-US" altLang="ms-MY" sz="85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Arial" panose="020B0604020202020204" pitchFamily="34" charset="0"/>
                        </a:rPr>
                        <a:t> </a:t>
                      </a:r>
                      <a:r>
                        <a:rPr kumimoji="0" lang="en-US" altLang="ms-MY" sz="850" b="0" i="0" u="none" strike="noStrike" kern="1200" cap="none" spc="0" normalizeH="0" baseline="0" noProof="0" dirty="0" err="1" smtClean="0">
                          <a:ln>
                            <a:noFill/>
                          </a:ln>
                          <a:solidFill>
                            <a:prstClr val="black"/>
                          </a:solidFill>
                          <a:effectLst/>
                          <a:uLnTx/>
                          <a:uFillTx/>
                          <a:latin typeface="Tw Cen MT" panose="020B0602020104020603" pitchFamily="34" charset="0"/>
                          <a:ea typeface="+mn-ea"/>
                          <a:cs typeface="Arial" panose="020B0604020202020204" pitchFamily="34" charset="0"/>
                        </a:rPr>
                        <a:t>Bhd</a:t>
                      </a:r>
                      <a:endParaRPr lang="en-MY" sz="850" b="0" dirty="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lvl="0" indent="0" algn="just" defTabSz="4572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MY" altLang="ms-MY" sz="85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Arial" panose="020B0604020202020204" pitchFamily="34" charset="0"/>
                        </a:rPr>
                        <a:t>Offshore LNG Re-Gas Terminal Project in </a:t>
                      </a:r>
                      <a:r>
                        <a:rPr kumimoji="0" lang="en-MY" altLang="ms-MY" sz="850" b="0" i="0" u="none" strike="noStrike" kern="1200" cap="none" spc="0" normalizeH="0" baseline="0" noProof="0" dirty="0" err="1" smtClean="0">
                          <a:ln>
                            <a:noFill/>
                          </a:ln>
                          <a:solidFill>
                            <a:prstClr val="black"/>
                          </a:solidFill>
                          <a:effectLst/>
                          <a:uLnTx/>
                          <a:uFillTx/>
                          <a:latin typeface="Tw Cen MT" panose="020B0602020104020603" pitchFamily="34" charset="0"/>
                          <a:ea typeface="+mn-ea"/>
                          <a:cs typeface="Arial" panose="020B0604020202020204" pitchFamily="34" charset="0"/>
                        </a:rPr>
                        <a:t>Kutubdia</a:t>
                      </a:r>
                      <a:r>
                        <a:rPr kumimoji="0" lang="en-MY" altLang="ms-MY" sz="85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Arial" panose="020B0604020202020204" pitchFamily="34" charset="0"/>
                        </a:rPr>
                        <a:t>, Bangladesh on Mac 2018</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kumimoji="0" lang="en-US" altLang="ms-MY" sz="850" b="0" i="0" u="none" strike="noStrike" kern="1200" cap="none" spc="0" normalizeH="0" baseline="0" noProof="0" dirty="0" smtClean="0">
                          <a:ln>
                            <a:noFill/>
                          </a:ln>
                          <a:solidFill>
                            <a:prstClr val="black"/>
                          </a:solidFill>
                          <a:effectLst/>
                          <a:uLnTx/>
                          <a:uFillTx/>
                          <a:latin typeface="Tw Cen MT" panose="020B0602020104020603" pitchFamily="34" charset="0"/>
                        </a:rPr>
                        <a:t>5 - Feasibility Study for specific international project overseas</a:t>
                      </a:r>
                      <a:endParaRPr lang="en-MY" sz="850" dirty="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66883">
                <a:tc>
                  <a:txBody>
                    <a:bodyPr/>
                    <a:lstStyle/>
                    <a:p>
                      <a:pPr algn="ctr"/>
                      <a:r>
                        <a:rPr lang="en-MY" sz="850" dirty="0" smtClean="0">
                          <a:latin typeface="Tw Cen MT"/>
                        </a:rPr>
                        <a:t>6</a:t>
                      </a:r>
                      <a:endParaRPr lang="en-MY" sz="850" dirty="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US" altLang="ms-MY" sz="850" b="0" dirty="0" smtClean="0">
                          <a:solidFill>
                            <a:prstClr val="black"/>
                          </a:solidFill>
                          <a:latin typeface="Tw Cen MT" panose="020B0602020104020603" pitchFamily="34" charset="0"/>
                        </a:rPr>
                        <a:t>MIT Innovation </a:t>
                      </a:r>
                      <a:r>
                        <a:rPr lang="en-US" altLang="ms-MY" sz="850" b="0" dirty="0" err="1" smtClean="0">
                          <a:solidFill>
                            <a:prstClr val="black"/>
                          </a:solidFill>
                          <a:latin typeface="Tw Cen MT" panose="020B0602020104020603" pitchFamily="34" charset="0"/>
                        </a:rPr>
                        <a:t>Sdn</a:t>
                      </a:r>
                      <a:r>
                        <a:rPr lang="en-US" altLang="ms-MY" sz="850" b="0" dirty="0" smtClean="0">
                          <a:solidFill>
                            <a:prstClr val="black"/>
                          </a:solidFill>
                          <a:latin typeface="Tw Cen MT" panose="020B0602020104020603" pitchFamily="34" charset="0"/>
                        </a:rPr>
                        <a:t> </a:t>
                      </a:r>
                      <a:r>
                        <a:rPr lang="en-US" altLang="ms-MY" sz="850" b="0" dirty="0" err="1" smtClean="0">
                          <a:solidFill>
                            <a:prstClr val="black"/>
                          </a:solidFill>
                          <a:latin typeface="Tw Cen MT" panose="020B0602020104020603" pitchFamily="34" charset="0"/>
                        </a:rPr>
                        <a:t>Bhd</a:t>
                      </a:r>
                      <a:endParaRPr lang="en-MY" sz="850" b="0" dirty="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lvl="0" indent="0" algn="just" eaLnBrk="1" hangingPunct="1">
                        <a:lnSpc>
                          <a:spcPct val="100000"/>
                        </a:lnSpc>
                        <a:spcBef>
                          <a:spcPct val="0"/>
                        </a:spcBef>
                        <a:defRPr/>
                      </a:pPr>
                      <a:r>
                        <a:rPr lang="en-MY" altLang="ms-MY" sz="850" dirty="0" smtClean="0">
                          <a:solidFill>
                            <a:prstClr val="black"/>
                          </a:solidFill>
                          <a:latin typeface="Tw Cen MT" panose="020B0602020104020603" pitchFamily="34" charset="0"/>
                        </a:rPr>
                        <a:t>Schlumberger, Exxon Mobil and Shell in the USA on 8-23 Oct 2017</a:t>
                      </a:r>
                      <a:endParaRPr lang="en-US" altLang="ms-MY" sz="850" dirty="0">
                        <a:solidFill>
                          <a:prstClr val="black"/>
                        </a:solidFill>
                        <a:latin typeface="Tw Cen MT" panose="020B0602020104020603"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0" lang="en-US" altLang="ms-MY" sz="850" b="0" i="0" u="none" strike="noStrike" kern="1200" cap="none" spc="0" normalizeH="0" baseline="0" noProof="0" dirty="0" smtClean="0">
                          <a:ln>
                            <a:noFill/>
                          </a:ln>
                          <a:solidFill>
                            <a:prstClr val="black"/>
                          </a:solidFill>
                          <a:effectLst/>
                          <a:uLnTx/>
                          <a:uFillTx/>
                          <a:latin typeface="Tw Cen MT" panose="020B0602020104020603" pitchFamily="34" charset="0"/>
                        </a:rPr>
                        <a:t>2 b - Presentation to clients for assessing business/ project overseas</a:t>
                      </a:r>
                      <a:endParaRPr lang="en-MY" sz="850" dirty="0" smtClean="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474938">
                <a:tc>
                  <a:txBody>
                    <a:bodyPr/>
                    <a:lstStyle/>
                    <a:p>
                      <a:pPr algn="ctr"/>
                      <a:r>
                        <a:rPr lang="en-MY" sz="850" dirty="0" smtClean="0">
                          <a:latin typeface="Tw Cen MT"/>
                        </a:rPr>
                        <a:t>7</a:t>
                      </a:r>
                      <a:endParaRPr lang="en-MY" sz="850" dirty="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US" altLang="en-US" sz="850" b="0" dirty="0" smtClean="0">
                          <a:solidFill>
                            <a:prstClr val="black"/>
                          </a:solidFill>
                          <a:latin typeface="Tw Cen MT" panose="020B0602020104020603" pitchFamily="34" charset="0"/>
                        </a:rPr>
                        <a:t>Virtual Instrument &amp; System Innovation </a:t>
                      </a:r>
                      <a:r>
                        <a:rPr lang="en-US" altLang="en-US" sz="850" b="0" dirty="0" err="1" smtClean="0">
                          <a:solidFill>
                            <a:prstClr val="black"/>
                          </a:solidFill>
                          <a:latin typeface="Tw Cen MT" panose="020B0602020104020603" pitchFamily="34" charset="0"/>
                        </a:rPr>
                        <a:t>Sdn</a:t>
                      </a:r>
                      <a:r>
                        <a:rPr lang="en-US" altLang="en-US" sz="850" b="0" dirty="0" smtClean="0">
                          <a:solidFill>
                            <a:prstClr val="black"/>
                          </a:solidFill>
                          <a:latin typeface="Tw Cen MT" panose="020B0602020104020603" pitchFamily="34" charset="0"/>
                        </a:rPr>
                        <a:t> </a:t>
                      </a:r>
                      <a:r>
                        <a:rPr lang="en-US" altLang="en-US" sz="850" b="0" dirty="0" err="1" smtClean="0">
                          <a:solidFill>
                            <a:prstClr val="black"/>
                          </a:solidFill>
                          <a:latin typeface="Tw Cen MT" panose="020B0602020104020603" pitchFamily="34" charset="0"/>
                        </a:rPr>
                        <a:t>Bhd</a:t>
                      </a:r>
                      <a:r>
                        <a:rPr lang="en-US" altLang="en-US" sz="850" b="0" dirty="0" smtClean="0">
                          <a:solidFill>
                            <a:prstClr val="black"/>
                          </a:solidFill>
                          <a:latin typeface="Tw Cen MT" panose="020B0602020104020603" pitchFamily="34" charset="0"/>
                        </a:rPr>
                        <a:t> </a:t>
                      </a:r>
                      <a:endParaRPr lang="en-MY" sz="850" b="0" dirty="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180975" lvl="0" indent="-180975" algn="just" eaLnBrk="1" hangingPunct="1">
                        <a:lnSpc>
                          <a:spcPct val="100000"/>
                        </a:lnSpc>
                        <a:spcBef>
                          <a:spcPct val="0"/>
                        </a:spcBef>
                        <a:buFont typeface="Arial" pitchFamily="34" charset="0"/>
                        <a:buChar char="•"/>
                        <a:defRPr/>
                      </a:pPr>
                      <a:r>
                        <a:rPr kumimoji="0" lang="en-MY" altLang="en-US" sz="85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Arial" panose="020B0604020202020204" pitchFamily="34" charset="0"/>
                        </a:rPr>
                        <a:t>National Instruments Technical Symposium Indonesia in Feb 2018</a:t>
                      </a:r>
                    </a:p>
                    <a:p>
                      <a:pPr marL="180975" lvl="0" indent="-180975" algn="just" eaLnBrk="1" hangingPunct="1">
                        <a:lnSpc>
                          <a:spcPct val="100000"/>
                        </a:lnSpc>
                        <a:spcBef>
                          <a:spcPct val="0"/>
                        </a:spcBef>
                        <a:buFont typeface="Arial" pitchFamily="34" charset="0"/>
                        <a:buChar char="•"/>
                        <a:defRPr/>
                      </a:pPr>
                      <a:r>
                        <a:rPr kumimoji="0" lang="en-MY" altLang="ms-MY" sz="850" b="0" i="0" u="none" strike="noStrike" kern="1200" cap="none" spc="0" normalizeH="0" baseline="0" noProof="0" dirty="0" err="1" smtClean="0">
                          <a:ln>
                            <a:noFill/>
                          </a:ln>
                          <a:solidFill>
                            <a:prstClr val="black"/>
                          </a:solidFill>
                          <a:effectLst/>
                          <a:uLnTx/>
                          <a:uFillTx/>
                          <a:latin typeface="Tw Cen MT" panose="020B0602020104020603" pitchFamily="34" charset="0"/>
                          <a:ea typeface="+mn-ea"/>
                          <a:cs typeface="Arial" panose="020B0604020202020204" pitchFamily="34" charset="0"/>
                        </a:rPr>
                        <a:t>eMethods</a:t>
                      </a:r>
                      <a:r>
                        <a:rPr kumimoji="0" lang="en-MY" altLang="ms-MY" sz="85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Arial" panose="020B0604020202020204" pitchFamily="34" charset="0"/>
                        </a:rPr>
                        <a:t> in the Philippines on 13-15 Mac 2018</a:t>
                      </a:r>
                      <a:endParaRPr kumimoji="0" lang="en-US" altLang="ms-MY" sz="85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Arial" panose="020B060402020202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0" lang="en-US" altLang="ms-MY" sz="85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Arial" panose="020B0604020202020204" pitchFamily="34" charset="0"/>
                        </a:rPr>
                        <a:t>1a - </a:t>
                      </a:r>
                      <a:r>
                        <a:rPr kumimoji="0" lang="en-MY" altLang="en-US" sz="85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Arial" panose="020B0604020202020204" pitchFamily="34" charset="0"/>
                        </a:rPr>
                        <a:t>Speaker in International conference / forum in overseas</a:t>
                      </a:r>
                      <a:endParaRPr lang="en-MY" sz="850" dirty="0" smtClean="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366883">
                <a:tc>
                  <a:txBody>
                    <a:bodyPr/>
                    <a:lstStyle/>
                    <a:p>
                      <a:pPr algn="ctr"/>
                      <a:r>
                        <a:rPr lang="en-MY" sz="850" dirty="0" smtClean="0">
                          <a:latin typeface="Tw Cen MT"/>
                        </a:rPr>
                        <a:t>8</a:t>
                      </a:r>
                      <a:endParaRPr lang="en-MY" sz="850" dirty="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MY" altLang="ms-MY" sz="850" b="0" dirty="0" smtClean="0">
                          <a:solidFill>
                            <a:prstClr val="black"/>
                          </a:solidFill>
                          <a:latin typeface="Tw Cen MT" panose="020B0602020104020603" pitchFamily="34" charset="0"/>
                        </a:rPr>
                        <a:t>Global Success Hospitality S/B</a:t>
                      </a:r>
                      <a:endParaRPr lang="en-MY" sz="850" b="0" dirty="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lvl="0" indent="0" algn="just" defTabSz="685800" rtl="0" eaLnBrk="1" fontAlgn="auto" latinLnBrk="0" hangingPunct="1">
                        <a:lnSpc>
                          <a:spcPct val="100000"/>
                        </a:lnSpc>
                        <a:spcBef>
                          <a:spcPct val="0"/>
                        </a:spcBef>
                        <a:spcAft>
                          <a:spcPts val="0"/>
                        </a:spcAft>
                        <a:buClrTx/>
                        <a:buSzTx/>
                        <a:buFont typeface="Arial" pitchFamily="34" charset="0"/>
                        <a:buNone/>
                        <a:tabLst/>
                        <a:defRPr/>
                      </a:pPr>
                      <a:r>
                        <a:rPr lang="en-MY" altLang="ms-MY" sz="850" dirty="0" smtClean="0">
                          <a:solidFill>
                            <a:prstClr val="black"/>
                          </a:solidFill>
                          <a:latin typeface="Tw Cen MT" panose="020B0602020104020603" pitchFamily="34" charset="0"/>
                        </a:rPr>
                        <a:t>World EQ Summit, Mumbai, India in Feb 2018</a:t>
                      </a:r>
                    </a:p>
                    <a:p>
                      <a:pPr marL="180975" lvl="0" indent="-180975" algn="just" eaLnBrk="1" hangingPunct="1">
                        <a:lnSpc>
                          <a:spcPct val="100000"/>
                        </a:lnSpc>
                        <a:spcBef>
                          <a:spcPct val="0"/>
                        </a:spcBef>
                        <a:buFont typeface="Arial" pitchFamily="34" charset="0"/>
                        <a:buChar char="•"/>
                        <a:defRPr/>
                      </a:pPr>
                      <a:endParaRPr kumimoji="0" lang="en-US" altLang="ms-MY" sz="85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Arial" panose="020B060402020202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0" lang="en-US" altLang="ms-MY" sz="85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Arial" panose="020B0604020202020204" pitchFamily="34" charset="0"/>
                        </a:rPr>
                        <a:t>1a - </a:t>
                      </a:r>
                      <a:r>
                        <a:rPr kumimoji="0" lang="en-MY" altLang="en-US" sz="85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Arial" panose="020B0604020202020204" pitchFamily="34" charset="0"/>
                        </a:rPr>
                        <a:t>Speaker in International conference / forum in overseas</a:t>
                      </a:r>
                      <a:endParaRPr lang="en-MY" sz="850" dirty="0" smtClean="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603096">
                <a:tc>
                  <a:txBody>
                    <a:bodyPr/>
                    <a:lstStyle/>
                    <a:p>
                      <a:pPr algn="ctr"/>
                      <a:r>
                        <a:rPr lang="en-MY" sz="850" dirty="0" smtClean="0">
                          <a:latin typeface="Tw Cen MT"/>
                        </a:rPr>
                        <a:t>9</a:t>
                      </a:r>
                      <a:endParaRPr lang="en-MY" sz="850" dirty="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MY" altLang="ms-MY" sz="850" b="0" dirty="0" err="1" smtClean="0">
                          <a:solidFill>
                            <a:prstClr val="black"/>
                          </a:solidFill>
                          <a:latin typeface="Tw Cen MT" panose="020B0602020104020603" pitchFamily="34" charset="0"/>
                        </a:rPr>
                        <a:t>Melia</a:t>
                      </a:r>
                      <a:r>
                        <a:rPr lang="en-MY" altLang="ms-MY" sz="850" b="0" dirty="0" smtClean="0">
                          <a:solidFill>
                            <a:prstClr val="black"/>
                          </a:solidFill>
                          <a:latin typeface="Tw Cen MT" panose="020B0602020104020603" pitchFamily="34" charset="0"/>
                        </a:rPr>
                        <a:t> </a:t>
                      </a:r>
                      <a:r>
                        <a:rPr lang="en-MY" altLang="ms-MY" sz="850" b="0" dirty="0" err="1" smtClean="0">
                          <a:solidFill>
                            <a:prstClr val="black"/>
                          </a:solidFill>
                          <a:latin typeface="Tw Cen MT" panose="020B0602020104020603" pitchFamily="34" charset="0"/>
                        </a:rPr>
                        <a:t>Anggun</a:t>
                      </a:r>
                      <a:r>
                        <a:rPr lang="en-MY" altLang="ms-MY" sz="850" b="0" dirty="0" smtClean="0">
                          <a:solidFill>
                            <a:prstClr val="black"/>
                          </a:solidFill>
                          <a:latin typeface="Tw Cen MT" panose="020B0602020104020603" pitchFamily="34" charset="0"/>
                        </a:rPr>
                        <a:t> </a:t>
                      </a:r>
                      <a:r>
                        <a:rPr lang="en-MY" altLang="ms-MY" sz="850" b="0" dirty="0" err="1" smtClean="0">
                          <a:solidFill>
                            <a:prstClr val="black"/>
                          </a:solidFill>
                          <a:latin typeface="Tw Cen MT" panose="020B0602020104020603" pitchFamily="34" charset="0"/>
                        </a:rPr>
                        <a:t>Sdn</a:t>
                      </a:r>
                      <a:r>
                        <a:rPr lang="en-MY" altLang="ms-MY" sz="850" b="0" dirty="0" smtClean="0">
                          <a:solidFill>
                            <a:prstClr val="black"/>
                          </a:solidFill>
                          <a:latin typeface="Tw Cen MT" panose="020B0602020104020603" pitchFamily="34" charset="0"/>
                        </a:rPr>
                        <a:t> </a:t>
                      </a:r>
                      <a:r>
                        <a:rPr lang="en-MY" altLang="ms-MY" sz="850" b="0" dirty="0" err="1" smtClean="0">
                          <a:solidFill>
                            <a:prstClr val="black"/>
                          </a:solidFill>
                          <a:latin typeface="Tw Cen MT" panose="020B0602020104020603" pitchFamily="34" charset="0"/>
                        </a:rPr>
                        <a:t>Bhd</a:t>
                      </a:r>
                      <a:endParaRPr lang="en-MY" sz="850" b="0" dirty="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180975" marR="0" lvl="0" indent="-180975" algn="just" defTabSz="685800" rtl="0" eaLnBrk="1" fontAlgn="auto" latinLnBrk="0" hangingPunct="1">
                        <a:lnSpc>
                          <a:spcPct val="100000"/>
                        </a:lnSpc>
                        <a:spcBef>
                          <a:spcPct val="0"/>
                        </a:spcBef>
                        <a:spcAft>
                          <a:spcPts val="0"/>
                        </a:spcAft>
                        <a:buClrTx/>
                        <a:buSzTx/>
                        <a:buFont typeface="Arial" pitchFamily="34" charset="0"/>
                        <a:buChar char="•"/>
                        <a:tabLst/>
                        <a:defRPr/>
                      </a:pPr>
                      <a:r>
                        <a:rPr lang="en-MY" altLang="ms-MY" sz="850" dirty="0" smtClean="0">
                          <a:solidFill>
                            <a:prstClr val="black"/>
                          </a:solidFill>
                          <a:latin typeface="Tw Cen MT" panose="020B0602020104020603" pitchFamily="34" charset="0"/>
                        </a:rPr>
                        <a:t>Business Management Corp in the Philippines on 5-8 March 2018</a:t>
                      </a:r>
                    </a:p>
                    <a:p>
                      <a:pPr marL="180975" marR="0" lvl="0" indent="-180975" algn="just" defTabSz="685800" rtl="0" eaLnBrk="1" fontAlgn="auto" latinLnBrk="0" hangingPunct="1">
                        <a:lnSpc>
                          <a:spcPct val="100000"/>
                        </a:lnSpc>
                        <a:spcBef>
                          <a:spcPct val="0"/>
                        </a:spcBef>
                        <a:spcAft>
                          <a:spcPts val="0"/>
                        </a:spcAft>
                        <a:buClrTx/>
                        <a:buSzTx/>
                        <a:buFont typeface="Arial" pitchFamily="34" charset="0"/>
                        <a:buChar char="•"/>
                        <a:tabLst/>
                        <a:defRPr/>
                      </a:pPr>
                      <a:r>
                        <a:rPr lang="en-MY" altLang="ms-MY" sz="850" dirty="0" err="1" smtClean="0">
                          <a:solidFill>
                            <a:prstClr val="black"/>
                          </a:solidFill>
                          <a:latin typeface="Tw Cen MT" panose="020B0602020104020603" pitchFamily="34" charset="0"/>
                        </a:rPr>
                        <a:t>eMBM</a:t>
                      </a:r>
                      <a:r>
                        <a:rPr lang="en-MY" altLang="ms-MY" sz="850" dirty="0" smtClean="0">
                          <a:solidFill>
                            <a:prstClr val="black"/>
                          </a:solidFill>
                          <a:latin typeface="Tw Cen MT" panose="020B0602020104020603" pitchFamily="34" charset="0"/>
                        </a:rPr>
                        <a:t> in the Philippines on 12-17 Mac 2018</a:t>
                      </a:r>
                    </a:p>
                    <a:p>
                      <a:pPr marL="180975" marR="0" lvl="0" indent="-180975" algn="just" defTabSz="685800" rtl="0" eaLnBrk="1" fontAlgn="auto" latinLnBrk="0" hangingPunct="1">
                        <a:lnSpc>
                          <a:spcPct val="100000"/>
                        </a:lnSpc>
                        <a:spcBef>
                          <a:spcPct val="0"/>
                        </a:spcBef>
                        <a:spcAft>
                          <a:spcPts val="0"/>
                        </a:spcAft>
                        <a:buClrTx/>
                        <a:buSzTx/>
                        <a:buFont typeface="Arial" pitchFamily="34" charset="0"/>
                        <a:buChar char="•"/>
                        <a:tabLst/>
                        <a:defRPr/>
                      </a:pPr>
                      <a:r>
                        <a:rPr lang="en-MY" altLang="ms-MY" sz="850" dirty="0" err="1" smtClean="0">
                          <a:solidFill>
                            <a:prstClr val="black"/>
                          </a:solidFill>
                          <a:latin typeface="Tw Cen MT" panose="020B0602020104020603" pitchFamily="34" charset="0"/>
                        </a:rPr>
                        <a:t>eMethods</a:t>
                      </a:r>
                      <a:r>
                        <a:rPr lang="en-MY" altLang="ms-MY" sz="850" dirty="0" smtClean="0">
                          <a:solidFill>
                            <a:prstClr val="black"/>
                          </a:solidFill>
                          <a:latin typeface="Tw Cen MT" panose="020B0602020104020603" pitchFamily="34" charset="0"/>
                        </a:rPr>
                        <a:t> in the Philippines on 13-15 Mac 2018</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0" lang="en-US" altLang="ms-MY" sz="850" b="0" i="0" u="none" strike="noStrike" kern="1200" cap="none" spc="0" normalizeH="0" baseline="0" noProof="0" dirty="0" smtClean="0">
                          <a:ln>
                            <a:noFill/>
                          </a:ln>
                          <a:solidFill>
                            <a:prstClr val="black"/>
                          </a:solidFill>
                          <a:effectLst/>
                          <a:uLnTx/>
                          <a:uFillTx/>
                          <a:latin typeface="Tw Cen MT" panose="020B0602020104020603" pitchFamily="34" charset="0"/>
                        </a:rPr>
                        <a:t>2 b - Presentation to clients for assessing business/ project overseas</a:t>
                      </a:r>
                      <a:endParaRPr lang="en-MY" sz="850" dirty="0" smtClean="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366883">
                <a:tc>
                  <a:txBody>
                    <a:bodyPr/>
                    <a:lstStyle/>
                    <a:p>
                      <a:pPr algn="ctr"/>
                      <a:r>
                        <a:rPr lang="en-MY" sz="850" dirty="0" smtClean="0">
                          <a:latin typeface="Tw Cen MT"/>
                        </a:rPr>
                        <a:t>10</a:t>
                      </a:r>
                      <a:endParaRPr lang="en-MY" sz="850" dirty="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MY" altLang="ms-MY" sz="850" b="0" dirty="0" err="1" smtClean="0">
                          <a:solidFill>
                            <a:prstClr val="black"/>
                          </a:solidFill>
                          <a:latin typeface="Tw Cen MT" panose="020B0602020104020603" pitchFamily="34" charset="0"/>
                        </a:rPr>
                        <a:t>Signvest</a:t>
                      </a:r>
                      <a:r>
                        <a:rPr lang="en-MY" altLang="ms-MY" sz="850" b="0" dirty="0" smtClean="0">
                          <a:solidFill>
                            <a:prstClr val="black"/>
                          </a:solidFill>
                          <a:latin typeface="Tw Cen MT" panose="020B0602020104020603" pitchFamily="34" charset="0"/>
                        </a:rPr>
                        <a:t> </a:t>
                      </a:r>
                      <a:r>
                        <a:rPr lang="en-MY" altLang="ms-MY" sz="850" b="0" dirty="0" err="1" smtClean="0">
                          <a:solidFill>
                            <a:prstClr val="black"/>
                          </a:solidFill>
                          <a:latin typeface="Tw Cen MT" panose="020B0602020104020603" pitchFamily="34" charset="0"/>
                        </a:rPr>
                        <a:t>Sdn</a:t>
                      </a:r>
                      <a:r>
                        <a:rPr lang="en-MY" altLang="ms-MY" sz="850" b="0" dirty="0" smtClean="0">
                          <a:solidFill>
                            <a:prstClr val="black"/>
                          </a:solidFill>
                          <a:latin typeface="Tw Cen MT" panose="020B0602020104020603" pitchFamily="34" charset="0"/>
                        </a:rPr>
                        <a:t> </a:t>
                      </a:r>
                      <a:r>
                        <a:rPr lang="en-MY" altLang="ms-MY" sz="850" b="0" dirty="0" err="1" smtClean="0">
                          <a:solidFill>
                            <a:prstClr val="black"/>
                          </a:solidFill>
                          <a:latin typeface="Tw Cen MT" panose="020B0602020104020603" pitchFamily="34" charset="0"/>
                        </a:rPr>
                        <a:t>Bhd</a:t>
                      </a:r>
                      <a:endParaRPr lang="en-MY" sz="850" b="0" dirty="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lvl="0" indent="0" algn="just" eaLnBrk="1" hangingPunct="1">
                        <a:lnSpc>
                          <a:spcPct val="100000"/>
                        </a:lnSpc>
                        <a:spcBef>
                          <a:spcPct val="0"/>
                        </a:spcBef>
                        <a:buFontTx/>
                        <a:buNone/>
                        <a:defRPr/>
                      </a:pPr>
                      <a:r>
                        <a:rPr lang="en-MY" altLang="ms-MY" sz="850" dirty="0" smtClean="0">
                          <a:solidFill>
                            <a:prstClr val="black"/>
                          </a:solidFill>
                          <a:latin typeface="Tw Cen MT" panose="020B0602020104020603" pitchFamily="34" charset="0"/>
                        </a:rPr>
                        <a:t>PT </a:t>
                      </a:r>
                      <a:r>
                        <a:rPr lang="en-MY" altLang="ms-MY" sz="850" dirty="0" err="1" smtClean="0">
                          <a:solidFill>
                            <a:prstClr val="black"/>
                          </a:solidFill>
                          <a:latin typeface="Tw Cen MT" panose="020B0602020104020603" pitchFamily="34" charset="0"/>
                        </a:rPr>
                        <a:t>Sinergi</a:t>
                      </a:r>
                      <a:r>
                        <a:rPr lang="en-MY" altLang="ms-MY" sz="850" dirty="0" smtClean="0">
                          <a:solidFill>
                            <a:prstClr val="black"/>
                          </a:solidFill>
                          <a:latin typeface="Tw Cen MT" panose="020B0602020104020603" pitchFamily="34" charset="0"/>
                        </a:rPr>
                        <a:t> Patriot Kota </a:t>
                      </a:r>
                      <a:r>
                        <a:rPr lang="en-MY" altLang="ms-MY" sz="850" dirty="0" err="1" smtClean="0">
                          <a:solidFill>
                            <a:prstClr val="black"/>
                          </a:solidFill>
                          <a:latin typeface="Tw Cen MT" panose="020B0602020104020603" pitchFamily="34" charset="0"/>
                        </a:rPr>
                        <a:t>Bekasi</a:t>
                      </a:r>
                      <a:r>
                        <a:rPr lang="en-MY" altLang="ms-MY" sz="850" dirty="0" smtClean="0">
                          <a:solidFill>
                            <a:prstClr val="black"/>
                          </a:solidFill>
                          <a:latin typeface="Tw Cen MT" panose="020B0602020104020603" pitchFamily="34" charset="0"/>
                        </a:rPr>
                        <a:t>, Indonesia in Mac 2018</a:t>
                      </a:r>
                      <a:endParaRPr kumimoji="0" lang="en-US" altLang="ms-MY" sz="85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Arial" panose="020B060402020202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0" lang="en-US" altLang="ms-MY" sz="850" b="0" i="0" u="none" strike="noStrike" kern="1200" cap="none" spc="0" normalizeH="0" baseline="0" noProof="0" dirty="0" smtClean="0">
                          <a:ln>
                            <a:noFill/>
                          </a:ln>
                          <a:solidFill>
                            <a:prstClr val="black"/>
                          </a:solidFill>
                          <a:effectLst/>
                          <a:uLnTx/>
                          <a:uFillTx/>
                          <a:latin typeface="Tw Cen MT" panose="020B0602020104020603" pitchFamily="34" charset="0"/>
                        </a:rPr>
                        <a:t>2 b - Presentation to clients for assessing business/ project overseas</a:t>
                      </a:r>
                      <a:endParaRPr lang="en-MY" sz="850" dirty="0" smtClean="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346780">
                <a:tc>
                  <a:txBody>
                    <a:bodyPr/>
                    <a:lstStyle/>
                    <a:p>
                      <a:pPr algn="ctr"/>
                      <a:r>
                        <a:rPr lang="en-MY" sz="850" dirty="0" smtClean="0">
                          <a:latin typeface="Tw Cen MT"/>
                        </a:rPr>
                        <a:t>11</a:t>
                      </a:r>
                      <a:endParaRPr lang="en-MY" sz="850" dirty="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MY" altLang="ms-MY" sz="850" b="0" dirty="0" err="1" smtClean="0">
                          <a:solidFill>
                            <a:prstClr val="black"/>
                          </a:solidFill>
                          <a:latin typeface="Tw Cen MT" panose="020B0602020104020603" pitchFamily="34" charset="0"/>
                        </a:rPr>
                        <a:t>Infinecs</a:t>
                      </a:r>
                      <a:r>
                        <a:rPr lang="en-MY" altLang="ms-MY" sz="850" b="0" dirty="0" smtClean="0">
                          <a:solidFill>
                            <a:prstClr val="black"/>
                          </a:solidFill>
                          <a:latin typeface="Tw Cen MT" panose="020B0602020104020603" pitchFamily="34" charset="0"/>
                        </a:rPr>
                        <a:t> Systems </a:t>
                      </a:r>
                      <a:r>
                        <a:rPr lang="en-MY" altLang="ms-MY" sz="850" b="0" dirty="0" err="1" smtClean="0">
                          <a:solidFill>
                            <a:prstClr val="black"/>
                          </a:solidFill>
                          <a:latin typeface="Tw Cen MT" panose="020B0602020104020603" pitchFamily="34" charset="0"/>
                        </a:rPr>
                        <a:t>Sdn</a:t>
                      </a:r>
                      <a:r>
                        <a:rPr lang="en-MY" altLang="ms-MY" sz="850" b="0" dirty="0" smtClean="0">
                          <a:solidFill>
                            <a:prstClr val="black"/>
                          </a:solidFill>
                          <a:latin typeface="Tw Cen MT" panose="020B0602020104020603" pitchFamily="34" charset="0"/>
                        </a:rPr>
                        <a:t> </a:t>
                      </a:r>
                      <a:r>
                        <a:rPr lang="en-MY" altLang="ms-MY" sz="850" b="0" dirty="0" err="1" smtClean="0">
                          <a:solidFill>
                            <a:prstClr val="black"/>
                          </a:solidFill>
                          <a:latin typeface="Tw Cen MT" panose="020B0602020104020603" pitchFamily="34" charset="0"/>
                        </a:rPr>
                        <a:t>Bhd</a:t>
                      </a:r>
                      <a:endParaRPr lang="en-MY" sz="850" b="0" dirty="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180975" marR="0" lvl="0" indent="-180975" algn="just" defTabSz="685800" rtl="0" eaLnBrk="1" fontAlgn="auto" latinLnBrk="0" hangingPunct="1">
                        <a:lnSpc>
                          <a:spcPct val="100000"/>
                        </a:lnSpc>
                        <a:spcBef>
                          <a:spcPct val="0"/>
                        </a:spcBef>
                        <a:spcAft>
                          <a:spcPts val="0"/>
                        </a:spcAft>
                        <a:buClrTx/>
                        <a:buSzTx/>
                        <a:buFontTx/>
                        <a:buNone/>
                        <a:tabLst/>
                        <a:defRPr/>
                      </a:pPr>
                      <a:r>
                        <a:rPr lang="en-MY" altLang="ms-MY" sz="850" dirty="0" smtClean="0">
                          <a:solidFill>
                            <a:prstClr val="black"/>
                          </a:solidFill>
                          <a:latin typeface="Tw Cen MT" panose="020B0602020104020603" pitchFamily="34" charset="0"/>
                        </a:rPr>
                        <a:t>3 potential clients in China, 31 Jan - 8 Feb 2018</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0" lang="en-US" altLang="ms-MY" sz="850" b="0" i="0" u="none" strike="noStrike" kern="1200" cap="none" spc="0" normalizeH="0" baseline="0" noProof="0" dirty="0" smtClean="0">
                          <a:ln>
                            <a:noFill/>
                          </a:ln>
                          <a:solidFill>
                            <a:prstClr val="black"/>
                          </a:solidFill>
                          <a:effectLst/>
                          <a:uLnTx/>
                          <a:uFillTx/>
                          <a:latin typeface="Tw Cen MT" panose="020B0602020104020603" pitchFamily="34" charset="0"/>
                        </a:rPr>
                        <a:t>2 b - Presentation to clients for assessing business/ project overseas</a:t>
                      </a:r>
                      <a:endParaRPr lang="en-MY" sz="850" dirty="0" smtClean="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r h="218622">
                <a:tc>
                  <a:txBody>
                    <a:bodyPr/>
                    <a:lstStyle/>
                    <a:p>
                      <a:pPr algn="ctr"/>
                      <a:r>
                        <a:rPr lang="en-MY" sz="850" dirty="0" smtClean="0">
                          <a:latin typeface="Tw Cen MT"/>
                        </a:rPr>
                        <a:t>12</a:t>
                      </a:r>
                      <a:endParaRPr lang="en-MY" sz="850" dirty="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MY" altLang="ms-MY" sz="850" b="0" dirty="0" smtClean="0">
                          <a:solidFill>
                            <a:prstClr val="black"/>
                          </a:solidFill>
                          <a:latin typeface="Tw Cen MT" panose="020B0602020104020603" pitchFamily="34" charset="0"/>
                        </a:rPr>
                        <a:t>CMC Engineering S/B</a:t>
                      </a:r>
                      <a:endParaRPr lang="en-MY" sz="850" b="0" dirty="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180975" lvl="0" indent="-180975" algn="just" eaLnBrk="1" hangingPunct="1">
                        <a:lnSpc>
                          <a:spcPct val="100000"/>
                        </a:lnSpc>
                        <a:spcBef>
                          <a:spcPct val="0"/>
                        </a:spcBef>
                        <a:buFontTx/>
                        <a:buNone/>
                        <a:defRPr/>
                      </a:pPr>
                      <a:r>
                        <a:rPr lang="en-MY" altLang="ms-MY" sz="850" dirty="0" smtClean="0">
                          <a:solidFill>
                            <a:prstClr val="black"/>
                          </a:solidFill>
                          <a:latin typeface="Tw Cen MT" panose="020B0602020104020603" pitchFamily="34" charset="0"/>
                        </a:rPr>
                        <a:t>Vietnam</a:t>
                      </a:r>
                      <a:endParaRPr kumimoji="0" lang="en-US" altLang="ms-MY" sz="85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Arial" panose="020B060402020202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altLang="ms-MY" sz="850" dirty="0" smtClean="0">
                          <a:solidFill>
                            <a:prstClr val="black"/>
                          </a:solidFill>
                          <a:latin typeface="Tw Cen MT" panose="020B0602020104020603" pitchFamily="34" charset="0"/>
                        </a:rPr>
                        <a:t>3 - </a:t>
                      </a:r>
                      <a:r>
                        <a:rPr lang="en-MY" altLang="ms-MY" sz="850" dirty="0" smtClean="0">
                          <a:solidFill>
                            <a:prstClr val="black"/>
                          </a:solidFill>
                          <a:latin typeface="Tw Cen MT" panose="020B0602020104020603" pitchFamily="34" charset="0"/>
                        </a:rPr>
                        <a:t>Setting up of office in overseas</a:t>
                      </a:r>
                      <a:endParaRPr lang="en-MY" sz="850" dirty="0" smtClean="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3"/>
                  </a:ext>
                </a:extLst>
              </a:tr>
              <a:tr h="366883">
                <a:tc>
                  <a:txBody>
                    <a:bodyPr/>
                    <a:lstStyle/>
                    <a:p>
                      <a:pPr algn="ctr"/>
                      <a:r>
                        <a:rPr lang="en-MY" sz="850" dirty="0" smtClean="0">
                          <a:latin typeface="Tw Cen MT"/>
                        </a:rPr>
                        <a:t>13</a:t>
                      </a:r>
                      <a:endParaRPr lang="en-MY" sz="850" dirty="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MY" altLang="ms-MY" sz="850" b="0" dirty="0" smtClean="0">
                          <a:solidFill>
                            <a:prstClr val="black"/>
                          </a:solidFill>
                          <a:latin typeface="Tw Cen MT" panose="020B0602020104020603" pitchFamily="34" charset="0"/>
                        </a:rPr>
                        <a:t>Intensive Energy </a:t>
                      </a:r>
                      <a:r>
                        <a:rPr lang="en-MY" altLang="ms-MY" sz="850" b="0" dirty="0" err="1" smtClean="0">
                          <a:solidFill>
                            <a:prstClr val="black"/>
                          </a:solidFill>
                          <a:latin typeface="Tw Cen MT" panose="020B0602020104020603" pitchFamily="34" charset="0"/>
                        </a:rPr>
                        <a:t>Sdn</a:t>
                      </a:r>
                      <a:r>
                        <a:rPr lang="en-MY" altLang="ms-MY" sz="850" b="0" dirty="0" smtClean="0">
                          <a:solidFill>
                            <a:prstClr val="black"/>
                          </a:solidFill>
                          <a:latin typeface="Tw Cen MT" panose="020B0602020104020603" pitchFamily="34" charset="0"/>
                        </a:rPr>
                        <a:t> </a:t>
                      </a:r>
                      <a:r>
                        <a:rPr lang="en-MY" altLang="ms-MY" sz="850" b="0" dirty="0" err="1" smtClean="0">
                          <a:solidFill>
                            <a:prstClr val="black"/>
                          </a:solidFill>
                          <a:latin typeface="Tw Cen MT" panose="020B0602020104020603" pitchFamily="34" charset="0"/>
                        </a:rPr>
                        <a:t>Bhd</a:t>
                      </a:r>
                      <a:endParaRPr lang="en-MY" sz="850" b="0" dirty="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180975" lvl="0" indent="-180975" algn="just" eaLnBrk="1" hangingPunct="1">
                        <a:lnSpc>
                          <a:spcPct val="100000"/>
                        </a:lnSpc>
                        <a:spcBef>
                          <a:spcPct val="0"/>
                        </a:spcBef>
                        <a:buFontTx/>
                        <a:buNone/>
                        <a:defRPr/>
                      </a:pPr>
                      <a:r>
                        <a:rPr lang="fi-FI" altLang="ms-MY" sz="850" dirty="0" smtClean="0">
                          <a:solidFill>
                            <a:prstClr val="black"/>
                          </a:solidFill>
                          <a:latin typeface="Tw Cen MT" panose="020B0602020104020603" pitchFamily="34" charset="0"/>
                        </a:rPr>
                        <a:t>Taiyo Koko Ltd, Osaka, Japan on 2 - 4 Apr 2018</a:t>
                      </a:r>
                      <a:endParaRPr kumimoji="0" lang="en-US" altLang="ms-MY" sz="85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Arial" panose="020B060402020202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0" lang="en-US" altLang="ms-MY" sz="850" b="0" i="0" u="none" strike="noStrike" kern="1200" cap="none" spc="0" normalizeH="0" baseline="0" noProof="0" dirty="0" smtClean="0">
                          <a:ln>
                            <a:noFill/>
                          </a:ln>
                          <a:solidFill>
                            <a:prstClr val="black"/>
                          </a:solidFill>
                          <a:effectLst/>
                          <a:uLnTx/>
                          <a:uFillTx/>
                          <a:latin typeface="Tw Cen MT" panose="020B0602020104020603" pitchFamily="34" charset="0"/>
                        </a:rPr>
                        <a:t>2 b - Presentation to clients for assessing business/ project overseas</a:t>
                      </a:r>
                      <a:endParaRPr lang="en-MY" sz="850" dirty="0" smtClean="0">
                        <a:latin typeface="Tw Cen M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325984738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0813" y="0"/>
            <a:ext cx="2319338" cy="369888"/>
          </a:xfrm>
          <a:prstGeom prst="parallelogram">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MY">
              <a:solidFill>
                <a:srgbClr val="FFFFFF"/>
              </a:solidFill>
              <a:cs typeface="Arial" charset="0"/>
            </a:endParaRPr>
          </a:p>
        </p:txBody>
      </p:sp>
      <p:graphicFrame>
        <p:nvGraphicFramePr>
          <p:cNvPr id="2" name="Table 1"/>
          <p:cNvGraphicFramePr>
            <a:graphicFrameLocks noGrp="1"/>
          </p:cNvGraphicFramePr>
          <p:nvPr/>
        </p:nvGraphicFramePr>
        <p:xfrm>
          <a:off x="0" y="2063750"/>
          <a:ext cx="6858000" cy="2209800"/>
        </p:xfrm>
        <a:graphic>
          <a:graphicData uri="http://schemas.openxmlformats.org/drawingml/2006/table">
            <a:tbl>
              <a:tblPr/>
              <a:tblGrid>
                <a:gridCol w="1222375">
                  <a:extLst>
                    <a:ext uri="{9D8B030D-6E8A-4147-A177-3AD203B41FA5}">
                      <a16:colId xmlns:a16="http://schemas.microsoft.com/office/drawing/2014/main" val="20000"/>
                    </a:ext>
                  </a:extLst>
                </a:gridCol>
                <a:gridCol w="1393825">
                  <a:extLst>
                    <a:ext uri="{9D8B030D-6E8A-4147-A177-3AD203B41FA5}">
                      <a16:colId xmlns:a16="http://schemas.microsoft.com/office/drawing/2014/main" val="20001"/>
                    </a:ext>
                  </a:extLst>
                </a:gridCol>
                <a:gridCol w="1392238">
                  <a:extLst>
                    <a:ext uri="{9D8B030D-6E8A-4147-A177-3AD203B41FA5}">
                      <a16:colId xmlns:a16="http://schemas.microsoft.com/office/drawing/2014/main" val="20002"/>
                    </a:ext>
                  </a:extLst>
                </a:gridCol>
                <a:gridCol w="1403350">
                  <a:extLst>
                    <a:ext uri="{9D8B030D-6E8A-4147-A177-3AD203B41FA5}">
                      <a16:colId xmlns:a16="http://schemas.microsoft.com/office/drawing/2014/main" val="20003"/>
                    </a:ext>
                  </a:extLst>
                </a:gridCol>
                <a:gridCol w="1446212">
                  <a:extLst>
                    <a:ext uri="{9D8B030D-6E8A-4147-A177-3AD203B41FA5}">
                      <a16:colId xmlns:a16="http://schemas.microsoft.com/office/drawing/2014/main" val="20004"/>
                    </a:ext>
                  </a:extLst>
                </a:gridCol>
              </a:tblGrid>
              <a:tr h="422275">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dirty="0" smtClean="0">
                          <a:ln>
                            <a:noFill/>
                          </a:ln>
                          <a:solidFill>
                            <a:schemeClr val="bg1"/>
                          </a:solidFill>
                          <a:effectLst/>
                          <a:latin typeface="Tw Cen MT" pitchFamily="34" charset="0"/>
                          <a:cs typeface="Arial" charset="0"/>
                        </a:rPr>
                        <a:t>2016</a:t>
                      </a:r>
                    </a:p>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dirty="0" smtClean="0">
                          <a:ln>
                            <a:noFill/>
                          </a:ln>
                          <a:solidFill>
                            <a:schemeClr val="bg1"/>
                          </a:solidFill>
                          <a:effectLst/>
                          <a:latin typeface="Tw Cen MT" pitchFamily="34" charset="0"/>
                          <a:cs typeface="Arial" charset="0"/>
                        </a:rPr>
                        <a:t>Weightage : 0%</a:t>
                      </a: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E75B6">
                        <a:alpha val="59999"/>
                      </a:srgbClr>
                    </a:solid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dirty="0" smtClean="0">
                          <a:ln>
                            <a:noFill/>
                          </a:ln>
                          <a:solidFill>
                            <a:schemeClr val="bg1"/>
                          </a:solidFill>
                          <a:effectLst/>
                          <a:latin typeface="Tw Cen MT" pitchFamily="34" charset="0"/>
                          <a:cs typeface="Arial" charset="0"/>
                        </a:rPr>
                        <a:t>2017</a:t>
                      </a:r>
                    </a:p>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dirty="0" smtClean="0">
                          <a:ln>
                            <a:noFill/>
                          </a:ln>
                          <a:solidFill>
                            <a:schemeClr val="bg1"/>
                          </a:solidFill>
                          <a:effectLst/>
                          <a:latin typeface="Tw Cen MT" pitchFamily="34" charset="0"/>
                          <a:cs typeface="Arial" charset="0"/>
                        </a:rPr>
                        <a:t>Weightage : 0%</a:t>
                      </a: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E75B6">
                        <a:alpha val="59999"/>
                      </a:srgbClr>
                    </a:solid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dirty="0" smtClean="0">
                          <a:ln>
                            <a:noFill/>
                          </a:ln>
                          <a:solidFill>
                            <a:schemeClr val="bg1"/>
                          </a:solidFill>
                          <a:effectLst/>
                          <a:latin typeface="Tw Cen MT" pitchFamily="34" charset="0"/>
                          <a:cs typeface="Arial" charset="0"/>
                        </a:rPr>
                        <a:t>2018</a:t>
                      </a:r>
                    </a:p>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dirty="0" smtClean="0">
                          <a:ln>
                            <a:noFill/>
                          </a:ln>
                          <a:solidFill>
                            <a:schemeClr val="bg1"/>
                          </a:solidFill>
                          <a:effectLst/>
                          <a:latin typeface="Tw Cen MT" pitchFamily="34" charset="0"/>
                          <a:cs typeface="Arial" charset="0"/>
                        </a:rPr>
                        <a:t>Weightage :20%</a:t>
                      </a: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E75B6">
                        <a:alpha val="59999"/>
                      </a:srgbClr>
                    </a:solid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dirty="0" smtClean="0">
                          <a:ln>
                            <a:noFill/>
                          </a:ln>
                          <a:solidFill>
                            <a:schemeClr val="bg1"/>
                          </a:solidFill>
                          <a:effectLst/>
                          <a:latin typeface="Tw Cen MT" pitchFamily="34" charset="0"/>
                          <a:cs typeface="Arial" charset="0"/>
                        </a:rPr>
                        <a:t>2019</a:t>
                      </a:r>
                    </a:p>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dirty="0" smtClean="0">
                          <a:ln>
                            <a:noFill/>
                          </a:ln>
                          <a:solidFill>
                            <a:schemeClr val="bg1"/>
                          </a:solidFill>
                          <a:effectLst/>
                          <a:latin typeface="Tw Cen MT" pitchFamily="34" charset="0"/>
                          <a:cs typeface="Arial" charset="0"/>
                        </a:rPr>
                        <a:t>Weightage :40%</a:t>
                      </a: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E75B6">
                        <a:alpha val="59999"/>
                      </a:srgbClr>
                    </a:solid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dirty="0" smtClean="0">
                          <a:ln>
                            <a:noFill/>
                          </a:ln>
                          <a:solidFill>
                            <a:schemeClr val="bg1"/>
                          </a:solidFill>
                          <a:effectLst/>
                          <a:latin typeface="Tw Cen MT" pitchFamily="34" charset="0"/>
                          <a:cs typeface="Arial" charset="0"/>
                        </a:rPr>
                        <a:t>2020</a:t>
                      </a:r>
                    </a:p>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dirty="0" smtClean="0">
                          <a:ln>
                            <a:noFill/>
                          </a:ln>
                          <a:solidFill>
                            <a:schemeClr val="bg1"/>
                          </a:solidFill>
                          <a:effectLst/>
                          <a:latin typeface="Tw Cen MT" pitchFamily="34" charset="0"/>
                          <a:cs typeface="Arial" charset="0"/>
                        </a:rPr>
                        <a:t>Weightage : 40%</a:t>
                      </a: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E75B6">
                        <a:alpha val="59999"/>
                      </a:srgbClr>
                    </a:solidFill>
                  </a:tcPr>
                </a:tc>
                <a:extLst>
                  <a:ext uri="{0D108BD9-81ED-4DB2-BD59-A6C34878D82A}">
                    <a16:rowId xmlns:a16="http://schemas.microsoft.com/office/drawing/2014/main" val="10000"/>
                  </a:ext>
                </a:extLst>
              </a:tr>
              <a:tr h="1787525">
                <a:tc>
                  <a:txBody>
                    <a:bodyPr/>
                    <a:lstStyle/>
                    <a:p>
                      <a:pPr marL="0" marR="0" lvl="0" indent="0" algn="l" defTabSz="685800" rtl="0" eaLnBrk="1" fontAlgn="base" latinLnBrk="0" hangingPunct="1">
                        <a:lnSpc>
                          <a:spcPct val="100000"/>
                        </a:lnSpc>
                        <a:spcBef>
                          <a:spcPct val="0"/>
                        </a:spcBef>
                        <a:spcAft>
                          <a:spcPct val="0"/>
                        </a:spcAft>
                        <a:buClrTx/>
                        <a:buSzTx/>
                        <a:buFontTx/>
                        <a:buNone/>
                        <a:tabLst/>
                      </a:pPr>
                      <a:endParaRPr kumimoji="0" lang="en-MY" sz="900" b="0" i="0" u="none" strike="noStrike" cap="none" normalizeH="0" baseline="0" dirty="0" smtClean="0">
                        <a:ln>
                          <a:noFill/>
                        </a:ln>
                        <a:solidFill>
                          <a:srgbClr val="000000"/>
                        </a:solidFill>
                        <a:effectLst/>
                        <a:latin typeface="Tw Cen MT" pitchFamily="34" charset="0"/>
                        <a:cs typeface="Arial" charset="0"/>
                      </a:endParaRP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2E75B6">
                        <a:alpha val="10196"/>
                      </a:srgbClr>
                    </a:solid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pPr>
                      <a:endParaRPr kumimoji="0" lang="en-MY" sz="900" b="0" i="0" u="none" strike="noStrike" cap="none" normalizeH="0" baseline="0" dirty="0" smtClean="0">
                        <a:ln>
                          <a:noFill/>
                        </a:ln>
                        <a:solidFill>
                          <a:srgbClr val="000000"/>
                        </a:solidFill>
                        <a:effectLst/>
                        <a:latin typeface="Tw Cen MT" pitchFamily="34" charset="0"/>
                        <a:cs typeface="Arial" charset="0"/>
                      </a:endParaRP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2E75B6">
                        <a:alpha val="10196"/>
                      </a:srgbClr>
                    </a:solid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defRPr/>
                      </a:pPr>
                      <a:r>
                        <a:rPr kumimoji="0" lang="en-US" sz="900" b="0" i="0" u="none" strike="noStrike" kern="1200" cap="none" normalizeH="0" baseline="0" noProof="0" dirty="0" smtClean="0">
                          <a:ln>
                            <a:noFill/>
                          </a:ln>
                          <a:solidFill>
                            <a:srgbClr val="000000"/>
                          </a:solidFill>
                          <a:effectLst/>
                          <a:latin typeface="Tw Cen MT" pitchFamily="34" charset="0"/>
                          <a:ea typeface="+mn-ea"/>
                          <a:cs typeface="Arial" charset="0"/>
                        </a:rPr>
                        <a:t>10% increase in number of overseas projects financed by </a:t>
                      </a:r>
                      <a:r>
                        <a:rPr kumimoji="0" lang="en-US" sz="900" b="0" i="0" u="none" strike="noStrike" kern="1200" cap="none" normalizeH="0" baseline="0" noProof="0" dirty="0" err="1" smtClean="0">
                          <a:ln>
                            <a:noFill/>
                          </a:ln>
                          <a:solidFill>
                            <a:srgbClr val="000000"/>
                          </a:solidFill>
                          <a:effectLst/>
                          <a:latin typeface="Tw Cen MT" pitchFamily="34" charset="0"/>
                          <a:ea typeface="+mn-ea"/>
                          <a:cs typeface="Arial" charset="0"/>
                        </a:rPr>
                        <a:t>Fis</a:t>
                      </a:r>
                      <a:r>
                        <a:rPr kumimoji="0" lang="en-US" sz="900" b="0" i="0" u="none" strike="noStrike" kern="1200" cap="none" normalizeH="0" baseline="0" noProof="0" dirty="0" smtClean="0">
                          <a:ln>
                            <a:noFill/>
                          </a:ln>
                          <a:solidFill>
                            <a:srgbClr val="000000"/>
                          </a:solidFill>
                          <a:effectLst/>
                          <a:latin typeface="Tw Cen MT" pitchFamily="34" charset="0"/>
                          <a:ea typeface="+mn-ea"/>
                          <a:cs typeface="Arial" charset="0"/>
                        </a:rPr>
                        <a:t> and government scheme</a:t>
                      </a:r>
                    </a:p>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sz="900" b="0" i="0" u="none" strike="noStrike" kern="1200" cap="none" normalizeH="0" baseline="0" dirty="0" smtClean="0">
                        <a:ln>
                          <a:noFill/>
                        </a:ln>
                        <a:solidFill>
                          <a:srgbClr val="000000"/>
                        </a:solidFill>
                        <a:effectLst/>
                        <a:latin typeface="Tw Cen MT" pitchFamily="34" charset="0"/>
                        <a:ea typeface="+mn-ea"/>
                        <a:cs typeface="Arial" charset="0"/>
                      </a:endParaRPr>
                    </a:p>
                    <a:p>
                      <a:pPr marL="0" marR="0" lvl="0" indent="0" algn="l" defTabSz="685800" rtl="0" eaLnBrk="1" fontAlgn="base" latinLnBrk="0" hangingPunct="1">
                        <a:lnSpc>
                          <a:spcPct val="100000"/>
                        </a:lnSpc>
                        <a:spcBef>
                          <a:spcPct val="0"/>
                        </a:spcBef>
                        <a:spcAft>
                          <a:spcPct val="0"/>
                        </a:spcAft>
                        <a:buClrTx/>
                        <a:buSzTx/>
                        <a:buFontTx/>
                        <a:buNone/>
                        <a:tabLst/>
                        <a:defRPr/>
                      </a:pPr>
                      <a:r>
                        <a:rPr kumimoji="0" lang="en-SG" sz="900" b="0" i="0" u="none" strike="noStrike" kern="1200" cap="none" normalizeH="0" baseline="0" dirty="0" smtClean="0">
                          <a:ln>
                            <a:noFill/>
                          </a:ln>
                          <a:solidFill>
                            <a:srgbClr val="000000"/>
                          </a:solidFill>
                          <a:effectLst/>
                          <a:latin typeface="Tw Cen MT" pitchFamily="34" charset="0"/>
                          <a:ea typeface="+mn-ea"/>
                          <a:cs typeface="Arial" charset="0"/>
                        </a:rPr>
                        <a:t>2 Malaysian players securing 2 overseas projects under the multi-lateral development banks &amp; agencies</a:t>
                      </a:r>
                    </a:p>
                    <a:p>
                      <a:pPr marL="0" marR="0" lvl="0" indent="0" algn="l" defTabSz="685800" rtl="0" eaLnBrk="1" fontAlgn="base" latinLnBrk="0" hangingPunct="1">
                        <a:lnSpc>
                          <a:spcPct val="100000"/>
                        </a:lnSpc>
                        <a:spcBef>
                          <a:spcPct val="0"/>
                        </a:spcBef>
                        <a:spcAft>
                          <a:spcPct val="0"/>
                        </a:spcAft>
                        <a:buClrTx/>
                        <a:buSzTx/>
                        <a:buFontTx/>
                        <a:buNone/>
                        <a:tabLst/>
                      </a:pPr>
                      <a:endParaRPr kumimoji="0" lang="en-MY" sz="900" b="0" i="0" u="none" strike="noStrike" kern="1200" cap="none" normalizeH="0" baseline="0" dirty="0" smtClean="0">
                        <a:ln>
                          <a:noFill/>
                        </a:ln>
                        <a:solidFill>
                          <a:srgbClr val="000000"/>
                        </a:solidFill>
                        <a:effectLst/>
                        <a:latin typeface="Tw Cen MT" pitchFamily="34" charset="0"/>
                        <a:ea typeface="+mn-ea"/>
                        <a:cs typeface="Arial" charset="0"/>
                      </a:endParaRP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2E75B6">
                        <a:alpha val="10196"/>
                      </a:srgbClr>
                    </a:solid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defRPr/>
                      </a:pPr>
                      <a:r>
                        <a:rPr kumimoji="0" lang="en-US" sz="900" b="0" i="0" u="none" strike="noStrike" kern="1200" cap="none" normalizeH="0" baseline="0" noProof="0" dirty="0" smtClean="0">
                          <a:ln>
                            <a:noFill/>
                          </a:ln>
                          <a:solidFill>
                            <a:srgbClr val="000000"/>
                          </a:solidFill>
                          <a:effectLst/>
                          <a:latin typeface="Tw Cen MT" pitchFamily="34" charset="0"/>
                          <a:ea typeface="+mn-ea"/>
                          <a:cs typeface="Arial" charset="0"/>
                        </a:rPr>
                        <a:t>15% increase in number of overseas projects financed by </a:t>
                      </a:r>
                      <a:r>
                        <a:rPr kumimoji="0" lang="en-US" sz="900" b="0" i="0" u="none" strike="noStrike" kern="1200" cap="none" normalizeH="0" baseline="0" noProof="0" dirty="0" err="1" smtClean="0">
                          <a:ln>
                            <a:noFill/>
                          </a:ln>
                          <a:solidFill>
                            <a:srgbClr val="000000"/>
                          </a:solidFill>
                          <a:effectLst/>
                          <a:latin typeface="Tw Cen MT" pitchFamily="34" charset="0"/>
                          <a:ea typeface="+mn-ea"/>
                          <a:cs typeface="Arial" charset="0"/>
                        </a:rPr>
                        <a:t>Fis</a:t>
                      </a:r>
                      <a:r>
                        <a:rPr kumimoji="0" lang="en-US" sz="900" b="0" i="0" u="none" strike="noStrike" kern="1200" cap="none" normalizeH="0" baseline="0" noProof="0" dirty="0" smtClean="0">
                          <a:ln>
                            <a:noFill/>
                          </a:ln>
                          <a:solidFill>
                            <a:srgbClr val="000000"/>
                          </a:solidFill>
                          <a:effectLst/>
                          <a:latin typeface="Tw Cen MT" pitchFamily="34" charset="0"/>
                          <a:ea typeface="+mn-ea"/>
                          <a:cs typeface="Arial" charset="0"/>
                        </a:rPr>
                        <a:t> and government scheme</a:t>
                      </a:r>
                    </a:p>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sz="900" b="0" i="0" u="none" strike="noStrike" kern="1200" cap="none" normalizeH="0" baseline="0" dirty="0" smtClean="0">
                        <a:ln>
                          <a:noFill/>
                        </a:ln>
                        <a:solidFill>
                          <a:srgbClr val="000000"/>
                        </a:solidFill>
                        <a:effectLst/>
                        <a:latin typeface="Tw Cen MT" pitchFamily="34" charset="0"/>
                        <a:ea typeface="+mn-ea"/>
                        <a:cs typeface="Arial" charset="0"/>
                      </a:endParaRPr>
                    </a:p>
                    <a:p>
                      <a:pPr marL="0" marR="0" lvl="0" indent="0" algn="l" defTabSz="685800" rtl="0" eaLnBrk="1" fontAlgn="base" latinLnBrk="0" hangingPunct="1">
                        <a:lnSpc>
                          <a:spcPct val="100000"/>
                        </a:lnSpc>
                        <a:spcBef>
                          <a:spcPct val="0"/>
                        </a:spcBef>
                        <a:spcAft>
                          <a:spcPct val="0"/>
                        </a:spcAft>
                        <a:buClrTx/>
                        <a:buSzTx/>
                        <a:buFontTx/>
                        <a:buNone/>
                        <a:tabLst/>
                        <a:defRPr/>
                      </a:pPr>
                      <a:r>
                        <a:rPr kumimoji="0" lang="en-SG" sz="900" b="0" i="0" u="none" strike="noStrike" kern="1200" cap="none" normalizeH="0" baseline="0" dirty="0" smtClean="0">
                          <a:ln>
                            <a:noFill/>
                          </a:ln>
                          <a:solidFill>
                            <a:srgbClr val="000000"/>
                          </a:solidFill>
                          <a:effectLst/>
                          <a:latin typeface="Tw Cen MT" pitchFamily="34" charset="0"/>
                          <a:ea typeface="+mn-ea"/>
                          <a:cs typeface="Arial" charset="0"/>
                        </a:rPr>
                        <a:t>2 Malaysian players securing 3 overseas projects under the multi-lateral development banks &amp; agencies</a:t>
                      </a:r>
                    </a:p>
                    <a:p>
                      <a:pPr marL="0" marR="0" lvl="0" indent="0" algn="l" defTabSz="685800" rtl="0" eaLnBrk="1" fontAlgn="base" latinLnBrk="0" hangingPunct="1">
                        <a:lnSpc>
                          <a:spcPct val="100000"/>
                        </a:lnSpc>
                        <a:spcBef>
                          <a:spcPct val="0"/>
                        </a:spcBef>
                        <a:spcAft>
                          <a:spcPct val="0"/>
                        </a:spcAft>
                        <a:buClrTx/>
                        <a:buSzTx/>
                        <a:buFontTx/>
                        <a:buNone/>
                        <a:tabLst/>
                      </a:pPr>
                      <a:endParaRPr kumimoji="0" lang="en-MY" sz="900" b="0" i="0" u="none" strike="noStrike" kern="1200" cap="none" normalizeH="0" baseline="0" dirty="0" smtClean="0">
                        <a:ln>
                          <a:noFill/>
                        </a:ln>
                        <a:solidFill>
                          <a:srgbClr val="000000"/>
                        </a:solidFill>
                        <a:effectLst/>
                        <a:latin typeface="Tw Cen MT" pitchFamily="34" charset="0"/>
                        <a:ea typeface="+mn-ea"/>
                        <a:cs typeface="Arial" charset="0"/>
                      </a:endParaRP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2E75B6">
                        <a:alpha val="10196"/>
                      </a:srgbClr>
                    </a:solid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defRPr/>
                      </a:pPr>
                      <a:r>
                        <a:rPr kumimoji="0" lang="en-US" sz="900" b="0" i="0" u="none" strike="noStrike" kern="1200" cap="none" normalizeH="0" baseline="0" noProof="0" dirty="0" smtClean="0">
                          <a:ln>
                            <a:noFill/>
                          </a:ln>
                          <a:solidFill>
                            <a:srgbClr val="000000"/>
                          </a:solidFill>
                          <a:effectLst/>
                          <a:latin typeface="Tw Cen MT" pitchFamily="34" charset="0"/>
                          <a:ea typeface="+mn-ea"/>
                          <a:cs typeface="Arial" charset="0"/>
                        </a:rPr>
                        <a:t>15% increase in number of overseas projects financed by </a:t>
                      </a:r>
                      <a:r>
                        <a:rPr kumimoji="0" lang="en-US" sz="900" b="0" i="0" u="none" strike="noStrike" kern="1200" cap="none" normalizeH="0" baseline="0" noProof="0" dirty="0" err="1" smtClean="0">
                          <a:ln>
                            <a:noFill/>
                          </a:ln>
                          <a:solidFill>
                            <a:srgbClr val="000000"/>
                          </a:solidFill>
                          <a:effectLst/>
                          <a:latin typeface="Tw Cen MT" pitchFamily="34" charset="0"/>
                          <a:ea typeface="+mn-ea"/>
                          <a:cs typeface="Arial" charset="0"/>
                        </a:rPr>
                        <a:t>Fis</a:t>
                      </a:r>
                      <a:r>
                        <a:rPr kumimoji="0" lang="en-US" sz="900" b="0" i="0" u="none" strike="noStrike" kern="1200" cap="none" normalizeH="0" baseline="0" noProof="0" dirty="0" smtClean="0">
                          <a:ln>
                            <a:noFill/>
                          </a:ln>
                          <a:solidFill>
                            <a:srgbClr val="000000"/>
                          </a:solidFill>
                          <a:effectLst/>
                          <a:latin typeface="Tw Cen MT" pitchFamily="34" charset="0"/>
                          <a:ea typeface="+mn-ea"/>
                          <a:cs typeface="Arial" charset="0"/>
                        </a:rPr>
                        <a:t> and government scheme</a:t>
                      </a:r>
                    </a:p>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sz="900" b="0" i="0" u="none" strike="noStrike" kern="1200" cap="none" normalizeH="0" baseline="0" dirty="0" smtClean="0">
                        <a:ln>
                          <a:noFill/>
                        </a:ln>
                        <a:solidFill>
                          <a:srgbClr val="000000"/>
                        </a:solidFill>
                        <a:effectLst/>
                        <a:latin typeface="Tw Cen MT" pitchFamily="34" charset="0"/>
                        <a:ea typeface="+mn-ea"/>
                        <a:cs typeface="Arial" charset="0"/>
                      </a:endParaRPr>
                    </a:p>
                    <a:p>
                      <a:pPr marL="0" marR="0" lvl="0" indent="0" algn="l" defTabSz="685800" rtl="0" eaLnBrk="1" fontAlgn="base" latinLnBrk="0" hangingPunct="1">
                        <a:lnSpc>
                          <a:spcPct val="100000"/>
                        </a:lnSpc>
                        <a:spcBef>
                          <a:spcPct val="0"/>
                        </a:spcBef>
                        <a:spcAft>
                          <a:spcPct val="0"/>
                        </a:spcAft>
                        <a:buClrTx/>
                        <a:buSzTx/>
                        <a:buFontTx/>
                        <a:buNone/>
                        <a:tabLst/>
                        <a:defRPr/>
                      </a:pPr>
                      <a:r>
                        <a:rPr kumimoji="0" lang="en-SG" sz="900" b="0" i="0" u="none" strike="noStrike" kern="1200" cap="none" normalizeH="0" baseline="0" dirty="0" smtClean="0">
                          <a:ln>
                            <a:noFill/>
                          </a:ln>
                          <a:solidFill>
                            <a:srgbClr val="000000"/>
                          </a:solidFill>
                          <a:effectLst/>
                          <a:latin typeface="Tw Cen MT" pitchFamily="34" charset="0"/>
                          <a:ea typeface="+mn-ea"/>
                          <a:cs typeface="Arial" charset="0"/>
                        </a:rPr>
                        <a:t>2 Malaysian players securing 5 overseas projects under the multi-lateral development banks &amp; agencies</a:t>
                      </a:r>
                    </a:p>
                    <a:p>
                      <a:pPr marL="0" marR="0" lvl="0" indent="0" algn="l" defTabSz="685800" rtl="0" eaLnBrk="1" fontAlgn="base" latinLnBrk="0" hangingPunct="1">
                        <a:lnSpc>
                          <a:spcPct val="100000"/>
                        </a:lnSpc>
                        <a:spcBef>
                          <a:spcPct val="0"/>
                        </a:spcBef>
                        <a:spcAft>
                          <a:spcPct val="0"/>
                        </a:spcAft>
                        <a:buClrTx/>
                        <a:buSzTx/>
                        <a:buFontTx/>
                        <a:buNone/>
                        <a:tabLst/>
                      </a:pPr>
                      <a:endParaRPr kumimoji="0" lang="en-MY" sz="900" b="0" i="0" u="none" strike="noStrike" kern="1200" cap="none" normalizeH="0" baseline="0" dirty="0" smtClean="0">
                        <a:ln>
                          <a:noFill/>
                        </a:ln>
                        <a:solidFill>
                          <a:srgbClr val="000000"/>
                        </a:solidFill>
                        <a:effectLst/>
                        <a:latin typeface="Tw Cen MT" pitchFamily="34" charset="0"/>
                        <a:ea typeface="+mn-ea"/>
                        <a:cs typeface="Arial" charset="0"/>
                      </a:endParaRP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2E75B6">
                        <a:alpha val="10196"/>
                      </a:srgbClr>
                    </a:solidFill>
                  </a:tcPr>
                </a:tc>
                <a:extLst>
                  <a:ext uri="{0D108BD9-81ED-4DB2-BD59-A6C34878D82A}">
                    <a16:rowId xmlns:a16="http://schemas.microsoft.com/office/drawing/2014/main" val="10001"/>
                  </a:ext>
                </a:extLst>
              </a:tr>
            </a:tbl>
          </a:graphicData>
        </a:graphic>
      </p:graphicFrame>
      <p:sp>
        <p:nvSpPr>
          <p:cNvPr id="3" name="Rectangle 2"/>
          <p:cNvSpPr/>
          <p:nvPr/>
        </p:nvSpPr>
        <p:spPr>
          <a:xfrm>
            <a:off x="15498" y="4540250"/>
            <a:ext cx="6804000" cy="5330825"/>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ms-MY">
              <a:solidFill>
                <a:srgbClr val="FFFFFF"/>
              </a:solidFill>
              <a:cs typeface="Arial" charset="0"/>
            </a:endParaRPr>
          </a:p>
        </p:txBody>
      </p:sp>
      <p:graphicFrame>
        <p:nvGraphicFramePr>
          <p:cNvPr id="19" name="Table 18"/>
          <p:cNvGraphicFramePr>
            <a:graphicFrameLocks noGrp="1"/>
          </p:cNvGraphicFramePr>
          <p:nvPr/>
        </p:nvGraphicFramePr>
        <p:xfrm>
          <a:off x="4327525" y="90224"/>
          <a:ext cx="2519363" cy="1747194"/>
        </p:xfrm>
        <a:graphic>
          <a:graphicData uri="http://schemas.openxmlformats.org/drawingml/2006/table">
            <a:tbl>
              <a:tblPr/>
              <a:tblGrid>
                <a:gridCol w="2519363">
                  <a:extLst>
                    <a:ext uri="{9D8B030D-6E8A-4147-A177-3AD203B41FA5}">
                      <a16:colId xmlns:a16="http://schemas.microsoft.com/office/drawing/2014/main" val="20000"/>
                    </a:ext>
                  </a:extLst>
                </a:gridCol>
              </a:tblGrid>
              <a:tr h="400066">
                <a:tc>
                  <a:txBody>
                    <a:bodyPr/>
                    <a:lstStyle/>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dirty="0" smtClean="0">
                          <a:ln>
                            <a:noFill/>
                          </a:ln>
                          <a:solidFill>
                            <a:schemeClr val="tx1"/>
                          </a:solidFill>
                          <a:effectLst/>
                          <a:latin typeface="Tw Cen MT" pitchFamily="34" charset="0"/>
                          <a:cs typeface="Arial" charset="0"/>
                        </a:rPr>
                        <a:t>SPONSOR</a:t>
                      </a:r>
                    </a:p>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0" i="0" u="none" strike="noStrike" cap="none" normalizeH="0" baseline="0" dirty="0" smtClean="0">
                          <a:ln>
                            <a:noFill/>
                          </a:ln>
                          <a:solidFill>
                            <a:schemeClr val="tx1"/>
                          </a:solidFill>
                          <a:effectLst/>
                          <a:latin typeface="Tw Cen MT" pitchFamily="34" charset="0"/>
                          <a:cs typeface="Arial" charset="0"/>
                        </a:rPr>
                        <a:t>Sr Sariah Abd Karib</a:t>
                      </a:r>
                    </a:p>
                  </a:txBody>
                  <a:tcPr marL="91419" marR="91419"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400066">
                <a:tc>
                  <a:txBody>
                    <a:bodyPr/>
                    <a:lstStyle/>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smtClean="0">
                          <a:ln>
                            <a:noFill/>
                          </a:ln>
                          <a:solidFill>
                            <a:schemeClr val="tx1"/>
                          </a:solidFill>
                          <a:effectLst/>
                          <a:latin typeface="Tw Cen MT" pitchFamily="34" charset="0"/>
                          <a:cs typeface="Arial" charset="0"/>
                        </a:rPr>
                        <a:t>OWNER </a:t>
                      </a:r>
                    </a:p>
                    <a:p>
                      <a:pPr marL="0" marR="0" lvl="0" indent="0" algn="r" defTabSz="6858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Tw Cen MT" pitchFamily="34" charset="0"/>
                          <a:cs typeface="Arial" charset="0"/>
                        </a:rPr>
                        <a:t>Sr Mohd Zaid Zakaria</a:t>
                      </a:r>
                      <a:endParaRPr kumimoji="0" lang="ms-MY" sz="1000" b="0" i="0" u="none" strike="noStrike" cap="none" normalizeH="0" baseline="0" smtClean="0">
                        <a:ln>
                          <a:noFill/>
                        </a:ln>
                        <a:solidFill>
                          <a:schemeClr val="tx1"/>
                        </a:solidFill>
                        <a:effectLst/>
                        <a:latin typeface="Tw Cen MT" pitchFamily="34" charset="0"/>
                        <a:cs typeface="Arial" charset="0"/>
                      </a:endParaRPr>
                    </a:p>
                  </a:txBody>
                  <a:tcPr marL="91419" marR="91419"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400066">
                <a:tc>
                  <a:txBody>
                    <a:bodyPr/>
                    <a:lstStyle/>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dirty="0" smtClean="0">
                          <a:ln>
                            <a:noFill/>
                          </a:ln>
                          <a:solidFill>
                            <a:schemeClr val="tx1"/>
                          </a:solidFill>
                          <a:effectLst/>
                          <a:latin typeface="Tw Cen MT" pitchFamily="34" charset="0"/>
                          <a:cs typeface="Arial" charset="0"/>
                        </a:rPr>
                        <a:t>OIC</a:t>
                      </a:r>
                    </a:p>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0" i="0" u="none" strike="noStrike" cap="none" normalizeH="0" baseline="0" dirty="0" smtClean="0">
                          <a:ln>
                            <a:noFill/>
                          </a:ln>
                          <a:solidFill>
                            <a:schemeClr val="tx1"/>
                          </a:solidFill>
                          <a:effectLst/>
                          <a:latin typeface="Tw Cen MT" pitchFamily="34" charset="0"/>
                          <a:cs typeface="Arial" charset="0"/>
                        </a:rPr>
                        <a:t>Mohd Firdauz Mukhzanee </a:t>
                      </a:r>
                    </a:p>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0" i="0" u="none" strike="noStrike" cap="none" normalizeH="0" baseline="0" dirty="0" smtClean="0">
                          <a:ln>
                            <a:noFill/>
                          </a:ln>
                          <a:solidFill>
                            <a:schemeClr val="tx1"/>
                          </a:solidFill>
                          <a:effectLst/>
                          <a:latin typeface="Tw Cen MT" pitchFamily="34" charset="0"/>
                          <a:cs typeface="Arial" charset="0"/>
                        </a:rPr>
                        <a:t>Mohd Ghazali</a:t>
                      </a:r>
                    </a:p>
                  </a:txBody>
                  <a:tcPr marL="91419" marR="91419" marT="45723" marB="45723"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398416">
                <a:tc>
                  <a:txBody>
                    <a:bodyPr/>
                    <a:lstStyle/>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dirty="0" smtClean="0">
                          <a:ln>
                            <a:noFill/>
                          </a:ln>
                          <a:solidFill>
                            <a:srgbClr val="000000"/>
                          </a:solidFill>
                          <a:effectLst/>
                          <a:latin typeface="Tw Cen MT" pitchFamily="34" charset="0"/>
                          <a:cs typeface="Arial" charset="0"/>
                        </a:rPr>
                        <a:t>KPI LEADER </a:t>
                      </a:r>
                    </a:p>
                    <a:p>
                      <a:pPr marL="0" marR="0" lvl="0" indent="0" algn="r" defTabSz="6858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Tw Cen MT" pitchFamily="34" charset="0"/>
                          <a:cs typeface="Arial" charset="0"/>
                        </a:rPr>
                        <a:t>MOF &amp; EXIM BANK</a:t>
                      </a:r>
                      <a:endParaRPr kumimoji="0" lang="en-MY" sz="1000" b="0" i="0" u="none" strike="noStrike" cap="none" normalizeH="0" baseline="0" dirty="0" smtClean="0">
                        <a:ln>
                          <a:noFill/>
                        </a:ln>
                        <a:solidFill>
                          <a:schemeClr val="tx1"/>
                        </a:solidFill>
                        <a:effectLst/>
                        <a:latin typeface="Tw Cen MT" pitchFamily="34" charset="0"/>
                        <a:cs typeface="Arial" charset="0"/>
                      </a:endParaRPr>
                    </a:p>
                  </a:txBody>
                  <a:tcPr marL="91419" marR="91419" marT="45723" marB="45723"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nvGraphicFramePr>
        <p:xfrm>
          <a:off x="0" y="423863"/>
          <a:ext cx="4827588" cy="1330325"/>
        </p:xfrm>
        <a:graphic>
          <a:graphicData uri="http://schemas.openxmlformats.org/drawingml/2006/table">
            <a:tbl>
              <a:tblPr/>
              <a:tblGrid>
                <a:gridCol w="4827588">
                  <a:extLst>
                    <a:ext uri="{9D8B030D-6E8A-4147-A177-3AD203B41FA5}">
                      <a16:colId xmlns:a16="http://schemas.microsoft.com/office/drawing/2014/main" val="20000"/>
                    </a:ext>
                  </a:extLst>
                </a:gridCol>
              </a:tblGrid>
              <a:tr h="549275">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smtClean="0">
                          <a:ln>
                            <a:noFill/>
                          </a:ln>
                          <a:solidFill>
                            <a:schemeClr val="tx1"/>
                          </a:solidFill>
                          <a:effectLst/>
                          <a:latin typeface="Tw Cen MT" pitchFamily="34" charset="0"/>
                          <a:cs typeface="Arial" charset="0"/>
                        </a:rPr>
                        <a:t>KPI DESCRIPTION</a:t>
                      </a:r>
                    </a:p>
                    <a:p>
                      <a:pPr marL="0" marR="0" lvl="0" indent="0" algn="l" defTabSz="6858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w Cen MT" pitchFamily="34" charset="0"/>
                          <a:cs typeface="Arial" charset="0"/>
                        </a:rPr>
                        <a:t>40% increase in number of overseas projects financed by FIs and government schemes by 2020 (from 2015 baseline)</a:t>
                      </a:r>
                    </a:p>
                  </a:txBody>
                  <a:tcPr marL="91448" marR="91448" marT="45721" marB="4572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smtClean="0">
                          <a:ln>
                            <a:noFill/>
                          </a:ln>
                          <a:solidFill>
                            <a:schemeClr val="tx1"/>
                          </a:solidFill>
                          <a:effectLst/>
                          <a:latin typeface="Tw Cen MT" pitchFamily="34" charset="0"/>
                          <a:cs typeface="Arial" charset="0"/>
                        </a:rPr>
                        <a:t>INITIATIVE</a:t>
                      </a:r>
                    </a:p>
                    <a:p>
                      <a:pPr marL="0" marR="0" lvl="0" indent="0" algn="l" defTabSz="685800" rtl="0" eaLnBrk="1" fontAlgn="base" latinLnBrk="0" hangingPunct="1">
                        <a:lnSpc>
                          <a:spcPct val="88000"/>
                        </a:lnSpc>
                        <a:spcBef>
                          <a:spcPct val="0"/>
                        </a:spcBef>
                        <a:spcAft>
                          <a:spcPct val="0"/>
                        </a:spcAft>
                        <a:buClrTx/>
                        <a:buSzTx/>
                        <a:buFontTx/>
                        <a:buNone/>
                        <a:tabLst/>
                      </a:pPr>
                      <a:r>
                        <a:rPr kumimoji="0" lang="en-MY" sz="1000" b="0" i="0" u="none" strike="noStrike" cap="none" normalizeH="0" baseline="0" smtClean="0">
                          <a:ln>
                            <a:noFill/>
                          </a:ln>
                          <a:solidFill>
                            <a:schemeClr val="tx1"/>
                          </a:solidFill>
                          <a:effectLst/>
                          <a:latin typeface="Bookman Old Style" pitchFamily="18" charset="0"/>
                          <a:cs typeface="Arial" charset="0"/>
                        </a:rPr>
                        <a:t>I</a:t>
                      </a:r>
                      <a:r>
                        <a:rPr kumimoji="0" lang="en-MY" sz="1000" b="0" i="0" u="none" strike="noStrike" cap="none" normalizeH="0" baseline="0" smtClean="0">
                          <a:ln>
                            <a:noFill/>
                          </a:ln>
                          <a:solidFill>
                            <a:schemeClr val="tx1"/>
                          </a:solidFill>
                          <a:effectLst/>
                          <a:latin typeface="Tw Cen MT" pitchFamily="34" charset="0"/>
                          <a:cs typeface="Arial" charset="0"/>
                        </a:rPr>
                        <a:t>2 - Strengthen Access to Financing for Malaysian Champion Going Abroad </a:t>
                      </a:r>
                      <a:endParaRPr kumimoji="0" lang="en-US" sz="1000" b="0" i="0" u="none" strike="noStrike" cap="none" normalizeH="0" baseline="0" smtClean="0">
                        <a:ln>
                          <a:noFill/>
                        </a:ln>
                        <a:solidFill>
                          <a:schemeClr val="tx1"/>
                        </a:solidFill>
                        <a:effectLst/>
                        <a:latin typeface="Tw Cen MT" pitchFamily="34" charset="0"/>
                        <a:cs typeface="Arial" charset="0"/>
                      </a:endParaRPr>
                    </a:p>
                  </a:txBody>
                  <a:tcPr marL="91424" marR="91424" marT="45725" marB="45725"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400050">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smtClean="0">
                          <a:ln>
                            <a:noFill/>
                          </a:ln>
                          <a:solidFill>
                            <a:schemeClr val="tx1"/>
                          </a:solidFill>
                          <a:effectLst/>
                          <a:latin typeface="Tw Cen MT" pitchFamily="34" charset="0"/>
                          <a:cs typeface="Arial" charset="0"/>
                        </a:rPr>
                        <a:t>SUB-INITIATIVE</a:t>
                      </a:r>
                    </a:p>
                    <a:p>
                      <a:pPr marL="0" marR="0" lvl="0" indent="0" algn="l" defTabSz="685800" rtl="0" eaLnBrk="1" fontAlgn="base" latinLnBrk="0" hangingPunct="1">
                        <a:lnSpc>
                          <a:spcPct val="100000"/>
                        </a:lnSpc>
                        <a:spcBef>
                          <a:spcPct val="0"/>
                        </a:spcBef>
                        <a:spcAft>
                          <a:spcPct val="0"/>
                        </a:spcAft>
                        <a:buClrTx/>
                        <a:buSzTx/>
                        <a:buFontTx/>
                        <a:buNone/>
                        <a:tabLst/>
                      </a:pPr>
                      <a:r>
                        <a:rPr kumimoji="0" lang="en-MY" sz="1000" b="0" i="0" u="none" strike="noStrike" cap="none" normalizeH="0" baseline="0" smtClean="0">
                          <a:ln>
                            <a:noFill/>
                          </a:ln>
                          <a:solidFill>
                            <a:schemeClr val="tx1"/>
                          </a:solidFill>
                          <a:effectLst/>
                          <a:latin typeface="Bookman Old Style" pitchFamily="18" charset="0"/>
                          <a:cs typeface="Arial" charset="0"/>
                        </a:rPr>
                        <a:t>-</a:t>
                      </a:r>
                      <a:endParaRPr kumimoji="0" lang="en-MY" sz="1000" b="0" i="0" u="none" strike="noStrike" cap="none" normalizeH="0" baseline="0" smtClean="0">
                        <a:ln>
                          <a:noFill/>
                        </a:ln>
                        <a:solidFill>
                          <a:schemeClr val="tx1"/>
                        </a:solidFill>
                        <a:effectLst/>
                        <a:latin typeface="Tw Cen MT" pitchFamily="34" charset="0"/>
                        <a:cs typeface="Arial" charset="0"/>
                      </a:endParaRPr>
                    </a:p>
                  </a:txBody>
                  <a:tcPr marL="91424" marR="91424" marT="45725" marB="45725"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 name="Rectangle 4"/>
          <p:cNvSpPr/>
          <p:nvPr/>
        </p:nvSpPr>
        <p:spPr>
          <a:xfrm>
            <a:off x="2109788" y="63500"/>
            <a:ext cx="2092325" cy="307975"/>
          </a:xfrm>
          <a:prstGeom prst="rect">
            <a:avLst/>
          </a:prstGeom>
          <a:ln>
            <a:noFill/>
          </a:ln>
        </p:spPr>
        <p:txBody>
          <a:bodyPr wrap="none">
            <a:spAutoFit/>
          </a:bodyPr>
          <a:lstStyle/>
          <a:p>
            <a:pPr eaLnBrk="1" fontAlgn="auto" hangingPunct="1">
              <a:spcBef>
                <a:spcPts val="0"/>
              </a:spcBef>
              <a:spcAft>
                <a:spcPts val="0"/>
              </a:spcAft>
              <a:defRPr/>
            </a:pPr>
            <a:r>
              <a:rPr lang="ms-MY" sz="1400" b="1" dirty="0">
                <a:solidFill>
                  <a:schemeClr val="accent1">
                    <a:lumMod val="75000"/>
                  </a:schemeClr>
                </a:solidFill>
                <a:latin typeface="Tw Cen MT" panose="020B0602020104020603" pitchFamily="34" charset="0"/>
                <a:cs typeface="+mn-cs"/>
              </a:rPr>
              <a:t>INTERNATIONALISATION</a:t>
            </a:r>
          </a:p>
        </p:txBody>
      </p:sp>
      <p:sp>
        <p:nvSpPr>
          <p:cNvPr id="3106" name="Rectangle 9"/>
          <p:cNvSpPr>
            <a:spLocks noChangeArrowheads="1"/>
          </p:cNvSpPr>
          <p:nvPr/>
        </p:nvSpPr>
        <p:spPr bwMode="auto">
          <a:xfrm>
            <a:off x="180975" y="-74613"/>
            <a:ext cx="2052638" cy="523876"/>
          </a:xfrm>
          <a:prstGeom prst="rect">
            <a:avLst/>
          </a:prstGeom>
          <a:noFill/>
          <a:ln w="9525">
            <a:noFill/>
            <a:miter lim="800000"/>
            <a:headEnd/>
            <a:tailEnd/>
          </a:ln>
        </p:spPr>
        <p:txBody>
          <a:bodyPr>
            <a:spAutoFit/>
          </a:bodyPr>
          <a:lstStyle/>
          <a:p>
            <a:pPr eaLnBrk="1" hangingPunct="1"/>
            <a:r>
              <a:rPr lang="ms-MY" altLang="ms-MY" sz="2800" b="1">
                <a:solidFill>
                  <a:schemeClr val="bg1"/>
                </a:solidFill>
                <a:latin typeface="Tw Cen MT" pitchFamily="34" charset="0"/>
              </a:rPr>
              <a:t>KPI </a:t>
            </a:r>
            <a:r>
              <a:rPr lang="ms-MY" altLang="ms-MY" sz="2800" b="1">
                <a:solidFill>
                  <a:schemeClr val="bg1"/>
                </a:solidFill>
                <a:latin typeface="Bookman Old Style" pitchFamily="18" charset="0"/>
              </a:rPr>
              <a:t>I</a:t>
            </a:r>
            <a:r>
              <a:rPr lang="ms-MY" altLang="ms-MY" sz="2800" b="1">
                <a:solidFill>
                  <a:schemeClr val="bg1"/>
                </a:solidFill>
                <a:latin typeface="Tw Cen MT" pitchFamily="34" charset="0"/>
              </a:rPr>
              <a:t>2-122</a:t>
            </a:r>
            <a:endParaRPr lang="ms-MY" altLang="ms-MY" sz="2800">
              <a:solidFill>
                <a:schemeClr val="bg1"/>
              </a:solidFill>
              <a:latin typeface="Calibri" pitchFamily="34" charset="0"/>
            </a:endParaRPr>
          </a:p>
        </p:txBody>
      </p:sp>
      <p:sp>
        <p:nvSpPr>
          <p:cNvPr id="15" name="TextBox 14"/>
          <p:cNvSpPr txBox="1"/>
          <p:nvPr/>
        </p:nvSpPr>
        <p:spPr>
          <a:xfrm>
            <a:off x="0" y="4316413"/>
            <a:ext cx="6858000" cy="230187"/>
          </a:xfrm>
          <a:prstGeom prst="rect">
            <a:avLst/>
          </a:prstGeom>
          <a:solidFill>
            <a:schemeClr val="accent1">
              <a:lumMod val="75000"/>
            </a:schemeClr>
          </a:solidFill>
        </p:spPr>
        <p:txBody>
          <a:bodyPr>
            <a:spAutoFit/>
          </a:bodyPr>
          <a:lstStyle/>
          <a:p>
            <a:pPr algn="ctr" eaLnBrk="1" hangingPunct="1">
              <a:defRPr/>
            </a:pPr>
            <a:r>
              <a:rPr lang="en-US" sz="900" b="1" dirty="0">
                <a:solidFill>
                  <a:schemeClr val="bg1"/>
                </a:solidFill>
                <a:latin typeface="Tw Cen MT" pitchFamily="34" charset="0"/>
              </a:rPr>
              <a:t>PROGRESS REPORT UNTIL Q2 2018</a:t>
            </a:r>
            <a:endParaRPr lang="en-MY" sz="900" b="1" dirty="0">
              <a:solidFill>
                <a:schemeClr val="bg1"/>
              </a:solidFill>
              <a:latin typeface="Tw Cen MT" pitchFamily="34" charset="0"/>
            </a:endParaRPr>
          </a:p>
        </p:txBody>
      </p:sp>
      <p:sp>
        <p:nvSpPr>
          <p:cNvPr id="16" name="TextBox 15"/>
          <p:cNvSpPr txBox="1"/>
          <p:nvPr/>
        </p:nvSpPr>
        <p:spPr>
          <a:xfrm>
            <a:off x="0" y="1820863"/>
            <a:ext cx="6858000" cy="231775"/>
          </a:xfrm>
          <a:prstGeom prst="rect">
            <a:avLst/>
          </a:prstGeom>
          <a:solidFill>
            <a:schemeClr val="accent1">
              <a:lumMod val="75000"/>
            </a:schemeClr>
          </a:solidFill>
        </p:spPr>
        <p:txBody>
          <a:bodyPr>
            <a:spAutoFit/>
          </a:bodyPr>
          <a:lstStyle/>
          <a:p>
            <a:pPr algn="ctr" eaLnBrk="1" hangingPunct="1">
              <a:defRPr/>
            </a:pPr>
            <a:r>
              <a:rPr lang="en-US" sz="900" b="1">
                <a:solidFill>
                  <a:schemeClr val="bg1"/>
                </a:solidFill>
                <a:latin typeface="Tw Cen MT" pitchFamily="34" charset="0"/>
              </a:rPr>
              <a:t>ANNUAL TARGET</a:t>
            </a:r>
            <a:endParaRPr lang="en-MY" sz="900" b="1">
              <a:solidFill>
                <a:schemeClr val="bg1"/>
              </a:solidFill>
              <a:latin typeface="Tw Cen MT" pitchFamily="34" charset="0"/>
            </a:endParaRPr>
          </a:p>
        </p:txBody>
      </p:sp>
      <p:sp>
        <p:nvSpPr>
          <p:cNvPr id="6182" name="TextBox 11"/>
          <p:cNvSpPr txBox="1">
            <a:spLocks noChangeArrowheads="1"/>
          </p:cNvSpPr>
          <p:nvPr/>
        </p:nvSpPr>
        <p:spPr bwMode="auto">
          <a:xfrm>
            <a:off x="19050" y="4583113"/>
            <a:ext cx="6838950" cy="1016000"/>
          </a:xfrm>
          <a:prstGeom prst="rect">
            <a:avLst/>
          </a:prstGeom>
          <a:noFill/>
          <a:ln>
            <a:noFill/>
          </a:ln>
          <a:extLst/>
        </p:spPr>
        <p:txBody>
          <a:bodyPr>
            <a:spAutoFit/>
          </a:bodyPr>
          <a:lstStyle/>
          <a:p>
            <a:pPr>
              <a:defRPr/>
            </a:pPr>
            <a:r>
              <a:rPr lang="en-US" sz="1000" dirty="0">
                <a:latin typeface="Tw Cen MT" panose="020B0602020104020603" pitchFamily="34" charset="0"/>
              </a:rPr>
              <a:t>This KPI is under the purview of IWG18 and will commence in </a:t>
            </a:r>
            <a:r>
              <a:rPr lang="en-US" sz="1000" dirty="0" smtClean="0">
                <a:latin typeface="Tw Cen MT" panose="020B0602020104020603" pitchFamily="34" charset="0"/>
              </a:rPr>
              <a:t>Q3 2018</a:t>
            </a:r>
            <a:r>
              <a:rPr lang="en-US" sz="1000" dirty="0">
                <a:latin typeface="Tw Cen MT" panose="020B0602020104020603" pitchFamily="34" charset="0"/>
              </a:rPr>
              <a:t>.</a:t>
            </a:r>
            <a:endParaRPr lang="en-MY" sz="1000" dirty="0">
              <a:latin typeface="Tw Cen MT" panose="020B0602020104020603" pitchFamily="34" charset="0"/>
            </a:endParaRPr>
          </a:p>
          <a:p>
            <a:pPr algn="just" eaLnBrk="1" hangingPunct="1">
              <a:defRPr/>
            </a:pPr>
            <a:endParaRPr lang="en-US" altLang="ms-MY" sz="1000" dirty="0">
              <a:latin typeface="Tw Cen MT" pitchFamily="34" charset="0"/>
            </a:endParaRPr>
          </a:p>
          <a:p>
            <a:pPr marL="288925" indent="-228600" algn="just" eaLnBrk="1" hangingPunct="1">
              <a:defRPr/>
            </a:pPr>
            <a:endParaRPr lang="en-MY" altLang="ms-MY" sz="1000" dirty="0">
              <a:solidFill>
                <a:srgbClr val="000000"/>
              </a:solidFill>
              <a:latin typeface="Tw Cen MT" pitchFamily="34" charset="0"/>
            </a:endParaRPr>
          </a:p>
          <a:p>
            <a:pPr marL="288925" indent="-228600" algn="just" eaLnBrk="1" hangingPunct="1">
              <a:buFont typeface="Calibri Light" pitchFamily="34" charset="0"/>
              <a:buAutoNum type="arabicPeriod"/>
              <a:defRPr/>
            </a:pPr>
            <a:endParaRPr lang="en-MY" altLang="ms-MY" sz="1000" dirty="0">
              <a:solidFill>
                <a:srgbClr val="000000"/>
              </a:solidFill>
              <a:latin typeface="Tw Cen MT" pitchFamily="34" charset="0"/>
            </a:endParaRPr>
          </a:p>
          <a:p>
            <a:pPr marL="288925" indent="-228600" algn="just" eaLnBrk="1" hangingPunct="1">
              <a:buFont typeface="Calibri Light" pitchFamily="34" charset="0"/>
              <a:buAutoNum type="arabicPeriod"/>
              <a:defRPr/>
            </a:pPr>
            <a:endParaRPr lang="en-US" altLang="ms-MY" sz="1000" dirty="0">
              <a:solidFill>
                <a:srgbClr val="000000"/>
              </a:solidFill>
              <a:latin typeface="Tw Cen MT" pitchFamily="34" charset="0"/>
            </a:endParaRPr>
          </a:p>
          <a:p>
            <a:pPr marL="180975" indent="-180975" algn="just" eaLnBrk="1" hangingPunct="1">
              <a:buFontTx/>
              <a:buAutoNum type="arabicParenR"/>
              <a:defRPr/>
            </a:pPr>
            <a:endParaRPr lang="en-MY" altLang="ms-MY" sz="1000" dirty="0">
              <a:solidFill>
                <a:srgbClr val="000000"/>
              </a:solidFill>
              <a:latin typeface="Tw Cen MT" pitchFamily="34" charset="0"/>
            </a:endParaRPr>
          </a:p>
        </p:txBody>
      </p:sp>
    </p:spTree>
    <p:extLst>
      <p:ext uri="{BB962C8B-B14F-4D97-AF65-F5344CB8AC3E}">
        <p14:creationId xmlns:p14="http://schemas.microsoft.com/office/powerpoint/2010/main" val="290983383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0813" y="0"/>
            <a:ext cx="2319338" cy="369888"/>
          </a:xfrm>
          <a:prstGeom prst="parallelogram">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MY" sz="1800" b="0" i="0" u="none" strike="noStrike" kern="1200" cap="none" spc="0" normalizeH="0" baseline="0" noProof="0">
              <a:ln>
                <a:noFill/>
              </a:ln>
              <a:solidFill>
                <a:srgbClr val="FFFFFF"/>
              </a:solidFill>
              <a:effectLst/>
              <a:uLnTx/>
              <a:uFillTx/>
              <a:latin typeface="Calibri"/>
              <a:ea typeface="+mn-ea"/>
              <a:cs typeface="Arial" charset="0"/>
            </a:endParaRPr>
          </a:p>
        </p:txBody>
      </p:sp>
      <p:graphicFrame>
        <p:nvGraphicFramePr>
          <p:cNvPr id="2" name="Table 1"/>
          <p:cNvGraphicFramePr>
            <a:graphicFrameLocks noGrp="1"/>
          </p:cNvGraphicFramePr>
          <p:nvPr/>
        </p:nvGraphicFramePr>
        <p:xfrm>
          <a:off x="0" y="2084388"/>
          <a:ext cx="6858000" cy="1200150"/>
        </p:xfrm>
        <a:graphic>
          <a:graphicData uri="http://schemas.openxmlformats.org/drawingml/2006/table">
            <a:tbl>
              <a:tblPr/>
              <a:tblGrid>
                <a:gridCol w="1339850">
                  <a:extLst>
                    <a:ext uri="{9D8B030D-6E8A-4147-A177-3AD203B41FA5}">
                      <a16:colId xmlns:a16="http://schemas.microsoft.com/office/drawing/2014/main" val="20000"/>
                    </a:ext>
                  </a:extLst>
                </a:gridCol>
                <a:gridCol w="1382713">
                  <a:extLst>
                    <a:ext uri="{9D8B030D-6E8A-4147-A177-3AD203B41FA5}">
                      <a16:colId xmlns:a16="http://schemas.microsoft.com/office/drawing/2014/main" val="20001"/>
                    </a:ext>
                  </a:extLst>
                </a:gridCol>
                <a:gridCol w="1381125">
                  <a:extLst>
                    <a:ext uri="{9D8B030D-6E8A-4147-A177-3AD203B41FA5}">
                      <a16:colId xmlns:a16="http://schemas.microsoft.com/office/drawing/2014/main" val="20002"/>
                    </a:ext>
                  </a:extLst>
                </a:gridCol>
                <a:gridCol w="1403350">
                  <a:extLst>
                    <a:ext uri="{9D8B030D-6E8A-4147-A177-3AD203B41FA5}">
                      <a16:colId xmlns:a16="http://schemas.microsoft.com/office/drawing/2014/main" val="20003"/>
                    </a:ext>
                  </a:extLst>
                </a:gridCol>
                <a:gridCol w="1350962">
                  <a:extLst>
                    <a:ext uri="{9D8B030D-6E8A-4147-A177-3AD203B41FA5}">
                      <a16:colId xmlns:a16="http://schemas.microsoft.com/office/drawing/2014/main" val="20004"/>
                    </a:ext>
                  </a:extLst>
                </a:gridCol>
              </a:tblGrid>
              <a:tr h="422499">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dirty="0" smtClean="0">
                          <a:ln>
                            <a:noFill/>
                          </a:ln>
                          <a:solidFill>
                            <a:schemeClr val="bg1"/>
                          </a:solidFill>
                          <a:effectLst/>
                          <a:latin typeface="Tw Cen MT" pitchFamily="34" charset="0"/>
                          <a:cs typeface="Arial" charset="0"/>
                        </a:rPr>
                        <a:t>2016</a:t>
                      </a:r>
                    </a:p>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dirty="0" smtClean="0">
                          <a:ln>
                            <a:noFill/>
                          </a:ln>
                          <a:solidFill>
                            <a:schemeClr val="bg1"/>
                          </a:solidFill>
                          <a:effectLst/>
                          <a:latin typeface="Tw Cen MT" pitchFamily="34" charset="0"/>
                          <a:cs typeface="Arial" charset="0"/>
                        </a:rPr>
                        <a:t>Weightage : 12.5%</a:t>
                      </a:r>
                    </a:p>
                  </a:txBody>
                  <a:tcPr marT="45744" marB="4574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E75B6">
                        <a:alpha val="59999"/>
                      </a:srgbClr>
                    </a:solid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cs typeface="Arial" charset="0"/>
                        </a:rPr>
                        <a:t>2017</a:t>
                      </a:r>
                    </a:p>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cs typeface="Arial" charset="0"/>
                        </a:rPr>
                        <a:t>Weightage : 12.5%</a:t>
                      </a:r>
                    </a:p>
                  </a:txBody>
                  <a:tcPr marT="45744" marB="4574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E75B6">
                        <a:alpha val="59999"/>
                      </a:srgbClr>
                    </a:solid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dirty="0" smtClean="0">
                          <a:ln>
                            <a:noFill/>
                          </a:ln>
                          <a:solidFill>
                            <a:schemeClr val="bg1"/>
                          </a:solidFill>
                          <a:effectLst/>
                          <a:latin typeface="Tw Cen MT" pitchFamily="34" charset="0"/>
                          <a:cs typeface="Arial" charset="0"/>
                        </a:rPr>
                        <a:t>2018</a:t>
                      </a:r>
                    </a:p>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dirty="0" smtClean="0">
                          <a:ln>
                            <a:noFill/>
                          </a:ln>
                          <a:solidFill>
                            <a:schemeClr val="bg1"/>
                          </a:solidFill>
                          <a:effectLst/>
                          <a:latin typeface="Tw Cen MT" pitchFamily="34" charset="0"/>
                          <a:cs typeface="Arial" charset="0"/>
                        </a:rPr>
                        <a:t>Weightage : 25%</a:t>
                      </a:r>
                    </a:p>
                  </a:txBody>
                  <a:tcPr marT="45744" marB="4574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E75B6">
                        <a:alpha val="59999"/>
                      </a:srgbClr>
                    </a:solid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cs typeface="Arial" charset="0"/>
                        </a:rPr>
                        <a:t>2019</a:t>
                      </a:r>
                    </a:p>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cs typeface="Arial" charset="0"/>
                        </a:rPr>
                        <a:t>Weightage : 25%</a:t>
                      </a:r>
                    </a:p>
                  </a:txBody>
                  <a:tcPr marT="45744" marB="4574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E75B6">
                        <a:alpha val="59999"/>
                      </a:srgbClr>
                    </a:solid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cs typeface="Arial" charset="0"/>
                        </a:rPr>
                        <a:t>2020</a:t>
                      </a:r>
                    </a:p>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cs typeface="Arial" charset="0"/>
                        </a:rPr>
                        <a:t>Weightage : 25%</a:t>
                      </a:r>
                    </a:p>
                  </a:txBody>
                  <a:tcPr marT="45744" marB="4574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E75B6">
                        <a:alpha val="59999"/>
                      </a:srgbClr>
                    </a:solidFill>
                  </a:tcPr>
                </a:tc>
                <a:extLst>
                  <a:ext uri="{0D108BD9-81ED-4DB2-BD59-A6C34878D82A}">
                    <a16:rowId xmlns:a16="http://schemas.microsoft.com/office/drawing/2014/main" val="10000"/>
                  </a:ext>
                </a:extLst>
              </a:tr>
              <a:tr h="777651">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n-SG" sz="900" b="0" i="0" u="none" strike="noStrike" cap="none" normalizeH="0" baseline="0" dirty="0" smtClean="0">
                          <a:ln>
                            <a:noFill/>
                          </a:ln>
                          <a:solidFill>
                            <a:srgbClr val="000000"/>
                          </a:solidFill>
                          <a:effectLst/>
                          <a:latin typeface="Tw Cen MT" pitchFamily="34" charset="0"/>
                          <a:cs typeface="Arial" charset="0"/>
                        </a:rPr>
                        <a:t>RM 1 billion worth of overseas projects won by Malaysian consortia and companies </a:t>
                      </a:r>
                    </a:p>
                    <a:p>
                      <a:pPr marL="0" marR="0" lvl="0" indent="0" algn="l" defTabSz="685800" rtl="0" eaLnBrk="1" fontAlgn="base" latinLnBrk="0" hangingPunct="1">
                        <a:lnSpc>
                          <a:spcPct val="100000"/>
                        </a:lnSpc>
                        <a:spcBef>
                          <a:spcPct val="0"/>
                        </a:spcBef>
                        <a:spcAft>
                          <a:spcPct val="0"/>
                        </a:spcAft>
                        <a:buClrTx/>
                        <a:buSzTx/>
                        <a:buFontTx/>
                        <a:buNone/>
                        <a:tabLst/>
                      </a:pPr>
                      <a:endParaRPr kumimoji="0" lang="en-MY" sz="900" b="0" i="0" u="none" strike="noStrike" cap="none" normalizeH="0" baseline="0" dirty="0" smtClean="0">
                        <a:ln>
                          <a:noFill/>
                        </a:ln>
                        <a:solidFill>
                          <a:srgbClr val="000000"/>
                        </a:solidFill>
                        <a:effectLst/>
                        <a:latin typeface="Tw Cen MT" pitchFamily="34" charset="0"/>
                        <a:cs typeface="Arial" charset="0"/>
                      </a:endParaRPr>
                    </a:p>
                  </a:txBody>
                  <a:tcPr marT="45744" marB="4574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2E75B6">
                        <a:alpha val="10196"/>
                      </a:srgbClr>
                    </a:solid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n-SG" sz="900" b="0" i="0" u="none" strike="noStrike" cap="none" normalizeH="0" baseline="0" dirty="0" smtClean="0">
                          <a:ln>
                            <a:noFill/>
                          </a:ln>
                          <a:solidFill>
                            <a:srgbClr val="000000"/>
                          </a:solidFill>
                          <a:effectLst/>
                          <a:latin typeface="Tw Cen MT" pitchFamily="34" charset="0"/>
                          <a:cs typeface="Arial" charset="0"/>
                        </a:rPr>
                        <a:t>RM 1 billion worth of overseas projects won by Malaysian consortia and companies </a:t>
                      </a:r>
                    </a:p>
                    <a:p>
                      <a:pPr marL="0" marR="0" lvl="0" indent="0" algn="l" defTabSz="685800" rtl="0" eaLnBrk="1" fontAlgn="base" latinLnBrk="0" hangingPunct="1">
                        <a:lnSpc>
                          <a:spcPct val="100000"/>
                        </a:lnSpc>
                        <a:spcBef>
                          <a:spcPct val="0"/>
                        </a:spcBef>
                        <a:spcAft>
                          <a:spcPct val="0"/>
                        </a:spcAft>
                        <a:buClrTx/>
                        <a:buSzTx/>
                        <a:buFontTx/>
                        <a:buNone/>
                        <a:tabLst/>
                      </a:pPr>
                      <a:endParaRPr kumimoji="0" lang="en-MY" sz="900" b="0" i="0" u="none" strike="noStrike" cap="none" normalizeH="0" baseline="0" dirty="0" smtClean="0">
                        <a:ln>
                          <a:noFill/>
                        </a:ln>
                        <a:solidFill>
                          <a:srgbClr val="000000"/>
                        </a:solidFill>
                        <a:effectLst/>
                        <a:latin typeface="Tw Cen MT" pitchFamily="34" charset="0"/>
                        <a:cs typeface="Arial" charset="0"/>
                      </a:endParaRPr>
                    </a:p>
                  </a:txBody>
                  <a:tcPr marT="45744" marB="4574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2E75B6">
                        <a:alpha val="10196"/>
                      </a:srgbClr>
                    </a:solid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n-SG" sz="900" b="0" i="0" u="none" strike="noStrike" cap="none" normalizeH="0" baseline="0" dirty="0" smtClean="0">
                          <a:ln>
                            <a:noFill/>
                          </a:ln>
                          <a:solidFill>
                            <a:srgbClr val="000000"/>
                          </a:solidFill>
                          <a:effectLst/>
                          <a:latin typeface="Tw Cen MT" pitchFamily="34" charset="0"/>
                          <a:cs typeface="Arial" charset="0"/>
                        </a:rPr>
                        <a:t>RM 2 billion worth of overseas projects won by Malaysian consortia and companies </a:t>
                      </a:r>
                    </a:p>
                    <a:p>
                      <a:pPr marL="0" marR="0" lvl="0" indent="0" algn="l" defTabSz="685800" rtl="0" eaLnBrk="1" fontAlgn="base" latinLnBrk="0" hangingPunct="1">
                        <a:lnSpc>
                          <a:spcPct val="100000"/>
                        </a:lnSpc>
                        <a:spcBef>
                          <a:spcPct val="0"/>
                        </a:spcBef>
                        <a:spcAft>
                          <a:spcPct val="0"/>
                        </a:spcAft>
                        <a:buClrTx/>
                        <a:buSzTx/>
                        <a:buFontTx/>
                        <a:buNone/>
                        <a:tabLst/>
                      </a:pPr>
                      <a:endParaRPr kumimoji="0" lang="en-MY" sz="900" b="0" i="0" u="none" strike="noStrike" cap="none" normalizeH="0" baseline="0" dirty="0" smtClean="0">
                        <a:ln>
                          <a:noFill/>
                        </a:ln>
                        <a:solidFill>
                          <a:srgbClr val="000000"/>
                        </a:solidFill>
                        <a:effectLst/>
                        <a:latin typeface="Tw Cen MT" pitchFamily="34" charset="0"/>
                        <a:cs typeface="Arial" charset="0"/>
                      </a:endParaRPr>
                    </a:p>
                  </a:txBody>
                  <a:tcPr marT="45744" marB="4574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2E75B6">
                        <a:alpha val="10196"/>
                      </a:srgbClr>
                    </a:solid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n-SG" sz="900" b="0" i="0" u="none" strike="noStrike" cap="none" normalizeH="0" baseline="0" smtClean="0">
                          <a:ln>
                            <a:noFill/>
                          </a:ln>
                          <a:solidFill>
                            <a:srgbClr val="000000"/>
                          </a:solidFill>
                          <a:effectLst/>
                          <a:latin typeface="Tw Cen MT" pitchFamily="34" charset="0"/>
                          <a:cs typeface="Arial" charset="0"/>
                        </a:rPr>
                        <a:t>RM 2 billion worth of overseas projects won by Malaysian consortia and companies </a:t>
                      </a:r>
                    </a:p>
                    <a:p>
                      <a:pPr marL="0" marR="0" lvl="0" indent="0" algn="l" defTabSz="685800" rtl="0" eaLnBrk="1" fontAlgn="base" latinLnBrk="0" hangingPunct="1">
                        <a:lnSpc>
                          <a:spcPct val="100000"/>
                        </a:lnSpc>
                        <a:spcBef>
                          <a:spcPct val="0"/>
                        </a:spcBef>
                        <a:spcAft>
                          <a:spcPct val="0"/>
                        </a:spcAft>
                        <a:buClrTx/>
                        <a:buSzTx/>
                        <a:buFontTx/>
                        <a:buNone/>
                        <a:tabLst/>
                      </a:pPr>
                      <a:endParaRPr kumimoji="0" lang="en-MY" sz="900" b="0" i="0" u="none" strike="noStrike" cap="none" normalizeH="0" baseline="0" smtClean="0">
                        <a:ln>
                          <a:noFill/>
                        </a:ln>
                        <a:solidFill>
                          <a:srgbClr val="000000"/>
                        </a:solidFill>
                        <a:effectLst/>
                        <a:latin typeface="Tw Cen MT" pitchFamily="34" charset="0"/>
                        <a:cs typeface="Arial" charset="0"/>
                      </a:endParaRPr>
                    </a:p>
                  </a:txBody>
                  <a:tcPr marT="45744" marB="4574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2E75B6">
                        <a:alpha val="10196"/>
                      </a:srgbClr>
                    </a:solid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n-SG" sz="900" b="0" i="0" u="none" strike="noStrike" cap="none" normalizeH="0" baseline="0" dirty="0" smtClean="0">
                          <a:ln>
                            <a:noFill/>
                          </a:ln>
                          <a:solidFill>
                            <a:srgbClr val="000000"/>
                          </a:solidFill>
                          <a:effectLst/>
                          <a:latin typeface="Tw Cen MT" pitchFamily="34" charset="0"/>
                          <a:cs typeface="Arial" charset="0"/>
                        </a:rPr>
                        <a:t>RM 2 billion worth of overseas projects won by Malaysian consortia and companies </a:t>
                      </a:r>
                    </a:p>
                    <a:p>
                      <a:pPr marL="0" marR="0" lvl="0" indent="0" algn="l" defTabSz="685800" rtl="0" eaLnBrk="1" fontAlgn="base" latinLnBrk="0" hangingPunct="1">
                        <a:lnSpc>
                          <a:spcPct val="100000"/>
                        </a:lnSpc>
                        <a:spcBef>
                          <a:spcPct val="0"/>
                        </a:spcBef>
                        <a:spcAft>
                          <a:spcPct val="0"/>
                        </a:spcAft>
                        <a:buClrTx/>
                        <a:buSzTx/>
                        <a:buFontTx/>
                        <a:buNone/>
                        <a:tabLst/>
                      </a:pPr>
                      <a:endParaRPr kumimoji="0" lang="en-MY" sz="900" b="0" i="0" u="none" strike="noStrike" cap="none" normalizeH="0" baseline="0" dirty="0" smtClean="0">
                        <a:ln>
                          <a:noFill/>
                        </a:ln>
                        <a:solidFill>
                          <a:srgbClr val="FF0000"/>
                        </a:solidFill>
                        <a:effectLst/>
                        <a:latin typeface="Tw Cen MT" pitchFamily="34" charset="0"/>
                        <a:cs typeface="Arial" charset="0"/>
                      </a:endParaRPr>
                    </a:p>
                  </a:txBody>
                  <a:tcPr marT="45744" marB="4574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2E75B6">
                        <a:alpha val="10196"/>
                      </a:srgbClr>
                    </a:solidFill>
                  </a:tcPr>
                </a:tc>
                <a:extLst>
                  <a:ext uri="{0D108BD9-81ED-4DB2-BD59-A6C34878D82A}">
                    <a16:rowId xmlns:a16="http://schemas.microsoft.com/office/drawing/2014/main" val="10001"/>
                  </a:ext>
                </a:extLst>
              </a:tr>
            </a:tbl>
          </a:graphicData>
        </a:graphic>
      </p:graphicFrame>
      <p:sp>
        <p:nvSpPr>
          <p:cNvPr id="3" name="Rectangle 2"/>
          <p:cNvSpPr/>
          <p:nvPr/>
        </p:nvSpPr>
        <p:spPr>
          <a:xfrm>
            <a:off x="0" y="3476625"/>
            <a:ext cx="6840000" cy="6394450"/>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ms-MY" sz="1800" b="0" i="0" u="none" strike="noStrike" kern="1200" cap="none" spc="0" normalizeH="0" baseline="0" noProof="0">
              <a:ln>
                <a:noFill/>
              </a:ln>
              <a:solidFill>
                <a:srgbClr val="FFFFFF"/>
              </a:solidFill>
              <a:effectLst/>
              <a:uLnTx/>
              <a:uFillTx/>
              <a:latin typeface="Calibri"/>
              <a:ea typeface="+mn-ea"/>
              <a:cs typeface="Arial" charset="0"/>
            </a:endParaRPr>
          </a:p>
        </p:txBody>
      </p:sp>
      <p:graphicFrame>
        <p:nvGraphicFramePr>
          <p:cNvPr id="19" name="Table 18"/>
          <p:cNvGraphicFramePr>
            <a:graphicFrameLocks noGrp="1"/>
          </p:cNvGraphicFramePr>
          <p:nvPr/>
        </p:nvGraphicFramePr>
        <p:xfrm>
          <a:off x="4327525" y="254000"/>
          <a:ext cx="2519363" cy="1584552"/>
        </p:xfrm>
        <a:graphic>
          <a:graphicData uri="http://schemas.openxmlformats.org/drawingml/2006/table">
            <a:tbl>
              <a:tblPr/>
              <a:tblGrid>
                <a:gridCol w="2519363">
                  <a:extLst>
                    <a:ext uri="{9D8B030D-6E8A-4147-A177-3AD203B41FA5}">
                      <a16:colId xmlns:a16="http://schemas.microsoft.com/office/drawing/2014/main" val="20000"/>
                    </a:ext>
                  </a:extLst>
                </a:gridCol>
              </a:tblGrid>
              <a:tr h="396081">
                <a:tc>
                  <a:txBody>
                    <a:bodyPr/>
                    <a:lstStyle/>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dirty="0" smtClean="0">
                          <a:ln>
                            <a:noFill/>
                          </a:ln>
                          <a:solidFill>
                            <a:schemeClr val="tx1"/>
                          </a:solidFill>
                          <a:effectLst/>
                          <a:latin typeface="Tw Cen MT" pitchFamily="34" charset="0"/>
                          <a:cs typeface="Arial" charset="0"/>
                        </a:rPr>
                        <a:t>SPONSOR</a:t>
                      </a:r>
                    </a:p>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0" i="0" u="none" strike="noStrike" cap="none" normalizeH="0" baseline="0" dirty="0" smtClean="0">
                          <a:ln>
                            <a:noFill/>
                          </a:ln>
                          <a:solidFill>
                            <a:schemeClr val="tx1"/>
                          </a:solidFill>
                          <a:effectLst/>
                          <a:latin typeface="Tw Cen MT" pitchFamily="34" charset="0"/>
                          <a:cs typeface="Arial" charset="0"/>
                        </a:rPr>
                        <a:t>Sr Sariah Abd Karib</a:t>
                      </a:r>
                    </a:p>
                  </a:txBody>
                  <a:tcPr marT="45669" marB="45669"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96081">
                <a:tc>
                  <a:txBody>
                    <a:bodyPr/>
                    <a:lstStyle/>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smtClean="0">
                          <a:ln>
                            <a:noFill/>
                          </a:ln>
                          <a:solidFill>
                            <a:schemeClr val="tx1"/>
                          </a:solidFill>
                          <a:effectLst/>
                          <a:latin typeface="Tw Cen MT" pitchFamily="34" charset="0"/>
                          <a:cs typeface="Arial" charset="0"/>
                        </a:rPr>
                        <a:t>OWNER </a:t>
                      </a:r>
                    </a:p>
                    <a:p>
                      <a:pPr marL="0" marR="0" lvl="0" indent="0" algn="r" defTabSz="6858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Tw Cen MT" pitchFamily="34" charset="0"/>
                          <a:cs typeface="Arial" charset="0"/>
                        </a:rPr>
                        <a:t>Sr Mohd Zaid Zakaria</a:t>
                      </a:r>
                      <a:endParaRPr kumimoji="0" lang="ms-MY" sz="1000" b="0" i="0" u="none" strike="noStrike" cap="none" normalizeH="0" baseline="0" smtClean="0">
                        <a:ln>
                          <a:noFill/>
                        </a:ln>
                        <a:solidFill>
                          <a:schemeClr val="tx1"/>
                        </a:solidFill>
                        <a:effectLst/>
                        <a:latin typeface="Tw Cen MT" pitchFamily="34" charset="0"/>
                        <a:cs typeface="Arial" charset="0"/>
                      </a:endParaRPr>
                    </a:p>
                  </a:txBody>
                  <a:tcPr marT="45669" marB="45669"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396081">
                <a:tc>
                  <a:txBody>
                    <a:bodyPr/>
                    <a:lstStyle/>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dirty="0" smtClean="0">
                          <a:ln>
                            <a:noFill/>
                          </a:ln>
                          <a:solidFill>
                            <a:schemeClr val="tx1"/>
                          </a:solidFill>
                          <a:effectLst/>
                          <a:latin typeface="Tw Cen MT" pitchFamily="34" charset="0"/>
                          <a:cs typeface="Arial" charset="0"/>
                        </a:rPr>
                        <a:t>OIC</a:t>
                      </a:r>
                    </a:p>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0" i="0" u="none" strike="noStrike" cap="none" normalizeH="0" baseline="0" dirty="0" smtClean="0">
                          <a:ln>
                            <a:noFill/>
                          </a:ln>
                          <a:solidFill>
                            <a:schemeClr val="tx1"/>
                          </a:solidFill>
                          <a:effectLst/>
                          <a:latin typeface="Tw Cen MT" pitchFamily="34" charset="0"/>
                          <a:cs typeface="Arial" charset="0"/>
                        </a:rPr>
                        <a:t>Muhammad Rizuan Hamzah</a:t>
                      </a:r>
                    </a:p>
                  </a:txBody>
                  <a:tcPr marT="45669" marB="45669"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396081">
                <a:tc>
                  <a:txBody>
                    <a:bodyPr/>
                    <a:lstStyle/>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dirty="0" smtClean="0">
                          <a:ln>
                            <a:noFill/>
                          </a:ln>
                          <a:solidFill>
                            <a:srgbClr val="000000"/>
                          </a:solidFill>
                          <a:effectLst/>
                          <a:latin typeface="Tw Cen MT" pitchFamily="34" charset="0"/>
                          <a:cs typeface="Arial" charset="0"/>
                        </a:rPr>
                        <a:t>KPI LEADER </a:t>
                      </a:r>
                    </a:p>
                    <a:p>
                      <a:pPr marL="0" marR="0" lvl="0" indent="0" algn="r" defTabSz="6858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Tw Cen MT" pitchFamily="34" charset="0"/>
                          <a:cs typeface="Arial" charset="0"/>
                        </a:rPr>
                        <a:t>CIDB &amp; MATRADE </a:t>
                      </a:r>
                      <a:endParaRPr kumimoji="0" lang="en-MY" sz="1000" b="0" i="0" u="none" strike="noStrike" cap="none" normalizeH="0" baseline="0" dirty="0" smtClean="0">
                        <a:ln>
                          <a:noFill/>
                        </a:ln>
                        <a:solidFill>
                          <a:schemeClr val="tx1"/>
                        </a:solidFill>
                        <a:effectLst/>
                        <a:latin typeface="Tw Cen MT" pitchFamily="34" charset="0"/>
                        <a:cs typeface="Arial" charset="0"/>
                      </a:endParaRPr>
                    </a:p>
                  </a:txBody>
                  <a:tcPr marT="45669" marB="45669"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nvGraphicFramePr>
        <p:xfrm>
          <a:off x="0" y="434975"/>
          <a:ext cx="4433888" cy="1323975"/>
        </p:xfrm>
        <a:graphic>
          <a:graphicData uri="http://schemas.openxmlformats.org/drawingml/2006/table">
            <a:tbl>
              <a:tblPr/>
              <a:tblGrid>
                <a:gridCol w="4433888">
                  <a:extLst>
                    <a:ext uri="{9D8B030D-6E8A-4147-A177-3AD203B41FA5}">
                      <a16:colId xmlns:a16="http://schemas.microsoft.com/office/drawing/2014/main" val="20000"/>
                    </a:ext>
                  </a:extLst>
                </a:gridCol>
              </a:tblGrid>
              <a:tr h="548841">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dirty="0" smtClean="0">
                          <a:ln>
                            <a:noFill/>
                          </a:ln>
                          <a:solidFill>
                            <a:schemeClr val="tx1"/>
                          </a:solidFill>
                          <a:effectLst/>
                          <a:latin typeface="Tw Cen MT" pitchFamily="34" charset="0"/>
                          <a:cs typeface="Arial" charset="0"/>
                        </a:rPr>
                        <a:t>KPI DESCRIPTION</a:t>
                      </a:r>
                    </a:p>
                    <a:p>
                      <a:pPr marL="0" marR="0" lvl="0" indent="0" algn="l" defTabSz="6858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Tw Cen MT" pitchFamily="34" charset="0"/>
                          <a:cs typeface="Arial" charset="0"/>
                        </a:rPr>
                        <a:t>RM 8 Billion worth of overseas projects won by Malaysian companies and/or consortia by 2020</a:t>
                      </a:r>
                    </a:p>
                  </a:txBody>
                  <a:tcPr marT="45714" marB="4571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78074">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smtClean="0">
                          <a:ln>
                            <a:noFill/>
                          </a:ln>
                          <a:solidFill>
                            <a:schemeClr val="tx1"/>
                          </a:solidFill>
                          <a:effectLst/>
                          <a:latin typeface="Tw Cen MT" pitchFamily="34" charset="0"/>
                          <a:cs typeface="Arial" charset="0"/>
                        </a:rPr>
                        <a:t>INITIATIVE</a:t>
                      </a:r>
                    </a:p>
                    <a:p>
                      <a:pPr marL="0" marR="0" lvl="0" indent="0" algn="l" defTabSz="685800" rtl="0" eaLnBrk="1" fontAlgn="base" latinLnBrk="0" hangingPunct="1">
                        <a:lnSpc>
                          <a:spcPct val="88000"/>
                        </a:lnSpc>
                        <a:spcBef>
                          <a:spcPct val="0"/>
                        </a:spcBef>
                        <a:spcAft>
                          <a:spcPct val="0"/>
                        </a:spcAft>
                        <a:buClrTx/>
                        <a:buSzTx/>
                        <a:buFontTx/>
                        <a:buNone/>
                        <a:tabLst/>
                      </a:pPr>
                      <a:r>
                        <a:rPr kumimoji="0" lang="en-MY" sz="1000" b="0" i="0" u="none" strike="noStrike" cap="none" normalizeH="0" baseline="0" smtClean="0">
                          <a:ln>
                            <a:noFill/>
                          </a:ln>
                          <a:solidFill>
                            <a:schemeClr val="tx1"/>
                          </a:solidFill>
                          <a:effectLst/>
                          <a:latin typeface="Bookman Old Style" pitchFamily="18" charset="0"/>
                          <a:cs typeface="Arial" charset="0"/>
                        </a:rPr>
                        <a:t>I</a:t>
                      </a:r>
                      <a:r>
                        <a:rPr kumimoji="0" lang="en-MY" sz="1000" b="0" i="0" u="none" strike="noStrike" cap="none" normalizeH="0" baseline="0" smtClean="0">
                          <a:ln>
                            <a:noFill/>
                          </a:ln>
                          <a:solidFill>
                            <a:schemeClr val="tx1"/>
                          </a:solidFill>
                          <a:effectLst/>
                          <a:latin typeface="Tw Cen MT" pitchFamily="34" charset="0"/>
                          <a:cs typeface="Arial" charset="0"/>
                        </a:rPr>
                        <a:t>3 - Support consortia formation and strengthen overseas market intelligence</a:t>
                      </a:r>
                      <a:endParaRPr kumimoji="0" lang="en-US" sz="1000" b="0" i="0" u="none" strike="noStrike" cap="none" normalizeH="0" baseline="0" smtClean="0">
                        <a:ln>
                          <a:noFill/>
                        </a:ln>
                        <a:solidFill>
                          <a:schemeClr val="tx1"/>
                        </a:solidFill>
                        <a:effectLst/>
                        <a:latin typeface="Tw Cen MT" pitchFamily="34" charset="0"/>
                        <a:cs typeface="Arial" charset="0"/>
                      </a:endParaRPr>
                    </a:p>
                  </a:txBody>
                  <a:tcPr marT="45714" marB="4571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397060">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dirty="0" smtClean="0">
                          <a:ln>
                            <a:noFill/>
                          </a:ln>
                          <a:solidFill>
                            <a:schemeClr val="tx1"/>
                          </a:solidFill>
                          <a:effectLst/>
                          <a:latin typeface="Tw Cen MT" pitchFamily="34" charset="0"/>
                          <a:cs typeface="Arial" charset="0"/>
                        </a:rPr>
                        <a:t>SUB-INITIATIVE</a:t>
                      </a:r>
                    </a:p>
                    <a:p>
                      <a:pPr marL="0" marR="0" lvl="0" indent="0" algn="l" defTabSz="685800" rtl="0" eaLnBrk="1" fontAlgn="base" latinLnBrk="0" hangingPunct="1">
                        <a:lnSpc>
                          <a:spcPct val="100000"/>
                        </a:lnSpc>
                        <a:spcBef>
                          <a:spcPct val="0"/>
                        </a:spcBef>
                        <a:spcAft>
                          <a:spcPct val="0"/>
                        </a:spcAft>
                        <a:buClrTx/>
                        <a:buSzTx/>
                        <a:buFontTx/>
                        <a:buNone/>
                        <a:tabLst/>
                      </a:pPr>
                      <a:r>
                        <a:rPr kumimoji="0" lang="en-MY" sz="1000" b="0" i="0" u="none" strike="noStrike" cap="none" normalizeH="0" baseline="0" dirty="0" smtClean="0">
                          <a:ln>
                            <a:noFill/>
                          </a:ln>
                          <a:solidFill>
                            <a:schemeClr val="tx1"/>
                          </a:solidFill>
                          <a:effectLst/>
                          <a:latin typeface="Bookman Old Style" pitchFamily="18" charset="0"/>
                          <a:cs typeface="Arial" charset="0"/>
                        </a:rPr>
                        <a:t>I</a:t>
                      </a:r>
                      <a:r>
                        <a:rPr kumimoji="0" lang="en-MY" sz="1000" b="0" i="0" u="none" strike="noStrike" cap="none" normalizeH="0" baseline="0" dirty="0" smtClean="0">
                          <a:ln>
                            <a:noFill/>
                          </a:ln>
                          <a:solidFill>
                            <a:schemeClr val="tx1"/>
                          </a:solidFill>
                          <a:effectLst/>
                          <a:latin typeface="Tw Cen MT" pitchFamily="34" charset="0"/>
                          <a:cs typeface="Arial" charset="0"/>
                        </a:rPr>
                        <a:t>3b - Ensure focused targeting of high potential export markets</a:t>
                      </a:r>
                    </a:p>
                  </a:txBody>
                  <a:tcPr marT="45714" marB="4571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 name="Rectangle 4"/>
          <p:cNvSpPr/>
          <p:nvPr/>
        </p:nvSpPr>
        <p:spPr>
          <a:xfrm>
            <a:off x="2109788" y="63500"/>
            <a:ext cx="2092325" cy="307975"/>
          </a:xfrm>
          <a:prstGeom prst="rect">
            <a:avLst/>
          </a:prstGeom>
          <a:ln>
            <a:noFill/>
          </a:ln>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ms-MY" sz="1400" b="1" i="0" u="none" strike="noStrike" kern="1200" cap="none" spc="0" normalizeH="0" baseline="0" noProof="0" dirty="0">
                <a:ln>
                  <a:noFill/>
                </a:ln>
                <a:solidFill>
                  <a:srgbClr val="5B9BD5">
                    <a:lumMod val="75000"/>
                  </a:srgbClr>
                </a:solidFill>
                <a:effectLst/>
                <a:uLnTx/>
                <a:uFillTx/>
                <a:latin typeface="Tw Cen MT" panose="020B0602020104020603" pitchFamily="34" charset="0"/>
                <a:ea typeface="+mn-ea"/>
                <a:cs typeface="Arial" panose="020B0604020202020204" pitchFamily="34" charset="0"/>
              </a:rPr>
              <a:t>INTERNATIONALISATION</a:t>
            </a:r>
          </a:p>
        </p:txBody>
      </p:sp>
      <p:sp>
        <p:nvSpPr>
          <p:cNvPr id="2082" name="Rectangle 9"/>
          <p:cNvSpPr>
            <a:spLocks noChangeArrowheads="1"/>
          </p:cNvSpPr>
          <p:nvPr/>
        </p:nvSpPr>
        <p:spPr bwMode="auto">
          <a:xfrm>
            <a:off x="180975" y="-74613"/>
            <a:ext cx="2052638" cy="523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ms-MY" altLang="ms-MY" sz="2800" b="1" i="0" u="none" strike="noStrike" kern="1200" cap="none" spc="0" normalizeH="0" baseline="0" noProof="0">
                <a:ln>
                  <a:noFill/>
                </a:ln>
                <a:solidFill>
                  <a:srgbClr val="FFFFFF"/>
                </a:solidFill>
                <a:effectLst/>
                <a:uLnTx/>
                <a:uFillTx/>
                <a:latin typeface="Tw Cen MT" panose="020B0602020104020603" pitchFamily="34" charset="0"/>
                <a:ea typeface="+mn-ea"/>
                <a:cs typeface="Arial" panose="020B0604020202020204" pitchFamily="34" charset="0"/>
              </a:rPr>
              <a:t>KPI </a:t>
            </a:r>
            <a:r>
              <a:rPr kumimoji="0" lang="ms-MY" altLang="ms-MY" sz="2800" b="1" i="0" u="none" strike="noStrike" kern="1200" cap="none" spc="0" normalizeH="0" baseline="0" noProof="0">
                <a:ln>
                  <a:noFill/>
                </a:ln>
                <a:solidFill>
                  <a:srgbClr val="FFFFFF"/>
                </a:solidFill>
                <a:effectLst/>
                <a:uLnTx/>
                <a:uFillTx/>
                <a:latin typeface="Bookman Old Style" panose="02050604050505020204" pitchFamily="18" charset="0"/>
                <a:ea typeface="+mn-ea"/>
                <a:cs typeface="Arial" panose="020B0604020202020204" pitchFamily="34" charset="0"/>
              </a:rPr>
              <a:t>I</a:t>
            </a:r>
            <a:r>
              <a:rPr kumimoji="0" lang="ms-MY" altLang="ms-MY" sz="2800" b="1" i="0" u="none" strike="noStrike" kern="1200" cap="none" spc="0" normalizeH="0" baseline="0" noProof="0">
                <a:ln>
                  <a:noFill/>
                </a:ln>
                <a:solidFill>
                  <a:srgbClr val="FFFFFF"/>
                </a:solidFill>
                <a:effectLst/>
                <a:uLnTx/>
                <a:uFillTx/>
                <a:latin typeface="Tw Cen MT" panose="020B0602020104020603" pitchFamily="34" charset="0"/>
                <a:ea typeface="+mn-ea"/>
                <a:cs typeface="Arial" panose="020B0604020202020204" pitchFamily="34" charset="0"/>
              </a:rPr>
              <a:t>3-110</a:t>
            </a:r>
            <a:endParaRPr kumimoji="0" lang="ms-MY" altLang="ms-MY" sz="2800" b="0" i="0" u="none" strike="noStrike" kern="1200" cap="none" spc="0" normalizeH="0" baseline="0" noProof="0">
              <a:ln>
                <a:noFill/>
              </a:ln>
              <a:solidFill>
                <a:srgbClr val="FFFFFF"/>
              </a:solidFill>
              <a:effectLst/>
              <a:uLnTx/>
              <a:uFillTx/>
              <a:latin typeface="Calibri" panose="020F0502020204030204" pitchFamily="34" charset="0"/>
              <a:ea typeface="+mn-ea"/>
              <a:cs typeface="Arial" panose="020B0604020202020204" pitchFamily="34" charset="0"/>
            </a:endParaRPr>
          </a:p>
        </p:txBody>
      </p:sp>
      <p:sp>
        <p:nvSpPr>
          <p:cNvPr id="15" name="TextBox 14"/>
          <p:cNvSpPr txBox="1"/>
          <p:nvPr/>
        </p:nvSpPr>
        <p:spPr>
          <a:xfrm>
            <a:off x="0" y="3255963"/>
            <a:ext cx="6858000" cy="230187"/>
          </a:xfrm>
          <a:prstGeom prst="rect">
            <a:avLst/>
          </a:prstGeom>
          <a:solidFill>
            <a:schemeClr val="accent1">
              <a:lumMod val="75000"/>
            </a:schemeClr>
          </a:solidFill>
        </p:spPr>
        <p:txBody>
          <a:bodyP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dirty="0">
                <a:ln>
                  <a:noFill/>
                </a:ln>
                <a:solidFill>
                  <a:srgbClr val="FFFFFF"/>
                </a:solidFill>
                <a:effectLst/>
                <a:uLnTx/>
                <a:uFillTx/>
                <a:latin typeface="Tw Cen MT" pitchFamily="34" charset="0"/>
                <a:ea typeface="+mn-ea"/>
                <a:cs typeface="Arial" charset="0"/>
              </a:rPr>
              <a:t>PROGRESS REPORT UNTIL Q4 2017</a:t>
            </a:r>
            <a:endParaRPr kumimoji="0" lang="en-MY" sz="900" b="1" i="0" u="none" strike="noStrike" kern="1200" cap="none" spc="0" normalizeH="0" baseline="0" noProof="0" dirty="0">
              <a:ln>
                <a:noFill/>
              </a:ln>
              <a:solidFill>
                <a:srgbClr val="FFFFFF"/>
              </a:solidFill>
              <a:effectLst/>
              <a:uLnTx/>
              <a:uFillTx/>
              <a:latin typeface="Tw Cen MT" pitchFamily="34" charset="0"/>
              <a:ea typeface="+mn-ea"/>
              <a:cs typeface="Arial" charset="0"/>
            </a:endParaRPr>
          </a:p>
        </p:txBody>
      </p:sp>
      <p:sp>
        <p:nvSpPr>
          <p:cNvPr id="16" name="TextBox 15"/>
          <p:cNvSpPr txBox="1"/>
          <p:nvPr/>
        </p:nvSpPr>
        <p:spPr>
          <a:xfrm>
            <a:off x="0" y="1849438"/>
            <a:ext cx="6858000" cy="231775"/>
          </a:xfrm>
          <a:prstGeom prst="rect">
            <a:avLst/>
          </a:prstGeom>
          <a:solidFill>
            <a:schemeClr val="accent1">
              <a:lumMod val="75000"/>
            </a:schemeClr>
          </a:solidFill>
        </p:spPr>
        <p:txBody>
          <a:bodyP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a:ln>
                  <a:noFill/>
                </a:ln>
                <a:solidFill>
                  <a:srgbClr val="FFFFFF"/>
                </a:solidFill>
                <a:effectLst/>
                <a:uLnTx/>
                <a:uFillTx/>
                <a:latin typeface="Tw Cen MT" pitchFamily="34" charset="0"/>
                <a:ea typeface="+mn-ea"/>
                <a:cs typeface="Arial" charset="0"/>
              </a:rPr>
              <a:t>ANNUAL TARGET</a:t>
            </a:r>
            <a:endParaRPr kumimoji="0" lang="en-MY" sz="900" b="1" i="0" u="none" strike="noStrike" kern="1200" cap="none" spc="0" normalizeH="0" baseline="0" noProof="0">
              <a:ln>
                <a:noFill/>
              </a:ln>
              <a:solidFill>
                <a:srgbClr val="FFFFFF"/>
              </a:solidFill>
              <a:effectLst/>
              <a:uLnTx/>
              <a:uFillTx/>
              <a:latin typeface="Tw Cen MT" pitchFamily="34" charset="0"/>
              <a:ea typeface="+mn-ea"/>
              <a:cs typeface="Arial" charset="0"/>
            </a:endParaRPr>
          </a:p>
        </p:txBody>
      </p:sp>
      <p:sp>
        <p:nvSpPr>
          <p:cNvPr id="2085" name="TextBox 11"/>
          <p:cNvSpPr txBox="1">
            <a:spLocks noChangeArrowheads="1"/>
          </p:cNvSpPr>
          <p:nvPr/>
        </p:nvSpPr>
        <p:spPr bwMode="auto">
          <a:xfrm>
            <a:off x="0" y="3486150"/>
            <a:ext cx="686435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457200" rtl="0" eaLnBrk="1" fontAlgn="base" latinLnBrk="0" hangingPunct="1">
              <a:lnSpc>
                <a:spcPct val="100000"/>
              </a:lnSpc>
              <a:spcBef>
                <a:spcPct val="0"/>
              </a:spcBef>
              <a:spcAft>
                <a:spcPct val="0"/>
              </a:spcAft>
              <a:buClrTx/>
              <a:buSzTx/>
              <a:buFontTx/>
              <a:buNone/>
              <a:tabLst/>
              <a:defRPr/>
            </a:pPr>
            <a:r>
              <a:rPr kumimoji="0" lang="en-US" altLang="ms-MY" sz="900" b="0" i="0" u="none" strike="noStrike" kern="1200" cap="none" spc="0" normalizeH="0" baseline="0" noProof="0" dirty="0">
                <a:ln>
                  <a:noFill/>
                </a:ln>
                <a:solidFill>
                  <a:prstClr val="black"/>
                </a:solidFill>
                <a:effectLst/>
                <a:uLnTx/>
                <a:uFillTx/>
                <a:latin typeface="Tw Cen MT" panose="020B0602020104020603" pitchFamily="34" charset="0"/>
                <a:ea typeface="+mn-ea"/>
                <a:cs typeface="Arial" panose="020B0604020202020204" pitchFamily="34" charset="0"/>
              </a:rPr>
              <a:t>This KPI is under the purview of IWG18</a:t>
            </a:r>
            <a:r>
              <a:rPr kumimoji="0" lang="en-US" altLang="ms-MY" sz="90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Arial" panose="020B0604020202020204" pitchFamily="34" charset="0"/>
              </a:rPr>
              <a:t>.</a:t>
            </a:r>
          </a:p>
          <a:p>
            <a:pPr marL="0" marR="0" lvl="0" indent="0" algn="just" defTabSz="457200" rtl="0" eaLnBrk="1" fontAlgn="base" latinLnBrk="0" hangingPunct="1">
              <a:lnSpc>
                <a:spcPct val="100000"/>
              </a:lnSpc>
              <a:spcBef>
                <a:spcPct val="0"/>
              </a:spcBef>
              <a:spcAft>
                <a:spcPct val="0"/>
              </a:spcAft>
              <a:buClrTx/>
              <a:buSzTx/>
              <a:buFontTx/>
              <a:buNone/>
              <a:tabLst/>
              <a:defRPr/>
            </a:pPr>
            <a:endParaRPr kumimoji="0" lang="en-US" altLang="ms-MY" sz="900" b="1" i="0" u="none" strike="noStrike" kern="1200" cap="none" spc="0" normalizeH="0" baseline="0" noProof="0" dirty="0">
              <a:ln>
                <a:noFill/>
              </a:ln>
              <a:solidFill>
                <a:prstClr val="black"/>
              </a:solidFill>
              <a:effectLst/>
              <a:uLnTx/>
              <a:uFillTx/>
              <a:latin typeface="Tw Cen MT" panose="020B0602020104020603" pitchFamily="34" charset="0"/>
              <a:ea typeface="+mn-ea"/>
              <a:cs typeface="Arial" panose="020B0604020202020204" pitchFamily="34" charset="0"/>
            </a:endParaRPr>
          </a:p>
          <a:p>
            <a:pPr marL="0" marR="0" lvl="0" indent="0" algn="just" defTabSz="179388" rtl="0" eaLnBrk="1" fontAlgn="base" latinLnBrk="0" hangingPunct="1">
              <a:lnSpc>
                <a:spcPct val="100000"/>
              </a:lnSpc>
              <a:spcBef>
                <a:spcPct val="0"/>
              </a:spcBef>
              <a:spcAft>
                <a:spcPct val="0"/>
              </a:spcAft>
              <a:buClrTx/>
              <a:buSzTx/>
              <a:buFontTx/>
              <a:buNone/>
              <a:tabLst/>
              <a:defRPr/>
            </a:pPr>
            <a:r>
              <a:rPr kumimoji="0" lang="en-US" altLang="ms-MY" sz="90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Arial" panose="020B0604020202020204" pitchFamily="34" charset="0"/>
              </a:rPr>
              <a:t>The statistics of projects won overseas are as follows:</a:t>
            </a:r>
            <a:endParaRPr kumimoji="0" lang="en-US" altLang="ms-MY" sz="900" b="0" i="0" u="none" strike="noStrike" kern="1200" cap="none" spc="0" normalizeH="0" baseline="0" noProof="0" dirty="0">
              <a:ln>
                <a:noFill/>
              </a:ln>
              <a:solidFill>
                <a:prstClr val="black"/>
              </a:solidFill>
              <a:effectLst/>
              <a:uLnTx/>
              <a:uFillTx/>
              <a:latin typeface="Tw Cen MT" panose="020B0602020104020603" pitchFamily="34" charset="0"/>
              <a:ea typeface="+mn-ea"/>
              <a:cs typeface="Arial" panose="020B0604020202020204" pitchFamily="34" charset="0"/>
            </a:endParaRPr>
          </a:p>
          <a:p>
            <a:pPr marL="0" marR="0" lvl="0" indent="0" algn="just" defTabSz="179388" rtl="0" eaLnBrk="1" fontAlgn="base" latinLnBrk="0" hangingPunct="1">
              <a:lnSpc>
                <a:spcPct val="100000"/>
              </a:lnSpc>
              <a:spcBef>
                <a:spcPct val="0"/>
              </a:spcBef>
              <a:spcAft>
                <a:spcPct val="0"/>
              </a:spcAft>
              <a:buClrTx/>
              <a:buSzTx/>
              <a:buFontTx/>
              <a:buNone/>
              <a:tabLst/>
              <a:defRPr/>
            </a:pPr>
            <a:endParaRPr kumimoji="0" lang="en-US" altLang="ms-MY" sz="90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Arial" panose="020B0604020202020204" pitchFamily="34" charset="0"/>
            </a:endParaRPr>
          </a:p>
          <a:p>
            <a:pPr marL="0" marR="0" lvl="0" indent="0" algn="just" defTabSz="179388" rtl="0" eaLnBrk="1" fontAlgn="base" latinLnBrk="0" hangingPunct="1">
              <a:lnSpc>
                <a:spcPct val="100000"/>
              </a:lnSpc>
              <a:spcBef>
                <a:spcPct val="0"/>
              </a:spcBef>
              <a:spcAft>
                <a:spcPct val="0"/>
              </a:spcAft>
              <a:buClrTx/>
              <a:buSzTx/>
              <a:buFontTx/>
              <a:buNone/>
              <a:tabLst/>
              <a:defRPr/>
            </a:pPr>
            <a:endParaRPr lang="en-US" altLang="ms-MY" sz="900" dirty="0" smtClean="0">
              <a:solidFill>
                <a:prstClr val="black"/>
              </a:solidFill>
              <a:latin typeface="Tw Cen MT" panose="020B0602020104020603" pitchFamily="34" charset="0"/>
            </a:endParaRPr>
          </a:p>
          <a:p>
            <a:pPr marL="0" marR="0" lvl="0" indent="0" algn="just" defTabSz="179388" rtl="0" eaLnBrk="1" fontAlgn="base" latinLnBrk="0" hangingPunct="1">
              <a:lnSpc>
                <a:spcPct val="100000"/>
              </a:lnSpc>
              <a:spcBef>
                <a:spcPct val="0"/>
              </a:spcBef>
              <a:spcAft>
                <a:spcPct val="0"/>
              </a:spcAft>
              <a:buClrTx/>
              <a:buSzTx/>
              <a:buFontTx/>
              <a:buNone/>
              <a:tabLst/>
              <a:defRPr/>
            </a:pPr>
            <a:endParaRPr kumimoji="0" lang="en-US" altLang="ms-MY" sz="90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Arial" panose="020B0604020202020204" pitchFamily="34" charset="0"/>
            </a:endParaRPr>
          </a:p>
          <a:p>
            <a:pPr marL="0" marR="0" lvl="0" indent="0" algn="just" defTabSz="179388" rtl="0" eaLnBrk="1" fontAlgn="base" latinLnBrk="0" hangingPunct="1">
              <a:lnSpc>
                <a:spcPct val="100000"/>
              </a:lnSpc>
              <a:spcBef>
                <a:spcPct val="0"/>
              </a:spcBef>
              <a:spcAft>
                <a:spcPct val="0"/>
              </a:spcAft>
              <a:buClrTx/>
              <a:buSzTx/>
              <a:buFontTx/>
              <a:buNone/>
              <a:tabLst/>
              <a:defRPr/>
            </a:pPr>
            <a:endParaRPr lang="en-US" altLang="ms-MY" sz="900" dirty="0" smtClean="0">
              <a:solidFill>
                <a:prstClr val="black"/>
              </a:solidFill>
              <a:latin typeface="Tw Cen MT" panose="020B0602020104020603" pitchFamily="34" charset="0"/>
            </a:endParaRPr>
          </a:p>
          <a:p>
            <a:pPr marL="0" marR="0" lvl="0" indent="0" algn="just" defTabSz="179388" rtl="0" eaLnBrk="1" fontAlgn="base" latinLnBrk="0" hangingPunct="1">
              <a:lnSpc>
                <a:spcPct val="100000"/>
              </a:lnSpc>
              <a:spcBef>
                <a:spcPct val="0"/>
              </a:spcBef>
              <a:spcAft>
                <a:spcPct val="0"/>
              </a:spcAft>
              <a:buClrTx/>
              <a:buSzTx/>
              <a:buFontTx/>
              <a:buNone/>
              <a:tabLst/>
              <a:defRPr/>
            </a:pPr>
            <a:endParaRPr kumimoji="0" lang="en-US" altLang="ms-MY" sz="90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Arial" panose="020B0604020202020204" pitchFamily="34" charset="0"/>
            </a:endParaRPr>
          </a:p>
          <a:p>
            <a:pPr marL="0" marR="0" lvl="0" indent="0" algn="just" defTabSz="179388" rtl="0" eaLnBrk="1" fontAlgn="base" latinLnBrk="0" hangingPunct="1">
              <a:lnSpc>
                <a:spcPct val="100000"/>
              </a:lnSpc>
              <a:spcBef>
                <a:spcPct val="0"/>
              </a:spcBef>
              <a:spcAft>
                <a:spcPct val="0"/>
              </a:spcAft>
              <a:buClrTx/>
              <a:buSzTx/>
              <a:buFontTx/>
              <a:buNone/>
              <a:tabLst/>
              <a:defRPr/>
            </a:pPr>
            <a:endParaRPr lang="en-US" altLang="ms-MY" sz="900" dirty="0" smtClean="0">
              <a:solidFill>
                <a:prstClr val="black"/>
              </a:solidFill>
              <a:latin typeface="Tw Cen MT" panose="020B0602020104020603" pitchFamily="34" charset="0"/>
            </a:endParaRPr>
          </a:p>
          <a:p>
            <a:pPr marL="0" marR="0" lvl="0" indent="0" algn="just" defTabSz="179388" rtl="0" eaLnBrk="1" fontAlgn="base" latinLnBrk="0" hangingPunct="1">
              <a:lnSpc>
                <a:spcPct val="100000"/>
              </a:lnSpc>
              <a:spcBef>
                <a:spcPct val="0"/>
              </a:spcBef>
              <a:spcAft>
                <a:spcPct val="0"/>
              </a:spcAft>
              <a:buClrTx/>
              <a:buSzTx/>
              <a:buFontTx/>
              <a:buNone/>
              <a:tabLst/>
              <a:defRPr/>
            </a:pPr>
            <a:endParaRPr kumimoji="0" lang="en-US" altLang="ms-MY" sz="90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Arial" panose="020B0604020202020204" pitchFamily="34" charset="0"/>
            </a:endParaRPr>
          </a:p>
          <a:p>
            <a:pPr marL="0" marR="0" lvl="0" indent="0" algn="just" defTabSz="179388" rtl="0" eaLnBrk="1" fontAlgn="base" latinLnBrk="0" hangingPunct="1">
              <a:lnSpc>
                <a:spcPct val="100000"/>
              </a:lnSpc>
              <a:spcBef>
                <a:spcPct val="0"/>
              </a:spcBef>
              <a:spcAft>
                <a:spcPct val="0"/>
              </a:spcAft>
              <a:buClrTx/>
              <a:buSzTx/>
              <a:buFontTx/>
              <a:buNone/>
              <a:tabLst/>
              <a:defRPr/>
            </a:pPr>
            <a:endParaRPr lang="en-US" altLang="ms-MY" sz="900" dirty="0" smtClean="0">
              <a:solidFill>
                <a:prstClr val="black"/>
              </a:solidFill>
              <a:latin typeface="Tw Cen MT" panose="020B0602020104020603" pitchFamily="34" charset="0"/>
            </a:endParaRPr>
          </a:p>
          <a:p>
            <a:pPr marL="0" marR="0" lvl="0" indent="0" algn="just" defTabSz="179388" rtl="0" eaLnBrk="1" fontAlgn="base" latinLnBrk="0" hangingPunct="1">
              <a:lnSpc>
                <a:spcPct val="100000"/>
              </a:lnSpc>
              <a:spcBef>
                <a:spcPct val="0"/>
              </a:spcBef>
              <a:spcAft>
                <a:spcPct val="0"/>
              </a:spcAft>
              <a:buClrTx/>
              <a:buSzTx/>
              <a:buFontTx/>
              <a:buNone/>
              <a:tabLst/>
              <a:defRPr/>
            </a:pPr>
            <a:endParaRPr kumimoji="0" lang="en-US" altLang="ms-MY" sz="90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Arial" panose="020B0604020202020204" pitchFamily="34" charset="0"/>
            </a:endParaRPr>
          </a:p>
          <a:p>
            <a:pPr marL="0" marR="0" lvl="0" indent="0" algn="just" defTabSz="179388" rtl="0" eaLnBrk="1" fontAlgn="base" latinLnBrk="0" hangingPunct="1">
              <a:lnSpc>
                <a:spcPct val="100000"/>
              </a:lnSpc>
              <a:spcBef>
                <a:spcPct val="0"/>
              </a:spcBef>
              <a:spcAft>
                <a:spcPct val="0"/>
              </a:spcAft>
              <a:buClrTx/>
              <a:buSzTx/>
              <a:buFontTx/>
              <a:buNone/>
              <a:tabLst/>
              <a:defRPr/>
            </a:pPr>
            <a:endParaRPr lang="en-US" altLang="ms-MY" sz="900" dirty="0" smtClean="0">
              <a:solidFill>
                <a:prstClr val="black"/>
              </a:solidFill>
              <a:latin typeface="Tw Cen MT" panose="020B0602020104020603" pitchFamily="34" charset="0"/>
            </a:endParaRPr>
          </a:p>
          <a:p>
            <a:pPr marL="0" marR="0" lvl="0" indent="0" algn="just" defTabSz="179388" rtl="0" eaLnBrk="1" fontAlgn="base" latinLnBrk="0" hangingPunct="1">
              <a:lnSpc>
                <a:spcPct val="100000"/>
              </a:lnSpc>
              <a:spcBef>
                <a:spcPct val="0"/>
              </a:spcBef>
              <a:spcAft>
                <a:spcPct val="0"/>
              </a:spcAft>
              <a:buClrTx/>
              <a:buSzTx/>
              <a:buFontTx/>
              <a:buNone/>
              <a:tabLst/>
              <a:defRPr/>
            </a:pPr>
            <a:endParaRPr kumimoji="0" lang="en-US" altLang="ms-MY" sz="90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Arial" panose="020B0604020202020204" pitchFamily="34" charset="0"/>
            </a:endParaRPr>
          </a:p>
          <a:p>
            <a:pPr marL="0" marR="0" lvl="0" indent="0" algn="just" defTabSz="179388" rtl="0" eaLnBrk="1" fontAlgn="base" latinLnBrk="0" hangingPunct="1">
              <a:lnSpc>
                <a:spcPct val="100000"/>
              </a:lnSpc>
              <a:spcBef>
                <a:spcPct val="0"/>
              </a:spcBef>
              <a:spcAft>
                <a:spcPct val="0"/>
              </a:spcAft>
              <a:buClrTx/>
              <a:buSzTx/>
              <a:buFontTx/>
              <a:buNone/>
              <a:tabLst/>
              <a:defRPr/>
            </a:pPr>
            <a:endParaRPr lang="en-US" altLang="ms-MY" sz="900" dirty="0" smtClean="0">
              <a:solidFill>
                <a:prstClr val="black"/>
              </a:solidFill>
              <a:latin typeface="Tw Cen MT" panose="020B0602020104020603" pitchFamily="34" charset="0"/>
            </a:endParaRPr>
          </a:p>
          <a:p>
            <a:pPr marL="0" marR="0" lvl="0" indent="0" algn="just" defTabSz="179388" rtl="0" eaLnBrk="1" fontAlgn="base" latinLnBrk="0" hangingPunct="1">
              <a:lnSpc>
                <a:spcPct val="100000"/>
              </a:lnSpc>
              <a:spcBef>
                <a:spcPct val="0"/>
              </a:spcBef>
              <a:spcAft>
                <a:spcPct val="0"/>
              </a:spcAft>
              <a:buClrTx/>
              <a:buSzTx/>
              <a:buFontTx/>
              <a:buNone/>
              <a:tabLst/>
              <a:defRPr/>
            </a:pPr>
            <a:endParaRPr kumimoji="0" lang="en-US" altLang="ms-MY" sz="90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Arial" panose="020B0604020202020204" pitchFamily="34" charset="0"/>
            </a:endParaRPr>
          </a:p>
          <a:p>
            <a:pPr marL="0" marR="0" lvl="0" indent="0" algn="just" defTabSz="179388" rtl="0" eaLnBrk="1" fontAlgn="base" latinLnBrk="0" hangingPunct="1">
              <a:lnSpc>
                <a:spcPct val="100000"/>
              </a:lnSpc>
              <a:spcBef>
                <a:spcPct val="0"/>
              </a:spcBef>
              <a:spcAft>
                <a:spcPct val="0"/>
              </a:spcAft>
              <a:buClrTx/>
              <a:buSzTx/>
              <a:buFontTx/>
              <a:buNone/>
              <a:tabLst/>
              <a:defRPr/>
            </a:pPr>
            <a:endParaRPr lang="en-US" altLang="ms-MY" sz="900" dirty="0" smtClean="0">
              <a:solidFill>
                <a:prstClr val="black"/>
              </a:solidFill>
              <a:latin typeface="Tw Cen MT" panose="020B0602020104020603" pitchFamily="34" charset="0"/>
            </a:endParaRPr>
          </a:p>
          <a:p>
            <a:pPr marL="0" marR="0" lvl="0" indent="0" algn="just" defTabSz="179388" rtl="0" eaLnBrk="1" fontAlgn="base" latinLnBrk="0" hangingPunct="1">
              <a:lnSpc>
                <a:spcPct val="100000"/>
              </a:lnSpc>
              <a:spcBef>
                <a:spcPct val="0"/>
              </a:spcBef>
              <a:spcAft>
                <a:spcPct val="0"/>
              </a:spcAft>
              <a:buClrTx/>
              <a:buSzTx/>
              <a:buFontTx/>
              <a:buNone/>
              <a:tabLst/>
              <a:defRPr/>
            </a:pPr>
            <a:endParaRPr kumimoji="0" lang="en-US" altLang="ms-MY" sz="90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Arial" panose="020B0604020202020204" pitchFamily="34" charset="0"/>
            </a:endParaRPr>
          </a:p>
          <a:p>
            <a:pPr marL="0" marR="0" lvl="0" indent="0" algn="just" defTabSz="179388" rtl="0" eaLnBrk="1" fontAlgn="base" latinLnBrk="0" hangingPunct="1">
              <a:lnSpc>
                <a:spcPct val="100000"/>
              </a:lnSpc>
              <a:spcBef>
                <a:spcPct val="0"/>
              </a:spcBef>
              <a:spcAft>
                <a:spcPct val="0"/>
              </a:spcAft>
              <a:buClrTx/>
              <a:buSzTx/>
              <a:buFontTx/>
              <a:buNone/>
              <a:tabLst/>
              <a:defRPr/>
            </a:pPr>
            <a:endParaRPr lang="en-US" altLang="ms-MY" sz="900" dirty="0" smtClean="0">
              <a:solidFill>
                <a:prstClr val="black"/>
              </a:solidFill>
              <a:latin typeface="Tw Cen MT" panose="020B0602020104020603" pitchFamily="34" charset="0"/>
            </a:endParaRPr>
          </a:p>
          <a:p>
            <a:pPr marL="0" marR="0" lvl="0" indent="0" algn="just" defTabSz="179388" rtl="0" eaLnBrk="1" fontAlgn="base" latinLnBrk="0" hangingPunct="1">
              <a:lnSpc>
                <a:spcPct val="100000"/>
              </a:lnSpc>
              <a:spcBef>
                <a:spcPct val="0"/>
              </a:spcBef>
              <a:spcAft>
                <a:spcPct val="0"/>
              </a:spcAft>
              <a:buClrTx/>
              <a:buSzTx/>
              <a:buFontTx/>
              <a:buNone/>
              <a:tabLst/>
              <a:defRPr/>
            </a:pPr>
            <a:endParaRPr kumimoji="0" lang="en-US" altLang="ms-MY" sz="90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Arial" panose="020B0604020202020204" pitchFamily="34" charset="0"/>
            </a:endParaRPr>
          </a:p>
          <a:p>
            <a:pPr marL="0" marR="0" lvl="0" indent="0" algn="just" defTabSz="179388" rtl="0" eaLnBrk="1" fontAlgn="base" latinLnBrk="0" hangingPunct="1">
              <a:lnSpc>
                <a:spcPct val="100000"/>
              </a:lnSpc>
              <a:spcBef>
                <a:spcPct val="0"/>
              </a:spcBef>
              <a:spcAft>
                <a:spcPct val="0"/>
              </a:spcAft>
              <a:buClrTx/>
              <a:buSzTx/>
              <a:buFontTx/>
              <a:buNone/>
              <a:tabLst/>
              <a:defRPr/>
            </a:pPr>
            <a:endParaRPr lang="en-US" altLang="ms-MY" sz="900" dirty="0" smtClean="0">
              <a:solidFill>
                <a:prstClr val="black"/>
              </a:solidFill>
              <a:latin typeface="Tw Cen MT" panose="020B0602020104020603" pitchFamily="34" charset="0"/>
            </a:endParaRPr>
          </a:p>
          <a:p>
            <a:pPr marL="0" marR="0" lvl="0" indent="0" algn="just" defTabSz="179388" rtl="0" eaLnBrk="1" fontAlgn="base" latinLnBrk="0" hangingPunct="1">
              <a:lnSpc>
                <a:spcPct val="100000"/>
              </a:lnSpc>
              <a:spcBef>
                <a:spcPct val="0"/>
              </a:spcBef>
              <a:spcAft>
                <a:spcPct val="0"/>
              </a:spcAft>
              <a:buClrTx/>
              <a:buSzTx/>
              <a:buFontTx/>
              <a:buNone/>
              <a:tabLst/>
              <a:defRPr/>
            </a:pPr>
            <a:endParaRPr kumimoji="0" lang="en-US" altLang="ms-MY" sz="90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Arial" panose="020B0604020202020204" pitchFamily="34" charset="0"/>
            </a:endParaRPr>
          </a:p>
          <a:p>
            <a:pPr marL="0" marR="0" lvl="0" indent="0" algn="just" defTabSz="179388" rtl="0" eaLnBrk="1" fontAlgn="base" latinLnBrk="0" hangingPunct="1">
              <a:lnSpc>
                <a:spcPct val="100000"/>
              </a:lnSpc>
              <a:spcBef>
                <a:spcPct val="0"/>
              </a:spcBef>
              <a:spcAft>
                <a:spcPct val="0"/>
              </a:spcAft>
              <a:buClrTx/>
              <a:buSzTx/>
              <a:buFontTx/>
              <a:buNone/>
              <a:tabLst/>
              <a:defRPr/>
            </a:pPr>
            <a:r>
              <a:rPr kumimoji="0" lang="en-US" altLang="ms-MY" sz="90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Arial" panose="020B0604020202020204" pitchFamily="34" charset="0"/>
              </a:rPr>
              <a:t>As </a:t>
            </a:r>
            <a:r>
              <a:rPr kumimoji="0" lang="en-US" altLang="ms-MY" sz="900" b="0" i="0" u="none" strike="noStrike" kern="1200" cap="none" spc="0" normalizeH="0" baseline="0" noProof="0" dirty="0">
                <a:ln>
                  <a:noFill/>
                </a:ln>
                <a:solidFill>
                  <a:prstClr val="black"/>
                </a:solidFill>
                <a:effectLst/>
                <a:uLnTx/>
                <a:uFillTx/>
                <a:latin typeface="Tw Cen MT" panose="020B0602020104020603" pitchFamily="34" charset="0"/>
                <a:ea typeface="+mn-ea"/>
                <a:cs typeface="Arial" panose="020B0604020202020204" pitchFamily="34" charset="0"/>
              </a:rPr>
              <a:t>of </a:t>
            </a:r>
            <a:r>
              <a:rPr lang="en-US" altLang="ms-MY" sz="900" dirty="0" smtClean="0">
                <a:solidFill>
                  <a:prstClr val="black"/>
                </a:solidFill>
                <a:latin typeface="Tw Cen MT" panose="020B0602020104020603" pitchFamily="34" charset="0"/>
              </a:rPr>
              <a:t>Q2 </a:t>
            </a:r>
            <a:r>
              <a:rPr kumimoji="0" lang="en-US" altLang="ms-MY" sz="90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Arial" panose="020B0604020202020204" pitchFamily="34" charset="0"/>
              </a:rPr>
              <a:t>2018</a:t>
            </a:r>
            <a:r>
              <a:rPr kumimoji="0" lang="en-US" altLang="ms-MY" sz="900" b="0" i="0" u="none" strike="noStrike" kern="1200" cap="none" spc="0" normalizeH="0" baseline="0" noProof="0" dirty="0">
                <a:ln>
                  <a:noFill/>
                </a:ln>
                <a:solidFill>
                  <a:prstClr val="black"/>
                </a:solidFill>
                <a:effectLst/>
                <a:uLnTx/>
                <a:uFillTx/>
                <a:latin typeface="Tw Cen MT" panose="020B0602020104020603" pitchFamily="34" charset="0"/>
                <a:ea typeface="+mn-ea"/>
                <a:cs typeface="Arial" panose="020B0604020202020204" pitchFamily="34" charset="0"/>
              </a:rPr>
              <a:t>, 4 projects </a:t>
            </a:r>
            <a:r>
              <a:rPr kumimoji="0" lang="en-US" altLang="ms-MY" sz="90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Arial" panose="020B0604020202020204" pitchFamily="34" charset="0"/>
              </a:rPr>
              <a:t>were won </a:t>
            </a:r>
            <a:r>
              <a:rPr kumimoji="0" lang="en-US" altLang="ms-MY" sz="900" b="0" i="0" u="none" strike="noStrike" kern="1200" cap="none" spc="0" normalizeH="0" baseline="0" noProof="0" dirty="0">
                <a:ln>
                  <a:noFill/>
                </a:ln>
                <a:solidFill>
                  <a:prstClr val="black"/>
                </a:solidFill>
                <a:effectLst/>
                <a:uLnTx/>
                <a:uFillTx/>
                <a:latin typeface="Tw Cen MT" panose="020B0602020104020603" pitchFamily="34" charset="0"/>
                <a:ea typeface="+mn-ea"/>
                <a:cs typeface="Arial" panose="020B0604020202020204" pitchFamily="34" charset="0"/>
              </a:rPr>
              <a:t>by 3 Malaysian construction companies worth RM556.24 million in </a:t>
            </a:r>
            <a:r>
              <a:rPr kumimoji="0" lang="en-US" altLang="ms-MY" sz="90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Arial" panose="020B0604020202020204" pitchFamily="34" charset="0"/>
              </a:rPr>
              <a:t>2 </a:t>
            </a:r>
            <a:r>
              <a:rPr kumimoji="0" lang="en-US" altLang="ms-MY" sz="900" b="0" i="0" u="none" strike="noStrike" kern="1200" cap="none" spc="0" normalizeH="0" baseline="0" noProof="0" dirty="0">
                <a:ln>
                  <a:noFill/>
                </a:ln>
                <a:solidFill>
                  <a:prstClr val="black"/>
                </a:solidFill>
                <a:effectLst/>
                <a:uLnTx/>
                <a:uFillTx/>
                <a:latin typeface="Tw Cen MT" panose="020B0602020104020603" pitchFamily="34" charset="0"/>
                <a:ea typeface="+mn-ea"/>
                <a:cs typeface="Arial" panose="020B0604020202020204" pitchFamily="34" charset="0"/>
              </a:rPr>
              <a:t>countries which are UAE and Qatar. The details are as follows:-</a:t>
            </a:r>
          </a:p>
        </p:txBody>
      </p:sp>
      <p:graphicFrame>
        <p:nvGraphicFramePr>
          <p:cNvPr id="4" name="Table 3"/>
          <p:cNvGraphicFramePr>
            <a:graphicFrameLocks noGrp="1"/>
          </p:cNvGraphicFramePr>
          <p:nvPr>
            <p:extLst>
              <p:ext uri="{D42A27DB-BD31-4B8C-83A1-F6EECF244321}">
                <p14:modId xmlns:p14="http://schemas.microsoft.com/office/powerpoint/2010/main" val="1855918143"/>
              </p:ext>
            </p:extLst>
          </p:nvPr>
        </p:nvGraphicFramePr>
        <p:xfrm>
          <a:off x="223839" y="7041798"/>
          <a:ext cx="6386511" cy="2256391"/>
        </p:xfrm>
        <a:graphic>
          <a:graphicData uri="http://schemas.openxmlformats.org/drawingml/2006/table">
            <a:tbl>
              <a:tblPr firstRow="1" bandRow="1">
                <a:tableStyleId>{5C22544A-7EE6-4342-B048-85BDC9FD1C3A}</a:tableStyleId>
              </a:tblPr>
              <a:tblGrid>
                <a:gridCol w="397263">
                  <a:extLst>
                    <a:ext uri="{9D8B030D-6E8A-4147-A177-3AD203B41FA5}">
                      <a16:colId xmlns:a16="http://schemas.microsoft.com/office/drawing/2014/main" val="1195668997"/>
                    </a:ext>
                  </a:extLst>
                </a:gridCol>
                <a:gridCol w="1314230">
                  <a:extLst>
                    <a:ext uri="{9D8B030D-6E8A-4147-A177-3AD203B41FA5}">
                      <a16:colId xmlns:a16="http://schemas.microsoft.com/office/drawing/2014/main" val="1922532333"/>
                    </a:ext>
                  </a:extLst>
                </a:gridCol>
                <a:gridCol w="3386591">
                  <a:extLst>
                    <a:ext uri="{9D8B030D-6E8A-4147-A177-3AD203B41FA5}">
                      <a16:colId xmlns:a16="http://schemas.microsoft.com/office/drawing/2014/main" val="3688372623"/>
                    </a:ext>
                  </a:extLst>
                </a:gridCol>
                <a:gridCol w="1288427">
                  <a:extLst>
                    <a:ext uri="{9D8B030D-6E8A-4147-A177-3AD203B41FA5}">
                      <a16:colId xmlns:a16="http://schemas.microsoft.com/office/drawing/2014/main" val="4180278962"/>
                    </a:ext>
                  </a:extLst>
                </a:gridCol>
              </a:tblGrid>
              <a:tr h="266345">
                <a:tc>
                  <a:txBody>
                    <a:bodyPr/>
                    <a:lstStyle/>
                    <a:p>
                      <a:r>
                        <a:rPr lang="ms-MY" sz="900" dirty="0" smtClean="0">
                          <a:solidFill>
                            <a:schemeClr val="tx1"/>
                          </a:solidFill>
                          <a:latin typeface="Tw Cen MT" panose="020B0602020104020603" pitchFamily="34" charset="0"/>
                        </a:rPr>
                        <a:t>NO</a:t>
                      </a:r>
                      <a:endParaRPr lang="ms-MY" sz="900" dirty="0">
                        <a:solidFill>
                          <a:schemeClr val="tx1"/>
                        </a:solidFill>
                        <a:latin typeface="Tw Cen MT" panose="020B0602020104020603" pitchFamily="34" charset="0"/>
                      </a:endParaRPr>
                    </a:p>
                  </a:txBody>
                  <a:tcPr marL="91449" marR="91449" marT="45735" marB="45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ms-MY" sz="900" dirty="0" smtClean="0">
                          <a:solidFill>
                            <a:schemeClr val="tx1"/>
                          </a:solidFill>
                          <a:latin typeface="Tw Cen MT" panose="020B0602020104020603" pitchFamily="34" charset="0"/>
                        </a:rPr>
                        <a:t>COMPANY</a:t>
                      </a:r>
                      <a:endParaRPr lang="ms-MY" sz="900" dirty="0">
                        <a:solidFill>
                          <a:schemeClr val="tx1"/>
                        </a:solidFill>
                        <a:latin typeface="Tw Cen MT" panose="020B0602020104020603" pitchFamily="34" charset="0"/>
                      </a:endParaRPr>
                    </a:p>
                  </a:txBody>
                  <a:tcPr marL="91449" marR="91449" marT="45735" marB="45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ms-MY" sz="900" dirty="0" smtClean="0">
                          <a:solidFill>
                            <a:schemeClr val="tx1"/>
                          </a:solidFill>
                          <a:latin typeface="Tw Cen MT" panose="020B0602020104020603" pitchFamily="34" charset="0"/>
                        </a:rPr>
                        <a:t>PROJECT</a:t>
                      </a:r>
                      <a:endParaRPr lang="ms-MY" sz="900" dirty="0">
                        <a:solidFill>
                          <a:schemeClr val="tx1"/>
                        </a:solidFill>
                        <a:latin typeface="Tw Cen MT" panose="020B0602020104020603" pitchFamily="34" charset="0"/>
                      </a:endParaRPr>
                    </a:p>
                  </a:txBody>
                  <a:tcPr marL="91449" marR="91449" marT="45735" marB="45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ms-MY" sz="900" dirty="0" smtClean="0">
                          <a:solidFill>
                            <a:schemeClr val="tx1"/>
                          </a:solidFill>
                          <a:latin typeface="Tw Cen MT" panose="020B0602020104020603" pitchFamily="34" charset="0"/>
                        </a:rPr>
                        <a:t>AMOUNT</a:t>
                      </a:r>
                      <a:r>
                        <a:rPr lang="ms-MY" sz="900" baseline="0" dirty="0" smtClean="0">
                          <a:solidFill>
                            <a:schemeClr val="tx1"/>
                          </a:solidFill>
                          <a:latin typeface="Tw Cen MT" panose="020B0602020104020603" pitchFamily="34" charset="0"/>
                        </a:rPr>
                        <a:t> (RM Million)</a:t>
                      </a:r>
                      <a:endParaRPr lang="ms-MY" sz="900" dirty="0">
                        <a:solidFill>
                          <a:schemeClr val="tx1"/>
                        </a:solidFill>
                        <a:latin typeface="Tw Cen MT" panose="020B0602020104020603" pitchFamily="34" charset="0"/>
                      </a:endParaRPr>
                    </a:p>
                  </a:txBody>
                  <a:tcPr marL="91449" marR="91449" marT="45735" marB="45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200455119"/>
                  </a:ext>
                </a:extLst>
              </a:tr>
              <a:tr h="602937">
                <a:tc>
                  <a:txBody>
                    <a:bodyPr/>
                    <a:lstStyle/>
                    <a:p>
                      <a:pPr algn="ctr"/>
                      <a:r>
                        <a:rPr lang="ms-MY" sz="900" b="0" dirty="0" smtClean="0">
                          <a:latin typeface="Tw Cen MT" panose="020B0602020104020603" pitchFamily="34" charset="0"/>
                        </a:rPr>
                        <a:t>1</a:t>
                      </a:r>
                      <a:endParaRPr lang="ms-MY" sz="900" b="0" dirty="0">
                        <a:latin typeface="Tw Cen MT" panose="020B0602020104020603" pitchFamily="34" charset="0"/>
                      </a:endParaRPr>
                    </a:p>
                  </a:txBody>
                  <a:tcPr marL="91449" marR="91449" marT="45735" marB="457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ms-MY" sz="900" b="1" dirty="0" smtClean="0">
                          <a:latin typeface="Tw Cen MT" panose="020B0602020104020603" pitchFamily="34" charset="0"/>
                        </a:rPr>
                        <a:t>Eversendai Engineering</a:t>
                      </a:r>
                      <a:endParaRPr lang="ms-MY" sz="900" b="1" dirty="0">
                        <a:latin typeface="Tw Cen MT" panose="020B0602020104020603" pitchFamily="34" charset="0"/>
                      </a:endParaRPr>
                    </a:p>
                  </a:txBody>
                  <a:tcPr marL="91449" marR="91449" marT="45735" marB="457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975" indent="-180975">
                        <a:buAutoNum type="arabicPeriod"/>
                      </a:pPr>
                      <a:r>
                        <a:rPr lang="en-US" altLang="ms-MY" sz="900" dirty="0" smtClean="0">
                          <a:solidFill>
                            <a:srgbClr val="000000"/>
                          </a:solidFill>
                          <a:latin typeface="Tw Cen MT" pitchFamily="34" charset="0"/>
                          <a:cs typeface="Arial" charset="0"/>
                        </a:rPr>
                        <a:t>Structural steel works for One </a:t>
                      </a:r>
                      <a:r>
                        <a:rPr lang="en-US" altLang="ms-MY" sz="900" dirty="0" err="1" smtClean="0">
                          <a:solidFill>
                            <a:srgbClr val="000000"/>
                          </a:solidFill>
                          <a:latin typeface="Tw Cen MT" pitchFamily="34" charset="0"/>
                          <a:cs typeface="Arial" charset="0"/>
                        </a:rPr>
                        <a:t>Za’abeel</a:t>
                      </a:r>
                      <a:r>
                        <a:rPr lang="en-US" altLang="ms-MY" sz="900" dirty="0" smtClean="0">
                          <a:solidFill>
                            <a:srgbClr val="000000"/>
                          </a:solidFill>
                          <a:latin typeface="Tw Cen MT" pitchFamily="34" charset="0"/>
                          <a:cs typeface="Arial" charset="0"/>
                        </a:rPr>
                        <a:t> mix-used development </a:t>
                      </a:r>
                    </a:p>
                    <a:p>
                      <a:pPr marL="180975" indent="-180975">
                        <a:buAutoNum type="arabicPeriod"/>
                      </a:pPr>
                      <a:r>
                        <a:rPr lang="en-US" altLang="ms-MY" sz="900" dirty="0" smtClean="0">
                          <a:solidFill>
                            <a:srgbClr val="000000"/>
                          </a:solidFill>
                          <a:latin typeface="Tw Cen MT" pitchFamily="34" charset="0"/>
                          <a:cs typeface="Arial" charset="0"/>
                        </a:rPr>
                        <a:t>Address Tower Residence II</a:t>
                      </a:r>
                      <a:r>
                        <a:rPr lang="en-US" altLang="ms-MY" sz="900" baseline="0" dirty="0" smtClean="0">
                          <a:solidFill>
                            <a:srgbClr val="000000"/>
                          </a:solidFill>
                          <a:latin typeface="Tw Cen MT" pitchFamily="34" charset="0"/>
                          <a:cs typeface="Arial" charset="0"/>
                        </a:rPr>
                        <a:t> </a:t>
                      </a:r>
                      <a:r>
                        <a:rPr lang="en-US" altLang="ms-MY" sz="900" dirty="0" smtClean="0">
                          <a:solidFill>
                            <a:srgbClr val="000000"/>
                          </a:solidFill>
                          <a:latin typeface="Tw Cen MT" pitchFamily="34" charset="0"/>
                          <a:cs typeface="Arial" charset="0"/>
                        </a:rPr>
                        <a:t>Primo luxury high and residential tower. </a:t>
                      </a:r>
                    </a:p>
                  </a:txBody>
                  <a:tcPr marL="91449" marR="91449" marT="45735" marB="457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s-MY" sz="900" b="1" dirty="0" smtClean="0">
                          <a:latin typeface="Tw Cen MT" panose="020B0602020104020603" pitchFamily="34" charset="0"/>
                        </a:rPr>
                        <a:t>272</a:t>
                      </a:r>
                      <a:endParaRPr lang="ms-MY" sz="900" b="1" dirty="0">
                        <a:latin typeface="Tw Cen MT" panose="020B0602020104020603" pitchFamily="34" charset="0"/>
                      </a:endParaRPr>
                    </a:p>
                  </a:txBody>
                  <a:tcPr marL="91449" marR="91449" marT="45735" marB="457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59372254"/>
                  </a:ext>
                </a:extLst>
              </a:tr>
              <a:tr h="639102">
                <a:tc>
                  <a:txBody>
                    <a:bodyPr/>
                    <a:lstStyle/>
                    <a:p>
                      <a:pPr algn="ctr"/>
                      <a:r>
                        <a:rPr lang="ms-MY" sz="900" b="0" dirty="0" smtClean="0">
                          <a:latin typeface="Tw Cen MT" panose="020B0602020104020603" pitchFamily="34" charset="0"/>
                        </a:rPr>
                        <a:t>2</a:t>
                      </a:r>
                      <a:endParaRPr lang="ms-MY" sz="900" b="0" dirty="0">
                        <a:latin typeface="Tw Cen MT" panose="020B0602020104020603" pitchFamily="34" charset="0"/>
                      </a:endParaRPr>
                    </a:p>
                  </a:txBody>
                  <a:tcPr marL="91449" marR="91449" marT="45735" marB="457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ms-MY" sz="900" b="1" dirty="0" smtClean="0">
                          <a:latin typeface="Tw Cen MT" panose="020B0602020104020603" pitchFamily="34" charset="0"/>
                        </a:rPr>
                        <a:t>Muhibbah</a:t>
                      </a:r>
                      <a:r>
                        <a:rPr lang="ms-MY" sz="900" b="1" baseline="0" dirty="0" smtClean="0">
                          <a:latin typeface="Tw Cen MT" panose="020B0602020104020603" pitchFamily="34" charset="0"/>
                        </a:rPr>
                        <a:t> Engineering</a:t>
                      </a:r>
                      <a:endParaRPr lang="ms-MY" sz="900" b="1" dirty="0">
                        <a:latin typeface="Tw Cen MT" panose="020B0602020104020603" pitchFamily="34" charset="0"/>
                      </a:endParaRPr>
                    </a:p>
                  </a:txBody>
                  <a:tcPr marL="91449" marR="91449" marT="45735" marB="457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975" indent="-180975"/>
                      <a:r>
                        <a:rPr lang="en-US" altLang="ms-MY" sz="900" dirty="0" smtClean="0">
                          <a:solidFill>
                            <a:srgbClr val="000000"/>
                          </a:solidFill>
                          <a:latin typeface="Tw Cen MT" pitchFamily="34" charset="0"/>
                          <a:cs typeface="Arial" charset="0"/>
                        </a:rPr>
                        <a:t>3.   Design, Construction and Erection of </a:t>
                      </a:r>
                      <a:r>
                        <a:rPr lang="en-US" altLang="ms-MY" sz="900" dirty="0" err="1" smtClean="0">
                          <a:solidFill>
                            <a:srgbClr val="000000"/>
                          </a:solidFill>
                          <a:latin typeface="Tw Cen MT" pitchFamily="34" charset="0"/>
                          <a:cs typeface="Arial" charset="0"/>
                        </a:rPr>
                        <a:t>Syncrolift</a:t>
                      </a:r>
                      <a:r>
                        <a:rPr lang="en-US" altLang="ms-MY" sz="900" dirty="0" smtClean="0">
                          <a:solidFill>
                            <a:srgbClr val="000000"/>
                          </a:solidFill>
                          <a:latin typeface="Tw Cen MT" pitchFamily="34" charset="0"/>
                          <a:cs typeface="Arial" charset="0"/>
                        </a:rPr>
                        <a:t> and Travel Lift with Ancillaries and all Associate Works in </a:t>
                      </a:r>
                      <a:r>
                        <a:rPr lang="en-US" altLang="ms-MY" sz="900" dirty="0" err="1" smtClean="0">
                          <a:solidFill>
                            <a:srgbClr val="000000"/>
                          </a:solidFill>
                          <a:latin typeface="Tw Cen MT" pitchFamily="34" charset="0"/>
                          <a:cs typeface="Arial" charset="0"/>
                        </a:rPr>
                        <a:t>Marsa</a:t>
                      </a:r>
                      <a:r>
                        <a:rPr lang="en-US" altLang="ms-MY" sz="900" dirty="0" smtClean="0">
                          <a:solidFill>
                            <a:srgbClr val="000000"/>
                          </a:solidFill>
                          <a:latin typeface="Tw Cen MT" pitchFamily="34" charset="0"/>
                          <a:cs typeface="Arial" charset="0"/>
                        </a:rPr>
                        <a:t> Um </a:t>
                      </a:r>
                      <a:r>
                        <a:rPr lang="en-US" altLang="ms-MY" sz="900" dirty="0" err="1" smtClean="0">
                          <a:solidFill>
                            <a:srgbClr val="000000"/>
                          </a:solidFill>
                          <a:latin typeface="Tw Cen MT" pitchFamily="34" charset="0"/>
                          <a:cs typeface="Arial" charset="0"/>
                        </a:rPr>
                        <a:t>Alhoul</a:t>
                      </a:r>
                      <a:r>
                        <a:rPr lang="en-US" altLang="ms-MY" sz="900" dirty="0" smtClean="0">
                          <a:solidFill>
                            <a:srgbClr val="000000"/>
                          </a:solidFill>
                          <a:latin typeface="Tw Cen MT" pitchFamily="34" charset="0"/>
                          <a:cs typeface="Arial" charset="0"/>
                        </a:rPr>
                        <a:t> at Un </a:t>
                      </a:r>
                      <a:r>
                        <a:rPr lang="en-US" altLang="ms-MY" sz="900" dirty="0" err="1" smtClean="0">
                          <a:solidFill>
                            <a:srgbClr val="000000"/>
                          </a:solidFill>
                          <a:latin typeface="Tw Cen MT" pitchFamily="34" charset="0"/>
                          <a:cs typeface="Arial" charset="0"/>
                        </a:rPr>
                        <a:t>Alhoul</a:t>
                      </a:r>
                      <a:r>
                        <a:rPr lang="en-US" altLang="ms-MY" sz="900" dirty="0" smtClean="0">
                          <a:solidFill>
                            <a:srgbClr val="000000"/>
                          </a:solidFill>
                          <a:latin typeface="Tw Cen MT" pitchFamily="34" charset="0"/>
                          <a:cs typeface="Arial" charset="0"/>
                        </a:rPr>
                        <a:t> Special Economic Zone, Qatar for the Economic Zones Company, Qatar (MANATEQ) </a:t>
                      </a:r>
                    </a:p>
                  </a:txBody>
                  <a:tcPr marL="91449" marR="91449" marT="45735" marB="457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s-MY" sz="900" b="1" smtClean="0">
                          <a:latin typeface="Tw Cen MT" panose="020B0602020104020603" pitchFamily="34" charset="0"/>
                        </a:rPr>
                        <a:t>149</a:t>
                      </a:r>
                      <a:endParaRPr lang="ms-MY" sz="900" b="1">
                        <a:latin typeface="Tw Cen MT" panose="020B0602020104020603" pitchFamily="34" charset="0"/>
                      </a:endParaRPr>
                    </a:p>
                  </a:txBody>
                  <a:tcPr marL="91449" marR="91449" marT="45735" marB="457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2394380"/>
                  </a:ext>
                </a:extLst>
              </a:tr>
              <a:tr h="472591">
                <a:tc>
                  <a:txBody>
                    <a:bodyPr/>
                    <a:lstStyle/>
                    <a:p>
                      <a:pPr algn="ctr"/>
                      <a:r>
                        <a:rPr lang="ms-MY" sz="900" b="0" dirty="0" smtClean="0">
                          <a:latin typeface="Tw Cen MT" panose="020B0602020104020603" pitchFamily="34" charset="0"/>
                        </a:rPr>
                        <a:t>3</a:t>
                      </a:r>
                      <a:endParaRPr lang="ms-MY" sz="900" b="0" dirty="0">
                        <a:latin typeface="Tw Cen MT" panose="020B0602020104020603" pitchFamily="34" charset="0"/>
                      </a:endParaRPr>
                    </a:p>
                  </a:txBody>
                  <a:tcPr marL="91449" marR="91449" marT="45735" marB="457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ms-MY" sz="900" b="1" smtClean="0">
                          <a:latin typeface="Tw Cen MT" panose="020B0602020104020603" pitchFamily="34" charset="0"/>
                        </a:rPr>
                        <a:t>Wah Seong Corporation Berhad</a:t>
                      </a:r>
                      <a:endParaRPr lang="ms-MY" sz="900" b="1">
                        <a:latin typeface="Tw Cen MT" panose="020B0602020104020603" pitchFamily="34" charset="0"/>
                      </a:endParaRPr>
                    </a:p>
                  </a:txBody>
                  <a:tcPr marL="91449" marR="91449" marT="45735" marB="457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975" indent="-180975"/>
                      <a:r>
                        <a:rPr lang="en-US" altLang="ms-MY" sz="900" dirty="0" smtClean="0">
                          <a:solidFill>
                            <a:srgbClr val="000000"/>
                          </a:solidFill>
                          <a:latin typeface="Tw Cen MT" pitchFamily="34" charset="0"/>
                          <a:cs typeface="Arial" charset="0"/>
                        </a:rPr>
                        <a:t>4.   Design, packaging and sale of gas compressor packages and associated plant and site facilities at</a:t>
                      </a:r>
                      <a:r>
                        <a:rPr lang="en-US" altLang="ms-MY" sz="900" baseline="0" dirty="0" smtClean="0">
                          <a:solidFill>
                            <a:srgbClr val="000000"/>
                          </a:solidFill>
                          <a:latin typeface="Tw Cen MT" pitchFamily="34" charset="0"/>
                          <a:cs typeface="Arial" charset="0"/>
                        </a:rPr>
                        <a:t> Iraq</a:t>
                      </a:r>
                    </a:p>
                  </a:txBody>
                  <a:tcPr marL="91449" marR="91449" marT="45735" marB="457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s-MY" sz="900" b="1" dirty="0" smtClean="0">
                          <a:latin typeface="Tw Cen MT" panose="020B0602020104020603" pitchFamily="34" charset="0"/>
                        </a:rPr>
                        <a:t>135</a:t>
                      </a:r>
                      <a:endParaRPr lang="ms-MY" sz="900" b="1" dirty="0">
                        <a:latin typeface="Tw Cen MT" panose="020B0602020104020603" pitchFamily="34" charset="0"/>
                      </a:endParaRPr>
                    </a:p>
                  </a:txBody>
                  <a:tcPr marL="91449" marR="91449" marT="45735" marB="457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01159244"/>
                  </a:ext>
                </a:extLst>
              </a:tr>
              <a:tr h="274408">
                <a:tc gridSpan="3">
                  <a:txBody>
                    <a:bodyPr/>
                    <a:lstStyle/>
                    <a:p>
                      <a:pPr algn="r"/>
                      <a:r>
                        <a:rPr lang="ms-MY" sz="900" b="1" dirty="0" smtClean="0">
                          <a:solidFill>
                            <a:schemeClr val="tx1"/>
                          </a:solidFill>
                          <a:latin typeface="Tw Cen MT" panose="020B0602020104020603" pitchFamily="34" charset="0"/>
                        </a:rPr>
                        <a:t>TOTAL</a:t>
                      </a:r>
                      <a:endParaRPr lang="ms-MY" sz="900" b="1" dirty="0">
                        <a:solidFill>
                          <a:schemeClr val="tx1"/>
                        </a:solidFill>
                        <a:latin typeface="Tw Cen MT" panose="020B0602020104020603" pitchFamily="34" charset="0"/>
                      </a:endParaRPr>
                    </a:p>
                  </a:txBody>
                  <a:tcPr marL="91449" marR="91449" marT="45735" marB="457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ms-MY"/>
                    </a:p>
                  </a:txBody>
                  <a:tcPr/>
                </a:tc>
                <a:tc hMerge="1">
                  <a:txBody>
                    <a:bodyPr/>
                    <a:lstStyle/>
                    <a:p>
                      <a:endParaRPr lang="ms-MY"/>
                    </a:p>
                  </a:txBody>
                  <a:tcPr/>
                </a:tc>
                <a:tc>
                  <a:txBody>
                    <a:bodyPr/>
                    <a:lstStyle/>
                    <a:p>
                      <a:pPr algn="ctr"/>
                      <a:r>
                        <a:rPr lang="ms-MY" sz="900" b="1" dirty="0" smtClean="0">
                          <a:solidFill>
                            <a:schemeClr val="tx1"/>
                          </a:solidFill>
                          <a:latin typeface="Tw Cen MT" panose="020B0602020104020603" pitchFamily="34" charset="0"/>
                        </a:rPr>
                        <a:t>556</a:t>
                      </a:r>
                      <a:endParaRPr lang="ms-MY" sz="900" b="1" dirty="0">
                        <a:solidFill>
                          <a:schemeClr val="tx1"/>
                        </a:solidFill>
                        <a:latin typeface="Tw Cen MT" panose="020B0602020104020603" pitchFamily="34" charset="0"/>
                      </a:endParaRPr>
                    </a:p>
                  </a:txBody>
                  <a:tcPr marL="91449" marR="91449" marT="45735" marB="457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85067476"/>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330766613"/>
              </p:ext>
            </p:extLst>
          </p:nvPr>
        </p:nvGraphicFramePr>
        <p:xfrm>
          <a:off x="223838" y="4095750"/>
          <a:ext cx="6386511" cy="2298065"/>
        </p:xfrm>
        <a:graphic>
          <a:graphicData uri="http://schemas.openxmlformats.org/drawingml/2006/table">
            <a:tbl>
              <a:tblPr firstRow="1" bandRow="1">
                <a:tableStyleId>{5C22544A-7EE6-4342-B048-85BDC9FD1C3A}</a:tableStyleId>
              </a:tblPr>
              <a:tblGrid>
                <a:gridCol w="502309">
                  <a:extLst>
                    <a:ext uri="{9D8B030D-6E8A-4147-A177-3AD203B41FA5}">
                      <a16:colId xmlns:a16="http://schemas.microsoft.com/office/drawing/2014/main" val="20000"/>
                    </a:ext>
                  </a:extLst>
                </a:gridCol>
                <a:gridCol w="1274004">
                  <a:extLst>
                    <a:ext uri="{9D8B030D-6E8A-4147-A177-3AD203B41FA5}">
                      <a16:colId xmlns:a16="http://schemas.microsoft.com/office/drawing/2014/main" val="20001"/>
                    </a:ext>
                  </a:extLst>
                </a:gridCol>
                <a:gridCol w="1519620">
                  <a:extLst>
                    <a:ext uri="{9D8B030D-6E8A-4147-A177-3AD203B41FA5}">
                      <a16:colId xmlns:a16="http://schemas.microsoft.com/office/drawing/2014/main" val="20002"/>
                    </a:ext>
                  </a:extLst>
                </a:gridCol>
                <a:gridCol w="1589749">
                  <a:extLst>
                    <a:ext uri="{9D8B030D-6E8A-4147-A177-3AD203B41FA5}">
                      <a16:colId xmlns:a16="http://schemas.microsoft.com/office/drawing/2014/main" val="20003"/>
                    </a:ext>
                  </a:extLst>
                </a:gridCol>
                <a:gridCol w="1500829">
                  <a:extLst>
                    <a:ext uri="{9D8B030D-6E8A-4147-A177-3AD203B41FA5}">
                      <a16:colId xmlns:a16="http://schemas.microsoft.com/office/drawing/2014/main" val="20004"/>
                    </a:ext>
                  </a:extLst>
                </a:gridCol>
              </a:tblGrid>
              <a:tr h="209550">
                <a:tc>
                  <a:txBody>
                    <a:bodyPr/>
                    <a:lstStyle/>
                    <a:p>
                      <a:pPr algn="ctr"/>
                      <a:r>
                        <a:rPr lang="en-MY" sz="900" dirty="0" smtClean="0">
                          <a:solidFill>
                            <a:schemeClr val="tx1"/>
                          </a:solidFill>
                          <a:latin typeface="Tw Cen MT"/>
                        </a:rPr>
                        <a:t>NO</a:t>
                      </a:r>
                      <a:endParaRPr lang="en-MY" sz="900" dirty="0">
                        <a:solidFill>
                          <a:schemeClr val="tx1"/>
                        </a:solidFill>
                        <a:latin typeface="Tw Cen M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MY" sz="900" dirty="0" smtClean="0">
                          <a:solidFill>
                            <a:schemeClr val="tx1"/>
                          </a:solidFill>
                          <a:latin typeface="Tw Cen MT"/>
                        </a:rPr>
                        <a:t>ITEM</a:t>
                      </a:r>
                      <a:endParaRPr lang="en-MY" sz="900" dirty="0">
                        <a:solidFill>
                          <a:schemeClr val="tx1"/>
                        </a:solidFill>
                        <a:latin typeface="Tw Cen M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MY" sz="900" dirty="0" smtClean="0">
                          <a:solidFill>
                            <a:schemeClr val="tx1"/>
                          </a:solidFill>
                          <a:latin typeface="Tw Cen MT"/>
                        </a:rPr>
                        <a:t>2016</a:t>
                      </a:r>
                      <a:endParaRPr lang="en-MY" sz="900" dirty="0">
                        <a:solidFill>
                          <a:schemeClr val="tx1"/>
                        </a:solidFill>
                        <a:latin typeface="Tw Cen M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MY" sz="900" dirty="0" smtClean="0">
                          <a:solidFill>
                            <a:schemeClr val="tx1"/>
                          </a:solidFill>
                          <a:latin typeface="Tw Cen MT"/>
                        </a:rPr>
                        <a:t>2017</a:t>
                      </a:r>
                      <a:endParaRPr lang="en-MY" sz="900" dirty="0">
                        <a:solidFill>
                          <a:schemeClr val="tx1"/>
                        </a:solidFill>
                        <a:latin typeface="Tw Cen M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MY" sz="900" dirty="0" smtClean="0">
                          <a:solidFill>
                            <a:schemeClr val="tx1"/>
                          </a:solidFill>
                          <a:latin typeface="Tw Cen MT"/>
                        </a:rPr>
                        <a:t>2018 (Q2)</a:t>
                      </a:r>
                      <a:endParaRPr lang="en-MY" sz="900" dirty="0">
                        <a:solidFill>
                          <a:schemeClr val="tx1"/>
                        </a:solidFill>
                        <a:latin typeface="Tw Cen M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0"/>
                  </a:ext>
                </a:extLst>
              </a:tr>
              <a:tr h="257810">
                <a:tc>
                  <a:txBody>
                    <a:bodyPr/>
                    <a:lstStyle/>
                    <a:p>
                      <a:pPr algn="ctr"/>
                      <a:r>
                        <a:rPr lang="en-MY" sz="900" dirty="0" smtClean="0">
                          <a:latin typeface="Tw Cen MT"/>
                        </a:rPr>
                        <a:t>1.</a:t>
                      </a:r>
                      <a:endParaRPr lang="en-MY" sz="900" dirty="0">
                        <a:latin typeface="Tw Cen M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MY" sz="900" dirty="0" smtClean="0">
                          <a:latin typeface="Tw Cen MT"/>
                        </a:rPr>
                        <a:t>No. of projects won</a:t>
                      </a:r>
                      <a:endParaRPr lang="en-MY" sz="900" dirty="0">
                        <a:latin typeface="Tw Cen M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MY" sz="900" dirty="0" smtClean="0">
                          <a:latin typeface="Tw Cen MT"/>
                        </a:rPr>
                        <a:t>75</a:t>
                      </a:r>
                      <a:endParaRPr lang="en-MY" sz="900" dirty="0">
                        <a:latin typeface="Tw Cen M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MY" sz="900" dirty="0" smtClean="0">
                          <a:latin typeface="Tw Cen MT"/>
                        </a:rPr>
                        <a:t>17</a:t>
                      </a:r>
                      <a:endParaRPr lang="en-MY" sz="900" dirty="0">
                        <a:latin typeface="Tw Cen M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MY" sz="900" dirty="0" smtClean="0">
                          <a:latin typeface="Tw Cen MT"/>
                        </a:rPr>
                        <a:t>4</a:t>
                      </a:r>
                      <a:endParaRPr lang="en-MY" sz="900" dirty="0">
                        <a:latin typeface="Tw Cen M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19075">
                <a:tc>
                  <a:txBody>
                    <a:bodyPr/>
                    <a:lstStyle/>
                    <a:p>
                      <a:pPr algn="ctr"/>
                      <a:r>
                        <a:rPr lang="en-MY" sz="900" dirty="0" smtClean="0">
                          <a:latin typeface="Tw Cen MT"/>
                        </a:rPr>
                        <a:t>2.</a:t>
                      </a:r>
                      <a:endParaRPr lang="en-MY" sz="900" dirty="0">
                        <a:latin typeface="Tw Cen M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MY" sz="900" dirty="0" smtClean="0">
                          <a:latin typeface="Tw Cen MT"/>
                        </a:rPr>
                        <a:t>Project worth (RM)</a:t>
                      </a:r>
                      <a:endParaRPr lang="en-MY" sz="900" dirty="0">
                        <a:latin typeface="Tw Cen M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MY" sz="900" dirty="0" smtClean="0">
                          <a:latin typeface="Tw Cen MT"/>
                        </a:rPr>
                        <a:t>1.71 Billion</a:t>
                      </a:r>
                      <a:endParaRPr lang="en-MY" sz="900" dirty="0">
                        <a:latin typeface="Tw Cen M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MY" sz="900" dirty="0" smtClean="0">
                          <a:latin typeface="Tw Cen MT"/>
                        </a:rPr>
                        <a:t>3.14 Billion</a:t>
                      </a:r>
                      <a:endParaRPr lang="en-MY" sz="900" dirty="0">
                        <a:latin typeface="Tw Cen M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MY" sz="900" dirty="0" smtClean="0">
                          <a:latin typeface="Tw Cen MT"/>
                        </a:rPr>
                        <a:t>556.24 Million</a:t>
                      </a:r>
                      <a:endParaRPr lang="en-MY" sz="900" dirty="0">
                        <a:latin typeface="Tw Cen M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7175">
                <a:tc>
                  <a:txBody>
                    <a:bodyPr/>
                    <a:lstStyle/>
                    <a:p>
                      <a:pPr algn="ctr"/>
                      <a:r>
                        <a:rPr lang="en-MY" sz="900" dirty="0" smtClean="0">
                          <a:latin typeface="Tw Cen MT"/>
                        </a:rPr>
                        <a:t>3.</a:t>
                      </a:r>
                      <a:endParaRPr lang="en-MY" sz="900" dirty="0">
                        <a:latin typeface="Tw Cen M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MY" sz="900" b="0" i="0" u="none" strike="noStrike" kern="1200" cap="none" spc="0" normalizeH="0" baseline="0" noProof="0" dirty="0" smtClean="0">
                          <a:ln>
                            <a:noFill/>
                          </a:ln>
                          <a:solidFill>
                            <a:prstClr val="black"/>
                          </a:solidFill>
                          <a:effectLst/>
                          <a:uLnTx/>
                          <a:uFillTx/>
                          <a:latin typeface="Tw Cen MT"/>
                          <a:ea typeface="+mn-ea"/>
                          <a:cs typeface="+mn-cs"/>
                        </a:rPr>
                        <a:t>No. of companies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MY" sz="900" dirty="0" smtClean="0">
                          <a:latin typeface="Tw Cen MT"/>
                        </a:rPr>
                        <a:t>-</a:t>
                      </a:r>
                      <a:endParaRPr lang="en-MY" sz="900" dirty="0">
                        <a:latin typeface="Tw Cen M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MY" sz="900" dirty="0" smtClean="0">
                          <a:latin typeface="Tw Cen MT"/>
                        </a:rPr>
                        <a:t>6</a:t>
                      </a:r>
                      <a:endParaRPr lang="en-MY" sz="900" dirty="0">
                        <a:latin typeface="Tw Cen M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MY" sz="900" dirty="0" smtClean="0">
                          <a:latin typeface="Tw Cen MT"/>
                        </a:rPr>
                        <a:t>3</a:t>
                      </a:r>
                      <a:endParaRPr lang="en-MY" sz="900" dirty="0">
                        <a:latin typeface="Tw Cen M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MY" sz="900" dirty="0" smtClean="0">
                          <a:latin typeface="Tw Cen MT"/>
                        </a:rPr>
                        <a:t>4.</a:t>
                      </a:r>
                      <a:endParaRPr lang="en-MY" sz="900" dirty="0">
                        <a:latin typeface="Tw Cen M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MY" sz="900" dirty="0" smtClean="0">
                          <a:latin typeface="Tw Cen MT"/>
                        </a:rPr>
                        <a:t>Project location</a:t>
                      </a:r>
                      <a:endParaRPr lang="en-MY" sz="900" dirty="0">
                        <a:latin typeface="Tw Cen M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Font typeface="Arial" pitchFamily="34" charset="0"/>
                        <a:buChar char="•"/>
                      </a:pPr>
                      <a:r>
                        <a:rPr lang="en-MY" sz="900" dirty="0" smtClean="0">
                          <a:latin typeface="Tw Cen MT"/>
                        </a:rPr>
                        <a:t>  Qatar</a:t>
                      </a:r>
                    </a:p>
                    <a:p>
                      <a:pPr>
                        <a:buFont typeface="Arial" pitchFamily="34" charset="0"/>
                        <a:buChar char="•"/>
                      </a:pPr>
                      <a:r>
                        <a:rPr lang="en-MY" sz="900" dirty="0" smtClean="0">
                          <a:latin typeface="Tw Cen MT"/>
                        </a:rPr>
                        <a:t>  Cambodia</a:t>
                      </a:r>
                    </a:p>
                    <a:p>
                      <a:pPr>
                        <a:buFont typeface="Arial" pitchFamily="34" charset="0"/>
                        <a:buChar char="•"/>
                      </a:pPr>
                      <a:r>
                        <a:rPr lang="en-MY" sz="900" dirty="0" smtClean="0">
                          <a:latin typeface="Tw Cen MT"/>
                        </a:rPr>
                        <a:t>  Thailand</a:t>
                      </a:r>
                    </a:p>
                    <a:p>
                      <a:pPr>
                        <a:buFont typeface="Arial" pitchFamily="34" charset="0"/>
                        <a:buChar char="•"/>
                      </a:pPr>
                      <a:r>
                        <a:rPr lang="en-MY" sz="900" dirty="0" smtClean="0">
                          <a:latin typeface="Tw Cen MT"/>
                        </a:rPr>
                        <a:t>  India</a:t>
                      </a:r>
                    </a:p>
                    <a:p>
                      <a:pPr>
                        <a:buFont typeface="Arial" pitchFamily="34" charset="0"/>
                        <a:buChar char="•"/>
                      </a:pPr>
                      <a:r>
                        <a:rPr lang="en-MY" sz="900" dirty="0" smtClean="0">
                          <a:latin typeface="Tw Cen MT"/>
                        </a:rPr>
                        <a:t>  Bangladesh</a:t>
                      </a:r>
                    </a:p>
                    <a:p>
                      <a:pPr>
                        <a:buFont typeface="Arial" pitchFamily="34" charset="0"/>
                        <a:buChar char="•"/>
                      </a:pPr>
                      <a:r>
                        <a:rPr lang="en-MY" sz="900" dirty="0" smtClean="0">
                          <a:latin typeface="Tw Cen MT"/>
                        </a:rPr>
                        <a:t>  United Arab Emirates</a:t>
                      </a:r>
                    </a:p>
                    <a:p>
                      <a:pPr>
                        <a:buFont typeface="Arial" pitchFamily="34" charset="0"/>
                        <a:buChar char="•"/>
                      </a:pPr>
                      <a:r>
                        <a:rPr lang="en-MY" sz="900" dirty="0" smtClean="0">
                          <a:latin typeface="Tw Cen MT"/>
                        </a:rPr>
                        <a:t>  United Kingdom</a:t>
                      </a:r>
                      <a:endParaRPr lang="en-MY" sz="900" dirty="0">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Font typeface="Arial" pitchFamily="34" charset="0"/>
                        <a:buChar char="•"/>
                      </a:pPr>
                      <a:r>
                        <a:rPr lang="en-MY" sz="900" dirty="0" smtClean="0">
                          <a:latin typeface="Tw Cen MT"/>
                        </a:rPr>
                        <a:t>  Qatar</a:t>
                      </a:r>
                    </a:p>
                    <a:p>
                      <a:pPr>
                        <a:buFont typeface="Arial" pitchFamily="34" charset="0"/>
                        <a:buChar char="•"/>
                      </a:pPr>
                      <a:r>
                        <a:rPr lang="en-MY" sz="900" dirty="0" smtClean="0">
                          <a:latin typeface="Tw Cen MT"/>
                        </a:rPr>
                        <a:t>  Thailand</a:t>
                      </a:r>
                    </a:p>
                    <a:p>
                      <a:pPr>
                        <a:buFont typeface="Arial" pitchFamily="34" charset="0"/>
                        <a:buChar char="•"/>
                      </a:pPr>
                      <a:r>
                        <a:rPr lang="en-MY" sz="900" dirty="0" smtClean="0">
                          <a:latin typeface="Tw Cen MT"/>
                        </a:rPr>
                        <a:t>  India</a:t>
                      </a:r>
                    </a:p>
                    <a:p>
                      <a:pPr>
                        <a:buFont typeface="Arial" pitchFamily="34" charset="0"/>
                        <a:buChar char="•"/>
                      </a:pPr>
                      <a:r>
                        <a:rPr lang="en-MY" sz="900" dirty="0" smtClean="0">
                          <a:latin typeface="Tw Cen MT"/>
                        </a:rPr>
                        <a:t>  Bangladesh</a:t>
                      </a:r>
                    </a:p>
                    <a:p>
                      <a:pPr>
                        <a:buFont typeface="Arial" pitchFamily="34" charset="0"/>
                        <a:buChar char="•"/>
                      </a:pPr>
                      <a:r>
                        <a:rPr lang="en-MY" sz="900" dirty="0" smtClean="0">
                          <a:latin typeface="Tw Cen MT"/>
                        </a:rPr>
                        <a:t>  Lao PDR</a:t>
                      </a:r>
                    </a:p>
                    <a:p>
                      <a:pPr>
                        <a:buFont typeface="Arial" pitchFamily="34" charset="0"/>
                        <a:buChar char="•"/>
                      </a:pPr>
                      <a:r>
                        <a:rPr lang="en-MY" sz="900" dirty="0" smtClean="0">
                          <a:latin typeface="Tw Cen MT"/>
                        </a:rPr>
                        <a:t>  United Arab Emirates</a:t>
                      </a:r>
                    </a:p>
                    <a:p>
                      <a:pPr>
                        <a:buFont typeface="Arial" pitchFamily="34" charset="0"/>
                        <a:buChar char="•"/>
                      </a:pPr>
                      <a:r>
                        <a:rPr lang="en-MY" sz="900" dirty="0" smtClean="0">
                          <a:latin typeface="Tw Cen MT"/>
                        </a:rPr>
                        <a:t>  Saudi Arabia</a:t>
                      </a:r>
                    </a:p>
                    <a:p>
                      <a:pPr>
                        <a:buFont typeface="Arial" pitchFamily="34" charset="0"/>
                        <a:buChar char="•"/>
                      </a:pPr>
                      <a:r>
                        <a:rPr lang="en-MY" sz="900" dirty="0" smtClean="0">
                          <a:latin typeface="Tw Cen MT"/>
                        </a:rPr>
                        <a:t>  United Kingdom</a:t>
                      </a:r>
                    </a:p>
                    <a:p>
                      <a:pPr>
                        <a:buFont typeface="Arial" pitchFamily="34" charset="0"/>
                        <a:buChar char="•"/>
                      </a:pPr>
                      <a:r>
                        <a:rPr lang="en-MY" sz="900" dirty="0" smtClean="0">
                          <a:latin typeface="Tw Cen MT"/>
                        </a:rPr>
                        <a:t>  Vietnam</a:t>
                      </a:r>
                      <a:endParaRPr lang="en-MY" sz="900" dirty="0">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Font typeface="Arial" pitchFamily="34" charset="0"/>
                        <a:buChar char="•"/>
                      </a:pPr>
                      <a:r>
                        <a:rPr lang="en-MY" sz="900" dirty="0" smtClean="0">
                          <a:latin typeface="Tw Cen MT"/>
                        </a:rPr>
                        <a:t>  Qatar</a:t>
                      </a:r>
                    </a:p>
                    <a:p>
                      <a:pPr>
                        <a:buFont typeface="Arial" pitchFamily="34" charset="0"/>
                        <a:buChar char="•"/>
                      </a:pPr>
                      <a:r>
                        <a:rPr lang="en-MY" sz="900" dirty="0" smtClean="0">
                          <a:latin typeface="Tw Cen MT"/>
                        </a:rPr>
                        <a:t>  United Arab Emirates</a:t>
                      </a:r>
                    </a:p>
                    <a:p>
                      <a:pPr>
                        <a:buFont typeface="Arial" pitchFamily="34" charset="0"/>
                        <a:buChar char="•"/>
                      </a:pPr>
                      <a:endParaRPr lang="en-MY" sz="900" dirty="0">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5555667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0813" y="0"/>
            <a:ext cx="2319338" cy="369888"/>
          </a:xfrm>
          <a:prstGeom prst="parallelogram">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MY">
              <a:solidFill>
                <a:srgbClr val="FFFFFF"/>
              </a:solidFill>
              <a:cs typeface="Arial" charset="0"/>
            </a:endParaRPr>
          </a:p>
        </p:txBody>
      </p:sp>
      <p:graphicFrame>
        <p:nvGraphicFramePr>
          <p:cNvPr id="2" name="Table 1"/>
          <p:cNvGraphicFramePr>
            <a:graphicFrameLocks noGrp="1"/>
          </p:cNvGraphicFramePr>
          <p:nvPr/>
        </p:nvGraphicFramePr>
        <p:xfrm>
          <a:off x="0" y="2017713"/>
          <a:ext cx="6858000" cy="2571750"/>
        </p:xfrm>
        <a:graphic>
          <a:graphicData uri="http://schemas.openxmlformats.org/drawingml/2006/table">
            <a:tbl>
              <a:tblPr/>
              <a:tblGrid>
                <a:gridCol w="1339850">
                  <a:extLst>
                    <a:ext uri="{9D8B030D-6E8A-4147-A177-3AD203B41FA5}">
                      <a16:colId xmlns:a16="http://schemas.microsoft.com/office/drawing/2014/main" val="20000"/>
                    </a:ext>
                  </a:extLst>
                </a:gridCol>
                <a:gridCol w="1382713">
                  <a:extLst>
                    <a:ext uri="{9D8B030D-6E8A-4147-A177-3AD203B41FA5}">
                      <a16:colId xmlns:a16="http://schemas.microsoft.com/office/drawing/2014/main" val="20001"/>
                    </a:ext>
                  </a:extLst>
                </a:gridCol>
                <a:gridCol w="1381125">
                  <a:extLst>
                    <a:ext uri="{9D8B030D-6E8A-4147-A177-3AD203B41FA5}">
                      <a16:colId xmlns:a16="http://schemas.microsoft.com/office/drawing/2014/main" val="20002"/>
                    </a:ext>
                  </a:extLst>
                </a:gridCol>
                <a:gridCol w="1403350">
                  <a:extLst>
                    <a:ext uri="{9D8B030D-6E8A-4147-A177-3AD203B41FA5}">
                      <a16:colId xmlns:a16="http://schemas.microsoft.com/office/drawing/2014/main" val="20003"/>
                    </a:ext>
                  </a:extLst>
                </a:gridCol>
                <a:gridCol w="1350962">
                  <a:extLst>
                    <a:ext uri="{9D8B030D-6E8A-4147-A177-3AD203B41FA5}">
                      <a16:colId xmlns:a16="http://schemas.microsoft.com/office/drawing/2014/main" val="20004"/>
                    </a:ext>
                  </a:extLst>
                </a:gridCol>
              </a:tblGrid>
              <a:tr h="422379">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dirty="0" smtClean="0">
                          <a:ln>
                            <a:noFill/>
                          </a:ln>
                          <a:solidFill>
                            <a:schemeClr val="bg1"/>
                          </a:solidFill>
                          <a:effectLst/>
                          <a:latin typeface="Tw Cen MT" pitchFamily="34" charset="0"/>
                          <a:cs typeface="Arial" charset="0"/>
                        </a:rPr>
                        <a:t>2016</a:t>
                      </a:r>
                    </a:p>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dirty="0" smtClean="0">
                          <a:ln>
                            <a:noFill/>
                          </a:ln>
                          <a:solidFill>
                            <a:schemeClr val="bg1"/>
                          </a:solidFill>
                          <a:effectLst/>
                          <a:latin typeface="Tw Cen MT" pitchFamily="34" charset="0"/>
                          <a:cs typeface="Arial" charset="0"/>
                        </a:rPr>
                        <a:t>Weightage : 0%</a:t>
                      </a:r>
                    </a:p>
                  </a:txBody>
                  <a:tcPr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E75B6">
                        <a:alpha val="59999"/>
                      </a:srgbClr>
                    </a:solid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dirty="0" smtClean="0">
                          <a:ln>
                            <a:noFill/>
                          </a:ln>
                          <a:solidFill>
                            <a:schemeClr val="bg1"/>
                          </a:solidFill>
                          <a:effectLst/>
                          <a:latin typeface="Tw Cen MT" pitchFamily="34" charset="0"/>
                          <a:cs typeface="Arial" charset="0"/>
                        </a:rPr>
                        <a:t>2017</a:t>
                      </a:r>
                    </a:p>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dirty="0" smtClean="0">
                          <a:ln>
                            <a:noFill/>
                          </a:ln>
                          <a:solidFill>
                            <a:schemeClr val="bg1"/>
                          </a:solidFill>
                          <a:effectLst/>
                          <a:latin typeface="Tw Cen MT" pitchFamily="34" charset="0"/>
                          <a:cs typeface="Arial" charset="0"/>
                        </a:rPr>
                        <a:t>Weightage : 0%</a:t>
                      </a:r>
                    </a:p>
                  </a:txBody>
                  <a:tcPr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E75B6">
                        <a:alpha val="59999"/>
                      </a:srgbClr>
                    </a:solid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dirty="0" smtClean="0">
                          <a:ln>
                            <a:noFill/>
                          </a:ln>
                          <a:solidFill>
                            <a:schemeClr val="bg1"/>
                          </a:solidFill>
                          <a:effectLst/>
                          <a:latin typeface="Tw Cen MT" pitchFamily="34" charset="0"/>
                          <a:cs typeface="Arial" charset="0"/>
                        </a:rPr>
                        <a:t>2018</a:t>
                      </a:r>
                    </a:p>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dirty="0" smtClean="0">
                          <a:ln>
                            <a:noFill/>
                          </a:ln>
                          <a:solidFill>
                            <a:schemeClr val="bg1"/>
                          </a:solidFill>
                          <a:effectLst/>
                          <a:latin typeface="Tw Cen MT" pitchFamily="34" charset="0"/>
                          <a:cs typeface="Arial" charset="0"/>
                        </a:rPr>
                        <a:t>Weightage : 70%</a:t>
                      </a:r>
                    </a:p>
                  </a:txBody>
                  <a:tcPr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E75B6">
                        <a:alpha val="59999"/>
                      </a:srgbClr>
                    </a:solid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dirty="0" smtClean="0">
                          <a:ln>
                            <a:noFill/>
                          </a:ln>
                          <a:solidFill>
                            <a:schemeClr val="bg1"/>
                          </a:solidFill>
                          <a:effectLst/>
                          <a:latin typeface="Tw Cen MT" pitchFamily="34" charset="0"/>
                          <a:cs typeface="Arial" charset="0"/>
                        </a:rPr>
                        <a:t>2019</a:t>
                      </a:r>
                    </a:p>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dirty="0" smtClean="0">
                          <a:ln>
                            <a:noFill/>
                          </a:ln>
                          <a:solidFill>
                            <a:schemeClr val="bg1"/>
                          </a:solidFill>
                          <a:effectLst/>
                          <a:latin typeface="Tw Cen MT" pitchFamily="34" charset="0"/>
                          <a:cs typeface="Arial" charset="0"/>
                        </a:rPr>
                        <a:t>Weightage : 30%</a:t>
                      </a:r>
                    </a:p>
                  </a:txBody>
                  <a:tcPr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E75B6">
                        <a:alpha val="59999"/>
                      </a:srgbClr>
                    </a:solid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dirty="0" smtClean="0">
                          <a:ln>
                            <a:noFill/>
                          </a:ln>
                          <a:solidFill>
                            <a:schemeClr val="bg1"/>
                          </a:solidFill>
                          <a:effectLst/>
                          <a:latin typeface="Tw Cen MT" pitchFamily="34" charset="0"/>
                          <a:cs typeface="Arial" charset="0"/>
                        </a:rPr>
                        <a:t>2020</a:t>
                      </a:r>
                    </a:p>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dirty="0" smtClean="0">
                          <a:ln>
                            <a:noFill/>
                          </a:ln>
                          <a:solidFill>
                            <a:schemeClr val="bg1"/>
                          </a:solidFill>
                          <a:effectLst/>
                          <a:latin typeface="Tw Cen MT" pitchFamily="34" charset="0"/>
                          <a:cs typeface="Arial" charset="0"/>
                        </a:rPr>
                        <a:t>Weightage : 0%</a:t>
                      </a:r>
                    </a:p>
                  </a:txBody>
                  <a:tcPr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E75B6">
                        <a:alpha val="59999"/>
                      </a:srgbClr>
                    </a:solidFill>
                  </a:tcPr>
                </a:tc>
                <a:extLst>
                  <a:ext uri="{0D108BD9-81ED-4DB2-BD59-A6C34878D82A}">
                    <a16:rowId xmlns:a16="http://schemas.microsoft.com/office/drawing/2014/main" val="10000"/>
                  </a:ext>
                </a:extLst>
              </a:tr>
              <a:tr h="2149371">
                <a:tc>
                  <a:txBody>
                    <a:bodyPr/>
                    <a:lstStyle/>
                    <a:p>
                      <a:endParaRPr lang="en-MY" sz="1400" dirty="0"/>
                    </a:p>
                  </a:txBody>
                  <a:tcPr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2E75B6">
                        <a:alpha val="10196"/>
                      </a:srgbClr>
                    </a:solidFill>
                  </a:tcPr>
                </a:tc>
                <a:tc>
                  <a:txBody>
                    <a:bodyPr/>
                    <a:lstStyle/>
                    <a:p>
                      <a:endParaRPr lang="en-MY" sz="1400" dirty="0"/>
                    </a:p>
                  </a:txBody>
                  <a:tcPr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2E75B6">
                        <a:alpha val="10196"/>
                      </a:srgbClr>
                    </a:solidFill>
                  </a:tcPr>
                </a:tc>
                <a:tc>
                  <a:txBody>
                    <a:bodyPr/>
                    <a:lstStyle/>
                    <a:p>
                      <a:pPr fontAlgn="base">
                        <a:spcBef>
                          <a:spcPct val="0"/>
                        </a:spcBef>
                        <a:spcAft>
                          <a:spcPct val="0"/>
                        </a:spcAft>
                        <a:defRPr/>
                      </a:pPr>
                      <a:r>
                        <a:rPr kumimoji="0" lang="en-US" sz="900" b="0" i="0" u="none" strike="noStrike" kern="1200" cap="none" normalizeH="0" baseline="0" dirty="0" smtClean="0">
                          <a:ln>
                            <a:noFill/>
                          </a:ln>
                          <a:solidFill>
                            <a:srgbClr val="000000"/>
                          </a:solidFill>
                          <a:effectLst/>
                          <a:latin typeface="Tw Cen MT" pitchFamily="34" charset="0"/>
                          <a:ea typeface="+mn-ea"/>
                          <a:cs typeface="Arial" charset="0"/>
                        </a:rPr>
                        <a:t>Framework for integration of International Database with CIMS completed</a:t>
                      </a:r>
                    </a:p>
                    <a:p>
                      <a:pPr fontAlgn="base">
                        <a:spcBef>
                          <a:spcPct val="0"/>
                        </a:spcBef>
                        <a:spcAft>
                          <a:spcPct val="0"/>
                        </a:spcAft>
                        <a:defRPr/>
                      </a:pPr>
                      <a:endParaRPr kumimoji="0" lang="en-US" sz="900" b="0" i="0" u="none" strike="noStrike" kern="1200" cap="none" normalizeH="0" baseline="0" dirty="0" smtClean="0">
                        <a:ln>
                          <a:noFill/>
                        </a:ln>
                        <a:solidFill>
                          <a:srgbClr val="000000"/>
                        </a:solidFill>
                        <a:effectLst/>
                        <a:latin typeface="Tw Cen MT" pitchFamily="34" charset="0"/>
                        <a:ea typeface="+mn-ea"/>
                        <a:cs typeface="Arial" charset="0"/>
                      </a:endParaRPr>
                    </a:p>
                    <a:p>
                      <a:pPr marL="0" algn="l" defTabSz="685800" rtl="0" eaLnBrk="1" fontAlgn="base" latinLnBrk="0" hangingPunct="1">
                        <a:spcBef>
                          <a:spcPct val="0"/>
                        </a:spcBef>
                        <a:spcAft>
                          <a:spcPct val="0"/>
                        </a:spcAft>
                        <a:defRPr/>
                      </a:pPr>
                      <a:r>
                        <a:rPr kumimoji="0" lang="en-US" sz="900" b="0" i="0" u="none" strike="noStrike" kern="1200" cap="none" normalizeH="0" baseline="0" dirty="0" smtClean="0">
                          <a:ln>
                            <a:noFill/>
                          </a:ln>
                          <a:solidFill>
                            <a:srgbClr val="000000"/>
                          </a:solidFill>
                          <a:effectLst/>
                          <a:latin typeface="Tw Cen MT" pitchFamily="34" charset="0"/>
                          <a:ea typeface="+mn-ea"/>
                          <a:cs typeface="Arial" charset="0"/>
                        </a:rPr>
                        <a:t>Professional boards’ agreement to develop database on exports secured</a:t>
                      </a:r>
                    </a:p>
                    <a:p>
                      <a:pPr marL="0" algn="l" defTabSz="685800" rtl="0" eaLnBrk="1" fontAlgn="base" latinLnBrk="0" hangingPunct="1">
                        <a:spcBef>
                          <a:spcPct val="0"/>
                        </a:spcBef>
                        <a:spcAft>
                          <a:spcPct val="0"/>
                        </a:spcAft>
                        <a:defRPr/>
                      </a:pPr>
                      <a:endParaRPr kumimoji="0" lang="en-US" sz="900" b="0" i="0" u="none" strike="noStrike" kern="1200" cap="none" normalizeH="0" baseline="0" dirty="0" smtClean="0">
                        <a:ln>
                          <a:noFill/>
                        </a:ln>
                        <a:solidFill>
                          <a:srgbClr val="000000"/>
                        </a:solidFill>
                        <a:effectLst/>
                        <a:latin typeface="Tw Cen MT" pitchFamily="34" charset="0"/>
                        <a:ea typeface="+mn-ea"/>
                        <a:cs typeface="Arial" charset="0"/>
                      </a:endParaRPr>
                    </a:p>
                    <a:p>
                      <a:pPr marL="0" marR="0" indent="0" algn="l" defTabSz="685800" rtl="0" eaLnBrk="1" fontAlgn="base" latinLnBrk="0" hangingPunct="1">
                        <a:lnSpc>
                          <a:spcPct val="100000"/>
                        </a:lnSpc>
                        <a:spcBef>
                          <a:spcPct val="0"/>
                        </a:spcBef>
                        <a:spcAft>
                          <a:spcPct val="0"/>
                        </a:spcAft>
                        <a:buClrTx/>
                        <a:buSzTx/>
                        <a:buFontTx/>
                        <a:buNone/>
                        <a:tabLst/>
                        <a:defRPr/>
                      </a:pPr>
                      <a:r>
                        <a:rPr kumimoji="0" lang="en-US" sz="900" b="0" i="0" u="none" strike="noStrike" kern="1200" cap="none" normalizeH="0" baseline="0" dirty="0" smtClean="0">
                          <a:ln>
                            <a:noFill/>
                          </a:ln>
                          <a:solidFill>
                            <a:srgbClr val="000000"/>
                          </a:solidFill>
                          <a:effectLst/>
                          <a:latin typeface="Tw Cen MT" pitchFamily="34" charset="0"/>
                          <a:ea typeface="+mn-ea"/>
                          <a:cs typeface="Arial" charset="0"/>
                        </a:rPr>
                        <a:t>Criteria for exports developed by professional boards</a:t>
                      </a:r>
                    </a:p>
                    <a:p>
                      <a:pPr fontAlgn="base">
                        <a:spcBef>
                          <a:spcPct val="0"/>
                        </a:spcBef>
                        <a:spcAft>
                          <a:spcPct val="0"/>
                        </a:spcAft>
                        <a:defRPr/>
                      </a:pPr>
                      <a:endParaRPr kumimoji="0" lang="en-US" sz="900" b="0" i="0" u="none" strike="noStrike" kern="1200" cap="none" normalizeH="0" baseline="0" dirty="0" smtClean="0">
                        <a:ln>
                          <a:noFill/>
                        </a:ln>
                        <a:solidFill>
                          <a:srgbClr val="000000"/>
                        </a:solidFill>
                        <a:effectLst/>
                        <a:latin typeface="Tw Cen MT" pitchFamily="34" charset="0"/>
                        <a:ea typeface="+mn-ea"/>
                        <a:cs typeface="Arial" charset="0"/>
                      </a:endParaRPr>
                    </a:p>
                    <a:p>
                      <a:pPr marL="0" marR="0" lvl="0" indent="0" algn="l" defTabSz="685800" rtl="0" eaLnBrk="1" fontAlgn="base" latinLnBrk="0" hangingPunct="1">
                        <a:lnSpc>
                          <a:spcPct val="100000"/>
                        </a:lnSpc>
                        <a:spcBef>
                          <a:spcPct val="0"/>
                        </a:spcBef>
                        <a:spcAft>
                          <a:spcPct val="0"/>
                        </a:spcAft>
                        <a:buClrTx/>
                        <a:buSzTx/>
                        <a:buFontTx/>
                        <a:buNone/>
                        <a:tabLst/>
                      </a:pPr>
                      <a:endParaRPr kumimoji="0" lang="en-MY" sz="900" b="0" i="0" u="none" strike="noStrike" kern="1200" cap="none" normalizeH="0" baseline="0" dirty="0" smtClean="0">
                        <a:ln>
                          <a:noFill/>
                        </a:ln>
                        <a:solidFill>
                          <a:srgbClr val="000000"/>
                        </a:solidFill>
                        <a:effectLst/>
                        <a:latin typeface="Tw Cen MT" pitchFamily="34" charset="0"/>
                        <a:ea typeface="+mn-ea"/>
                        <a:cs typeface="Arial" charset="0"/>
                      </a:endParaRPr>
                    </a:p>
                  </a:txBody>
                  <a:tcPr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2E75B6">
                        <a:alpha val="10196"/>
                      </a:srgbClr>
                    </a:solidFill>
                  </a:tcPr>
                </a:tc>
                <a:tc>
                  <a:txBody>
                    <a:bodyPr/>
                    <a:lstStyle/>
                    <a:p>
                      <a:pPr fontAlgn="base">
                        <a:spcBef>
                          <a:spcPct val="0"/>
                        </a:spcBef>
                        <a:spcAft>
                          <a:spcPct val="0"/>
                        </a:spcAft>
                        <a:defRPr/>
                      </a:pPr>
                      <a:r>
                        <a:rPr kumimoji="0" lang="en-US" sz="900" b="0" i="0" u="none" strike="noStrike" kern="1200" cap="none" normalizeH="0" baseline="0" dirty="0" smtClean="0">
                          <a:ln>
                            <a:noFill/>
                          </a:ln>
                          <a:solidFill>
                            <a:srgbClr val="000000"/>
                          </a:solidFill>
                          <a:effectLst/>
                          <a:latin typeface="Tw Cen MT" pitchFamily="34" charset="0"/>
                          <a:ea typeface="+mn-ea"/>
                          <a:cs typeface="Arial" charset="0"/>
                        </a:rPr>
                        <a:t>Exporters database for consultants completed</a:t>
                      </a:r>
                    </a:p>
                    <a:p>
                      <a:pPr marL="0" marR="0" lvl="0" indent="0" algn="l" defTabSz="685800" rtl="0" eaLnBrk="1" fontAlgn="base" latinLnBrk="0" hangingPunct="1">
                        <a:lnSpc>
                          <a:spcPct val="100000"/>
                        </a:lnSpc>
                        <a:spcBef>
                          <a:spcPct val="0"/>
                        </a:spcBef>
                        <a:spcAft>
                          <a:spcPct val="0"/>
                        </a:spcAft>
                        <a:buClrTx/>
                        <a:buSzTx/>
                        <a:buFontTx/>
                        <a:buNone/>
                        <a:tabLst/>
                      </a:pPr>
                      <a:endParaRPr kumimoji="0" lang="en-MY" sz="900" b="0" i="0" u="none" strike="noStrike" kern="1200" cap="none" normalizeH="0" baseline="0" dirty="0" smtClean="0">
                        <a:ln>
                          <a:noFill/>
                        </a:ln>
                        <a:solidFill>
                          <a:srgbClr val="000000"/>
                        </a:solidFill>
                        <a:effectLst/>
                        <a:latin typeface="Tw Cen MT" pitchFamily="34" charset="0"/>
                        <a:ea typeface="+mn-ea"/>
                        <a:cs typeface="Arial" charset="0"/>
                      </a:endParaRPr>
                    </a:p>
                  </a:txBody>
                  <a:tcPr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2E75B6">
                        <a:alpha val="10196"/>
                      </a:srgbClr>
                    </a:solid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pPr>
                      <a:endParaRPr kumimoji="0" lang="en-MY" sz="900" b="0" i="0" u="none" strike="noStrike" cap="none" normalizeH="0" baseline="0" dirty="0" smtClean="0">
                        <a:ln>
                          <a:noFill/>
                        </a:ln>
                        <a:solidFill>
                          <a:srgbClr val="FF0000"/>
                        </a:solidFill>
                        <a:effectLst/>
                        <a:latin typeface="Tw Cen MT" pitchFamily="34" charset="0"/>
                        <a:cs typeface="Arial" charset="0"/>
                      </a:endParaRPr>
                    </a:p>
                  </a:txBody>
                  <a:tcPr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2E75B6">
                        <a:alpha val="10196"/>
                      </a:srgbClr>
                    </a:solidFill>
                  </a:tcPr>
                </a:tc>
                <a:extLst>
                  <a:ext uri="{0D108BD9-81ED-4DB2-BD59-A6C34878D82A}">
                    <a16:rowId xmlns:a16="http://schemas.microsoft.com/office/drawing/2014/main" val="10001"/>
                  </a:ext>
                </a:extLst>
              </a:tr>
            </a:tbl>
          </a:graphicData>
        </a:graphic>
      </p:graphicFrame>
      <p:sp>
        <p:nvSpPr>
          <p:cNvPr id="3" name="Rectangle 2"/>
          <p:cNvSpPr/>
          <p:nvPr/>
        </p:nvSpPr>
        <p:spPr>
          <a:xfrm>
            <a:off x="0" y="4579938"/>
            <a:ext cx="6858000" cy="5291137"/>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ms-MY">
              <a:solidFill>
                <a:srgbClr val="FFFFFF"/>
              </a:solidFill>
              <a:cs typeface="Arial" charset="0"/>
            </a:endParaRPr>
          </a:p>
        </p:txBody>
      </p:sp>
      <p:graphicFrame>
        <p:nvGraphicFramePr>
          <p:cNvPr id="19" name="Table 18"/>
          <p:cNvGraphicFramePr>
            <a:graphicFrameLocks noGrp="1"/>
          </p:cNvGraphicFramePr>
          <p:nvPr/>
        </p:nvGraphicFramePr>
        <p:xfrm>
          <a:off x="4327525" y="254000"/>
          <a:ext cx="2519363" cy="1584616"/>
        </p:xfrm>
        <a:graphic>
          <a:graphicData uri="http://schemas.openxmlformats.org/drawingml/2006/table">
            <a:tbl>
              <a:tblPr/>
              <a:tblGrid>
                <a:gridCol w="2519363">
                  <a:extLst>
                    <a:ext uri="{9D8B030D-6E8A-4147-A177-3AD203B41FA5}">
                      <a16:colId xmlns:a16="http://schemas.microsoft.com/office/drawing/2014/main" val="20000"/>
                    </a:ext>
                  </a:extLst>
                </a:gridCol>
              </a:tblGrid>
              <a:tr h="396081">
                <a:tc>
                  <a:txBody>
                    <a:bodyPr/>
                    <a:lstStyle/>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dirty="0" smtClean="0">
                          <a:ln>
                            <a:noFill/>
                          </a:ln>
                          <a:solidFill>
                            <a:schemeClr val="tx1"/>
                          </a:solidFill>
                          <a:effectLst/>
                          <a:latin typeface="Tw Cen MT" pitchFamily="34" charset="0"/>
                          <a:cs typeface="Arial" charset="0"/>
                        </a:rPr>
                        <a:t>SPONSOR</a:t>
                      </a:r>
                    </a:p>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0" i="0" u="none" strike="noStrike" cap="none" normalizeH="0" baseline="0" dirty="0" smtClean="0">
                          <a:ln>
                            <a:noFill/>
                          </a:ln>
                          <a:solidFill>
                            <a:schemeClr val="tx1"/>
                          </a:solidFill>
                          <a:effectLst/>
                          <a:latin typeface="Tw Cen MT" pitchFamily="34" charset="0"/>
                          <a:cs typeface="Arial" charset="0"/>
                        </a:rPr>
                        <a:t>Sr Sariah Abd Karib</a:t>
                      </a:r>
                    </a:p>
                  </a:txBody>
                  <a:tcPr marT="45677" marB="45677"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96081">
                <a:tc>
                  <a:txBody>
                    <a:bodyPr/>
                    <a:lstStyle/>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smtClean="0">
                          <a:ln>
                            <a:noFill/>
                          </a:ln>
                          <a:solidFill>
                            <a:schemeClr val="tx1"/>
                          </a:solidFill>
                          <a:effectLst/>
                          <a:latin typeface="Tw Cen MT" pitchFamily="34" charset="0"/>
                          <a:cs typeface="Arial" charset="0"/>
                        </a:rPr>
                        <a:t>OWNER </a:t>
                      </a:r>
                    </a:p>
                    <a:p>
                      <a:pPr marL="0" marR="0" lvl="0" indent="0" algn="r" defTabSz="6858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Tw Cen MT" pitchFamily="34" charset="0"/>
                          <a:cs typeface="Arial" charset="0"/>
                        </a:rPr>
                        <a:t>Sr Mohd Zaid Zakaria</a:t>
                      </a:r>
                      <a:endParaRPr kumimoji="0" lang="ms-MY" sz="1000" b="0" i="0" u="none" strike="noStrike" cap="none" normalizeH="0" baseline="0" smtClean="0">
                        <a:ln>
                          <a:noFill/>
                        </a:ln>
                        <a:solidFill>
                          <a:schemeClr val="tx1"/>
                        </a:solidFill>
                        <a:effectLst/>
                        <a:latin typeface="Tw Cen MT" pitchFamily="34" charset="0"/>
                        <a:cs typeface="Arial" charset="0"/>
                      </a:endParaRPr>
                    </a:p>
                  </a:txBody>
                  <a:tcPr marT="45677" marB="45677"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396081">
                <a:tc>
                  <a:txBody>
                    <a:bodyPr/>
                    <a:lstStyle/>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dirty="0" smtClean="0">
                          <a:ln>
                            <a:noFill/>
                          </a:ln>
                          <a:solidFill>
                            <a:schemeClr val="tx1"/>
                          </a:solidFill>
                          <a:effectLst/>
                          <a:latin typeface="Tw Cen MT" pitchFamily="34" charset="0"/>
                          <a:cs typeface="Arial" charset="0"/>
                        </a:rPr>
                        <a:t>OIC</a:t>
                      </a:r>
                    </a:p>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0" i="0" u="none" strike="noStrike" cap="none" normalizeH="0" baseline="0" dirty="0" smtClean="0">
                          <a:ln>
                            <a:noFill/>
                          </a:ln>
                          <a:solidFill>
                            <a:schemeClr val="tx1"/>
                          </a:solidFill>
                          <a:effectLst/>
                          <a:latin typeface="Tw Cen MT" pitchFamily="34" charset="0"/>
                          <a:cs typeface="Arial" charset="0"/>
                        </a:rPr>
                        <a:t>Muhammad Rizuan Hamzah</a:t>
                      </a:r>
                    </a:p>
                  </a:txBody>
                  <a:tcPr marT="45677" marB="45677"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396081">
                <a:tc>
                  <a:txBody>
                    <a:bodyPr/>
                    <a:lstStyle/>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dirty="0" smtClean="0">
                          <a:ln>
                            <a:noFill/>
                          </a:ln>
                          <a:solidFill>
                            <a:srgbClr val="000000"/>
                          </a:solidFill>
                          <a:effectLst/>
                          <a:latin typeface="Tw Cen MT" pitchFamily="34" charset="0"/>
                          <a:cs typeface="Arial" charset="0"/>
                        </a:rPr>
                        <a:t>KPI LEADER </a:t>
                      </a:r>
                    </a:p>
                    <a:p>
                      <a:pPr marL="0" marR="0" lvl="0" indent="0" algn="r" defTabSz="6858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Tw Cen MT" pitchFamily="34" charset="0"/>
                          <a:cs typeface="Arial" charset="0"/>
                        </a:rPr>
                        <a:t>CIDB</a:t>
                      </a:r>
                      <a:endParaRPr kumimoji="0" lang="en-MY" sz="1000" b="0" i="0" u="none" strike="noStrike" cap="none" normalizeH="0" baseline="0" dirty="0" smtClean="0">
                        <a:ln>
                          <a:noFill/>
                        </a:ln>
                        <a:solidFill>
                          <a:schemeClr val="tx1"/>
                        </a:solidFill>
                        <a:effectLst/>
                        <a:latin typeface="Tw Cen MT" pitchFamily="34" charset="0"/>
                        <a:cs typeface="Arial" charset="0"/>
                      </a:endParaRPr>
                    </a:p>
                  </a:txBody>
                  <a:tcPr marT="45677" marB="45677"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nvGraphicFramePr>
        <p:xfrm>
          <a:off x="0" y="434975"/>
          <a:ext cx="4433888" cy="1323975"/>
        </p:xfrm>
        <a:graphic>
          <a:graphicData uri="http://schemas.openxmlformats.org/drawingml/2006/table">
            <a:tbl>
              <a:tblPr/>
              <a:tblGrid>
                <a:gridCol w="4433888">
                  <a:extLst>
                    <a:ext uri="{9D8B030D-6E8A-4147-A177-3AD203B41FA5}">
                      <a16:colId xmlns:a16="http://schemas.microsoft.com/office/drawing/2014/main" val="20000"/>
                    </a:ext>
                  </a:extLst>
                </a:gridCol>
              </a:tblGrid>
              <a:tr h="548841">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dirty="0" smtClean="0">
                          <a:ln>
                            <a:noFill/>
                          </a:ln>
                          <a:solidFill>
                            <a:schemeClr val="tx1"/>
                          </a:solidFill>
                          <a:effectLst/>
                          <a:latin typeface="Tw Cen MT" pitchFamily="34" charset="0"/>
                          <a:cs typeface="Arial" charset="0"/>
                        </a:rPr>
                        <a:t>KPI DESCRIPTION</a:t>
                      </a:r>
                    </a:p>
                    <a:p>
                      <a:pPr>
                        <a:defRPr/>
                      </a:pPr>
                      <a:r>
                        <a:rPr kumimoji="0" lang="en-SG" sz="1000" b="0" i="0" u="none" strike="noStrike" kern="1200" cap="none" normalizeH="0" baseline="0" dirty="0" smtClean="0">
                          <a:ln>
                            <a:noFill/>
                          </a:ln>
                          <a:solidFill>
                            <a:schemeClr val="tx1"/>
                          </a:solidFill>
                          <a:effectLst/>
                          <a:latin typeface="Tw Cen MT" pitchFamily="34" charset="0"/>
                          <a:ea typeface="+mn-ea"/>
                          <a:cs typeface="Arial" charset="0"/>
                        </a:rPr>
                        <a:t>One-stop integrated source for construction service providers established by 2019 and annually updated</a:t>
                      </a:r>
                      <a:endParaRPr kumimoji="0" lang="en-SG" sz="1000" b="0" i="0" u="none" strike="noStrike" kern="1200" cap="none" normalizeH="0" baseline="0" dirty="0">
                        <a:ln>
                          <a:noFill/>
                        </a:ln>
                        <a:solidFill>
                          <a:schemeClr val="tx1"/>
                        </a:solidFill>
                        <a:effectLst/>
                        <a:latin typeface="Tw Cen MT" pitchFamily="34" charset="0"/>
                        <a:ea typeface="+mn-ea"/>
                        <a:cs typeface="Arial" charset="0"/>
                      </a:endParaRPr>
                    </a:p>
                  </a:txBody>
                  <a:tcPr marT="45714" marB="4571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78074">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dirty="0" smtClean="0">
                          <a:ln>
                            <a:noFill/>
                          </a:ln>
                          <a:solidFill>
                            <a:schemeClr val="tx1"/>
                          </a:solidFill>
                          <a:effectLst/>
                          <a:latin typeface="Tw Cen MT" pitchFamily="34" charset="0"/>
                          <a:cs typeface="Arial" charset="0"/>
                        </a:rPr>
                        <a:t>INITIATIVE</a:t>
                      </a:r>
                    </a:p>
                    <a:p>
                      <a:pPr marL="0" marR="0" lvl="0" indent="0" algn="l" defTabSz="685800" rtl="0" eaLnBrk="1" fontAlgn="base" latinLnBrk="0" hangingPunct="1">
                        <a:lnSpc>
                          <a:spcPct val="88000"/>
                        </a:lnSpc>
                        <a:spcBef>
                          <a:spcPct val="0"/>
                        </a:spcBef>
                        <a:spcAft>
                          <a:spcPct val="0"/>
                        </a:spcAft>
                        <a:buClrTx/>
                        <a:buSzTx/>
                        <a:buFontTx/>
                        <a:buNone/>
                        <a:tabLst/>
                      </a:pPr>
                      <a:r>
                        <a:rPr kumimoji="0" lang="en-MY" sz="1000" b="0" i="0" u="none" strike="noStrike" cap="none" normalizeH="0" baseline="0" dirty="0" smtClean="0">
                          <a:ln>
                            <a:noFill/>
                          </a:ln>
                          <a:solidFill>
                            <a:schemeClr val="tx1"/>
                          </a:solidFill>
                          <a:effectLst/>
                          <a:latin typeface="Bookman Old Style" pitchFamily="18" charset="0"/>
                          <a:cs typeface="Arial" charset="0"/>
                        </a:rPr>
                        <a:t>I</a:t>
                      </a:r>
                      <a:r>
                        <a:rPr kumimoji="0" lang="en-MY" sz="1000" b="0" i="0" u="none" strike="noStrike" cap="none" normalizeH="0" baseline="0" dirty="0" smtClean="0">
                          <a:ln>
                            <a:noFill/>
                          </a:ln>
                          <a:solidFill>
                            <a:schemeClr val="tx1"/>
                          </a:solidFill>
                          <a:effectLst/>
                          <a:latin typeface="Tw Cen MT" pitchFamily="34" charset="0"/>
                          <a:cs typeface="Arial" charset="0"/>
                        </a:rPr>
                        <a:t>3 - Support consortia formation and strengthen overseas market intelligence</a:t>
                      </a:r>
                      <a:endParaRPr kumimoji="0" lang="en-US" sz="1000" b="0" i="0" u="none" strike="noStrike" cap="none" normalizeH="0" baseline="0" dirty="0" smtClean="0">
                        <a:ln>
                          <a:noFill/>
                        </a:ln>
                        <a:solidFill>
                          <a:schemeClr val="tx1"/>
                        </a:solidFill>
                        <a:effectLst/>
                        <a:latin typeface="Tw Cen MT" pitchFamily="34" charset="0"/>
                        <a:cs typeface="Arial" charset="0"/>
                      </a:endParaRPr>
                    </a:p>
                  </a:txBody>
                  <a:tcPr marT="45714" marB="4571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397060">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dirty="0" smtClean="0">
                          <a:ln>
                            <a:noFill/>
                          </a:ln>
                          <a:solidFill>
                            <a:schemeClr val="tx1"/>
                          </a:solidFill>
                          <a:effectLst/>
                          <a:latin typeface="Tw Cen MT" pitchFamily="34" charset="0"/>
                          <a:cs typeface="Arial" charset="0"/>
                        </a:rPr>
                        <a:t>SUB-INITIATIVE</a:t>
                      </a:r>
                    </a:p>
                    <a:p>
                      <a:pPr marL="0" marR="0" lvl="0" indent="0" algn="l" defTabSz="685800" rtl="0" eaLnBrk="1" fontAlgn="base" latinLnBrk="0" hangingPunct="1">
                        <a:lnSpc>
                          <a:spcPct val="100000"/>
                        </a:lnSpc>
                        <a:spcBef>
                          <a:spcPct val="0"/>
                        </a:spcBef>
                        <a:spcAft>
                          <a:spcPct val="0"/>
                        </a:spcAft>
                        <a:buClrTx/>
                        <a:buSzTx/>
                        <a:buFontTx/>
                        <a:buNone/>
                        <a:tabLst/>
                      </a:pPr>
                      <a:r>
                        <a:rPr kumimoji="0" lang="en-MY" sz="1000" b="0" i="0" u="none" strike="noStrike" cap="none" normalizeH="0" baseline="0" dirty="0" smtClean="0">
                          <a:ln>
                            <a:noFill/>
                          </a:ln>
                          <a:solidFill>
                            <a:schemeClr val="tx1"/>
                          </a:solidFill>
                          <a:effectLst/>
                          <a:latin typeface="Bookman Old Style" pitchFamily="18" charset="0"/>
                          <a:cs typeface="Arial" charset="0"/>
                        </a:rPr>
                        <a:t>I</a:t>
                      </a:r>
                      <a:r>
                        <a:rPr kumimoji="0" lang="en-MY" sz="1000" b="0" i="0" u="none" strike="noStrike" cap="none" normalizeH="0" baseline="0" dirty="0" smtClean="0">
                          <a:ln>
                            <a:noFill/>
                          </a:ln>
                          <a:solidFill>
                            <a:schemeClr val="tx1"/>
                          </a:solidFill>
                          <a:effectLst/>
                          <a:latin typeface="Tw Cen MT" pitchFamily="34" charset="0"/>
                          <a:cs typeface="Arial" charset="0"/>
                        </a:rPr>
                        <a:t>3a - Facilitate consortia formation to promote scale of Malaysia players</a:t>
                      </a:r>
                    </a:p>
                  </a:txBody>
                  <a:tcPr marT="45714" marB="4571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 name="Rectangle 4"/>
          <p:cNvSpPr/>
          <p:nvPr/>
        </p:nvSpPr>
        <p:spPr>
          <a:xfrm>
            <a:off x="2109788" y="63500"/>
            <a:ext cx="2092325" cy="307975"/>
          </a:xfrm>
          <a:prstGeom prst="rect">
            <a:avLst/>
          </a:prstGeom>
          <a:ln>
            <a:noFill/>
          </a:ln>
        </p:spPr>
        <p:txBody>
          <a:bodyPr wrap="none">
            <a:spAutoFit/>
          </a:bodyPr>
          <a:lstStyle/>
          <a:p>
            <a:pPr eaLnBrk="1" fontAlgn="auto" hangingPunct="1">
              <a:spcBef>
                <a:spcPts val="0"/>
              </a:spcBef>
              <a:spcAft>
                <a:spcPts val="0"/>
              </a:spcAft>
              <a:defRPr/>
            </a:pPr>
            <a:r>
              <a:rPr lang="ms-MY" sz="1400" b="1" dirty="0">
                <a:solidFill>
                  <a:srgbClr val="5B9BD5">
                    <a:lumMod val="75000"/>
                  </a:srgbClr>
                </a:solidFill>
                <a:latin typeface="Tw Cen MT" panose="020B0602020104020603" pitchFamily="34" charset="0"/>
                <a:cs typeface="+mn-cs"/>
              </a:rPr>
              <a:t>INTERNATIONALISATION</a:t>
            </a:r>
          </a:p>
        </p:txBody>
      </p:sp>
      <p:sp>
        <p:nvSpPr>
          <p:cNvPr id="4130" name="Rectangle 9"/>
          <p:cNvSpPr>
            <a:spLocks noChangeArrowheads="1"/>
          </p:cNvSpPr>
          <p:nvPr/>
        </p:nvSpPr>
        <p:spPr bwMode="auto">
          <a:xfrm>
            <a:off x="180975" y="-74613"/>
            <a:ext cx="2052638" cy="523876"/>
          </a:xfrm>
          <a:prstGeom prst="rect">
            <a:avLst/>
          </a:prstGeom>
          <a:noFill/>
          <a:ln w="9525">
            <a:noFill/>
            <a:miter lim="800000"/>
            <a:headEnd/>
            <a:tailEnd/>
          </a:ln>
        </p:spPr>
        <p:txBody>
          <a:bodyPr>
            <a:spAutoFit/>
          </a:bodyPr>
          <a:lstStyle/>
          <a:p>
            <a:pPr eaLnBrk="1" hangingPunct="1"/>
            <a:r>
              <a:rPr lang="ms-MY" altLang="ms-MY" sz="2800" b="1">
                <a:solidFill>
                  <a:srgbClr val="FFFFFF"/>
                </a:solidFill>
                <a:latin typeface="Tw Cen MT" pitchFamily="34" charset="0"/>
              </a:rPr>
              <a:t>KPI </a:t>
            </a:r>
            <a:r>
              <a:rPr lang="ms-MY" altLang="ms-MY" sz="2800" b="1">
                <a:solidFill>
                  <a:srgbClr val="FFFFFF"/>
                </a:solidFill>
                <a:latin typeface="Bookman Old Style" pitchFamily="18" charset="0"/>
              </a:rPr>
              <a:t>I</a:t>
            </a:r>
            <a:r>
              <a:rPr lang="ms-MY" altLang="ms-MY" sz="2800" b="1">
                <a:solidFill>
                  <a:srgbClr val="FFFFFF"/>
                </a:solidFill>
                <a:latin typeface="Tw Cen MT" pitchFamily="34" charset="0"/>
              </a:rPr>
              <a:t>3-123</a:t>
            </a:r>
            <a:endParaRPr lang="ms-MY" altLang="ms-MY" sz="2800">
              <a:solidFill>
                <a:srgbClr val="FFFFFF"/>
              </a:solidFill>
              <a:latin typeface="Calibri" pitchFamily="34" charset="0"/>
            </a:endParaRPr>
          </a:p>
        </p:txBody>
      </p:sp>
      <p:sp>
        <p:nvSpPr>
          <p:cNvPr id="15" name="TextBox 14"/>
          <p:cNvSpPr txBox="1"/>
          <p:nvPr/>
        </p:nvSpPr>
        <p:spPr>
          <a:xfrm>
            <a:off x="-6350" y="4584700"/>
            <a:ext cx="6858000" cy="230188"/>
          </a:xfrm>
          <a:prstGeom prst="rect">
            <a:avLst/>
          </a:prstGeom>
          <a:solidFill>
            <a:schemeClr val="accent1">
              <a:lumMod val="75000"/>
            </a:schemeClr>
          </a:solidFill>
        </p:spPr>
        <p:txBody>
          <a:bodyPr>
            <a:spAutoFit/>
          </a:bodyPr>
          <a:lstStyle/>
          <a:p>
            <a:pPr algn="ctr" eaLnBrk="1" hangingPunct="1">
              <a:defRPr/>
            </a:pPr>
            <a:r>
              <a:rPr lang="en-US" sz="900" b="1" dirty="0">
                <a:solidFill>
                  <a:schemeClr val="bg1"/>
                </a:solidFill>
                <a:latin typeface="Tw Cen MT" pitchFamily="34" charset="0"/>
              </a:rPr>
              <a:t>PROGRESS REPORT UNTIL Q2 2018</a:t>
            </a:r>
            <a:endParaRPr lang="en-MY" sz="900" b="1" dirty="0">
              <a:solidFill>
                <a:schemeClr val="bg1"/>
              </a:solidFill>
              <a:latin typeface="Tw Cen MT" pitchFamily="34" charset="0"/>
            </a:endParaRPr>
          </a:p>
        </p:txBody>
      </p:sp>
      <p:sp>
        <p:nvSpPr>
          <p:cNvPr id="16" name="TextBox 15"/>
          <p:cNvSpPr txBox="1"/>
          <p:nvPr/>
        </p:nvSpPr>
        <p:spPr>
          <a:xfrm>
            <a:off x="0" y="1820863"/>
            <a:ext cx="6858000" cy="231775"/>
          </a:xfrm>
          <a:prstGeom prst="rect">
            <a:avLst/>
          </a:prstGeom>
          <a:solidFill>
            <a:schemeClr val="accent1">
              <a:lumMod val="75000"/>
            </a:schemeClr>
          </a:solidFill>
        </p:spPr>
        <p:txBody>
          <a:bodyPr>
            <a:spAutoFit/>
          </a:bodyPr>
          <a:lstStyle/>
          <a:p>
            <a:pPr algn="ctr" eaLnBrk="1" hangingPunct="1">
              <a:defRPr/>
            </a:pPr>
            <a:r>
              <a:rPr lang="en-US" sz="900" b="1">
                <a:solidFill>
                  <a:srgbClr val="FFFFFF"/>
                </a:solidFill>
                <a:latin typeface="Tw Cen MT" pitchFamily="34" charset="0"/>
              </a:rPr>
              <a:t>ANNUAL TARGET</a:t>
            </a:r>
            <a:endParaRPr lang="en-MY" sz="900" b="1">
              <a:solidFill>
                <a:srgbClr val="FFFFFF"/>
              </a:solidFill>
              <a:latin typeface="Tw Cen MT" pitchFamily="34" charset="0"/>
            </a:endParaRPr>
          </a:p>
        </p:txBody>
      </p:sp>
      <p:sp>
        <p:nvSpPr>
          <p:cNvPr id="4133" name="TextBox 11"/>
          <p:cNvSpPr txBox="1">
            <a:spLocks noChangeArrowheads="1"/>
          </p:cNvSpPr>
          <p:nvPr/>
        </p:nvSpPr>
        <p:spPr bwMode="auto">
          <a:xfrm>
            <a:off x="-6350" y="4856163"/>
            <a:ext cx="6864350" cy="246062"/>
          </a:xfrm>
          <a:prstGeom prst="rect">
            <a:avLst/>
          </a:prstGeom>
          <a:noFill/>
          <a:ln w="9525">
            <a:noFill/>
            <a:miter lim="800000"/>
            <a:headEnd/>
            <a:tailEnd/>
          </a:ln>
        </p:spPr>
        <p:txBody>
          <a:bodyPr>
            <a:spAutoFit/>
          </a:bodyPr>
          <a:lstStyle/>
          <a:p>
            <a:r>
              <a:rPr lang="en-US" altLang="en-US" sz="1000" dirty="0">
                <a:latin typeface="Tw Cen MT" pitchFamily="34" charset="0"/>
              </a:rPr>
              <a:t>This KPI is under the purview of IWG18 and will commence in </a:t>
            </a:r>
            <a:r>
              <a:rPr lang="en-US" altLang="en-US" sz="1000" dirty="0" smtClean="0">
                <a:latin typeface="Tw Cen MT" pitchFamily="34" charset="0"/>
              </a:rPr>
              <a:t>Q3 2018</a:t>
            </a:r>
            <a:r>
              <a:rPr lang="en-US" altLang="en-US" sz="1000" dirty="0">
                <a:latin typeface="Tw Cen MT" pitchFamily="34" charset="0"/>
              </a:rPr>
              <a:t>.</a:t>
            </a:r>
            <a:endParaRPr lang="en-MY" altLang="en-US" sz="1000" dirty="0">
              <a:latin typeface="Tw Cen MT" pitchFamily="34" charset="0"/>
            </a:endParaRPr>
          </a:p>
        </p:txBody>
      </p:sp>
    </p:spTree>
    <p:extLst>
      <p:ext uri="{BB962C8B-B14F-4D97-AF65-F5344CB8AC3E}">
        <p14:creationId xmlns:p14="http://schemas.microsoft.com/office/powerpoint/2010/main" val="237186405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0813" y="0"/>
            <a:ext cx="2319338" cy="369888"/>
          </a:xfrm>
          <a:prstGeom prst="parallelogram">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MY">
              <a:solidFill>
                <a:srgbClr val="FFFFFF"/>
              </a:solidFill>
              <a:cs typeface="Arial" charset="0"/>
            </a:endParaRPr>
          </a:p>
        </p:txBody>
      </p:sp>
      <p:graphicFrame>
        <p:nvGraphicFramePr>
          <p:cNvPr id="2" name="Table 1"/>
          <p:cNvGraphicFramePr>
            <a:graphicFrameLocks noGrp="1"/>
          </p:cNvGraphicFramePr>
          <p:nvPr/>
        </p:nvGraphicFramePr>
        <p:xfrm>
          <a:off x="0" y="2017713"/>
          <a:ext cx="6858000" cy="1793875"/>
        </p:xfrm>
        <a:graphic>
          <a:graphicData uri="http://schemas.openxmlformats.org/drawingml/2006/table">
            <a:tbl>
              <a:tblPr/>
              <a:tblGrid>
                <a:gridCol w="1339850">
                  <a:extLst>
                    <a:ext uri="{9D8B030D-6E8A-4147-A177-3AD203B41FA5}">
                      <a16:colId xmlns:a16="http://schemas.microsoft.com/office/drawing/2014/main" val="20000"/>
                    </a:ext>
                  </a:extLst>
                </a:gridCol>
                <a:gridCol w="1382713">
                  <a:extLst>
                    <a:ext uri="{9D8B030D-6E8A-4147-A177-3AD203B41FA5}">
                      <a16:colId xmlns:a16="http://schemas.microsoft.com/office/drawing/2014/main" val="20001"/>
                    </a:ext>
                  </a:extLst>
                </a:gridCol>
                <a:gridCol w="1381125">
                  <a:extLst>
                    <a:ext uri="{9D8B030D-6E8A-4147-A177-3AD203B41FA5}">
                      <a16:colId xmlns:a16="http://schemas.microsoft.com/office/drawing/2014/main" val="20002"/>
                    </a:ext>
                  </a:extLst>
                </a:gridCol>
                <a:gridCol w="1403350">
                  <a:extLst>
                    <a:ext uri="{9D8B030D-6E8A-4147-A177-3AD203B41FA5}">
                      <a16:colId xmlns:a16="http://schemas.microsoft.com/office/drawing/2014/main" val="20003"/>
                    </a:ext>
                  </a:extLst>
                </a:gridCol>
                <a:gridCol w="1350962">
                  <a:extLst>
                    <a:ext uri="{9D8B030D-6E8A-4147-A177-3AD203B41FA5}">
                      <a16:colId xmlns:a16="http://schemas.microsoft.com/office/drawing/2014/main" val="20004"/>
                    </a:ext>
                  </a:extLst>
                </a:gridCol>
              </a:tblGrid>
              <a:tr h="608325">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dirty="0" smtClean="0">
                          <a:ln>
                            <a:noFill/>
                          </a:ln>
                          <a:solidFill>
                            <a:schemeClr val="bg1"/>
                          </a:solidFill>
                          <a:effectLst/>
                          <a:latin typeface="Tw Cen MT" pitchFamily="34" charset="0"/>
                          <a:cs typeface="Arial" charset="0"/>
                        </a:rPr>
                        <a:t>2016</a:t>
                      </a:r>
                    </a:p>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dirty="0" smtClean="0">
                          <a:ln>
                            <a:noFill/>
                          </a:ln>
                          <a:solidFill>
                            <a:schemeClr val="bg1"/>
                          </a:solidFill>
                          <a:effectLst/>
                          <a:latin typeface="Tw Cen MT" pitchFamily="34" charset="0"/>
                          <a:cs typeface="Arial" charset="0"/>
                        </a:rPr>
                        <a:t>Weightage : 0%</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E75B6">
                        <a:alpha val="59999"/>
                      </a:srgbClr>
                    </a:solid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dirty="0" smtClean="0">
                          <a:ln>
                            <a:noFill/>
                          </a:ln>
                          <a:solidFill>
                            <a:schemeClr val="bg1"/>
                          </a:solidFill>
                          <a:effectLst/>
                          <a:latin typeface="Tw Cen MT" pitchFamily="34" charset="0"/>
                          <a:cs typeface="Arial" charset="0"/>
                        </a:rPr>
                        <a:t>2017</a:t>
                      </a:r>
                    </a:p>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dirty="0" smtClean="0">
                          <a:ln>
                            <a:noFill/>
                          </a:ln>
                          <a:solidFill>
                            <a:schemeClr val="bg1"/>
                          </a:solidFill>
                          <a:effectLst/>
                          <a:latin typeface="Tw Cen MT" pitchFamily="34" charset="0"/>
                          <a:cs typeface="Arial" charset="0"/>
                        </a:rPr>
                        <a:t>Weightage : 0%</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E75B6">
                        <a:alpha val="59999"/>
                      </a:srgbClr>
                    </a:solid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dirty="0" smtClean="0">
                          <a:ln>
                            <a:noFill/>
                          </a:ln>
                          <a:solidFill>
                            <a:schemeClr val="bg1"/>
                          </a:solidFill>
                          <a:effectLst/>
                          <a:latin typeface="Tw Cen MT" pitchFamily="34" charset="0"/>
                          <a:cs typeface="Arial" charset="0"/>
                        </a:rPr>
                        <a:t>2018</a:t>
                      </a:r>
                    </a:p>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dirty="0" smtClean="0">
                          <a:ln>
                            <a:noFill/>
                          </a:ln>
                          <a:solidFill>
                            <a:schemeClr val="bg1"/>
                          </a:solidFill>
                          <a:effectLst/>
                          <a:latin typeface="Tw Cen MT" pitchFamily="34" charset="0"/>
                          <a:cs typeface="Arial" charset="0"/>
                        </a:rPr>
                        <a:t>Weightage : 35%</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E75B6">
                        <a:alpha val="59999"/>
                      </a:srgbClr>
                    </a:solid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dirty="0" smtClean="0">
                          <a:ln>
                            <a:noFill/>
                          </a:ln>
                          <a:solidFill>
                            <a:schemeClr val="bg1"/>
                          </a:solidFill>
                          <a:effectLst/>
                          <a:latin typeface="Tw Cen MT" pitchFamily="34" charset="0"/>
                          <a:cs typeface="Arial" charset="0"/>
                        </a:rPr>
                        <a:t>2019</a:t>
                      </a:r>
                    </a:p>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dirty="0" smtClean="0">
                          <a:ln>
                            <a:noFill/>
                          </a:ln>
                          <a:solidFill>
                            <a:schemeClr val="bg1"/>
                          </a:solidFill>
                          <a:effectLst/>
                          <a:latin typeface="Tw Cen MT" pitchFamily="34" charset="0"/>
                          <a:cs typeface="Arial" charset="0"/>
                        </a:rPr>
                        <a:t>Weightage : 35%</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E75B6">
                        <a:alpha val="59999"/>
                      </a:srgbClr>
                    </a:solid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dirty="0" smtClean="0">
                          <a:ln>
                            <a:noFill/>
                          </a:ln>
                          <a:solidFill>
                            <a:schemeClr val="bg1"/>
                          </a:solidFill>
                          <a:effectLst/>
                          <a:latin typeface="Tw Cen MT" pitchFamily="34" charset="0"/>
                          <a:cs typeface="Arial" charset="0"/>
                        </a:rPr>
                        <a:t>2020</a:t>
                      </a:r>
                    </a:p>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dirty="0" smtClean="0">
                          <a:ln>
                            <a:noFill/>
                          </a:ln>
                          <a:solidFill>
                            <a:schemeClr val="bg1"/>
                          </a:solidFill>
                          <a:effectLst/>
                          <a:latin typeface="Tw Cen MT" pitchFamily="34" charset="0"/>
                          <a:cs typeface="Arial" charset="0"/>
                        </a:rPr>
                        <a:t>Weightage : 30%</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E75B6">
                        <a:alpha val="59999"/>
                      </a:srgbClr>
                    </a:solidFill>
                  </a:tcPr>
                </a:tc>
                <a:extLst>
                  <a:ext uri="{0D108BD9-81ED-4DB2-BD59-A6C34878D82A}">
                    <a16:rowId xmlns:a16="http://schemas.microsoft.com/office/drawing/2014/main" val="10000"/>
                  </a:ext>
                </a:extLst>
              </a:tr>
              <a:tr h="1185550">
                <a:tc>
                  <a:txBody>
                    <a:bodyPr/>
                    <a:lstStyle/>
                    <a:p>
                      <a:endParaRPr lang="en-MY" sz="1300" dirty="0"/>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2E75B6">
                        <a:alpha val="10196"/>
                      </a:srgbClr>
                    </a:solidFill>
                  </a:tcPr>
                </a:tc>
                <a:tc>
                  <a:txBody>
                    <a:bodyPr/>
                    <a:lstStyle/>
                    <a:p>
                      <a:endParaRPr lang="en-MY" sz="1300" dirty="0"/>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2E75B6">
                        <a:alpha val="10196"/>
                      </a:srgbClr>
                    </a:solidFill>
                  </a:tcPr>
                </a:tc>
                <a:tc>
                  <a:txBody>
                    <a:bodyPr/>
                    <a:lstStyle/>
                    <a:p>
                      <a:pPr>
                        <a:defRPr/>
                      </a:pPr>
                      <a:r>
                        <a:rPr kumimoji="0" lang="en-MY" sz="900" b="0" i="0" u="none" strike="noStrike" kern="1200" cap="none" normalizeH="0" baseline="0" dirty="0" smtClean="0">
                          <a:ln>
                            <a:noFill/>
                          </a:ln>
                          <a:solidFill>
                            <a:srgbClr val="000000"/>
                          </a:solidFill>
                          <a:effectLst/>
                          <a:latin typeface="Tw Cen MT" pitchFamily="34" charset="0"/>
                          <a:ea typeface="+mn-ea"/>
                          <a:cs typeface="Arial" charset="0"/>
                        </a:rPr>
                        <a:t>10 SMEs &amp; 2 mid-tier Malaysian construction related players assisted</a:t>
                      </a:r>
                      <a:endParaRPr kumimoji="0" lang="en-SG" sz="900" b="0" i="0" u="none" strike="noStrike" kern="1200" cap="none" normalizeH="0" baseline="0" dirty="0" smtClean="0">
                        <a:ln>
                          <a:noFill/>
                        </a:ln>
                        <a:solidFill>
                          <a:srgbClr val="000000"/>
                        </a:solidFill>
                        <a:effectLst/>
                        <a:latin typeface="Tw Cen MT" pitchFamily="34" charset="0"/>
                        <a:ea typeface="+mn-ea"/>
                        <a:cs typeface="Arial" charset="0"/>
                      </a:endParaRPr>
                    </a:p>
                    <a:p>
                      <a:pPr fontAlgn="base">
                        <a:spcBef>
                          <a:spcPct val="0"/>
                        </a:spcBef>
                        <a:spcAft>
                          <a:spcPct val="0"/>
                        </a:spcAft>
                        <a:defRPr/>
                      </a:pPr>
                      <a:endParaRPr kumimoji="0" lang="en-US" sz="900" b="0" i="0" u="none" strike="noStrike" kern="1200" cap="none" normalizeH="0" baseline="0" dirty="0" smtClean="0">
                        <a:ln>
                          <a:noFill/>
                        </a:ln>
                        <a:solidFill>
                          <a:srgbClr val="000000"/>
                        </a:solidFill>
                        <a:effectLst/>
                        <a:latin typeface="Tw Cen MT" pitchFamily="34" charset="0"/>
                        <a:ea typeface="+mn-ea"/>
                        <a:cs typeface="Arial" charset="0"/>
                      </a:endParaRPr>
                    </a:p>
                    <a:p>
                      <a:pPr marL="0" marR="0" lvl="0" indent="0" algn="l" defTabSz="685800" rtl="0" eaLnBrk="1" fontAlgn="base" latinLnBrk="0" hangingPunct="1">
                        <a:lnSpc>
                          <a:spcPct val="100000"/>
                        </a:lnSpc>
                        <a:spcBef>
                          <a:spcPct val="0"/>
                        </a:spcBef>
                        <a:spcAft>
                          <a:spcPct val="0"/>
                        </a:spcAft>
                        <a:buClrTx/>
                        <a:buSzTx/>
                        <a:buFontTx/>
                        <a:buNone/>
                        <a:tabLst/>
                      </a:pPr>
                      <a:endParaRPr kumimoji="0" lang="en-MY" sz="900" b="0" i="0" u="none" strike="noStrike" kern="1200" cap="none" normalizeH="0" baseline="0" dirty="0" smtClean="0">
                        <a:ln>
                          <a:noFill/>
                        </a:ln>
                        <a:solidFill>
                          <a:srgbClr val="000000"/>
                        </a:solidFill>
                        <a:effectLst/>
                        <a:latin typeface="Tw Cen MT" pitchFamily="34" charset="0"/>
                        <a:ea typeface="+mn-ea"/>
                        <a:cs typeface="Arial" charset="0"/>
                      </a:endParaRP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2E75B6">
                        <a:alpha val="10196"/>
                      </a:srgbClr>
                    </a:solidFill>
                  </a:tcPr>
                </a:tc>
                <a:tc>
                  <a:txBody>
                    <a:bodyPr/>
                    <a:lstStyle/>
                    <a:p>
                      <a:pPr>
                        <a:defRPr/>
                      </a:pPr>
                      <a:r>
                        <a:rPr kumimoji="0" lang="en-MY" sz="900" b="0" i="0" u="none" strike="noStrike" kern="1200" cap="none" normalizeH="0" baseline="0" dirty="0" smtClean="0">
                          <a:ln>
                            <a:noFill/>
                          </a:ln>
                          <a:solidFill>
                            <a:srgbClr val="000000"/>
                          </a:solidFill>
                          <a:effectLst/>
                          <a:latin typeface="Tw Cen MT" pitchFamily="34" charset="0"/>
                          <a:ea typeface="+mn-ea"/>
                          <a:cs typeface="Arial" charset="0"/>
                        </a:rPr>
                        <a:t>10 SMEs &amp; 2 mid-tier Malaysian construction related players assisted</a:t>
                      </a:r>
                      <a:endParaRPr kumimoji="0" lang="en-SG" sz="900" b="0" i="0" u="none" strike="noStrike" kern="1200" cap="none" normalizeH="0" baseline="0" dirty="0" smtClean="0">
                        <a:ln>
                          <a:noFill/>
                        </a:ln>
                        <a:solidFill>
                          <a:srgbClr val="000000"/>
                        </a:solidFill>
                        <a:effectLst/>
                        <a:latin typeface="Tw Cen MT" pitchFamily="34" charset="0"/>
                        <a:ea typeface="+mn-ea"/>
                        <a:cs typeface="Arial" charset="0"/>
                      </a:endParaRPr>
                    </a:p>
                    <a:p>
                      <a:pPr marL="0" marR="0" lvl="0" indent="0" algn="l" defTabSz="685800" rtl="0" eaLnBrk="1" fontAlgn="base" latinLnBrk="0" hangingPunct="1">
                        <a:lnSpc>
                          <a:spcPct val="100000"/>
                        </a:lnSpc>
                        <a:spcBef>
                          <a:spcPct val="0"/>
                        </a:spcBef>
                        <a:spcAft>
                          <a:spcPct val="0"/>
                        </a:spcAft>
                        <a:buClrTx/>
                        <a:buSzTx/>
                        <a:buFontTx/>
                        <a:buNone/>
                        <a:tabLst/>
                      </a:pPr>
                      <a:endParaRPr kumimoji="0" lang="en-MY" sz="900" b="0" i="0" u="none" strike="noStrike" kern="1200" cap="none" normalizeH="0" baseline="0" dirty="0" smtClean="0">
                        <a:ln>
                          <a:noFill/>
                        </a:ln>
                        <a:solidFill>
                          <a:srgbClr val="000000"/>
                        </a:solidFill>
                        <a:effectLst/>
                        <a:latin typeface="Tw Cen MT" pitchFamily="34" charset="0"/>
                        <a:ea typeface="+mn-ea"/>
                        <a:cs typeface="Arial" charset="0"/>
                      </a:endParaRP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2E75B6">
                        <a:alpha val="10196"/>
                      </a:srgbClr>
                    </a:solid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defRPr/>
                      </a:pPr>
                      <a:r>
                        <a:rPr kumimoji="0" lang="en-MY" sz="900" b="0" i="0" u="none" strike="noStrike" kern="1200" cap="none" normalizeH="0" baseline="0" dirty="0" smtClean="0">
                          <a:ln>
                            <a:noFill/>
                          </a:ln>
                          <a:solidFill>
                            <a:srgbClr val="000000"/>
                          </a:solidFill>
                          <a:effectLst/>
                          <a:latin typeface="Tw Cen MT" pitchFamily="34" charset="0"/>
                          <a:ea typeface="+mn-ea"/>
                          <a:cs typeface="Arial" charset="0"/>
                        </a:rPr>
                        <a:t>10 SMEs &amp; 2 mid-tier Malaysian construction related players assisted</a:t>
                      </a:r>
                      <a:endParaRPr kumimoji="0" lang="en-SG" sz="900" b="0" i="0" u="none" strike="noStrike" kern="1200" cap="none" normalizeH="0" baseline="0" dirty="0" smtClean="0">
                        <a:ln>
                          <a:noFill/>
                        </a:ln>
                        <a:solidFill>
                          <a:srgbClr val="000000"/>
                        </a:solidFill>
                        <a:effectLst/>
                        <a:latin typeface="Tw Cen MT" pitchFamily="34" charset="0"/>
                        <a:ea typeface="+mn-ea"/>
                        <a:cs typeface="Arial" charset="0"/>
                      </a:endParaRPr>
                    </a:p>
                    <a:p>
                      <a:pPr marL="0" marR="0" lvl="0" indent="0" algn="l" defTabSz="685800" rtl="0" eaLnBrk="1" fontAlgn="base" latinLnBrk="0" hangingPunct="1">
                        <a:lnSpc>
                          <a:spcPct val="100000"/>
                        </a:lnSpc>
                        <a:spcBef>
                          <a:spcPct val="0"/>
                        </a:spcBef>
                        <a:spcAft>
                          <a:spcPct val="0"/>
                        </a:spcAft>
                        <a:buClrTx/>
                        <a:buSzTx/>
                        <a:buFontTx/>
                        <a:buNone/>
                        <a:tabLst/>
                      </a:pPr>
                      <a:endParaRPr kumimoji="0" lang="en-MY" sz="900" b="0" i="0" u="none" strike="noStrike" kern="1200" cap="none" normalizeH="0" baseline="0" dirty="0" smtClean="0">
                        <a:ln>
                          <a:noFill/>
                        </a:ln>
                        <a:solidFill>
                          <a:srgbClr val="000000"/>
                        </a:solidFill>
                        <a:effectLst/>
                        <a:latin typeface="Tw Cen MT" pitchFamily="34" charset="0"/>
                        <a:ea typeface="+mn-ea"/>
                        <a:cs typeface="Arial" charset="0"/>
                      </a:endParaRP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2E75B6">
                        <a:alpha val="10196"/>
                      </a:srgbClr>
                    </a:solidFill>
                  </a:tcPr>
                </a:tc>
                <a:extLst>
                  <a:ext uri="{0D108BD9-81ED-4DB2-BD59-A6C34878D82A}">
                    <a16:rowId xmlns:a16="http://schemas.microsoft.com/office/drawing/2014/main" val="10001"/>
                  </a:ext>
                </a:extLst>
              </a:tr>
            </a:tbl>
          </a:graphicData>
        </a:graphic>
      </p:graphicFrame>
      <p:sp>
        <p:nvSpPr>
          <p:cNvPr id="3" name="Rectangle 2"/>
          <p:cNvSpPr/>
          <p:nvPr/>
        </p:nvSpPr>
        <p:spPr>
          <a:xfrm>
            <a:off x="0" y="4084638"/>
            <a:ext cx="6858000" cy="5786437"/>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ms-MY">
              <a:solidFill>
                <a:srgbClr val="FFFFFF"/>
              </a:solidFill>
              <a:cs typeface="Arial" charset="0"/>
            </a:endParaRPr>
          </a:p>
        </p:txBody>
      </p:sp>
      <p:graphicFrame>
        <p:nvGraphicFramePr>
          <p:cNvPr id="19" name="Table 18"/>
          <p:cNvGraphicFramePr>
            <a:graphicFrameLocks noGrp="1"/>
          </p:cNvGraphicFramePr>
          <p:nvPr/>
        </p:nvGraphicFramePr>
        <p:xfrm>
          <a:off x="4327525" y="254000"/>
          <a:ext cx="2519363" cy="1584616"/>
        </p:xfrm>
        <a:graphic>
          <a:graphicData uri="http://schemas.openxmlformats.org/drawingml/2006/table">
            <a:tbl>
              <a:tblPr/>
              <a:tblGrid>
                <a:gridCol w="2519363">
                  <a:extLst>
                    <a:ext uri="{9D8B030D-6E8A-4147-A177-3AD203B41FA5}">
                      <a16:colId xmlns:a16="http://schemas.microsoft.com/office/drawing/2014/main" val="20000"/>
                    </a:ext>
                  </a:extLst>
                </a:gridCol>
              </a:tblGrid>
              <a:tr h="396081">
                <a:tc>
                  <a:txBody>
                    <a:bodyPr/>
                    <a:lstStyle/>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dirty="0" smtClean="0">
                          <a:ln>
                            <a:noFill/>
                          </a:ln>
                          <a:solidFill>
                            <a:schemeClr val="tx1"/>
                          </a:solidFill>
                          <a:effectLst/>
                          <a:latin typeface="Tw Cen MT" pitchFamily="34" charset="0"/>
                          <a:cs typeface="Arial" charset="0"/>
                        </a:rPr>
                        <a:t>SPONSOR</a:t>
                      </a:r>
                    </a:p>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0" i="0" u="none" strike="noStrike" cap="none" normalizeH="0" baseline="0" dirty="0" smtClean="0">
                          <a:ln>
                            <a:noFill/>
                          </a:ln>
                          <a:solidFill>
                            <a:schemeClr val="tx1"/>
                          </a:solidFill>
                          <a:effectLst/>
                          <a:latin typeface="Tw Cen MT" pitchFamily="34" charset="0"/>
                          <a:cs typeface="Arial" charset="0"/>
                        </a:rPr>
                        <a:t>Sr Sariah Abd Karib</a:t>
                      </a:r>
                    </a:p>
                  </a:txBody>
                  <a:tcPr marT="45677" marB="45677"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96081">
                <a:tc>
                  <a:txBody>
                    <a:bodyPr/>
                    <a:lstStyle/>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smtClean="0">
                          <a:ln>
                            <a:noFill/>
                          </a:ln>
                          <a:solidFill>
                            <a:schemeClr val="tx1"/>
                          </a:solidFill>
                          <a:effectLst/>
                          <a:latin typeface="Tw Cen MT" pitchFamily="34" charset="0"/>
                          <a:cs typeface="Arial" charset="0"/>
                        </a:rPr>
                        <a:t>OWNER </a:t>
                      </a:r>
                    </a:p>
                    <a:p>
                      <a:pPr marL="0" marR="0" lvl="0" indent="0" algn="r" defTabSz="6858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Tw Cen MT" pitchFamily="34" charset="0"/>
                          <a:cs typeface="Arial" charset="0"/>
                        </a:rPr>
                        <a:t>Sr Mohd Zaid Zakaria</a:t>
                      </a:r>
                      <a:endParaRPr kumimoji="0" lang="ms-MY" sz="1000" b="0" i="0" u="none" strike="noStrike" cap="none" normalizeH="0" baseline="0" smtClean="0">
                        <a:ln>
                          <a:noFill/>
                        </a:ln>
                        <a:solidFill>
                          <a:schemeClr val="tx1"/>
                        </a:solidFill>
                        <a:effectLst/>
                        <a:latin typeface="Tw Cen MT" pitchFamily="34" charset="0"/>
                        <a:cs typeface="Arial" charset="0"/>
                      </a:endParaRPr>
                    </a:p>
                  </a:txBody>
                  <a:tcPr marT="45677" marB="45677"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396081">
                <a:tc>
                  <a:txBody>
                    <a:bodyPr/>
                    <a:lstStyle/>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dirty="0" smtClean="0">
                          <a:ln>
                            <a:noFill/>
                          </a:ln>
                          <a:solidFill>
                            <a:schemeClr val="tx1"/>
                          </a:solidFill>
                          <a:effectLst/>
                          <a:latin typeface="Tw Cen MT" pitchFamily="34" charset="0"/>
                          <a:cs typeface="Arial" charset="0"/>
                        </a:rPr>
                        <a:t>OIC</a:t>
                      </a:r>
                    </a:p>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0" i="0" u="none" strike="noStrike" cap="none" normalizeH="0" baseline="0" dirty="0" smtClean="0">
                          <a:ln>
                            <a:noFill/>
                          </a:ln>
                          <a:solidFill>
                            <a:schemeClr val="tx1"/>
                          </a:solidFill>
                          <a:effectLst/>
                          <a:latin typeface="Tw Cen MT" pitchFamily="34" charset="0"/>
                          <a:cs typeface="Arial" charset="0"/>
                        </a:rPr>
                        <a:t>Muhammad Rizuan Hamzah</a:t>
                      </a:r>
                    </a:p>
                  </a:txBody>
                  <a:tcPr marT="45677" marB="45677"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396081">
                <a:tc>
                  <a:txBody>
                    <a:bodyPr/>
                    <a:lstStyle/>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dirty="0" smtClean="0">
                          <a:ln>
                            <a:noFill/>
                          </a:ln>
                          <a:solidFill>
                            <a:srgbClr val="000000"/>
                          </a:solidFill>
                          <a:effectLst/>
                          <a:latin typeface="Tw Cen MT" pitchFamily="34" charset="0"/>
                          <a:cs typeface="Arial" charset="0"/>
                        </a:rPr>
                        <a:t>KPI LEADER </a:t>
                      </a:r>
                    </a:p>
                    <a:p>
                      <a:pPr marL="0" marR="0" lvl="0" indent="0" algn="r" defTabSz="6858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Tw Cen MT" pitchFamily="34" charset="0"/>
                          <a:cs typeface="Arial" charset="0"/>
                        </a:rPr>
                        <a:t>MATRADE </a:t>
                      </a:r>
                      <a:endParaRPr kumimoji="0" lang="en-MY" sz="1000" b="0" i="0" u="none" strike="noStrike" cap="none" normalizeH="0" baseline="0" dirty="0" smtClean="0">
                        <a:ln>
                          <a:noFill/>
                        </a:ln>
                        <a:solidFill>
                          <a:schemeClr val="tx1"/>
                        </a:solidFill>
                        <a:effectLst/>
                        <a:latin typeface="Tw Cen MT" pitchFamily="34" charset="0"/>
                        <a:cs typeface="Arial" charset="0"/>
                      </a:endParaRPr>
                    </a:p>
                  </a:txBody>
                  <a:tcPr marT="45677" marB="45677"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nvGraphicFramePr>
        <p:xfrm>
          <a:off x="0" y="434975"/>
          <a:ext cx="4433888" cy="1323975"/>
        </p:xfrm>
        <a:graphic>
          <a:graphicData uri="http://schemas.openxmlformats.org/drawingml/2006/table">
            <a:tbl>
              <a:tblPr/>
              <a:tblGrid>
                <a:gridCol w="4433888">
                  <a:extLst>
                    <a:ext uri="{9D8B030D-6E8A-4147-A177-3AD203B41FA5}">
                      <a16:colId xmlns:a16="http://schemas.microsoft.com/office/drawing/2014/main" val="20000"/>
                    </a:ext>
                  </a:extLst>
                </a:gridCol>
              </a:tblGrid>
              <a:tr h="548841">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dirty="0" smtClean="0">
                          <a:ln>
                            <a:noFill/>
                          </a:ln>
                          <a:solidFill>
                            <a:schemeClr val="tx1"/>
                          </a:solidFill>
                          <a:effectLst/>
                          <a:latin typeface="Tw Cen MT" pitchFamily="34" charset="0"/>
                          <a:cs typeface="Arial" charset="0"/>
                        </a:rPr>
                        <a:t>KPI DESCRIPTION</a:t>
                      </a:r>
                    </a:p>
                    <a:p>
                      <a:pPr>
                        <a:defRPr/>
                      </a:pPr>
                      <a:r>
                        <a:rPr kumimoji="0" lang="en-MY" sz="1000" b="0" i="0" u="none" strike="noStrike" kern="1200" cap="none" normalizeH="0" baseline="0" dirty="0" smtClean="0">
                          <a:ln>
                            <a:noFill/>
                          </a:ln>
                          <a:solidFill>
                            <a:schemeClr val="tx1"/>
                          </a:solidFill>
                          <a:effectLst/>
                          <a:latin typeface="Tw Cen MT" pitchFamily="34" charset="0"/>
                          <a:ea typeface="+mn-ea"/>
                          <a:cs typeface="Arial" charset="0"/>
                        </a:rPr>
                        <a:t>10 SMEs &amp; 2 mid-tier Malaysian construction related players going overseas assisted every year</a:t>
                      </a:r>
                      <a:endParaRPr kumimoji="0" lang="en-US" sz="1000" b="0" i="0" u="none" strike="noStrike" kern="1200" cap="none" normalizeH="0" baseline="0" dirty="0">
                        <a:ln>
                          <a:noFill/>
                        </a:ln>
                        <a:solidFill>
                          <a:schemeClr val="tx1"/>
                        </a:solidFill>
                        <a:effectLst/>
                        <a:latin typeface="Tw Cen MT" pitchFamily="34" charset="0"/>
                        <a:ea typeface="+mn-ea"/>
                        <a:cs typeface="Arial" charset="0"/>
                      </a:endParaRPr>
                    </a:p>
                  </a:txBody>
                  <a:tcPr marT="45714" marB="4571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78074">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dirty="0" smtClean="0">
                          <a:ln>
                            <a:noFill/>
                          </a:ln>
                          <a:solidFill>
                            <a:schemeClr val="tx1"/>
                          </a:solidFill>
                          <a:effectLst/>
                          <a:latin typeface="Tw Cen MT" pitchFamily="34" charset="0"/>
                          <a:cs typeface="Arial" charset="0"/>
                        </a:rPr>
                        <a:t>INITIATIVE</a:t>
                      </a:r>
                    </a:p>
                    <a:p>
                      <a:pPr marL="0" marR="0" lvl="0" indent="0" algn="l" defTabSz="685800" rtl="0" eaLnBrk="1" fontAlgn="base" latinLnBrk="0" hangingPunct="1">
                        <a:lnSpc>
                          <a:spcPct val="88000"/>
                        </a:lnSpc>
                        <a:spcBef>
                          <a:spcPct val="0"/>
                        </a:spcBef>
                        <a:spcAft>
                          <a:spcPct val="0"/>
                        </a:spcAft>
                        <a:buClrTx/>
                        <a:buSzTx/>
                        <a:buFontTx/>
                        <a:buNone/>
                        <a:tabLst/>
                      </a:pPr>
                      <a:r>
                        <a:rPr kumimoji="0" lang="en-MY" sz="1000" b="0" i="0" u="none" strike="noStrike" cap="none" normalizeH="0" baseline="0" dirty="0" smtClean="0">
                          <a:ln>
                            <a:noFill/>
                          </a:ln>
                          <a:solidFill>
                            <a:schemeClr val="tx1"/>
                          </a:solidFill>
                          <a:effectLst/>
                          <a:latin typeface="Bookman Old Style" pitchFamily="18" charset="0"/>
                          <a:cs typeface="Arial" charset="0"/>
                        </a:rPr>
                        <a:t>I</a:t>
                      </a:r>
                      <a:r>
                        <a:rPr kumimoji="0" lang="en-MY" sz="1000" b="0" i="0" u="none" strike="noStrike" cap="none" normalizeH="0" baseline="0" dirty="0" smtClean="0">
                          <a:ln>
                            <a:noFill/>
                          </a:ln>
                          <a:solidFill>
                            <a:schemeClr val="tx1"/>
                          </a:solidFill>
                          <a:effectLst/>
                          <a:latin typeface="Tw Cen MT" pitchFamily="34" charset="0"/>
                          <a:cs typeface="Arial" charset="0"/>
                        </a:rPr>
                        <a:t>3 - Support consortia formation and strengthen overseas market intelligence</a:t>
                      </a:r>
                      <a:endParaRPr kumimoji="0" lang="en-US" sz="1000" b="0" i="0" u="none" strike="noStrike" cap="none" normalizeH="0" baseline="0" dirty="0" smtClean="0">
                        <a:ln>
                          <a:noFill/>
                        </a:ln>
                        <a:solidFill>
                          <a:schemeClr val="tx1"/>
                        </a:solidFill>
                        <a:effectLst/>
                        <a:latin typeface="Tw Cen MT" pitchFamily="34" charset="0"/>
                        <a:cs typeface="Arial" charset="0"/>
                      </a:endParaRPr>
                    </a:p>
                  </a:txBody>
                  <a:tcPr marT="45714" marB="4571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397060">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dirty="0" smtClean="0">
                          <a:ln>
                            <a:noFill/>
                          </a:ln>
                          <a:solidFill>
                            <a:schemeClr val="tx1"/>
                          </a:solidFill>
                          <a:effectLst/>
                          <a:latin typeface="Tw Cen MT" pitchFamily="34" charset="0"/>
                          <a:cs typeface="Arial" charset="0"/>
                        </a:rPr>
                        <a:t>SUB-INITIATIVE</a:t>
                      </a:r>
                    </a:p>
                    <a:p>
                      <a:pPr marL="0" marR="0" lvl="0" indent="0" algn="l" defTabSz="685800" rtl="0" eaLnBrk="1" fontAlgn="base" latinLnBrk="0" hangingPunct="1">
                        <a:lnSpc>
                          <a:spcPct val="100000"/>
                        </a:lnSpc>
                        <a:spcBef>
                          <a:spcPct val="0"/>
                        </a:spcBef>
                        <a:spcAft>
                          <a:spcPct val="0"/>
                        </a:spcAft>
                        <a:buClrTx/>
                        <a:buSzTx/>
                        <a:buFontTx/>
                        <a:buNone/>
                        <a:tabLst/>
                      </a:pPr>
                      <a:r>
                        <a:rPr kumimoji="0" lang="en-MY" sz="1000" b="0" i="0" u="none" strike="noStrike" cap="none" normalizeH="0" baseline="0" dirty="0" smtClean="0">
                          <a:ln>
                            <a:noFill/>
                          </a:ln>
                          <a:solidFill>
                            <a:schemeClr val="tx1"/>
                          </a:solidFill>
                          <a:effectLst/>
                          <a:latin typeface="Bookman Old Style" pitchFamily="18" charset="0"/>
                          <a:cs typeface="Arial" charset="0"/>
                        </a:rPr>
                        <a:t>I</a:t>
                      </a:r>
                      <a:r>
                        <a:rPr kumimoji="0" lang="en-MY" sz="1000" b="0" i="0" u="none" strike="noStrike" cap="none" normalizeH="0" baseline="0" dirty="0" smtClean="0">
                          <a:ln>
                            <a:noFill/>
                          </a:ln>
                          <a:solidFill>
                            <a:schemeClr val="tx1"/>
                          </a:solidFill>
                          <a:effectLst/>
                          <a:latin typeface="Tw Cen MT" pitchFamily="34" charset="0"/>
                          <a:cs typeface="Arial" charset="0"/>
                        </a:rPr>
                        <a:t>3b - Ensure focused targeting of high potential export markets</a:t>
                      </a:r>
                    </a:p>
                  </a:txBody>
                  <a:tcPr marT="45714" marB="4571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 name="Rectangle 4"/>
          <p:cNvSpPr/>
          <p:nvPr/>
        </p:nvSpPr>
        <p:spPr>
          <a:xfrm>
            <a:off x="2109788" y="63500"/>
            <a:ext cx="2092325" cy="307975"/>
          </a:xfrm>
          <a:prstGeom prst="rect">
            <a:avLst/>
          </a:prstGeom>
          <a:ln>
            <a:noFill/>
          </a:ln>
        </p:spPr>
        <p:txBody>
          <a:bodyPr wrap="none">
            <a:spAutoFit/>
          </a:bodyPr>
          <a:lstStyle/>
          <a:p>
            <a:pPr eaLnBrk="1" fontAlgn="auto" hangingPunct="1">
              <a:spcBef>
                <a:spcPts val="0"/>
              </a:spcBef>
              <a:spcAft>
                <a:spcPts val="0"/>
              </a:spcAft>
              <a:defRPr/>
            </a:pPr>
            <a:r>
              <a:rPr lang="ms-MY" sz="1400" b="1" dirty="0">
                <a:solidFill>
                  <a:srgbClr val="5B9BD5">
                    <a:lumMod val="75000"/>
                  </a:srgbClr>
                </a:solidFill>
                <a:latin typeface="Tw Cen MT" panose="020B0602020104020603" pitchFamily="34" charset="0"/>
                <a:cs typeface="+mn-cs"/>
              </a:rPr>
              <a:t>INTERNATIONALISATION</a:t>
            </a:r>
          </a:p>
        </p:txBody>
      </p:sp>
      <p:sp>
        <p:nvSpPr>
          <p:cNvPr id="5154" name="Rectangle 9"/>
          <p:cNvSpPr>
            <a:spLocks noChangeArrowheads="1"/>
          </p:cNvSpPr>
          <p:nvPr/>
        </p:nvSpPr>
        <p:spPr bwMode="auto">
          <a:xfrm>
            <a:off x="180975" y="-74613"/>
            <a:ext cx="2052638" cy="523876"/>
          </a:xfrm>
          <a:prstGeom prst="rect">
            <a:avLst/>
          </a:prstGeom>
          <a:noFill/>
          <a:ln w="9525">
            <a:noFill/>
            <a:miter lim="800000"/>
            <a:headEnd/>
            <a:tailEnd/>
          </a:ln>
        </p:spPr>
        <p:txBody>
          <a:bodyPr>
            <a:spAutoFit/>
          </a:bodyPr>
          <a:lstStyle/>
          <a:p>
            <a:pPr eaLnBrk="1" hangingPunct="1"/>
            <a:r>
              <a:rPr lang="ms-MY" altLang="ms-MY" sz="2800" b="1">
                <a:solidFill>
                  <a:srgbClr val="FFFFFF"/>
                </a:solidFill>
                <a:latin typeface="Tw Cen MT" pitchFamily="34" charset="0"/>
              </a:rPr>
              <a:t>KPI </a:t>
            </a:r>
            <a:r>
              <a:rPr lang="ms-MY" altLang="ms-MY" sz="2800" b="1">
                <a:solidFill>
                  <a:srgbClr val="FFFFFF"/>
                </a:solidFill>
                <a:latin typeface="Bookman Old Style" pitchFamily="18" charset="0"/>
              </a:rPr>
              <a:t>I</a:t>
            </a:r>
            <a:r>
              <a:rPr lang="ms-MY" altLang="ms-MY" sz="2800" b="1">
                <a:solidFill>
                  <a:srgbClr val="FFFFFF"/>
                </a:solidFill>
                <a:latin typeface="Tw Cen MT" pitchFamily="34" charset="0"/>
              </a:rPr>
              <a:t>3-125</a:t>
            </a:r>
            <a:endParaRPr lang="ms-MY" altLang="ms-MY" sz="2800">
              <a:solidFill>
                <a:srgbClr val="FFFFFF"/>
              </a:solidFill>
              <a:latin typeface="Calibri" pitchFamily="34" charset="0"/>
            </a:endParaRPr>
          </a:p>
        </p:txBody>
      </p:sp>
      <p:sp>
        <p:nvSpPr>
          <p:cNvPr id="15" name="TextBox 14"/>
          <p:cNvSpPr txBox="1"/>
          <p:nvPr/>
        </p:nvSpPr>
        <p:spPr>
          <a:xfrm>
            <a:off x="0" y="3871913"/>
            <a:ext cx="6858000" cy="230187"/>
          </a:xfrm>
          <a:prstGeom prst="rect">
            <a:avLst/>
          </a:prstGeom>
          <a:solidFill>
            <a:schemeClr val="accent1">
              <a:lumMod val="75000"/>
            </a:schemeClr>
          </a:solidFill>
        </p:spPr>
        <p:txBody>
          <a:bodyPr>
            <a:spAutoFit/>
          </a:bodyPr>
          <a:lstStyle/>
          <a:p>
            <a:pPr algn="ctr" eaLnBrk="1" hangingPunct="1">
              <a:defRPr/>
            </a:pPr>
            <a:r>
              <a:rPr lang="en-US" sz="900" b="1" dirty="0">
                <a:solidFill>
                  <a:schemeClr val="bg1"/>
                </a:solidFill>
                <a:latin typeface="Tw Cen MT" pitchFamily="34" charset="0"/>
              </a:rPr>
              <a:t>PROGRESS REPORT UNTIL Q2 2018</a:t>
            </a:r>
            <a:endParaRPr lang="en-MY" sz="900" b="1" dirty="0">
              <a:solidFill>
                <a:schemeClr val="bg1"/>
              </a:solidFill>
              <a:latin typeface="Tw Cen MT" pitchFamily="34" charset="0"/>
            </a:endParaRPr>
          </a:p>
        </p:txBody>
      </p:sp>
      <p:sp>
        <p:nvSpPr>
          <p:cNvPr id="16" name="TextBox 15"/>
          <p:cNvSpPr txBox="1"/>
          <p:nvPr/>
        </p:nvSpPr>
        <p:spPr>
          <a:xfrm>
            <a:off x="0" y="1820863"/>
            <a:ext cx="6858000" cy="231775"/>
          </a:xfrm>
          <a:prstGeom prst="rect">
            <a:avLst/>
          </a:prstGeom>
          <a:solidFill>
            <a:schemeClr val="accent1">
              <a:lumMod val="75000"/>
            </a:schemeClr>
          </a:solidFill>
        </p:spPr>
        <p:txBody>
          <a:bodyPr>
            <a:spAutoFit/>
          </a:bodyPr>
          <a:lstStyle/>
          <a:p>
            <a:pPr algn="ctr" eaLnBrk="1" hangingPunct="1">
              <a:defRPr/>
            </a:pPr>
            <a:r>
              <a:rPr lang="en-US" sz="900" b="1">
                <a:solidFill>
                  <a:srgbClr val="FFFFFF"/>
                </a:solidFill>
                <a:latin typeface="Tw Cen MT" pitchFamily="34" charset="0"/>
              </a:rPr>
              <a:t>ANNUAL TARGET</a:t>
            </a:r>
            <a:endParaRPr lang="en-MY" sz="900" b="1">
              <a:solidFill>
                <a:srgbClr val="FFFFFF"/>
              </a:solidFill>
              <a:latin typeface="Tw Cen MT" pitchFamily="34" charset="0"/>
            </a:endParaRPr>
          </a:p>
        </p:txBody>
      </p:sp>
      <p:sp>
        <p:nvSpPr>
          <p:cNvPr id="5157" name="TextBox 11"/>
          <p:cNvSpPr txBox="1">
            <a:spLocks noChangeArrowheads="1"/>
          </p:cNvSpPr>
          <p:nvPr/>
        </p:nvSpPr>
        <p:spPr bwMode="auto">
          <a:xfrm>
            <a:off x="0" y="4143375"/>
            <a:ext cx="6864350" cy="246063"/>
          </a:xfrm>
          <a:prstGeom prst="rect">
            <a:avLst/>
          </a:prstGeom>
          <a:noFill/>
          <a:ln w="9525">
            <a:noFill/>
            <a:miter lim="800000"/>
            <a:headEnd/>
            <a:tailEnd/>
          </a:ln>
        </p:spPr>
        <p:txBody>
          <a:bodyPr>
            <a:spAutoFit/>
          </a:bodyPr>
          <a:lstStyle/>
          <a:p>
            <a:r>
              <a:rPr lang="en-US" altLang="en-US" sz="1000" dirty="0">
                <a:latin typeface="Tw Cen MT" pitchFamily="34" charset="0"/>
              </a:rPr>
              <a:t>This KPI is under the purview of IWG18 and will commence in </a:t>
            </a:r>
            <a:r>
              <a:rPr lang="en-US" altLang="en-US" sz="1000" dirty="0" smtClean="0">
                <a:latin typeface="Tw Cen MT" pitchFamily="34" charset="0"/>
              </a:rPr>
              <a:t>Q3 2018</a:t>
            </a:r>
            <a:r>
              <a:rPr lang="en-US" altLang="en-US" sz="1000" dirty="0">
                <a:latin typeface="Tw Cen MT" pitchFamily="34" charset="0"/>
              </a:rPr>
              <a:t>.</a:t>
            </a:r>
            <a:endParaRPr lang="en-MY" altLang="en-US" sz="1000" dirty="0">
              <a:latin typeface="Tw Cen MT" pitchFamily="34" charset="0"/>
            </a:endParaRPr>
          </a:p>
        </p:txBody>
      </p:sp>
    </p:spTree>
    <p:extLst>
      <p:ext uri="{BB962C8B-B14F-4D97-AF65-F5344CB8AC3E}">
        <p14:creationId xmlns:p14="http://schemas.microsoft.com/office/powerpoint/2010/main" val="66685481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297170">
                  <a:extLst>
                    <a:ext uri="{9D8B030D-6E8A-4147-A177-3AD203B41FA5}">
                      <a16:colId xmlns:a16="http://schemas.microsoft.com/office/drawing/2014/main" val="2124581660"/>
                    </a:ext>
                  </a:extLst>
                </a:gridCol>
                <a:gridCol w="1435395">
                  <a:extLst>
                    <a:ext uri="{9D8B030D-6E8A-4147-A177-3AD203B41FA5}">
                      <a16:colId xmlns:a16="http://schemas.microsoft.com/office/drawing/2014/main" val="3372148144"/>
                    </a:ext>
                  </a:extLst>
                </a:gridCol>
                <a:gridCol w="1403498">
                  <a:extLst>
                    <a:ext uri="{9D8B030D-6E8A-4147-A177-3AD203B41FA5}">
                      <a16:colId xmlns:a16="http://schemas.microsoft.com/office/drawing/2014/main" val="384475541"/>
                    </a:ext>
                  </a:extLst>
                </a:gridCol>
                <a:gridCol w="1371600">
                  <a:extLst>
                    <a:ext uri="{9D8B030D-6E8A-4147-A177-3AD203B41FA5}">
                      <a16:colId xmlns:a16="http://schemas.microsoft.com/office/drawing/2014/main" val="3666211108"/>
                    </a:ext>
                  </a:extLst>
                </a:gridCol>
                <a:gridCol w="1350337">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solidFill>
                      <a:schemeClr val="accent1">
                        <a:lumMod val="75000"/>
                        <a:alpha val="60000"/>
                      </a:schemeClr>
                    </a:solidFill>
                  </a:tcPr>
                </a:tc>
                <a:extLst>
                  <a:ext uri="{0D108BD9-81ED-4DB2-BD59-A6C34878D82A}">
                    <a16:rowId xmlns:a16="http://schemas.microsoft.com/office/drawing/2014/main" val="2306563032"/>
                  </a:ext>
                </a:extLst>
              </a:tr>
              <a:tr h="1787931">
                <a:tc>
                  <a:txBody>
                    <a:bodyPr/>
                    <a:lstStyle/>
                    <a:p>
                      <a:pPr eaLnBrk="1" fontAlgn="base" hangingPunct="1">
                        <a:lnSpc>
                          <a:spcPct val="100000"/>
                        </a:lnSpc>
                        <a:spcBef>
                          <a:spcPct val="0"/>
                        </a:spcBef>
                        <a:spcAft>
                          <a:spcPct val="0"/>
                        </a:spcAft>
                        <a:defRPr/>
                      </a:pPr>
                      <a:endParaRPr lang="en-MY" sz="900" dirty="0">
                        <a:latin typeface="Tw Cen MT" pitchFamily="34" charset="0"/>
                      </a:endParaRPr>
                    </a:p>
                  </a:txBody>
                  <a:tcPr>
                    <a:solidFill>
                      <a:schemeClr val="accent1">
                        <a:lumMod val="75000"/>
                        <a:alpha val="1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SG" sz="900" b="0" i="0" u="none" strike="noStrike" kern="1200" cap="none" spc="0" normalizeH="0" baseline="0" noProof="0" dirty="0" smtClean="0">
                          <a:ln>
                            <a:noFill/>
                          </a:ln>
                          <a:solidFill>
                            <a:srgbClr val="000000"/>
                          </a:solidFill>
                          <a:effectLst/>
                          <a:uLnTx/>
                          <a:uFillTx/>
                          <a:latin typeface="Tw Cen MT" pitchFamily="34" charset="0"/>
                          <a:ea typeface="+mn-ea"/>
                          <a:cs typeface="Arial" panose="020B0604020202020204" pitchFamily="34" charset="0"/>
                        </a:rPr>
                        <a:t>SCORE version 2.0 finalized by December 2017</a:t>
                      </a:r>
                    </a:p>
                    <a:p>
                      <a:pPr fontAlgn="auto">
                        <a:lnSpc>
                          <a:spcPct val="100000"/>
                        </a:lnSpc>
                        <a:spcBef>
                          <a:spcPts val="0"/>
                        </a:spcBef>
                        <a:spcAft>
                          <a:spcPts val="0"/>
                        </a:spcAft>
                        <a:defRPr/>
                      </a:pPr>
                      <a:endParaRPr lang="en-MY" sz="900" dirty="0">
                        <a:latin typeface="Tw Cen MT" pitchFamily="34" charset="0"/>
                      </a:endParaRPr>
                    </a:p>
                  </a:txBody>
                  <a:tcPr>
                    <a:solidFill>
                      <a:schemeClr val="accent1">
                        <a:lumMod val="75000"/>
                        <a:alpha val="10000"/>
                      </a:schemeClr>
                    </a:solidFill>
                  </a:tcPr>
                </a:tc>
                <a:tc>
                  <a:txBody>
                    <a:bodyPr/>
                    <a:lstStyle/>
                    <a:p>
                      <a:pPr marL="0" marR="0" lvl="0" indent="0" algn="l" defTabSz="914400" rtl="0" eaLnBrk="1" fontAlgn="auto" latinLnBrk="0" hangingPunct="1">
                        <a:spcBef>
                          <a:spcPts val="0"/>
                        </a:spcBef>
                        <a:spcAft>
                          <a:spcPts val="0"/>
                        </a:spcAft>
                        <a:buClrTx/>
                        <a:buSzTx/>
                        <a:buFontTx/>
                        <a:buNone/>
                        <a:tabLst/>
                        <a:defRPr/>
                      </a:pPr>
                      <a:r>
                        <a:rPr kumimoji="0" lang="en-SG" sz="900" b="0" i="0" u="none" strike="noStrike" kern="1200" cap="none" spc="0" normalizeH="0" baseline="0" noProof="0" dirty="0" smtClean="0">
                          <a:ln>
                            <a:noFill/>
                          </a:ln>
                          <a:solidFill>
                            <a:srgbClr val="000000"/>
                          </a:solidFill>
                          <a:effectLst/>
                          <a:uLnTx/>
                          <a:uFillTx/>
                          <a:latin typeface="Tw Cen MT" pitchFamily="34" charset="0"/>
                          <a:ea typeface="+mn-ea"/>
                          <a:cs typeface="Arial" panose="020B0604020202020204" pitchFamily="34" charset="0"/>
                        </a:rPr>
                        <a:t>SCORE version 2.0 system upgraded</a:t>
                      </a:r>
                    </a:p>
                    <a:p>
                      <a:pPr marL="0" marR="0" lvl="0" indent="0" algn="l" defTabSz="914400" rtl="0" eaLnBrk="1" fontAlgn="auto" latinLnBrk="0" hangingPunct="1">
                        <a:spcBef>
                          <a:spcPts val="0"/>
                        </a:spcBef>
                        <a:spcAft>
                          <a:spcPts val="0"/>
                        </a:spcAft>
                        <a:buClrTx/>
                        <a:buSzTx/>
                        <a:buFontTx/>
                        <a:buNone/>
                        <a:tabLst/>
                        <a:defRPr/>
                      </a:pPr>
                      <a:endParaRPr kumimoji="0" lang="en-SG" sz="900" b="0" i="0" u="none" strike="noStrike" kern="1200" cap="none" spc="0" normalizeH="0" baseline="0" noProof="0" dirty="0" smtClean="0">
                        <a:ln>
                          <a:noFill/>
                        </a:ln>
                        <a:solidFill>
                          <a:srgbClr val="000000"/>
                        </a:solidFill>
                        <a:effectLst/>
                        <a:uLnTx/>
                        <a:uFillTx/>
                        <a:latin typeface="Tw Cen MT" pitchFamily="34" charset="0"/>
                        <a:ea typeface="+mn-ea"/>
                        <a:cs typeface="Arial" panose="020B0604020202020204" pitchFamily="34" charset="0"/>
                      </a:endParaRPr>
                    </a:p>
                    <a:p>
                      <a:pPr marL="0" marR="0" lvl="0" indent="0" algn="l" defTabSz="914400" rtl="0" eaLnBrk="1" fontAlgn="auto" latinLnBrk="0" hangingPunct="1">
                        <a:spcBef>
                          <a:spcPts val="0"/>
                        </a:spcBef>
                        <a:spcAft>
                          <a:spcPts val="0"/>
                        </a:spcAft>
                        <a:buClrTx/>
                        <a:buSzTx/>
                        <a:buFontTx/>
                        <a:buNone/>
                        <a:tabLst/>
                        <a:defRPr/>
                      </a:pPr>
                      <a:r>
                        <a:rPr kumimoji="0" lang="en-SG" sz="900" b="0" i="0" u="none" strike="noStrike" kern="1200" cap="none" spc="0" normalizeH="0" baseline="0" noProof="0" dirty="0" smtClean="0">
                          <a:ln>
                            <a:noFill/>
                          </a:ln>
                          <a:solidFill>
                            <a:srgbClr val="000000"/>
                          </a:solidFill>
                          <a:effectLst/>
                          <a:uLnTx/>
                          <a:uFillTx/>
                          <a:latin typeface="Tw Cen MT" pitchFamily="34" charset="0"/>
                          <a:ea typeface="+mn-ea"/>
                          <a:cs typeface="Arial" panose="020B0604020202020204" pitchFamily="34" charset="0"/>
                        </a:rPr>
                        <a:t>SCORE version 2.0  rolled out</a:t>
                      </a:r>
                    </a:p>
                    <a:p>
                      <a:pPr fontAlgn="auto">
                        <a:lnSpc>
                          <a:spcPct val="100000"/>
                        </a:lnSpc>
                        <a:spcBef>
                          <a:spcPts val="0"/>
                        </a:spcBef>
                        <a:spcAft>
                          <a:spcPts val="0"/>
                        </a:spcAft>
                        <a:defRPr/>
                      </a:pPr>
                      <a:endParaRPr lang="en-MY" sz="900" dirty="0">
                        <a:latin typeface="Tw Cen MT" pitchFamily="34" charset="0"/>
                      </a:endParaRPr>
                    </a:p>
                  </a:txBody>
                  <a:tcPr>
                    <a:solidFill>
                      <a:schemeClr val="accent1">
                        <a:lumMod val="75000"/>
                        <a:alpha val="10000"/>
                      </a:schemeClr>
                    </a:solid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defRPr/>
                      </a:pPr>
                      <a:r>
                        <a:rPr kumimoji="0" lang="en-SG" sz="900" b="0" i="0" u="none" strike="noStrike" kern="1200" cap="none" spc="0" normalizeH="0" baseline="0" noProof="0" dirty="0" smtClean="0">
                          <a:ln>
                            <a:noFill/>
                          </a:ln>
                          <a:solidFill>
                            <a:srgbClr val="000000"/>
                          </a:solidFill>
                          <a:effectLst/>
                          <a:uLnTx/>
                          <a:uFillTx/>
                          <a:latin typeface="Tw Cen MT" pitchFamily="34" charset="0"/>
                          <a:ea typeface="+mn-ea"/>
                          <a:cs typeface="Arial" panose="020B0604020202020204" pitchFamily="34" charset="0"/>
                        </a:rPr>
                        <a:t>SCORE version 2.0  implemented</a:t>
                      </a:r>
                    </a:p>
                    <a:p>
                      <a:pPr eaLnBrk="1" fontAlgn="base" hangingPunct="1">
                        <a:lnSpc>
                          <a:spcPct val="100000"/>
                        </a:lnSpc>
                        <a:spcBef>
                          <a:spcPct val="0"/>
                        </a:spcBef>
                        <a:spcAft>
                          <a:spcPct val="0"/>
                        </a:spcAft>
                        <a:defRPr/>
                      </a:pPr>
                      <a:endParaRPr lang="en-MY" sz="900" dirty="0">
                        <a:latin typeface="Tw Cen MT" pitchFamily="34" charset="0"/>
                      </a:endParaRPr>
                    </a:p>
                  </a:txBody>
                  <a:tcPr>
                    <a:solidFill>
                      <a:schemeClr val="accent1">
                        <a:lumMod val="75000"/>
                        <a:alpha val="10000"/>
                      </a:schemeClr>
                    </a:solidFill>
                  </a:tcPr>
                </a:tc>
                <a:tc>
                  <a:txBody>
                    <a:bodyPr/>
                    <a:lstStyle/>
                    <a:p>
                      <a:pPr>
                        <a:lnSpc>
                          <a:spcPct val="100000"/>
                        </a:lnSpc>
                      </a:pPr>
                      <a:endParaRPr lang="en-MY" sz="900" dirty="0">
                        <a:solidFill>
                          <a:srgbClr val="FF0000"/>
                        </a:solidFill>
                        <a:latin typeface="Tw Cen MT" pitchFamily="34" charset="0"/>
                      </a:endParaRPr>
                    </a:p>
                  </a:txBody>
                  <a:tcPr>
                    <a:solidFill>
                      <a:schemeClr val="accent1">
                        <a:lumMod val="75000"/>
                        <a:alpha val="10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27451" y="254484"/>
          <a:ext cx="2519941" cy="1584960"/>
        </p:xfrm>
        <a:graphic>
          <a:graphicData uri="http://schemas.openxmlformats.org/drawingml/2006/table">
            <a:tbl>
              <a:tblPr firstRow="1" bandRow="1">
                <a:tableStyleId>{5C22544A-7EE6-4342-B048-85BDC9FD1C3A}</a:tableStyleId>
              </a:tblPr>
              <a:tblGrid>
                <a:gridCol w="2519941">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smtClean="0">
                          <a:solidFill>
                            <a:schemeClr val="tx1"/>
                          </a:solidFill>
                          <a:latin typeface="Tw Cen MT" panose="020B0602020104020603" pitchFamily="34" charset="0"/>
                        </a:rPr>
                        <a:t>Sr Ida Zuraida Mohd Yusoff</a:t>
                      </a:r>
                      <a:endParaRPr lang="ms-MY" sz="1000" b="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Azizah Mohd Yusoff</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Fatin Amirah Mohd Anor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en-US" sz="1000" kern="1200" dirty="0" smtClean="0">
                          <a:solidFill>
                            <a:schemeClr val="tx1"/>
                          </a:solidFill>
                          <a:latin typeface="Tw Cen MT" panose="020B0602020104020603" pitchFamily="34" charset="0"/>
                          <a:ea typeface="+mn-ea"/>
                          <a:cs typeface="+mn-cs"/>
                        </a:rPr>
                        <a:t>CIDB</a:t>
                      </a:r>
                      <a:endParaRPr lang="en-MY" sz="1000" kern="1200" dirty="0" smtClean="0">
                        <a:solidFill>
                          <a:schemeClr val="tx1"/>
                        </a:solidFill>
                        <a:latin typeface="Tw Cen MT" panose="020B0602020104020603" pitchFamily="34" charset="0"/>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0" y="508951"/>
          <a:ext cx="4433778" cy="1179643"/>
        </p:xfrm>
        <a:graphic>
          <a:graphicData uri="http://schemas.openxmlformats.org/drawingml/2006/table">
            <a:tbl>
              <a:tblPr firstRow="1" bandRow="1">
                <a:tableStyleId>{5C22544A-7EE6-4342-B048-85BDC9FD1C3A}</a:tableStyleId>
              </a:tblPr>
              <a:tblGrid>
                <a:gridCol w="4433778">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noProof="0" dirty="0" smtClean="0">
                          <a:solidFill>
                            <a:schemeClr val="tx1"/>
                          </a:solidFill>
                          <a:latin typeface="Tw Cen MT" panose="020B0602020104020603" pitchFamily="34" charset="0"/>
                          <a:ea typeface="+mn-ea"/>
                          <a:cs typeface="+mn-cs"/>
                        </a:rPr>
                        <a:t>SCORE Version 2.0 rolled out </a:t>
                      </a:r>
                      <a:r>
                        <a:rPr lang="en-US" sz="1000" b="0" kern="1200" noProof="0" smtClean="0">
                          <a:solidFill>
                            <a:schemeClr val="tx1"/>
                          </a:solidFill>
                          <a:latin typeface="Tw Cen MT" panose="020B0602020104020603" pitchFamily="34" charset="0"/>
                          <a:ea typeface="+mn-ea"/>
                          <a:cs typeface="+mn-cs"/>
                        </a:rPr>
                        <a:t>by Q4 </a:t>
                      </a:r>
                      <a:r>
                        <a:rPr lang="en-US" sz="1000" b="0" kern="1200" noProof="0" dirty="0" smtClean="0">
                          <a:solidFill>
                            <a:schemeClr val="tx1"/>
                          </a:solidFill>
                          <a:latin typeface="Tw Cen MT" panose="020B0602020104020603" pitchFamily="34" charset="0"/>
                          <a:ea typeface="+mn-ea"/>
                          <a:cs typeface="+mn-cs"/>
                        </a:rPr>
                        <a:t>2018</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Bookman Old Style" pitchFamily="18" charset="0"/>
                          <a:ea typeface="+mn-ea"/>
                          <a:cs typeface="+mn-cs"/>
                        </a:rPr>
                        <a:t>I</a:t>
                      </a:r>
                      <a:r>
                        <a:rPr lang="en-MY" sz="1000" b="0" kern="1200" dirty="0" smtClean="0">
                          <a:solidFill>
                            <a:schemeClr val="tx1"/>
                          </a:solidFill>
                          <a:latin typeface="Tw Cen MT" panose="020B0602020104020603" pitchFamily="34" charset="0"/>
                          <a:ea typeface="+mn-ea"/>
                          <a:cs typeface="+mn-cs"/>
                        </a:rPr>
                        <a:t>4 – Intensify contractors’ capacity</a:t>
                      </a:r>
                      <a:r>
                        <a:rPr lang="en-MY" sz="1000" b="0" kern="1200" baseline="0" dirty="0" smtClean="0">
                          <a:solidFill>
                            <a:schemeClr val="tx1"/>
                          </a:solidFill>
                          <a:latin typeface="Tw Cen MT" panose="020B0602020104020603" pitchFamily="34" charset="0"/>
                          <a:ea typeface="+mn-ea"/>
                          <a:cs typeface="+mn-cs"/>
                        </a:rPr>
                        <a:t> and capability building</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Bookman Old Style" pitchFamily="18" charset="0"/>
                          <a:ea typeface="+mn-ea"/>
                          <a:cs typeface="+mn-cs"/>
                        </a:rPr>
                        <a:t>-</a:t>
                      </a:r>
                      <a:endParaRPr lang="en-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1" y="4556477"/>
            <a:ext cx="6800850" cy="2708434"/>
          </a:xfrm>
          <a:prstGeom prst="rect">
            <a:avLst/>
          </a:prstGeom>
          <a:noFill/>
        </p:spPr>
        <p:txBody>
          <a:bodyPr wrap="square" rtlCol="0">
            <a:spAutoFit/>
          </a:bodyPr>
          <a:lstStyle/>
          <a:p>
            <a:r>
              <a:rPr lang="en-US" sz="1000" dirty="0" smtClean="0">
                <a:latin typeface="Tw Cen MT" panose="020B0602020104020603" pitchFamily="34" charset="0"/>
              </a:rPr>
              <a:t>This KPI is under the purview of IWG20.</a:t>
            </a:r>
            <a:endParaRPr lang="en-US" sz="1000" dirty="0">
              <a:latin typeface="Tw Cen MT" panose="020B0602020104020603" pitchFamily="34" charset="0"/>
            </a:endParaRPr>
          </a:p>
          <a:p>
            <a:endParaRPr lang="en-US" sz="1000" dirty="0">
              <a:latin typeface="Tw Cen MT" panose="020B0602020104020603" pitchFamily="34" charset="0"/>
            </a:endParaRPr>
          </a:p>
          <a:p>
            <a:pPr algn="just"/>
            <a:r>
              <a:rPr lang="en-US" sz="1000" dirty="0" err="1" smtClean="0">
                <a:latin typeface="Tw Cen MT" panose="020B0602020104020603" pitchFamily="34" charset="0"/>
              </a:rPr>
              <a:t>Universiti</a:t>
            </a:r>
            <a:r>
              <a:rPr lang="en-US" sz="1000" dirty="0" smtClean="0">
                <a:latin typeface="Tw Cen MT" panose="020B0602020104020603" pitchFamily="34" charset="0"/>
              </a:rPr>
              <a:t> </a:t>
            </a:r>
            <a:r>
              <a:rPr lang="en-US" sz="1000" dirty="0">
                <a:latin typeface="Tw Cen MT" panose="020B0602020104020603" pitchFamily="34" charset="0"/>
              </a:rPr>
              <a:t>Utara Malaysia (UUM) </a:t>
            </a:r>
            <a:r>
              <a:rPr lang="en-US" sz="1000" dirty="0" smtClean="0">
                <a:latin typeface="Tw Cen MT" panose="020B0602020104020603" pitchFamily="34" charset="0"/>
              </a:rPr>
              <a:t>was appointed on </a:t>
            </a:r>
            <a:r>
              <a:rPr lang="en-US" sz="1000" dirty="0">
                <a:latin typeface="Tw Cen MT" panose="020B0602020104020603" pitchFamily="34" charset="0"/>
              </a:rPr>
              <a:t>25 May 2017 </a:t>
            </a:r>
            <a:r>
              <a:rPr lang="en-US" sz="1000" dirty="0" smtClean="0">
                <a:latin typeface="Tw Cen MT" panose="020B0602020104020603" pitchFamily="34" charset="0"/>
              </a:rPr>
              <a:t>as the consultant to undertake the review </a:t>
            </a:r>
            <a:r>
              <a:rPr lang="en-US" sz="1000" dirty="0">
                <a:latin typeface="Tw Cen MT" panose="020B0602020104020603" pitchFamily="34" charset="0"/>
              </a:rPr>
              <a:t>on the SCORE 2.0 </a:t>
            </a:r>
            <a:r>
              <a:rPr lang="en-US" sz="1000" dirty="0" err="1">
                <a:latin typeface="Tw Cen MT" panose="020B0602020104020603" pitchFamily="34" charset="0"/>
              </a:rPr>
              <a:t>questionaires</a:t>
            </a:r>
            <a:r>
              <a:rPr lang="en-US" sz="1000" dirty="0">
                <a:latin typeface="Tw Cen MT" panose="020B0602020104020603" pitchFamily="34" charset="0"/>
              </a:rPr>
              <a:t>. </a:t>
            </a:r>
            <a:r>
              <a:rPr lang="en-US" sz="1000" dirty="0" smtClean="0">
                <a:latin typeface="Tw Cen MT" panose="020B0602020104020603" pitchFamily="34" charset="0"/>
              </a:rPr>
              <a:t>First </a:t>
            </a:r>
            <a:r>
              <a:rPr lang="en-US" sz="1000" dirty="0">
                <a:latin typeface="Tw Cen MT" panose="020B0602020104020603" pitchFamily="34" charset="0"/>
              </a:rPr>
              <a:t>draft of SCORE Version 2.0 questionnaires </a:t>
            </a:r>
            <a:r>
              <a:rPr lang="en-US" sz="1000" dirty="0" smtClean="0">
                <a:latin typeface="Tw Cen MT" panose="020B0602020104020603" pitchFamily="34" charset="0"/>
              </a:rPr>
              <a:t>was submitted </a:t>
            </a:r>
            <a:r>
              <a:rPr lang="en-US" sz="1000" dirty="0">
                <a:latin typeface="Tw Cen MT" panose="020B0602020104020603" pitchFamily="34" charset="0"/>
              </a:rPr>
              <a:t>by </a:t>
            </a:r>
            <a:r>
              <a:rPr lang="en-US" sz="1000" dirty="0" smtClean="0">
                <a:latin typeface="Tw Cen MT" panose="020B0602020104020603" pitchFamily="34" charset="0"/>
              </a:rPr>
              <a:t>UUM on 15 Sept </a:t>
            </a:r>
            <a:r>
              <a:rPr lang="en-US" sz="1000" dirty="0">
                <a:latin typeface="Tw Cen MT" panose="020B0602020104020603" pitchFamily="34" charset="0"/>
              </a:rPr>
              <a:t>2017. </a:t>
            </a:r>
            <a:endParaRPr lang="en-US" sz="1000" dirty="0" smtClean="0">
              <a:latin typeface="Tw Cen MT" panose="020B0602020104020603" pitchFamily="34" charset="0"/>
            </a:endParaRPr>
          </a:p>
          <a:p>
            <a:pPr algn="just"/>
            <a:endParaRPr lang="en-US" sz="1000" dirty="0">
              <a:latin typeface="Tw Cen MT" panose="020B0602020104020603" pitchFamily="34" charset="0"/>
            </a:endParaRPr>
          </a:p>
          <a:p>
            <a:pPr algn="just"/>
            <a:r>
              <a:rPr lang="en-US" sz="1000" dirty="0" smtClean="0">
                <a:latin typeface="Tw Cen MT" panose="020B0602020104020603" pitchFamily="34" charset="0"/>
              </a:rPr>
              <a:t>The current SCORE has 7 parameters comprising business performance, financial capability, technical capability, project management, procurement management, best practices and management capability. SCORE version 2.0 include additional elements namely on current issues in construction industry, the CIDB amendment Act 520, safety features and questionnaires on capacity and capability of contractors to be export ready.</a:t>
            </a:r>
          </a:p>
          <a:p>
            <a:pPr algn="just"/>
            <a:endParaRPr lang="en-US" sz="1000" dirty="0">
              <a:latin typeface="Tw Cen MT" panose="020B0602020104020603" pitchFamily="34" charset="0"/>
            </a:endParaRPr>
          </a:p>
          <a:p>
            <a:pPr algn="just"/>
            <a:r>
              <a:rPr lang="en-US" sz="1000" dirty="0" smtClean="0">
                <a:latin typeface="Tw Cen MT" panose="020B0602020104020603" pitchFamily="34" charset="0"/>
              </a:rPr>
              <a:t>A </a:t>
            </a:r>
            <a:r>
              <a:rPr lang="en-US" sz="1000" dirty="0">
                <a:latin typeface="Tw Cen MT" panose="020B0602020104020603" pitchFamily="34" charset="0"/>
              </a:rPr>
              <a:t>workshop to review SCORE version 2.0 </a:t>
            </a:r>
            <a:r>
              <a:rPr lang="en-US" sz="1000" dirty="0" smtClean="0">
                <a:latin typeface="Tw Cen MT" panose="020B0602020104020603" pitchFamily="34" charset="0"/>
              </a:rPr>
              <a:t>questionnaires was conducted </a:t>
            </a:r>
            <a:r>
              <a:rPr lang="en-US" sz="1000" dirty="0">
                <a:latin typeface="Tw Cen MT" panose="020B0602020104020603" pitchFamily="34" charset="0"/>
              </a:rPr>
              <a:t>on </a:t>
            </a:r>
            <a:r>
              <a:rPr lang="en-US" sz="1000" dirty="0" smtClean="0">
                <a:latin typeface="Tw Cen MT" panose="020B0602020104020603" pitchFamily="34" charset="0"/>
              </a:rPr>
              <a:t>15 Nov </a:t>
            </a:r>
            <a:r>
              <a:rPr lang="en-US" sz="1000" dirty="0">
                <a:latin typeface="Tw Cen MT" panose="020B0602020104020603" pitchFamily="34" charset="0"/>
              </a:rPr>
              <a:t>2017 </a:t>
            </a:r>
            <a:r>
              <a:rPr lang="en-US" sz="1000" dirty="0" smtClean="0">
                <a:latin typeface="Tw Cen MT" panose="020B0602020104020603" pitchFamily="34" charset="0"/>
              </a:rPr>
              <a:t>and attended </a:t>
            </a:r>
            <a:r>
              <a:rPr lang="en-US" sz="1000" dirty="0">
                <a:latin typeface="Tw Cen MT" panose="020B0602020104020603" pitchFamily="34" charset="0"/>
              </a:rPr>
              <a:t>by IWG20 committee members and representatives of stakeholders</a:t>
            </a:r>
            <a:r>
              <a:rPr lang="en-US" sz="1000" dirty="0" smtClean="0">
                <a:latin typeface="Tw Cen MT" panose="020B0602020104020603" pitchFamily="34" charset="0"/>
              </a:rPr>
              <a:t>. </a:t>
            </a:r>
            <a:r>
              <a:rPr lang="en-US" sz="1000" dirty="0">
                <a:latin typeface="Tw Cen MT" panose="020B0602020104020603" pitchFamily="34" charset="0"/>
              </a:rPr>
              <a:t>The </a:t>
            </a:r>
            <a:r>
              <a:rPr lang="en-US" sz="1000" dirty="0" smtClean="0">
                <a:latin typeface="Tw Cen MT" panose="020B0602020104020603" pitchFamily="34" charset="0"/>
              </a:rPr>
              <a:t>inputs </a:t>
            </a:r>
            <a:r>
              <a:rPr lang="en-US" sz="1000" dirty="0">
                <a:latin typeface="Tw Cen MT" panose="020B0602020104020603" pitchFamily="34" charset="0"/>
              </a:rPr>
              <a:t>from the workshop </a:t>
            </a:r>
            <a:r>
              <a:rPr lang="en-US" sz="1000" dirty="0" smtClean="0">
                <a:latin typeface="Tw Cen MT" panose="020B0602020104020603" pitchFamily="34" charset="0"/>
              </a:rPr>
              <a:t>were agreed by IWG20 members and representative of stakeholders to be incorporated </a:t>
            </a:r>
            <a:r>
              <a:rPr lang="en-US" sz="1000" dirty="0">
                <a:latin typeface="Tw Cen MT" panose="020B0602020104020603" pitchFamily="34" charset="0"/>
              </a:rPr>
              <a:t>in the </a:t>
            </a:r>
            <a:r>
              <a:rPr lang="en-US" sz="1000" dirty="0" smtClean="0">
                <a:latin typeface="Tw Cen MT" panose="020B0602020104020603" pitchFamily="34" charset="0"/>
              </a:rPr>
              <a:t>SCORE </a:t>
            </a:r>
            <a:r>
              <a:rPr lang="en-US" sz="1000" dirty="0">
                <a:latin typeface="Tw Cen MT" panose="020B0602020104020603" pitchFamily="34" charset="0"/>
              </a:rPr>
              <a:t>version </a:t>
            </a:r>
            <a:r>
              <a:rPr lang="en-US" sz="1000" dirty="0" smtClean="0">
                <a:latin typeface="Tw Cen MT" panose="020B0602020104020603" pitchFamily="34" charset="0"/>
              </a:rPr>
              <a:t>2.0. UUM forwarded the finalized questionnaires to CIDB on 15 Dec </a:t>
            </a:r>
            <a:r>
              <a:rPr lang="en-US" sz="1000" dirty="0">
                <a:latin typeface="Tw Cen MT" panose="020B0602020104020603" pitchFamily="34" charset="0"/>
              </a:rPr>
              <a:t>2017</a:t>
            </a:r>
            <a:r>
              <a:rPr lang="en-US" sz="1000" dirty="0" smtClean="0">
                <a:latin typeface="Tw Cen MT" panose="020B0602020104020603" pitchFamily="34" charset="0"/>
              </a:rPr>
              <a:t>.</a:t>
            </a:r>
          </a:p>
          <a:p>
            <a:pPr algn="just"/>
            <a:endParaRPr lang="en-US" sz="1000" dirty="0" smtClean="0">
              <a:latin typeface="Tw Cen MT" panose="020B0602020104020603" pitchFamily="34" charset="0"/>
            </a:endParaRPr>
          </a:p>
          <a:p>
            <a:pPr algn="just"/>
            <a:r>
              <a:rPr lang="en-US" sz="1000" dirty="0" smtClean="0">
                <a:latin typeface="Tw Cen MT" panose="020B0602020104020603" pitchFamily="34" charset="0"/>
              </a:rPr>
              <a:t>A pilot project was conducted among a total of 13 companies to compare SCORE version 1.0 and 2.0.  The results will be presented during the next IWG meeting which is schedule on 25</a:t>
            </a:r>
            <a:r>
              <a:rPr lang="en-US" sz="1000" baseline="30000" dirty="0" smtClean="0">
                <a:latin typeface="Tw Cen MT" panose="020B0602020104020603" pitchFamily="34" charset="0"/>
              </a:rPr>
              <a:t> </a:t>
            </a:r>
            <a:r>
              <a:rPr lang="en-US" sz="1000" dirty="0" smtClean="0">
                <a:latin typeface="Tw Cen MT" panose="020B0602020104020603" pitchFamily="34" charset="0"/>
              </a:rPr>
              <a:t>July 2018.</a:t>
            </a:r>
            <a:endParaRPr lang="en-US" sz="1000" dirty="0">
              <a:latin typeface="Tw Cen MT" panose="020B0602020104020603" pitchFamily="34" charset="0"/>
            </a:endParaRPr>
          </a:p>
        </p:txBody>
      </p:sp>
      <p:sp>
        <p:nvSpPr>
          <p:cNvPr id="5" name="Rectangle 4"/>
          <p:cNvSpPr/>
          <p:nvPr/>
        </p:nvSpPr>
        <p:spPr>
          <a:xfrm>
            <a:off x="2110332" y="63798"/>
            <a:ext cx="2091535" cy="307777"/>
          </a:xfrm>
          <a:prstGeom prst="rect">
            <a:avLst/>
          </a:prstGeom>
          <a:ln>
            <a:noFill/>
          </a:ln>
        </p:spPr>
        <p:txBody>
          <a:bodyPr wrap="none">
            <a:spAutoFit/>
          </a:bodyPr>
          <a:lstStyle/>
          <a:p>
            <a:r>
              <a:rPr lang="ms-MY" sz="1400" b="1" dirty="0" smtClean="0">
                <a:solidFill>
                  <a:schemeClr val="accent1">
                    <a:lumMod val="75000"/>
                  </a:schemeClr>
                </a:solidFill>
                <a:latin typeface="Tw Cen MT" panose="020B0602020104020603" pitchFamily="34" charset="0"/>
              </a:rPr>
              <a:t>INTERNATIONALISATION</a:t>
            </a:r>
            <a:endParaRPr lang="ms-MY" sz="1400" b="1" dirty="0">
              <a:solidFill>
                <a:schemeClr val="accent1">
                  <a:lumMod val="75000"/>
                </a:schemeClr>
              </a:solidFill>
              <a:latin typeface="Tw Cen MT" panose="020B0602020104020603" pitchFamily="34" charset="0"/>
            </a:endParaRPr>
          </a:p>
        </p:txBody>
      </p:sp>
      <p:sp>
        <p:nvSpPr>
          <p:cNvPr id="10" name="Rectangle 9"/>
          <p:cNvSpPr/>
          <p:nvPr/>
        </p:nvSpPr>
        <p:spPr>
          <a:xfrm>
            <a:off x="180761"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a:t>
            </a:r>
            <a:r>
              <a:rPr lang="ms-MY" sz="2800" b="1" dirty="0" smtClean="0">
                <a:solidFill>
                  <a:schemeClr val="bg1"/>
                </a:solidFill>
                <a:latin typeface="Bookman Old Style" pitchFamily="18" charset="0"/>
              </a:rPr>
              <a:t>I</a:t>
            </a:r>
            <a:r>
              <a:rPr lang="ms-MY" sz="2800" b="1" dirty="0" smtClean="0">
                <a:solidFill>
                  <a:schemeClr val="bg1"/>
                </a:solidFill>
                <a:latin typeface="Tw Cen MT" panose="020B0602020104020603" pitchFamily="34" charset="0"/>
              </a:rPr>
              <a:t>4-126</a:t>
            </a:r>
            <a:endParaRPr lang="ms-MY" sz="2800" dirty="0">
              <a:solidFill>
                <a:schemeClr val="bg1"/>
              </a:solidFill>
            </a:endParaRPr>
          </a:p>
        </p:txBody>
      </p:sp>
      <p:sp>
        <p:nvSpPr>
          <p:cNvPr id="15" name="TextBox 14"/>
          <p:cNvSpPr txBox="1"/>
          <p:nvPr/>
        </p:nvSpPr>
        <p:spPr>
          <a:xfrm>
            <a:off x="0" y="4316235"/>
            <a:ext cx="6858000" cy="230832"/>
          </a:xfrm>
          <a:prstGeom prst="rect">
            <a:avLst/>
          </a:prstGeom>
          <a:solidFill>
            <a:schemeClr val="accent1">
              <a:lumMod val="75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accent1">
              <a:lumMod val="75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Tree>
    <p:extLst>
      <p:ext uri="{BB962C8B-B14F-4D97-AF65-F5344CB8AC3E}">
        <p14:creationId xmlns:p14="http://schemas.microsoft.com/office/powerpoint/2010/main" val="3807336242"/>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445295"/>
        </p:xfrm>
        <a:graphic>
          <a:graphicData uri="http://schemas.openxmlformats.org/drawingml/2006/table">
            <a:tbl>
              <a:tblPr firstRow="1" bandRow="1">
                <a:tableStyleId>{5C22544A-7EE6-4342-B048-85BDC9FD1C3A}</a:tableStyleId>
              </a:tblPr>
              <a:tblGrid>
                <a:gridCol w="1297170">
                  <a:extLst>
                    <a:ext uri="{9D8B030D-6E8A-4147-A177-3AD203B41FA5}">
                      <a16:colId xmlns:a16="http://schemas.microsoft.com/office/drawing/2014/main" val="2124581660"/>
                    </a:ext>
                  </a:extLst>
                </a:gridCol>
                <a:gridCol w="1435395">
                  <a:extLst>
                    <a:ext uri="{9D8B030D-6E8A-4147-A177-3AD203B41FA5}">
                      <a16:colId xmlns:a16="http://schemas.microsoft.com/office/drawing/2014/main" val="3372148144"/>
                    </a:ext>
                  </a:extLst>
                </a:gridCol>
                <a:gridCol w="1403498">
                  <a:extLst>
                    <a:ext uri="{9D8B030D-6E8A-4147-A177-3AD203B41FA5}">
                      <a16:colId xmlns:a16="http://schemas.microsoft.com/office/drawing/2014/main" val="384475541"/>
                    </a:ext>
                  </a:extLst>
                </a:gridCol>
                <a:gridCol w="1371600">
                  <a:extLst>
                    <a:ext uri="{9D8B030D-6E8A-4147-A177-3AD203B41FA5}">
                      <a16:colId xmlns:a16="http://schemas.microsoft.com/office/drawing/2014/main" val="3666211108"/>
                    </a:ext>
                  </a:extLst>
                </a:gridCol>
                <a:gridCol w="1350337">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solidFill>
                      <a:schemeClr val="accent1">
                        <a:lumMod val="75000"/>
                        <a:alpha val="60000"/>
                      </a:schemeClr>
                    </a:solidFill>
                  </a:tcPr>
                </a:tc>
                <a:extLst>
                  <a:ext uri="{0D108BD9-81ED-4DB2-BD59-A6C34878D82A}">
                    <a16:rowId xmlns:a16="http://schemas.microsoft.com/office/drawing/2014/main" val="2306563032"/>
                  </a:ext>
                </a:extLst>
              </a:tr>
              <a:tr h="1968685">
                <a:tc>
                  <a:txBody>
                    <a:bodyPr/>
                    <a:lstStyle/>
                    <a:p>
                      <a:pPr eaLnBrk="1" fontAlgn="base" hangingPunct="1">
                        <a:lnSpc>
                          <a:spcPct val="100000"/>
                        </a:lnSpc>
                        <a:spcBef>
                          <a:spcPct val="0"/>
                        </a:spcBef>
                        <a:spcAft>
                          <a:spcPct val="0"/>
                        </a:spcAft>
                        <a:defRPr/>
                      </a:pPr>
                      <a:endParaRPr lang="en-MY" sz="900" kern="1200" dirty="0">
                        <a:solidFill>
                          <a:srgbClr val="000000"/>
                        </a:solidFill>
                        <a:latin typeface="Tw Cen MT" pitchFamily="34" charset="0"/>
                        <a:ea typeface="+mn-ea"/>
                        <a:cs typeface="Arial" panose="020B0604020202020204" pitchFamily="34" charset="0"/>
                      </a:endParaRPr>
                    </a:p>
                  </a:txBody>
                  <a:tcPr>
                    <a:solidFill>
                      <a:schemeClr val="accent1">
                        <a:lumMod val="75000"/>
                        <a:alpha val="10000"/>
                      </a:schemeClr>
                    </a:solidFill>
                  </a:tcPr>
                </a:tc>
                <a:tc>
                  <a:txBody>
                    <a:bodyPr/>
                    <a:lstStyle/>
                    <a:p>
                      <a:pPr marL="0" marR="0" lvl="0" indent="0" algn="l" defTabSz="914400" rtl="0" eaLnBrk="1" fontAlgn="auto" latinLnBrk="0" hangingPunct="1">
                        <a:lnSpc>
                          <a:spcPct val="88000"/>
                        </a:lnSpc>
                        <a:spcBef>
                          <a:spcPts val="0"/>
                        </a:spcBef>
                        <a:spcAft>
                          <a:spcPts val="0"/>
                        </a:spcAft>
                        <a:buClrTx/>
                        <a:buSzTx/>
                        <a:buFontTx/>
                        <a:buNone/>
                        <a:tabLst/>
                        <a:defRPr/>
                      </a:pPr>
                      <a:r>
                        <a:rPr lang="en-US" sz="900" kern="1200" noProof="0" dirty="0" smtClean="0">
                          <a:solidFill>
                            <a:srgbClr val="000000"/>
                          </a:solidFill>
                          <a:latin typeface="Tw Cen MT" pitchFamily="34" charset="0"/>
                          <a:ea typeface="+mn-ea"/>
                          <a:cs typeface="Arial" panose="020B0604020202020204" pitchFamily="34" charset="0"/>
                        </a:rPr>
                        <a:t>CIDB circular on mandatory G7 participation in SCORE issued for </a:t>
                      </a:r>
                      <a:r>
                        <a:rPr lang="en-US" sz="900" kern="1200" noProof="0" dirty="0" err="1" smtClean="0">
                          <a:solidFill>
                            <a:srgbClr val="000000"/>
                          </a:solidFill>
                          <a:latin typeface="Tw Cen MT" pitchFamily="34" charset="0"/>
                          <a:ea typeface="+mn-ea"/>
                          <a:cs typeface="Arial" panose="020B0604020202020204" pitchFamily="34" charset="0"/>
                        </a:rPr>
                        <a:t>Sijil</a:t>
                      </a:r>
                      <a:r>
                        <a:rPr lang="en-US" sz="900" kern="1200" noProof="0" dirty="0" smtClean="0">
                          <a:solidFill>
                            <a:srgbClr val="000000"/>
                          </a:solidFill>
                          <a:latin typeface="Tw Cen MT" pitchFamily="34" charset="0"/>
                          <a:ea typeface="+mn-ea"/>
                          <a:cs typeface="Arial" panose="020B0604020202020204" pitchFamily="34" charset="0"/>
                        </a:rPr>
                        <a:t> </a:t>
                      </a:r>
                      <a:r>
                        <a:rPr lang="en-US" sz="900" kern="1200" noProof="0" dirty="0" err="1" smtClean="0">
                          <a:solidFill>
                            <a:srgbClr val="000000"/>
                          </a:solidFill>
                          <a:latin typeface="Tw Cen MT" pitchFamily="34" charset="0"/>
                          <a:ea typeface="+mn-ea"/>
                          <a:cs typeface="Arial" panose="020B0604020202020204" pitchFamily="34" charset="0"/>
                        </a:rPr>
                        <a:t>Perolehan</a:t>
                      </a:r>
                      <a:r>
                        <a:rPr lang="en-US" sz="900" kern="1200" noProof="0" dirty="0" smtClean="0">
                          <a:solidFill>
                            <a:srgbClr val="000000"/>
                          </a:solidFill>
                          <a:latin typeface="Tw Cen MT" pitchFamily="34" charset="0"/>
                          <a:ea typeface="+mn-ea"/>
                          <a:cs typeface="Arial" panose="020B0604020202020204" pitchFamily="34" charset="0"/>
                        </a:rPr>
                        <a:t> </a:t>
                      </a:r>
                      <a:r>
                        <a:rPr lang="en-US" sz="900" kern="1200" noProof="0" dirty="0" err="1" smtClean="0">
                          <a:solidFill>
                            <a:srgbClr val="000000"/>
                          </a:solidFill>
                          <a:latin typeface="Tw Cen MT" pitchFamily="34" charset="0"/>
                          <a:ea typeface="+mn-ea"/>
                          <a:cs typeface="Arial" panose="020B0604020202020204" pitchFamily="34" charset="0"/>
                        </a:rPr>
                        <a:t>Kerja</a:t>
                      </a:r>
                      <a:r>
                        <a:rPr lang="en-US" sz="900" kern="1200" noProof="0" dirty="0" smtClean="0">
                          <a:solidFill>
                            <a:srgbClr val="000000"/>
                          </a:solidFill>
                          <a:latin typeface="Tw Cen MT" pitchFamily="34" charset="0"/>
                          <a:ea typeface="+mn-ea"/>
                          <a:cs typeface="Arial" panose="020B0604020202020204" pitchFamily="34" charset="0"/>
                        </a:rPr>
                        <a:t> </a:t>
                      </a:r>
                      <a:r>
                        <a:rPr lang="en-US" sz="900" kern="1200" noProof="0" dirty="0" err="1" smtClean="0">
                          <a:solidFill>
                            <a:srgbClr val="000000"/>
                          </a:solidFill>
                          <a:latin typeface="Tw Cen MT" pitchFamily="34" charset="0"/>
                          <a:ea typeface="+mn-ea"/>
                          <a:cs typeface="Arial" panose="020B0604020202020204" pitchFamily="34" charset="0"/>
                        </a:rPr>
                        <a:t>Kerajaan</a:t>
                      </a:r>
                      <a:r>
                        <a:rPr lang="en-US" sz="900" kern="1200" noProof="0" dirty="0" smtClean="0">
                          <a:solidFill>
                            <a:srgbClr val="000000"/>
                          </a:solidFill>
                          <a:latin typeface="Tw Cen MT" pitchFamily="34" charset="0"/>
                          <a:ea typeface="+mn-ea"/>
                          <a:cs typeface="Arial" panose="020B0604020202020204" pitchFamily="34" charset="0"/>
                        </a:rPr>
                        <a:t> (SPKK) renewal</a:t>
                      </a:r>
                    </a:p>
                    <a:p>
                      <a:pPr marL="0" marR="0" lvl="0" indent="0" algn="l" defTabSz="914400" rtl="0" eaLnBrk="1" fontAlgn="auto" latinLnBrk="0" hangingPunct="1">
                        <a:lnSpc>
                          <a:spcPct val="88000"/>
                        </a:lnSpc>
                        <a:spcBef>
                          <a:spcPts val="0"/>
                        </a:spcBef>
                        <a:spcAft>
                          <a:spcPts val="0"/>
                        </a:spcAft>
                        <a:buClrTx/>
                        <a:buSzTx/>
                        <a:buFontTx/>
                        <a:buNone/>
                        <a:tabLst/>
                        <a:defRPr/>
                      </a:pPr>
                      <a:endParaRPr lang="en-US" sz="900" kern="1200" noProof="0" dirty="0" smtClean="0">
                        <a:solidFill>
                          <a:srgbClr val="000000"/>
                        </a:solidFill>
                        <a:latin typeface="Tw Cen MT" pitchFamily="34" charset="0"/>
                        <a:ea typeface="+mn-ea"/>
                        <a:cs typeface="Arial" panose="020B0604020202020204" pitchFamily="34" charset="0"/>
                      </a:endParaRPr>
                    </a:p>
                    <a:p>
                      <a:pPr marL="0" marR="0" lvl="0" indent="0" algn="l" defTabSz="914400" rtl="0" eaLnBrk="1" fontAlgn="auto" latinLnBrk="0" hangingPunct="1">
                        <a:lnSpc>
                          <a:spcPct val="88000"/>
                        </a:lnSpc>
                        <a:spcBef>
                          <a:spcPts val="0"/>
                        </a:spcBef>
                        <a:spcAft>
                          <a:spcPts val="0"/>
                        </a:spcAft>
                        <a:buClrTx/>
                        <a:buSzTx/>
                        <a:buFontTx/>
                        <a:buNone/>
                        <a:tabLst/>
                        <a:defRPr/>
                      </a:pPr>
                      <a:r>
                        <a:rPr lang="en-US" sz="900" kern="1200" noProof="0" dirty="0" smtClean="0">
                          <a:solidFill>
                            <a:srgbClr val="000000"/>
                          </a:solidFill>
                          <a:latin typeface="Tw Cen MT" pitchFamily="34" charset="0"/>
                          <a:ea typeface="+mn-ea"/>
                          <a:cs typeface="Arial" panose="020B0604020202020204" pitchFamily="34" charset="0"/>
                        </a:rPr>
                        <a:t>Consultant appointed to conduct study to improve G7 contractors SCORE rating</a:t>
                      </a:r>
                    </a:p>
                    <a:p>
                      <a:pPr marL="0" marR="0" lvl="0" indent="0" algn="l" defTabSz="914400" rtl="0" eaLnBrk="1" fontAlgn="auto" latinLnBrk="0" hangingPunct="1">
                        <a:lnSpc>
                          <a:spcPct val="88000"/>
                        </a:lnSpc>
                        <a:spcBef>
                          <a:spcPts val="0"/>
                        </a:spcBef>
                        <a:spcAft>
                          <a:spcPts val="0"/>
                        </a:spcAft>
                        <a:buClrTx/>
                        <a:buSzTx/>
                        <a:buFontTx/>
                        <a:buNone/>
                        <a:tabLst/>
                        <a:defRPr/>
                      </a:pPr>
                      <a:endParaRPr lang="en-US" sz="900" kern="1200" noProof="0" dirty="0" smtClean="0">
                        <a:solidFill>
                          <a:srgbClr val="000000"/>
                        </a:solidFill>
                        <a:latin typeface="Tw Cen MT" pitchFamily="34" charset="0"/>
                        <a:ea typeface="+mn-ea"/>
                        <a:cs typeface="Arial" panose="020B0604020202020204" pitchFamily="34" charset="0"/>
                      </a:endParaRPr>
                    </a:p>
                    <a:p>
                      <a:pPr marL="0" marR="0" lvl="0" indent="0" algn="l" defTabSz="914400" rtl="0" eaLnBrk="1" fontAlgn="auto" latinLnBrk="0" hangingPunct="1">
                        <a:lnSpc>
                          <a:spcPct val="88000"/>
                        </a:lnSpc>
                        <a:spcBef>
                          <a:spcPts val="0"/>
                        </a:spcBef>
                        <a:spcAft>
                          <a:spcPts val="0"/>
                        </a:spcAft>
                        <a:buClrTx/>
                        <a:buSzTx/>
                        <a:buFontTx/>
                        <a:buNone/>
                        <a:tabLst/>
                        <a:defRPr/>
                      </a:pPr>
                      <a:r>
                        <a:rPr lang="en-US" sz="900" kern="1200" noProof="0" dirty="0" smtClean="0">
                          <a:solidFill>
                            <a:srgbClr val="000000"/>
                          </a:solidFill>
                          <a:latin typeface="Tw Cen MT" pitchFamily="34" charset="0"/>
                          <a:ea typeface="+mn-ea"/>
                          <a:cs typeface="Arial" panose="020B0604020202020204" pitchFamily="34" charset="0"/>
                        </a:rPr>
                        <a:t>Enhancement on existing modules on contractors report card in CIMS identified</a:t>
                      </a:r>
                    </a:p>
                  </a:txBody>
                  <a:tcPr>
                    <a:solidFill>
                      <a:schemeClr val="accent1">
                        <a:lumMod val="75000"/>
                        <a:alpha val="10000"/>
                      </a:schemeClr>
                    </a:solidFill>
                  </a:tcPr>
                </a:tc>
                <a:tc>
                  <a:txBody>
                    <a:bodyPr/>
                    <a:lstStyle/>
                    <a:p>
                      <a:pPr>
                        <a:lnSpc>
                          <a:spcPct val="88000"/>
                        </a:lnSpc>
                        <a:defRPr/>
                      </a:pPr>
                      <a:r>
                        <a:rPr lang="en-US" sz="900" dirty="0" smtClean="0">
                          <a:solidFill>
                            <a:srgbClr val="000000"/>
                          </a:solidFill>
                          <a:latin typeface="Tw Cen MT" pitchFamily="34" charset="0"/>
                          <a:cs typeface="Arial" panose="020B0604020202020204" pitchFamily="34" charset="0"/>
                        </a:rPr>
                        <a:t>Study to improve G7 contractors SCORE rating 100% completed  and approved by IWG20 by Q2 2018</a:t>
                      </a:r>
                    </a:p>
                    <a:p>
                      <a:pPr marL="0" marR="0" lvl="0" indent="0" algn="l" defTabSz="914400" rtl="0" eaLnBrk="1" fontAlgn="auto" latinLnBrk="0" hangingPunct="1">
                        <a:lnSpc>
                          <a:spcPct val="88000"/>
                        </a:lnSpc>
                        <a:spcBef>
                          <a:spcPts val="0"/>
                        </a:spcBef>
                        <a:spcAft>
                          <a:spcPts val="0"/>
                        </a:spcAft>
                        <a:buClrTx/>
                        <a:buSzTx/>
                        <a:buFontTx/>
                        <a:buNone/>
                        <a:tabLst/>
                        <a:defRPr/>
                      </a:pPr>
                      <a:endParaRPr kumimoji="0" lang="en-US" sz="900" b="0" i="0" u="none" strike="noStrike" kern="1200" cap="none" spc="0" normalizeH="0" baseline="0" noProof="0" dirty="0" smtClean="0">
                        <a:ln>
                          <a:noFill/>
                        </a:ln>
                        <a:solidFill>
                          <a:schemeClr val="tx1"/>
                        </a:solidFill>
                        <a:effectLst/>
                        <a:uLnTx/>
                        <a:uFillTx/>
                        <a:latin typeface="Tw Cen MT" pitchFamily="34" charset="0"/>
                        <a:ea typeface="+mn-ea"/>
                        <a:cs typeface="Arial" panose="020B0604020202020204" pitchFamily="34" charset="0"/>
                      </a:endParaRPr>
                    </a:p>
                    <a:p>
                      <a:pPr marL="0" marR="0" lvl="0" indent="0" algn="l" defTabSz="914400" rtl="0" eaLnBrk="1" fontAlgn="auto" latinLnBrk="0" hangingPunct="1">
                        <a:lnSpc>
                          <a:spcPct val="88000"/>
                        </a:lnSpc>
                        <a:spcBef>
                          <a:spcPts val="0"/>
                        </a:spcBef>
                        <a:spcAft>
                          <a:spcPts val="0"/>
                        </a:spcAft>
                        <a:buClrTx/>
                        <a:buSzTx/>
                        <a:buFontTx/>
                        <a:buNone/>
                        <a:tabLst/>
                        <a:defRPr/>
                      </a:pPr>
                      <a:r>
                        <a:rPr kumimoji="0" lang="en-SG" sz="900" b="0" i="0" u="none" strike="noStrike" kern="1200" cap="none" spc="0" normalizeH="0" baseline="0" noProof="0" dirty="0" smtClean="0">
                          <a:ln>
                            <a:noFill/>
                          </a:ln>
                          <a:solidFill>
                            <a:schemeClr val="tx1"/>
                          </a:solidFill>
                          <a:effectLst/>
                          <a:uLnTx/>
                          <a:uFillTx/>
                          <a:latin typeface="Tw Cen MT" pitchFamily="34" charset="0"/>
                          <a:ea typeface="+mn-ea"/>
                          <a:cs typeface="Arial" panose="020B0604020202020204" pitchFamily="34" charset="0"/>
                        </a:rPr>
                        <a:t>Programmes to improve G7 SCORE rating rolled out for implementation</a:t>
                      </a:r>
                    </a:p>
                    <a:p>
                      <a:pPr>
                        <a:lnSpc>
                          <a:spcPct val="88000"/>
                        </a:lnSpc>
                        <a:defRPr/>
                      </a:pPr>
                      <a:endParaRPr lang="en-US" sz="900" dirty="0" smtClean="0">
                        <a:solidFill>
                          <a:schemeClr val="tx1"/>
                        </a:solidFill>
                        <a:latin typeface="Tw Cen MT" pitchFamily="34" charset="0"/>
                        <a:cs typeface="Arial" panose="020B0604020202020204" pitchFamily="34" charset="0"/>
                      </a:endParaRPr>
                    </a:p>
                    <a:p>
                      <a:pPr>
                        <a:lnSpc>
                          <a:spcPct val="88000"/>
                        </a:lnSpc>
                        <a:defRPr/>
                      </a:pPr>
                      <a:r>
                        <a:rPr lang="en-US" sz="900" dirty="0" smtClean="0">
                          <a:solidFill>
                            <a:schemeClr val="tx1"/>
                          </a:solidFill>
                          <a:latin typeface="Tw Cen MT" pitchFamily="34" charset="0"/>
                          <a:cs typeface="Arial" panose="020B0604020202020204" pitchFamily="34" charset="0"/>
                        </a:rPr>
                        <a:t>Contractor development monitoring system rolled out for implementation</a:t>
                      </a:r>
                    </a:p>
                    <a:p>
                      <a:pPr fontAlgn="auto">
                        <a:lnSpc>
                          <a:spcPct val="88000"/>
                        </a:lnSpc>
                        <a:spcBef>
                          <a:spcPts val="0"/>
                        </a:spcBef>
                        <a:spcAft>
                          <a:spcPts val="0"/>
                        </a:spcAft>
                        <a:defRPr/>
                      </a:pPr>
                      <a:endParaRPr lang="en-MY" sz="900" dirty="0">
                        <a:latin typeface="Tw Cen MT" pitchFamily="34" charset="0"/>
                      </a:endParaRPr>
                    </a:p>
                  </a:txBody>
                  <a:tcPr>
                    <a:solidFill>
                      <a:schemeClr val="accent1">
                        <a:lumMod val="75000"/>
                        <a:alpha val="10000"/>
                      </a:schemeClr>
                    </a:solidFill>
                  </a:tcPr>
                </a:tc>
                <a:tc>
                  <a:txBody>
                    <a:bodyPr/>
                    <a:lstStyle/>
                    <a:p>
                      <a:pPr marL="0" marR="0" lvl="0" indent="0" algn="l" defTabSz="914400" rtl="0" eaLnBrk="1" fontAlgn="auto" latinLnBrk="0" hangingPunct="1">
                        <a:lnSpc>
                          <a:spcPct val="88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chemeClr val="tx1"/>
                          </a:solidFill>
                          <a:effectLst/>
                          <a:uLnTx/>
                          <a:uFillTx/>
                          <a:latin typeface="Tw Cen MT" pitchFamily="34" charset="0"/>
                          <a:ea typeface="+mn-ea"/>
                          <a:cs typeface="Arial" panose="020B0604020202020204" pitchFamily="34" charset="0"/>
                        </a:rPr>
                        <a:t>Total 70 G7 contractors achieved 4 star SCORE rating and above</a:t>
                      </a:r>
                    </a:p>
                    <a:p>
                      <a:pPr marL="0" marR="0" lvl="0" indent="0" algn="l" defTabSz="914400" rtl="0" eaLnBrk="1" fontAlgn="auto" latinLnBrk="0" hangingPunct="1">
                        <a:lnSpc>
                          <a:spcPct val="88000"/>
                        </a:lnSpc>
                        <a:spcBef>
                          <a:spcPts val="0"/>
                        </a:spcBef>
                        <a:spcAft>
                          <a:spcPts val="0"/>
                        </a:spcAft>
                        <a:buClrTx/>
                        <a:buSzTx/>
                        <a:buFontTx/>
                        <a:buNone/>
                        <a:tabLst/>
                        <a:defRPr/>
                      </a:pPr>
                      <a:endParaRPr kumimoji="0" lang="en-US" sz="900" b="0" i="0" u="none" strike="noStrike" kern="1200" cap="none" spc="0" normalizeH="0" baseline="0" noProof="0" dirty="0" smtClean="0">
                        <a:ln>
                          <a:noFill/>
                        </a:ln>
                        <a:solidFill>
                          <a:schemeClr val="tx1"/>
                        </a:solidFill>
                        <a:effectLst/>
                        <a:uLnTx/>
                        <a:uFillTx/>
                        <a:latin typeface="Tw Cen MT" pitchFamily="34" charset="0"/>
                        <a:ea typeface="+mn-ea"/>
                        <a:cs typeface="Arial" panose="020B0604020202020204" pitchFamily="34" charset="0"/>
                      </a:endParaRPr>
                    </a:p>
                    <a:p>
                      <a:pPr marL="0" marR="0" lvl="0" indent="0" algn="l" defTabSz="914400" rtl="0" eaLnBrk="1" fontAlgn="auto" latinLnBrk="0" hangingPunct="1">
                        <a:lnSpc>
                          <a:spcPct val="88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chemeClr val="tx1"/>
                          </a:solidFill>
                          <a:effectLst/>
                          <a:uLnTx/>
                          <a:uFillTx/>
                          <a:latin typeface="Tw Cen MT" pitchFamily="34" charset="0"/>
                          <a:ea typeface="+mn-ea"/>
                          <a:cs typeface="Arial" panose="020B0604020202020204" pitchFamily="34" charset="0"/>
                        </a:rPr>
                        <a:t>Contractor development monitoring system implemented</a:t>
                      </a:r>
                    </a:p>
                    <a:p>
                      <a:pPr marL="0" marR="0" lvl="0" indent="0" algn="l" defTabSz="914400" rtl="0" eaLnBrk="1" fontAlgn="auto" latinLnBrk="0" hangingPunct="1">
                        <a:lnSpc>
                          <a:spcPct val="88000"/>
                        </a:lnSpc>
                        <a:spcBef>
                          <a:spcPts val="0"/>
                        </a:spcBef>
                        <a:spcAft>
                          <a:spcPts val="0"/>
                        </a:spcAft>
                        <a:buClrTx/>
                        <a:buSzTx/>
                        <a:buFontTx/>
                        <a:buNone/>
                        <a:tabLst/>
                        <a:defRPr/>
                      </a:pPr>
                      <a:endParaRPr lang="en-US" sz="900" b="1" dirty="0" smtClean="0">
                        <a:solidFill>
                          <a:schemeClr val="tx1"/>
                        </a:solidFill>
                        <a:latin typeface="Tw Cen MT" pitchFamily="34" charset="0"/>
                        <a:cs typeface="Arial" panose="020B0604020202020204" pitchFamily="34" charset="0"/>
                      </a:endParaRPr>
                    </a:p>
                    <a:p>
                      <a:pPr eaLnBrk="1" fontAlgn="base" hangingPunct="1">
                        <a:lnSpc>
                          <a:spcPct val="88000"/>
                        </a:lnSpc>
                        <a:spcBef>
                          <a:spcPct val="0"/>
                        </a:spcBef>
                        <a:spcAft>
                          <a:spcPct val="0"/>
                        </a:spcAft>
                        <a:defRPr/>
                      </a:pPr>
                      <a:endParaRPr lang="en-MY" sz="900" dirty="0">
                        <a:latin typeface="Tw Cen MT" pitchFamily="34" charset="0"/>
                      </a:endParaRPr>
                    </a:p>
                  </a:txBody>
                  <a:tcPr>
                    <a:solidFill>
                      <a:schemeClr val="accent1">
                        <a:lumMod val="75000"/>
                        <a:alpha val="10000"/>
                      </a:schemeClr>
                    </a:solidFill>
                  </a:tcPr>
                </a:tc>
                <a:tc>
                  <a:txBody>
                    <a:bodyPr/>
                    <a:lstStyle/>
                    <a:p>
                      <a:pPr marL="0" marR="0" lvl="0" indent="0" algn="l" defTabSz="685800" rtl="0" eaLnBrk="1" fontAlgn="auto" latinLnBrk="0" hangingPunct="1">
                        <a:lnSpc>
                          <a:spcPct val="88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chemeClr val="tx1"/>
                          </a:solidFill>
                          <a:effectLst/>
                          <a:uLnTx/>
                          <a:uFillTx/>
                          <a:latin typeface="Tw Cen MT" pitchFamily="34" charset="0"/>
                          <a:ea typeface="+mn-ea"/>
                          <a:cs typeface="Arial" panose="020B0604020202020204" pitchFamily="34" charset="0"/>
                        </a:rPr>
                        <a:t>Total 100 G7 contractors achieved 4 star SCORE rating and above</a:t>
                      </a:r>
                    </a:p>
                    <a:p>
                      <a:pPr>
                        <a:lnSpc>
                          <a:spcPct val="88000"/>
                        </a:lnSpc>
                      </a:pPr>
                      <a:endParaRPr lang="en-MY" sz="900" dirty="0">
                        <a:solidFill>
                          <a:srgbClr val="FF0000"/>
                        </a:solidFill>
                        <a:latin typeface="Tw Cen MT" pitchFamily="34" charset="0"/>
                      </a:endParaRPr>
                    </a:p>
                  </a:txBody>
                  <a:tcPr>
                    <a:solidFill>
                      <a:schemeClr val="accent1">
                        <a:lumMod val="75000"/>
                        <a:alpha val="10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74192"/>
            <a:ext cx="6857999" cy="5292000"/>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27451" y="254484"/>
          <a:ext cx="2519941" cy="1584960"/>
        </p:xfrm>
        <a:graphic>
          <a:graphicData uri="http://schemas.openxmlformats.org/drawingml/2006/table">
            <a:tbl>
              <a:tblPr firstRow="1" bandRow="1">
                <a:tableStyleId>{5C22544A-7EE6-4342-B048-85BDC9FD1C3A}</a:tableStyleId>
              </a:tblPr>
              <a:tblGrid>
                <a:gridCol w="2519941">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smtClean="0">
                          <a:solidFill>
                            <a:schemeClr val="tx1"/>
                          </a:solidFill>
                          <a:latin typeface="Tw Cen MT" panose="020B0602020104020603" pitchFamily="34" charset="0"/>
                        </a:rPr>
                        <a:t>Sr Ida Zuraida Mohd Yusoff</a:t>
                      </a:r>
                      <a:endParaRPr lang="ms-MY" sz="1000" b="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Azizah Mohd Yusoff</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Fatin Amirah Mohd Anor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en-US" sz="1000" kern="1200" dirty="0" smtClean="0">
                          <a:solidFill>
                            <a:schemeClr val="tx1"/>
                          </a:solidFill>
                          <a:latin typeface="Tw Cen MT" panose="020B0602020104020603" pitchFamily="34" charset="0"/>
                          <a:ea typeface="+mn-ea"/>
                          <a:cs typeface="+mn-cs"/>
                        </a:rPr>
                        <a:t>CIDB</a:t>
                      </a:r>
                      <a:endParaRPr lang="en-MY" sz="1000" kern="1200" dirty="0" smtClean="0">
                        <a:solidFill>
                          <a:schemeClr val="tx1"/>
                        </a:solidFill>
                        <a:latin typeface="Tw Cen MT" panose="020B0602020104020603" pitchFamily="34" charset="0"/>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0" y="508951"/>
          <a:ext cx="4433778" cy="1179643"/>
        </p:xfrm>
        <a:graphic>
          <a:graphicData uri="http://schemas.openxmlformats.org/drawingml/2006/table">
            <a:tbl>
              <a:tblPr firstRow="1" bandRow="1">
                <a:tableStyleId>{5C22544A-7EE6-4342-B048-85BDC9FD1C3A}</a:tableStyleId>
              </a:tblPr>
              <a:tblGrid>
                <a:gridCol w="4433778">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noProof="0" dirty="0" smtClean="0">
                          <a:solidFill>
                            <a:schemeClr val="tx1"/>
                          </a:solidFill>
                          <a:latin typeface="Tw Cen MT" panose="020B0602020104020603" pitchFamily="34" charset="0"/>
                          <a:ea typeface="+mn-ea"/>
                          <a:cs typeface="+mn-cs"/>
                        </a:rPr>
                        <a:t>Minimum 100 G7 contractors achieved 4 Star and above SCORE rating by 2020</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Bookman Old Style" pitchFamily="18" charset="0"/>
                          <a:ea typeface="+mn-ea"/>
                          <a:cs typeface="+mn-cs"/>
                        </a:rPr>
                        <a:t>I</a:t>
                      </a:r>
                      <a:r>
                        <a:rPr lang="en-MY" sz="1000" b="0" kern="1200" dirty="0" smtClean="0">
                          <a:solidFill>
                            <a:schemeClr val="tx1"/>
                          </a:solidFill>
                          <a:latin typeface="Tw Cen MT" panose="020B0602020104020603" pitchFamily="34" charset="0"/>
                          <a:ea typeface="+mn-ea"/>
                          <a:cs typeface="+mn-cs"/>
                        </a:rPr>
                        <a:t>4 – Intensify contractors’ capacity</a:t>
                      </a:r>
                      <a:r>
                        <a:rPr lang="en-MY" sz="1000" b="0" kern="1200" baseline="0" dirty="0" smtClean="0">
                          <a:solidFill>
                            <a:schemeClr val="tx1"/>
                          </a:solidFill>
                          <a:latin typeface="Tw Cen MT" panose="020B0602020104020603" pitchFamily="34" charset="0"/>
                          <a:ea typeface="+mn-ea"/>
                          <a:cs typeface="+mn-cs"/>
                        </a:rPr>
                        <a:t> and capability building</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Bookman Old Style" pitchFamily="18" charset="0"/>
                          <a:ea typeface="+mn-ea"/>
                          <a:cs typeface="+mn-cs"/>
                        </a:rPr>
                        <a:t>-</a:t>
                      </a:r>
                      <a:endParaRPr lang="en-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19050" y="4859413"/>
            <a:ext cx="6838949" cy="4401205"/>
          </a:xfrm>
          <a:prstGeom prst="rect">
            <a:avLst/>
          </a:prstGeom>
          <a:noFill/>
        </p:spPr>
        <p:txBody>
          <a:bodyPr wrap="square" rtlCol="0">
            <a:spAutoFit/>
          </a:bodyPr>
          <a:lstStyle/>
          <a:p>
            <a:pPr algn="just"/>
            <a:r>
              <a:rPr lang="en-US" sz="1000" dirty="0">
                <a:latin typeface="Tw Cen MT" panose="020B0602020104020603" pitchFamily="34" charset="0"/>
              </a:rPr>
              <a:t>This KPI is under </a:t>
            </a:r>
            <a:r>
              <a:rPr lang="en-US" sz="1000" dirty="0" smtClean="0">
                <a:latin typeface="Tw Cen MT" panose="020B0602020104020603" pitchFamily="34" charset="0"/>
              </a:rPr>
              <a:t>the purview </a:t>
            </a:r>
            <a:r>
              <a:rPr lang="en-US" sz="1000" dirty="0">
                <a:latin typeface="Tw Cen MT" panose="020B0602020104020603" pitchFamily="34" charset="0"/>
              </a:rPr>
              <a:t>of IWG20.</a:t>
            </a:r>
          </a:p>
          <a:p>
            <a:pPr algn="just"/>
            <a:endParaRPr lang="en-US" sz="1000" dirty="0">
              <a:latin typeface="Tw Cen MT" panose="020B0602020104020603" pitchFamily="34" charset="0"/>
            </a:endParaRPr>
          </a:p>
          <a:p>
            <a:pPr algn="just"/>
            <a:r>
              <a:rPr lang="en-US" sz="1000" dirty="0" smtClean="0">
                <a:latin typeface="Tw Cen MT" panose="020B0602020104020603" pitchFamily="34" charset="0"/>
              </a:rPr>
              <a:t>In 2017, 52 </a:t>
            </a:r>
            <a:r>
              <a:rPr lang="en-US" sz="1000" dirty="0">
                <a:latin typeface="Tw Cen MT" panose="020B0602020104020603" pitchFamily="34" charset="0"/>
              </a:rPr>
              <a:t>G7 contractors </a:t>
            </a:r>
            <a:r>
              <a:rPr lang="en-US" sz="1000" dirty="0" smtClean="0">
                <a:latin typeface="Tw Cen MT" panose="020B0602020104020603" pitchFamily="34" charset="0"/>
              </a:rPr>
              <a:t>have </a:t>
            </a:r>
            <a:r>
              <a:rPr lang="en-US" sz="1000" dirty="0">
                <a:latin typeface="Tw Cen MT" panose="020B0602020104020603" pitchFamily="34" charset="0"/>
              </a:rPr>
              <a:t>achieved 4 star </a:t>
            </a:r>
            <a:r>
              <a:rPr lang="en-US" sz="1000" dirty="0" smtClean="0">
                <a:latin typeface="Tw Cen MT" panose="020B0602020104020603" pitchFamily="34" charset="0"/>
              </a:rPr>
              <a:t>and above SCORE rating.</a:t>
            </a:r>
          </a:p>
          <a:p>
            <a:pPr algn="just"/>
            <a:endParaRPr lang="en-US" sz="1000" dirty="0" smtClean="0">
              <a:latin typeface="Tw Cen MT" panose="020B0602020104020603" pitchFamily="34" charset="0"/>
            </a:endParaRPr>
          </a:p>
          <a:p>
            <a:pPr algn="just"/>
            <a:r>
              <a:rPr lang="en-US" sz="1000" dirty="0" smtClean="0">
                <a:latin typeface="Tw Cen MT" panose="020B0602020104020603" pitchFamily="34" charset="0"/>
              </a:rPr>
              <a:t>As of Q2 2018,</a:t>
            </a:r>
            <a:r>
              <a:rPr lang="en-US" sz="1000" dirty="0" smtClean="0">
                <a:solidFill>
                  <a:srgbClr val="FF0000"/>
                </a:solidFill>
                <a:latin typeface="Tw Cen MT" panose="020B0602020104020603" pitchFamily="34" charset="0"/>
              </a:rPr>
              <a:t> </a:t>
            </a:r>
            <a:r>
              <a:rPr lang="en-US" sz="1000" dirty="0" smtClean="0">
                <a:latin typeface="Tw Cen MT" panose="020B0602020104020603" pitchFamily="34" charset="0"/>
              </a:rPr>
              <a:t>55</a:t>
            </a:r>
            <a:r>
              <a:rPr lang="en-US" sz="1000" dirty="0" smtClean="0">
                <a:solidFill>
                  <a:srgbClr val="FF0000"/>
                </a:solidFill>
                <a:latin typeface="Tw Cen MT" panose="020B0602020104020603" pitchFamily="34" charset="0"/>
              </a:rPr>
              <a:t> </a:t>
            </a:r>
            <a:r>
              <a:rPr lang="en-US" sz="1000" dirty="0" smtClean="0">
                <a:latin typeface="Tw Cen MT" panose="020B0602020104020603" pitchFamily="34" charset="0"/>
              </a:rPr>
              <a:t>G7 contractors have achieved 4 star and above SCORE rating.</a:t>
            </a:r>
            <a:endParaRPr lang="en-US" sz="1000" dirty="0">
              <a:latin typeface="Tw Cen MT" panose="020B0602020104020603" pitchFamily="34" charset="0"/>
            </a:endParaRPr>
          </a:p>
          <a:p>
            <a:pPr algn="just"/>
            <a:endParaRPr lang="en-US" sz="1000" dirty="0">
              <a:latin typeface="Tw Cen MT" panose="020B0602020104020603" pitchFamily="34" charset="0"/>
            </a:endParaRPr>
          </a:p>
          <a:p>
            <a:pPr algn="just"/>
            <a:r>
              <a:rPr lang="en-US" sz="1000" b="1" dirty="0">
                <a:latin typeface="Tw Cen MT" panose="020B0602020104020603" pitchFamily="34" charset="0"/>
              </a:rPr>
              <a:t>SPKK Renewal Circular</a:t>
            </a:r>
          </a:p>
          <a:p>
            <a:pPr algn="just"/>
            <a:r>
              <a:rPr lang="en-US" sz="1000" dirty="0" smtClean="0">
                <a:latin typeface="Tw Cen MT" panose="020B0602020104020603" pitchFamily="34" charset="0"/>
              </a:rPr>
              <a:t>CIDB had issued circular Bil.1/2017 on 5 Dec 2017 titled “</a:t>
            </a:r>
            <a:r>
              <a:rPr lang="en-US" sz="1000" dirty="0" err="1" smtClean="0">
                <a:latin typeface="Tw Cen MT" panose="020B0602020104020603" pitchFamily="34" charset="0"/>
              </a:rPr>
              <a:t>Syarat</a:t>
            </a:r>
            <a:r>
              <a:rPr lang="en-US" sz="1000" dirty="0" smtClean="0">
                <a:latin typeface="Tw Cen MT" panose="020B0602020104020603" pitchFamily="34" charset="0"/>
              </a:rPr>
              <a:t> </a:t>
            </a:r>
            <a:r>
              <a:rPr lang="en-US" sz="1000" dirty="0" err="1" smtClean="0">
                <a:latin typeface="Tw Cen MT" panose="020B0602020104020603" pitchFamily="34" charset="0"/>
              </a:rPr>
              <a:t>Pensijilan</a:t>
            </a:r>
            <a:r>
              <a:rPr lang="en-US" sz="1000" dirty="0" smtClean="0">
                <a:latin typeface="Tw Cen MT" panose="020B0602020104020603" pitchFamily="34" charset="0"/>
              </a:rPr>
              <a:t> SCORE-CIDB </a:t>
            </a:r>
            <a:r>
              <a:rPr lang="en-US" sz="1000" dirty="0" err="1" smtClean="0">
                <a:latin typeface="Tw Cen MT" panose="020B0602020104020603" pitchFamily="34" charset="0"/>
              </a:rPr>
              <a:t>Untuk</a:t>
            </a:r>
            <a:r>
              <a:rPr lang="en-US" sz="1000" dirty="0" smtClean="0">
                <a:latin typeface="Tw Cen MT" panose="020B0602020104020603" pitchFamily="34" charset="0"/>
              </a:rPr>
              <a:t> </a:t>
            </a:r>
            <a:r>
              <a:rPr lang="en-US" sz="1000" dirty="0" err="1" smtClean="0">
                <a:latin typeface="Tw Cen MT" panose="020B0602020104020603" pitchFamily="34" charset="0"/>
              </a:rPr>
              <a:t>Pembaharuan</a:t>
            </a:r>
            <a:r>
              <a:rPr lang="en-US" sz="1000" dirty="0" smtClean="0">
                <a:latin typeface="Tw Cen MT" panose="020B0602020104020603" pitchFamily="34" charset="0"/>
              </a:rPr>
              <a:t> </a:t>
            </a:r>
            <a:r>
              <a:rPr lang="en-US" sz="1000" dirty="0" err="1" smtClean="0">
                <a:latin typeface="Tw Cen MT" panose="020B0602020104020603" pitchFamily="34" charset="0"/>
              </a:rPr>
              <a:t>Sijil</a:t>
            </a:r>
            <a:r>
              <a:rPr lang="en-US" sz="1000" dirty="0" smtClean="0">
                <a:latin typeface="Tw Cen MT" panose="020B0602020104020603" pitchFamily="34" charset="0"/>
              </a:rPr>
              <a:t> </a:t>
            </a:r>
            <a:r>
              <a:rPr lang="en-US" sz="1000" dirty="0" err="1" smtClean="0">
                <a:latin typeface="Tw Cen MT" panose="020B0602020104020603" pitchFamily="34" charset="0"/>
              </a:rPr>
              <a:t>Perolehan</a:t>
            </a:r>
            <a:r>
              <a:rPr lang="en-US" sz="1000" dirty="0" smtClean="0">
                <a:latin typeface="Tw Cen MT" panose="020B0602020104020603" pitchFamily="34" charset="0"/>
              </a:rPr>
              <a:t> </a:t>
            </a:r>
            <a:r>
              <a:rPr lang="en-US" sz="1000" dirty="0" err="1" smtClean="0">
                <a:latin typeface="Tw Cen MT" panose="020B0602020104020603" pitchFamily="34" charset="0"/>
              </a:rPr>
              <a:t>Kerja</a:t>
            </a:r>
            <a:r>
              <a:rPr lang="en-US" sz="1000" dirty="0" smtClean="0">
                <a:latin typeface="Tw Cen MT" panose="020B0602020104020603" pitchFamily="34" charset="0"/>
              </a:rPr>
              <a:t> </a:t>
            </a:r>
            <a:r>
              <a:rPr lang="en-US" sz="1000" dirty="0" err="1" smtClean="0">
                <a:latin typeface="Tw Cen MT" panose="020B0602020104020603" pitchFamily="34" charset="0"/>
              </a:rPr>
              <a:t>Kerajaan</a:t>
            </a:r>
            <a:r>
              <a:rPr lang="en-US" sz="1000" dirty="0" smtClean="0">
                <a:latin typeface="Tw Cen MT" panose="020B0602020104020603" pitchFamily="34" charset="0"/>
              </a:rPr>
              <a:t> (SPKK) </a:t>
            </a:r>
            <a:r>
              <a:rPr lang="en-US" sz="1000" dirty="0" err="1" smtClean="0">
                <a:latin typeface="Tw Cen MT" panose="020B0602020104020603" pitchFamily="34" charset="0"/>
              </a:rPr>
              <a:t>Bagi</a:t>
            </a:r>
            <a:r>
              <a:rPr lang="en-US" sz="1000" dirty="0" smtClean="0">
                <a:latin typeface="Tw Cen MT" panose="020B0602020104020603" pitchFamily="34" charset="0"/>
              </a:rPr>
              <a:t> </a:t>
            </a:r>
            <a:r>
              <a:rPr lang="en-US" sz="1000" dirty="0" err="1" smtClean="0">
                <a:latin typeface="Tw Cen MT" panose="020B0602020104020603" pitchFamily="34" charset="0"/>
              </a:rPr>
              <a:t>Kontraktor</a:t>
            </a:r>
            <a:r>
              <a:rPr lang="en-US" sz="1000" dirty="0" smtClean="0">
                <a:latin typeface="Tw Cen MT" panose="020B0602020104020603" pitchFamily="34" charset="0"/>
              </a:rPr>
              <a:t> </a:t>
            </a:r>
            <a:r>
              <a:rPr lang="en-US" sz="1000" dirty="0" err="1" smtClean="0">
                <a:latin typeface="Tw Cen MT" panose="020B0602020104020603" pitchFamily="34" charset="0"/>
              </a:rPr>
              <a:t>Gred</a:t>
            </a:r>
            <a:r>
              <a:rPr lang="en-US" sz="1000" dirty="0" smtClean="0">
                <a:latin typeface="Tw Cen MT" panose="020B0602020104020603" pitchFamily="34" charset="0"/>
              </a:rPr>
              <a:t> G7” to be enforced immediately. The objective of the circular is as a preparatory step for the implementation of SCORE rating in government procurement and to assist the contractor to identify the company’s weaknesses and to improve their capacity and capability to enable the contractor to compete at the international level. </a:t>
            </a:r>
          </a:p>
          <a:p>
            <a:pPr algn="just"/>
            <a:endParaRPr lang="en-US" sz="1000" dirty="0" smtClean="0">
              <a:latin typeface="Tw Cen MT" panose="020B0602020104020603" pitchFamily="34" charset="0"/>
            </a:endParaRPr>
          </a:p>
          <a:p>
            <a:pPr algn="just"/>
            <a:r>
              <a:rPr lang="en-US" sz="1000" dirty="0" smtClean="0">
                <a:latin typeface="Tw Cen MT" panose="020B0602020104020603" pitchFamily="34" charset="0"/>
              </a:rPr>
              <a:t>The circular can be accessed through the following link :</a:t>
            </a:r>
          </a:p>
          <a:p>
            <a:pPr algn="just"/>
            <a:r>
              <a:rPr lang="en-US" sz="1000" dirty="0">
                <a:latin typeface="Tw Cen MT" panose="020B0602020104020603" pitchFamily="34" charset="0"/>
              </a:rPr>
              <a:t>http://www.cidb.gov.my/index.php/en/focus-areas/bahan-binaan/cidb-circular</a:t>
            </a:r>
          </a:p>
          <a:p>
            <a:pPr algn="just"/>
            <a:endParaRPr lang="en-US" sz="1000" dirty="0" smtClean="0">
              <a:latin typeface="Tw Cen MT" panose="020B0602020104020603" pitchFamily="34" charset="0"/>
            </a:endParaRPr>
          </a:p>
          <a:p>
            <a:pPr algn="just"/>
            <a:r>
              <a:rPr lang="en-US" sz="1000" b="1" dirty="0">
                <a:latin typeface="Tw Cen MT" panose="020B0602020104020603" pitchFamily="34" charset="0"/>
              </a:rPr>
              <a:t>Study to improve G7 SCORE rating</a:t>
            </a:r>
          </a:p>
          <a:p>
            <a:pPr algn="just"/>
            <a:r>
              <a:rPr lang="en-US" sz="1000" dirty="0" err="1" smtClean="0">
                <a:latin typeface="Tw Cen MT" panose="020B0602020104020603" pitchFamily="34" charset="0"/>
              </a:rPr>
              <a:t>Universiti</a:t>
            </a:r>
            <a:r>
              <a:rPr lang="en-US" sz="1000" dirty="0" smtClean="0">
                <a:latin typeface="Tw Cen MT" panose="020B0602020104020603" pitchFamily="34" charset="0"/>
              </a:rPr>
              <a:t> Utara Malaysia (UUM) was appointed in 19 Dec 2017 to conduct a study to improve G7 contractors SCORE rating with a completion date of 30 March 2018. The first draft of the study was submitted on 14 March 2018. The second draft was submitted on 21</a:t>
            </a:r>
            <a:r>
              <a:rPr lang="en-US" sz="1000" baseline="30000" dirty="0" smtClean="0">
                <a:latin typeface="Tw Cen MT" panose="020B0602020104020603" pitchFamily="34" charset="0"/>
              </a:rPr>
              <a:t> </a:t>
            </a:r>
            <a:r>
              <a:rPr lang="en-US" sz="1000" dirty="0" smtClean="0">
                <a:latin typeface="Tw Cen MT" panose="020B0602020104020603" pitchFamily="34" charset="0"/>
              </a:rPr>
              <a:t>March 2018. The study was completed in June 2018 and the final report was submitted on 6 July 2018. A list of training providers to provide essential trainings on SCORE parameters has been identified. </a:t>
            </a:r>
          </a:p>
          <a:p>
            <a:pPr algn="just"/>
            <a:endParaRPr lang="en-US" sz="1000" dirty="0">
              <a:latin typeface="Tw Cen MT" panose="020B0602020104020603" pitchFamily="34" charset="0"/>
            </a:endParaRPr>
          </a:p>
          <a:p>
            <a:pPr algn="just"/>
            <a:r>
              <a:rPr lang="en-US" sz="1000" b="1" dirty="0">
                <a:latin typeface="Tw Cen MT" panose="020B0602020104020603" pitchFamily="34" charset="0"/>
              </a:rPr>
              <a:t>Contractor </a:t>
            </a:r>
            <a:r>
              <a:rPr lang="en-US" sz="1000" b="1" dirty="0" smtClean="0">
                <a:latin typeface="Tw Cen MT" panose="020B0602020104020603" pitchFamily="34" charset="0"/>
              </a:rPr>
              <a:t>Report Card (CRC)</a:t>
            </a:r>
            <a:endParaRPr lang="en-US" sz="1000" b="1" dirty="0">
              <a:latin typeface="Tw Cen MT" panose="020B0602020104020603" pitchFamily="34" charset="0"/>
            </a:endParaRPr>
          </a:p>
          <a:p>
            <a:pPr algn="just"/>
            <a:r>
              <a:rPr lang="en-US" sz="1000" dirty="0" err="1">
                <a:latin typeface="Tw Cen MT" panose="020B0602020104020603" pitchFamily="34" charset="0"/>
              </a:rPr>
              <a:t>HeiTech</a:t>
            </a:r>
            <a:r>
              <a:rPr lang="en-US" sz="1000" dirty="0">
                <a:latin typeface="Tw Cen MT" panose="020B0602020104020603" pitchFamily="34" charset="0"/>
              </a:rPr>
              <a:t> </a:t>
            </a:r>
            <a:r>
              <a:rPr lang="en-US" sz="1000" dirty="0" err="1">
                <a:latin typeface="Tw Cen MT" panose="020B0602020104020603" pitchFamily="34" charset="0"/>
              </a:rPr>
              <a:t>Padu</a:t>
            </a:r>
            <a:r>
              <a:rPr lang="en-US" sz="1000" dirty="0">
                <a:latin typeface="Tw Cen MT" panose="020B0602020104020603" pitchFamily="34" charset="0"/>
              </a:rPr>
              <a:t> </a:t>
            </a:r>
            <a:r>
              <a:rPr lang="en-US" sz="1000" dirty="0" err="1">
                <a:latin typeface="Tw Cen MT" panose="020B0602020104020603" pitchFamily="34" charset="0"/>
              </a:rPr>
              <a:t>Sdn</a:t>
            </a:r>
            <a:r>
              <a:rPr lang="en-US" sz="1000" dirty="0">
                <a:latin typeface="Tw Cen MT" panose="020B0602020104020603" pitchFamily="34" charset="0"/>
              </a:rPr>
              <a:t> </a:t>
            </a:r>
            <a:r>
              <a:rPr lang="en-US" sz="1000" dirty="0" err="1">
                <a:latin typeface="Tw Cen MT" panose="020B0602020104020603" pitchFamily="34" charset="0"/>
              </a:rPr>
              <a:t>Bhd</a:t>
            </a:r>
            <a:r>
              <a:rPr lang="en-US" sz="1000" dirty="0">
                <a:latin typeface="Tw Cen MT" panose="020B0602020104020603" pitchFamily="34" charset="0"/>
              </a:rPr>
              <a:t> was appointed to develop </a:t>
            </a:r>
            <a:r>
              <a:rPr lang="en-US" sz="1000" dirty="0" smtClean="0">
                <a:latin typeface="Tw Cen MT" panose="020B0602020104020603" pitchFamily="34" charset="0"/>
              </a:rPr>
              <a:t>the Centralized </a:t>
            </a:r>
            <a:r>
              <a:rPr lang="en-US" sz="1000" dirty="0">
                <a:latin typeface="Tw Cen MT" panose="020B0602020104020603" pitchFamily="34" charset="0"/>
              </a:rPr>
              <a:t>Information Management System (CIMS</a:t>
            </a:r>
            <a:r>
              <a:rPr lang="en-US" sz="1000" dirty="0" smtClean="0">
                <a:latin typeface="Tw Cen MT" panose="020B0602020104020603" pitchFamily="34" charset="0"/>
              </a:rPr>
              <a:t>) and one of the modules included is the CRC. Contractors Continuous Development (CCD) </a:t>
            </a:r>
            <a:r>
              <a:rPr lang="en-US" sz="1000" dirty="0">
                <a:latin typeface="Tw Cen MT" panose="020B0602020104020603" pitchFamily="34" charset="0"/>
              </a:rPr>
              <a:t>point and various  trainings </a:t>
            </a:r>
            <a:r>
              <a:rPr lang="en-US" sz="1000" dirty="0" smtClean="0">
                <a:latin typeface="Tw Cen MT" panose="020B0602020104020603" pitchFamily="34" charset="0"/>
              </a:rPr>
              <a:t>undertaken have also been identified to be included to enhance the module on the CRC.  As at June 2018, the CRC development is 70% completed.</a:t>
            </a:r>
          </a:p>
          <a:p>
            <a:pPr algn="just"/>
            <a:endParaRPr lang="en-US" sz="1000" dirty="0">
              <a:latin typeface="Tw Cen MT" panose="020B0602020104020603" pitchFamily="34" charset="0"/>
            </a:endParaRPr>
          </a:p>
          <a:p>
            <a:pPr algn="just"/>
            <a:r>
              <a:rPr lang="en-SG" sz="1000" b="1" dirty="0" smtClean="0">
                <a:latin typeface="Tw Cen MT" pitchFamily="34" charset="0"/>
                <a:cs typeface="Arial" panose="020B0604020202020204" pitchFamily="34" charset="0"/>
              </a:rPr>
              <a:t>Programmes To Improve G7 </a:t>
            </a:r>
            <a:r>
              <a:rPr lang="en-SG" sz="1000" b="1" dirty="0">
                <a:latin typeface="Tw Cen MT" pitchFamily="34" charset="0"/>
                <a:cs typeface="Arial" panose="020B0604020202020204" pitchFamily="34" charset="0"/>
              </a:rPr>
              <a:t>SCORE </a:t>
            </a:r>
            <a:r>
              <a:rPr lang="en-SG" sz="1000" b="1" dirty="0" smtClean="0">
                <a:latin typeface="Tw Cen MT" pitchFamily="34" charset="0"/>
                <a:cs typeface="Arial" panose="020B0604020202020204" pitchFamily="34" charset="0"/>
              </a:rPr>
              <a:t>Rating</a:t>
            </a:r>
          </a:p>
          <a:p>
            <a:pPr algn="just"/>
            <a:r>
              <a:rPr lang="en-US" sz="1000" dirty="0" smtClean="0">
                <a:latin typeface="Tw Cen MT" panose="020B0602020104020603" pitchFamily="34" charset="0"/>
              </a:rPr>
              <a:t>One of the </a:t>
            </a:r>
            <a:r>
              <a:rPr lang="en-US" sz="1000" dirty="0" err="1" smtClean="0">
                <a:latin typeface="Tw Cen MT" panose="020B0602020104020603" pitchFamily="34" charset="0"/>
              </a:rPr>
              <a:t>programmes</a:t>
            </a:r>
            <a:r>
              <a:rPr lang="en-US" sz="1000" dirty="0" smtClean="0">
                <a:latin typeface="Tw Cen MT" panose="020B0602020104020603" pitchFamily="34" charset="0"/>
              </a:rPr>
              <a:t> to improve G7 SCORE rating is to develop a database on training providers on the SCORE parameters. </a:t>
            </a:r>
            <a:endParaRPr lang="en-US" sz="1000" dirty="0">
              <a:latin typeface="Tw Cen MT" panose="020B0602020104020603" pitchFamily="34" charset="0"/>
            </a:endParaRPr>
          </a:p>
        </p:txBody>
      </p:sp>
      <p:sp>
        <p:nvSpPr>
          <p:cNvPr id="5" name="Rectangle 4"/>
          <p:cNvSpPr/>
          <p:nvPr/>
        </p:nvSpPr>
        <p:spPr>
          <a:xfrm>
            <a:off x="2110332" y="63798"/>
            <a:ext cx="2091535" cy="307777"/>
          </a:xfrm>
          <a:prstGeom prst="rect">
            <a:avLst/>
          </a:prstGeom>
          <a:ln>
            <a:noFill/>
          </a:ln>
        </p:spPr>
        <p:txBody>
          <a:bodyPr wrap="none">
            <a:spAutoFit/>
          </a:bodyPr>
          <a:lstStyle/>
          <a:p>
            <a:r>
              <a:rPr lang="ms-MY" sz="1400" b="1" dirty="0" smtClean="0">
                <a:solidFill>
                  <a:schemeClr val="accent1">
                    <a:lumMod val="75000"/>
                  </a:schemeClr>
                </a:solidFill>
                <a:latin typeface="Tw Cen MT" panose="020B0602020104020603" pitchFamily="34" charset="0"/>
              </a:rPr>
              <a:t>INTERNATIONALISATION</a:t>
            </a:r>
            <a:endParaRPr lang="ms-MY" sz="1400" b="1" dirty="0">
              <a:solidFill>
                <a:schemeClr val="accent1">
                  <a:lumMod val="75000"/>
                </a:schemeClr>
              </a:solidFill>
              <a:latin typeface="Tw Cen MT" panose="020B0602020104020603" pitchFamily="34" charset="0"/>
            </a:endParaRPr>
          </a:p>
        </p:txBody>
      </p:sp>
      <p:sp>
        <p:nvSpPr>
          <p:cNvPr id="10" name="Rectangle 9"/>
          <p:cNvSpPr/>
          <p:nvPr/>
        </p:nvSpPr>
        <p:spPr>
          <a:xfrm>
            <a:off x="180761"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a:t>
            </a:r>
            <a:r>
              <a:rPr lang="ms-MY" sz="2800" b="1" dirty="0" smtClean="0">
                <a:solidFill>
                  <a:schemeClr val="bg1"/>
                </a:solidFill>
                <a:latin typeface="Bookman Old Style" pitchFamily="18" charset="0"/>
              </a:rPr>
              <a:t>I</a:t>
            </a:r>
            <a:r>
              <a:rPr lang="ms-MY" sz="2800" b="1" dirty="0" smtClean="0">
                <a:solidFill>
                  <a:schemeClr val="bg1"/>
                </a:solidFill>
                <a:latin typeface="Tw Cen MT" panose="020B0602020104020603" pitchFamily="34" charset="0"/>
              </a:rPr>
              <a:t>4-127</a:t>
            </a:r>
            <a:endParaRPr lang="ms-MY" sz="2800" dirty="0">
              <a:solidFill>
                <a:schemeClr val="bg1"/>
              </a:solidFill>
            </a:endParaRPr>
          </a:p>
        </p:txBody>
      </p:sp>
      <p:sp>
        <p:nvSpPr>
          <p:cNvPr id="15" name="TextBox 14"/>
          <p:cNvSpPr txBox="1"/>
          <p:nvPr/>
        </p:nvSpPr>
        <p:spPr>
          <a:xfrm>
            <a:off x="0" y="4584333"/>
            <a:ext cx="6858000" cy="230832"/>
          </a:xfrm>
          <a:prstGeom prst="rect">
            <a:avLst/>
          </a:prstGeom>
          <a:solidFill>
            <a:schemeClr val="accent1">
              <a:lumMod val="75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accent1">
              <a:lumMod val="75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Tree>
    <p:extLst>
      <p:ext uri="{BB962C8B-B14F-4D97-AF65-F5344CB8AC3E}">
        <p14:creationId xmlns:p14="http://schemas.microsoft.com/office/powerpoint/2010/main" val="205140643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391124"/>
        </p:xfrm>
        <a:graphic>
          <a:graphicData uri="http://schemas.openxmlformats.org/drawingml/2006/table">
            <a:tbl>
              <a:tblPr firstRow="1" bandRow="1">
                <a:tableStyleId>{5C22544A-7EE6-4342-B048-85BDC9FD1C3A}</a:tableStyleId>
              </a:tblPr>
              <a:tblGrid>
                <a:gridCol w="1297170">
                  <a:extLst>
                    <a:ext uri="{9D8B030D-6E8A-4147-A177-3AD203B41FA5}">
                      <a16:colId xmlns:a16="http://schemas.microsoft.com/office/drawing/2014/main" val="2124581660"/>
                    </a:ext>
                  </a:extLst>
                </a:gridCol>
                <a:gridCol w="1435395">
                  <a:extLst>
                    <a:ext uri="{9D8B030D-6E8A-4147-A177-3AD203B41FA5}">
                      <a16:colId xmlns:a16="http://schemas.microsoft.com/office/drawing/2014/main" val="3372148144"/>
                    </a:ext>
                  </a:extLst>
                </a:gridCol>
                <a:gridCol w="1403498">
                  <a:extLst>
                    <a:ext uri="{9D8B030D-6E8A-4147-A177-3AD203B41FA5}">
                      <a16:colId xmlns:a16="http://schemas.microsoft.com/office/drawing/2014/main" val="384475541"/>
                    </a:ext>
                  </a:extLst>
                </a:gridCol>
                <a:gridCol w="1371600">
                  <a:extLst>
                    <a:ext uri="{9D8B030D-6E8A-4147-A177-3AD203B41FA5}">
                      <a16:colId xmlns:a16="http://schemas.microsoft.com/office/drawing/2014/main" val="3666211108"/>
                    </a:ext>
                  </a:extLst>
                </a:gridCol>
                <a:gridCol w="1350337">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accent1">
                        <a:lumMod val="75000"/>
                        <a:alpha val="60000"/>
                      </a:schemeClr>
                    </a:solidFill>
                  </a:tcPr>
                </a:tc>
                <a:extLst>
                  <a:ext uri="{0D108BD9-81ED-4DB2-BD59-A6C34878D82A}">
                    <a16:rowId xmlns:a16="http://schemas.microsoft.com/office/drawing/2014/main" val="2306563032"/>
                  </a:ext>
                </a:extLst>
              </a:tr>
              <a:tr h="1968685">
                <a:tc>
                  <a:txBody>
                    <a:bodyPr/>
                    <a:lstStyle/>
                    <a:p>
                      <a:pPr eaLnBrk="1" fontAlgn="base" hangingPunct="1">
                        <a:lnSpc>
                          <a:spcPct val="100000"/>
                        </a:lnSpc>
                        <a:spcBef>
                          <a:spcPct val="0"/>
                        </a:spcBef>
                        <a:spcAft>
                          <a:spcPct val="0"/>
                        </a:spcAft>
                        <a:defRPr/>
                      </a:pPr>
                      <a:endParaRPr lang="en-MY" sz="900" dirty="0">
                        <a:latin typeface="Tw Cen MT" pitchFamily="34" charset="0"/>
                      </a:endParaRPr>
                    </a:p>
                  </a:txBody>
                  <a:tcPr>
                    <a:solidFill>
                      <a:schemeClr val="accent1">
                        <a:lumMod val="75000"/>
                        <a:alpha val="1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rgbClr val="000000"/>
                          </a:solidFill>
                          <a:effectLst/>
                          <a:uLnTx/>
                          <a:uFillTx/>
                          <a:latin typeface="Tw Cen MT" pitchFamily="34" charset="0"/>
                          <a:ea typeface="+mn-ea"/>
                          <a:cs typeface="Arial" panose="020B0604020202020204" pitchFamily="34" charset="0"/>
                        </a:rPr>
                        <a:t>Database on </a:t>
                      </a:r>
                      <a:r>
                        <a:rPr lang="en-US" sz="900" dirty="0" smtClean="0">
                          <a:solidFill>
                            <a:srgbClr val="000000"/>
                          </a:solidFill>
                          <a:latin typeface="Tw Cen MT" pitchFamily="34" charset="0"/>
                          <a:cs typeface="Arial" panose="020B0604020202020204" pitchFamily="34" charset="0"/>
                        </a:rPr>
                        <a:t>C</a:t>
                      </a:r>
                      <a:r>
                        <a:rPr kumimoji="0" lang="en-US" sz="900" b="0" i="0" u="none" strike="noStrike" kern="1200" cap="none" spc="0" normalizeH="0" baseline="0" noProof="0" dirty="0" err="1" smtClean="0">
                          <a:ln>
                            <a:noFill/>
                          </a:ln>
                          <a:solidFill>
                            <a:srgbClr val="000000"/>
                          </a:solidFill>
                          <a:effectLst/>
                          <a:uLnTx/>
                          <a:uFillTx/>
                          <a:latin typeface="Tw Cen MT" pitchFamily="34" charset="0"/>
                          <a:ea typeface="+mn-ea"/>
                          <a:cs typeface="Arial" panose="020B0604020202020204" pitchFamily="34" charset="0"/>
                        </a:rPr>
                        <a:t>ertified</a:t>
                      </a:r>
                      <a:r>
                        <a:rPr kumimoji="0" lang="en-US" sz="900" b="0" i="0" u="none" strike="noStrike" kern="1200" cap="none" spc="0" normalizeH="0" baseline="0" noProof="0" dirty="0" smtClean="0">
                          <a:ln>
                            <a:noFill/>
                          </a:ln>
                          <a:solidFill>
                            <a:srgbClr val="000000"/>
                          </a:solidFill>
                          <a:effectLst/>
                          <a:uLnTx/>
                          <a:uFillTx/>
                          <a:latin typeface="Tw Cen MT" pitchFamily="34" charset="0"/>
                          <a:ea typeface="+mn-ea"/>
                          <a:cs typeface="Arial" panose="020B0604020202020204" pitchFamily="34" charset="0"/>
                        </a:rPr>
                        <a:t> Construction</a:t>
                      </a:r>
                      <a:r>
                        <a:rPr kumimoji="0" lang="en-US" sz="900" b="0" i="0" u="none" strike="noStrike" kern="1200" cap="none" spc="0" normalizeH="0" noProof="0" dirty="0" smtClean="0">
                          <a:ln>
                            <a:noFill/>
                          </a:ln>
                          <a:solidFill>
                            <a:srgbClr val="000000"/>
                          </a:solidFill>
                          <a:effectLst/>
                          <a:uLnTx/>
                          <a:uFillTx/>
                          <a:latin typeface="Tw Cen MT" pitchFamily="34" charset="0"/>
                          <a:ea typeface="+mn-ea"/>
                          <a:cs typeface="Arial" panose="020B0604020202020204" pitchFamily="34" charset="0"/>
                        </a:rPr>
                        <a:t> </a:t>
                      </a:r>
                      <a:r>
                        <a:rPr lang="en-US" sz="900" dirty="0" smtClean="0">
                          <a:solidFill>
                            <a:srgbClr val="000000"/>
                          </a:solidFill>
                          <a:latin typeface="Tw Cen MT" pitchFamily="34" charset="0"/>
                          <a:cs typeface="Arial" panose="020B0604020202020204" pitchFamily="34" charset="0"/>
                        </a:rPr>
                        <a:t>P</a:t>
                      </a:r>
                      <a:r>
                        <a:rPr kumimoji="0" lang="en-US" sz="900" b="0" i="0" u="none" strike="noStrike" kern="1200" cap="none" spc="0" normalizeH="0" noProof="0" dirty="0" err="1" smtClean="0">
                          <a:ln>
                            <a:noFill/>
                          </a:ln>
                          <a:solidFill>
                            <a:srgbClr val="000000"/>
                          </a:solidFill>
                          <a:effectLst/>
                          <a:uLnTx/>
                          <a:uFillTx/>
                          <a:latin typeface="Tw Cen MT" pitchFamily="34" charset="0"/>
                          <a:ea typeface="+mn-ea"/>
                          <a:cs typeface="Arial" panose="020B0604020202020204" pitchFamily="34" charset="0"/>
                        </a:rPr>
                        <a:t>roject</a:t>
                      </a:r>
                      <a:r>
                        <a:rPr kumimoji="0" lang="en-US" sz="900" b="0" i="0" u="none" strike="noStrike" kern="1200" cap="none" spc="0" normalizeH="0" noProof="0" dirty="0" smtClean="0">
                          <a:ln>
                            <a:noFill/>
                          </a:ln>
                          <a:solidFill>
                            <a:srgbClr val="000000"/>
                          </a:solidFill>
                          <a:effectLst/>
                          <a:uLnTx/>
                          <a:uFillTx/>
                          <a:latin typeface="Tw Cen MT" pitchFamily="34" charset="0"/>
                          <a:ea typeface="+mn-ea"/>
                          <a:cs typeface="Arial" panose="020B0604020202020204" pitchFamily="34" charset="0"/>
                        </a:rPr>
                        <a:t> Managers  established</a:t>
                      </a:r>
                      <a:endParaRPr kumimoji="0" lang="en-US" sz="900" b="0" i="0" u="none" strike="noStrike" kern="1200" cap="none" spc="0" normalizeH="0" baseline="0" noProof="0" dirty="0" smtClean="0">
                        <a:ln>
                          <a:noFill/>
                        </a:ln>
                        <a:solidFill>
                          <a:srgbClr val="000000"/>
                        </a:solidFill>
                        <a:effectLst/>
                        <a:uLnTx/>
                        <a:uFillTx/>
                        <a:latin typeface="Tw Cen MT"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smtClean="0">
                        <a:ln>
                          <a:noFill/>
                        </a:ln>
                        <a:solidFill>
                          <a:srgbClr val="000000"/>
                        </a:solidFill>
                        <a:effectLst/>
                        <a:uLnTx/>
                        <a:uFillTx/>
                        <a:latin typeface="Tw Cen MT"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rgbClr val="000000"/>
                          </a:solidFill>
                          <a:effectLst/>
                          <a:uLnTx/>
                          <a:uFillTx/>
                          <a:latin typeface="Tw Cen MT" pitchFamily="34" charset="0"/>
                          <a:ea typeface="+mn-ea"/>
                          <a:cs typeface="Arial" panose="020B0604020202020204" pitchFamily="34" charset="0"/>
                        </a:rPr>
                        <a:t>140 Construction </a:t>
                      </a:r>
                      <a:r>
                        <a:rPr lang="en-US" sz="900" dirty="0" smtClean="0">
                          <a:solidFill>
                            <a:srgbClr val="000000"/>
                          </a:solidFill>
                          <a:latin typeface="Tw Cen MT" pitchFamily="34" charset="0"/>
                          <a:cs typeface="Arial" panose="020B0604020202020204" pitchFamily="34" charset="0"/>
                        </a:rPr>
                        <a:t>P</a:t>
                      </a:r>
                      <a:r>
                        <a:rPr kumimoji="0" lang="en-US" sz="900" b="0" i="0" u="none" strike="noStrike" kern="1200" cap="none" spc="0" normalizeH="0" baseline="0" noProof="0" dirty="0" err="1" smtClean="0">
                          <a:ln>
                            <a:noFill/>
                          </a:ln>
                          <a:solidFill>
                            <a:srgbClr val="000000"/>
                          </a:solidFill>
                          <a:effectLst/>
                          <a:uLnTx/>
                          <a:uFillTx/>
                          <a:latin typeface="Tw Cen MT" pitchFamily="34" charset="0"/>
                          <a:ea typeface="+mn-ea"/>
                          <a:cs typeface="Arial" panose="020B0604020202020204" pitchFamily="34" charset="0"/>
                        </a:rPr>
                        <a:t>roject</a:t>
                      </a:r>
                      <a:r>
                        <a:rPr kumimoji="0" lang="en-US" sz="900" b="0" i="0" u="none" strike="noStrike" kern="1200" cap="none" spc="0" normalizeH="0" baseline="0" noProof="0" dirty="0" smtClean="0">
                          <a:ln>
                            <a:noFill/>
                          </a:ln>
                          <a:solidFill>
                            <a:srgbClr val="000000"/>
                          </a:solidFill>
                          <a:effectLst/>
                          <a:uLnTx/>
                          <a:uFillTx/>
                          <a:latin typeface="Tw Cen MT" pitchFamily="34" charset="0"/>
                          <a:ea typeface="+mn-ea"/>
                          <a:cs typeface="Arial" panose="020B0604020202020204" pitchFamily="34" charset="0"/>
                        </a:rPr>
                        <a:t> </a:t>
                      </a:r>
                      <a:r>
                        <a:rPr lang="en-US" sz="900" dirty="0" smtClean="0">
                          <a:solidFill>
                            <a:srgbClr val="000000"/>
                          </a:solidFill>
                          <a:latin typeface="Tw Cen MT" pitchFamily="34" charset="0"/>
                          <a:cs typeface="Arial" panose="020B0604020202020204" pitchFamily="34" charset="0"/>
                        </a:rPr>
                        <a:t>M</a:t>
                      </a:r>
                      <a:r>
                        <a:rPr kumimoji="0" lang="en-US" sz="900" b="0" i="0" u="none" strike="noStrike" kern="1200" cap="none" spc="0" normalizeH="0" baseline="0" noProof="0" dirty="0" err="1" smtClean="0">
                          <a:ln>
                            <a:noFill/>
                          </a:ln>
                          <a:solidFill>
                            <a:srgbClr val="000000"/>
                          </a:solidFill>
                          <a:effectLst/>
                          <a:uLnTx/>
                          <a:uFillTx/>
                          <a:latin typeface="Tw Cen MT" pitchFamily="34" charset="0"/>
                          <a:ea typeface="+mn-ea"/>
                          <a:cs typeface="Arial" panose="020B0604020202020204" pitchFamily="34" charset="0"/>
                        </a:rPr>
                        <a:t>anagers</a:t>
                      </a:r>
                      <a:r>
                        <a:rPr kumimoji="0" lang="en-US" sz="900" b="0" i="0" u="none" strike="noStrike" kern="1200" cap="none" spc="0" normalizeH="0" baseline="0" noProof="0" dirty="0" smtClean="0">
                          <a:ln>
                            <a:noFill/>
                          </a:ln>
                          <a:solidFill>
                            <a:srgbClr val="000000"/>
                          </a:solidFill>
                          <a:effectLst/>
                          <a:uLnTx/>
                          <a:uFillTx/>
                          <a:latin typeface="Tw Cen MT" pitchFamily="34" charset="0"/>
                          <a:ea typeface="+mn-ea"/>
                          <a:cs typeface="Arial" panose="020B0604020202020204" pitchFamily="34" charset="0"/>
                        </a:rPr>
                        <a:t> Certified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smtClean="0">
                        <a:ln>
                          <a:noFill/>
                        </a:ln>
                        <a:solidFill>
                          <a:srgbClr val="000000"/>
                        </a:solidFill>
                        <a:effectLst/>
                        <a:uLnTx/>
                        <a:uFillTx/>
                        <a:latin typeface="Tw Cen MT" pitchFamily="34" charset="0"/>
                        <a:ea typeface="+mn-ea"/>
                        <a:cs typeface="Arial" panose="020B0604020202020204" pitchFamily="34" charset="0"/>
                      </a:endParaRPr>
                    </a:p>
                  </a:txBody>
                  <a:tcPr>
                    <a:solidFill>
                      <a:schemeClr val="accent1">
                        <a:lumMod val="75000"/>
                        <a:alpha val="1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rgbClr val="000000"/>
                          </a:solidFill>
                          <a:effectLst/>
                          <a:uLnTx/>
                          <a:uFillTx/>
                          <a:latin typeface="Tw Cen MT" pitchFamily="34" charset="0"/>
                          <a:ea typeface="+mn-ea"/>
                          <a:cs typeface="Arial" panose="020B0604020202020204" pitchFamily="34" charset="0"/>
                        </a:rPr>
                        <a:t>List of Certified Construction</a:t>
                      </a:r>
                      <a:r>
                        <a:rPr kumimoji="0" lang="en-US" sz="900" b="0" i="0" u="none" strike="noStrike" kern="1200" cap="none" spc="0" normalizeH="0" noProof="0" dirty="0" smtClean="0">
                          <a:ln>
                            <a:noFill/>
                          </a:ln>
                          <a:solidFill>
                            <a:srgbClr val="000000"/>
                          </a:solidFill>
                          <a:effectLst/>
                          <a:uLnTx/>
                          <a:uFillTx/>
                          <a:latin typeface="Tw Cen MT" pitchFamily="34" charset="0"/>
                          <a:ea typeface="+mn-ea"/>
                          <a:cs typeface="Arial" panose="020B0604020202020204" pitchFamily="34" charset="0"/>
                        </a:rPr>
                        <a:t> Project Managers published</a:t>
                      </a:r>
                      <a:endParaRPr kumimoji="0" lang="en-US" sz="900" b="0" i="0" u="none" strike="noStrike" kern="1200" cap="none" spc="0" normalizeH="0" baseline="0" noProof="0" dirty="0" smtClean="0">
                        <a:ln>
                          <a:noFill/>
                        </a:ln>
                        <a:solidFill>
                          <a:srgbClr val="000000"/>
                        </a:solidFill>
                        <a:effectLst/>
                        <a:uLnTx/>
                        <a:uFillTx/>
                        <a:latin typeface="Tw Cen MT"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noProof="0" dirty="0" smtClean="0">
                        <a:solidFill>
                          <a:srgbClr val="000000"/>
                        </a:solidFill>
                        <a:latin typeface="Tw Cen MT"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rgbClr val="000000"/>
                          </a:solidFill>
                          <a:effectLst/>
                          <a:uLnTx/>
                          <a:uFillTx/>
                          <a:latin typeface="Tw Cen MT" pitchFamily="34" charset="0"/>
                          <a:ea typeface="+mn-ea"/>
                          <a:cs typeface="Arial" panose="020B0604020202020204" pitchFamily="34" charset="0"/>
                        </a:rPr>
                        <a:t>190 Construction </a:t>
                      </a:r>
                      <a:r>
                        <a:rPr lang="en-US" sz="900" dirty="0" smtClean="0">
                          <a:solidFill>
                            <a:srgbClr val="000000"/>
                          </a:solidFill>
                          <a:latin typeface="Tw Cen MT" pitchFamily="34" charset="0"/>
                          <a:cs typeface="Arial" panose="020B0604020202020204" pitchFamily="34" charset="0"/>
                        </a:rPr>
                        <a:t>P</a:t>
                      </a:r>
                      <a:r>
                        <a:rPr kumimoji="0" lang="en-US" sz="900" b="0" i="0" u="none" strike="noStrike" kern="1200" cap="none" spc="0" normalizeH="0" baseline="0" noProof="0" dirty="0" err="1" smtClean="0">
                          <a:ln>
                            <a:noFill/>
                          </a:ln>
                          <a:solidFill>
                            <a:srgbClr val="000000"/>
                          </a:solidFill>
                          <a:effectLst/>
                          <a:uLnTx/>
                          <a:uFillTx/>
                          <a:latin typeface="Tw Cen MT" pitchFamily="34" charset="0"/>
                          <a:ea typeface="+mn-ea"/>
                          <a:cs typeface="Arial" panose="020B0604020202020204" pitchFamily="34" charset="0"/>
                        </a:rPr>
                        <a:t>roject</a:t>
                      </a:r>
                      <a:r>
                        <a:rPr kumimoji="0" lang="en-US" sz="900" b="0" i="0" u="none" strike="noStrike" kern="1200" cap="none" spc="0" normalizeH="0" baseline="0" noProof="0" dirty="0" smtClean="0">
                          <a:ln>
                            <a:noFill/>
                          </a:ln>
                          <a:solidFill>
                            <a:srgbClr val="000000"/>
                          </a:solidFill>
                          <a:effectLst/>
                          <a:uLnTx/>
                          <a:uFillTx/>
                          <a:latin typeface="Tw Cen MT" pitchFamily="34" charset="0"/>
                          <a:ea typeface="+mn-ea"/>
                          <a:cs typeface="Arial" panose="020B0604020202020204" pitchFamily="34" charset="0"/>
                        </a:rPr>
                        <a:t> </a:t>
                      </a:r>
                      <a:r>
                        <a:rPr lang="en-US" sz="900" dirty="0" smtClean="0">
                          <a:solidFill>
                            <a:srgbClr val="000000"/>
                          </a:solidFill>
                          <a:latin typeface="Tw Cen MT" pitchFamily="34" charset="0"/>
                          <a:cs typeface="Arial" panose="020B0604020202020204" pitchFamily="34" charset="0"/>
                        </a:rPr>
                        <a:t>M</a:t>
                      </a:r>
                      <a:r>
                        <a:rPr kumimoji="0" lang="en-US" sz="900" b="0" i="0" u="none" strike="noStrike" kern="1200" cap="none" spc="0" normalizeH="0" baseline="0" noProof="0" dirty="0" err="1" smtClean="0">
                          <a:ln>
                            <a:noFill/>
                          </a:ln>
                          <a:solidFill>
                            <a:srgbClr val="000000"/>
                          </a:solidFill>
                          <a:effectLst/>
                          <a:uLnTx/>
                          <a:uFillTx/>
                          <a:latin typeface="Tw Cen MT" pitchFamily="34" charset="0"/>
                          <a:ea typeface="+mn-ea"/>
                          <a:cs typeface="Arial" panose="020B0604020202020204" pitchFamily="34" charset="0"/>
                        </a:rPr>
                        <a:t>anagers</a:t>
                      </a:r>
                      <a:r>
                        <a:rPr kumimoji="0" lang="en-US" sz="900" b="0" i="0" u="none" strike="noStrike" kern="1200" cap="none" spc="0" normalizeH="0" baseline="0" noProof="0" dirty="0" smtClean="0">
                          <a:ln>
                            <a:noFill/>
                          </a:ln>
                          <a:solidFill>
                            <a:srgbClr val="000000"/>
                          </a:solidFill>
                          <a:effectLst/>
                          <a:uLnTx/>
                          <a:uFillTx/>
                          <a:latin typeface="Tw Cen MT" pitchFamily="34" charset="0"/>
                          <a:ea typeface="+mn-ea"/>
                          <a:cs typeface="Arial" panose="020B0604020202020204" pitchFamily="34" charset="0"/>
                        </a:rPr>
                        <a:t> </a:t>
                      </a:r>
                      <a:r>
                        <a:rPr lang="en-US" sz="900" dirty="0" smtClean="0">
                          <a:solidFill>
                            <a:srgbClr val="000000"/>
                          </a:solidFill>
                          <a:latin typeface="Tw Cen MT" pitchFamily="34" charset="0"/>
                          <a:cs typeface="Arial" panose="020B0604020202020204" pitchFamily="34" charset="0"/>
                        </a:rPr>
                        <a:t>C</a:t>
                      </a:r>
                      <a:r>
                        <a:rPr kumimoji="0" lang="en-US" sz="900" b="0" i="0" u="none" strike="noStrike" kern="1200" cap="none" spc="0" normalizeH="0" baseline="0" noProof="0" dirty="0" err="1" smtClean="0">
                          <a:ln>
                            <a:noFill/>
                          </a:ln>
                          <a:solidFill>
                            <a:srgbClr val="000000"/>
                          </a:solidFill>
                          <a:effectLst/>
                          <a:uLnTx/>
                          <a:uFillTx/>
                          <a:latin typeface="Tw Cen MT" pitchFamily="34" charset="0"/>
                          <a:ea typeface="+mn-ea"/>
                          <a:cs typeface="Arial" panose="020B0604020202020204" pitchFamily="34" charset="0"/>
                        </a:rPr>
                        <a:t>ertified</a:t>
                      </a:r>
                      <a:endParaRPr kumimoji="0" lang="en-US" sz="900" b="0" i="0" u="none" strike="noStrike" kern="1200" cap="none" spc="0" normalizeH="0" baseline="0" noProof="0" dirty="0" smtClean="0">
                        <a:ln>
                          <a:noFill/>
                        </a:ln>
                        <a:solidFill>
                          <a:srgbClr val="000000"/>
                        </a:solidFill>
                        <a:effectLst/>
                        <a:uLnTx/>
                        <a:uFillTx/>
                        <a:latin typeface="Tw Cen MT" pitchFamily="34" charset="0"/>
                        <a:ea typeface="+mn-ea"/>
                        <a:cs typeface="Arial" panose="020B0604020202020204" pitchFamily="34" charset="0"/>
                      </a:endParaRPr>
                    </a:p>
                    <a:p>
                      <a:pPr fontAlgn="auto">
                        <a:lnSpc>
                          <a:spcPct val="100000"/>
                        </a:lnSpc>
                        <a:spcBef>
                          <a:spcPts val="0"/>
                        </a:spcBef>
                        <a:spcAft>
                          <a:spcPts val="0"/>
                        </a:spcAft>
                        <a:defRPr/>
                      </a:pPr>
                      <a:endParaRPr lang="en-MY" sz="900" dirty="0">
                        <a:latin typeface="Tw Cen MT" pitchFamily="34" charset="0"/>
                      </a:endParaRPr>
                    </a:p>
                  </a:txBody>
                  <a:tcPr>
                    <a:solidFill>
                      <a:schemeClr val="accent1">
                        <a:lumMod val="75000"/>
                        <a:alpha val="10000"/>
                      </a:schemeClr>
                    </a:solid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dirty="0" smtClean="0">
                          <a:ln>
                            <a:noFill/>
                          </a:ln>
                          <a:solidFill>
                            <a:srgbClr val="000000"/>
                          </a:solidFill>
                          <a:effectLst/>
                          <a:uLnTx/>
                          <a:uFillTx/>
                          <a:latin typeface="Tw Cen MT" pitchFamily="34" charset="0"/>
                          <a:ea typeface="+mn-ea"/>
                          <a:cs typeface="Arial" panose="020B0604020202020204" pitchFamily="34" charset="0"/>
                        </a:rPr>
                        <a:t>250 Construction </a:t>
                      </a:r>
                      <a:r>
                        <a:rPr lang="en-US" sz="900" dirty="0" smtClean="0">
                          <a:solidFill>
                            <a:srgbClr val="000000"/>
                          </a:solidFill>
                          <a:latin typeface="Tw Cen MT" pitchFamily="34" charset="0"/>
                          <a:cs typeface="Arial" panose="020B0604020202020204" pitchFamily="34" charset="0"/>
                        </a:rPr>
                        <a:t>P</a:t>
                      </a:r>
                      <a:r>
                        <a:rPr kumimoji="0" lang="en-US" sz="900" b="0" i="0" u="none" strike="noStrike" kern="1200" cap="none" spc="0" normalizeH="0" baseline="0" noProof="0" dirty="0" err="1" smtClean="0">
                          <a:ln>
                            <a:noFill/>
                          </a:ln>
                          <a:solidFill>
                            <a:srgbClr val="000000"/>
                          </a:solidFill>
                          <a:effectLst/>
                          <a:uLnTx/>
                          <a:uFillTx/>
                          <a:latin typeface="Tw Cen MT" pitchFamily="34" charset="0"/>
                          <a:ea typeface="+mn-ea"/>
                          <a:cs typeface="Arial" panose="020B0604020202020204" pitchFamily="34" charset="0"/>
                        </a:rPr>
                        <a:t>roject</a:t>
                      </a:r>
                      <a:r>
                        <a:rPr kumimoji="0" lang="en-US" sz="900" b="0" i="0" u="none" strike="noStrike" kern="1200" cap="none" spc="0" normalizeH="0" baseline="0" noProof="0" dirty="0" smtClean="0">
                          <a:ln>
                            <a:noFill/>
                          </a:ln>
                          <a:solidFill>
                            <a:srgbClr val="000000"/>
                          </a:solidFill>
                          <a:effectLst/>
                          <a:uLnTx/>
                          <a:uFillTx/>
                          <a:latin typeface="Tw Cen MT" pitchFamily="34" charset="0"/>
                          <a:ea typeface="+mn-ea"/>
                          <a:cs typeface="Arial" panose="020B0604020202020204" pitchFamily="34" charset="0"/>
                        </a:rPr>
                        <a:t> </a:t>
                      </a:r>
                      <a:r>
                        <a:rPr lang="en-US" sz="900" dirty="0" smtClean="0">
                          <a:solidFill>
                            <a:srgbClr val="000000"/>
                          </a:solidFill>
                          <a:latin typeface="Tw Cen MT" pitchFamily="34" charset="0"/>
                          <a:cs typeface="Arial" panose="020B0604020202020204" pitchFamily="34" charset="0"/>
                        </a:rPr>
                        <a:t>M</a:t>
                      </a:r>
                      <a:r>
                        <a:rPr kumimoji="0" lang="en-US" sz="900" b="0" i="0" u="none" strike="noStrike" kern="1200" cap="none" spc="0" normalizeH="0" baseline="0" noProof="0" dirty="0" err="1" smtClean="0">
                          <a:ln>
                            <a:noFill/>
                          </a:ln>
                          <a:solidFill>
                            <a:srgbClr val="000000"/>
                          </a:solidFill>
                          <a:effectLst/>
                          <a:uLnTx/>
                          <a:uFillTx/>
                          <a:latin typeface="Tw Cen MT" pitchFamily="34" charset="0"/>
                          <a:ea typeface="+mn-ea"/>
                          <a:cs typeface="Arial" panose="020B0604020202020204" pitchFamily="34" charset="0"/>
                        </a:rPr>
                        <a:t>anagers</a:t>
                      </a:r>
                      <a:r>
                        <a:rPr kumimoji="0" lang="en-US" sz="900" b="0" i="0" u="none" strike="noStrike" kern="1200" cap="none" spc="0" normalizeH="0" baseline="0" noProof="0" dirty="0" smtClean="0">
                          <a:ln>
                            <a:noFill/>
                          </a:ln>
                          <a:solidFill>
                            <a:srgbClr val="000000"/>
                          </a:solidFill>
                          <a:effectLst/>
                          <a:uLnTx/>
                          <a:uFillTx/>
                          <a:latin typeface="Tw Cen MT" pitchFamily="34" charset="0"/>
                          <a:ea typeface="+mn-ea"/>
                          <a:cs typeface="Arial" panose="020B0604020202020204" pitchFamily="34" charset="0"/>
                        </a:rPr>
                        <a:t> </a:t>
                      </a:r>
                      <a:r>
                        <a:rPr lang="en-US" sz="900" dirty="0" smtClean="0">
                          <a:solidFill>
                            <a:srgbClr val="000000"/>
                          </a:solidFill>
                          <a:latin typeface="Tw Cen MT" pitchFamily="34" charset="0"/>
                          <a:cs typeface="Arial" panose="020B0604020202020204" pitchFamily="34" charset="0"/>
                        </a:rPr>
                        <a:t>C</a:t>
                      </a:r>
                      <a:r>
                        <a:rPr kumimoji="0" lang="en-US" sz="900" b="0" i="0" u="none" strike="noStrike" kern="1200" cap="none" spc="0" normalizeH="0" baseline="0" noProof="0" dirty="0" err="1" smtClean="0">
                          <a:ln>
                            <a:noFill/>
                          </a:ln>
                          <a:solidFill>
                            <a:srgbClr val="000000"/>
                          </a:solidFill>
                          <a:effectLst/>
                          <a:uLnTx/>
                          <a:uFillTx/>
                          <a:latin typeface="Tw Cen MT" pitchFamily="34" charset="0"/>
                          <a:ea typeface="+mn-ea"/>
                          <a:cs typeface="Arial" panose="020B0604020202020204" pitchFamily="34" charset="0"/>
                        </a:rPr>
                        <a:t>ertified</a:t>
                      </a:r>
                      <a:endParaRPr kumimoji="0" lang="en-US" sz="900" b="0" i="0" u="none" strike="noStrike" kern="1200" cap="none" spc="0" normalizeH="0" baseline="0" noProof="0" dirty="0" smtClean="0">
                        <a:ln>
                          <a:noFill/>
                        </a:ln>
                        <a:solidFill>
                          <a:srgbClr val="000000"/>
                        </a:solidFill>
                        <a:effectLst/>
                        <a:uLnTx/>
                        <a:uFillTx/>
                        <a:latin typeface="Tw Cen MT" pitchFamily="34" charset="0"/>
                        <a:ea typeface="+mn-ea"/>
                        <a:cs typeface="Arial" panose="020B0604020202020204" pitchFamily="34" charset="0"/>
                      </a:endParaRPr>
                    </a:p>
                    <a:p>
                      <a:pPr eaLnBrk="1" fontAlgn="base" hangingPunct="1">
                        <a:lnSpc>
                          <a:spcPct val="100000"/>
                        </a:lnSpc>
                        <a:spcBef>
                          <a:spcPct val="0"/>
                        </a:spcBef>
                        <a:spcAft>
                          <a:spcPct val="0"/>
                        </a:spcAft>
                        <a:defRPr/>
                      </a:pPr>
                      <a:endParaRPr lang="en-MY" sz="900" dirty="0">
                        <a:latin typeface="Tw Cen MT" pitchFamily="34" charset="0"/>
                      </a:endParaRPr>
                    </a:p>
                  </a:txBody>
                  <a:tcPr>
                    <a:solidFill>
                      <a:schemeClr val="accent1">
                        <a:lumMod val="75000"/>
                        <a:alpha val="1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prstClr val="black"/>
                          </a:solidFill>
                          <a:effectLst/>
                          <a:uLnTx/>
                          <a:uFillTx/>
                          <a:latin typeface="Tw Cen MT" pitchFamily="34" charset="0"/>
                          <a:ea typeface="+mn-ea"/>
                          <a:cs typeface="Arial" panose="020B0604020202020204" pitchFamily="34" charset="0"/>
                        </a:rPr>
                        <a:t>300</a:t>
                      </a:r>
                      <a:r>
                        <a:rPr kumimoji="0" lang="en-US" sz="900" b="0" i="0" u="none" strike="noStrike" kern="1200" cap="none" spc="0" normalizeH="0" baseline="0" noProof="0" dirty="0" smtClean="0">
                          <a:ln>
                            <a:noFill/>
                          </a:ln>
                          <a:solidFill>
                            <a:srgbClr val="000000"/>
                          </a:solidFill>
                          <a:effectLst/>
                          <a:uLnTx/>
                          <a:uFillTx/>
                          <a:latin typeface="Tw Cen MT" pitchFamily="34" charset="0"/>
                          <a:ea typeface="+mn-ea"/>
                          <a:cs typeface="Arial" panose="020B0604020202020204" pitchFamily="34" charset="0"/>
                        </a:rPr>
                        <a:t> Construction </a:t>
                      </a:r>
                      <a:r>
                        <a:rPr lang="en-US" sz="900" dirty="0" smtClean="0">
                          <a:solidFill>
                            <a:srgbClr val="000000"/>
                          </a:solidFill>
                          <a:latin typeface="Tw Cen MT" pitchFamily="34" charset="0"/>
                          <a:cs typeface="Arial" panose="020B0604020202020204" pitchFamily="34" charset="0"/>
                        </a:rPr>
                        <a:t>P</a:t>
                      </a:r>
                      <a:r>
                        <a:rPr kumimoji="0" lang="en-US" sz="900" b="0" i="0" u="none" strike="noStrike" kern="1200" cap="none" spc="0" normalizeH="0" baseline="0" noProof="0" dirty="0" err="1" smtClean="0">
                          <a:ln>
                            <a:noFill/>
                          </a:ln>
                          <a:solidFill>
                            <a:srgbClr val="000000"/>
                          </a:solidFill>
                          <a:effectLst/>
                          <a:uLnTx/>
                          <a:uFillTx/>
                          <a:latin typeface="Tw Cen MT" pitchFamily="34" charset="0"/>
                          <a:ea typeface="+mn-ea"/>
                          <a:cs typeface="Arial" panose="020B0604020202020204" pitchFamily="34" charset="0"/>
                        </a:rPr>
                        <a:t>roject</a:t>
                      </a:r>
                      <a:r>
                        <a:rPr kumimoji="0" lang="en-US" sz="900" b="0" i="0" u="none" strike="noStrike" kern="1200" cap="none" spc="0" normalizeH="0" baseline="0" noProof="0" dirty="0" smtClean="0">
                          <a:ln>
                            <a:noFill/>
                          </a:ln>
                          <a:solidFill>
                            <a:srgbClr val="000000"/>
                          </a:solidFill>
                          <a:effectLst/>
                          <a:uLnTx/>
                          <a:uFillTx/>
                          <a:latin typeface="Tw Cen MT" pitchFamily="34" charset="0"/>
                          <a:ea typeface="+mn-ea"/>
                          <a:cs typeface="Arial" panose="020B0604020202020204" pitchFamily="34" charset="0"/>
                        </a:rPr>
                        <a:t> </a:t>
                      </a:r>
                      <a:r>
                        <a:rPr lang="en-US" sz="900" dirty="0" smtClean="0">
                          <a:solidFill>
                            <a:srgbClr val="000000"/>
                          </a:solidFill>
                          <a:latin typeface="Tw Cen MT" pitchFamily="34" charset="0"/>
                          <a:cs typeface="Arial" panose="020B0604020202020204" pitchFamily="34" charset="0"/>
                        </a:rPr>
                        <a:t>M</a:t>
                      </a:r>
                      <a:r>
                        <a:rPr kumimoji="0" lang="en-US" sz="900" b="0" i="0" u="none" strike="noStrike" kern="1200" cap="none" spc="0" normalizeH="0" baseline="0" noProof="0" dirty="0" err="1" smtClean="0">
                          <a:ln>
                            <a:noFill/>
                          </a:ln>
                          <a:solidFill>
                            <a:srgbClr val="000000"/>
                          </a:solidFill>
                          <a:effectLst/>
                          <a:uLnTx/>
                          <a:uFillTx/>
                          <a:latin typeface="Tw Cen MT" pitchFamily="34" charset="0"/>
                          <a:ea typeface="+mn-ea"/>
                          <a:cs typeface="Arial" panose="020B0604020202020204" pitchFamily="34" charset="0"/>
                        </a:rPr>
                        <a:t>anagers</a:t>
                      </a:r>
                      <a:r>
                        <a:rPr kumimoji="0" lang="en-US" sz="900" b="0" i="0" u="none" strike="noStrike" kern="1200" cap="none" spc="0" normalizeH="0" baseline="0" noProof="0" dirty="0" smtClean="0">
                          <a:ln>
                            <a:noFill/>
                          </a:ln>
                          <a:solidFill>
                            <a:srgbClr val="000000"/>
                          </a:solidFill>
                          <a:effectLst/>
                          <a:uLnTx/>
                          <a:uFillTx/>
                          <a:latin typeface="Tw Cen MT" pitchFamily="34" charset="0"/>
                          <a:ea typeface="+mn-ea"/>
                          <a:cs typeface="Arial" panose="020B0604020202020204" pitchFamily="34" charset="0"/>
                        </a:rPr>
                        <a:t> </a:t>
                      </a:r>
                      <a:r>
                        <a:rPr lang="en-US" sz="900" dirty="0" smtClean="0">
                          <a:solidFill>
                            <a:srgbClr val="000000"/>
                          </a:solidFill>
                          <a:latin typeface="Tw Cen MT" pitchFamily="34" charset="0"/>
                          <a:cs typeface="Arial" panose="020B0604020202020204" pitchFamily="34" charset="0"/>
                        </a:rPr>
                        <a:t>C</a:t>
                      </a:r>
                      <a:r>
                        <a:rPr kumimoji="0" lang="en-US" sz="900" b="0" i="0" u="none" strike="noStrike" kern="1200" cap="none" spc="0" normalizeH="0" baseline="0" noProof="0" dirty="0" err="1" smtClean="0">
                          <a:ln>
                            <a:noFill/>
                          </a:ln>
                          <a:solidFill>
                            <a:srgbClr val="000000"/>
                          </a:solidFill>
                          <a:effectLst/>
                          <a:uLnTx/>
                          <a:uFillTx/>
                          <a:latin typeface="Tw Cen MT" pitchFamily="34" charset="0"/>
                          <a:ea typeface="+mn-ea"/>
                          <a:cs typeface="Arial" panose="020B0604020202020204" pitchFamily="34" charset="0"/>
                        </a:rPr>
                        <a:t>ertified</a:t>
                      </a:r>
                      <a:endParaRPr kumimoji="0" lang="en-US" sz="900" b="0" i="0" u="none" strike="noStrike" kern="1200" cap="none" spc="0" normalizeH="0" baseline="0" noProof="0" dirty="0" smtClean="0">
                        <a:ln>
                          <a:noFill/>
                        </a:ln>
                        <a:solidFill>
                          <a:srgbClr val="000000"/>
                        </a:solidFill>
                        <a:effectLst/>
                        <a:uLnTx/>
                        <a:uFillTx/>
                        <a:latin typeface="Tw Cen MT" pitchFamily="34" charset="0"/>
                        <a:ea typeface="+mn-ea"/>
                        <a:cs typeface="Arial" panose="020B0604020202020204" pitchFamily="34" charset="0"/>
                      </a:endParaRPr>
                    </a:p>
                    <a:p>
                      <a:pPr>
                        <a:lnSpc>
                          <a:spcPct val="100000"/>
                        </a:lnSpc>
                      </a:pPr>
                      <a:endParaRPr lang="en-MY" sz="900" dirty="0">
                        <a:solidFill>
                          <a:srgbClr val="FF0000"/>
                        </a:solidFill>
                        <a:latin typeface="Tw Cen MT" pitchFamily="34" charset="0"/>
                      </a:endParaRPr>
                    </a:p>
                  </a:txBody>
                  <a:tcPr>
                    <a:solidFill>
                      <a:schemeClr val="accent1">
                        <a:lumMod val="75000"/>
                        <a:alpha val="10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27451" y="254484"/>
          <a:ext cx="2519941" cy="1584960"/>
        </p:xfrm>
        <a:graphic>
          <a:graphicData uri="http://schemas.openxmlformats.org/drawingml/2006/table">
            <a:tbl>
              <a:tblPr firstRow="1" bandRow="1">
                <a:tableStyleId>{5C22544A-7EE6-4342-B048-85BDC9FD1C3A}</a:tableStyleId>
              </a:tblPr>
              <a:tblGrid>
                <a:gridCol w="2519941">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smtClean="0">
                          <a:solidFill>
                            <a:schemeClr val="tx1"/>
                          </a:solidFill>
                          <a:latin typeface="Tw Cen MT" panose="020B0602020104020603" pitchFamily="34" charset="0"/>
                        </a:rPr>
                        <a:t>Sr Ida Zuraida Mohd Yusoff</a:t>
                      </a:r>
                      <a:endParaRPr lang="ms-MY" sz="1000" b="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Azizah Mohd Yusoff</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Fatin Amirah Mohd Anor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en-US" sz="1000" kern="1200" dirty="0" smtClean="0">
                          <a:solidFill>
                            <a:schemeClr val="tx1"/>
                          </a:solidFill>
                          <a:latin typeface="Tw Cen MT" panose="020B0602020104020603" pitchFamily="34" charset="0"/>
                          <a:ea typeface="+mn-ea"/>
                          <a:cs typeface="+mn-cs"/>
                        </a:rPr>
                        <a:t>CIDB</a:t>
                      </a:r>
                      <a:endParaRPr lang="en-MY" sz="1000" kern="1200" dirty="0" smtClean="0">
                        <a:solidFill>
                          <a:schemeClr val="tx1"/>
                        </a:solidFill>
                        <a:latin typeface="Tw Cen MT" panose="020B0602020104020603" pitchFamily="34" charset="0"/>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0" y="508951"/>
          <a:ext cx="4178595" cy="1322832"/>
        </p:xfrm>
        <a:graphic>
          <a:graphicData uri="http://schemas.openxmlformats.org/drawingml/2006/table">
            <a:tbl>
              <a:tblPr firstRow="1" bandRow="1">
                <a:tableStyleId>{5C22544A-7EE6-4342-B048-85BDC9FD1C3A}</a:tableStyleId>
              </a:tblPr>
              <a:tblGrid>
                <a:gridCol w="4178595">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noProof="0" dirty="0" smtClean="0">
                          <a:solidFill>
                            <a:schemeClr val="tx1"/>
                          </a:solidFill>
                          <a:latin typeface="Tw Cen MT" panose="020B0602020104020603" pitchFamily="34" charset="0"/>
                          <a:ea typeface="+mn-ea"/>
                          <a:cs typeface="+mn-cs"/>
                        </a:rPr>
                        <a:t>Minimum 300 Construction  Project Managers certified by CIDB by 2020 (2016 baseline = 110)</a:t>
                      </a:r>
                      <a:endParaRPr lang="en-US"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Bookman Old Style" pitchFamily="18" charset="0"/>
                          <a:ea typeface="+mn-ea"/>
                          <a:cs typeface="+mn-cs"/>
                        </a:rPr>
                        <a:t>I</a:t>
                      </a:r>
                      <a:r>
                        <a:rPr lang="en-MY" sz="1000" b="0" kern="1200" dirty="0" smtClean="0">
                          <a:solidFill>
                            <a:schemeClr val="tx1"/>
                          </a:solidFill>
                          <a:latin typeface="Tw Cen MT" panose="020B0602020104020603" pitchFamily="34" charset="0"/>
                          <a:ea typeface="+mn-ea"/>
                          <a:cs typeface="+mn-cs"/>
                        </a:rPr>
                        <a:t>4 – Intensify contractors’ capacity</a:t>
                      </a:r>
                      <a:r>
                        <a:rPr lang="en-MY" sz="1000" b="0" kern="1200" baseline="0" dirty="0" smtClean="0">
                          <a:solidFill>
                            <a:schemeClr val="tx1"/>
                          </a:solidFill>
                          <a:latin typeface="Tw Cen MT" panose="020B0602020104020603" pitchFamily="34" charset="0"/>
                          <a:ea typeface="+mn-ea"/>
                          <a:cs typeface="+mn-cs"/>
                        </a:rPr>
                        <a:t> and capability building</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Bookman Old Style" pitchFamily="18" charset="0"/>
                          <a:ea typeface="+mn-ea"/>
                          <a:cs typeface="+mn-cs"/>
                        </a:rPr>
                        <a:t>-</a:t>
                      </a:r>
                      <a:endParaRPr lang="en-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790406"/>
            <a:ext cx="6816911" cy="4401205"/>
          </a:xfrm>
          <a:prstGeom prst="rect">
            <a:avLst/>
          </a:prstGeom>
          <a:noFill/>
        </p:spPr>
        <p:txBody>
          <a:bodyPr wrap="square" rtlCol="0">
            <a:spAutoFit/>
          </a:bodyPr>
          <a:lstStyle/>
          <a:p>
            <a:r>
              <a:rPr lang="en-US" sz="1000" dirty="0">
                <a:latin typeface="Tw Cen MT" panose="020B0602020104020603" pitchFamily="34" charset="0"/>
              </a:rPr>
              <a:t>This KPI is under </a:t>
            </a:r>
            <a:r>
              <a:rPr lang="en-US" sz="1000" dirty="0" smtClean="0">
                <a:latin typeface="Tw Cen MT" panose="020B0602020104020603" pitchFamily="34" charset="0"/>
              </a:rPr>
              <a:t>the purview </a:t>
            </a:r>
            <a:r>
              <a:rPr lang="en-US" sz="1000" dirty="0">
                <a:latin typeface="Tw Cen MT" panose="020B0602020104020603" pitchFamily="34" charset="0"/>
              </a:rPr>
              <a:t>of IWG20.</a:t>
            </a:r>
          </a:p>
          <a:p>
            <a:endParaRPr lang="en-US" sz="1000" dirty="0">
              <a:latin typeface="Tw Cen MT" panose="020B0602020104020603" pitchFamily="34" charset="0"/>
            </a:endParaRPr>
          </a:p>
          <a:p>
            <a:r>
              <a:rPr lang="en-US" sz="1000" b="1" dirty="0">
                <a:latin typeface="Tw Cen MT" panose="020B0602020104020603" pitchFamily="34" charset="0"/>
              </a:rPr>
              <a:t>Database on Certified Construction Project Managers</a:t>
            </a:r>
          </a:p>
          <a:p>
            <a:pPr algn="just"/>
            <a:r>
              <a:rPr lang="en-US" sz="1000" dirty="0" smtClean="0">
                <a:latin typeface="Tw Cen MT" panose="020B0602020104020603" pitchFamily="34" charset="0"/>
              </a:rPr>
              <a:t>Database on </a:t>
            </a:r>
            <a:r>
              <a:rPr lang="en-US" sz="1000" dirty="0">
                <a:latin typeface="Tw Cen MT" panose="020B0602020104020603" pitchFamily="34" charset="0"/>
              </a:rPr>
              <a:t>Certified Construction Project Managers </a:t>
            </a:r>
            <a:r>
              <a:rPr lang="en-US" sz="1000" dirty="0" smtClean="0">
                <a:latin typeface="Tw Cen MT" panose="020B0602020104020603" pitchFamily="34" charset="0"/>
              </a:rPr>
              <a:t>has been established. It is accessible </a:t>
            </a:r>
            <a:r>
              <a:rPr lang="en-US" sz="1000" dirty="0">
                <a:latin typeface="Tw Cen MT" panose="020B0602020104020603" pitchFamily="34" charset="0"/>
              </a:rPr>
              <a:t>through the CIDB website </a:t>
            </a:r>
            <a:r>
              <a:rPr lang="en-US" sz="1000" dirty="0" smtClean="0">
                <a:latin typeface="Tw Cen MT" panose="020B0602020104020603" pitchFamily="34" charset="0"/>
              </a:rPr>
              <a:t>and CITP portal commencing 12 Oct 2017 through the following links :</a:t>
            </a:r>
            <a:endParaRPr lang="en-US" sz="1000" dirty="0">
              <a:latin typeface="Tw Cen MT" panose="020B0602020104020603" pitchFamily="34" charset="0"/>
            </a:endParaRPr>
          </a:p>
          <a:p>
            <a:pPr algn="just"/>
            <a:endParaRPr lang="en-US" sz="1000" dirty="0">
              <a:latin typeface="Tw Cen MT" panose="020B0602020104020603" pitchFamily="34" charset="0"/>
            </a:endParaRPr>
          </a:p>
          <a:p>
            <a:pPr algn="just"/>
            <a:r>
              <a:rPr lang="en-US" sz="1000" dirty="0">
                <a:latin typeface="Tw Cen MT" panose="020B0602020104020603" pitchFamily="34" charset="0"/>
              </a:rPr>
              <a:t>http://</a:t>
            </a:r>
            <a:r>
              <a:rPr lang="en-US" sz="1000" dirty="0" smtClean="0">
                <a:latin typeface="Tw Cen MT" panose="020B0602020104020603" pitchFamily="34" charset="0"/>
              </a:rPr>
              <a:t>www.cidb.gov.my/index.php/en/construction-info/list-of-certified-construction-project-managers</a:t>
            </a:r>
            <a:endParaRPr lang="en-US" sz="1000" dirty="0">
              <a:latin typeface="Tw Cen MT" panose="020B0602020104020603" pitchFamily="34" charset="0"/>
            </a:endParaRPr>
          </a:p>
          <a:p>
            <a:pPr algn="just"/>
            <a:r>
              <a:rPr lang="en-US" sz="1000" dirty="0">
                <a:latin typeface="Tw Cen MT" panose="020B0602020104020603" pitchFamily="34" charset="0"/>
              </a:rPr>
              <a:t>http://</a:t>
            </a:r>
            <a:r>
              <a:rPr lang="en-US" sz="1000" dirty="0" smtClean="0">
                <a:latin typeface="Tw Cen MT" panose="020B0602020104020603" pitchFamily="34" charset="0"/>
              </a:rPr>
              <a:t>www.citp.my/2017/wp-content/uploads/CCPM-List.pdf</a:t>
            </a:r>
          </a:p>
          <a:p>
            <a:pPr algn="just"/>
            <a:endParaRPr lang="en-US" sz="1000" dirty="0" smtClean="0">
              <a:latin typeface="Tw Cen MT" panose="020B0602020104020603" pitchFamily="34" charset="0"/>
            </a:endParaRPr>
          </a:p>
          <a:p>
            <a:pPr algn="just"/>
            <a:r>
              <a:rPr lang="en-US" sz="1000" dirty="0" smtClean="0">
                <a:latin typeface="Tw Cen MT" panose="020B0602020104020603" pitchFamily="34" charset="0"/>
              </a:rPr>
              <a:t>The database was last updated on 6 March 2018. </a:t>
            </a:r>
          </a:p>
          <a:p>
            <a:pPr algn="just"/>
            <a:endParaRPr lang="en-US" sz="1000" b="1" dirty="0">
              <a:solidFill>
                <a:srgbClr val="FF0000"/>
              </a:solidFill>
              <a:latin typeface="Tw Cen MT" panose="020B0602020104020603" pitchFamily="34" charset="0"/>
            </a:endParaRPr>
          </a:p>
          <a:p>
            <a:pPr algn="just"/>
            <a:r>
              <a:rPr lang="en-US" sz="1000" b="1" dirty="0" smtClean="0">
                <a:latin typeface="Tw Cen MT" panose="020B0602020104020603" pitchFamily="34" charset="0"/>
              </a:rPr>
              <a:t>Construction </a:t>
            </a:r>
            <a:r>
              <a:rPr lang="en-US" sz="1000" b="1" dirty="0">
                <a:latin typeface="Tw Cen MT" panose="020B0602020104020603" pitchFamily="34" charset="0"/>
              </a:rPr>
              <a:t>Project Managers Certified</a:t>
            </a:r>
          </a:p>
          <a:p>
            <a:pPr algn="just"/>
            <a:r>
              <a:rPr lang="en-US" sz="1000" dirty="0" smtClean="0">
                <a:latin typeface="Tw Cen MT" panose="020B0602020104020603" pitchFamily="34" charset="0"/>
              </a:rPr>
              <a:t>Trainings are conducted as follows :</a:t>
            </a:r>
            <a:endParaRPr lang="en-US" sz="1000" dirty="0">
              <a:latin typeface="Tw Cen MT" panose="020B0602020104020603" pitchFamily="34" charset="0"/>
            </a:endParaRPr>
          </a:p>
          <a:p>
            <a:pPr algn="just"/>
            <a:endParaRPr lang="en-US" sz="1000" dirty="0" smtClean="0">
              <a:latin typeface="Tw Cen MT" panose="020B0602020104020603" pitchFamily="34" charset="0"/>
            </a:endParaRPr>
          </a:p>
          <a:p>
            <a:pPr marL="228600" indent="-228600" algn="just">
              <a:buAutoNum type="arabicParenR"/>
            </a:pPr>
            <a:r>
              <a:rPr lang="en-US" sz="1000" dirty="0" smtClean="0">
                <a:latin typeface="Tw Cen MT" panose="020B0602020104020603" pitchFamily="34" charset="0"/>
              </a:rPr>
              <a:t>The </a:t>
            </a:r>
            <a:r>
              <a:rPr lang="en-US" sz="1000" dirty="0">
                <a:latin typeface="Tw Cen MT" panose="020B0602020104020603" pitchFamily="34" charset="0"/>
              </a:rPr>
              <a:t>training of CCPM is based </a:t>
            </a:r>
            <a:r>
              <a:rPr lang="en-US" sz="1000" dirty="0" smtClean="0">
                <a:latin typeface="Tw Cen MT" panose="020B0602020104020603" pitchFamily="34" charset="0"/>
              </a:rPr>
              <a:t>on modules prepared in accordance with the National Competency Standard (NCS</a:t>
            </a:r>
            <a:r>
              <a:rPr lang="en-US" sz="1000" dirty="0">
                <a:latin typeface="Tw Cen MT" panose="020B0602020104020603" pitchFamily="34" charset="0"/>
              </a:rPr>
              <a:t>). </a:t>
            </a:r>
            <a:r>
              <a:rPr lang="en-US" sz="1000" dirty="0" smtClean="0">
                <a:latin typeface="Tw Cen MT" panose="020B0602020104020603" pitchFamily="34" charset="0"/>
              </a:rPr>
              <a:t>The trainings were conducted by CIDB Holdings with trainers from Association of Construction Project Managers (ACPM).</a:t>
            </a:r>
          </a:p>
          <a:p>
            <a:pPr marL="228600" indent="-228600" algn="just">
              <a:buAutoNum type="arabicParenR"/>
            </a:pPr>
            <a:endParaRPr lang="en-US" sz="1000" dirty="0" smtClean="0">
              <a:latin typeface="Tw Cen MT" panose="020B0602020104020603" pitchFamily="34" charset="0"/>
            </a:endParaRPr>
          </a:p>
          <a:p>
            <a:pPr marL="228600" indent="-228600" algn="just">
              <a:buAutoNum type="arabicParenR"/>
            </a:pPr>
            <a:r>
              <a:rPr lang="en-US" sz="1000" dirty="0" smtClean="0">
                <a:latin typeface="Tw Cen MT" panose="020B0602020104020603" pitchFamily="34" charset="0"/>
              </a:rPr>
              <a:t>The training and certification of sewerage construction manager is based on modules in accordance with National Occupational Skill Standards (NOSS). The trainings were conducted by CIDB Holdings in collaboration with Indah Water </a:t>
            </a:r>
            <a:r>
              <a:rPr lang="en-US" sz="1000" dirty="0" err="1" smtClean="0">
                <a:latin typeface="Tw Cen MT" panose="020B0602020104020603" pitchFamily="34" charset="0"/>
              </a:rPr>
              <a:t>Konsortium</a:t>
            </a:r>
            <a:r>
              <a:rPr lang="en-US" sz="1000" dirty="0" smtClean="0">
                <a:latin typeface="Tw Cen MT" panose="020B0602020104020603" pitchFamily="34" charset="0"/>
              </a:rPr>
              <a:t> (IWK).</a:t>
            </a:r>
          </a:p>
          <a:p>
            <a:pPr marL="228600" indent="-228600" algn="just">
              <a:buAutoNum type="arabicParenR"/>
            </a:pPr>
            <a:endParaRPr lang="en-US" sz="1000" dirty="0">
              <a:latin typeface="Tw Cen MT" panose="020B0602020104020603" pitchFamily="34" charset="0"/>
            </a:endParaRPr>
          </a:p>
          <a:p>
            <a:pPr algn="just"/>
            <a:r>
              <a:rPr lang="en-US" sz="1000" dirty="0" smtClean="0">
                <a:latin typeface="Tw Cen MT" panose="020B0602020104020603" pitchFamily="34" charset="0"/>
              </a:rPr>
              <a:t>In 2017, 176 Construction Project Managers were certified by CIDB against the target of 140. IWG20 meeting No.6 approved for construction project manager to include certified construction project manager (CCPM) and sewerage project manager certified by CIDB.</a:t>
            </a:r>
          </a:p>
          <a:p>
            <a:pPr algn="just"/>
            <a:endParaRPr lang="en-US" sz="1000" dirty="0" smtClean="0">
              <a:latin typeface="Tw Cen MT" panose="020B0602020104020603" pitchFamily="34" charset="0"/>
            </a:endParaRPr>
          </a:p>
          <a:p>
            <a:pPr algn="just"/>
            <a:r>
              <a:rPr lang="en-US" sz="1000" dirty="0" smtClean="0">
                <a:latin typeface="Tw Cen MT" panose="020B0602020104020603" pitchFamily="34" charset="0"/>
              </a:rPr>
              <a:t>As of Q2 </a:t>
            </a:r>
            <a:r>
              <a:rPr lang="en-US" sz="1000" dirty="0">
                <a:latin typeface="Tw Cen MT" panose="020B0602020104020603" pitchFamily="34" charset="0"/>
              </a:rPr>
              <a:t>2018</a:t>
            </a:r>
            <a:r>
              <a:rPr lang="en-US" sz="1000" dirty="0" smtClean="0">
                <a:latin typeface="Tw Cen MT" panose="020B0602020104020603" pitchFamily="34" charset="0"/>
              </a:rPr>
              <a:t>, 183 </a:t>
            </a:r>
            <a:r>
              <a:rPr lang="en-US" sz="1000" dirty="0">
                <a:latin typeface="Tw Cen MT" panose="020B0602020104020603" pitchFamily="34" charset="0"/>
              </a:rPr>
              <a:t>Construction Project Managers were certified by </a:t>
            </a:r>
            <a:r>
              <a:rPr lang="en-US" sz="1000" dirty="0" smtClean="0">
                <a:latin typeface="Tw Cen MT" panose="020B0602020104020603" pitchFamily="34" charset="0"/>
              </a:rPr>
              <a:t>CIDB against the target of 190 in 2018.</a:t>
            </a:r>
          </a:p>
          <a:p>
            <a:endParaRPr lang="en-US" sz="1000" dirty="0">
              <a:latin typeface="Tw Cen MT" panose="020B0602020104020603" pitchFamily="34" charset="0"/>
            </a:endParaRPr>
          </a:p>
          <a:p>
            <a:endParaRPr lang="en-US" sz="1000" dirty="0">
              <a:latin typeface="Tw Cen MT" panose="020B0602020104020603" pitchFamily="34" charset="0"/>
            </a:endParaRPr>
          </a:p>
        </p:txBody>
      </p:sp>
      <p:sp>
        <p:nvSpPr>
          <p:cNvPr id="5" name="Rectangle 4"/>
          <p:cNvSpPr/>
          <p:nvPr/>
        </p:nvSpPr>
        <p:spPr>
          <a:xfrm>
            <a:off x="2110332" y="63798"/>
            <a:ext cx="2091535" cy="307777"/>
          </a:xfrm>
          <a:prstGeom prst="rect">
            <a:avLst/>
          </a:prstGeom>
          <a:ln>
            <a:noFill/>
          </a:ln>
        </p:spPr>
        <p:txBody>
          <a:bodyPr wrap="none">
            <a:spAutoFit/>
          </a:bodyPr>
          <a:lstStyle/>
          <a:p>
            <a:r>
              <a:rPr lang="ms-MY" sz="1400" b="1" dirty="0" smtClean="0">
                <a:solidFill>
                  <a:schemeClr val="accent1">
                    <a:lumMod val="75000"/>
                  </a:schemeClr>
                </a:solidFill>
                <a:latin typeface="Tw Cen MT" panose="020B0602020104020603" pitchFamily="34" charset="0"/>
              </a:rPr>
              <a:t>INTERNATIONALISATION</a:t>
            </a:r>
            <a:endParaRPr lang="ms-MY" sz="1400" b="1" dirty="0">
              <a:solidFill>
                <a:schemeClr val="accent1">
                  <a:lumMod val="75000"/>
                </a:schemeClr>
              </a:solidFill>
              <a:latin typeface="Tw Cen MT" panose="020B0602020104020603" pitchFamily="34" charset="0"/>
            </a:endParaRPr>
          </a:p>
        </p:txBody>
      </p:sp>
      <p:sp>
        <p:nvSpPr>
          <p:cNvPr id="10" name="Rectangle 9"/>
          <p:cNvSpPr/>
          <p:nvPr/>
        </p:nvSpPr>
        <p:spPr>
          <a:xfrm>
            <a:off x="180761"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a:t>
            </a:r>
            <a:r>
              <a:rPr lang="ms-MY" sz="2800" b="1" dirty="0" smtClean="0">
                <a:solidFill>
                  <a:schemeClr val="bg1"/>
                </a:solidFill>
                <a:latin typeface="Bookman Old Style" pitchFamily="18" charset="0"/>
              </a:rPr>
              <a:t>I</a:t>
            </a:r>
            <a:r>
              <a:rPr lang="ms-MY" sz="2800" b="1" dirty="0" smtClean="0">
                <a:solidFill>
                  <a:schemeClr val="bg1"/>
                </a:solidFill>
                <a:latin typeface="Tw Cen MT" panose="020B0602020104020603" pitchFamily="34" charset="0"/>
              </a:rPr>
              <a:t>4-128</a:t>
            </a:r>
            <a:endParaRPr lang="ms-MY" sz="2800" dirty="0">
              <a:solidFill>
                <a:schemeClr val="bg1"/>
              </a:solidFill>
            </a:endParaRPr>
          </a:p>
        </p:txBody>
      </p:sp>
      <p:sp>
        <p:nvSpPr>
          <p:cNvPr id="15" name="TextBox 14"/>
          <p:cNvSpPr txBox="1"/>
          <p:nvPr/>
        </p:nvSpPr>
        <p:spPr>
          <a:xfrm>
            <a:off x="0" y="4550161"/>
            <a:ext cx="6858000" cy="230832"/>
          </a:xfrm>
          <a:prstGeom prst="rect">
            <a:avLst/>
          </a:prstGeom>
          <a:solidFill>
            <a:schemeClr val="accent1">
              <a:lumMod val="75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accent1">
              <a:lumMod val="75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Tree>
    <p:extLst>
      <p:ext uri="{BB962C8B-B14F-4D97-AF65-F5344CB8AC3E}">
        <p14:creationId xmlns:p14="http://schemas.microsoft.com/office/powerpoint/2010/main" val="491486561"/>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391124"/>
        </p:xfrm>
        <a:graphic>
          <a:graphicData uri="http://schemas.openxmlformats.org/drawingml/2006/table">
            <a:tbl>
              <a:tblPr firstRow="1" bandRow="1">
                <a:tableStyleId>{5C22544A-7EE6-4342-B048-85BDC9FD1C3A}</a:tableStyleId>
              </a:tblPr>
              <a:tblGrid>
                <a:gridCol w="1297170">
                  <a:extLst>
                    <a:ext uri="{9D8B030D-6E8A-4147-A177-3AD203B41FA5}">
                      <a16:colId xmlns:a16="http://schemas.microsoft.com/office/drawing/2014/main" val="2124581660"/>
                    </a:ext>
                  </a:extLst>
                </a:gridCol>
                <a:gridCol w="1435395">
                  <a:extLst>
                    <a:ext uri="{9D8B030D-6E8A-4147-A177-3AD203B41FA5}">
                      <a16:colId xmlns:a16="http://schemas.microsoft.com/office/drawing/2014/main" val="3372148144"/>
                    </a:ext>
                  </a:extLst>
                </a:gridCol>
                <a:gridCol w="1403498">
                  <a:extLst>
                    <a:ext uri="{9D8B030D-6E8A-4147-A177-3AD203B41FA5}">
                      <a16:colId xmlns:a16="http://schemas.microsoft.com/office/drawing/2014/main" val="384475541"/>
                    </a:ext>
                  </a:extLst>
                </a:gridCol>
                <a:gridCol w="1371600">
                  <a:extLst>
                    <a:ext uri="{9D8B030D-6E8A-4147-A177-3AD203B41FA5}">
                      <a16:colId xmlns:a16="http://schemas.microsoft.com/office/drawing/2014/main" val="3666211108"/>
                    </a:ext>
                  </a:extLst>
                </a:gridCol>
                <a:gridCol w="1350337">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25</a:t>
                      </a:r>
                      <a:r>
                        <a:rPr lang="ms-MY" sz="900" dirty="0" smtClean="0">
                          <a:solidFill>
                            <a:schemeClr val="bg1"/>
                          </a:solidFill>
                          <a:latin typeface="Tw Cen MT" panose="020B0602020104020603" pitchFamily="34" charset="0"/>
                        </a:rPr>
                        <a:t>%</a:t>
                      </a: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25</a:t>
                      </a:r>
                      <a:r>
                        <a:rPr lang="ms-MY" sz="900" dirty="0" smtClean="0">
                          <a:solidFill>
                            <a:schemeClr val="bg1"/>
                          </a:solidFill>
                          <a:latin typeface="Tw Cen MT" panose="020B0602020104020603" pitchFamily="34" charset="0"/>
                        </a:rPr>
                        <a:t>%</a:t>
                      </a: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solidFill>
                      <a:schemeClr val="accent1">
                        <a:lumMod val="75000"/>
                        <a:alpha val="60000"/>
                      </a:schemeClr>
                    </a:solidFill>
                  </a:tcPr>
                </a:tc>
                <a:extLst>
                  <a:ext uri="{0D108BD9-81ED-4DB2-BD59-A6C34878D82A}">
                    <a16:rowId xmlns:a16="http://schemas.microsoft.com/office/drawing/2014/main" val="2306563032"/>
                  </a:ext>
                </a:extLst>
              </a:tr>
              <a:tr h="1968685">
                <a:tc>
                  <a:txBody>
                    <a:bodyPr/>
                    <a:lstStyle/>
                    <a:p>
                      <a:pPr eaLnBrk="1" fontAlgn="base" hangingPunct="1">
                        <a:lnSpc>
                          <a:spcPct val="100000"/>
                        </a:lnSpc>
                        <a:spcBef>
                          <a:spcPct val="0"/>
                        </a:spcBef>
                        <a:spcAft>
                          <a:spcPct val="0"/>
                        </a:spcAft>
                        <a:defRPr/>
                      </a:pPr>
                      <a:endParaRPr lang="en-MY" sz="900" dirty="0">
                        <a:latin typeface="Tw Cen MT" pitchFamily="34" charset="0"/>
                      </a:endParaRPr>
                    </a:p>
                  </a:txBody>
                  <a:tcPr>
                    <a:solidFill>
                      <a:schemeClr val="accent1">
                        <a:lumMod val="75000"/>
                        <a:alpha val="1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rgbClr val="000000"/>
                          </a:solidFill>
                          <a:effectLst/>
                          <a:uLnTx/>
                          <a:uFillTx/>
                          <a:latin typeface="Tw Cen MT" pitchFamily="34" charset="0"/>
                          <a:ea typeface="+mn-ea"/>
                          <a:cs typeface="Arial" panose="020B0604020202020204" pitchFamily="34" charset="0"/>
                        </a:rPr>
                        <a:t>500 G7 contractors personnel trained in construction technical and management courses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smtClean="0">
                        <a:ln>
                          <a:noFill/>
                        </a:ln>
                        <a:solidFill>
                          <a:srgbClr val="000000"/>
                        </a:solidFill>
                        <a:effectLst/>
                        <a:uLnTx/>
                        <a:uFillTx/>
                        <a:latin typeface="Tw Cen MT" pitchFamily="34" charset="0"/>
                        <a:ea typeface="+mn-ea"/>
                        <a:cs typeface="Arial" panose="020B0604020202020204" pitchFamily="34" charset="0"/>
                      </a:endParaRPr>
                    </a:p>
                  </a:txBody>
                  <a:tcPr>
                    <a:solidFill>
                      <a:schemeClr val="accent1">
                        <a:lumMod val="75000"/>
                        <a:alpha val="1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rgbClr val="000000"/>
                          </a:solidFill>
                          <a:effectLst/>
                          <a:uLnTx/>
                          <a:uFillTx/>
                          <a:latin typeface="Tw Cen MT" pitchFamily="34" charset="0"/>
                          <a:ea typeface="+mn-ea"/>
                          <a:cs typeface="Arial" panose="020B0604020202020204" pitchFamily="34" charset="0"/>
                        </a:rPr>
                        <a:t>1,500 G7 contractors personnel trained in construction technical and management courses</a:t>
                      </a:r>
                    </a:p>
                    <a:p>
                      <a:pPr fontAlgn="auto">
                        <a:lnSpc>
                          <a:spcPct val="100000"/>
                        </a:lnSpc>
                        <a:spcBef>
                          <a:spcPts val="0"/>
                        </a:spcBef>
                        <a:spcAft>
                          <a:spcPts val="0"/>
                        </a:spcAft>
                        <a:defRPr/>
                      </a:pPr>
                      <a:endParaRPr lang="en-MY" sz="900" dirty="0">
                        <a:latin typeface="Tw Cen MT" pitchFamily="34" charset="0"/>
                      </a:endParaRPr>
                    </a:p>
                  </a:txBody>
                  <a:tcPr>
                    <a:solidFill>
                      <a:schemeClr val="accent1">
                        <a:lumMod val="75000"/>
                        <a:alpha val="10000"/>
                      </a:schemeClr>
                    </a:solid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dirty="0" smtClean="0">
                          <a:ln>
                            <a:noFill/>
                          </a:ln>
                          <a:solidFill>
                            <a:srgbClr val="000000"/>
                          </a:solidFill>
                          <a:effectLst/>
                          <a:uLnTx/>
                          <a:uFillTx/>
                          <a:latin typeface="Tw Cen MT" pitchFamily="34" charset="0"/>
                          <a:ea typeface="+mn-ea"/>
                          <a:cs typeface="Arial" panose="020B0604020202020204" pitchFamily="34" charset="0"/>
                        </a:rPr>
                        <a:t>2,500 G7 contractors personnel trained in construction technical and management courses</a:t>
                      </a:r>
                    </a:p>
                    <a:p>
                      <a:pPr eaLnBrk="1" fontAlgn="base" hangingPunct="1">
                        <a:lnSpc>
                          <a:spcPct val="100000"/>
                        </a:lnSpc>
                        <a:spcBef>
                          <a:spcPct val="0"/>
                        </a:spcBef>
                        <a:spcAft>
                          <a:spcPct val="0"/>
                        </a:spcAft>
                        <a:defRPr/>
                      </a:pPr>
                      <a:endParaRPr lang="en-MY" sz="900" dirty="0">
                        <a:latin typeface="Tw Cen MT" pitchFamily="34" charset="0"/>
                      </a:endParaRPr>
                    </a:p>
                  </a:txBody>
                  <a:tcPr>
                    <a:solidFill>
                      <a:schemeClr val="accent1">
                        <a:lumMod val="75000"/>
                        <a:alpha val="1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rgbClr val="000000"/>
                          </a:solidFill>
                          <a:effectLst/>
                          <a:uLnTx/>
                          <a:uFillTx/>
                          <a:latin typeface="Tw Cen MT" pitchFamily="34" charset="0"/>
                          <a:ea typeface="+mn-ea"/>
                          <a:cs typeface="Arial" panose="020B0604020202020204" pitchFamily="34" charset="0"/>
                        </a:rPr>
                        <a:t>4,000 G7 contractors personnel trained in construction technical and management courses</a:t>
                      </a:r>
                    </a:p>
                    <a:p>
                      <a:pPr>
                        <a:lnSpc>
                          <a:spcPct val="100000"/>
                        </a:lnSpc>
                      </a:pPr>
                      <a:endParaRPr lang="en-MY" sz="900" dirty="0">
                        <a:solidFill>
                          <a:srgbClr val="FF0000"/>
                        </a:solidFill>
                        <a:latin typeface="Tw Cen MT" pitchFamily="34" charset="0"/>
                      </a:endParaRPr>
                    </a:p>
                  </a:txBody>
                  <a:tcPr>
                    <a:solidFill>
                      <a:schemeClr val="accent1">
                        <a:lumMod val="75000"/>
                        <a:alpha val="10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27451" y="254484"/>
          <a:ext cx="2519941" cy="1584960"/>
        </p:xfrm>
        <a:graphic>
          <a:graphicData uri="http://schemas.openxmlformats.org/drawingml/2006/table">
            <a:tbl>
              <a:tblPr firstRow="1" bandRow="1">
                <a:tableStyleId>{5C22544A-7EE6-4342-B048-85BDC9FD1C3A}</a:tableStyleId>
              </a:tblPr>
              <a:tblGrid>
                <a:gridCol w="2519941">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smtClean="0">
                          <a:solidFill>
                            <a:schemeClr val="tx1"/>
                          </a:solidFill>
                          <a:latin typeface="Tw Cen MT" panose="020B0602020104020603" pitchFamily="34" charset="0"/>
                        </a:rPr>
                        <a:t>Sr Ida Zuraida Mohd Yusoff</a:t>
                      </a:r>
                      <a:endParaRPr lang="ms-MY" sz="1000" b="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Azizah Mohd Yusoff</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Fatin Amirah Mohd Anor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en-US" sz="1000" kern="1200" dirty="0" smtClean="0">
                          <a:solidFill>
                            <a:schemeClr val="tx1"/>
                          </a:solidFill>
                          <a:latin typeface="Tw Cen MT" panose="020B0602020104020603" pitchFamily="34" charset="0"/>
                          <a:ea typeface="+mn-ea"/>
                          <a:cs typeface="+mn-cs"/>
                        </a:rPr>
                        <a:t>CIDB</a:t>
                      </a:r>
                      <a:endParaRPr lang="en-MY" sz="1000" kern="1200" dirty="0" smtClean="0">
                        <a:solidFill>
                          <a:schemeClr val="tx1"/>
                        </a:solidFill>
                        <a:latin typeface="Tw Cen MT" panose="020B0602020104020603" pitchFamily="34" charset="0"/>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0" y="508951"/>
          <a:ext cx="4476307" cy="1322832"/>
        </p:xfrm>
        <a:graphic>
          <a:graphicData uri="http://schemas.openxmlformats.org/drawingml/2006/table">
            <a:tbl>
              <a:tblPr firstRow="1" bandRow="1">
                <a:tableStyleId>{5C22544A-7EE6-4342-B048-85BDC9FD1C3A}</a:tableStyleId>
              </a:tblPr>
              <a:tblGrid>
                <a:gridCol w="4476307">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noProof="0" dirty="0" smtClean="0">
                          <a:solidFill>
                            <a:schemeClr val="tx1"/>
                          </a:solidFill>
                          <a:latin typeface="Tw Cen MT" panose="020B0602020104020603" pitchFamily="34" charset="0"/>
                          <a:ea typeface="+mn-ea"/>
                          <a:cs typeface="+mn-cs"/>
                        </a:rPr>
                        <a:t>4,000 G7 contractors’ personnel trained in construction technical and management courses by 2020</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Bookman Old Style" pitchFamily="18" charset="0"/>
                          <a:ea typeface="+mn-ea"/>
                          <a:cs typeface="+mn-cs"/>
                        </a:rPr>
                        <a:t>I</a:t>
                      </a:r>
                      <a:r>
                        <a:rPr lang="en-MY" sz="1000" b="0" kern="1200" dirty="0" smtClean="0">
                          <a:solidFill>
                            <a:schemeClr val="tx1"/>
                          </a:solidFill>
                          <a:latin typeface="Tw Cen MT" panose="020B0602020104020603" pitchFamily="34" charset="0"/>
                          <a:ea typeface="+mn-ea"/>
                          <a:cs typeface="+mn-cs"/>
                        </a:rPr>
                        <a:t>4 – Intensify contractors’ capacity</a:t>
                      </a:r>
                      <a:r>
                        <a:rPr lang="en-MY" sz="1000" b="0" kern="1200" baseline="0" dirty="0" smtClean="0">
                          <a:solidFill>
                            <a:schemeClr val="tx1"/>
                          </a:solidFill>
                          <a:latin typeface="Tw Cen MT" panose="020B0602020104020603" pitchFamily="34" charset="0"/>
                          <a:ea typeface="+mn-ea"/>
                          <a:cs typeface="+mn-cs"/>
                        </a:rPr>
                        <a:t> and capability building</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Bookman Old Style" pitchFamily="18" charset="0"/>
                          <a:ea typeface="+mn-ea"/>
                          <a:cs typeface="+mn-cs"/>
                        </a:rPr>
                        <a:t>-</a:t>
                      </a:r>
                      <a:endParaRPr lang="en-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5" y="4790407"/>
            <a:ext cx="6731186" cy="4862870"/>
          </a:xfrm>
          <a:prstGeom prst="rect">
            <a:avLst/>
          </a:prstGeom>
          <a:noFill/>
        </p:spPr>
        <p:txBody>
          <a:bodyPr wrap="square" rtlCol="0">
            <a:spAutoFit/>
          </a:bodyPr>
          <a:lstStyle/>
          <a:p>
            <a:r>
              <a:rPr lang="en-US" sz="1000" dirty="0">
                <a:latin typeface="Tw Cen MT" panose="020B0602020104020603" pitchFamily="34" charset="0"/>
              </a:rPr>
              <a:t>This KPI is under </a:t>
            </a:r>
            <a:r>
              <a:rPr lang="en-US" sz="1000" dirty="0" smtClean="0">
                <a:latin typeface="Tw Cen MT" panose="020B0602020104020603" pitchFamily="34" charset="0"/>
              </a:rPr>
              <a:t>the purview </a:t>
            </a:r>
            <a:r>
              <a:rPr lang="en-US" sz="1000" dirty="0">
                <a:latin typeface="Tw Cen MT" panose="020B0602020104020603" pitchFamily="34" charset="0"/>
              </a:rPr>
              <a:t>of IWG20.</a:t>
            </a:r>
          </a:p>
          <a:p>
            <a:endParaRPr lang="en-US" sz="1000" dirty="0">
              <a:latin typeface="Tw Cen MT" panose="020B0602020104020603" pitchFamily="34" charset="0"/>
            </a:endParaRPr>
          </a:p>
          <a:p>
            <a:pPr algn="just"/>
            <a:r>
              <a:rPr lang="en-US" sz="1000" dirty="0" smtClean="0">
                <a:latin typeface="Tw Cen MT" panose="020B0602020104020603" pitchFamily="34" charset="0"/>
              </a:rPr>
              <a:t>In 2017, 706 </a:t>
            </a:r>
            <a:r>
              <a:rPr lang="en-US" sz="1000" dirty="0">
                <a:latin typeface="Tw Cen MT" panose="020B0602020104020603" pitchFamily="34" charset="0"/>
              </a:rPr>
              <a:t>G7 contractors' personnel </a:t>
            </a:r>
            <a:r>
              <a:rPr lang="en-US" sz="1000" dirty="0" smtClean="0">
                <a:latin typeface="Tw Cen MT" panose="020B0602020104020603" pitchFamily="34" charset="0"/>
              </a:rPr>
              <a:t>were trained </a:t>
            </a:r>
            <a:r>
              <a:rPr lang="en-US" sz="1000" dirty="0">
                <a:latin typeface="Tw Cen MT" panose="020B0602020104020603" pitchFamily="34" charset="0"/>
              </a:rPr>
              <a:t>in technical and management courses </a:t>
            </a:r>
            <a:r>
              <a:rPr lang="en-US" sz="1000" dirty="0" err="1">
                <a:latin typeface="Tw Cen MT" panose="020B0602020104020603" pitchFamily="34" charset="0"/>
              </a:rPr>
              <a:t>organised</a:t>
            </a:r>
            <a:r>
              <a:rPr lang="en-US" sz="1000" dirty="0">
                <a:latin typeface="Tw Cen MT" panose="020B0602020104020603" pitchFamily="34" charset="0"/>
              </a:rPr>
              <a:t> </a:t>
            </a:r>
            <a:r>
              <a:rPr lang="en-US" sz="1000" dirty="0" smtClean="0">
                <a:latin typeface="Tw Cen MT" panose="020B0602020104020603" pitchFamily="34" charset="0"/>
              </a:rPr>
              <a:t>by various agencies against the target of 500. These agencies include </a:t>
            </a:r>
            <a:r>
              <a:rPr lang="en-US" sz="1000" dirty="0" err="1" smtClean="0">
                <a:latin typeface="Tw Cen MT" panose="020B0602020104020603" pitchFamily="34" charset="0"/>
              </a:rPr>
              <a:t>Pusat</a:t>
            </a:r>
            <a:r>
              <a:rPr lang="en-US" sz="1000" dirty="0" smtClean="0">
                <a:latin typeface="Tw Cen MT" panose="020B0602020104020603" pitchFamily="34" charset="0"/>
              </a:rPr>
              <a:t> </a:t>
            </a:r>
            <a:r>
              <a:rPr lang="en-US" sz="1000" dirty="0" err="1" smtClean="0">
                <a:latin typeface="Tw Cen MT" panose="020B0602020104020603" pitchFamily="34" charset="0"/>
              </a:rPr>
              <a:t>Latihan</a:t>
            </a:r>
            <a:r>
              <a:rPr lang="en-US" sz="1000" dirty="0" smtClean="0">
                <a:latin typeface="Tw Cen MT" panose="020B0602020104020603" pitchFamily="34" charset="0"/>
              </a:rPr>
              <a:t> </a:t>
            </a:r>
            <a:r>
              <a:rPr lang="en-US" sz="1000" dirty="0" err="1" smtClean="0">
                <a:latin typeface="Tw Cen MT" panose="020B0602020104020603" pitchFamily="34" charset="0"/>
              </a:rPr>
              <a:t>Bertauliah</a:t>
            </a:r>
            <a:r>
              <a:rPr lang="en-US" sz="1000" dirty="0" smtClean="0">
                <a:latin typeface="Tw Cen MT" panose="020B0602020104020603" pitchFamily="34" charset="0"/>
              </a:rPr>
              <a:t> </a:t>
            </a:r>
            <a:r>
              <a:rPr lang="en-US" sz="1000" dirty="0" err="1" smtClean="0">
                <a:latin typeface="Tw Cen MT" panose="020B0602020104020603" pitchFamily="34" charset="0"/>
              </a:rPr>
              <a:t>Kontraktor</a:t>
            </a:r>
            <a:r>
              <a:rPr lang="en-US" sz="1000" dirty="0" smtClean="0">
                <a:latin typeface="Tw Cen MT" panose="020B0602020104020603" pitchFamily="34" charset="0"/>
              </a:rPr>
              <a:t> (PLBK), and CIDB Holdings together with Master Builders Association Malaysia (MBAM), Association of Construction Project Managers (ACPM), National Institute of Occupational, Safety and Health (NIOSH), etc. </a:t>
            </a:r>
          </a:p>
          <a:p>
            <a:pPr algn="just"/>
            <a:endParaRPr lang="en-US" sz="1000" dirty="0" smtClean="0">
              <a:latin typeface="Tw Cen MT" panose="020B0602020104020603" pitchFamily="34" charset="0"/>
            </a:endParaRPr>
          </a:p>
          <a:p>
            <a:pPr algn="just"/>
            <a:r>
              <a:rPr lang="en-US" sz="1000" dirty="0" smtClean="0">
                <a:latin typeface="Tw Cen MT" panose="020B0602020104020603" pitchFamily="34" charset="0"/>
              </a:rPr>
              <a:t>As of Q2 2018, 1,230 G7 contractors' personnel were trained in finance, technical and management courses </a:t>
            </a:r>
            <a:r>
              <a:rPr lang="en-US" sz="1000" dirty="0" err="1" smtClean="0">
                <a:latin typeface="Tw Cen MT" panose="020B0602020104020603" pitchFamily="34" charset="0"/>
              </a:rPr>
              <a:t>organised</a:t>
            </a:r>
            <a:r>
              <a:rPr lang="en-US" sz="1000" dirty="0" smtClean="0">
                <a:latin typeface="Tw Cen MT" panose="020B0602020104020603" pitchFamily="34" charset="0"/>
              </a:rPr>
              <a:t> by various agencies against the target of 1,500. </a:t>
            </a:r>
          </a:p>
          <a:p>
            <a:endParaRPr lang="en-US" sz="1000" dirty="0">
              <a:latin typeface="Tw Cen MT" panose="020B0602020104020603" pitchFamily="34" charset="0"/>
            </a:endParaRPr>
          </a:p>
          <a:p>
            <a:r>
              <a:rPr lang="en-US" sz="1000" dirty="0" smtClean="0">
                <a:latin typeface="Tw Cen MT" panose="020B0602020104020603" pitchFamily="34" charset="0"/>
              </a:rPr>
              <a:t>The number of training by the various agencies are as follows :</a:t>
            </a: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r>
              <a:rPr lang="en-US" sz="1000" dirty="0" smtClean="0">
                <a:latin typeface="Tw Cen MT" panose="020B0602020104020603" pitchFamily="34" charset="0"/>
              </a:rPr>
              <a:t>The number of personnel trained under the 3 focus areas of training are as follows :</a:t>
            </a:r>
          </a:p>
          <a:p>
            <a:endParaRPr lang="en-US" sz="1000" dirty="0" smtClean="0">
              <a:latin typeface="Tw Cen MT" panose="020B0602020104020603" pitchFamily="34" charset="0"/>
            </a:endParaRPr>
          </a:p>
          <a:p>
            <a:endParaRPr lang="en-US" sz="1000" b="1" dirty="0" smtClean="0">
              <a:latin typeface="Tw Cen MT" panose="020B0602020104020603" pitchFamily="34" charset="0"/>
            </a:endParaRPr>
          </a:p>
          <a:p>
            <a:endParaRPr lang="en-US" sz="1000" b="1" dirty="0">
              <a:latin typeface="Tw Cen MT" panose="020B0602020104020603" pitchFamily="34" charset="0"/>
            </a:endParaRPr>
          </a:p>
          <a:p>
            <a:endParaRPr lang="en-US" sz="1000" b="1" dirty="0" smtClean="0">
              <a:latin typeface="Tw Cen MT" panose="020B0602020104020603" pitchFamily="34" charset="0"/>
            </a:endParaRPr>
          </a:p>
          <a:p>
            <a:endParaRPr lang="en-US" sz="1000" b="1" dirty="0" smtClean="0">
              <a:latin typeface="Tw Cen MT" panose="020B0602020104020603" pitchFamily="34" charset="0"/>
            </a:endParaRPr>
          </a:p>
          <a:p>
            <a:endParaRPr lang="en-US" sz="1000" b="1" dirty="0">
              <a:latin typeface="Tw Cen MT" panose="020B0602020104020603" pitchFamily="34" charset="0"/>
            </a:endParaRPr>
          </a:p>
          <a:p>
            <a:endParaRPr lang="en-US" sz="1000" b="1" dirty="0" smtClean="0">
              <a:latin typeface="Tw Cen MT" panose="020B0602020104020603" pitchFamily="34" charset="0"/>
            </a:endParaRPr>
          </a:p>
          <a:p>
            <a:endParaRPr lang="en-US" sz="1000" b="1" dirty="0">
              <a:latin typeface="Tw Cen MT" panose="020B0602020104020603" pitchFamily="34" charset="0"/>
            </a:endParaRPr>
          </a:p>
          <a:p>
            <a:endParaRPr lang="en-US" sz="1000" b="1" dirty="0">
              <a:latin typeface="Tw Cen MT" panose="020B0602020104020603" pitchFamily="34" charset="0"/>
            </a:endParaRPr>
          </a:p>
          <a:p>
            <a:endParaRPr lang="en-US" sz="1000" dirty="0" smtClean="0">
              <a:latin typeface="Tw Cen MT" panose="020B0602020104020603" pitchFamily="34" charset="0"/>
            </a:endParaRPr>
          </a:p>
        </p:txBody>
      </p:sp>
      <p:sp>
        <p:nvSpPr>
          <p:cNvPr id="5" name="Rectangle 4"/>
          <p:cNvSpPr/>
          <p:nvPr/>
        </p:nvSpPr>
        <p:spPr>
          <a:xfrm>
            <a:off x="2110332" y="63798"/>
            <a:ext cx="2091535" cy="307777"/>
          </a:xfrm>
          <a:prstGeom prst="rect">
            <a:avLst/>
          </a:prstGeom>
          <a:ln>
            <a:noFill/>
          </a:ln>
        </p:spPr>
        <p:txBody>
          <a:bodyPr wrap="none">
            <a:spAutoFit/>
          </a:bodyPr>
          <a:lstStyle/>
          <a:p>
            <a:r>
              <a:rPr lang="ms-MY" sz="1400" b="1" dirty="0" smtClean="0">
                <a:solidFill>
                  <a:schemeClr val="accent1">
                    <a:lumMod val="75000"/>
                  </a:schemeClr>
                </a:solidFill>
                <a:latin typeface="Tw Cen MT" panose="020B0602020104020603" pitchFamily="34" charset="0"/>
              </a:rPr>
              <a:t>INTERNATIONALISATION</a:t>
            </a:r>
            <a:endParaRPr lang="ms-MY" sz="1400" b="1" dirty="0">
              <a:solidFill>
                <a:schemeClr val="accent1">
                  <a:lumMod val="75000"/>
                </a:schemeClr>
              </a:solidFill>
              <a:latin typeface="Tw Cen MT" panose="020B0602020104020603" pitchFamily="34" charset="0"/>
            </a:endParaRPr>
          </a:p>
        </p:txBody>
      </p:sp>
      <p:sp>
        <p:nvSpPr>
          <p:cNvPr id="10" name="Rectangle 9"/>
          <p:cNvSpPr/>
          <p:nvPr/>
        </p:nvSpPr>
        <p:spPr>
          <a:xfrm>
            <a:off x="180761"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a:t>
            </a:r>
            <a:r>
              <a:rPr lang="ms-MY" sz="2800" b="1" dirty="0" smtClean="0">
                <a:solidFill>
                  <a:schemeClr val="bg1"/>
                </a:solidFill>
                <a:latin typeface="Bookman Old Style" pitchFamily="18" charset="0"/>
              </a:rPr>
              <a:t>I</a:t>
            </a:r>
            <a:r>
              <a:rPr lang="ms-MY" sz="2800" b="1" dirty="0" smtClean="0">
                <a:solidFill>
                  <a:schemeClr val="bg1"/>
                </a:solidFill>
                <a:latin typeface="Tw Cen MT" panose="020B0602020104020603" pitchFamily="34" charset="0"/>
              </a:rPr>
              <a:t>4-129</a:t>
            </a:r>
            <a:endParaRPr lang="ms-MY" sz="2800" dirty="0">
              <a:solidFill>
                <a:schemeClr val="bg1"/>
              </a:solidFill>
            </a:endParaRPr>
          </a:p>
        </p:txBody>
      </p:sp>
      <p:sp>
        <p:nvSpPr>
          <p:cNvPr id="15" name="TextBox 14"/>
          <p:cNvSpPr txBox="1"/>
          <p:nvPr/>
        </p:nvSpPr>
        <p:spPr>
          <a:xfrm>
            <a:off x="0" y="4497907"/>
            <a:ext cx="6858000" cy="230832"/>
          </a:xfrm>
          <a:prstGeom prst="rect">
            <a:avLst/>
          </a:prstGeom>
          <a:solidFill>
            <a:schemeClr val="accent1">
              <a:lumMod val="75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a:t>
            </a:r>
            <a:r>
              <a:rPr lang="en-US" sz="900" b="1" dirty="0">
                <a:solidFill>
                  <a:schemeClr val="bg1"/>
                </a:solidFill>
                <a:latin typeface="Tw Cen MT" panose="020B0602020104020603" pitchFamily="34" charset="0"/>
              </a:rPr>
              <a:t>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accent1">
              <a:lumMod val="75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776045253"/>
              </p:ext>
            </p:extLst>
          </p:nvPr>
        </p:nvGraphicFramePr>
        <p:xfrm>
          <a:off x="180761" y="6643275"/>
          <a:ext cx="6467689" cy="1007704"/>
        </p:xfrm>
        <a:graphic>
          <a:graphicData uri="http://schemas.openxmlformats.org/drawingml/2006/table">
            <a:tbl>
              <a:tblPr firstRow="1" bandRow="1">
                <a:tableStyleId>{5C22544A-7EE6-4342-B048-85BDC9FD1C3A}</a:tableStyleId>
              </a:tblPr>
              <a:tblGrid>
                <a:gridCol w="701911">
                  <a:extLst>
                    <a:ext uri="{9D8B030D-6E8A-4147-A177-3AD203B41FA5}">
                      <a16:colId xmlns:a16="http://schemas.microsoft.com/office/drawing/2014/main" val="750020771"/>
                    </a:ext>
                  </a:extLst>
                </a:gridCol>
                <a:gridCol w="2477650">
                  <a:extLst>
                    <a:ext uri="{9D8B030D-6E8A-4147-A177-3AD203B41FA5}">
                      <a16:colId xmlns:a16="http://schemas.microsoft.com/office/drawing/2014/main" val="3304574735"/>
                    </a:ext>
                  </a:extLst>
                </a:gridCol>
                <a:gridCol w="1644064">
                  <a:extLst>
                    <a:ext uri="{9D8B030D-6E8A-4147-A177-3AD203B41FA5}">
                      <a16:colId xmlns:a16="http://schemas.microsoft.com/office/drawing/2014/main" val="2914618719"/>
                    </a:ext>
                  </a:extLst>
                </a:gridCol>
                <a:gridCol w="1644064">
                  <a:extLst>
                    <a:ext uri="{9D8B030D-6E8A-4147-A177-3AD203B41FA5}">
                      <a16:colId xmlns:a16="http://schemas.microsoft.com/office/drawing/2014/main" val="4160687530"/>
                    </a:ext>
                  </a:extLst>
                </a:gridCol>
              </a:tblGrid>
              <a:tr h="260944">
                <a:tc>
                  <a:txBody>
                    <a:bodyPr/>
                    <a:lstStyle/>
                    <a:p>
                      <a:pPr algn="ctr"/>
                      <a:r>
                        <a:rPr lang="ms-MY" sz="1000" dirty="0" smtClean="0">
                          <a:solidFill>
                            <a:schemeClr val="tx1"/>
                          </a:solidFill>
                          <a:latin typeface="Tw Cen MT" panose="020B0602020104020603" pitchFamily="34" charset="0"/>
                        </a:rPr>
                        <a:t>NO</a:t>
                      </a:r>
                      <a:endParaRPr lang="ms-MY" sz="1000" dirty="0">
                        <a:solidFill>
                          <a:schemeClr val="tx1"/>
                        </a:solidFill>
                        <a:latin typeface="Tw Cen MT" panose="020B06020201040206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ms-MY" sz="1000" smtClean="0">
                          <a:solidFill>
                            <a:schemeClr val="tx1"/>
                          </a:solidFill>
                          <a:latin typeface="Tw Cen MT" panose="020B0602020104020603" pitchFamily="34" charset="0"/>
                        </a:rPr>
                        <a:t>TRAINING AGENCY</a:t>
                      </a:r>
                      <a:endParaRPr lang="ms-MY" sz="1000">
                        <a:solidFill>
                          <a:schemeClr val="tx1"/>
                        </a:solidFill>
                        <a:latin typeface="Tw Cen MT" panose="020B06020201040206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ms-MY" sz="1000" dirty="0" smtClean="0">
                          <a:solidFill>
                            <a:schemeClr val="tx1"/>
                          </a:solidFill>
                          <a:latin typeface="Tw Cen MT" panose="020B0602020104020603" pitchFamily="34" charset="0"/>
                        </a:rPr>
                        <a:t>2017</a:t>
                      </a:r>
                      <a:endParaRPr lang="ms-MY" sz="1000" dirty="0">
                        <a:solidFill>
                          <a:schemeClr val="tx1"/>
                        </a:solidFill>
                        <a:latin typeface="Tw Cen MT" panose="020B06020201040206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ms-MY" sz="1000" dirty="0" smtClean="0">
                          <a:solidFill>
                            <a:schemeClr val="tx1"/>
                          </a:solidFill>
                          <a:latin typeface="Tw Cen MT" panose="020B0602020104020603" pitchFamily="34" charset="0"/>
                        </a:rPr>
                        <a:t>Q2 2018 </a:t>
                      </a:r>
                      <a:endParaRPr lang="ms-MY" sz="1000" dirty="0">
                        <a:solidFill>
                          <a:schemeClr val="tx1"/>
                        </a:solidFill>
                        <a:latin typeface="Tw Cen MT" panose="020B06020201040206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745723557"/>
                  </a:ext>
                </a:extLst>
              </a:tr>
              <a:tr h="209550">
                <a:tc>
                  <a:txBody>
                    <a:bodyPr/>
                    <a:lstStyle/>
                    <a:p>
                      <a:pPr algn="ctr"/>
                      <a:r>
                        <a:rPr lang="ms-MY" sz="1000" dirty="0" smtClean="0">
                          <a:solidFill>
                            <a:schemeClr val="tx1"/>
                          </a:solidFill>
                          <a:latin typeface="Tw Cen MT" panose="020B0602020104020603" pitchFamily="34" charset="0"/>
                        </a:rPr>
                        <a:t>1</a:t>
                      </a:r>
                      <a:endParaRPr lang="ms-MY" sz="1000"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s-MY" sz="1000" dirty="0" smtClean="0">
                          <a:solidFill>
                            <a:schemeClr val="tx1"/>
                          </a:solidFill>
                          <a:latin typeface="Tw Cen MT" panose="020B0602020104020603" pitchFamily="34" charset="0"/>
                        </a:rPr>
                        <a:t>PLBK</a:t>
                      </a:r>
                      <a:endParaRPr lang="ms-MY" sz="1000"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s-MY" sz="1000" dirty="0" smtClean="0">
                          <a:solidFill>
                            <a:schemeClr val="tx1"/>
                          </a:solidFill>
                          <a:latin typeface="Tw Cen MT" panose="020B0602020104020603" pitchFamily="34" charset="0"/>
                        </a:rPr>
                        <a:t>579</a:t>
                      </a:r>
                      <a:endParaRPr lang="ms-MY" sz="1000"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s-MY" sz="1000" dirty="0" smtClean="0">
                          <a:solidFill>
                            <a:schemeClr val="tx1"/>
                          </a:solidFill>
                          <a:latin typeface="Tw Cen MT" panose="020B0602020104020603" pitchFamily="34" charset="0"/>
                        </a:rPr>
                        <a:t>744</a:t>
                      </a:r>
                      <a:endParaRPr lang="ms-MY" sz="1000"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468685"/>
                  </a:ext>
                </a:extLst>
              </a:tr>
              <a:tr h="222885">
                <a:tc>
                  <a:txBody>
                    <a:bodyPr/>
                    <a:lstStyle/>
                    <a:p>
                      <a:pPr algn="ctr"/>
                      <a:r>
                        <a:rPr lang="ms-MY" sz="1000" dirty="0" smtClean="0">
                          <a:solidFill>
                            <a:schemeClr val="tx1"/>
                          </a:solidFill>
                          <a:latin typeface="Tw Cen MT" panose="020B0602020104020603" pitchFamily="34" charset="0"/>
                        </a:rPr>
                        <a:t>2</a:t>
                      </a:r>
                      <a:endParaRPr lang="ms-MY" sz="1000"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s-MY" sz="1000" dirty="0" smtClean="0">
                          <a:solidFill>
                            <a:schemeClr val="tx1"/>
                          </a:solidFill>
                          <a:latin typeface="Tw Cen MT" panose="020B0602020104020603" pitchFamily="34" charset="0"/>
                        </a:rPr>
                        <a:t>CIDBH</a:t>
                      </a:r>
                      <a:endParaRPr lang="ms-MY" sz="1000"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s-MY" sz="1000" dirty="0" smtClean="0">
                          <a:solidFill>
                            <a:schemeClr val="tx1"/>
                          </a:solidFill>
                          <a:latin typeface="Tw Cen MT" panose="020B0602020104020603" pitchFamily="34" charset="0"/>
                        </a:rPr>
                        <a:t>127</a:t>
                      </a:r>
                      <a:endParaRPr lang="ms-MY" sz="1000"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s-MY" sz="1000" dirty="0" smtClean="0">
                          <a:solidFill>
                            <a:schemeClr val="tx1"/>
                          </a:solidFill>
                          <a:latin typeface="Tw Cen MT" panose="020B0602020104020603" pitchFamily="34" charset="0"/>
                        </a:rPr>
                        <a:t>486</a:t>
                      </a:r>
                      <a:endParaRPr lang="ms-MY" sz="1000"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7681234"/>
                  </a:ext>
                </a:extLst>
              </a:tr>
              <a:tr h="217170">
                <a:tc gridSpan="2">
                  <a:txBody>
                    <a:bodyPr/>
                    <a:lstStyle/>
                    <a:p>
                      <a:pPr algn="r"/>
                      <a:r>
                        <a:rPr lang="ms-MY" sz="1100" b="1" smtClean="0">
                          <a:solidFill>
                            <a:schemeClr val="tx1"/>
                          </a:solidFill>
                          <a:latin typeface="Tw Cen MT" panose="020B0602020104020603" pitchFamily="34" charset="0"/>
                        </a:rPr>
                        <a:t>TOTAL</a:t>
                      </a:r>
                      <a:endParaRPr lang="ms-MY" sz="1100" b="1">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ms-MY" sz="1000">
                        <a:latin typeface="Tw Cen MT" panose="020B0602020104020603" pitchFamily="34" charset="0"/>
                      </a:endParaRPr>
                    </a:p>
                  </a:txBody>
                  <a:tcPr/>
                </a:tc>
                <a:tc>
                  <a:txBody>
                    <a:bodyPr/>
                    <a:lstStyle/>
                    <a:p>
                      <a:pPr algn="ctr"/>
                      <a:r>
                        <a:rPr lang="ms-MY" sz="1100" b="1" smtClean="0">
                          <a:solidFill>
                            <a:schemeClr val="tx1"/>
                          </a:solidFill>
                          <a:latin typeface="Tw Cen MT" panose="020B0602020104020603" pitchFamily="34" charset="0"/>
                        </a:rPr>
                        <a:t>706</a:t>
                      </a:r>
                      <a:endParaRPr lang="ms-MY" sz="1100" b="1">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s-MY" sz="1100" b="1" dirty="0" smtClean="0">
                          <a:solidFill>
                            <a:schemeClr val="tx1"/>
                          </a:solidFill>
                          <a:latin typeface="Tw Cen MT" panose="020B0602020104020603" pitchFamily="34" charset="0"/>
                        </a:rPr>
                        <a:t>1,230</a:t>
                      </a:r>
                      <a:endParaRPr lang="ms-MY" sz="1100" b="1"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3857223"/>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686802738"/>
              </p:ext>
            </p:extLst>
          </p:nvPr>
        </p:nvGraphicFramePr>
        <p:xfrm>
          <a:off x="180761" y="8143448"/>
          <a:ext cx="6467689" cy="1251544"/>
        </p:xfrm>
        <a:graphic>
          <a:graphicData uri="http://schemas.openxmlformats.org/drawingml/2006/table">
            <a:tbl>
              <a:tblPr firstRow="1" bandRow="1">
                <a:tableStyleId>{5C22544A-7EE6-4342-B048-85BDC9FD1C3A}</a:tableStyleId>
              </a:tblPr>
              <a:tblGrid>
                <a:gridCol w="634901">
                  <a:extLst>
                    <a:ext uri="{9D8B030D-6E8A-4147-A177-3AD203B41FA5}">
                      <a16:colId xmlns:a16="http://schemas.microsoft.com/office/drawing/2014/main" val="750020771"/>
                    </a:ext>
                  </a:extLst>
                </a:gridCol>
                <a:gridCol w="2555334">
                  <a:extLst>
                    <a:ext uri="{9D8B030D-6E8A-4147-A177-3AD203B41FA5}">
                      <a16:colId xmlns:a16="http://schemas.microsoft.com/office/drawing/2014/main" val="3304574735"/>
                    </a:ext>
                  </a:extLst>
                </a:gridCol>
                <a:gridCol w="1638727">
                  <a:extLst>
                    <a:ext uri="{9D8B030D-6E8A-4147-A177-3AD203B41FA5}">
                      <a16:colId xmlns:a16="http://schemas.microsoft.com/office/drawing/2014/main" val="2914618719"/>
                    </a:ext>
                  </a:extLst>
                </a:gridCol>
                <a:gridCol w="1638727">
                  <a:extLst>
                    <a:ext uri="{9D8B030D-6E8A-4147-A177-3AD203B41FA5}">
                      <a16:colId xmlns:a16="http://schemas.microsoft.com/office/drawing/2014/main" val="4160687530"/>
                    </a:ext>
                  </a:extLst>
                </a:gridCol>
              </a:tblGrid>
              <a:tr h="260944">
                <a:tc>
                  <a:txBody>
                    <a:bodyPr/>
                    <a:lstStyle/>
                    <a:p>
                      <a:r>
                        <a:rPr lang="ms-MY" sz="1000" dirty="0" smtClean="0">
                          <a:solidFill>
                            <a:schemeClr val="tx1"/>
                          </a:solidFill>
                          <a:latin typeface="Tw Cen MT" panose="020B0602020104020603" pitchFamily="34" charset="0"/>
                        </a:rPr>
                        <a:t>NO</a:t>
                      </a:r>
                      <a:endParaRPr lang="ms-MY" sz="1000"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ms-MY" sz="1000" smtClean="0">
                          <a:solidFill>
                            <a:schemeClr val="tx1"/>
                          </a:solidFill>
                          <a:latin typeface="Tw Cen MT" panose="020B0602020104020603" pitchFamily="34" charset="0"/>
                        </a:rPr>
                        <a:t>FOCUS AREA</a:t>
                      </a:r>
                      <a:endParaRPr lang="ms-MY" sz="100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ms-MY" sz="1000" dirty="0" smtClean="0">
                          <a:solidFill>
                            <a:schemeClr val="tx1"/>
                          </a:solidFill>
                          <a:latin typeface="Tw Cen MT" panose="020B0602020104020603" pitchFamily="34" charset="0"/>
                        </a:rPr>
                        <a:t>2017</a:t>
                      </a:r>
                      <a:endParaRPr lang="ms-MY" sz="1000"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ms-MY" sz="1000" dirty="0" smtClean="0">
                          <a:solidFill>
                            <a:schemeClr val="tx1"/>
                          </a:solidFill>
                          <a:latin typeface="Tw Cen MT" panose="020B0602020104020603" pitchFamily="34" charset="0"/>
                        </a:rPr>
                        <a:t> Q2 2018</a:t>
                      </a:r>
                      <a:endParaRPr lang="ms-MY" sz="1000"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745723557"/>
                  </a:ext>
                </a:extLst>
              </a:tr>
              <a:tr h="209550">
                <a:tc>
                  <a:txBody>
                    <a:bodyPr/>
                    <a:lstStyle/>
                    <a:p>
                      <a:pPr algn="ctr"/>
                      <a:r>
                        <a:rPr lang="ms-MY" sz="1000" dirty="0" smtClean="0">
                          <a:solidFill>
                            <a:schemeClr val="tx1"/>
                          </a:solidFill>
                          <a:latin typeface="Tw Cen MT" panose="020B0602020104020603" pitchFamily="34" charset="0"/>
                        </a:rPr>
                        <a:t>1</a:t>
                      </a:r>
                      <a:endParaRPr lang="ms-MY" sz="1000"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ms-MY" sz="1000" dirty="0" smtClean="0">
                          <a:solidFill>
                            <a:schemeClr val="tx1"/>
                          </a:solidFill>
                          <a:latin typeface="Tw Cen MT" panose="020B0602020104020603" pitchFamily="34" charset="0"/>
                        </a:rPr>
                        <a:t>Finance</a:t>
                      </a:r>
                      <a:endParaRPr lang="ms-MY" sz="1000"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s-MY" sz="1000" dirty="0" smtClean="0">
                          <a:solidFill>
                            <a:schemeClr val="tx1"/>
                          </a:solidFill>
                          <a:latin typeface="Tw Cen MT" panose="020B0602020104020603" pitchFamily="34" charset="0"/>
                        </a:rPr>
                        <a:t>1</a:t>
                      </a:r>
                      <a:endParaRPr lang="ms-MY" sz="1000"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s-MY" sz="1000" dirty="0" smtClean="0">
                          <a:solidFill>
                            <a:schemeClr val="tx1"/>
                          </a:solidFill>
                          <a:latin typeface="Tw Cen MT" panose="020B0602020104020603" pitchFamily="34" charset="0"/>
                        </a:rPr>
                        <a:t>16</a:t>
                      </a:r>
                      <a:endParaRPr lang="ms-MY" sz="1000"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468685"/>
                  </a:ext>
                </a:extLst>
              </a:tr>
              <a:tr h="222885">
                <a:tc>
                  <a:txBody>
                    <a:bodyPr/>
                    <a:lstStyle/>
                    <a:p>
                      <a:pPr algn="ctr"/>
                      <a:r>
                        <a:rPr lang="ms-MY" sz="1000" smtClean="0">
                          <a:solidFill>
                            <a:schemeClr val="tx1"/>
                          </a:solidFill>
                          <a:latin typeface="Tw Cen MT" panose="020B0602020104020603" pitchFamily="34" charset="0"/>
                        </a:rPr>
                        <a:t>2</a:t>
                      </a:r>
                      <a:endParaRPr lang="ms-MY" sz="100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ms-MY" sz="1000" dirty="0" smtClean="0">
                          <a:solidFill>
                            <a:schemeClr val="tx1"/>
                          </a:solidFill>
                          <a:latin typeface="Tw Cen MT" panose="020B0602020104020603" pitchFamily="34" charset="0"/>
                        </a:rPr>
                        <a:t>Technical</a:t>
                      </a:r>
                      <a:endParaRPr lang="ms-MY" sz="1000"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s-MY" sz="1000" smtClean="0">
                          <a:solidFill>
                            <a:schemeClr val="tx1"/>
                          </a:solidFill>
                          <a:latin typeface="Tw Cen MT" panose="020B0602020104020603" pitchFamily="34" charset="0"/>
                        </a:rPr>
                        <a:t>253</a:t>
                      </a:r>
                      <a:endParaRPr lang="ms-MY" sz="100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s-MY" sz="1000" dirty="0" smtClean="0">
                          <a:solidFill>
                            <a:schemeClr val="tx1"/>
                          </a:solidFill>
                          <a:latin typeface="Tw Cen MT" panose="020B0602020104020603" pitchFamily="34" charset="0"/>
                        </a:rPr>
                        <a:t>419</a:t>
                      </a:r>
                      <a:endParaRPr lang="ms-MY" sz="1000"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7681234"/>
                  </a:ext>
                </a:extLst>
              </a:tr>
              <a:tr h="222885">
                <a:tc>
                  <a:txBody>
                    <a:bodyPr/>
                    <a:lstStyle/>
                    <a:p>
                      <a:pPr algn="ctr"/>
                      <a:r>
                        <a:rPr lang="ms-MY" sz="1000" smtClean="0">
                          <a:solidFill>
                            <a:schemeClr val="tx1"/>
                          </a:solidFill>
                          <a:latin typeface="Tw Cen MT" panose="020B0602020104020603" pitchFamily="34" charset="0"/>
                        </a:rPr>
                        <a:t>3</a:t>
                      </a:r>
                      <a:endParaRPr lang="ms-MY" sz="100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ms-MY" sz="1000" dirty="0" smtClean="0">
                          <a:solidFill>
                            <a:schemeClr val="tx1"/>
                          </a:solidFill>
                          <a:latin typeface="Tw Cen MT" panose="020B0602020104020603" pitchFamily="34" charset="0"/>
                        </a:rPr>
                        <a:t>Management</a:t>
                      </a:r>
                      <a:endParaRPr lang="ms-MY" sz="1000"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s-MY" sz="1000" dirty="0" smtClean="0">
                          <a:solidFill>
                            <a:schemeClr val="tx1"/>
                          </a:solidFill>
                          <a:latin typeface="Tw Cen MT" panose="020B0602020104020603" pitchFamily="34" charset="0"/>
                        </a:rPr>
                        <a:t>452</a:t>
                      </a:r>
                      <a:endParaRPr lang="ms-MY" sz="1000"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s-MY" sz="1000" dirty="0" smtClean="0">
                          <a:solidFill>
                            <a:schemeClr val="tx1"/>
                          </a:solidFill>
                          <a:latin typeface="Tw Cen MT" panose="020B0602020104020603" pitchFamily="34" charset="0"/>
                        </a:rPr>
                        <a:t>795</a:t>
                      </a:r>
                      <a:endParaRPr lang="ms-MY" sz="1000"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49105530"/>
                  </a:ext>
                </a:extLst>
              </a:tr>
              <a:tr h="217170">
                <a:tc gridSpan="2">
                  <a:txBody>
                    <a:bodyPr/>
                    <a:lstStyle/>
                    <a:p>
                      <a:pPr algn="r"/>
                      <a:r>
                        <a:rPr lang="ms-MY" sz="1100" b="1" dirty="0" smtClean="0">
                          <a:solidFill>
                            <a:schemeClr val="tx1"/>
                          </a:solidFill>
                          <a:latin typeface="Tw Cen MT" panose="020B0602020104020603" pitchFamily="34" charset="0"/>
                        </a:rPr>
                        <a:t>TOTAL</a:t>
                      </a:r>
                      <a:endParaRPr lang="ms-MY" sz="1100" b="1"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ms-MY" sz="1000">
                        <a:latin typeface="Tw Cen MT" panose="020B0602020104020603" pitchFamily="34" charset="0"/>
                      </a:endParaRPr>
                    </a:p>
                  </a:txBody>
                  <a:tcPr/>
                </a:tc>
                <a:tc>
                  <a:txBody>
                    <a:bodyPr/>
                    <a:lstStyle/>
                    <a:p>
                      <a:pPr algn="ctr"/>
                      <a:r>
                        <a:rPr lang="ms-MY" sz="1100" b="1" dirty="0" smtClean="0">
                          <a:solidFill>
                            <a:schemeClr val="tx1"/>
                          </a:solidFill>
                          <a:latin typeface="Tw Cen MT" panose="020B0602020104020603" pitchFamily="34" charset="0"/>
                        </a:rPr>
                        <a:t>706</a:t>
                      </a:r>
                      <a:endParaRPr lang="ms-MY" sz="1100" b="1"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s-MY" sz="1100" b="1" dirty="0" smtClean="0">
                          <a:solidFill>
                            <a:schemeClr val="tx1"/>
                          </a:solidFill>
                          <a:latin typeface="Tw Cen MT" panose="020B0602020104020603" pitchFamily="34" charset="0"/>
                        </a:rPr>
                        <a:t>1,230</a:t>
                      </a:r>
                      <a:endParaRPr lang="ms-MY" sz="1100" b="1"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3857223"/>
                  </a:ext>
                </a:extLst>
              </a:tr>
            </a:tbl>
          </a:graphicData>
        </a:graphic>
      </p:graphicFrame>
    </p:spTree>
    <p:extLst>
      <p:ext uri="{BB962C8B-B14F-4D97-AF65-F5344CB8AC3E}">
        <p14:creationId xmlns:p14="http://schemas.microsoft.com/office/powerpoint/2010/main" val="12048363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MY" sz="1800" b="0" i="0" u="none" strike="noStrike" kern="1200" cap="none" spc="0" normalizeH="0" baseline="0" noProof="0">
              <a:ln>
                <a:noFill/>
              </a:ln>
              <a:solidFill>
                <a:prstClr val="white"/>
              </a:solidFill>
              <a:effectLst/>
              <a:uLnTx/>
              <a:uFillTx/>
              <a:latin typeface="Calibri"/>
              <a:ea typeface="+mn-ea"/>
              <a:cs typeface="+mn-cs"/>
            </a:endParaRPr>
          </a:p>
        </p:txBody>
      </p:sp>
      <p:graphicFrame>
        <p:nvGraphicFramePr>
          <p:cNvPr id="2" name="Table 1"/>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297170">
                  <a:extLst>
                    <a:ext uri="{9D8B030D-6E8A-4147-A177-3AD203B41FA5}">
                      <a16:colId xmlns:a16="http://schemas.microsoft.com/office/drawing/2014/main" val="2124581660"/>
                    </a:ext>
                  </a:extLst>
                </a:gridCol>
                <a:gridCol w="1435395">
                  <a:extLst>
                    <a:ext uri="{9D8B030D-6E8A-4147-A177-3AD203B41FA5}">
                      <a16:colId xmlns:a16="http://schemas.microsoft.com/office/drawing/2014/main" val="3372148144"/>
                    </a:ext>
                  </a:extLst>
                </a:gridCol>
                <a:gridCol w="1403498">
                  <a:extLst>
                    <a:ext uri="{9D8B030D-6E8A-4147-A177-3AD203B41FA5}">
                      <a16:colId xmlns:a16="http://schemas.microsoft.com/office/drawing/2014/main" val="384475541"/>
                    </a:ext>
                  </a:extLst>
                </a:gridCol>
                <a:gridCol w="1371600">
                  <a:extLst>
                    <a:ext uri="{9D8B030D-6E8A-4147-A177-3AD203B41FA5}">
                      <a16:colId xmlns:a16="http://schemas.microsoft.com/office/drawing/2014/main" val="3666211108"/>
                    </a:ext>
                  </a:extLst>
                </a:gridCol>
                <a:gridCol w="1350337">
                  <a:extLst>
                    <a:ext uri="{9D8B030D-6E8A-4147-A177-3AD203B41FA5}">
                      <a16:colId xmlns:a16="http://schemas.microsoft.com/office/drawing/2014/main" val="2017577163"/>
                    </a:ext>
                  </a:extLst>
                </a:gridCol>
              </a:tblGrid>
              <a:tr h="422439">
                <a:tc>
                  <a:txBody>
                    <a:bodyPr/>
                    <a:lstStyle/>
                    <a:p>
                      <a:pPr algn="ctr"/>
                      <a:r>
                        <a:rPr lang="ms-MY" sz="900" smtClean="0">
                          <a:solidFill>
                            <a:schemeClr val="bg1"/>
                          </a:solidFill>
                          <a:latin typeface="Tw Cen MT" panose="020B0602020104020603" pitchFamily="34" charset="0"/>
                        </a:rPr>
                        <a:t>2016</a:t>
                      </a:r>
                    </a:p>
                    <a:p>
                      <a:pPr marL="0" marR="0" lvl="0" indent="0" algn="ctr" defTabSz="685800" rtl="0" eaLnBrk="1" fontAlgn="auto" latinLnBrk="0" hangingPunct="1">
                        <a:lnSpc>
                          <a:spcPct val="100000"/>
                        </a:lnSpc>
                        <a:spcBef>
                          <a:spcPts val="0"/>
                        </a:spcBef>
                        <a:spcAft>
                          <a:spcPts val="0"/>
                        </a:spcAft>
                        <a:buClrTx/>
                        <a:buSzTx/>
                        <a:buFontTx/>
                        <a:buNone/>
                        <a:tabLst/>
                        <a:defRPr/>
                      </a:pPr>
                      <a:r>
                        <a:rPr lang="ms-MY" sz="900" smtClean="0">
                          <a:solidFill>
                            <a:schemeClr val="bg1"/>
                          </a:solidFill>
                          <a:latin typeface="Tw Cen MT" panose="020B0602020104020603" pitchFamily="34" charset="0"/>
                        </a:rPr>
                        <a:t>Weightage</a:t>
                      </a:r>
                      <a:r>
                        <a:rPr lang="ms-MY" sz="900" baseline="0" smtClean="0">
                          <a:solidFill>
                            <a:schemeClr val="bg1"/>
                          </a:solidFill>
                          <a:latin typeface="Tw Cen MT" panose="020B0602020104020603" pitchFamily="34" charset="0"/>
                        </a:rPr>
                        <a:t> : 0</a:t>
                      </a:r>
                      <a:r>
                        <a:rPr lang="ms-MY" sz="900" smtClean="0">
                          <a:solidFill>
                            <a:schemeClr val="bg1"/>
                          </a:solidFill>
                          <a:latin typeface="Tw Cen MT" panose="020B0602020104020603" pitchFamily="34" charset="0"/>
                        </a:rPr>
                        <a:t>%</a:t>
                      </a: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a:t>
                      </a:r>
                      <a:r>
                        <a:rPr lang="ms-MY" sz="900" baseline="0" smtClean="0">
                          <a:solidFill>
                            <a:schemeClr val="bg1"/>
                          </a:solidFill>
                          <a:latin typeface="Tw Cen MT" panose="020B0602020104020603" pitchFamily="34" charset="0"/>
                        </a:rPr>
                        <a:t>: 0</a:t>
                      </a:r>
                      <a:r>
                        <a:rPr lang="ms-MY" sz="900" smtClean="0">
                          <a:solidFill>
                            <a:schemeClr val="bg1"/>
                          </a:solidFill>
                          <a:latin typeface="Tw Cen MT" panose="020B0602020104020603" pitchFamily="34" charset="0"/>
                        </a:rPr>
                        <a:t>%</a:t>
                      </a:r>
                      <a:endParaRPr lang="ms-MY" sz="900" dirty="0" smtClean="0">
                        <a:solidFill>
                          <a:schemeClr val="bg1"/>
                        </a:solidFill>
                        <a:latin typeface="Tw Cen MT" panose="020B0602020104020603" pitchFamily="34" charset="0"/>
                      </a:endParaRP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a:t>
                      </a:r>
                      <a:r>
                        <a:rPr lang="ms-MY" sz="900" baseline="0" smtClean="0">
                          <a:solidFill>
                            <a:schemeClr val="bg1"/>
                          </a:solidFill>
                          <a:latin typeface="Tw Cen MT" panose="020B0602020104020603" pitchFamily="34" charset="0"/>
                        </a:rPr>
                        <a:t>: 45</a:t>
                      </a:r>
                      <a:r>
                        <a:rPr lang="ms-MY" sz="900" baseline="0" dirty="0" smtClean="0">
                          <a:solidFill>
                            <a:schemeClr val="bg1"/>
                          </a:solidFill>
                          <a:latin typeface="Tw Cen MT" panose="020B0602020104020603" pitchFamily="34" charset="0"/>
                        </a:rPr>
                        <a:t>%</a:t>
                      </a:r>
                      <a:endParaRPr lang="ms-MY" sz="900" dirty="0" smtClean="0">
                        <a:solidFill>
                          <a:schemeClr val="bg1"/>
                        </a:solidFill>
                        <a:latin typeface="Tw Cen MT" panose="020B0602020104020603" pitchFamily="34" charset="0"/>
                      </a:endParaRP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35%</a:t>
                      </a:r>
                      <a:endParaRPr lang="ms-MY" sz="900" dirty="0" smtClean="0">
                        <a:solidFill>
                          <a:schemeClr val="bg1"/>
                        </a:solidFill>
                        <a:latin typeface="Tw Cen MT" panose="020B0602020104020603" pitchFamily="34" charset="0"/>
                      </a:endParaRP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lvl="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a:t>
                      </a:r>
                      <a:r>
                        <a:rPr lang="ms-MY" sz="900" baseline="0" smtClean="0">
                          <a:solidFill>
                            <a:schemeClr val="bg1"/>
                          </a:solidFill>
                          <a:latin typeface="Tw Cen MT" panose="020B0602020104020603" pitchFamily="34" charset="0"/>
                        </a:rPr>
                        <a:t>: </a:t>
                      </a:r>
                      <a:r>
                        <a:rPr lang="ms-MY" sz="900" baseline="0" dirty="0" smtClean="0">
                          <a:solidFill>
                            <a:schemeClr val="bg1"/>
                          </a:solidFill>
                          <a:latin typeface="Tw Cen MT" panose="020B0602020104020603" pitchFamily="34" charset="0"/>
                        </a:rPr>
                        <a:t>2</a:t>
                      </a:r>
                      <a:r>
                        <a:rPr lang="ms-MY" sz="900" baseline="0" smtClean="0">
                          <a:solidFill>
                            <a:schemeClr val="bg1"/>
                          </a:solidFill>
                          <a:latin typeface="Tw Cen MT" panose="020B0602020104020603" pitchFamily="34" charset="0"/>
                        </a:rPr>
                        <a:t>0</a:t>
                      </a:r>
                      <a:r>
                        <a:rPr lang="ms-MY" sz="900" baseline="0" dirty="0" smtClean="0">
                          <a:solidFill>
                            <a:schemeClr val="bg1"/>
                          </a:solidFill>
                          <a:latin typeface="Tw Cen MT" panose="020B0602020104020603" pitchFamily="34" charset="0"/>
                        </a:rPr>
                        <a:t>%</a:t>
                      </a:r>
                      <a:endParaRPr lang="ms-MY" sz="900" dirty="0" smtClean="0">
                        <a:solidFill>
                          <a:schemeClr val="bg1"/>
                        </a:solidFill>
                        <a:latin typeface="Tw Cen MT" panose="020B0602020104020603" pitchFamily="34" charset="0"/>
                      </a:endParaRPr>
                    </a:p>
                  </a:txBody>
                  <a:tcPr>
                    <a:solidFill>
                      <a:schemeClr val="accent1">
                        <a:lumMod val="75000"/>
                        <a:alpha val="60000"/>
                      </a:schemeClr>
                    </a:solidFill>
                  </a:tcPr>
                </a:tc>
                <a:extLst>
                  <a:ext uri="{0D108BD9-81ED-4DB2-BD59-A6C34878D82A}">
                    <a16:rowId xmlns:a16="http://schemas.microsoft.com/office/drawing/2014/main" val="2306563032"/>
                  </a:ext>
                </a:extLst>
              </a:tr>
              <a:tr h="1787931">
                <a:tc>
                  <a:txBody>
                    <a:bodyPr/>
                    <a:lstStyle/>
                    <a:p>
                      <a:pPr eaLnBrk="1" fontAlgn="base" hangingPunct="1">
                        <a:lnSpc>
                          <a:spcPct val="100000"/>
                        </a:lnSpc>
                        <a:spcBef>
                          <a:spcPct val="0"/>
                        </a:spcBef>
                        <a:spcAft>
                          <a:spcPct val="0"/>
                        </a:spcAft>
                        <a:defRPr/>
                      </a:pPr>
                      <a:endParaRPr lang="en-MY" sz="900" dirty="0">
                        <a:latin typeface="Tw Cen MT" pitchFamily="34" charset="0"/>
                      </a:endParaRPr>
                    </a:p>
                  </a:txBody>
                  <a:tcPr>
                    <a:solidFill>
                      <a:schemeClr val="accent1">
                        <a:lumMod val="75000"/>
                        <a:alpha val="10000"/>
                      </a:schemeClr>
                    </a:solidFill>
                  </a:tcPr>
                </a:tc>
                <a:tc>
                  <a:txBody>
                    <a:bodyPr/>
                    <a:lstStyle/>
                    <a:p>
                      <a:pPr fontAlgn="auto">
                        <a:lnSpc>
                          <a:spcPct val="100000"/>
                        </a:lnSpc>
                        <a:spcBef>
                          <a:spcPts val="0"/>
                        </a:spcBef>
                        <a:spcAft>
                          <a:spcPts val="0"/>
                        </a:spcAft>
                        <a:defRPr/>
                      </a:pPr>
                      <a:endParaRPr lang="en-MY" sz="900" dirty="0">
                        <a:latin typeface="Tw Cen MT" pitchFamily="34" charset="0"/>
                      </a:endParaRPr>
                    </a:p>
                  </a:txBody>
                  <a:tcPr>
                    <a:solidFill>
                      <a:schemeClr val="accent1">
                        <a:lumMod val="75000"/>
                        <a:alpha val="10000"/>
                      </a:schemeClr>
                    </a:solidFill>
                  </a:tcPr>
                </a:tc>
                <a:tc>
                  <a:txBody>
                    <a:bodyPr/>
                    <a:lstStyle/>
                    <a:p>
                      <a:pPr fontAlgn="auto">
                        <a:lnSpc>
                          <a:spcPct val="100000"/>
                        </a:lnSpc>
                        <a:spcBef>
                          <a:spcPts val="0"/>
                        </a:spcBef>
                        <a:spcAft>
                          <a:spcPts val="0"/>
                        </a:spcAft>
                        <a:defRPr/>
                      </a:pPr>
                      <a:r>
                        <a:rPr lang="en-MY" sz="900" dirty="0" smtClean="0">
                          <a:latin typeface="Tw Cen MT" pitchFamily="34" charset="0"/>
                        </a:rPr>
                        <a:t>100% completion of benchmarking report on usage of Malaysian</a:t>
                      </a:r>
                      <a:r>
                        <a:rPr lang="en-MY" sz="900" baseline="0" dirty="0" smtClean="0">
                          <a:latin typeface="Tw Cen MT" pitchFamily="34" charset="0"/>
                        </a:rPr>
                        <a:t> resources</a:t>
                      </a:r>
                    </a:p>
                    <a:p>
                      <a:pPr fontAlgn="auto">
                        <a:lnSpc>
                          <a:spcPct val="100000"/>
                        </a:lnSpc>
                        <a:spcBef>
                          <a:spcPts val="0"/>
                        </a:spcBef>
                        <a:spcAft>
                          <a:spcPts val="0"/>
                        </a:spcAft>
                        <a:defRPr/>
                      </a:pPr>
                      <a:endParaRPr lang="en-MY" sz="900" baseline="0" dirty="0" smtClean="0">
                        <a:latin typeface="Tw Cen MT" pitchFamily="34" charset="0"/>
                      </a:endParaRPr>
                    </a:p>
                    <a:p>
                      <a:pPr fontAlgn="auto">
                        <a:lnSpc>
                          <a:spcPct val="100000"/>
                        </a:lnSpc>
                        <a:spcBef>
                          <a:spcPts val="0"/>
                        </a:spcBef>
                        <a:spcAft>
                          <a:spcPts val="0"/>
                        </a:spcAft>
                        <a:defRPr/>
                      </a:pPr>
                      <a:r>
                        <a:rPr lang="en-MY" sz="900" baseline="0" dirty="0" smtClean="0">
                          <a:latin typeface="Tw Cen MT" pitchFamily="34" charset="0"/>
                        </a:rPr>
                        <a:t>Domestic Sourcing Programme (DSP) for one mega project conducted</a:t>
                      </a:r>
                      <a:endParaRPr lang="en-MY" sz="900" dirty="0" smtClean="0">
                        <a:latin typeface="Tw Cen MT" pitchFamily="34" charset="0"/>
                      </a:endParaRPr>
                    </a:p>
                  </a:txBody>
                  <a:tcPr>
                    <a:solidFill>
                      <a:schemeClr val="accent1">
                        <a:lumMod val="75000"/>
                        <a:alpha val="10000"/>
                      </a:schemeClr>
                    </a:solidFill>
                  </a:tcPr>
                </a:tc>
                <a:tc>
                  <a:txBody>
                    <a:bodyPr/>
                    <a:lstStyle/>
                    <a:p>
                      <a:pPr fontAlgn="auto">
                        <a:lnSpc>
                          <a:spcPct val="100000"/>
                        </a:lnSpc>
                        <a:spcBef>
                          <a:spcPts val="0"/>
                        </a:spcBef>
                        <a:spcAft>
                          <a:spcPts val="0"/>
                        </a:spcAft>
                        <a:defRPr/>
                      </a:pPr>
                      <a:r>
                        <a:rPr lang="en-MY" sz="900" smtClean="0">
                          <a:latin typeface="Tw Cen MT" pitchFamily="34" charset="0"/>
                        </a:rPr>
                        <a:t>100% completion of benchmarking report on usage of Malaysian</a:t>
                      </a:r>
                      <a:r>
                        <a:rPr lang="en-MY" sz="900" baseline="0" smtClean="0">
                          <a:latin typeface="Tw Cen MT" pitchFamily="34" charset="0"/>
                        </a:rPr>
                        <a:t> resources</a:t>
                      </a:r>
                    </a:p>
                    <a:p>
                      <a:pPr fontAlgn="auto">
                        <a:lnSpc>
                          <a:spcPct val="100000"/>
                        </a:lnSpc>
                        <a:spcBef>
                          <a:spcPts val="0"/>
                        </a:spcBef>
                        <a:spcAft>
                          <a:spcPts val="0"/>
                        </a:spcAft>
                        <a:defRPr/>
                      </a:pPr>
                      <a:endParaRPr lang="en-MY" sz="900" baseline="0" smtClean="0">
                        <a:latin typeface="Tw Cen MT" pitchFamily="34" charset="0"/>
                      </a:endParaRPr>
                    </a:p>
                    <a:p>
                      <a:pPr fontAlgn="auto">
                        <a:lnSpc>
                          <a:spcPct val="100000"/>
                        </a:lnSpc>
                        <a:spcBef>
                          <a:spcPts val="0"/>
                        </a:spcBef>
                        <a:spcAft>
                          <a:spcPts val="0"/>
                        </a:spcAft>
                        <a:defRPr/>
                      </a:pPr>
                      <a:r>
                        <a:rPr lang="en-MY" sz="900" baseline="0" smtClean="0">
                          <a:latin typeface="Tw Cen MT" pitchFamily="34" charset="0"/>
                        </a:rPr>
                        <a:t>Domestic Sourcing Programme (DSP) for one mega project conducted</a:t>
                      </a:r>
                      <a:endParaRPr lang="en-MY" sz="900" smtClean="0">
                        <a:latin typeface="Tw Cen MT" pitchFamily="34" charset="0"/>
                      </a:endParaRPr>
                    </a:p>
                  </a:txBody>
                  <a:tcPr>
                    <a:solidFill>
                      <a:schemeClr val="accent1">
                        <a:lumMod val="75000"/>
                        <a:alpha val="10000"/>
                      </a:schemeClr>
                    </a:solidFill>
                  </a:tcPr>
                </a:tc>
                <a:tc>
                  <a:txBody>
                    <a:bodyPr/>
                    <a:lstStyle/>
                    <a:p>
                      <a:pPr fontAlgn="auto">
                        <a:lnSpc>
                          <a:spcPct val="100000"/>
                        </a:lnSpc>
                        <a:spcBef>
                          <a:spcPts val="0"/>
                        </a:spcBef>
                        <a:spcAft>
                          <a:spcPts val="0"/>
                        </a:spcAft>
                        <a:defRPr/>
                      </a:pPr>
                      <a:r>
                        <a:rPr lang="en-MY" sz="900" dirty="0" smtClean="0">
                          <a:latin typeface="Tw Cen MT" pitchFamily="34" charset="0"/>
                        </a:rPr>
                        <a:t>100% completion of benchmarking report on usage of Malaysian</a:t>
                      </a:r>
                      <a:r>
                        <a:rPr lang="en-MY" sz="900" baseline="0" dirty="0" smtClean="0">
                          <a:latin typeface="Tw Cen MT" pitchFamily="34" charset="0"/>
                        </a:rPr>
                        <a:t> resources</a:t>
                      </a:r>
                    </a:p>
                    <a:p>
                      <a:pPr fontAlgn="auto">
                        <a:lnSpc>
                          <a:spcPct val="100000"/>
                        </a:lnSpc>
                        <a:spcBef>
                          <a:spcPts val="0"/>
                        </a:spcBef>
                        <a:spcAft>
                          <a:spcPts val="0"/>
                        </a:spcAft>
                        <a:defRPr/>
                      </a:pPr>
                      <a:endParaRPr lang="en-MY" sz="900" baseline="0" dirty="0" smtClean="0">
                        <a:latin typeface="Tw Cen MT" pitchFamily="34" charset="0"/>
                      </a:endParaRPr>
                    </a:p>
                    <a:p>
                      <a:pPr fontAlgn="auto">
                        <a:lnSpc>
                          <a:spcPct val="100000"/>
                        </a:lnSpc>
                        <a:spcBef>
                          <a:spcPts val="0"/>
                        </a:spcBef>
                        <a:spcAft>
                          <a:spcPts val="0"/>
                        </a:spcAft>
                        <a:defRPr/>
                      </a:pPr>
                      <a:r>
                        <a:rPr lang="en-MY" sz="900" baseline="0" dirty="0" smtClean="0">
                          <a:latin typeface="Tw Cen MT" pitchFamily="34" charset="0"/>
                        </a:rPr>
                        <a:t>Domestic Sourcing Programme (DSP) for one mega project conducted</a:t>
                      </a:r>
                      <a:endParaRPr lang="en-MY" sz="900" dirty="0" smtClean="0">
                        <a:latin typeface="Tw Cen MT" pitchFamily="34" charset="0"/>
                      </a:endParaRPr>
                    </a:p>
                  </a:txBody>
                  <a:tcPr>
                    <a:solidFill>
                      <a:schemeClr val="accent1">
                        <a:lumMod val="75000"/>
                        <a:alpha val="10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27451" y="254484"/>
          <a:ext cx="2519941" cy="1584960"/>
        </p:xfrm>
        <a:graphic>
          <a:graphicData uri="http://schemas.openxmlformats.org/drawingml/2006/table">
            <a:tbl>
              <a:tblPr firstRow="1" bandRow="1">
                <a:tableStyleId>{5C22544A-7EE6-4342-B048-85BDC9FD1C3A}</a:tableStyleId>
              </a:tblPr>
              <a:tblGrid>
                <a:gridCol w="2519941">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smtClean="0">
                          <a:solidFill>
                            <a:schemeClr val="tx1"/>
                          </a:solidFill>
                          <a:latin typeface="Tw Cen MT" panose="020B0602020104020603" pitchFamily="34" charset="0"/>
                        </a:rPr>
                        <a:t>Sr Sariah Abd Karib</a:t>
                      </a:r>
                      <a:endParaRPr lang="ms-MY" sz="1000" b="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smtClean="0">
                          <a:solidFill>
                            <a:schemeClr val="tx1"/>
                          </a:solidFill>
                          <a:latin typeface="Tw Cen MT" panose="020B0602020104020603" pitchFamily="34" charset="0"/>
                        </a:rPr>
                        <a:t>Sr Mohd Zaid Zakaria</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smtClean="0">
                          <a:solidFill>
                            <a:schemeClr val="tx1"/>
                          </a:solidFill>
                          <a:latin typeface="Tw Cen MT" panose="020B0602020104020603" pitchFamily="34" charset="0"/>
                        </a:rPr>
                        <a:t>Muhammad Rizuan Hamzah</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en-US" sz="1000" kern="1200" dirty="0" smtClean="0">
                          <a:solidFill>
                            <a:schemeClr val="tx1"/>
                          </a:solidFill>
                          <a:latin typeface="Tw Cen MT" panose="020B0602020104020603" pitchFamily="34" charset="0"/>
                          <a:ea typeface="+mn-ea"/>
                          <a:cs typeface="+mn-cs"/>
                        </a:rPr>
                        <a:t>CIDB</a:t>
                      </a:r>
                      <a:endParaRPr lang="en-MY" sz="1000" kern="1200" dirty="0" smtClean="0">
                        <a:solidFill>
                          <a:schemeClr val="tx1"/>
                        </a:solidFill>
                        <a:latin typeface="Tw Cen MT" panose="020B0602020104020603" pitchFamily="34" charset="0"/>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508951"/>
          <a:ext cx="4705351" cy="1179643"/>
        </p:xfrm>
        <a:graphic>
          <a:graphicData uri="http://schemas.openxmlformats.org/drawingml/2006/table">
            <a:tbl>
              <a:tblPr firstRow="1" bandRow="1">
                <a:tableStyleId>{5C22544A-7EE6-4342-B048-85BDC9FD1C3A}</a:tableStyleId>
              </a:tblPr>
              <a:tblGrid>
                <a:gridCol w="4705351">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noProof="0" smtClean="0">
                          <a:solidFill>
                            <a:schemeClr val="tx1"/>
                          </a:solidFill>
                          <a:latin typeface="Tw Cen MT" panose="020B0602020104020603" pitchFamily="34" charset="0"/>
                          <a:ea typeface="+mn-ea"/>
                          <a:cs typeface="+mn-cs"/>
                        </a:rPr>
                        <a:t>30% Malaysian resources usage in foreign funded Mega-Projects in Malaysia by 2020</a:t>
                      </a:r>
                      <a:endParaRPr lang="en-US" sz="1000" b="0" kern="1200" noProof="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smtClean="0">
                          <a:solidFill>
                            <a:schemeClr val="tx1"/>
                          </a:solidFill>
                          <a:latin typeface="Bookman Old Style" pitchFamily="18" charset="0"/>
                          <a:ea typeface="+mn-ea"/>
                          <a:cs typeface="+mn-cs"/>
                        </a:rPr>
                        <a:t>I5</a:t>
                      </a:r>
                      <a:r>
                        <a:rPr lang="en-MY" sz="1000" b="0" kern="1200" smtClean="0">
                          <a:solidFill>
                            <a:schemeClr val="tx1"/>
                          </a:solidFill>
                          <a:latin typeface="Tw Cen MT" panose="020B0602020104020603" pitchFamily="34" charset="0"/>
                          <a:ea typeface="+mn-ea"/>
                          <a:cs typeface="+mn-cs"/>
                        </a:rPr>
                        <a:t> – Elevate the use of Malaysian construction resources in local and overseas</a:t>
                      </a:r>
                      <a:r>
                        <a:rPr lang="en-MY" sz="1000" b="0" kern="1200" baseline="0" smtClean="0">
                          <a:solidFill>
                            <a:schemeClr val="tx1"/>
                          </a:solidFill>
                          <a:latin typeface="Tw Cen MT" panose="020B0602020104020603" pitchFamily="34" charset="0"/>
                          <a:ea typeface="+mn-ea"/>
                          <a:cs typeface="+mn-cs"/>
                        </a:rPr>
                        <a:t> Projects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Bookman Old Style" pitchFamily="18" charset="0"/>
                          <a:ea typeface="+mn-ea"/>
                          <a:cs typeface="+mn-cs"/>
                        </a:rPr>
                        <a:t>-</a:t>
                      </a:r>
                      <a:endParaRPr lang="en-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56477"/>
            <a:ext cx="6864535" cy="2554545"/>
          </a:xfrm>
          <a:prstGeom prst="rect">
            <a:avLst/>
          </a:prstGeom>
          <a:noFill/>
        </p:spPr>
        <p:txBody>
          <a:bodyPr wrap="square" rtlCol="0">
            <a:spAutoFit/>
          </a:bodyPr>
          <a:lstStyle/>
          <a:p>
            <a:pPr algn="just"/>
            <a:r>
              <a:rPr lang="en-US" sz="1000" dirty="0">
                <a:latin typeface="Tw Cen MT" panose="020B0602020104020603" pitchFamily="34" charset="0"/>
              </a:rPr>
              <a:t>This </a:t>
            </a:r>
            <a:r>
              <a:rPr lang="en-US" sz="1000" dirty="0" smtClean="0">
                <a:latin typeface="Tw Cen MT" panose="020B0602020104020603" pitchFamily="34" charset="0"/>
              </a:rPr>
              <a:t>is a </a:t>
            </a:r>
            <a:r>
              <a:rPr lang="en-US" sz="1000" dirty="0">
                <a:latin typeface="Tw Cen MT" panose="020B0602020104020603" pitchFamily="34" charset="0"/>
              </a:rPr>
              <a:t>new initiative endorsed </a:t>
            </a:r>
            <a:r>
              <a:rPr lang="en-US" sz="1000" dirty="0" smtClean="0">
                <a:latin typeface="Tw Cen MT" panose="020B0602020104020603" pitchFamily="34" charset="0"/>
              </a:rPr>
              <a:t>during TWG4 meeting on 23 </a:t>
            </a:r>
            <a:r>
              <a:rPr lang="en-US" sz="1000" dirty="0">
                <a:latin typeface="Tw Cen MT" panose="020B0602020104020603" pitchFamily="34" charset="0"/>
              </a:rPr>
              <a:t>February 2018 with some of the activities initiated since 2017</a:t>
            </a:r>
            <a:r>
              <a:rPr lang="en-US" sz="1000" dirty="0" smtClean="0">
                <a:latin typeface="Tw Cen MT" panose="020B0602020104020603" pitchFamily="34" charset="0"/>
              </a:rPr>
              <a:t>.  The KPI is under the purview of IWG18.</a:t>
            </a:r>
            <a:endParaRPr lang="en-US" sz="1000" dirty="0">
              <a:latin typeface="Tw Cen MT" panose="020B0602020104020603" pitchFamily="34"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effectLst/>
              <a:uLnTx/>
              <a:uFillTx/>
              <a:latin typeface="Tw Cen MT" panose="020B0602020104020603" pitchFamily="34" charset="0"/>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effectLst/>
                <a:uLnTx/>
                <a:uFillTx/>
                <a:latin typeface="Tw Cen MT" panose="020B0602020104020603" pitchFamily="34" charset="0"/>
                <a:ea typeface="+mn-ea"/>
                <a:cs typeface="+mn-cs"/>
              </a:rPr>
              <a:t>Report </a:t>
            </a:r>
            <a:r>
              <a:rPr kumimoji="0" lang="en-US" sz="1000" b="1" i="0" u="none" strike="noStrike" kern="1200" cap="none" spc="0" normalizeH="0" baseline="0" noProof="0" dirty="0">
                <a:ln>
                  <a:noFill/>
                </a:ln>
                <a:effectLst/>
                <a:uLnTx/>
                <a:uFillTx/>
                <a:latin typeface="Tw Cen MT" panose="020B0602020104020603" pitchFamily="34" charset="0"/>
                <a:ea typeface="+mn-ea"/>
                <a:cs typeface="+mn-cs"/>
              </a:rPr>
              <a:t>on usage of Malaysian </a:t>
            </a:r>
            <a:r>
              <a:rPr kumimoji="0" lang="en-US" sz="1000" b="1" i="0" u="none" strike="noStrike" kern="1200" cap="none" spc="0" normalizeH="0" baseline="0" noProof="0" dirty="0" smtClean="0">
                <a:ln>
                  <a:noFill/>
                </a:ln>
                <a:effectLst/>
                <a:uLnTx/>
                <a:uFillTx/>
                <a:latin typeface="Tw Cen MT" panose="020B0602020104020603" pitchFamily="34" charset="0"/>
                <a:ea typeface="+mn-ea"/>
                <a:cs typeface="+mn-cs"/>
              </a:rPr>
              <a:t>resources in Malaysia</a:t>
            </a:r>
            <a:endParaRPr kumimoji="0" lang="en-US" sz="1000" b="1" i="0" u="none" strike="noStrike" kern="1200" cap="none" spc="0" normalizeH="0" baseline="0" noProof="0" dirty="0">
              <a:ln>
                <a:noFill/>
              </a:ln>
              <a:effectLst/>
              <a:uLnTx/>
              <a:uFillTx/>
              <a:latin typeface="Tw Cen MT" panose="020B0602020104020603" pitchFamily="34" charset="0"/>
              <a:ea typeface="+mn-ea"/>
              <a:cs typeface="+mn-cs"/>
            </a:endParaRPr>
          </a:p>
          <a:p>
            <a:pPr lvl="0" algn="just">
              <a:defRPr/>
            </a:pPr>
            <a:r>
              <a:rPr kumimoji="0" lang="en-US" sz="1000" b="0" i="0" u="none" strike="noStrike" kern="1200" cap="none" spc="0" normalizeH="0" baseline="0" noProof="0" dirty="0" smtClean="0">
                <a:ln>
                  <a:noFill/>
                </a:ln>
                <a:effectLst/>
                <a:uLnTx/>
                <a:uFillTx/>
                <a:latin typeface="Tw Cen MT" panose="020B0602020104020603" pitchFamily="34" charset="0"/>
                <a:ea typeface="+mn-ea"/>
                <a:cs typeface="+mn-cs"/>
              </a:rPr>
              <a:t>Benchmarking report </a:t>
            </a:r>
            <a:r>
              <a:rPr lang="en-US" sz="1000" dirty="0" smtClean="0">
                <a:latin typeface="Tw Cen MT" panose="020B0602020104020603" pitchFamily="34" charset="0"/>
              </a:rPr>
              <a:t>focusing on 4 big projects </a:t>
            </a:r>
            <a:r>
              <a:rPr kumimoji="0" lang="en-US" sz="1000" b="0" i="0" u="none" strike="noStrike" kern="1200" cap="none" spc="0" normalizeH="0" baseline="0" noProof="0" dirty="0" smtClean="0">
                <a:ln>
                  <a:noFill/>
                </a:ln>
                <a:effectLst/>
                <a:uLnTx/>
                <a:uFillTx/>
                <a:latin typeface="Tw Cen MT" panose="020B0602020104020603" pitchFamily="34" charset="0"/>
                <a:ea typeface="+mn-ea"/>
                <a:cs typeface="+mn-cs"/>
              </a:rPr>
              <a:t>is </a:t>
            </a:r>
            <a:r>
              <a:rPr lang="en-US" sz="1000" dirty="0" smtClean="0">
                <a:latin typeface="Tw Cen MT" panose="020B0602020104020603" pitchFamily="34" charset="0"/>
              </a:rPr>
              <a:t>6</a:t>
            </a:r>
            <a:r>
              <a:rPr kumimoji="0" lang="en-US" sz="1000" b="0" i="0" u="none" strike="noStrike" kern="1200" cap="none" spc="0" normalizeH="0" baseline="0" noProof="0" dirty="0" smtClean="0">
                <a:ln>
                  <a:noFill/>
                </a:ln>
                <a:effectLst/>
                <a:uLnTx/>
                <a:uFillTx/>
                <a:latin typeface="Tw Cen MT" panose="020B0602020104020603" pitchFamily="34" charset="0"/>
                <a:ea typeface="+mn-ea"/>
                <a:cs typeface="+mn-cs"/>
              </a:rPr>
              <a:t>0% completed. The report is expected to be completed in Q4 2018. </a:t>
            </a:r>
            <a:endParaRPr kumimoji="0" lang="en-US" sz="1000" b="0" i="0" u="none" strike="noStrike" kern="1200" cap="none" spc="0" normalizeH="0" baseline="0" noProof="0" dirty="0">
              <a:ln>
                <a:noFill/>
              </a:ln>
              <a:effectLst/>
              <a:uLnTx/>
              <a:uFillTx/>
              <a:latin typeface="Tw Cen MT" panose="020B0602020104020603" pitchFamily="34" charset="0"/>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effectLst/>
              <a:uLnTx/>
              <a:uFillTx/>
              <a:latin typeface="Tw Cen MT" panose="020B0602020104020603" pitchFamily="34" charset="0"/>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effectLst/>
                <a:uLnTx/>
                <a:uFillTx/>
                <a:latin typeface="Tw Cen MT" pitchFamily="34" charset="0"/>
                <a:ea typeface="+mn-ea"/>
                <a:cs typeface="+mn-cs"/>
              </a:rPr>
              <a:t>Domestic Sourcing </a:t>
            </a:r>
            <a:r>
              <a:rPr kumimoji="0" lang="en-US" sz="1000" b="1" i="0" u="none" strike="noStrike" kern="1200" cap="none" spc="0" normalizeH="0" baseline="0" noProof="0" dirty="0" err="1">
                <a:ln>
                  <a:noFill/>
                </a:ln>
                <a:effectLst/>
                <a:uLnTx/>
                <a:uFillTx/>
                <a:latin typeface="Tw Cen MT" pitchFamily="34" charset="0"/>
                <a:ea typeface="+mn-ea"/>
                <a:cs typeface="+mn-cs"/>
              </a:rPr>
              <a:t>Programme</a:t>
            </a:r>
            <a:r>
              <a:rPr kumimoji="0" lang="en-US" sz="1000" b="1" i="0" u="none" strike="noStrike" kern="1200" cap="none" spc="0" normalizeH="0" baseline="0" noProof="0" dirty="0">
                <a:ln>
                  <a:noFill/>
                </a:ln>
                <a:effectLst/>
                <a:uLnTx/>
                <a:uFillTx/>
                <a:latin typeface="Tw Cen MT" pitchFamily="34" charset="0"/>
                <a:ea typeface="+mn-ea"/>
                <a:cs typeface="+mn-cs"/>
              </a:rPr>
              <a:t> (DSP) </a:t>
            </a:r>
          </a:p>
          <a:p>
            <a:pPr lvl="0" algn="just">
              <a:defRPr/>
            </a:pPr>
            <a:r>
              <a:rPr kumimoji="0" lang="en-US" sz="1000" b="0" i="0" u="none" strike="noStrike" kern="1200" cap="none" spc="0" normalizeH="0" baseline="0" noProof="0" dirty="0">
                <a:ln>
                  <a:noFill/>
                </a:ln>
                <a:effectLst/>
                <a:uLnTx/>
                <a:uFillTx/>
                <a:latin typeface="Tw Cen MT" panose="020B0602020104020603" pitchFamily="34" charset="0"/>
                <a:ea typeface="+mn-ea"/>
                <a:cs typeface="+mn-cs"/>
              </a:rPr>
              <a:t>A business meeting was held between </a:t>
            </a:r>
            <a:r>
              <a:rPr lang="en-US" sz="1000" dirty="0" smtClean="0">
                <a:latin typeface="Tw Cen MT" panose="020B0602020104020603" pitchFamily="34" charset="0"/>
              </a:rPr>
              <a:t>9</a:t>
            </a:r>
            <a:r>
              <a:rPr kumimoji="0" lang="en-US" sz="1000" b="0" i="0" u="none" strike="noStrike" kern="1200" cap="none" spc="0" normalizeH="0" baseline="0" noProof="0" dirty="0" smtClean="0">
                <a:ln>
                  <a:noFill/>
                </a:ln>
                <a:effectLst/>
                <a:uLnTx/>
                <a:uFillTx/>
                <a:latin typeface="Tw Cen MT" panose="020B0602020104020603" pitchFamily="34" charset="0"/>
                <a:ea typeface="+mn-ea"/>
                <a:cs typeface="+mn-cs"/>
              </a:rPr>
              <a:t> project </a:t>
            </a:r>
            <a:r>
              <a:rPr kumimoji="0" lang="en-US" sz="1000" b="0" i="0" u="none" strike="noStrike" kern="1200" cap="none" spc="0" normalizeH="0" baseline="0" noProof="0" dirty="0">
                <a:ln>
                  <a:noFill/>
                </a:ln>
                <a:effectLst/>
                <a:uLnTx/>
                <a:uFillTx/>
                <a:latin typeface="Tw Cen MT" panose="020B0602020104020603" pitchFamily="34" charset="0"/>
                <a:ea typeface="+mn-ea"/>
                <a:cs typeface="+mn-cs"/>
              </a:rPr>
              <a:t>owners </a:t>
            </a:r>
            <a:r>
              <a:rPr lang="en-MY" sz="1000" dirty="0" smtClean="0">
                <a:latin typeface="Tw Cen MT" panose="020B0602020104020603" pitchFamily="34" charset="0"/>
              </a:rPr>
              <a:t>under the </a:t>
            </a:r>
            <a:r>
              <a:rPr lang="en-MY" sz="1000" dirty="0" err="1" smtClean="0">
                <a:latin typeface="Tw Cen MT" panose="020B0602020104020603" pitchFamily="34" charset="0"/>
              </a:rPr>
              <a:t>Tun</a:t>
            </a:r>
            <a:r>
              <a:rPr lang="en-MY" sz="1000" dirty="0" smtClean="0">
                <a:latin typeface="Tw Cen MT" panose="020B0602020104020603" pitchFamily="34" charset="0"/>
              </a:rPr>
              <a:t> </a:t>
            </a:r>
            <a:r>
              <a:rPr lang="en-MY" sz="1000" dirty="0" err="1" smtClean="0">
                <a:latin typeface="Tw Cen MT" panose="020B0602020104020603" pitchFamily="34" charset="0"/>
              </a:rPr>
              <a:t>Razak</a:t>
            </a:r>
            <a:r>
              <a:rPr lang="en-MY" sz="1000" dirty="0" smtClean="0">
                <a:latin typeface="Tw Cen MT" panose="020B0602020104020603" pitchFamily="34" charset="0"/>
              </a:rPr>
              <a:t> Exchange project </a:t>
            </a:r>
            <a:r>
              <a:rPr lang="en-US" sz="1000" dirty="0" smtClean="0">
                <a:latin typeface="Tw Cen MT" panose="020B0602020104020603" pitchFamily="34" charset="0"/>
              </a:rPr>
              <a:t>and </a:t>
            </a:r>
            <a:r>
              <a:rPr lang="en-US" sz="1000" dirty="0">
                <a:latin typeface="Tw Cen MT" panose="020B0602020104020603" pitchFamily="34" charset="0"/>
              </a:rPr>
              <a:t>local goods and services providers on 28 March </a:t>
            </a:r>
            <a:r>
              <a:rPr lang="en-US" sz="1000" dirty="0" smtClean="0">
                <a:latin typeface="Tw Cen MT" panose="020B0602020104020603" pitchFamily="34" charset="0"/>
              </a:rPr>
              <a:t>2018 to </a:t>
            </a:r>
            <a:r>
              <a:rPr lang="en-US" sz="1000" dirty="0">
                <a:latin typeface="Tw Cen MT" panose="020B0602020104020603" pitchFamily="34" charset="0"/>
              </a:rPr>
              <a:t>gauge projects owner’s interest in organizing a business </a:t>
            </a:r>
            <a:r>
              <a:rPr kumimoji="0" lang="en-US" sz="1000" b="0" i="0" u="none" strike="noStrike" kern="1200" cap="none" spc="0" normalizeH="0" baseline="0" noProof="0" dirty="0">
                <a:ln>
                  <a:noFill/>
                </a:ln>
                <a:effectLst/>
                <a:uLnTx/>
                <a:uFillTx/>
                <a:latin typeface="Tw Cen MT" panose="020B0602020104020603" pitchFamily="34" charset="0"/>
                <a:ea typeface="+mn-ea"/>
                <a:cs typeface="+mn-cs"/>
              </a:rPr>
              <a:t>matching/ DSP </a:t>
            </a:r>
            <a:r>
              <a:rPr kumimoji="0" lang="en-US" sz="1000" b="0" i="0" u="none" strike="noStrike" kern="1200" cap="none" spc="0" normalizeH="0" baseline="0" noProof="0" dirty="0" smtClean="0">
                <a:ln>
                  <a:noFill/>
                </a:ln>
                <a:effectLst/>
                <a:uLnTx/>
                <a:uFillTx/>
                <a:latin typeface="Tw Cen MT" panose="020B0602020104020603" pitchFamily="34" charset="0"/>
                <a:ea typeface="+mn-ea"/>
                <a:cs typeface="+mn-cs"/>
              </a:rPr>
              <a:t>for </a:t>
            </a:r>
            <a:r>
              <a:rPr kumimoji="0" lang="en-US" sz="1000" b="0" i="0" u="none" strike="noStrike" kern="1200" cap="none" spc="0" normalizeH="0" baseline="0" noProof="0" dirty="0">
                <a:ln>
                  <a:noFill/>
                </a:ln>
                <a:effectLst/>
                <a:uLnTx/>
                <a:uFillTx/>
                <a:latin typeface="Tw Cen MT" panose="020B0602020104020603" pitchFamily="34" charset="0"/>
                <a:ea typeface="+mn-ea"/>
                <a:cs typeface="+mn-cs"/>
              </a:rPr>
              <a:t>related </a:t>
            </a:r>
            <a:r>
              <a:rPr kumimoji="0" lang="en-US" sz="1000" b="0" i="0" u="none" strike="noStrike" kern="1200" cap="none" spc="0" normalizeH="0" baseline="0" noProof="0" dirty="0" smtClean="0">
                <a:ln>
                  <a:noFill/>
                </a:ln>
                <a:effectLst/>
                <a:uLnTx/>
                <a:uFillTx/>
                <a:latin typeface="Tw Cen MT" panose="020B0602020104020603" pitchFamily="34" charset="0"/>
                <a:ea typeface="+mn-ea"/>
                <a:cs typeface="+mn-cs"/>
              </a:rPr>
              <a:t>projects. </a:t>
            </a:r>
            <a:r>
              <a:rPr kumimoji="0" lang="en-US" sz="1000" b="0" i="0" u="none" strike="noStrike" kern="1200" cap="none" spc="0" normalizeH="0" baseline="0" noProof="0" dirty="0">
                <a:ln>
                  <a:noFill/>
                </a:ln>
                <a:effectLst/>
                <a:uLnTx/>
                <a:uFillTx/>
                <a:latin typeface="Tw Cen MT" panose="020B0602020104020603" pitchFamily="34" charset="0"/>
                <a:ea typeface="+mn-ea"/>
                <a:cs typeface="+mn-cs"/>
              </a:rPr>
              <a:t>Out of </a:t>
            </a:r>
            <a:r>
              <a:rPr kumimoji="0" lang="en-US" sz="1000" b="0" i="0" u="none" strike="noStrike" kern="1200" cap="none" spc="0" normalizeH="0" baseline="0" noProof="0" dirty="0" smtClean="0">
                <a:ln>
                  <a:noFill/>
                </a:ln>
                <a:effectLst/>
                <a:uLnTx/>
                <a:uFillTx/>
                <a:latin typeface="Tw Cen MT" panose="020B0602020104020603" pitchFamily="34" charset="0"/>
                <a:ea typeface="+mn-ea"/>
                <a:cs typeface="+mn-cs"/>
              </a:rPr>
              <a:t>the 9 projects, 4 </a:t>
            </a:r>
            <a:r>
              <a:rPr kumimoji="0" lang="en-US" sz="1000" b="0" i="0" u="none" strike="noStrike" kern="1200" cap="none" spc="0" normalizeH="0" baseline="0" noProof="0" dirty="0">
                <a:ln>
                  <a:noFill/>
                </a:ln>
                <a:effectLst/>
                <a:uLnTx/>
                <a:uFillTx/>
                <a:latin typeface="Tw Cen MT" panose="020B0602020104020603" pitchFamily="34" charset="0"/>
                <a:ea typeface="+mn-ea"/>
                <a:cs typeface="+mn-cs"/>
              </a:rPr>
              <a:t>projects </a:t>
            </a:r>
            <a:r>
              <a:rPr kumimoji="0" lang="en-US" sz="1000" b="0" i="0" u="none" strike="noStrike" kern="1200" cap="none" spc="0" normalizeH="0" baseline="0" noProof="0" dirty="0" smtClean="0">
                <a:ln>
                  <a:noFill/>
                </a:ln>
                <a:effectLst/>
                <a:uLnTx/>
                <a:uFillTx/>
                <a:latin typeface="Tw Cen MT" panose="020B0602020104020603" pitchFamily="34" charset="0"/>
                <a:ea typeface="+mn-ea"/>
                <a:cs typeface="+mn-cs"/>
              </a:rPr>
              <a:t>were identified to have several potential </a:t>
            </a:r>
            <a:r>
              <a:rPr kumimoji="0" lang="en-US" sz="1000" b="0" i="0" u="none" strike="noStrike" kern="1200" cap="none" spc="0" normalizeH="0" baseline="0" noProof="0" dirty="0">
                <a:ln>
                  <a:noFill/>
                </a:ln>
                <a:effectLst/>
                <a:uLnTx/>
                <a:uFillTx/>
                <a:latin typeface="Tw Cen MT" panose="020B0602020104020603" pitchFamily="34" charset="0"/>
                <a:ea typeface="+mn-ea"/>
                <a:cs typeface="+mn-cs"/>
              </a:rPr>
              <a:t>areas to be matched up with local resource providers. </a:t>
            </a:r>
            <a:endParaRPr kumimoji="0" lang="en-US" sz="1000" b="0" i="0" u="none" strike="noStrike" kern="1200" cap="none" spc="0" normalizeH="0" baseline="0" noProof="0" dirty="0" smtClean="0">
              <a:ln>
                <a:noFill/>
              </a:ln>
              <a:effectLst/>
              <a:uLnTx/>
              <a:uFillTx/>
              <a:latin typeface="Tw Cen MT" panose="020B0602020104020603" pitchFamily="34" charset="0"/>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sz="1000" dirty="0" smtClean="0">
              <a:latin typeface="Tw Cen MT" panose="020B0602020104020603" pitchFamily="34" charset="0"/>
            </a:endParaRPr>
          </a:p>
          <a:p>
            <a:pPr algn="just"/>
            <a:r>
              <a:rPr lang="en-US" sz="1000" dirty="0" smtClean="0">
                <a:latin typeface="Tw Cen MT" panose="020B0602020104020603" pitchFamily="34" charset="0"/>
              </a:rPr>
              <a:t>Report on the business meeting held on 28 March 2018 has been </a:t>
            </a:r>
            <a:r>
              <a:rPr lang="en-US" sz="1000" dirty="0" err="1" smtClean="0">
                <a:latin typeface="Tw Cen MT" panose="020B0602020104020603" pitchFamily="34" charset="0"/>
              </a:rPr>
              <a:t>finalised</a:t>
            </a:r>
            <a:r>
              <a:rPr lang="en-US" sz="1000" dirty="0" smtClean="0">
                <a:latin typeface="Tw Cen MT" panose="020B0602020104020603" pitchFamily="34" charset="0"/>
              </a:rPr>
              <a:t>. Another specific meeting with related project owners (</a:t>
            </a:r>
            <a:r>
              <a:rPr lang="en-US" sz="1000" dirty="0" err="1" smtClean="0">
                <a:latin typeface="Tw Cen MT" panose="020B0602020104020603" pitchFamily="34" charset="0"/>
              </a:rPr>
              <a:t>Landlease</a:t>
            </a:r>
            <a:r>
              <a:rPr lang="en-US" sz="1000" dirty="0" smtClean="0">
                <a:latin typeface="Tw Cen MT" panose="020B0602020104020603" pitchFamily="34" charset="0"/>
              </a:rPr>
              <a:t>) was held on 24 May 2018 to identify details on potential opportunities. </a:t>
            </a: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effectLst/>
              <a:uLnTx/>
              <a:uFillTx/>
              <a:latin typeface="Tw Cen MT" panose="020B0602020104020603" pitchFamily="34" charset="0"/>
              <a:ea typeface="+mn-ea"/>
              <a:cs typeface="+mn-cs"/>
            </a:endParaRPr>
          </a:p>
        </p:txBody>
      </p:sp>
      <p:sp>
        <p:nvSpPr>
          <p:cNvPr id="5" name="Rectangle 4"/>
          <p:cNvSpPr/>
          <p:nvPr/>
        </p:nvSpPr>
        <p:spPr>
          <a:xfrm>
            <a:off x="2110332" y="63798"/>
            <a:ext cx="2091535" cy="307777"/>
          </a:xfrm>
          <a:prstGeom prst="rect">
            <a:avLst/>
          </a:prstGeom>
          <a:ln>
            <a:noFill/>
          </a:ln>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ms-MY" sz="1400" b="1" i="0" u="none" strike="noStrike" kern="1200" cap="none" spc="0" normalizeH="0" baseline="0" noProof="0" dirty="0" smtClean="0">
                <a:ln>
                  <a:noFill/>
                </a:ln>
                <a:solidFill>
                  <a:srgbClr val="5B9BD5">
                    <a:lumMod val="75000"/>
                  </a:srgbClr>
                </a:solidFill>
                <a:effectLst/>
                <a:uLnTx/>
                <a:uFillTx/>
                <a:latin typeface="Tw Cen MT" panose="020B0602020104020603" pitchFamily="34" charset="0"/>
                <a:ea typeface="+mn-ea"/>
                <a:cs typeface="+mn-cs"/>
              </a:rPr>
              <a:t>INTERNATIONALISATION</a:t>
            </a:r>
            <a:endParaRPr kumimoji="0" lang="ms-MY" sz="1400" b="1" i="0" u="none" strike="noStrike" kern="1200" cap="none" spc="0" normalizeH="0" baseline="0" noProof="0" dirty="0">
              <a:ln>
                <a:noFill/>
              </a:ln>
              <a:solidFill>
                <a:srgbClr val="5B9BD5">
                  <a:lumMod val="75000"/>
                </a:srgbClr>
              </a:solidFill>
              <a:effectLst/>
              <a:uLnTx/>
              <a:uFillTx/>
              <a:latin typeface="Tw Cen MT" panose="020B0602020104020603" pitchFamily="34" charset="0"/>
              <a:ea typeface="+mn-ea"/>
              <a:cs typeface="+mn-cs"/>
            </a:endParaRPr>
          </a:p>
        </p:txBody>
      </p:sp>
      <p:sp>
        <p:nvSpPr>
          <p:cNvPr id="10" name="Rectangle 9"/>
          <p:cNvSpPr/>
          <p:nvPr/>
        </p:nvSpPr>
        <p:spPr>
          <a:xfrm>
            <a:off x="180761" y="-74431"/>
            <a:ext cx="2052076" cy="523220"/>
          </a:xfrm>
          <a:prstGeom prst="rect">
            <a:avLst/>
          </a:prstGeom>
          <a:ln>
            <a:noFill/>
          </a:ln>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ms-MY" sz="2800" b="1" i="0" u="none" strike="noStrike" kern="1200" cap="none" spc="0" normalizeH="0" baseline="0" noProof="0" smtClean="0">
                <a:ln>
                  <a:noFill/>
                </a:ln>
                <a:solidFill>
                  <a:prstClr val="white"/>
                </a:solidFill>
                <a:effectLst/>
                <a:uLnTx/>
                <a:uFillTx/>
                <a:latin typeface="Tw Cen MT" panose="020B0602020104020603" pitchFamily="34" charset="0"/>
                <a:ea typeface="+mn-ea"/>
                <a:cs typeface="+mn-cs"/>
              </a:rPr>
              <a:t>KPI </a:t>
            </a:r>
            <a:r>
              <a:rPr kumimoji="0" lang="ms-MY" sz="2800" b="1" i="0" u="none" strike="noStrike" kern="1200" cap="none" spc="0" normalizeH="0" baseline="0" noProof="0" smtClean="0">
                <a:ln>
                  <a:noFill/>
                </a:ln>
                <a:solidFill>
                  <a:prstClr val="white"/>
                </a:solidFill>
                <a:effectLst/>
                <a:uLnTx/>
                <a:uFillTx/>
                <a:latin typeface="Bookman Old Style" pitchFamily="18" charset="0"/>
                <a:ea typeface="+mn-ea"/>
                <a:cs typeface="+mn-cs"/>
              </a:rPr>
              <a:t>I</a:t>
            </a:r>
            <a:r>
              <a:rPr kumimoji="0" lang="ms-MY" sz="2800" b="1" i="0" u="none" strike="noStrike" kern="1200" cap="none" spc="0" normalizeH="0" baseline="0" noProof="0" smtClean="0">
                <a:ln>
                  <a:noFill/>
                </a:ln>
                <a:solidFill>
                  <a:prstClr val="white"/>
                </a:solidFill>
                <a:effectLst/>
                <a:uLnTx/>
                <a:uFillTx/>
                <a:latin typeface="Tw Cen MT" panose="020B0602020104020603" pitchFamily="34" charset="0"/>
                <a:ea typeface="+mn-ea"/>
                <a:cs typeface="+mn-cs"/>
              </a:rPr>
              <a:t>5-133</a:t>
            </a:r>
            <a:endParaRPr kumimoji="0" lang="ms-MY" sz="2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TextBox 14"/>
          <p:cNvSpPr txBox="1"/>
          <p:nvPr/>
        </p:nvSpPr>
        <p:spPr>
          <a:xfrm>
            <a:off x="0" y="4316235"/>
            <a:ext cx="6858000" cy="230832"/>
          </a:xfrm>
          <a:prstGeom prst="rect">
            <a:avLst/>
          </a:prstGeom>
          <a:solidFill>
            <a:schemeClr val="accent1">
              <a:lumMod val="75000"/>
            </a:schemeClr>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prstClr val="white"/>
                </a:solidFill>
                <a:effectLst/>
                <a:uLnTx/>
                <a:uFillTx/>
                <a:latin typeface="Tw Cen MT" panose="020B0602020104020603" pitchFamily="34" charset="0"/>
                <a:ea typeface="+mn-ea"/>
                <a:cs typeface="+mn-cs"/>
              </a:rPr>
              <a:t>PROGRESS REPORT </a:t>
            </a:r>
            <a:r>
              <a:rPr kumimoji="0" lang="en-US" sz="900" b="1" i="0" u="none" strike="noStrike" kern="1200" cap="none" spc="0" normalizeH="0" baseline="0" noProof="0" smtClean="0">
                <a:ln>
                  <a:noFill/>
                </a:ln>
                <a:solidFill>
                  <a:prstClr val="white"/>
                </a:solidFill>
                <a:effectLst/>
                <a:uLnTx/>
                <a:uFillTx/>
                <a:latin typeface="Tw Cen MT" panose="020B0602020104020603" pitchFamily="34" charset="0"/>
                <a:ea typeface="+mn-ea"/>
                <a:cs typeface="+mn-cs"/>
              </a:rPr>
              <a:t>UNTIL Q2 2018</a:t>
            </a:r>
            <a:endParaRPr kumimoji="0" lang="en-MY" sz="900" b="1" i="0" u="none" strike="noStrike" kern="1200" cap="none" spc="0" normalizeH="0" baseline="0" noProof="0" dirty="0" smtClean="0">
              <a:ln>
                <a:noFill/>
              </a:ln>
              <a:solidFill>
                <a:prstClr val="white"/>
              </a:solidFill>
              <a:effectLst/>
              <a:uLnTx/>
              <a:uFillTx/>
              <a:latin typeface="Tw Cen MT" panose="020B0602020104020603" pitchFamily="34" charset="0"/>
              <a:ea typeface="+mn-ea"/>
              <a:cs typeface="+mn-cs"/>
            </a:endParaRPr>
          </a:p>
        </p:txBody>
      </p:sp>
      <p:sp>
        <p:nvSpPr>
          <p:cNvPr id="16" name="TextBox 15"/>
          <p:cNvSpPr txBox="1"/>
          <p:nvPr/>
        </p:nvSpPr>
        <p:spPr>
          <a:xfrm>
            <a:off x="0" y="1821122"/>
            <a:ext cx="6858000" cy="230832"/>
          </a:xfrm>
          <a:prstGeom prst="rect">
            <a:avLst/>
          </a:prstGeom>
          <a:solidFill>
            <a:schemeClr val="accent1">
              <a:lumMod val="75000"/>
            </a:schemeClr>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prstClr val="white"/>
                </a:solidFill>
                <a:effectLst/>
                <a:uLnTx/>
                <a:uFillTx/>
                <a:latin typeface="Tw Cen MT" panose="020B0602020104020603" pitchFamily="34" charset="0"/>
                <a:ea typeface="+mn-ea"/>
                <a:cs typeface="+mn-cs"/>
              </a:rPr>
              <a:t>ANNUAL TARGET</a:t>
            </a:r>
            <a:endParaRPr kumimoji="0" lang="en-MY" sz="900" b="1" i="0" u="none" strike="noStrike" kern="1200" cap="none" spc="0" normalizeH="0" baseline="0" noProof="0" dirty="0" smtClean="0">
              <a:ln>
                <a:noFill/>
              </a:ln>
              <a:solidFill>
                <a:prstClr val="white"/>
              </a:solidFill>
              <a:effectLst/>
              <a:uLnTx/>
              <a:uFillTx/>
              <a:latin typeface="Tw Cen MT" panose="020B0602020104020603" pitchFamily="34" charset="0"/>
              <a:ea typeface="+mn-ea"/>
              <a:cs typeface="+mn-cs"/>
            </a:endParaRPr>
          </a:p>
        </p:txBody>
      </p:sp>
    </p:spTree>
    <p:extLst>
      <p:ext uri="{BB962C8B-B14F-4D97-AF65-F5344CB8AC3E}">
        <p14:creationId xmlns:p14="http://schemas.microsoft.com/office/powerpoint/2010/main" val="29609148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124581660"/>
                    </a:ext>
                  </a:extLst>
                </a:gridCol>
                <a:gridCol w="1371600">
                  <a:extLst>
                    <a:ext uri="{9D8B030D-6E8A-4147-A177-3AD203B41FA5}">
                      <a16:colId xmlns:a16="http://schemas.microsoft.com/office/drawing/2014/main" val="3372148144"/>
                    </a:ext>
                  </a:extLst>
                </a:gridCol>
                <a:gridCol w="1371600">
                  <a:extLst>
                    <a:ext uri="{9D8B030D-6E8A-4147-A177-3AD203B41FA5}">
                      <a16:colId xmlns:a16="http://schemas.microsoft.com/office/drawing/2014/main" val="384475541"/>
                    </a:ext>
                  </a:extLst>
                </a:gridCol>
                <a:gridCol w="1371600">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solidFill>
                      <a:srgbClr val="FF3300">
                        <a:alpha val="65000"/>
                      </a:srgbClr>
                    </a:solidFill>
                  </a:tcPr>
                </a:tc>
                <a:extLst>
                  <a:ext uri="{0D108BD9-81ED-4DB2-BD59-A6C34878D82A}">
                    <a16:rowId xmlns:a16="http://schemas.microsoft.com/office/drawing/2014/main" val="2306563032"/>
                  </a:ext>
                </a:extLst>
              </a:tr>
              <a:tr h="1787931">
                <a:tc>
                  <a:txBody>
                    <a:bodyPr/>
                    <a:lstStyle/>
                    <a:p>
                      <a:endPar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solidFill>
                      <a:schemeClr val="accent2">
                        <a:lumMod val="20000"/>
                        <a:lumOff val="80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MY" sz="900" dirty="0" smtClean="0">
                          <a:solidFill>
                            <a:schemeClr val="tx1"/>
                          </a:solidFill>
                          <a:latin typeface="Tw Cen MT" pitchFamily="34" charset="0"/>
                        </a:rPr>
                        <a:t>10 contractors registered to be trained on OSH Management system</a:t>
                      </a:r>
                    </a:p>
                    <a:p>
                      <a:endPar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solidFill>
                      <a:schemeClr val="accent2">
                        <a:lumMod val="20000"/>
                        <a:lumOff val="80000"/>
                      </a:schemeClr>
                    </a:solidFill>
                  </a:tcPr>
                </a:tc>
                <a:tc>
                  <a:txBody>
                    <a:bodyPr/>
                    <a:lstStyle/>
                    <a:p>
                      <a:pPr marL="0" marR="0" indent="0" algn="l" defTabSz="685800" rtl="0" eaLnBrk="1" fontAlgn="auto" latinLnBrk="0" hangingPunct="1">
                        <a:lnSpc>
                          <a:spcPct val="88000"/>
                        </a:lnSpc>
                        <a:spcBef>
                          <a:spcPts val="0"/>
                        </a:spcBef>
                        <a:spcAft>
                          <a:spcPts val="0"/>
                        </a:spcAft>
                        <a:buClrTx/>
                        <a:buSzTx/>
                        <a:buFontTx/>
                        <a:buNone/>
                        <a:tabLst/>
                        <a:defRPr/>
                      </a:pPr>
                      <a:r>
                        <a:rPr lang="en-MY" sz="900" dirty="0" smtClean="0">
                          <a:solidFill>
                            <a:schemeClr val="tx1"/>
                          </a:solidFill>
                          <a:latin typeface="Tw Cen MT" pitchFamily="34" charset="0"/>
                        </a:rPr>
                        <a:t>30 contractors trained on OSH Management system</a:t>
                      </a:r>
                    </a:p>
                    <a:p>
                      <a:pPr>
                        <a:lnSpc>
                          <a:spcPct val="88000"/>
                        </a:lnSpc>
                        <a:defRPr/>
                      </a:pPr>
                      <a:endParaRPr kumimoji="0" lang="en-US" sz="900" b="0" i="0" u="none" strike="noStrike" kern="1200" cap="none" spc="0" normalizeH="0" baseline="0" noProof="0" dirty="0" smtClean="0">
                        <a:ln>
                          <a:noFill/>
                        </a:ln>
                        <a:solidFill>
                          <a:schemeClr val="tx1"/>
                        </a:solidFill>
                        <a:effectLst/>
                        <a:uLnTx/>
                        <a:uFillTx/>
                        <a:latin typeface="Tw Cen MT" pitchFamily="34" charset="0"/>
                        <a:ea typeface="+mn-ea"/>
                        <a:cs typeface="+mn-cs"/>
                      </a:endParaRPr>
                    </a:p>
                  </a:txBody>
                  <a:tcPr>
                    <a:solidFill>
                      <a:schemeClr val="accent2">
                        <a:lumMod val="20000"/>
                        <a:lumOff val="80000"/>
                      </a:schemeClr>
                    </a:solidFill>
                  </a:tcPr>
                </a:tc>
                <a:tc>
                  <a:txBody>
                    <a:bodyPr/>
                    <a:lstStyle/>
                    <a:p>
                      <a:pPr eaLnBrk="1" fontAlgn="auto" hangingPunct="1">
                        <a:lnSpc>
                          <a:spcPct val="88000"/>
                        </a:lnSpc>
                        <a:spcBef>
                          <a:spcPts val="0"/>
                        </a:spcBef>
                        <a:spcAft>
                          <a:spcPts val="0"/>
                        </a:spcAft>
                        <a:defRPr/>
                      </a:pPr>
                      <a:r>
                        <a:rPr lang="en-MY" sz="900" dirty="0" smtClean="0">
                          <a:solidFill>
                            <a:schemeClr val="tx1"/>
                          </a:solidFill>
                          <a:latin typeface="Tw Cen MT" pitchFamily="34" charset="0"/>
                        </a:rPr>
                        <a:t>35 contractors trained on OSH Management system</a:t>
                      </a:r>
                    </a:p>
                    <a:p>
                      <a:pPr eaLnBrk="1" fontAlgn="auto" hangingPunct="1">
                        <a:lnSpc>
                          <a:spcPct val="88000"/>
                        </a:lnSpc>
                        <a:spcBef>
                          <a:spcPts val="0"/>
                        </a:spcBef>
                        <a:spcAft>
                          <a:spcPts val="0"/>
                        </a:spcAft>
                        <a:defRPr/>
                      </a:pPr>
                      <a:endParaRPr lang="en-US" sz="900" dirty="0" smtClean="0">
                        <a:solidFill>
                          <a:schemeClr val="tx1"/>
                        </a:solidFill>
                        <a:latin typeface="Tw Cen MT" pitchFamily="34" charset="0"/>
                      </a:endParaRPr>
                    </a:p>
                    <a:p>
                      <a:pPr eaLnBrk="1" fontAlgn="auto" hangingPunct="1">
                        <a:lnSpc>
                          <a:spcPct val="88000"/>
                        </a:lnSpc>
                        <a:spcBef>
                          <a:spcPts val="0"/>
                        </a:spcBef>
                        <a:spcAft>
                          <a:spcPts val="0"/>
                        </a:spcAft>
                        <a:defRPr/>
                      </a:pPr>
                      <a:r>
                        <a:rPr lang="en-US" sz="900" dirty="0" smtClean="0">
                          <a:solidFill>
                            <a:schemeClr val="tx1"/>
                          </a:solidFill>
                          <a:latin typeface="Tw Cen MT" pitchFamily="34" charset="0"/>
                        </a:rPr>
                        <a:t>25% of contractors trained on  OSH management system gets certified</a:t>
                      </a:r>
                    </a:p>
                    <a:p>
                      <a:pPr eaLnBrk="1" fontAlgn="auto" hangingPunct="1">
                        <a:lnSpc>
                          <a:spcPct val="88000"/>
                        </a:lnSpc>
                        <a:spcBef>
                          <a:spcPts val="0"/>
                        </a:spcBef>
                        <a:spcAft>
                          <a:spcPts val="0"/>
                        </a:spcAft>
                        <a:defRPr/>
                      </a:pPr>
                      <a:endParaRPr lang="en-US" sz="900" dirty="0" smtClean="0">
                        <a:solidFill>
                          <a:schemeClr val="tx1"/>
                        </a:solidFill>
                        <a:latin typeface="Tw Cen MT" pitchFamily="34" charset="0"/>
                      </a:endParaRPr>
                    </a:p>
                    <a:p>
                      <a:endPar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solidFill>
                      <a:schemeClr val="accent2">
                        <a:lumMod val="20000"/>
                        <a:lumOff val="80000"/>
                      </a:schemeClr>
                    </a:solidFill>
                  </a:tcPr>
                </a:tc>
                <a:tc>
                  <a:txBody>
                    <a:bodyPr/>
                    <a:lstStyle/>
                    <a:p>
                      <a:pPr eaLnBrk="1" fontAlgn="auto" hangingPunct="1">
                        <a:lnSpc>
                          <a:spcPct val="88000"/>
                        </a:lnSpc>
                        <a:spcBef>
                          <a:spcPts val="0"/>
                        </a:spcBef>
                        <a:spcAft>
                          <a:spcPts val="0"/>
                        </a:spcAft>
                        <a:defRPr/>
                      </a:pPr>
                      <a:r>
                        <a:rPr lang="en-MY" sz="900" dirty="0" smtClean="0">
                          <a:solidFill>
                            <a:schemeClr val="tx1"/>
                          </a:solidFill>
                          <a:latin typeface="Tw Cen MT" pitchFamily="34" charset="0"/>
                        </a:rPr>
                        <a:t>35 contractors trained on OSH Management system</a:t>
                      </a:r>
                    </a:p>
                    <a:p>
                      <a:pPr eaLnBrk="1" fontAlgn="auto" hangingPunct="1">
                        <a:lnSpc>
                          <a:spcPct val="88000"/>
                        </a:lnSpc>
                        <a:spcBef>
                          <a:spcPts val="0"/>
                        </a:spcBef>
                        <a:spcAft>
                          <a:spcPts val="0"/>
                        </a:spcAft>
                        <a:defRPr/>
                      </a:pPr>
                      <a:endParaRPr lang="en-MY" sz="900" dirty="0" smtClean="0">
                        <a:solidFill>
                          <a:schemeClr val="tx1"/>
                        </a:solidFill>
                        <a:latin typeface="Tw Cen MT" pitchFamily="34" charset="0"/>
                      </a:endParaRPr>
                    </a:p>
                    <a:p>
                      <a:pPr>
                        <a:lnSpc>
                          <a:spcPct val="88000"/>
                        </a:lnSpc>
                        <a:defRPr/>
                      </a:pPr>
                      <a:r>
                        <a:rPr lang="en-US" sz="900" dirty="0" smtClean="0">
                          <a:solidFill>
                            <a:schemeClr val="tx1"/>
                          </a:solidFill>
                          <a:latin typeface="Tw Cen MT" pitchFamily="34" charset="0"/>
                        </a:rPr>
                        <a:t>50% of contractors trained on  OSH management system gets certified</a:t>
                      </a:r>
                    </a:p>
                    <a:p>
                      <a:pPr eaLnBrk="1" fontAlgn="auto" hangingPunct="1">
                        <a:lnSpc>
                          <a:spcPct val="88000"/>
                        </a:lnSpc>
                        <a:spcBef>
                          <a:spcPts val="0"/>
                        </a:spcBef>
                        <a:spcAft>
                          <a:spcPts val="0"/>
                        </a:spcAft>
                        <a:defRPr/>
                      </a:pPr>
                      <a:endParaRPr lang="en-US" sz="900" dirty="0" smtClean="0">
                        <a:solidFill>
                          <a:schemeClr val="tx1"/>
                        </a:solidFill>
                        <a:latin typeface="Tw Cen MT" pitchFamily="34" charset="0"/>
                      </a:endParaRPr>
                    </a:p>
                    <a:p>
                      <a:endPar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solidFill>
                      <a:schemeClr val="accent2">
                        <a:lumMod val="20000"/>
                        <a:lumOff val="80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369981"/>
            <a:ext cx="6857999" cy="550118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0" name="Table 19"/>
          <p:cNvGraphicFramePr>
            <a:graphicFrameLocks noGrp="1"/>
          </p:cNvGraphicFramePr>
          <p:nvPr>
            <p:extLst/>
          </p:nvPr>
        </p:nvGraphicFramePr>
        <p:xfrm>
          <a:off x="-2" y="455786"/>
          <a:ext cx="4944141" cy="1322832"/>
        </p:xfrm>
        <a:graphic>
          <a:graphicData uri="http://schemas.openxmlformats.org/drawingml/2006/table">
            <a:tbl>
              <a:tblPr firstRow="1" bandRow="1">
                <a:tableStyleId>{5C22544A-7EE6-4342-B048-85BDC9FD1C3A}</a:tableStyleId>
              </a:tblPr>
              <a:tblGrid>
                <a:gridCol w="4944141">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50% of 100 contractors trained in Occupational Safety &amp; Health Management System (MS1722/OHSAS18001/ISO OSH-MS45001) gets certified by Q4 2020</a:t>
                      </a:r>
                      <a:endParaRPr lang="en-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smtClean="0">
                          <a:solidFill>
                            <a:schemeClr val="tx1"/>
                          </a:solidFill>
                          <a:latin typeface="Tw Cen MT" panose="020B0602020104020603" pitchFamily="34" charset="0"/>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Q2 - Improve workplace safety and workers' amenities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Q2b - Improve level of occupational safety and health at construction site </a:t>
                      </a:r>
                      <a:endParaRPr lang="ms-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5" y="4585545"/>
            <a:ext cx="3435536" cy="4555093"/>
          </a:xfrm>
          <a:prstGeom prst="rect">
            <a:avLst/>
          </a:prstGeom>
          <a:noFill/>
        </p:spPr>
        <p:txBody>
          <a:bodyPr wrap="square" rtlCol="0">
            <a:spAutoFit/>
          </a:bodyPr>
          <a:lstStyle/>
          <a:p>
            <a:pPr algn="just"/>
            <a:r>
              <a:rPr lang="en-MY" sz="1000" dirty="0" smtClean="0">
                <a:latin typeface="Tw Cen MT" panose="020B0602020104020603" pitchFamily="34" charset="0"/>
              </a:rPr>
              <a:t>This KPI is under the purview of IWG2.</a:t>
            </a:r>
          </a:p>
          <a:p>
            <a:pPr algn="just"/>
            <a:endParaRPr lang="en-MY" sz="1000" dirty="0" smtClean="0">
              <a:latin typeface="Tw Cen MT" panose="020B0602020104020603" pitchFamily="34" charset="0"/>
            </a:endParaRPr>
          </a:p>
          <a:p>
            <a:pPr algn="just"/>
            <a:r>
              <a:rPr lang="en-MY" sz="1000" dirty="0" smtClean="0">
                <a:latin typeface="Tw Cen MT" panose="020B0602020104020603" pitchFamily="34" charset="0"/>
              </a:rPr>
              <a:t>CIDB appointed 3 consultants to conduct the training for OSH Management system </a:t>
            </a:r>
            <a:r>
              <a:rPr lang="en-MY" sz="1000" dirty="0">
                <a:latin typeface="Tw Cen MT" panose="020B0602020104020603" pitchFamily="34" charset="0"/>
              </a:rPr>
              <a:t>on 28 August 2017.</a:t>
            </a:r>
            <a:endParaRPr lang="en-MY" sz="1000" dirty="0" smtClean="0">
              <a:latin typeface="Tw Cen MT" panose="020B0602020104020603" pitchFamily="34" charset="0"/>
            </a:endParaRPr>
          </a:p>
          <a:p>
            <a:pPr marL="180975" indent="-180975" algn="just" defTabSz="182563"/>
            <a:r>
              <a:rPr lang="en-MY" sz="1000" dirty="0" smtClean="0">
                <a:latin typeface="Tw Cen MT" panose="020B0602020104020603" pitchFamily="34" charset="0"/>
              </a:rPr>
              <a:t>1) 	 Total Organisation Management Consulting (M) </a:t>
            </a:r>
            <a:r>
              <a:rPr lang="en-MY" sz="1000" dirty="0" err="1" smtClean="0">
                <a:latin typeface="Tw Cen MT" panose="020B0602020104020603" pitchFamily="34" charset="0"/>
              </a:rPr>
              <a:t>Sdn</a:t>
            </a:r>
            <a:r>
              <a:rPr lang="en-MY" sz="1000" dirty="0" smtClean="0">
                <a:latin typeface="Tw Cen MT" panose="020B0602020104020603" pitchFamily="34" charset="0"/>
              </a:rPr>
              <a:t>   </a:t>
            </a:r>
            <a:r>
              <a:rPr lang="en-MY" sz="1000" dirty="0" err="1" smtClean="0">
                <a:latin typeface="Tw Cen MT" panose="020B0602020104020603" pitchFamily="34" charset="0"/>
              </a:rPr>
              <a:t>Bhd</a:t>
            </a:r>
            <a:endParaRPr lang="en-MY" sz="1000" dirty="0" smtClean="0">
              <a:latin typeface="Tw Cen MT" panose="020B0602020104020603" pitchFamily="34" charset="0"/>
            </a:endParaRPr>
          </a:p>
          <a:p>
            <a:pPr algn="just" defTabSz="182563"/>
            <a:r>
              <a:rPr lang="en-MY" sz="1000" dirty="0" smtClean="0">
                <a:latin typeface="Tw Cen MT" panose="020B0602020104020603" pitchFamily="34" charset="0"/>
              </a:rPr>
              <a:t>2) 	 QAI </a:t>
            </a:r>
            <a:r>
              <a:rPr lang="en-MY" sz="1000" dirty="0" err="1" smtClean="0">
                <a:latin typeface="Tw Cen MT" panose="020B0602020104020603" pitchFamily="34" charset="0"/>
              </a:rPr>
              <a:t>Sdn</a:t>
            </a:r>
            <a:r>
              <a:rPr lang="en-MY" sz="1000" dirty="0" smtClean="0">
                <a:latin typeface="Tw Cen MT" panose="020B0602020104020603" pitchFamily="34" charset="0"/>
              </a:rPr>
              <a:t>. Bhd. </a:t>
            </a:r>
          </a:p>
          <a:p>
            <a:pPr marL="182563" indent="-182563" algn="just">
              <a:buAutoNum type="arabicParenR" startAt="3"/>
            </a:pPr>
            <a:r>
              <a:rPr lang="en-MY" sz="1000" dirty="0" smtClean="0">
                <a:latin typeface="Tw Cen MT" panose="020B0602020104020603" pitchFamily="34" charset="0"/>
              </a:rPr>
              <a:t> National Institute of Occupational Safety and Health</a:t>
            </a:r>
          </a:p>
          <a:p>
            <a:pPr marL="228600" indent="-228600" algn="just">
              <a:buAutoNum type="arabicParenR" startAt="3"/>
            </a:pPr>
            <a:endParaRPr lang="en-MY" sz="1000" dirty="0" smtClean="0">
              <a:solidFill>
                <a:srgbClr val="FF0000"/>
              </a:solidFill>
              <a:latin typeface="Tw Cen MT" pitchFamily="34" charset="0"/>
            </a:endParaRPr>
          </a:p>
          <a:p>
            <a:pPr algn="just"/>
            <a:r>
              <a:rPr lang="en-MY" sz="1000" dirty="0" smtClean="0">
                <a:latin typeface="Tw Cen MT" pitchFamily="34" charset="0"/>
              </a:rPr>
              <a:t>The </a:t>
            </a:r>
            <a:r>
              <a:rPr lang="en-MY" sz="1000" dirty="0">
                <a:latin typeface="Tw Cen MT" pitchFamily="34" charset="0"/>
              </a:rPr>
              <a:t>scope of </a:t>
            </a:r>
            <a:r>
              <a:rPr lang="en-MY" sz="1000" dirty="0" smtClean="0">
                <a:latin typeface="Tw Cen MT" pitchFamily="34" charset="0"/>
              </a:rPr>
              <a:t>work for the consultants cover key areas such as :</a:t>
            </a:r>
            <a:endParaRPr lang="en-MY" sz="1000" dirty="0">
              <a:latin typeface="Tw Cen MT" pitchFamily="34" charset="0"/>
            </a:endParaRPr>
          </a:p>
          <a:p>
            <a:pPr marL="228600" indent="-228600" algn="just">
              <a:buFont typeface="+mj-lt"/>
              <a:buAutoNum type="arabicParenR"/>
            </a:pPr>
            <a:r>
              <a:rPr lang="en-US" sz="1000" dirty="0" smtClean="0">
                <a:latin typeface="Tw Cen MT" pitchFamily="34" charset="0"/>
              </a:rPr>
              <a:t>Occupational </a:t>
            </a:r>
            <a:r>
              <a:rPr lang="en-US" sz="1000" dirty="0">
                <a:latin typeface="Tw Cen MT" pitchFamily="34" charset="0"/>
              </a:rPr>
              <a:t>Safety &amp; Health Management (</a:t>
            </a:r>
            <a:r>
              <a:rPr lang="en-US" sz="1000" dirty="0" smtClean="0">
                <a:latin typeface="Tw Cen MT" pitchFamily="34" charset="0"/>
              </a:rPr>
              <a:t>OSHMS) System </a:t>
            </a:r>
            <a:r>
              <a:rPr lang="en-US" sz="1000" dirty="0">
                <a:latin typeface="Tw Cen MT" pitchFamily="34" charset="0"/>
              </a:rPr>
              <a:t>Design and Development  Integration</a:t>
            </a:r>
          </a:p>
          <a:p>
            <a:pPr marL="228600" indent="-228600" algn="just">
              <a:buFont typeface="+mj-lt"/>
              <a:buAutoNum type="arabicParenR"/>
            </a:pPr>
            <a:r>
              <a:rPr lang="en-US" sz="1000" dirty="0" smtClean="0">
                <a:latin typeface="Tw Cen MT" pitchFamily="34" charset="0"/>
              </a:rPr>
              <a:t>Awareness </a:t>
            </a:r>
            <a:r>
              <a:rPr lang="en-US" sz="1000" dirty="0">
                <a:latin typeface="Tw Cen MT" pitchFamily="34" charset="0"/>
              </a:rPr>
              <a:t>&amp; Documentation Training </a:t>
            </a:r>
          </a:p>
          <a:p>
            <a:pPr marL="228600" indent="-228600" algn="just">
              <a:buFont typeface="+mj-lt"/>
              <a:buAutoNum type="arabicParenR"/>
            </a:pPr>
            <a:r>
              <a:rPr lang="en-US" sz="1000" dirty="0" smtClean="0">
                <a:latin typeface="Tw Cen MT" pitchFamily="34" charset="0"/>
              </a:rPr>
              <a:t>Workshop </a:t>
            </a:r>
            <a:r>
              <a:rPr lang="en-US" sz="1000" dirty="0">
                <a:latin typeface="Tw Cen MT" pitchFamily="34" charset="0"/>
              </a:rPr>
              <a:t>on HIRARC</a:t>
            </a:r>
          </a:p>
          <a:p>
            <a:pPr marL="228600" indent="-228600" algn="just">
              <a:buFont typeface="+mj-lt"/>
              <a:buAutoNum type="arabicParenR"/>
            </a:pPr>
            <a:r>
              <a:rPr lang="en-US" sz="1000" dirty="0" smtClean="0">
                <a:latin typeface="Tw Cen MT" pitchFamily="34" charset="0"/>
              </a:rPr>
              <a:t>Emergency </a:t>
            </a:r>
            <a:r>
              <a:rPr lang="en-US" sz="1000" dirty="0">
                <a:latin typeface="Tw Cen MT" pitchFamily="34" charset="0"/>
              </a:rPr>
              <a:t>Response Plan (ERP)</a:t>
            </a:r>
          </a:p>
          <a:p>
            <a:pPr marL="228600" indent="-228600" algn="just">
              <a:buFont typeface="+mj-lt"/>
              <a:buAutoNum type="arabicParenR"/>
            </a:pPr>
            <a:r>
              <a:rPr lang="en-US" sz="1000" dirty="0" smtClean="0">
                <a:latin typeface="Tw Cen MT" pitchFamily="34" charset="0"/>
              </a:rPr>
              <a:t>Legal </a:t>
            </a:r>
            <a:r>
              <a:rPr lang="en-US" sz="1000" dirty="0">
                <a:latin typeface="Tw Cen MT" pitchFamily="34" charset="0"/>
              </a:rPr>
              <a:t>Requirement Review Workshop</a:t>
            </a:r>
          </a:p>
          <a:p>
            <a:pPr marL="228600" indent="-228600" algn="just">
              <a:buFont typeface="+mj-lt"/>
              <a:buAutoNum type="arabicParenR"/>
            </a:pPr>
            <a:r>
              <a:rPr lang="en-US" sz="1000" dirty="0" smtClean="0">
                <a:latin typeface="Tw Cen MT" pitchFamily="34" charset="0"/>
              </a:rPr>
              <a:t>OHSMS </a:t>
            </a:r>
            <a:r>
              <a:rPr lang="en-US" sz="1000" dirty="0">
                <a:latin typeface="Tw Cen MT" pitchFamily="34" charset="0"/>
              </a:rPr>
              <a:t>Implementation Guidance</a:t>
            </a:r>
          </a:p>
          <a:p>
            <a:pPr marL="228600" indent="-228600" algn="just">
              <a:buFont typeface="+mj-lt"/>
              <a:buAutoNum type="arabicParenR"/>
            </a:pPr>
            <a:r>
              <a:rPr lang="en-US" sz="1000" dirty="0" smtClean="0">
                <a:latin typeface="Tw Cen MT" pitchFamily="34" charset="0"/>
              </a:rPr>
              <a:t>Internal </a:t>
            </a:r>
            <a:r>
              <a:rPr lang="en-US" sz="1000" dirty="0">
                <a:latin typeface="Tw Cen MT" pitchFamily="34" charset="0"/>
              </a:rPr>
              <a:t>Auditor Training </a:t>
            </a:r>
          </a:p>
          <a:p>
            <a:pPr marL="228600" indent="-228600" algn="just">
              <a:buFont typeface="+mj-lt"/>
              <a:buAutoNum type="arabicParenR"/>
            </a:pPr>
            <a:r>
              <a:rPr lang="en-US" sz="1000" dirty="0" smtClean="0">
                <a:latin typeface="Tw Cen MT" pitchFamily="34" charset="0"/>
              </a:rPr>
              <a:t>Preparation </a:t>
            </a:r>
            <a:r>
              <a:rPr lang="en-US" sz="1000" dirty="0">
                <a:latin typeface="Tw Cen MT" pitchFamily="34" charset="0"/>
              </a:rPr>
              <a:t>Audit Report </a:t>
            </a:r>
          </a:p>
          <a:p>
            <a:pPr marL="228600" indent="-228600" algn="just">
              <a:buFont typeface="+mj-lt"/>
              <a:buAutoNum type="arabicParenR"/>
            </a:pPr>
            <a:r>
              <a:rPr lang="en-US" sz="1000" dirty="0" smtClean="0">
                <a:latin typeface="Tw Cen MT" pitchFamily="34" charset="0"/>
              </a:rPr>
              <a:t>Pre-Compliance </a:t>
            </a:r>
            <a:r>
              <a:rPr lang="en-US" sz="1000" dirty="0">
                <a:latin typeface="Tw Cen MT" pitchFamily="34" charset="0"/>
              </a:rPr>
              <a:t>Audit </a:t>
            </a:r>
          </a:p>
          <a:p>
            <a:pPr algn="just"/>
            <a:endParaRPr lang="en-MY" sz="1000" dirty="0" smtClean="0">
              <a:latin typeface="Tw Cen MT" panose="020B0602020104020603" pitchFamily="34" charset="0"/>
            </a:endParaRPr>
          </a:p>
          <a:p>
            <a:pPr algn="just"/>
            <a:r>
              <a:rPr lang="en-MY" sz="1000" dirty="0">
                <a:latin typeface="Tw Cen MT" panose="020B0602020104020603" pitchFamily="34" charset="0"/>
              </a:rPr>
              <a:t>This program is open to all contractors. The selection criteria </a:t>
            </a:r>
            <a:r>
              <a:rPr lang="en-MY" sz="1000" dirty="0" smtClean="0">
                <a:latin typeface="Tw Cen MT" panose="020B0602020104020603" pitchFamily="34" charset="0"/>
              </a:rPr>
              <a:t>are :</a:t>
            </a:r>
            <a:endParaRPr lang="en-MY" sz="1000" dirty="0">
              <a:latin typeface="Tw Cen MT" panose="020B0602020104020603" pitchFamily="34" charset="0"/>
            </a:endParaRPr>
          </a:p>
          <a:p>
            <a:pPr marL="228600" indent="-228600" algn="just">
              <a:buFont typeface="+mj-lt"/>
              <a:buAutoNum type="arabicParenR"/>
            </a:pPr>
            <a:r>
              <a:rPr lang="en-MY" sz="1000" dirty="0" smtClean="0">
                <a:latin typeface="Tw Cen MT" panose="020B0602020104020603" pitchFamily="34" charset="0"/>
              </a:rPr>
              <a:t>No </a:t>
            </a:r>
            <a:r>
              <a:rPr lang="en-MY" sz="1000" dirty="0">
                <a:latin typeface="Tw Cen MT" panose="020B0602020104020603" pitchFamily="34" charset="0"/>
              </a:rPr>
              <a:t>certification to any Management System such as QMS ISO 9001;</a:t>
            </a:r>
          </a:p>
          <a:p>
            <a:pPr marL="228600" indent="-228600" algn="just">
              <a:buFont typeface="+mj-lt"/>
              <a:buAutoNum type="arabicParenR"/>
            </a:pPr>
            <a:r>
              <a:rPr lang="en-MY" sz="1000" dirty="0" smtClean="0">
                <a:latin typeface="Tw Cen MT" panose="020B0602020104020603" pitchFamily="34" charset="0"/>
              </a:rPr>
              <a:t>Commitment </a:t>
            </a:r>
            <a:r>
              <a:rPr lang="en-MY" sz="1000" dirty="0">
                <a:latin typeface="Tw Cen MT" panose="020B0602020104020603" pitchFamily="34" charset="0"/>
              </a:rPr>
              <a:t>from top management in establishing and managing </a:t>
            </a:r>
            <a:r>
              <a:rPr lang="en-MY" sz="1000" dirty="0" smtClean="0">
                <a:latin typeface="Tw Cen MT" panose="020B0602020104020603" pitchFamily="34" charset="0"/>
              </a:rPr>
              <a:t>OSHMS</a:t>
            </a:r>
            <a:endParaRPr lang="en-MY" sz="1000" dirty="0">
              <a:latin typeface="Tw Cen MT" panose="020B0602020104020603" pitchFamily="34" charset="0"/>
            </a:endParaRPr>
          </a:p>
          <a:p>
            <a:pPr marL="228600" indent="-228600" algn="just">
              <a:buFont typeface="+mj-lt"/>
              <a:buAutoNum type="arabicParenR"/>
            </a:pPr>
            <a:r>
              <a:rPr lang="en-MY" sz="1000" dirty="0" smtClean="0">
                <a:latin typeface="Tw Cen MT" panose="020B0602020104020603" pitchFamily="34" charset="0"/>
              </a:rPr>
              <a:t>Adequate </a:t>
            </a:r>
            <a:r>
              <a:rPr lang="en-MY" sz="1000" dirty="0">
                <a:latin typeface="Tw Cen MT" panose="020B0602020104020603" pitchFamily="34" charset="0"/>
              </a:rPr>
              <a:t>resources in establishing and managing </a:t>
            </a:r>
            <a:r>
              <a:rPr lang="en-MY" sz="1000" dirty="0" smtClean="0">
                <a:latin typeface="Tw Cen MT" panose="020B0602020104020603" pitchFamily="34" charset="0"/>
              </a:rPr>
              <a:t>OSHMS</a:t>
            </a:r>
            <a:r>
              <a:rPr lang="en-MY" sz="1000" dirty="0">
                <a:latin typeface="Tw Cen MT" panose="020B0602020104020603" pitchFamily="34" charset="0"/>
              </a:rPr>
              <a:t>;</a:t>
            </a:r>
          </a:p>
          <a:p>
            <a:pPr marL="228600" indent="-228600" algn="just">
              <a:buFont typeface="+mj-lt"/>
              <a:buAutoNum type="arabicParenR"/>
            </a:pPr>
            <a:r>
              <a:rPr lang="en-MY" sz="1000" dirty="0" smtClean="0">
                <a:latin typeface="Tw Cen MT" panose="020B0602020104020603" pitchFamily="34" charset="0"/>
              </a:rPr>
              <a:t>Participation </a:t>
            </a:r>
            <a:r>
              <a:rPr lang="en-MY" sz="1000" dirty="0">
                <a:latin typeface="Tw Cen MT" panose="020B0602020104020603" pitchFamily="34" charset="0"/>
              </a:rPr>
              <a:t>in any CIDB’s program;</a:t>
            </a:r>
          </a:p>
          <a:p>
            <a:pPr marL="228600" indent="-228600" algn="just">
              <a:buFont typeface="+mj-lt"/>
              <a:buAutoNum type="arabicParenR"/>
            </a:pPr>
            <a:r>
              <a:rPr lang="en-MY" sz="1000" dirty="0" smtClean="0">
                <a:latin typeface="Tw Cen MT" panose="020B0602020104020603" pitchFamily="34" charset="0"/>
              </a:rPr>
              <a:t>Current </a:t>
            </a:r>
            <a:r>
              <a:rPr lang="en-MY" sz="1000" dirty="0">
                <a:latin typeface="Tw Cen MT" panose="020B0602020104020603" pitchFamily="34" charset="0"/>
              </a:rPr>
              <a:t>ongoing projects and the progress</a:t>
            </a:r>
            <a:r>
              <a:rPr lang="en-MY" sz="1000" dirty="0" smtClean="0">
                <a:latin typeface="Tw Cen MT" panose="020B0602020104020603" pitchFamily="34" charset="0"/>
              </a:rPr>
              <a:t>.</a:t>
            </a:r>
            <a:endParaRPr lang="en-MY" sz="1000" dirty="0">
              <a:latin typeface="Tw Cen MT" panose="020B0602020104020603" pitchFamily="34" charset="0"/>
            </a:endParaRPr>
          </a:p>
        </p:txBody>
      </p:sp>
      <p:sp>
        <p:nvSpPr>
          <p:cNvPr id="5" name="Rectangle 4"/>
          <p:cNvSpPr/>
          <p:nvPr/>
        </p:nvSpPr>
        <p:spPr>
          <a:xfrm>
            <a:off x="2110332" y="63798"/>
            <a:ext cx="3167790" cy="307777"/>
          </a:xfrm>
          <a:prstGeom prst="rect">
            <a:avLst/>
          </a:prstGeom>
          <a:ln>
            <a:noFill/>
          </a:ln>
        </p:spPr>
        <p:txBody>
          <a:bodyPr wrap="none">
            <a:spAutoFit/>
          </a:bodyPr>
          <a:lstStyle/>
          <a:p>
            <a:r>
              <a:rPr lang="ms-MY" sz="1400" b="1" dirty="0" smtClean="0">
                <a:solidFill>
                  <a:srgbClr val="FF0000"/>
                </a:solidFill>
                <a:latin typeface="Tw Cen MT" panose="020B0602020104020603" pitchFamily="34" charset="0"/>
              </a:rPr>
              <a:t>QUALITY, SAFETY &amp; PROFESSIONALISM</a:t>
            </a:r>
            <a:endParaRPr lang="ms-MY" sz="1400" dirty="0">
              <a:solidFill>
                <a:srgbClr val="FF0000"/>
              </a:solidFill>
            </a:endParaRPr>
          </a:p>
        </p:txBody>
      </p:sp>
      <p:sp>
        <p:nvSpPr>
          <p:cNvPr id="10" name="Rectangle 9"/>
          <p:cNvSpPr/>
          <p:nvPr/>
        </p:nvSpPr>
        <p:spPr>
          <a:xfrm>
            <a:off x="116963" y="-74431"/>
            <a:ext cx="2350012"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Q2-014</a:t>
            </a:r>
            <a:endParaRPr lang="ms-MY" sz="2800" dirty="0">
              <a:solidFill>
                <a:schemeClr val="bg1"/>
              </a:solidFill>
            </a:endParaRPr>
          </a:p>
        </p:txBody>
      </p:sp>
      <p:sp>
        <p:nvSpPr>
          <p:cNvPr id="15" name="TextBox 14"/>
          <p:cNvSpPr txBox="1"/>
          <p:nvPr/>
        </p:nvSpPr>
        <p:spPr>
          <a:xfrm>
            <a:off x="0" y="4316234"/>
            <a:ext cx="6858000" cy="230832"/>
          </a:xfrm>
          <a:prstGeom prst="rect">
            <a:avLst/>
          </a:prstGeom>
          <a:solidFill>
            <a:srgbClr val="FF3300"/>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FF3300"/>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
        <p:nvSpPr>
          <p:cNvPr id="12" name="TextBox 11"/>
          <p:cNvSpPr txBox="1"/>
          <p:nvPr/>
        </p:nvSpPr>
        <p:spPr>
          <a:xfrm>
            <a:off x="3435537" y="4595354"/>
            <a:ext cx="3411854" cy="4708981"/>
          </a:xfrm>
          <a:prstGeom prst="rect">
            <a:avLst/>
          </a:prstGeom>
          <a:noFill/>
        </p:spPr>
        <p:txBody>
          <a:bodyPr wrap="square" rtlCol="0">
            <a:spAutoFit/>
          </a:bodyPr>
          <a:lstStyle/>
          <a:p>
            <a:pPr algn="just"/>
            <a:r>
              <a:rPr lang="en-MY" sz="1000" dirty="0" smtClean="0">
                <a:latin typeface="Tw Cen MT" panose="020B0602020104020603" pitchFamily="34" charset="0"/>
              </a:rPr>
              <a:t>This </a:t>
            </a:r>
            <a:r>
              <a:rPr lang="en-MY" sz="1000" dirty="0">
                <a:latin typeface="Tw Cen MT" panose="020B0602020104020603" pitchFamily="34" charset="0"/>
              </a:rPr>
              <a:t>program is fully borne by CIDB with an amount of RM40,300.00 per contractor. CIDB will do the selection of contractors. </a:t>
            </a:r>
            <a:r>
              <a:rPr lang="en-MY" sz="1000" dirty="0" smtClean="0">
                <a:latin typeface="Tw Cen MT" panose="020B0602020104020603" pitchFamily="34" charset="0"/>
              </a:rPr>
              <a:t>To guarantee the contractor’s commitment in </a:t>
            </a:r>
            <a:r>
              <a:rPr lang="en-MY" sz="1000" dirty="0">
                <a:latin typeface="Tw Cen MT" panose="020B0602020104020603" pitchFamily="34" charset="0"/>
              </a:rPr>
              <a:t>this program, contractor </a:t>
            </a:r>
            <a:r>
              <a:rPr lang="en-MY" sz="1000" dirty="0" smtClean="0">
                <a:latin typeface="Tw Cen MT" panose="020B0602020104020603" pitchFamily="34" charset="0"/>
              </a:rPr>
              <a:t>is required to </a:t>
            </a:r>
            <a:r>
              <a:rPr lang="en-MY" sz="1000" dirty="0">
                <a:latin typeface="Tw Cen MT" panose="020B0602020104020603" pitchFamily="34" charset="0"/>
              </a:rPr>
              <a:t>provide </a:t>
            </a:r>
            <a:r>
              <a:rPr lang="en-MY" sz="1000" dirty="0" smtClean="0">
                <a:latin typeface="Tw Cen MT" panose="020B0602020104020603" pitchFamily="34" charset="0"/>
              </a:rPr>
              <a:t>a Bank </a:t>
            </a:r>
            <a:r>
              <a:rPr lang="en-MY" sz="1000" dirty="0">
                <a:latin typeface="Tw Cen MT" panose="020B0602020104020603" pitchFamily="34" charset="0"/>
              </a:rPr>
              <a:t>Guarantee to CIDB for the total sum of fee (RM40,300). </a:t>
            </a:r>
            <a:r>
              <a:rPr lang="en-GB" sz="1000" dirty="0">
                <a:latin typeface="Tw Cen MT" panose="020B0602020104020603" pitchFamily="34" charset="0"/>
              </a:rPr>
              <a:t>This </a:t>
            </a:r>
            <a:r>
              <a:rPr lang="en-GB" sz="1000" dirty="0" smtClean="0">
                <a:latin typeface="Tw Cen MT" panose="020B0602020104020603" pitchFamily="34" charset="0"/>
              </a:rPr>
              <a:t>serves as </a:t>
            </a:r>
            <a:r>
              <a:rPr lang="en-GB" sz="1000" dirty="0">
                <a:latin typeface="Tw Cen MT" panose="020B0602020104020603" pitchFamily="34" charset="0"/>
              </a:rPr>
              <a:t>an evidence of </a:t>
            </a:r>
            <a:r>
              <a:rPr lang="en-GB" sz="1000" dirty="0" smtClean="0">
                <a:latin typeface="Tw Cen MT" panose="020B0602020104020603" pitchFamily="34" charset="0"/>
              </a:rPr>
              <a:t>contractor's commitment but will </a:t>
            </a:r>
            <a:r>
              <a:rPr lang="en-GB" sz="1000" dirty="0">
                <a:latin typeface="Tw Cen MT" panose="020B0602020104020603" pitchFamily="34" charset="0"/>
              </a:rPr>
              <a:t>be returned after Contractor has successfully attained certification. In any </a:t>
            </a:r>
            <a:r>
              <a:rPr lang="en-GB" sz="1000" dirty="0" smtClean="0">
                <a:latin typeface="Tw Cen MT" panose="020B0602020104020603" pitchFamily="34" charset="0"/>
              </a:rPr>
              <a:t>case,  if the </a:t>
            </a:r>
            <a:r>
              <a:rPr lang="en-GB" sz="1000" dirty="0">
                <a:latin typeface="Tw Cen MT" panose="020B0602020104020603" pitchFamily="34" charset="0"/>
              </a:rPr>
              <a:t>Contractor failed to complete the certification process and </a:t>
            </a:r>
            <a:r>
              <a:rPr lang="en-GB" sz="1000" dirty="0" smtClean="0">
                <a:latin typeface="Tw Cen MT" panose="020B0602020104020603" pitchFamily="34" charset="0"/>
              </a:rPr>
              <a:t>does not achieve the </a:t>
            </a:r>
            <a:r>
              <a:rPr lang="en-GB" sz="1000" dirty="0">
                <a:latin typeface="Tw Cen MT" panose="020B0602020104020603" pitchFamily="34" charset="0"/>
              </a:rPr>
              <a:t>certification to OSHMS MS 1722 &amp; OSHAS 18001, partial or full amount </a:t>
            </a:r>
            <a:r>
              <a:rPr lang="en-GB" sz="1000" dirty="0" smtClean="0">
                <a:latin typeface="Tw Cen MT" panose="020B0602020104020603" pitchFamily="34" charset="0"/>
              </a:rPr>
              <a:t>will be deducted from the Bank </a:t>
            </a:r>
            <a:r>
              <a:rPr lang="en-GB" sz="1000" dirty="0">
                <a:latin typeface="Tw Cen MT" panose="020B0602020104020603" pitchFamily="34" charset="0"/>
              </a:rPr>
              <a:t>Guarantee </a:t>
            </a:r>
            <a:r>
              <a:rPr lang="en-GB" sz="1000" dirty="0" smtClean="0">
                <a:latin typeface="Tw Cen MT" panose="020B0602020104020603" pitchFamily="34" charset="0"/>
              </a:rPr>
              <a:t>depending on the </a:t>
            </a:r>
            <a:r>
              <a:rPr lang="en-GB" sz="1000" dirty="0">
                <a:latin typeface="Tw Cen MT" panose="020B0602020104020603" pitchFamily="34" charset="0"/>
              </a:rPr>
              <a:t>development period. </a:t>
            </a:r>
            <a:endParaRPr lang="en-MY" sz="1000" dirty="0">
              <a:latin typeface="Tw Cen MT" panose="020B0602020104020603" pitchFamily="34" charset="0"/>
            </a:endParaRPr>
          </a:p>
          <a:p>
            <a:endParaRPr lang="en-MY" sz="1000" dirty="0" smtClean="0">
              <a:latin typeface="Tw Cen MT" panose="020B0602020104020603" pitchFamily="34" charset="0"/>
            </a:endParaRPr>
          </a:p>
          <a:p>
            <a:pPr algn="just"/>
            <a:r>
              <a:rPr lang="en-MY" sz="1000" dirty="0" smtClean="0">
                <a:latin typeface="Tw Cen MT" panose="020B0602020104020603" pitchFamily="34" charset="0"/>
              </a:rPr>
              <a:t>10 </a:t>
            </a:r>
            <a:r>
              <a:rPr lang="en-MY" sz="1000" dirty="0">
                <a:latin typeface="Tw Cen MT" panose="020B0602020104020603" pitchFamily="34" charset="0"/>
              </a:rPr>
              <a:t>contractors </a:t>
            </a:r>
            <a:r>
              <a:rPr lang="en-MY" sz="1000" dirty="0" smtClean="0">
                <a:latin typeface="Tw Cen MT" panose="020B0602020104020603" pitchFamily="34" charset="0"/>
              </a:rPr>
              <a:t>were </a:t>
            </a:r>
            <a:r>
              <a:rPr lang="en-MY" sz="1000" dirty="0">
                <a:latin typeface="Tw Cen MT" panose="020B0602020104020603" pitchFamily="34" charset="0"/>
              </a:rPr>
              <a:t>selected to undergo this program. </a:t>
            </a:r>
          </a:p>
          <a:p>
            <a:pPr marL="228600" indent="-228600" algn="just">
              <a:buFont typeface="+mj-lt"/>
              <a:buAutoNum type="arabicParenR"/>
            </a:pPr>
            <a:r>
              <a:rPr lang="en-MY" sz="1000" dirty="0" err="1">
                <a:latin typeface="Tw Cen MT" panose="020B0602020104020603" pitchFamily="34" charset="0"/>
              </a:rPr>
              <a:t>Perkhidmatan</a:t>
            </a:r>
            <a:r>
              <a:rPr lang="en-MY" sz="1000" dirty="0">
                <a:latin typeface="Tw Cen MT" panose="020B0602020104020603" pitchFamily="34" charset="0"/>
              </a:rPr>
              <a:t> </a:t>
            </a:r>
            <a:r>
              <a:rPr lang="en-MY" sz="1000" dirty="0" err="1">
                <a:latin typeface="Tw Cen MT" panose="020B0602020104020603" pitchFamily="34" charset="0"/>
              </a:rPr>
              <a:t>Nyaman</a:t>
            </a:r>
            <a:r>
              <a:rPr lang="en-MY" sz="1000" dirty="0">
                <a:latin typeface="Tw Cen MT" panose="020B0602020104020603" pitchFamily="34" charset="0"/>
              </a:rPr>
              <a:t> </a:t>
            </a:r>
            <a:r>
              <a:rPr lang="en-MY" sz="1000" dirty="0" err="1">
                <a:latin typeface="Tw Cen MT" panose="020B0602020104020603" pitchFamily="34" charset="0"/>
              </a:rPr>
              <a:t>Niaga</a:t>
            </a:r>
            <a:r>
              <a:rPr lang="en-MY" sz="1000" dirty="0">
                <a:latin typeface="Tw Cen MT" panose="020B0602020104020603" pitchFamily="34" charset="0"/>
              </a:rPr>
              <a:t> (G2) – </a:t>
            </a:r>
            <a:r>
              <a:rPr lang="en-MY" sz="1000" dirty="0" smtClean="0">
                <a:latin typeface="Tw Cen MT" panose="020B0602020104020603" pitchFamily="34" charset="0"/>
              </a:rPr>
              <a:t>training in progress</a:t>
            </a:r>
          </a:p>
          <a:p>
            <a:pPr marL="228600" indent="-228600" algn="just">
              <a:buFont typeface="+mj-lt"/>
              <a:buAutoNum type="arabicParenR"/>
            </a:pPr>
            <a:r>
              <a:rPr lang="en-MY" sz="1000" dirty="0" err="1" smtClean="0">
                <a:latin typeface="Tw Cen MT" panose="020B0602020104020603" pitchFamily="34" charset="0"/>
              </a:rPr>
              <a:t>Luibina</a:t>
            </a:r>
            <a:r>
              <a:rPr lang="en-MY" sz="1000" dirty="0" smtClean="0">
                <a:latin typeface="Tw Cen MT" panose="020B0602020104020603" pitchFamily="34" charset="0"/>
              </a:rPr>
              <a:t> </a:t>
            </a:r>
            <a:r>
              <a:rPr lang="en-MY" sz="1000" dirty="0">
                <a:latin typeface="Tw Cen MT" panose="020B0602020104020603" pitchFamily="34" charset="0"/>
              </a:rPr>
              <a:t>(M) </a:t>
            </a:r>
            <a:r>
              <a:rPr lang="en-MY" sz="1000" dirty="0" err="1">
                <a:latin typeface="Tw Cen MT" panose="020B0602020104020603" pitchFamily="34" charset="0"/>
              </a:rPr>
              <a:t>Sdn</a:t>
            </a:r>
            <a:r>
              <a:rPr lang="en-MY" sz="1000" dirty="0">
                <a:latin typeface="Tw Cen MT" panose="020B0602020104020603" pitchFamily="34" charset="0"/>
              </a:rPr>
              <a:t> </a:t>
            </a:r>
            <a:r>
              <a:rPr lang="en-MY" sz="1000" dirty="0" err="1">
                <a:latin typeface="Tw Cen MT" panose="020B0602020104020603" pitchFamily="34" charset="0"/>
              </a:rPr>
              <a:t>Bhd</a:t>
            </a:r>
            <a:r>
              <a:rPr lang="en-MY" sz="1000" dirty="0">
                <a:latin typeface="Tw Cen MT" panose="020B0602020104020603" pitchFamily="34" charset="0"/>
              </a:rPr>
              <a:t> (G7) - training in progress </a:t>
            </a:r>
          </a:p>
          <a:p>
            <a:pPr marL="228600" indent="-228600" algn="just">
              <a:buFont typeface="+mj-lt"/>
              <a:buAutoNum type="arabicParenR"/>
            </a:pPr>
            <a:r>
              <a:rPr lang="en-MY" sz="1000" dirty="0" err="1">
                <a:latin typeface="Tw Cen MT" panose="020B0602020104020603" pitchFamily="34" charset="0"/>
              </a:rPr>
              <a:t>Hatimuda</a:t>
            </a:r>
            <a:r>
              <a:rPr lang="en-MY" sz="1000" dirty="0">
                <a:latin typeface="Tw Cen MT" panose="020B0602020104020603" pitchFamily="34" charset="0"/>
              </a:rPr>
              <a:t> </a:t>
            </a:r>
            <a:r>
              <a:rPr lang="en-MY" sz="1000" dirty="0" err="1">
                <a:latin typeface="Tw Cen MT" panose="020B0602020104020603" pitchFamily="34" charset="0"/>
              </a:rPr>
              <a:t>Sdn</a:t>
            </a:r>
            <a:r>
              <a:rPr lang="en-MY" sz="1000" dirty="0">
                <a:latin typeface="Tw Cen MT" panose="020B0602020104020603" pitchFamily="34" charset="0"/>
              </a:rPr>
              <a:t> </a:t>
            </a:r>
            <a:r>
              <a:rPr lang="en-MY" sz="1000" dirty="0" err="1">
                <a:latin typeface="Tw Cen MT" panose="020B0602020104020603" pitchFamily="34" charset="0"/>
              </a:rPr>
              <a:t>Bhd</a:t>
            </a:r>
            <a:r>
              <a:rPr lang="en-MY" sz="1000" dirty="0">
                <a:latin typeface="Tw Cen MT" panose="020B0602020104020603" pitchFamily="34" charset="0"/>
              </a:rPr>
              <a:t> (G7) - training in progress </a:t>
            </a:r>
          </a:p>
          <a:p>
            <a:pPr marL="228600" indent="-228600" algn="just">
              <a:buFont typeface="+mj-lt"/>
              <a:buAutoNum type="arabicParenR"/>
            </a:pPr>
            <a:r>
              <a:rPr lang="en-MY" sz="1000" dirty="0" err="1">
                <a:latin typeface="Tw Cen MT" panose="020B0602020104020603" pitchFamily="34" charset="0"/>
              </a:rPr>
              <a:t>Elektro</a:t>
            </a:r>
            <a:r>
              <a:rPr lang="en-MY" sz="1000" dirty="0">
                <a:latin typeface="Tw Cen MT" panose="020B0602020104020603" pitchFamily="34" charset="0"/>
              </a:rPr>
              <a:t> Serve (M) </a:t>
            </a:r>
            <a:r>
              <a:rPr lang="en-MY" sz="1000" dirty="0" err="1">
                <a:latin typeface="Tw Cen MT" panose="020B0602020104020603" pitchFamily="34" charset="0"/>
              </a:rPr>
              <a:t>Sdn</a:t>
            </a:r>
            <a:r>
              <a:rPr lang="en-MY" sz="1000" dirty="0">
                <a:latin typeface="Tw Cen MT" panose="020B0602020104020603" pitchFamily="34" charset="0"/>
              </a:rPr>
              <a:t> </a:t>
            </a:r>
            <a:r>
              <a:rPr lang="en-MY" sz="1000" dirty="0" err="1">
                <a:latin typeface="Tw Cen MT" panose="020B0602020104020603" pitchFamily="34" charset="0"/>
              </a:rPr>
              <a:t>Bhd</a:t>
            </a:r>
            <a:r>
              <a:rPr lang="en-MY" sz="1000" dirty="0">
                <a:latin typeface="Tw Cen MT" panose="020B0602020104020603" pitchFamily="34" charset="0"/>
              </a:rPr>
              <a:t> (G7)</a:t>
            </a:r>
          </a:p>
          <a:p>
            <a:pPr marL="228600" indent="-228600" algn="just">
              <a:buFont typeface="+mj-lt"/>
              <a:buAutoNum type="arabicParenR"/>
            </a:pPr>
            <a:r>
              <a:rPr lang="en-MY" sz="1000" dirty="0">
                <a:latin typeface="Tw Cen MT" panose="020B0602020104020603" pitchFamily="34" charset="0"/>
              </a:rPr>
              <a:t>HDK Potential Engineering </a:t>
            </a:r>
            <a:r>
              <a:rPr lang="en-MY" sz="1000" dirty="0" err="1">
                <a:latin typeface="Tw Cen MT" panose="020B0602020104020603" pitchFamily="34" charset="0"/>
              </a:rPr>
              <a:t>Sdn</a:t>
            </a:r>
            <a:r>
              <a:rPr lang="en-MY" sz="1000" dirty="0">
                <a:latin typeface="Tw Cen MT" panose="020B0602020104020603" pitchFamily="34" charset="0"/>
              </a:rPr>
              <a:t> </a:t>
            </a:r>
            <a:r>
              <a:rPr lang="en-MY" sz="1000" dirty="0" err="1">
                <a:latin typeface="Tw Cen MT" panose="020B0602020104020603" pitchFamily="34" charset="0"/>
              </a:rPr>
              <a:t>Bhd</a:t>
            </a:r>
            <a:r>
              <a:rPr lang="en-MY" sz="1000" dirty="0">
                <a:latin typeface="Tw Cen MT" panose="020B0602020104020603" pitchFamily="34" charset="0"/>
              </a:rPr>
              <a:t> (G5)</a:t>
            </a:r>
          </a:p>
          <a:p>
            <a:pPr marL="228600" indent="-228600" algn="just">
              <a:buFont typeface="+mj-lt"/>
              <a:buAutoNum type="arabicParenR"/>
            </a:pPr>
            <a:r>
              <a:rPr lang="en-MY" sz="1000" dirty="0">
                <a:latin typeface="Tw Cen MT" panose="020B0602020104020603" pitchFamily="34" charset="0"/>
              </a:rPr>
              <a:t>Infrastructure Builders </a:t>
            </a:r>
            <a:r>
              <a:rPr lang="en-MY" sz="1000" dirty="0" err="1">
                <a:latin typeface="Tw Cen MT" panose="020B0602020104020603" pitchFamily="34" charset="0"/>
              </a:rPr>
              <a:t>Sdn</a:t>
            </a:r>
            <a:r>
              <a:rPr lang="en-MY" sz="1000" dirty="0">
                <a:latin typeface="Tw Cen MT" panose="020B0602020104020603" pitchFamily="34" charset="0"/>
              </a:rPr>
              <a:t> </a:t>
            </a:r>
            <a:r>
              <a:rPr lang="en-MY" sz="1000" dirty="0" err="1">
                <a:latin typeface="Tw Cen MT" panose="020B0602020104020603" pitchFamily="34" charset="0"/>
              </a:rPr>
              <a:t>Bhd</a:t>
            </a:r>
            <a:r>
              <a:rPr lang="en-MY" sz="1000" dirty="0">
                <a:latin typeface="Tw Cen MT" panose="020B0602020104020603" pitchFamily="34" charset="0"/>
              </a:rPr>
              <a:t> (G5)</a:t>
            </a:r>
          </a:p>
          <a:p>
            <a:pPr marL="228600" indent="-228600" algn="just">
              <a:buFont typeface="+mj-lt"/>
              <a:buAutoNum type="arabicParenR"/>
            </a:pPr>
            <a:r>
              <a:rPr lang="en-MY" sz="1000" dirty="0" err="1">
                <a:latin typeface="Tw Cen MT" panose="020B0602020104020603" pitchFamily="34" charset="0"/>
              </a:rPr>
              <a:t>Ambang</a:t>
            </a:r>
            <a:r>
              <a:rPr lang="en-MY" sz="1000" dirty="0">
                <a:latin typeface="Tw Cen MT" panose="020B0602020104020603" pitchFamily="34" charset="0"/>
              </a:rPr>
              <a:t> </a:t>
            </a:r>
            <a:r>
              <a:rPr lang="en-MY" sz="1000" dirty="0" err="1">
                <a:latin typeface="Tw Cen MT" panose="020B0602020104020603" pitchFamily="34" charset="0"/>
              </a:rPr>
              <a:t>Jitu</a:t>
            </a:r>
            <a:r>
              <a:rPr lang="en-MY" sz="1000" dirty="0">
                <a:latin typeface="Tw Cen MT" panose="020B0602020104020603" pitchFamily="34" charset="0"/>
              </a:rPr>
              <a:t> Tech </a:t>
            </a:r>
            <a:r>
              <a:rPr lang="en-MY" sz="1000" dirty="0" err="1">
                <a:latin typeface="Tw Cen MT" panose="020B0602020104020603" pitchFamily="34" charset="0"/>
              </a:rPr>
              <a:t>Sdn</a:t>
            </a:r>
            <a:r>
              <a:rPr lang="en-MY" sz="1000" dirty="0">
                <a:latin typeface="Tw Cen MT" panose="020B0602020104020603" pitchFamily="34" charset="0"/>
              </a:rPr>
              <a:t> </a:t>
            </a:r>
            <a:r>
              <a:rPr lang="en-MY" sz="1000" dirty="0" err="1">
                <a:latin typeface="Tw Cen MT" panose="020B0602020104020603" pitchFamily="34" charset="0"/>
              </a:rPr>
              <a:t>Bhd</a:t>
            </a:r>
            <a:r>
              <a:rPr lang="en-MY" sz="1000" dirty="0">
                <a:latin typeface="Tw Cen MT" panose="020B0602020104020603" pitchFamily="34" charset="0"/>
              </a:rPr>
              <a:t> (G4)</a:t>
            </a:r>
          </a:p>
          <a:p>
            <a:pPr marL="228600" indent="-228600" algn="just">
              <a:buFont typeface="+mj-lt"/>
              <a:buAutoNum type="arabicParenR"/>
            </a:pPr>
            <a:r>
              <a:rPr lang="en-MY" sz="1000" dirty="0">
                <a:latin typeface="Tw Cen MT" panose="020B0602020104020603" pitchFamily="34" charset="0"/>
              </a:rPr>
              <a:t>Dynamic Wave </a:t>
            </a:r>
            <a:r>
              <a:rPr lang="en-MY" sz="1000" dirty="0" err="1">
                <a:latin typeface="Tw Cen MT" panose="020B0602020104020603" pitchFamily="34" charset="0"/>
              </a:rPr>
              <a:t>Sdn</a:t>
            </a:r>
            <a:r>
              <a:rPr lang="en-MY" sz="1000" dirty="0">
                <a:latin typeface="Tw Cen MT" panose="020B0602020104020603" pitchFamily="34" charset="0"/>
              </a:rPr>
              <a:t> </a:t>
            </a:r>
            <a:r>
              <a:rPr lang="en-MY" sz="1000" dirty="0" err="1">
                <a:latin typeface="Tw Cen MT" panose="020B0602020104020603" pitchFamily="34" charset="0"/>
              </a:rPr>
              <a:t>Bhd</a:t>
            </a:r>
            <a:r>
              <a:rPr lang="en-MY" sz="1000" dirty="0">
                <a:latin typeface="Tw Cen MT" panose="020B0602020104020603" pitchFamily="34" charset="0"/>
              </a:rPr>
              <a:t> (G7)</a:t>
            </a:r>
          </a:p>
          <a:p>
            <a:pPr marL="228600" indent="-228600" algn="just">
              <a:buFont typeface="+mj-lt"/>
              <a:buAutoNum type="arabicParenR"/>
            </a:pPr>
            <a:r>
              <a:rPr lang="en-MY" sz="1000" dirty="0">
                <a:latin typeface="Tw Cen MT" panose="020B0602020104020603" pitchFamily="34" charset="0"/>
              </a:rPr>
              <a:t>Kota </a:t>
            </a:r>
            <a:r>
              <a:rPr lang="en-MY" sz="1000" dirty="0" err="1">
                <a:latin typeface="Tw Cen MT" panose="020B0602020104020603" pitchFamily="34" charset="0"/>
              </a:rPr>
              <a:t>Giam</a:t>
            </a:r>
            <a:r>
              <a:rPr lang="en-MY" sz="1000" dirty="0">
                <a:latin typeface="Tw Cen MT" panose="020B0602020104020603" pitchFamily="34" charset="0"/>
              </a:rPr>
              <a:t> Constructions (G2)</a:t>
            </a:r>
          </a:p>
          <a:p>
            <a:pPr marL="228600" indent="-228600" algn="just">
              <a:buFont typeface="+mj-lt"/>
              <a:buAutoNum type="arabicParenR"/>
            </a:pPr>
            <a:r>
              <a:rPr lang="en-MY" sz="1000" dirty="0" err="1">
                <a:latin typeface="Tw Cen MT" panose="020B0602020104020603" pitchFamily="34" charset="0"/>
              </a:rPr>
              <a:t>Malinaz</a:t>
            </a:r>
            <a:r>
              <a:rPr lang="en-MY" sz="1000" dirty="0">
                <a:latin typeface="Tw Cen MT" panose="020B0602020104020603" pitchFamily="34" charset="0"/>
              </a:rPr>
              <a:t> Enterprise (G1)</a:t>
            </a:r>
          </a:p>
          <a:p>
            <a:pPr algn="just"/>
            <a:endParaRPr lang="en-MY" sz="1000" dirty="0" smtClean="0">
              <a:latin typeface="Tw Cen MT" panose="020B0602020104020603" pitchFamily="34" charset="0"/>
            </a:endParaRPr>
          </a:p>
          <a:p>
            <a:pPr algn="just"/>
            <a:r>
              <a:rPr lang="en-MY" sz="1000" b="1" dirty="0">
                <a:latin typeface="Tw Cen MT" panose="020B0602020104020603" pitchFamily="34" charset="0"/>
              </a:rPr>
              <a:t>30 contractors trained on OSH Management system</a:t>
            </a:r>
            <a:endParaRPr lang="en-US" sz="1000" b="1" dirty="0">
              <a:latin typeface="Tw Cen MT" panose="020B0602020104020603" pitchFamily="34" charset="0"/>
            </a:endParaRPr>
          </a:p>
          <a:p>
            <a:pPr marL="228600" indent="-228600" algn="just">
              <a:buFont typeface="+mj-lt"/>
              <a:buAutoNum type="arabicParenR"/>
            </a:pPr>
            <a:r>
              <a:rPr lang="en-MY" sz="1000" dirty="0">
                <a:latin typeface="Tw Cen MT" panose="020B0602020104020603" pitchFamily="34" charset="0"/>
              </a:rPr>
              <a:t>3 out of 30 contractors </a:t>
            </a:r>
            <a:r>
              <a:rPr lang="en-MY" sz="1000" dirty="0" smtClean="0">
                <a:latin typeface="Tw Cen MT" panose="020B0602020104020603" pitchFamily="34" charset="0"/>
              </a:rPr>
              <a:t>had completed a 3 to 6 months OSH </a:t>
            </a:r>
            <a:r>
              <a:rPr lang="en-MY" sz="1000" dirty="0">
                <a:latin typeface="Tw Cen MT" panose="020B0602020104020603" pitchFamily="34" charset="0"/>
              </a:rPr>
              <a:t>Management System training since January 2018. </a:t>
            </a:r>
            <a:endParaRPr lang="en-MY" sz="1000" dirty="0" smtClean="0">
              <a:latin typeface="Tw Cen MT" panose="020B0602020104020603" pitchFamily="34" charset="0"/>
            </a:endParaRPr>
          </a:p>
          <a:p>
            <a:pPr marL="228600" indent="-228600" algn="just">
              <a:buFont typeface="+mj-lt"/>
              <a:buAutoNum type="arabicParenR"/>
            </a:pPr>
            <a:r>
              <a:rPr lang="en-US" sz="1000" dirty="0" smtClean="0">
                <a:latin typeface="Tw Cen MT" panose="020B0602020104020603" pitchFamily="34" charset="0"/>
              </a:rPr>
              <a:t>Seminar on training of ISO45001:2018 (OSH Management System) was conducted on 29 June 2018 with 51 contractors participated. </a:t>
            </a:r>
            <a:endParaRPr lang="en-MY" sz="1000" dirty="0">
              <a:latin typeface="Tw Cen MT" panose="020B0602020104020603" pitchFamily="34" charset="0"/>
            </a:endParaRPr>
          </a:p>
        </p:txBody>
      </p:sp>
      <p:graphicFrame>
        <p:nvGraphicFramePr>
          <p:cNvPr id="17" name="Table 16"/>
          <p:cNvGraphicFramePr>
            <a:graphicFrameLocks noGrp="1"/>
          </p:cNvGraphicFramePr>
          <p:nvPr>
            <p:extLst/>
          </p:nvPr>
        </p:nvGraphicFramePr>
        <p:xfrm>
          <a:off x="5219408" y="254484"/>
          <a:ext cx="1627983" cy="1584960"/>
        </p:xfrm>
        <a:graphic>
          <a:graphicData uri="http://schemas.openxmlformats.org/drawingml/2006/table">
            <a:tbl>
              <a:tblPr firstRow="1" bandRow="1">
                <a:tableStyleId>{5C22544A-7EE6-4342-B048-85BDC9FD1C3A}</a:tableStyleId>
              </a:tblPr>
              <a:tblGrid>
                <a:gridCol w="162798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ms-MY" sz="1000" dirty="0" smtClean="0">
                          <a:solidFill>
                            <a:schemeClr val="tx1"/>
                          </a:solidFill>
                          <a:latin typeface="Tw Cen MT" panose="020B0602020104020603" pitchFamily="34" charset="0"/>
                        </a:rPr>
                        <a:t>Ir. M.Ramuseren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Chuang</a:t>
                      </a:r>
                      <a:r>
                        <a:rPr lang="ms-MY" sz="1000" baseline="0" dirty="0" smtClean="0">
                          <a:solidFill>
                            <a:schemeClr val="tx1"/>
                          </a:solidFill>
                          <a:latin typeface="Tw Cen MT" panose="020B0602020104020603" pitchFamily="34" charset="0"/>
                        </a:rPr>
                        <a:t> Kuang Hong</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cxnSp>
        <p:nvCxnSpPr>
          <p:cNvPr id="13" name="Straight Connector 12"/>
          <p:cNvCxnSpPr/>
          <p:nvPr/>
        </p:nvCxnSpPr>
        <p:spPr>
          <a:xfrm flipV="1">
            <a:off x="3433526" y="4547066"/>
            <a:ext cx="0" cy="53065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291010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MY" sz="1800" b="0" i="0" u="none" strike="noStrike" kern="1200" cap="none" spc="0" normalizeH="0" baseline="0" noProof="0">
              <a:ln>
                <a:noFill/>
              </a:ln>
              <a:solidFill>
                <a:prstClr val="white"/>
              </a:solidFill>
              <a:effectLst/>
              <a:uLnTx/>
              <a:uFillTx/>
              <a:latin typeface="Calibri"/>
              <a:ea typeface="+mn-ea"/>
              <a:cs typeface="+mn-cs"/>
            </a:endParaRPr>
          </a:p>
        </p:txBody>
      </p:sp>
      <p:graphicFrame>
        <p:nvGraphicFramePr>
          <p:cNvPr id="2" name="Table 1"/>
          <p:cNvGraphicFramePr>
            <a:graphicFrameLocks noGrp="1"/>
          </p:cNvGraphicFramePr>
          <p:nvPr>
            <p:extLst/>
          </p:nvPr>
        </p:nvGraphicFramePr>
        <p:xfrm>
          <a:off x="2" y="2063918"/>
          <a:ext cx="6858000" cy="2434119"/>
        </p:xfrm>
        <a:graphic>
          <a:graphicData uri="http://schemas.openxmlformats.org/drawingml/2006/table">
            <a:tbl>
              <a:tblPr firstRow="1" bandRow="1">
                <a:tableStyleId>{5C22544A-7EE6-4342-B048-85BDC9FD1C3A}</a:tableStyleId>
              </a:tblPr>
              <a:tblGrid>
                <a:gridCol w="1297170">
                  <a:extLst>
                    <a:ext uri="{9D8B030D-6E8A-4147-A177-3AD203B41FA5}">
                      <a16:colId xmlns:a16="http://schemas.microsoft.com/office/drawing/2014/main" val="2124581660"/>
                    </a:ext>
                  </a:extLst>
                </a:gridCol>
                <a:gridCol w="1435395">
                  <a:extLst>
                    <a:ext uri="{9D8B030D-6E8A-4147-A177-3AD203B41FA5}">
                      <a16:colId xmlns:a16="http://schemas.microsoft.com/office/drawing/2014/main" val="3372148144"/>
                    </a:ext>
                  </a:extLst>
                </a:gridCol>
                <a:gridCol w="1403498">
                  <a:extLst>
                    <a:ext uri="{9D8B030D-6E8A-4147-A177-3AD203B41FA5}">
                      <a16:colId xmlns:a16="http://schemas.microsoft.com/office/drawing/2014/main" val="384475541"/>
                    </a:ext>
                  </a:extLst>
                </a:gridCol>
                <a:gridCol w="1371600">
                  <a:extLst>
                    <a:ext uri="{9D8B030D-6E8A-4147-A177-3AD203B41FA5}">
                      <a16:colId xmlns:a16="http://schemas.microsoft.com/office/drawing/2014/main" val="3666211108"/>
                    </a:ext>
                  </a:extLst>
                </a:gridCol>
                <a:gridCol w="1350337">
                  <a:extLst>
                    <a:ext uri="{9D8B030D-6E8A-4147-A177-3AD203B41FA5}">
                      <a16:colId xmlns:a16="http://schemas.microsoft.com/office/drawing/2014/main" val="2017577163"/>
                    </a:ext>
                  </a:extLst>
                </a:gridCol>
              </a:tblGrid>
              <a:tr h="422439">
                <a:tc>
                  <a:txBody>
                    <a:bodyPr/>
                    <a:lstStyle/>
                    <a:p>
                      <a:pPr algn="ctr"/>
                      <a:r>
                        <a:rPr lang="ms-MY" sz="900" smtClean="0">
                          <a:solidFill>
                            <a:schemeClr val="bg1"/>
                          </a:solidFill>
                          <a:latin typeface="Tw Cen MT" panose="020B0602020104020603" pitchFamily="34" charset="0"/>
                        </a:rPr>
                        <a:t>2016</a:t>
                      </a:r>
                    </a:p>
                    <a:p>
                      <a:pPr marL="0" marR="0" lvl="0" indent="0" algn="ctr" defTabSz="685800" rtl="0" eaLnBrk="1" fontAlgn="auto" latinLnBrk="0" hangingPunct="1">
                        <a:lnSpc>
                          <a:spcPct val="100000"/>
                        </a:lnSpc>
                        <a:spcBef>
                          <a:spcPts val="0"/>
                        </a:spcBef>
                        <a:spcAft>
                          <a:spcPts val="0"/>
                        </a:spcAft>
                        <a:buClrTx/>
                        <a:buSzTx/>
                        <a:buFontTx/>
                        <a:buNone/>
                        <a:tabLst/>
                        <a:defRPr/>
                      </a:pPr>
                      <a:r>
                        <a:rPr lang="ms-MY" sz="900" smtClean="0">
                          <a:solidFill>
                            <a:schemeClr val="bg1"/>
                          </a:solidFill>
                          <a:latin typeface="Tw Cen MT" panose="020B0602020104020603" pitchFamily="34" charset="0"/>
                        </a:rPr>
                        <a:t>Weightage</a:t>
                      </a:r>
                      <a:r>
                        <a:rPr lang="ms-MY" sz="900" baseline="0" smtClean="0">
                          <a:solidFill>
                            <a:schemeClr val="bg1"/>
                          </a:solidFill>
                          <a:latin typeface="Tw Cen MT" panose="020B0602020104020603" pitchFamily="34" charset="0"/>
                        </a:rPr>
                        <a:t> : 0</a:t>
                      </a:r>
                      <a:r>
                        <a:rPr lang="ms-MY" sz="900" smtClean="0">
                          <a:solidFill>
                            <a:schemeClr val="bg1"/>
                          </a:solidFill>
                          <a:latin typeface="Tw Cen MT" panose="020B0602020104020603" pitchFamily="34" charset="0"/>
                        </a:rPr>
                        <a:t>%</a:t>
                      </a: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a:t>
                      </a:r>
                      <a:r>
                        <a:rPr lang="ms-MY" sz="900" baseline="0" smtClean="0">
                          <a:solidFill>
                            <a:schemeClr val="bg1"/>
                          </a:solidFill>
                          <a:latin typeface="Tw Cen MT" panose="020B0602020104020603" pitchFamily="34" charset="0"/>
                        </a:rPr>
                        <a:t>: 0</a:t>
                      </a:r>
                      <a:r>
                        <a:rPr lang="ms-MY" sz="900" smtClean="0">
                          <a:solidFill>
                            <a:schemeClr val="bg1"/>
                          </a:solidFill>
                          <a:latin typeface="Tw Cen MT" panose="020B0602020104020603" pitchFamily="34" charset="0"/>
                        </a:rPr>
                        <a:t>%</a:t>
                      </a:r>
                      <a:endParaRPr lang="ms-MY" sz="900" dirty="0" smtClean="0">
                        <a:solidFill>
                          <a:schemeClr val="bg1"/>
                        </a:solidFill>
                        <a:latin typeface="Tw Cen MT" panose="020B0602020104020603" pitchFamily="34" charset="0"/>
                      </a:endParaRP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a:t>
                      </a:r>
                      <a:r>
                        <a:rPr lang="ms-MY" sz="900" baseline="0" smtClean="0">
                          <a:solidFill>
                            <a:schemeClr val="bg1"/>
                          </a:solidFill>
                          <a:latin typeface="Tw Cen MT" panose="020B0602020104020603" pitchFamily="34" charset="0"/>
                        </a:rPr>
                        <a:t>: 40%</a:t>
                      </a:r>
                      <a:endParaRPr lang="ms-MY" sz="900" dirty="0" smtClean="0">
                        <a:solidFill>
                          <a:schemeClr val="bg1"/>
                        </a:solidFill>
                        <a:latin typeface="Tw Cen MT" panose="020B0602020104020603" pitchFamily="34" charset="0"/>
                      </a:endParaRP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35%</a:t>
                      </a:r>
                      <a:endParaRPr lang="ms-MY" sz="900" dirty="0" smtClean="0">
                        <a:solidFill>
                          <a:schemeClr val="bg1"/>
                        </a:solidFill>
                        <a:latin typeface="Tw Cen MT" panose="020B0602020104020603" pitchFamily="34" charset="0"/>
                      </a:endParaRP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lvl="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a:t>
                      </a:r>
                      <a:r>
                        <a:rPr lang="ms-MY" sz="900" baseline="0" smtClean="0">
                          <a:solidFill>
                            <a:schemeClr val="bg1"/>
                          </a:solidFill>
                          <a:latin typeface="Tw Cen MT" panose="020B0602020104020603" pitchFamily="34" charset="0"/>
                        </a:rPr>
                        <a:t>: 25%</a:t>
                      </a:r>
                      <a:endParaRPr lang="ms-MY" sz="900" dirty="0" smtClean="0">
                        <a:solidFill>
                          <a:schemeClr val="bg1"/>
                        </a:solidFill>
                        <a:latin typeface="Tw Cen MT" panose="020B0602020104020603" pitchFamily="34" charset="0"/>
                      </a:endParaRPr>
                    </a:p>
                  </a:txBody>
                  <a:tcPr>
                    <a:solidFill>
                      <a:schemeClr val="accent1">
                        <a:lumMod val="75000"/>
                        <a:alpha val="60000"/>
                      </a:schemeClr>
                    </a:solidFill>
                  </a:tcPr>
                </a:tc>
                <a:extLst>
                  <a:ext uri="{0D108BD9-81ED-4DB2-BD59-A6C34878D82A}">
                    <a16:rowId xmlns:a16="http://schemas.microsoft.com/office/drawing/2014/main" val="2306563032"/>
                  </a:ext>
                </a:extLst>
              </a:tr>
              <a:tr h="1787931">
                <a:tc>
                  <a:txBody>
                    <a:bodyPr/>
                    <a:lstStyle/>
                    <a:p>
                      <a:pPr eaLnBrk="1" fontAlgn="base" hangingPunct="1">
                        <a:lnSpc>
                          <a:spcPct val="100000"/>
                        </a:lnSpc>
                        <a:spcBef>
                          <a:spcPct val="0"/>
                        </a:spcBef>
                        <a:spcAft>
                          <a:spcPct val="0"/>
                        </a:spcAft>
                        <a:defRPr/>
                      </a:pPr>
                      <a:endParaRPr lang="en-MY" sz="900" dirty="0">
                        <a:latin typeface="Tw Cen MT" pitchFamily="34" charset="0"/>
                      </a:endParaRPr>
                    </a:p>
                  </a:txBody>
                  <a:tcPr>
                    <a:solidFill>
                      <a:schemeClr val="accent1">
                        <a:lumMod val="75000"/>
                        <a:alpha val="10000"/>
                      </a:schemeClr>
                    </a:solidFill>
                  </a:tcPr>
                </a:tc>
                <a:tc>
                  <a:txBody>
                    <a:bodyPr/>
                    <a:lstStyle/>
                    <a:p>
                      <a:pPr fontAlgn="auto">
                        <a:lnSpc>
                          <a:spcPct val="100000"/>
                        </a:lnSpc>
                        <a:spcBef>
                          <a:spcPts val="0"/>
                        </a:spcBef>
                        <a:spcAft>
                          <a:spcPts val="0"/>
                        </a:spcAft>
                        <a:defRPr/>
                      </a:pPr>
                      <a:endParaRPr lang="en-MY" sz="900" dirty="0">
                        <a:latin typeface="Tw Cen MT" pitchFamily="34" charset="0"/>
                      </a:endParaRPr>
                    </a:p>
                  </a:txBody>
                  <a:tcPr>
                    <a:solidFill>
                      <a:schemeClr val="accent1">
                        <a:lumMod val="75000"/>
                        <a:alpha val="10000"/>
                      </a:schemeClr>
                    </a:solidFill>
                  </a:tcPr>
                </a:tc>
                <a:tc>
                  <a:txBody>
                    <a:bodyPr/>
                    <a:lstStyle/>
                    <a:p>
                      <a:pPr fontAlgn="auto">
                        <a:lnSpc>
                          <a:spcPct val="100000"/>
                        </a:lnSpc>
                        <a:spcBef>
                          <a:spcPts val="0"/>
                        </a:spcBef>
                        <a:spcAft>
                          <a:spcPts val="0"/>
                        </a:spcAft>
                        <a:defRPr/>
                      </a:pPr>
                      <a:r>
                        <a:rPr lang="en-MY" sz="900" baseline="0" dirty="0" smtClean="0">
                          <a:latin typeface="Tw Cen MT" pitchFamily="34" charset="0"/>
                        </a:rPr>
                        <a:t>100% of completion of benchmarking report on usage of Malaysian resources (MATRADE)</a:t>
                      </a:r>
                    </a:p>
                    <a:p>
                      <a:pPr fontAlgn="auto">
                        <a:lnSpc>
                          <a:spcPct val="100000"/>
                        </a:lnSpc>
                        <a:spcBef>
                          <a:spcPts val="0"/>
                        </a:spcBef>
                        <a:spcAft>
                          <a:spcPts val="0"/>
                        </a:spcAft>
                        <a:defRPr/>
                      </a:pPr>
                      <a:endParaRPr lang="en-MY" sz="900" baseline="0" dirty="0" smtClean="0">
                        <a:latin typeface="Tw Cen MT" pitchFamily="34" charset="0"/>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MY" sz="900" dirty="0" smtClean="0">
                          <a:latin typeface="Tw Cen MT" pitchFamily="34" charset="0"/>
                        </a:rPr>
                        <a:t>Directory</a:t>
                      </a:r>
                      <a:r>
                        <a:rPr lang="en-MY" sz="900" baseline="0" dirty="0" smtClean="0">
                          <a:latin typeface="Tw Cen MT" pitchFamily="34" charset="0"/>
                        </a:rPr>
                        <a:t> of Professional Construction Services in Malaysia 2018/2019 published</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MY" sz="900" baseline="0" dirty="0" smtClean="0">
                        <a:latin typeface="Tw Cen MT" pitchFamily="34" charset="0"/>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MY" sz="900" baseline="0" dirty="0" smtClean="0">
                          <a:latin typeface="Tw Cen MT" pitchFamily="34" charset="0"/>
                        </a:rPr>
                        <a:t>Domestic Sourcing Programme (DSP) for one project conducted</a:t>
                      </a:r>
                    </a:p>
                    <a:p>
                      <a:pPr fontAlgn="auto">
                        <a:lnSpc>
                          <a:spcPct val="100000"/>
                        </a:lnSpc>
                        <a:spcBef>
                          <a:spcPts val="0"/>
                        </a:spcBef>
                        <a:spcAft>
                          <a:spcPts val="0"/>
                        </a:spcAft>
                        <a:defRPr/>
                      </a:pPr>
                      <a:endParaRPr lang="en-MY" sz="900" dirty="0" smtClean="0">
                        <a:latin typeface="Tw Cen MT" pitchFamily="34" charset="0"/>
                      </a:endParaRPr>
                    </a:p>
                  </a:txBody>
                  <a:tcPr>
                    <a:solidFill>
                      <a:schemeClr val="accent1">
                        <a:lumMod val="75000"/>
                        <a:alpha val="10000"/>
                      </a:schemeClr>
                    </a:solidFill>
                  </a:tcPr>
                </a:tc>
                <a:tc>
                  <a:txBody>
                    <a:bodyPr/>
                    <a:lstStyle/>
                    <a:p>
                      <a:pPr fontAlgn="auto">
                        <a:lnSpc>
                          <a:spcPct val="100000"/>
                        </a:lnSpc>
                        <a:spcBef>
                          <a:spcPts val="0"/>
                        </a:spcBef>
                        <a:spcAft>
                          <a:spcPts val="0"/>
                        </a:spcAft>
                        <a:defRPr/>
                      </a:pPr>
                      <a:r>
                        <a:rPr lang="en-MY" sz="900" smtClean="0">
                          <a:latin typeface="Tw Cen MT" pitchFamily="34" charset="0"/>
                        </a:rPr>
                        <a:t>100% completion of follow-through report on usage of Malaysian resources</a:t>
                      </a:r>
                    </a:p>
                    <a:p>
                      <a:pPr fontAlgn="auto">
                        <a:lnSpc>
                          <a:spcPct val="100000"/>
                        </a:lnSpc>
                        <a:spcBef>
                          <a:spcPts val="0"/>
                        </a:spcBef>
                        <a:spcAft>
                          <a:spcPts val="0"/>
                        </a:spcAft>
                        <a:defRPr/>
                      </a:pPr>
                      <a:endParaRPr lang="en-MY" sz="900" smtClean="0">
                        <a:latin typeface="Tw Cen MT" pitchFamily="34" charset="0"/>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MY" sz="900" baseline="0" smtClean="0">
                          <a:latin typeface="Tw Cen MT" pitchFamily="34" charset="0"/>
                        </a:rPr>
                        <a:t>Domestic Sourcing Programme (DSP) for one project conducted</a:t>
                      </a:r>
                    </a:p>
                    <a:p>
                      <a:pPr fontAlgn="auto">
                        <a:lnSpc>
                          <a:spcPct val="100000"/>
                        </a:lnSpc>
                        <a:spcBef>
                          <a:spcPts val="0"/>
                        </a:spcBef>
                        <a:spcAft>
                          <a:spcPts val="0"/>
                        </a:spcAft>
                        <a:defRPr/>
                      </a:pPr>
                      <a:endParaRPr lang="en-MY" sz="900" smtClean="0">
                        <a:latin typeface="Tw Cen MT" pitchFamily="34" charset="0"/>
                      </a:endParaRPr>
                    </a:p>
                  </a:txBody>
                  <a:tcPr>
                    <a:solidFill>
                      <a:schemeClr val="accent1">
                        <a:lumMod val="75000"/>
                        <a:alpha val="1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MY" sz="900" dirty="0" smtClean="0">
                          <a:latin typeface="Tw Cen MT" pitchFamily="34" charset="0"/>
                        </a:rPr>
                        <a:t>100% completion of follow-through report on usage of Malaysian resources</a:t>
                      </a:r>
                    </a:p>
                    <a:p>
                      <a:pPr fontAlgn="auto">
                        <a:lnSpc>
                          <a:spcPct val="100000"/>
                        </a:lnSpc>
                        <a:spcBef>
                          <a:spcPts val="0"/>
                        </a:spcBef>
                        <a:spcAft>
                          <a:spcPts val="0"/>
                        </a:spcAft>
                        <a:defRPr/>
                      </a:pPr>
                      <a:endParaRPr lang="en-MY" sz="900" dirty="0" smtClean="0">
                        <a:latin typeface="Tw Cen MT" pitchFamily="34" charset="0"/>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MY" sz="900" dirty="0" smtClean="0">
                          <a:latin typeface="Tw Cen MT" pitchFamily="34" charset="0"/>
                        </a:rPr>
                        <a:t>Directory</a:t>
                      </a:r>
                      <a:r>
                        <a:rPr lang="en-MY" sz="900" baseline="0" dirty="0" smtClean="0">
                          <a:latin typeface="Tw Cen MT" pitchFamily="34" charset="0"/>
                        </a:rPr>
                        <a:t> of Professional Construction Services in Malaysia 2020/2021 published</a:t>
                      </a:r>
                    </a:p>
                    <a:p>
                      <a:pPr fontAlgn="auto">
                        <a:lnSpc>
                          <a:spcPct val="100000"/>
                        </a:lnSpc>
                        <a:spcBef>
                          <a:spcPts val="0"/>
                        </a:spcBef>
                        <a:spcAft>
                          <a:spcPts val="0"/>
                        </a:spcAft>
                        <a:defRPr/>
                      </a:pPr>
                      <a:endParaRPr lang="en-MY" sz="900" dirty="0" smtClean="0">
                        <a:latin typeface="Tw Cen MT" pitchFamily="34" charset="0"/>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MY" sz="900" baseline="0" dirty="0" smtClean="0">
                          <a:latin typeface="Tw Cen MT" pitchFamily="34" charset="0"/>
                        </a:rPr>
                        <a:t>Domestic Sourcing Programme (DSP) for one project conducted</a:t>
                      </a:r>
                    </a:p>
                  </a:txBody>
                  <a:tcPr>
                    <a:solidFill>
                      <a:schemeClr val="accent1">
                        <a:lumMod val="75000"/>
                        <a:alpha val="10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2"/>
            <a:ext cx="6857999" cy="5328000"/>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27451" y="254484"/>
          <a:ext cx="2519941" cy="1584960"/>
        </p:xfrm>
        <a:graphic>
          <a:graphicData uri="http://schemas.openxmlformats.org/drawingml/2006/table">
            <a:tbl>
              <a:tblPr firstRow="1" bandRow="1">
                <a:tableStyleId>{5C22544A-7EE6-4342-B048-85BDC9FD1C3A}</a:tableStyleId>
              </a:tblPr>
              <a:tblGrid>
                <a:gridCol w="2519941">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smtClean="0">
                          <a:solidFill>
                            <a:schemeClr val="tx1"/>
                          </a:solidFill>
                          <a:latin typeface="Tw Cen MT" panose="020B0602020104020603" pitchFamily="34" charset="0"/>
                        </a:rPr>
                        <a:t>Sr Sariah Abd Karib</a:t>
                      </a:r>
                      <a:endParaRPr lang="ms-MY" sz="1000" b="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smtClean="0">
                          <a:solidFill>
                            <a:schemeClr val="tx1"/>
                          </a:solidFill>
                          <a:latin typeface="Tw Cen MT" panose="020B0602020104020603" pitchFamily="34" charset="0"/>
                        </a:rPr>
                        <a:t>Sr Mohd Zaid Zakaria</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smtClean="0">
                          <a:solidFill>
                            <a:schemeClr val="tx1"/>
                          </a:solidFill>
                          <a:latin typeface="Tw Cen MT" panose="020B0602020104020603" pitchFamily="34" charset="0"/>
                        </a:rPr>
                        <a:t>Muhammad Rizuan Hamzah</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en-US" sz="1000" kern="1200" dirty="0" smtClean="0">
                          <a:solidFill>
                            <a:schemeClr val="tx1"/>
                          </a:solidFill>
                          <a:latin typeface="Tw Cen MT" panose="020B0602020104020603" pitchFamily="34" charset="0"/>
                          <a:ea typeface="+mn-ea"/>
                          <a:cs typeface="+mn-cs"/>
                        </a:rPr>
                        <a:t>CIDB</a:t>
                      </a:r>
                      <a:endParaRPr lang="en-MY" sz="1000" kern="1200" dirty="0" smtClean="0">
                        <a:solidFill>
                          <a:schemeClr val="tx1"/>
                        </a:solidFill>
                        <a:latin typeface="Tw Cen MT" panose="020B0602020104020603" pitchFamily="34" charset="0"/>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508951"/>
          <a:ext cx="4705351" cy="1322832"/>
        </p:xfrm>
        <a:graphic>
          <a:graphicData uri="http://schemas.openxmlformats.org/drawingml/2006/table">
            <a:tbl>
              <a:tblPr firstRow="1" bandRow="1">
                <a:tableStyleId>{5C22544A-7EE6-4342-B048-85BDC9FD1C3A}</a:tableStyleId>
              </a:tblPr>
              <a:tblGrid>
                <a:gridCol w="4705351">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noProof="0" smtClean="0">
                          <a:solidFill>
                            <a:schemeClr val="tx1"/>
                          </a:solidFill>
                          <a:latin typeface="Tw Cen MT" panose="020B0602020104020603" pitchFamily="34" charset="0"/>
                          <a:ea typeface="+mn-ea"/>
                          <a:cs typeface="+mn-cs"/>
                        </a:rPr>
                        <a:t>Double the percentage of Malaysian resources usage in Malaysian funded projects overseas by 2020 using</a:t>
                      </a:r>
                      <a:r>
                        <a:rPr lang="en-US" sz="1000" b="0" kern="1200" baseline="0" noProof="0" smtClean="0">
                          <a:solidFill>
                            <a:schemeClr val="tx1"/>
                          </a:solidFill>
                          <a:latin typeface="Tw Cen MT" panose="020B0602020104020603" pitchFamily="34" charset="0"/>
                          <a:ea typeface="+mn-ea"/>
                          <a:cs typeface="+mn-cs"/>
                        </a:rPr>
                        <a:t> 2017 baseline</a:t>
                      </a:r>
                      <a:endParaRPr lang="en-US" sz="1000" b="0" kern="1200" noProof="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smtClean="0">
                          <a:solidFill>
                            <a:schemeClr val="tx1"/>
                          </a:solidFill>
                          <a:latin typeface="Bookman Old Style" pitchFamily="18" charset="0"/>
                          <a:ea typeface="+mn-ea"/>
                          <a:cs typeface="+mn-cs"/>
                        </a:rPr>
                        <a:t>I5</a:t>
                      </a:r>
                      <a:r>
                        <a:rPr lang="en-MY" sz="1000" b="0" kern="1200" smtClean="0">
                          <a:solidFill>
                            <a:schemeClr val="tx1"/>
                          </a:solidFill>
                          <a:latin typeface="Tw Cen MT" panose="020B0602020104020603" pitchFamily="34" charset="0"/>
                          <a:ea typeface="+mn-ea"/>
                          <a:cs typeface="+mn-cs"/>
                        </a:rPr>
                        <a:t> – Elevate the use of Malaysian construction resources in local and overseas</a:t>
                      </a:r>
                      <a:r>
                        <a:rPr lang="en-MY" sz="1000" b="0" kern="1200" baseline="0" smtClean="0">
                          <a:solidFill>
                            <a:schemeClr val="tx1"/>
                          </a:solidFill>
                          <a:latin typeface="Tw Cen MT" panose="020B0602020104020603" pitchFamily="34" charset="0"/>
                          <a:ea typeface="+mn-ea"/>
                          <a:cs typeface="+mn-cs"/>
                        </a:rPr>
                        <a:t> Projects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Bookman Old Style" pitchFamily="18" charset="0"/>
                          <a:ea typeface="+mn-ea"/>
                          <a:cs typeface="+mn-cs"/>
                        </a:rPr>
                        <a:t>-</a:t>
                      </a:r>
                      <a:endParaRPr lang="en-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774659"/>
            <a:ext cx="6864535" cy="2554545"/>
          </a:xfrm>
          <a:prstGeom prst="rect">
            <a:avLst/>
          </a:prstGeom>
          <a:noFill/>
        </p:spPr>
        <p:txBody>
          <a:bodyPr wrap="square" rtlCol="0">
            <a:spAutoFit/>
          </a:bodyPr>
          <a:lstStyle/>
          <a:p>
            <a:pPr algn="just"/>
            <a:r>
              <a:rPr lang="en-US" sz="1000" dirty="0" smtClean="0">
                <a:latin typeface="Tw Cen MT" panose="020B0602020104020603" pitchFamily="34" charset="0"/>
              </a:rPr>
              <a:t>This is a new initiative endorsed during TWG4 meeting on 23 February 2018 with some of the activities initiated since 2017.  The KPI is under the purview of IWG18.</a:t>
            </a:r>
          </a:p>
          <a:p>
            <a:pPr algn="just"/>
            <a:endParaRPr lang="en-US" sz="1000" dirty="0">
              <a:latin typeface="Tw Cen MT" panose="020B0602020104020603" pitchFamily="34" charset="0"/>
            </a:endParaRPr>
          </a:p>
          <a:p>
            <a:pPr algn="just"/>
            <a:r>
              <a:rPr lang="en-US" sz="1000" b="1" dirty="0" smtClean="0">
                <a:latin typeface="Tw Cen MT" panose="020B0602020104020603" pitchFamily="34" charset="0"/>
              </a:rPr>
              <a:t>Report On Usage Of Malaysian Resources Overseas</a:t>
            </a:r>
          </a:p>
          <a:p>
            <a:pPr algn="just"/>
            <a:r>
              <a:rPr lang="en-US" sz="1000" dirty="0" smtClean="0">
                <a:latin typeface="Tw Cen MT" panose="020B0602020104020603" pitchFamily="34" charset="0"/>
              </a:rPr>
              <a:t>20</a:t>
            </a:r>
            <a:r>
              <a:rPr lang="en-US" sz="1000" dirty="0">
                <a:latin typeface="Tw Cen MT" panose="020B0602020104020603" pitchFamily="34" charset="0"/>
              </a:rPr>
              <a:t>% completion of benchmarking report focusing on 1 big project (Battersea Power Station Development Company (BPSDC</a:t>
            </a:r>
            <a:r>
              <a:rPr lang="en-US" sz="1000" dirty="0" smtClean="0">
                <a:latin typeface="Tw Cen MT" panose="020B0602020104020603" pitchFamily="34" charset="0"/>
              </a:rPr>
              <a:t>) </a:t>
            </a:r>
            <a:r>
              <a:rPr lang="en-US" sz="1000" dirty="0">
                <a:latin typeface="Tw Cen MT" panose="020B0602020104020603" pitchFamily="34" charset="0"/>
              </a:rPr>
              <a:t>identified</a:t>
            </a:r>
            <a:r>
              <a:rPr lang="en-US" sz="1000" dirty="0" smtClean="0">
                <a:latin typeface="Tw Cen MT" panose="020B0602020104020603" pitchFamily="34" charset="0"/>
              </a:rPr>
              <a:t>.  </a:t>
            </a:r>
          </a:p>
          <a:p>
            <a:pPr algn="just"/>
            <a:endParaRPr lang="en-US" sz="1000" dirty="0">
              <a:latin typeface="Tw Cen MT" panose="020B0602020104020603" pitchFamily="34" charset="0"/>
            </a:endParaRPr>
          </a:p>
          <a:p>
            <a:pPr algn="just"/>
            <a:r>
              <a:rPr lang="en-US" sz="1000" b="1" dirty="0">
                <a:latin typeface="Tw Cen MT" panose="020B0602020104020603" pitchFamily="34" charset="0"/>
              </a:rPr>
              <a:t>Directory of Professional Construction </a:t>
            </a:r>
            <a:r>
              <a:rPr lang="en-US" sz="1000" b="1" dirty="0" smtClean="0">
                <a:latin typeface="Tw Cen MT" panose="020B0602020104020603" pitchFamily="34" charset="0"/>
              </a:rPr>
              <a:t>Services</a:t>
            </a:r>
            <a:endParaRPr lang="en-US" sz="1000" b="1" dirty="0">
              <a:latin typeface="Tw Cen MT" panose="020B0602020104020603" pitchFamily="34" charset="0"/>
            </a:endParaRPr>
          </a:p>
          <a:p>
            <a:pPr algn="just"/>
            <a:r>
              <a:rPr lang="en-US" sz="1000" dirty="0" smtClean="0">
                <a:latin typeface="Tw Cen MT" panose="020B0602020104020603" pitchFamily="34" charset="0"/>
              </a:rPr>
              <a:t>Google Survey Form is completed and ready for dissemination. </a:t>
            </a:r>
          </a:p>
          <a:p>
            <a:pPr algn="just"/>
            <a:endParaRPr lang="en-US" sz="1000" dirty="0">
              <a:latin typeface="Tw Cen MT" panose="020B0602020104020603" pitchFamily="34" charset="0"/>
            </a:endParaRPr>
          </a:p>
          <a:p>
            <a:pPr algn="just"/>
            <a:r>
              <a:rPr lang="en-US" sz="1000" b="1" dirty="0" smtClean="0">
                <a:latin typeface="Tw Cen MT" pitchFamily="34" charset="0"/>
              </a:rPr>
              <a:t>Domestic </a:t>
            </a:r>
            <a:r>
              <a:rPr lang="en-US" sz="1000" b="1" dirty="0">
                <a:latin typeface="Tw Cen MT" pitchFamily="34" charset="0"/>
              </a:rPr>
              <a:t>Sourcing </a:t>
            </a:r>
            <a:r>
              <a:rPr lang="en-US" sz="1000" b="1" dirty="0" err="1">
                <a:latin typeface="Tw Cen MT" pitchFamily="34" charset="0"/>
              </a:rPr>
              <a:t>Programme</a:t>
            </a:r>
            <a:r>
              <a:rPr lang="en-US" sz="1000" b="1" dirty="0">
                <a:latin typeface="Tw Cen MT" pitchFamily="34" charset="0"/>
              </a:rPr>
              <a:t> (DSP) </a:t>
            </a:r>
          </a:p>
          <a:p>
            <a:pPr algn="just"/>
            <a:r>
              <a:rPr lang="en-US" sz="1000" dirty="0" smtClean="0">
                <a:latin typeface="Tw Cen MT" panose="020B0602020104020603" pitchFamily="34" charset="0"/>
              </a:rPr>
              <a:t>Business </a:t>
            </a:r>
            <a:r>
              <a:rPr lang="en-US" sz="1000" dirty="0">
                <a:latin typeface="Tw Cen MT" panose="020B0602020104020603" pitchFamily="34" charset="0"/>
              </a:rPr>
              <a:t>Matching </a:t>
            </a:r>
            <a:r>
              <a:rPr lang="en-US" sz="1000" dirty="0" smtClean="0">
                <a:latin typeface="Tw Cen MT" panose="020B0602020104020603" pitchFamily="34" charset="0"/>
              </a:rPr>
              <a:t>between BPSDC </a:t>
            </a:r>
            <a:r>
              <a:rPr lang="en-US" sz="1000" dirty="0">
                <a:latin typeface="Tw Cen MT" panose="020B0602020104020603" pitchFamily="34" charset="0"/>
              </a:rPr>
              <a:t>and Malaysian construction related companies </a:t>
            </a:r>
            <a:r>
              <a:rPr lang="en-US" sz="1000" dirty="0" smtClean="0">
                <a:latin typeface="Tw Cen MT" panose="020B0602020104020603" pitchFamily="34" charset="0"/>
              </a:rPr>
              <a:t>comprises of 25 companies was conducted on 22 April 2018 </a:t>
            </a:r>
            <a:r>
              <a:rPr lang="en-US" sz="1000" dirty="0">
                <a:latin typeface="Tw Cen MT" panose="020B0602020104020603" pitchFamily="34" charset="0"/>
              </a:rPr>
              <a:t>in London, United Kingdom. The objective is to provide opportunities for Malaysian construction and construction related companies to undertake and execute construction and construction related services </a:t>
            </a:r>
            <a:r>
              <a:rPr lang="en-US" sz="1000" dirty="0" smtClean="0">
                <a:latin typeface="Tw Cen MT" panose="020B0602020104020603" pitchFamily="34" charset="0"/>
              </a:rPr>
              <a:t>as well as export </a:t>
            </a:r>
            <a:r>
              <a:rPr lang="en-US" sz="1000" dirty="0">
                <a:latin typeface="Tw Cen MT" panose="020B0602020104020603" pitchFamily="34" charset="0"/>
              </a:rPr>
              <a:t>of construction products and materials</a:t>
            </a:r>
            <a:r>
              <a:rPr lang="en-US" sz="1000" dirty="0" smtClean="0">
                <a:latin typeface="Tw Cen MT" panose="020B0602020104020603" pitchFamily="34" charset="0"/>
              </a:rPr>
              <a:t>. Recommendation and follow up on the outcome of the business matching is expected to be held in Q4 2018.</a:t>
            </a:r>
          </a:p>
          <a:p>
            <a:endParaRPr lang="en-US" sz="1000" dirty="0">
              <a:latin typeface="Tw Cen MT" panose="020B0602020104020603" pitchFamily="34" charset="0"/>
            </a:endParaRPr>
          </a:p>
        </p:txBody>
      </p:sp>
      <p:sp>
        <p:nvSpPr>
          <p:cNvPr id="5" name="Rectangle 4"/>
          <p:cNvSpPr/>
          <p:nvPr/>
        </p:nvSpPr>
        <p:spPr>
          <a:xfrm>
            <a:off x="2110332" y="63798"/>
            <a:ext cx="2091535" cy="307777"/>
          </a:xfrm>
          <a:prstGeom prst="rect">
            <a:avLst/>
          </a:prstGeom>
          <a:ln>
            <a:noFill/>
          </a:ln>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ms-MY" sz="1400" b="1" i="0" u="none" strike="noStrike" kern="1200" cap="none" spc="0" normalizeH="0" baseline="0" noProof="0" dirty="0" smtClean="0">
                <a:ln>
                  <a:noFill/>
                </a:ln>
                <a:solidFill>
                  <a:srgbClr val="5B9BD5">
                    <a:lumMod val="75000"/>
                  </a:srgbClr>
                </a:solidFill>
                <a:effectLst/>
                <a:uLnTx/>
                <a:uFillTx/>
                <a:latin typeface="Tw Cen MT" panose="020B0602020104020603" pitchFamily="34" charset="0"/>
                <a:ea typeface="+mn-ea"/>
                <a:cs typeface="+mn-cs"/>
              </a:rPr>
              <a:t>INTERNATIONALISATION</a:t>
            </a:r>
            <a:endParaRPr kumimoji="0" lang="ms-MY" sz="1400" b="1" i="0" u="none" strike="noStrike" kern="1200" cap="none" spc="0" normalizeH="0" baseline="0" noProof="0" dirty="0">
              <a:ln>
                <a:noFill/>
              </a:ln>
              <a:solidFill>
                <a:srgbClr val="5B9BD5">
                  <a:lumMod val="75000"/>
                </a:srgbClr>
              </a:solidFill>
              <a:effectLst/>
              <a:uLnTx/>
              <a:uFillTx/>
              <a:latin typeface="Tw Cen MT" panose="020B0602020104020603" pitchFamily="34" charset="0"/>
              <a:ea typeface="+mn-ea"/>
              <a:cs typeface="+mn-cs"/>
            </a:endParaRPr>
          </a:p>
        </p:txBody>
      </p:sp>
      <p:sp>
        <p:nvSpPr>
          <p:cNvPr id="10" name="Rectangle 9"/>
          <p:cNvSpPr/>
          <p:nvPr/>
        </p:nvSpPr>
        <p:spPr>
          <a:xfrm>
            <a:off x="180761" y="-74431"/>
            <a:ext cx="2052076" cy="523220"/>
          </a:xfrm>
          <a:prstGeom prst="rect">
            <a:avLst/>
          </a:prstGeom>
          <a:ln>
            <a:noFill/>
          </a:ln>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ms-MY" sz="2800" b="1" i="0" u="none" strike="noStrike" kern="1200" cap="none" spc="0" normalizeH="0" baseline="0" noProof="0" smtClean="0">
                <a:ln>
                  <a:noFill/>
                </a:ln>
                <a:solidFill>
                  <a:prstClr val="white"/>
                </a:solidFill>
                <a:effectLst/>
                <a:uLnTx/>
                <a:uFillTx/>
                <a:latin typeface="Tw Cen MT" panose="020B0602020104020603" pitchFamily="34" charset="0"/>
                <a:ea typeface="+mn-ea"/>
                <a:cs typeface="+mn-cs"/>
              </a:rPr>
              <a:t>KPI </a:t>
            </a:r>
            <a:r>
              <a:rPr kumimoji="0" lang="ms-MY" sz="2800" b="1" i="0" u="none" strike="noStrike" kern="1200" cap="none" spc="0" normalizeH="0" baseline="0" noProof="0" smtClean="0">
                <a:ln>
                  <a:noFill/>
                </a:ln>
                <a:solidFill>
                  <a:prstClr val="white"/>
                </a:solidFill>
                <a:effectLst/>
                <a:uLnTx/>
                <a:uFillTx/>
                <a:latin typeface="Bookman Old Style" pitchFamily="18" charset="0"/>
                <a:ea typeface="+mn-ea"/>
                <a:cs typeface="+mn-cs"/>
              </a:rPr>
              <a:t>I</a:t>
            </a:r>
            <a:r>
              <a:rPr lang="ms-MY" sz="2800" b="1" smtClean="0">
                <a:solidFill>
                  <a:prstClr val="white"/>
                </a:solidFill>
                <a:latin typeface="Tw Cen MT" panose="020B0602020104020603" pitchFamily="34" charset="0"/>
              </a:rPr>
              <a:t>5</a:t>
            </a:r>
            <a:r>
              <a:rPr kumimoji="0" lang="ms-MY" sz="2800" b="1" i="0" u="none" strike="noStrike" kern="1200" cap="none" spc="0" normalizeH="0" baseline="0" noProof="0" smtClean="0">
                <a:ln>
                  <a:noFill/>
                </a:ln>
                <a:solidFill>
                  <a:prstClr val="white"/>
                </a:solidFill>
                <a:effectLst/>
                <a:uLnTx/>
                <a:uFillTx/>
                <a:latin typeface="Tw Cen MT" panose="020B0602020104020603" pitchFamily="34" charset="0"/>
                <a:ea typeface="+mn-ea"/>
                <a:cs typeface="+mn-cs"/>
              </a:rPr>
              <a:t>-134</a:t>
            </a:r>
            <a:endParaRPr kumimoji="0" lang="ms-MY" sz="2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TextBox 14"/>
          <p:cNvSpPr txBox="1"/>
          <p:nvPr/>
        </p:nvSpPr>
        <p:spPr>
          <a:xfrm>
            <a:off x="0" y="4534417"/>
            <a:ext cx="6858000" cy="230832"/>
          </a:xfrm>
          <a:prstGeom prst="rect">
            <a:avLst/>
          </a:prstGeom>
          <a:solidFill>
            <a:schemeClr val="accent1">
              <a:lumMod val="75000"/>
            </a:schemeClr>
          </a:solidFill>
        </p:spPr>
        <p:txBody>
          <a:bodyPr wrap="square" rtlCol="0">
            <a:spAutoFit/>
          </a:bodyPr>
          <a:lstStyle/>
          <a:p>
            <a:pPr algn="ctr"/>
            <a:r>
              <a:rPr lang="en-US" sz="900" b="1" dirty="0">
                <a:solidFill>
                  <a:schemeClr val="bg1"/>
                </a:solidFill>
                <a:latin typeface="Tw Cen MT" panose="020B0602020104020603" pitchFamily="34" charset="0"/>
              </a:rPr>
              <a:t>PROGRESS REPORT UNTIL </a:t>
            </a:r>
            <a:r>
              <a:rPr lang="en-US" sz="900" b="1" dirty="0" smtClean="0">
                <a:solidFill>
                  <a:schemeClr val="bg1"/>
                </a:solidFill>
                <a:latin typeface="Tw Cen MT" panose="020B0602020104020603" pitchFamily="34" charset="0"/>
              </a:rPr>
              <a:t>Q2 </a:t>
            </a:r>
            <a:r>
              <a:rPr lang="en-US" sz="900" b="1" dirty="0">
                <a:solidFill>
                  <a:schemeClr val="bg1"/>
                </a:solidFill>
                <a:latin typeface="Tw Cen MT" panose="020B0602020104020603" pitchFamily="34" charset="0"/>
              </a:rPr>
              <a:t>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accent1">
              <a:lumMod val="75000"/>
            </a:schemeClr>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prstClr val="white"/>
                </a:solidFill>
                <a:effectLst/>
                <a:uLnTx/>
                <a:uFillTx/>
                <a:latin typeface="Tw Cen MT" panose="020B0602020104020603" pitchFamily="34" charset="0"/>
                <a:ea typeface="+mn-ea"/>
                <a:cs typeface="+mn-cs"/>
              </a:rPr>
              <a:t>ANNUAL TARGET</a:t>
            </a:r>
            <a:endParaRPr kumimoji="0" lang="en-MY" sz="900" b="1" i="0" u="none" strike="noStrike" kern="1200" cap="none" spc="0" normalizeH="0" baseline="0" noProof="0" dirty="0" smtClean="0">
              <a:ln>
                <a:noFill/>
              </a:ln>
              <a:solidFill>
                <a:prstClr val="white"/>
              </a:solidFill>
              <a:effectLst/>
              <a:uLnTx/>
              <a:uFillTx/>
              <a:latin typeface="Tw Cen MT" panose="020B0602020104020603" pitchFamily="34" charset="0"/>
              <a:ea typeface="+mn-ea"/>
              <a:cs typeface="+mn-cs"/>
            </a:endParaRPr>
          </a:p>
        </p:txBody>
      </p:sp>
    </p:spTree>
    <p:extLst>
      <p:ext uri="{BB962C8B-B14F-4D97-AF65-F5344CB8AC3E}">
        <p14:creationId xmlns:p14="http://schemas.microsoft.com/office/powerpoint/2010/main" val="37227122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140118"/>
          <a:ext cx="6858000" cy="221037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124581660"/>
                    </a:ext>
                  </a:extLst>
                </a:gridCol>
                <a:gridCol w="1371600">
                  <a:extLst>
                    <a:ext uri="{9D8B030D-6E8A-4147-A177-3AD203B41FA5}">
                      <a16:colId xmlns:a16="http://schemas.microsoft.com/office/drawing/2014/main" val="3372148144"/>
                    </a:ext>
                  </a:extLst>
                </a:gridCol>
                <a:gridCol w="1371600">
                  <a:extLst>
                    <a:ext uri="{9D8B030D-6E8A-4147-A177-3AD203B41FA5}">
                      <a16:colId xmlns:a16="http://schemas.microsoft.com/office/drawing/2014/main" val="384475541"/>
                    </a:ext>
                  </a:extLst>
                </a:gridCol>
                <a:gridCol w="1371600">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50</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2019</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2020</a:t>
                      </a:r>
                    </a:p>
                  </a:txBody>
                  <a:tcPr>
                    <a:solidFill>
                      <a:srgbClr val="FF3300">
                        <a:alpha val="65000"/>
                      </a:srgb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10% study on adequateness of relevant laws and regulations on safety completed</a:t>
                      </a:r>
                    </a:p>
                    <a:p>
                      <a:pPr>
                        <a:lnSpc>
                          <a:spcPct val="100000"/>
                        </a:lnSpc>
                      </a:pPr>
                      <a:endPar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solidFill>
                      <a:schemeClr val="accent2">
                        <a:lumMod val="20000"/>
                        <a:lumOff val="80000"/>
                      </a:schemeClr>
                    </a:solidFill>
                  </a:tcPr>
                </a:tc>
                <a:tc>
                  <a:txBody>
                    <a:bodyPr/>
                    <a:lstStyle/>
                    <a:p>
                      <a:pPr eaLnBrk="1" fontAlgn="auto" hangingPunct="1">
                        <a:lnSpc>
                          <a:spcPct val="100000"/>
                        </a:lnSpc>
                        <a:spcBef>
                          <a:spcPts val="0"/>
                        </a:spcBef>
                        <a:spcAft>
                          <a:spcPts val="0"/>
                        </a:spcAft>
                        <a:defRPr/>
                      </a:pPr>
                      <a:r>
                        <a:rPr lang="en-MY" sz="900" dirty="0" smtClean="0">
                          <a:solidFill>
                            <a:srgbClr val="231F20"/>
                          </a:solidFill>
                          <a:latin typeface="Tw Cen MT" pitchFamily="34" charset="0"/>
                        </a:rPr>
                        <a:t>Industry feedback on draft of study rolled out</a:t>
                      </a:r>
                    </a:p>
                    <a:p>
                      <a:pPr eaLnBrk="1" fontAlgn="auto" hangingPunct="1">
                        <a:lnSpc>
                          <a:spcPct val="100000"/>
                        </a:lnSpc>
                        <a:spcBef>
                          <a:spcPts val="0"/>
                        </a:spcBef>
                        <a:spcAft>
                          <a:spcPts val="0"/>
                        </a:spcAft>
                        <a:defRPr/>
                      </a:pPr>
                      <a:endParaRPr lang="en-MY" sz="900" dirty="0" smtClean="0">
                        <a:solidFill>
                          <a:srgbClr val="231F20"/>
                        </a:solidFill>
                        <a:latin typeface="Tw Cen MT" pitchFamily="34" charset="0"/>
                      </a:endParaRPr>
                    </a:p>
                    <a:p>
                      <a:pPr eaLnBrk="1" fontAlgn="auto" hangingPunct="1">
                        <a:lnSpc>
                          <a:spcPct val="100000"/>
                        </a:lnSpc>
                        <a:spcBef>
                          <a:spcPts val="0"/>
                        </a:spcBef>
                        <a:spcAft>
                          <a:spcPts val="0"/>
                        </a:spcAft>
                        <a:defRPr/>
                      </a:pPr>
                      <a:r>
                        <a:rPr lang="en-MY" sz="900" dirty="0" smtClean="0">
                          <a:solidFill>
                            <a:srgbClr val="231F20"/>
                          </a:solidFill>
                          <a:latin typeface="Tw Cen MT" pitchFamily="34" charset="0"/>
                        </a:rPr>
                        <a:t>Study report on the adequateness of relevant laws and regulations on safety published</a:t>
                      </a:r>
                    </a:p>
                    <a:p>
                      <a:pPr>
                        <a:lnSpc>
                          <a:spcPct val="100000"/>
                        </a:lnSpc>
                      </a:pPr>
                      <a:endPar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solidFill>
                      <a:schemeClr val="accent2">
                        <a:lumMod val="20000"/>
                        <a:lumOff val="80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Recommendations to government  on the findings of the study submitted</a:t>
                      </a:r>
                    </a:p>
                    <a:p>
                      <a:pPr>
                        <a:lnSpc>
                          <a:spcPct val="100000"/>
                        </a:lnSpc>
                        <a:defRPr/>
                      </a:pPr>
                      <a:endParaRPr kumimoji="0" lang="en-US" sz="900" b="0" i="0" u="none" strike="noStrike" kern="1200" cap="none" spc="0" normalizeH="0" baseline="0" noProof="0" dirty="0" smtClean="0">
                        <a:ln>
                          <a:noFill/>
                        </a:ln>
                        <a:solidFill>
                          <a:schemeClr val="tx1"/>
                        </a:solidFill>
                        <a:effectLst/>
                        <a:uLnTx/>
                        <a:uFillTx/>
                        <a:latin typeface="Tw Cen MT" pitchFamily="34" charset="0"/>
                        <a:ea typeface="+mn-ea"/>
                        <a:cs typeface="+mn-cs"/>
                      </a:endParaRPr>
                    </a:p>
                  </a:txBody>
                  <a:tcPr>
                    <a:solidFill>
                      <a:schemeClr val="accent2">
                        <a:lumMod val="20000"/>
                        <a:lumOff val="80000"/>
                      </a:schemeClr>
                    </a:solidFill>
                  </a:tcPr>
                </a:tc>
                <a:tc>
                  <a:txBody>
                    <a:bodyPr/>
                    <a:lstStyle/>
                    <a:p>
                      <a:endPar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solidFill>
                      <a:schemeClr val="accent2">
                        <a:lumMod val="20000"/>
                        <a:lumOff val="80000"/>
                      </a:schemeClr>
                    </a:solidFill>
                  </a:tcPr>
                </a:tc>
                <a:tc>
                  <a:txBody>
                    <a:bodyPr/>
                    <a:lstStyle/>
                    <a:p>
                      <a:endPar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solidFill>
                      <a:schemeClr val="accent2">
                        <a:lumMod val="20000"/>
                        <a:lumOff val="80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369981"/>
            <a:ext cx="6857999" cy="550118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0" name="Table 19"/>
          <p:cNvGraphicFramePr>
            <a:graphicFrameLocks noGrp="1"/>
          </p:cNvGraphicFramePr>
          <p:nvPr>
            <p:extLst/>
          </p:nvPr>
        </p:nvGraphicFramePr>
        <p:xfrm>
          <a:off x="-2" y="455786"/>
          <a:ext cx="4944141" cy="1322832"/>
        </p:xfrm>
        <a:graphic>
          <a:graphicData uri="http://schemas.openxmlformats.org/drawingml/2006/table">
            <a:tbl>
              <a:tblPr firstRow="1" bandRow="1">
                <a:tableStyleId>{5C22544A-7EE6-4342-B048-85BDC9FD1C3A}</a:tableStyleId>
              </a:tblPr>
              <a:tblGrid>
                <a:gridCol w="4944141">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eaLnBrk="1" fontAlgn="auto" hangingPunct="1">
                        <a:spcBef>
                          <a:spcPts val="0"/>
                        </a:spcBef>
                        <a:spcAft>
                          <a:spcPts val="0"/>
                        </a:spcAft>
                        <a:defRPr/>
                      </a:pPr>
                      <a:r>
                        <a:rPr lang="en-US" sz="1000" b="0" kern="1200" dirty="0" smtClean="0">
                          <a:solidFill>
                            <a:schemeClr val="tx1"/>
                          </a:solidFill>
                          <a:latin typeface="Tw Cen MT" panose="020B0602020104020603" pitchFamily="34" charset="0"/>
                          <a:ea typeface="+mn-ea"/>
                          <a:cs typeface="+mn-cs"/>
                        </a:rPr>
                        <a:t>Recommendations to improve the legal and regulatory framework related to construction Occupational Safety &amp; Health (OSH)  submitted to government by Q2 2018.</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smtClean="0">
                          <a:solidFill>
                            <a:schemeClr val="tx1"/>
                          </a:solidFill>
                          <a:latin typeface="Tw Cen MT" panose="020B0602020104020603" pitchFamily="34" charset="0"/>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Q2 - Improve workplace safety and workers' amenities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Q2b - Improve level of occupational safety and health at construction site </a:t>
                      </a:r>
                      <a:endParaRPr lang="ms-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12514" y="4545946"/>
            <a:ext cx="6797861" cy="4247317"/>
          </a:xfrm>
          <a:prstGeom prst="rect">
            <a:avLst/>
          </a:prstGeom>
          <a:noFill/>
        </p:spPr>
        <p:txBody>
          <a:bodyPr wrap="square" rtlCol="0">
            <a:spAutoFit/>
          </a:bodyPr>
          <a:lstStyle/>
          <a:p>
            <a:r>
              <a:rPr lang="en-MY" sz="1000" dirty="0" smtClean="0">
                <a:latin typeface="Tw Cen MT" panose="020B0602020104020603" pitchFamily="34" charset="0"/>
              </a:rPr>
              <a:t>This KPI is under the purview of IWG2.</a:t>
            </a:r>
          </a:p>
          <a:p>
            <a:pPr algn="just"/>
            <a:endParaRPr lang="en-MY" sz="1000" dirty="0" smtClean="0">
              <a:latin typeface="Tw Cen MT" panose="020B0602020104020603" pitchFamily="34" charset="0"/>
            </a:endParaRPr>
          </a:p>
          <a:p>
            <a:pPr algn="just"/>
            <a:r>
              <a:rPr lang="en-MY" sz="1000" b="1" dirty="0" smtClean="0">
                <a:latin typeface="Tw Cen MT" panose="020B0602020104020603" pitchFamily="34" charset="0"/>
              </a:rPr>
              <a:t>Report on Adequateness of Relevant Laws and Regulations on Construction Safety</a:t>
            </a:r>
          </a:p>
          <a:p>
            <a:pPr algn="just"/>
            <a:r>
              <a:rPr lang="en-MY" sz="1000" dirty="0" smtClean="0">
                <a:latin typeface="Tw Cen MT" panose="020B0602020104020603" pitchFamily="34" charset="0"/>
              </a:rPr>
              <a:t>The report on '</a:t>
            </a:r>
            <a:r>
              <a:rPr lang="en-MY" sz="1000" dirty="0" err="1" smtClean="0">
                <a:latin typeface="Tw Cen MT" panose="020B0602020104020603" pitchFamily="34" charset="0"/>
              </a:rPr>
              <a:t>Kajian</a:t>
            </a:r>
            <a:r>
              <a:rPr lang="en-MY" sz="1000" dirty="0" smtClean="0">
                <a:latin typeface="Tw Cen MT" panose="020B0602020104020603" pitchFamily="34" charset="0"/>
              </a:rPr>
              <a:t> </a:t>
            </a:r>
            <a:r>
              <a:rPr lang="en-MY" sz="1000" dirty="0" err="1" smtClean="0">
                <a:latin typeface="Tw Cen MT" panose="020B0602020104020603" pitchFamily="34" charset="0"/>
              </a:rPr>
              <a:t>Mengenai</a:t>
            </a:r>
            <a:r>
              <a:rPr lang="en-MY" sz="1000" dirty="0" smtClean="0">
                <a:latin typeface="Tw Cen MT" panose="020B0602020104020603" pitchFamily="34" charset="0"/>
              </a:rPr>
              <a:t> </a:t>
            </a:r>
            <a:r>
              <a:rPr lang="en-MY" sz="1000" dirty="0" err="1" smtClean="0">
                <a:latin typeface="Tw Cen MT" panose="020B0602020104020603" pitchFamily="34" charset="0"/>
              </a:rPr>
              <a:t>Keberkesanan</a:t>
            </a:r>
            <a:r>
              <a:rPr lang="en-MY" sz="1000" dirty="0" smtClean="0">
                <a:latin typeface="Tw Cen MT" panose="020B0602020104020603" pitchFamily="34" charset="0"/>
              </a:rPr>
              <a:t> </a:t>
            </a:r>
            <a:r>
              <a:rPr lang="en-MY" sz="1000" dirty="0" err="1" smtClean="0">
                <a:latin typeface="Tw Cen MT" panose="020B0602020104020603" pitchFamily="34" charset="0"/>
              </a:rPr>
              <a:t>dan</a:t>
            </a:r>
            <a:r>
              <a:rPr lang="en-MY" sz="1000" dirty="0" smtClean="0">
                <a:latin typeface="Tw Cen MT" panose="020B0602020104020603" pitchFamily="34" charset="0"/>
              </a:rPr>
              <a:t> </a:t>
            </a:r>
            <a:r>
              <a:rPr lang="en-MY" sz="1000" dirty="0" err="1" smtClean="0">
                <a:latin typeface="Tw Cen MT" panose="020B0602020104020603" pitchFamily="34" charset="0"/>
              </a:rPr>
              <a:t>Kecukupan</a:t>
            </a:r>
            <a:r>
              <a:rPr lang="en-MY" sz="1000" dirty="0" smtClean="0">
                <a:latin typeface="Tw Cen MT" panose="020B0602020104020603" pitchFamily="34" charset="0"/>
              </a:rPr>
              <a:t> </a:t>
            </a:r>
            <a:r>
              <a:rPr lang="en-MY" sz="1000" dirty="0" err="1" smtClean="0">
                <a:latin typeface="Tw Cen MT" panose="020B0602020104020603" pitchFamily="34" charset="0"/>
              </a:rPr>
              <a:t>Undang-Undang</a:t>
            </a:r>
            <a:r>
              <a:rPr lang="en-MY" sz="1000" dirty="0" smtClean="0">
                <a:latin typeface="Tw Cen MT" panose="020B0602020104020603" pitchFamily="34" charset="0"/>
              </a:rPr>
              <a:t> </a:t>
            </a:r>
            <a:r>
              <a:rPr lang="en-MY" sz="1000" dirty="0" err="1" smtClean="0">
                <a:latin typeface="Tw Cen MT" panose="020B0602020104020603" pitchFamily="34" charset="0"/>
              </a:rPr>
              <a:t>dan</a:t>
            </a:r>
            <a:r>
              <a:rPr lang="en-MY" sz="1000" dirty="0" smtClean="0">
                <a:latin typeface="Tw Cen MT" panose="020B0602020104020603" pitchFamily="34" charset="0"/>
              </a:rPr>
              <a:t> </a:t>
            </a:r>
            <a:r>
              <a:rPr lang="en-MY" sz="1000" dirty="0" err="1" smtClean="0">
                <a:latin typeface="Tw Cen MT" panose="020B0602020104020603" pitchFamily="34" charset="0"/>
              </a:rPr>
              <a:t>Peraturan</a:t>
            </a:r>
            <a:r>
              <a:rPr lang="en-MY" sz="1000" dirty="0" smtClean="0">
                <a:latin typeface="Tw Cen MT" panose="020B0602020104020603" pitchFamily="34" charset="0"/>
              </a:rPr>
              <a:t> yang </a:t>
            </a:r>
            <a:r>
              <a:rPr lang="en-MY" sz="1000" dirty="0" err="1" smtClean="0">
                <a:latin typeface="Tw Cen MT" panose="020B0602020104020603" pitchFamily="34" charset="0"/>
              </a:rPr>
              <a:t>berkaitan</a:t>
            </a:r>
            <a:r>
              <a:rPr lang="en-MY" sz="1000" dirty="0" smtClean="0">
                <a:latin typeface="Tw Cen MT" panose="020B0602020104020603" pitchFamily="34" charset="0"/>
              </a:rPr>
              <a:t> </a:t>
            </a:r>
            <a:r>
              <a:rPr lang="en-MY" sz="1000" dirty="0" err="1" smtClean="0">
                <a:latin typeface="Tw Cen MT" panose="020B0602020104020603" pitchFamily="34" charset="0"/>
              </a:rPr>
              <a:t>dengan</a:t>
            </a:r>
            <a:r>
              <a:rPr lang="en-MY" sz="1000" dirty="0" smtClean="0">
                <a:latin typeface="Tw Cen MT" panose="020B0602020104020603" pitchFamily="34" charset="0"/>
              </a:rPr>
              <a:t> </a:t>
            </a:r>
            <a:r>
              <a:rPr lang="en-MY" sz="1000" dirty="0" err="1" smtClean="0">
                <a:latin typeface="Tw Cen MT" panose="020B0602020104020603" pitchFamily="34" charset="0"/>
              </a:rPr>
              <a:t>Keselamatan</a:t>
            </a:r>
            <a:r>
              <a:rPr lang="en-MY" sz="1000" dirty="0" smtClean="0">
                <a:latin typeface="Tw Cen MT" panose="020B0602020104020603" pitchFamily="34" charset="0"/>
              </a:rPr>
              <a:t> </a:t>
            </a:r>
            <a:r>
              <a:rPr lang="en-MY" sz="1000" dirty="0" err="1" smtClean="0">
                <a:latin typeface="Tw Cen MT" panose="020B0602020104020603" pitchFamily="34" charset="0"/>
              </a:rPr>
              <a:t>Pembinaan</a:t>
            </a:r>
            <a:r>
              <a:rPr lang="en-MY" sz="1000" dirty="0" smtClean="0">
                <a:latin typeface="Tw Cen MT" panose="020B0602020104020603" pitchFamily="34" charset="0"/>
              </a:rPr>
              <a:t>' was published in October 2017. </a:t>
            </a:r>
          </a:p>
          <a:p>
            <a:pPr algn="just"/>
            <a:endParaRPr lang="en-MY" sz="1000" dirty="0" smtClean="0">
              <a:latin typeface="Tw Cen MT" panose="020B0602020104020603" pitchFamily="34" charset="0"/>
            </a:endParaRPr>
          </a:p>
          <a:p>
            <a:pPr algn="just"/>
            <a:r>
              <a:rPr lang="en-MY" sz="1000" dirty="0" smtClean="0">
                <a:latin typeface="Tw Cen MT" panose="020B0602020104020603" pitchFamily="34" charset="0"/>
              </a:rPr>
              <a:t>Among the key contents of the report are :</a:t>
            </a:r>
          </a:p>
          <a:p>
            <a:pPr marL="228600" indent="-228600" algn="just">
              <a:buFont typeface="+mj-lt"/>
              <a:buAutoNum type="arabicParenR"/>
            </a:pPr>
            <a:r>
              <a:rPr lang="en-US" sz="1000" dirty="0" smtClean="0">
                <a:latin typeface="Tw Cen MT" panose="020B0602020104020603" pitchFamily="34" charset="0"/>
              </a:rPr>
              <a:t>Difference in level of achievement in safety and health between oil and gas and construction industry </a:t>
            </a:r>
          </a:p>
          <a:p>
            <a:pPr marL="228600" indent="-228600" algn="just">
              <a:buFont typeface="+mj-lt"/>
              <a:buAutoNum type="arabicParenR"/>
            </a:pPr>
            <a:r>
              <a:rPr lang="en-US" sz="1000" dirty="0" smtClean="0">
                <a:latin typeface="Tw Cen MT" panose="020B0602020104020603" pitchFamily="34" charset="0"/>
              </a:rPr>
              <a:t>Identification of the laws and effectiveness on implementation of enforcement between Malaysia and other developed countries (United </a:t>
            </a:r>
            <a:r>
              <a:rPr lang="en-US" sz="1000" dirty="0">
                <a:latin typeface="Tw Cen MT" panose="020B0602020104020603" pitchFamily="34" charset="0"/>
              </a:rPr>
              <a:t>Kingdom, Australia </a:t>
            </a:r>
            <a:r>
              <a:rPr lang="en-US" sz="1000" dirty="0" smtClean="0">
                <a:latin typeface="Tw Cen MT" panose="020B0602020104020603" pitchFamily="34" charset="0"/>
              </a:rPr>
              <a:t>and Singapore) </a:t>
            </a:r>
            <a:endParaRPr lang="en-US" sz="1000" dirty="0">
              <a:latin typeface="Tw Cen MT" panose="020B0602020104020603" pitchFamily="34" charset="0"/>
            </a:endParaRPr>
          </a:p>
          <a:p>
            <a:pPr marL="228600" indent="-228600" algn="just">
              <a:buFont typeface="+mj-lt"/>
              <a:buAutoNum type="arabicParenR"/>
            </a:pPr>
            <a:r>
              <a:rPr lang="en-US" sz="1000" dirty="0" smtClean="0">
                <a:latin typeface="Tw Cen MT" panose="020B0602020104020603" pitchFamily="34" charset="0"/>
              </a:rPr>
              <a:t>Identification of the existence of overlap of authority </a:t>
            </a:r>
          </a:p>
          <a:p>
            <a:pPr marL="228600" indent="-228600" algn="just">
              <a:buFont typeface="+mj-lt"/>
              <a:buAutoNum type="arabicParenR"/>
            </a:pPr>
            <a:r>
              <a:rPr lang="en-US" sz="1000" dirty="0" smtClean="0">
                <a:latin typeface="Tw Cen MT" panose="020B0602020104020603" pitchFamily="34" charset="0"/>
              </a:rPr>
              <a:t>Identification of prevailing weaknesses in construction industry practices </a:t>
            </a:r>
          </a:p>
          <a:p>
            <a:pPr marL="228600" indent="-228600" algn="just">
              <a:buFont typeface="+mj-lt"/>
              <a:buAutoNum type="arabicParenR"/>
            </a:pPr>
            <a:r>
              <a:rPr lang="en-US" sz="1000" dirty="0" smtClean="0">
                <a:latin typeface="Tw Cen MT" panose="020B0602020104020603" pitchFamily="34" charset="0"/>
              </a:rPr>
              <a:t>Recommendations for improvement</a:t>
            </a:r>
            <a:endParaRPr lang="en-US" sz="1000" dirty="0">
              <a:latin typeface="Tw Cen MT" panose="020B0602020104020603" pitchFamily="34" charset="0"/>
            </a:endParaRPr>
          </a:p>
          <a:p>
            <a:pPr algn="just"/>
            <a:endParaRPr lang="en-MY" sz="1000" dirty="0" smtClean="0">
              <a:latin typeface="Tw Cen MT" panose="020B0602020104020603" pitchFamily="34" charset="0"/>
            </a:endParaRPr>
          </a:p>
          <a:p>
            <a:pPr algn="just"/>
            <a:r>
              <a:rPr lang="en-MY" sz="1000" dirty="0" smtClean="0">
                <a:latin typeface="Tw Cen MT" panose="020B0602020104020603" pitchFamily="34" charset="0"/>
              </a:rPr>
              <a:t>The recommendations for improvement includes revision of relevant laws, imposing penalty and fines, enforcement and role of industry players. </a:t>
            </a:r>
            <a:r>
              <a:rPr lang="en-US" sz="1000" dirty="0" smtClean="0">
                <a:latin typeface="Tw Cen MT" panose="020B0602020104020603" pitchFamily="34" charset="0"/>
              </a:rPr>
              <a:t>These two </a:t>
            </a:r>
            <a:r>
              <a:rPr lang="en-US" sz="1000" dirty="0">
                <a:latin typeface="Tw Cen MT" panose="020B0602020104020603" pitchFamily="34" charset="0"/>
              </a:rPr>
              <a:t>recommendations </a:t>
            </a:r>
            <a:r>
              <a:rPr lang="en-US" sz="1000" dirty="0" smtClean="0">
                <a:latin typeface="Tw Cen MT" panose="020B0602020104020603" pitchFamily="34" charset="0"/>
              </a:rPr>
              <a:t>were submitted </a:t>
            </a:r>
            <a:r>
              <a:rPr lang="en-US" sz="1000" dirty="0">
                <a:latin typeface="Tw Cen MT" panose="020B0602020104020603" pitchFamily="34" charset="0"/>
              </a:rPr>
              <a:t>to DOSH </a:t>
            </a:r>
            <a:r>
              <a:rPr lang="en-US" sz="1000" dirty="0" smtClean="0">
                <a:latin typeface="Tw Cen MT" panose="020B0602020104020603" pitchFamily="34" charset="0"/>
              </a:rPr>
              <a:t>to </a:t>
            </a:r>
            <a:r>
              <a:rPr lang="en-US" sz="1000" dirty="0">
                <a:latin typeface="Tw Cen MT" panose="020B0602020104020603" pitchFamily="34" charset="0"/>
              </a:rPr>
              <a:t>improve the legal and regulatory framework related to Construction Occupational Safety and Health (</a:t>
            </a:r>
            <a:r>
              <a:rPr lang="en-US" sz="1000" dirty="0" smtClean="0">
                <a:latin typeface="Tw Cen MT" panose="020B0602020104020603" pitchFamily="34" charset="0"/>
              </a:rPr>
              <a:t>OSH) :</a:t>
            </a:r>
          </a:p>
          <a:p>
            <a:pPr marL="171450" indent="-171450" algn="just">
              <a:buFont typeface="Arial" panose="020B0604020202020204" pitchFamily="34" charset="0"/>
              <a:buChar char="•"/>
            </a:pPr>
            <a:r>
              <a:rPr lang="en-US" sz="1000" dirty="0" smtClean="0">
                <a:latin typeface="Tw Cen MT" panose="020B0602020104020603" pitchFamily="34" charset="0"/>
              </a:rPr>
              <a:t>DOSH </a:t>
            </a:r>
            <a:r>
              <a:rPr lang="en-US" sz="1000" dirty="0">
                <a:latin typeface="Tw Cen MT" panose="020B0602020104020603" pitchFamily="34" charset="0"/>
              </a:rPr>
              <a:t>to introduce the Construction Design and Management (CDM) Regulations</a:t>
            </a:r>
          </a:p>
          <a:p>
            <a:pPr marL="171450" lvl="0" indent="-171450" algn="just">
              <a:buFont typeface="Arial" panose="020B0604020202020204" pitchFamily="34" charset="0"/>
              <a:buChar char="•"/>
            </a:pPr>
            <a:r>
              <a:rPr lang="en-US" sz="1000" dirty="0">
                <a:latin typeface="Tw Cen MT" panose="020B0602020104020603" pitchFamily="34" charset="0"/>
              </a:rPr>
              <a:t>DOSH to</a:t>
            </a:r>
            <a:r>
              <a:rPr lang="en-US" sz="1000" dirty="0" smtClean="0">
                <a:latin typeface="Tw Cen MT" panose="020B0602020104020603" pitchFamily="34" charset="0"/>
              </a:rPr>
              <a:t> </a:t>
            </a:r>
            <a:r>
              <a:rPr lang="en-US" sz="1000" dirty="0">
                <a:latin typeface="Tw Cen MT" panose="020B0602020104020603" pitchFamily="34" charset="0"/>
              </a:rPr>
              <a:t>enhance OSHA 1994 and FMA 1967</a:t>
            </a:r>
          </a:p>
          <a:p>
            <a:pPr algn="just"/>
            <a:r>
              <a:rPr lang="en-US" sz="1000" dirty="0">
                <a:latin typeface="Tw Cen MT" panose="020B0602020104020603" pitchFamily="34" charset="0"/>
              </a:rPr>
              <a:t> </a:t>
            </a:r>
          </a:p>
          <a:p>
            <a:pPr algn="just"/>
            <a:r>
              <a:rPr lang="en-US" sz="1000" dirty="0" smtClean="0">
                <a:latin typeface="Tw Cen MT" panose="020B0602020104020603" pitchFamily="34" charset="0"/>
              </a:rPr>
              <a:t>CIDB has presented the findings of HSE UK’s report to OSHCIM Steering Committee and in principle the committee decided OSHCIM is to be introduced as regulations under OSH Act 1994. The above recommendations and the regulations on OSHCIM and amendment to OSH Act 1994 will be tabled in the Parliament sitting in October 2018. Currently the proposed regulations and revised draft OSH Act 1994 has been submitted to AG Chamber by DOSH.</a:t>
            </a:r>
            <a:endParaRPr lang="en-US" sz="1000" dirty="0">
              <a:latin typeface="Tw Cen MT" panose="020B0602020104020603" pitchFamily="34" charset="0"/>
            </a:endParaRPr>
          </a:p>
          <a:p>
            <a:endParaRPr lang="en-MY" sz="1000" dirty="0" smtClean="0">
              <a:latin typeface="Tw Cen MT" panose="020B0602020104020603" pitchFamily="34" charset="0"/>
            </a:endParaRPr>
          </a:p>
          <a:p>
            <a:endParaRPr lang="en-MY" sz="1000" dirty="0">
              <a:latin typeface="Tw Cen MT" panose="020B0602020104020603" pitchFamily="34" charset="0"/>
            </a:endParaRPr>
          </a:p>
        </p:txBody>
      </p:sp>
      <p:sp>
        <p:nvSpPr>
          <p:cNvPr id="5" name="Rectangle 4"/>
          <p:cNvSpPr/>
          <p:nvPr/>
        </p:nvSpPr>
        <p:spPr>
          <a:xfrm>
            <a:off x="2110332" y="63798"/>
            <a:ext cx="3167790" cy="307777"/>
          </a:xfrm>
          <a:prstGeom prst="rect">
            <a:avLst/>
          </a:prstGeom>
          <a:ln>
            <a:noFill/>
          </a:ln>
        </p:spPr>
        <p:txBody>
          <a:bodyPr wrap="none">
            <a:spAutoFit/>
          </a:bodyPr>
          <a:lstStyle/>
          <a:p>
            <a:r>
              <a:rPr lang="ms-MY" sz="1400" b="1" dirty="0" smtClean="0">
                <a:solidFill>
                  <a:srgbClr val="FF0000"/>
                </a:solidFill>
                <a:latin typeface="Tw Cen MT" panose="020B0602020104020603" pitchFamily="34" charset="0"/>
              </a:rPr>
              <a:t>QUALITY, SAFETY &amp; PROFESSIONALISM</a:t>
            </a:r>
            <a:endParaRPr lang="ms-MY" sz="1400" dirty="0">
              <a:solidFill>
                <a:srgbClr val="FF0000"/>
              </a:solidFill>
            </a:endParaRPr>
          </a:p>
        </p:txBody>
      </p:sp>
      <p:sp>
        <p:nvSpPr>
          <p:cNvPr id="10" name="Rectangle 9"/>
          <p:cNvSpPr/>
          <p:nvPr/>
        </p:nvSpPr>
        <p:spPr>
          <a:xfrm>
            <a:off x="116962" y="-74431"/>
            <a:ext cx="2226187"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Q2-015</a:t>
            </a:r>
            <a:endParaRPr lang="ms-MY" sz="2800" dirty="0">
              <a:solidFill>
                <a:schemeClr val="bg1"/>
              </a:solidFill>
            </a:endParaRPr>
          </a:p>
        </p:txBody>
      </p:sp>
      <p:sp>
        <p:nvSpPr>
          <p:cNvPr id="15" name="TextBox 14"/>
          <p:cNvSpPr txBox="1"/>
          <p:nvPr/>
        </p:nvSpPr>
        <p:spPr>
          <a:xfrm>
            <a:off x="0" y="4316234"/>
            <a:ext cx="6858000" cy="230832"/>
          </a:xfrm>
          <a:prstGeom prst="rect">
            <a:avLst/>
          </a:prstGeom>
          <a:solidFill>
            <a:srgbClr val="FF3300"/>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916372"/>
            <a:ext cx="6858000" cy="230832"/>
          </a:xfrm>
          <a:prstGeom prst="rect">
            <a:avLst/>
          </a:prstGeom>
          <a:solidFill>
            <a:srgbClr val="FF3300"/>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2" name="Table 11"/>
          <p:cNvGraphicFramePr>
            <a:graphicFrameLocks noGrp="1"/>
          </p:cNvGraphicFramePr>
          <p:nvPr>
            <p:extLst/>
          </p:nvPr>
        </p:nvGraphicFramePr>
        <p:xfrm>
          <a:off x="5219408" y="254484"/>
          <a:ext cx="1627983" cy="1584960"/>
        </p:xfrm>
        <a:graphic>
          <a:graphicData uri="http://schemas.openxmlformats.org/drawingml/2006/table">
            <a:tbl>
              <a:tblPr firstRow="1" bandRow="1">
                <a:tableStyleId>{5C22544A-7EE6-4342-B048-85BDC9FD1C3A}</a:tableStyleId>
              </a:tblPr>
              <a:tblGrid>
                <a:gridCol w="162798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ms-MY" sz="1000" dirty="0" smtClean="0">
                          <a:solidFill>
                            <a:schemeClr val="tx1"/>
                          </a:solidFill>
                          <a:latin typeface="Tw Cen MT" panose="020B0602020104020603" pitchFamily="34" charset="0"/>
                        </a:rPr>
                        <a:t>Ir. M.Ramuseren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Chuang</a:t>
                      </a:r>
                      <a:r>
                        <a:rPr lang="ms-MY" sz="1000" baseline="0" dirty="0" smtClean="0">
                          <a:solidFill>
                            <a:schemeClr val="tx1"/>
                          </a:solidFill>
                          <a:latin typeface="Tw Cen MT" panose="020B0602020104020603" pitchFamily="34" charset="0"/>
                        </a:rPr>
                        <a:t> Kuang Hong</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420191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124581660"/>
                    </a:ext>
                  </a:extLst>
                </a:gridCol>
                <a:gridCol w="1371600">
                  <a:extLst>
                    <a:ext uri="{9D8B030D-6E8A-4147-A177-3AD203B41FA5}">
                      <a16:colId xmlns:a16="http://schemas.microsoft.com/office/drawing/2014/main" val="3372148144"/>
                    </a:ext>
                  </a:extLst>
                </a:gridCol>
                <a:gridCol w="1371600">
                  <a:extLst>
                    <a:ext uri="{9D8B030D-6E8A-4147-A177-3AD203B41FA5}">
                      <a16:colId xmlns:a16="http://schemas.microsoft.com/office/drawing/2014/main" val="384475541"/>
                    </a:ext>
                  </a:extLst>
                </a:gridCol>
                <a:gridCol w="1371600">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rgbClr val="FF3300">
                        <a:alpha val="65000"/>
                      </a:srgb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Development of OSH BQ agreed by CIDB, DOSH</a:t>
                      </a:r>
                      <a:r>
                        <a:rPr lang="en-US" sz="900" baseline="0" dirty="0" smtClean="0">
                          <a:solidFill>
                            <a:srgbClr val="000000"/>
                          </a:solidFill>
                          <a:latin typeface="Tw Cen MT" pitchFamily="34" charset="0"/>
                        </a:rPr>
                        <a:t> and JKR</a:t>
                      </a:r>
                      <a:endParaRPr lang="en-US" sz="900" dirty="0" smtClean="0">
                        <a:solidFill>
                          <a:srgbClr val="000000"/>
                        </a:solidFill>
                        <a:latin typeface="Tw Cen MT" pitchFamily="34" charset="0"/>
                      </a:endParaRPr>
                    </a:p>
                    <a:p>
                      <a:pPr>
                        <a:lnSpc>
                          <a:spcPct val="100000"/>
                        </a:lnSpc>
                      </a:pPr>
                      <a:endPar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solidFill>
                      <a:schemeClr val="accent2">
                        <a:lumMod val="20000"/>
                        <a:lumOff val="80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MY" sz="900" dirty="0" smtClean="0">
                          <a:solidFill>
                            <a:schemeClr val="tx1"/>
                          </a:solidFill>
                          <a:latin typeface="Tw Cen MT" pitchFamily="34" charset="0"/>
                        </a:rPr>
                        <a:t>Gap analysis on the current OSH BQ documents of JKR, DOSH and CIDB finalised</a:t>
                      </a:r>
                    </a:p>
                    <a:p>
                      <a:pPr>
                        <a:lnSpc>
                          <a:spcPct val="100000"/>
                        </a:lnSpc>
                      </a:pPr>
                      <a:endPar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solidFill>
                      <a:schemeClr val="accent2">
                        <a:lumMod val="20000"/>
                        <a:lumOff val="80000"/>
                      </a:schemeClr>
                    </a:solidFill>
                  </a:tcPr>
                </a:tc>
                <a:tc>
                  <a:txBody>
                    <a:bodyPr/>
                    <a:lstStyle/>
                    <a:p>
                      <a:pPr eaLnBrk="1" fontAlgn="auto" hangingPunct="1">
                        <a:lnSpc>
                          <a:spcPct val="100000"/>
                        </a:lnSpc>
                        <a:spcBef>
                          <a:spcPts val="0"/>
                        </a:spcBef>
                        <a:spcAft>
                          <a:spcPts val="0"/>
                        </a:spcAft>
                        <a:defRPr/>
                      </a:pPr>
                      <a:r>
                        <a:rPr lang="en-MY" sz="900" dirty="0" smtClean="0">
                          <a:solidFill>
                            <a:schemeClr val="tx1"/>
                          </a:solidFill>
                          <a:latin typeface="Tw Cen MT" pitchFamily="34" charset="0"/>
                          <a:cs typeface="Arial" panose="020B0604020202020204" pitchFamily="34" charset="0"/>
                        </a:rPr>
                        <a:t>Committee for development of standardised OSH BQ established</a:t>
                      </a:r>
                    </a:p>
                    <a:p>
                      <a:pPr eaLnBrk="1" fontAlgn="auto" hangingPunct="1">
                        <a:lnSpc>
                          <a:spcPct val="100000"/>
                        </a:lnSpc>
                        <a:spcBef>
                          <a:spcPts val="0"/>
                        </a:spcBef>
                        <a:spcAft>
                          <a:spcPts val="0"/>
                        </a:spcAft>
                        <a:defRPr/>
                      </a:pPr>
                      <a:endParaRPr lang="en-US" sz="900" dirty="0" smtClean="0">
                        <a:solidFill>
                          <a:schemeClr val="tx1"/>
                        </a:solidFill>
                        <a:latin typeface="Tw Cen MT" pitchFamily="34" charset="0"/>
                        <a:cs typeface="Arial" panose="020B0604020202020204" pitchFamily="34" charset="0"/>
                      </a:endParaRPr>
                    </a:p>
                    <a:p>
                      <a:pPr>
                        <a:lnSpc>
                          <a:spcPct val="100000"/>
                        </a:lnSpc>
                        <a:defRPr/>
                      </a:pPr>
                      <a:r>
                        <a:rPr lang="en-MY" sz="900" dirty="0" smtClean="0">
                          <a:solidFill>
                            <a:schemeClr val="tx1"/>
                          </a:solidFill>
                          <a:latin typeface="Tw Cen MT" pitchFamily="34" charset="0"/>
                        </a:rPr>
                        <a:t>Standard OSH BQ for government projects developed</a:t>
                      </a:r>
                    </a:p>
                    <a:p>
                      <a:pPr>
                        <a:lnSpc>
                          <a:spcPct val="100000"/>
                        </a:lnSpc>
                        <a:defRPr/>
                      </a:pPr>
                      <a:endParaRPr kumimoji="0" lang="en-US" sz="900" b="0" i="0" u="none" strike="noStrike" kern="1200" cap="none" spc="0" normalizeH="0" baseline="0" noProof="0" dirty="0" smtClean="0">
                        <a:ln>
                          <a:noFill/>
                        </a:ln>
                        <a:solidFill>
                          <a:schemeClr val="tx1"/>
                        </a:solidFill>
                        <a:effectLst/>
                        <a:uLnTx/>
                        <a:uFillTx/>
                        <a:latin typeface="Tw Cen MT" pitchFamily="34" charset="0"/>
                        <a:ea typeface="+mn-ea"/>
                        <a:cs typeface="+mn-cs"/>
                      </a:endParaRPr>
                    </a:p>
                  </a:txBody>
                  <a:tcPr>
                    <a:solidFill>
                      <a:schemeClr val="accent2">
                        <a:lumMod val="20000"/>
                        <a:lumOff val="80000"/>
                      </a:schemeClr>
                    </a:solidFill>
                  </a:tcPr>
                </a:tc>
                <a:tc>
                  <a:txBody>
                    <a:bodyPr/>
                    <a:lstStyle/>
                    <a:p>
                      <a:pPr>
                        <a:lnSpc>
                          <a:spcPct val="100000"/>
                        </a:lnSpc>
                        <a:defRPr/>
                      </a:pPr>
                      <a:r>
                        <a:rPr lang="en-MY" sz="900" dirty="0" smtClean="0">
                          <a:solidFill>
                            <a:schemeClr val="tx1"/>
                          </a:solidFill>
                          <a:latin typeface="Tw Cen MT" pitchFamily="34" charset="0"/>
                        </a:rPr>
                        <a:t>Study report on impact of OSH BQ produced</a:t>
                      </a:r>
                    </a:p>
                    <a:p>
                      <a:pPr>
                        <a:lnSpc>
                          <a:spcPct val="100000"/>
                        </a:lnSpc>
                        <a:defRPr/>
                      </a:pPr>
                      <a:endParaRPr lang="en-MY" sz="900" dirty="0" smtClean="0">
                        <a:solidFill>
                          <a:schemeClr val="tx1"/>
                        </a:solidFill>
                        <a:latin typeface="Tw Cen MT" pitchFamily="34" charset="0"/>
                      </a:endParaRPr>
                    </a:p>
                    <a:p>
                      <a:pPr>
                        <a:lnSpc>
                          <a:spcPct val="100000"/>
                        </a:lnSpc>
                        <a:defRPr/>
                      </a:pPr>
                      <a:r>
                        <a:rPr lang="en-MY" sz="900" dirty="0" smtClean="0">
                          <a:solidFill>
                            <a:schemeClr val="tx1"/>
                          </a:solidFill>
                          <a:latin typeface="Tw Cen MT" pitchFamily="34" charset="0"/>
                          <a:cs typeface="Arial" panose="020B0604020202020204" pitchFamily="34" charset="0"/>
                        </a:rPr>
                        <a:t>Recommendation to incorporate OSH BQ in government projects submitted to MOF</a:t>
                      </a:r>
                    </a:p>
                    <a:p>
                      <a:pPr eaLnBrk="1" fontAlgn="auto" hangingPunct="1">
                        <a:lnSpc>
                          <a:spcPct val="100000"/>
                        </a:lnSpc>
                        <a:spcBef>
                          <a:spcPts val="0"/>
                        </a:spcBef>
                        <a:spcAft>
                          <a:spcPts val="0"/>
                        </a:spcAft>
                        <a:defRPr/>
                      </a:pPr>
                      <a:endParaRPr lang="en-US" sz="900" dirty="0" smtClean="0">
                        <a:solidFill>
                          <a:schemeClr val="tx1"/>
                        </a:solidFill>
                        <a:latin typeface="Tw Cen MT" pitchFamily="34" charset="0"/>
                        <a:cs typeface="Arial" panose="020B0604020202020204" pitchFamily="34" charset="0"/>
                      </a:endParaRPr>
                    </a:p>
                    <a:p>
                      <a:pPr>
                        <a:lnSpc>
                          <a:spcPct val="100000"/>
                        </a:lnSpc>
                      </a:pPr>
                      <a:endPar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solidFill>
                      <a:schemeClr val="accent2">
                        <a:lumMod val="20000"/>
                        <a:lumOff val="80000"/>
                      </a:schemeClr>
                    </a:solidFill>
                  </a:tcPr>
                </a:tc>
                <a:tc>
                  <a:txBody>
                    <a:bodyPr/>
                    <a:lstStyle/>
                    <a:p>
                      <a:pPr>
                        <a:lnSpc>
                          <a:spcPct val="100000"/>
                        </a:lnSpc>
                        <a:defRPr/>
                      </a:pPr>
                      <a:r>
                        <a:rPr lang="en-MY" sz="900" dirty="0" smtClean="0">
                          <a:solidFill>
                            <a:schemeClr val="tx1"/>
                          </a:solidFill>
                          <a:latin typeface="Tw Cen MT" pitchFamily="34" charset="0"/>
                          <a:cs typeface="Arial" panose="020B0604020202020204" pitchFamily="34" charset="0"/>
                        </a:rPr>
                        <a:t>Circular on OSH BQ issued by MOF</a:t>
                      </a:r>
                    </a:p>
                    <a:p>
                      <a:pPr eaLnBrk="1" fontAlgn="auto" hangingPunct="1">
                        <a:lnSpc>
                          <a:spcPct val="100000"/>
                        </a:lnSpc>
                        <a:spcBef>
                          <a:spcPts val="0"/>
                        </a:spcBef>
                        <a:spcAft>
                          <a:spcPts val="0"/>
                        </a:spcAft>
                        <a:defRPr/>
                      </a:pPr>
                      <a:endParaRPr lang="en-US" sz="900" dirty="0" smtClean="0">
                        <a:solidFill>
                          <a:schemeClr val="tx1"/>
                        </a:solidFill>
                        <a:latin typeface="Tw Cen MT" pitchFamily="34" charset="0"/>
                        <a:cs typeface="Arial" panose="020B0604020202020204" pitchFamily="34" charset="0"/>
                      </a:endParaRPr>
                    </a:p>
                    <a:p>
                      <a:pPr eaLnBrk="1" fontAlgn="auto" hangingPunct="1">
                        <a:lnSpc>
                          <a:spcPct val="100000"/>
                        </a:lnSpc>
                        <a:spcBef>
                          <a:spcPts val="0"/>
                        </a:spcBef>
                        <a:spcAft>
                          <a:spcPts val="0"/>
                        </a:spcAft>
                        <a:defRPr/>
                      </a:pPr>
                      <a:r>
                        <a:rPr lang="en-US" sz="900" dirty="0" smtClean="0">
                          <a:solidFill>
                            <a:schemeClr val="tx1"/>
                          </a:solidFill>
                          <a:latin typeface="Tw Cen MT" pitchFamily="34" charset="0"/>
                          <a:cs typeface="Arial" panose="020B0604020202020204" pitchFamily="34" charset="0"/>
                        </a:rPr>
                        <a:t>Report on OSH BQ implementation published</a:t>
                      </a:r>
                    </a:p>
                    <a:p>
                      <a:pPr eaLnBrk="1" fontAlgn="auto" hangingPunct="1">
                        <a:lnSpc>
                          <a:spcPct val="100000"/>
                        </a:lnSpc>
                        <a:spcBef>
                          <a:spcPts val="0"/>
                        </a:spcBef>
                        <a:spcAft>
                          <a:spcPts val="0"/>
                        </a:spcAft>
                        <a:defRPr/>
                      </a:pPr>
                      <a:endParaRPr lang="en-US" sz="900" dirty="0" smtClean="0">
                        <a:solidFill>
                          <a:schemeClr val="tx1"/>
                        </a:solidFill>
                        <a:latin typeface="Tw Cen MT" pitchFamily="34" charset="0"/>
                        <a:cs typeface="Arial" panose="020B0604020202020204" pitchFamily="34" charset="0"/>
                      </a:endParaRPr>
                    </a:p>
                    <a:p>
                      <a:pPr>
                        <a:lnSpc>
                          <a:spcPct val="100000"/>
                        </a:lnSpc>
                      </a:pPr>
                      <a:endPar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solidFill>
                      <a:schemeClr val="accent2">
                        <a:lumMod val="20000"/>
                        <a:lumOff val="80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369981"/>
            <a:ext cx="6857999" cy="550118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0" name="Table 19"/>
          <p:cNvGraphicFramePr>
            <a:graphicFrameLocks noGrp="1"/>
          </p:cNvGraphicFramePr>
          <p:nvPr>
            <p:extLst/>
          </p:nvPr>
        </p:nvGraphicFramePr>
        <p:xfrm>
          <a:off x="-2" y="455786"/>
          <a:ext cx="4944141" cy="1322832"/>
        </p:xfrm>
        <a:graphic>
          <a:graphicData uri="http://schemas.openxmlformats.org/drawingml/2006/table">
            <a:tbl>
              <a:tblPr firstRow="1" bandRow="1">
                <a:tableStyleId>{5C22544A-7EE6-4342-B048-85BDC9FD1C3A}</a:tableStyleId>
              </a:tblPr>
              <a:tblGrid>
                <a:gridCol w="4944141">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smtClean="0">
                          <a:solidFill>
                            <a:schemeClr val="tx1"/>
                          </a:solidFill>
                          <a:latin typeface="Tw Cen MT" panose="020B0602020104020603" pitchFamily="34" charset="0"/>
                          <a:ea typeface="+mn-ea"/>
                          <a:cs typeface="+mn-cs"/>
                        </a:rPr>
                        <a:t>Cost of Occupational Safety &amp; Health (OSH) to be provided in all government tenders and contracts by Q4 2020.</a:t>
                      </a:r>
                      <a:endParaRPr lang="en-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smtClean="0">
                          <a:solidFill>
                            <a:schemeClr val="tx1"/>
                          </a:solidFill>
                          <a:latin typeface="Tw Cen MT" panose="020B0602020104020603" pitchFamily="34" charset="0"/>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Q2 - Improve workplace safety and workers' amenities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Q2b - Improve level of occupational safety and health at construction site </a:t>
                      </a:r>
                      <a:endParaRPr lang="ms-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19052" y="4548302"/>
            <a:ext cx="6772274" cy="5324535"/>
          </a:xfrm>
          <a:prstGeom prst="rect">
            <a:avLst/>
          </a:prstGeom>
          <a:noFill/>
        </p:spPr>
        <p:txBody>
          <a:bodyPr wrap="square" rtlCol="0">
            <a:spAutoFit/>
          </a:bodyPr>
          <a:lstStyle/>
          <a:p>
            <a:r>
              <a:rPr lang="en-MY" sz="1000" dirty="0" smtClean="0">
                <a:latin typeface="Tw Cen MT" panose="020B0602020104020603" pitchFamily="34" charset="0"/>
              </a:rPr>
              <a:t>This KPI is under the purview of IWG2.</a:t>
            </a:r>
          </a:p>
          <a:p>
            <a:endParaRPr lang="en-MY" sz="1000" b="1" u="sng" dirty="0" smtClean="0">
              <a:latin typeface="Tw Cen MT" pitchFamily="34" charset="0"/>
            </a:endParaRPr>
          </a:p>
          <a:p>
            <a:pPr algn="just"/>
            <a:r>
              <a:rPr lang="en-MY" sz="1000" b="1" dirty="0" smtClean="0">
                <a:latin typeface="Tw Cen MT" pitchFamily="34" charset="0"/>
              </a:rPr>
              <a:t>OSH BQ Documents</a:t>
            </a:r>
          </a:p>
          <a:p>
            <a:pPr algn="just"/>
            <a:r>
              <a:rPr lang="en-US" sz="1000" dirty="0" smtClean="0">
                <a:latin typeface="Tw Cen MT" pitchFamily="34" charset="0"/>
              </a:rPr>
              <a:t>CIDB, JKR, and DOSH each have developed their own version of the OSH BQ. </a:t>
            </a:r>
          </a:p>
          <a:p>
            <a:pPr marL="182563" lvl="1" indent="-182563" algn="just" fontAlgn="base">
              <a:buFont typeface="Arial" panose="020B0604020202020204" pitchFamily="34" charset="0"/>
              <a:buChar char="•"/>
              <a:tabLst>
                <a:tab pos="269875" algn="l"/>
              </a:tabLst>
            </a:pPr>
            <a:r>
              <a:rPr lang="en-US" sz="1000" dirty="0" smtClean="0">
                <a:latin typeface="Tw Cen MT" pitchFamily="34" charset="0"/>
              </a:rPr>
              <a:t>CIDB - Guideline For Occupational Safety and Health (OSH) Specification's Schedule of Prices</a:t>
            </a:r>
            <a:r>
              <a:rPr lang="en-MY" sz="1000" dirty="0" smtClean="0">
                <a:latin typeface="Tw Cen MT" pitchFamily="34" charset="0"/>
              </a:rPr>
              <a:t> </a:t>
            </a:r>
          </a:p>
          <a:p>
            <a:pPr marL="182563" lvl="1" indent="-182563" algn="just" fontAlgn="base">
              <a:buFont typeface="Arial" panose="020B0604020202020204" pitchFamily="34" charset="0"/>
              <a:buChar char="•"/>
              <a:tabLst>
                <a:tab pos="269875" algn="l"/>
              </a:tabLst>
            </a:pPr>
            <a:r>
              <a:rPr lang="en-US" sz="1000" dirty="0" smtClean="0">
                <a:latin typeface="Tw Cen MT" pitchFamily="34" charset="0"/>
              </a:rPr>
              <a:t>JKR - Specifications for Occupational Safety and Health for Engineering Construction Works 2011;</a:t>
            </a:r>
            <a:r>
              <a:rPr lang="en-MY" sz="1000" dirty="0" smtClean="0">
                <a:latin typeface="Tw Cen MT" pitchFamily="34" charset="0"/>
              </a:rPr>
              <a:t> </a:t>
            </a:r>
            <a:r>
              <a:rPr lang="en-US" sz="1000" dirty="0" smtClean="0">
                <a:latin typeface="Tw Cen MT" pitchFamily="34" charset="0"/>
              </a:rPr>
              <a:t>Bill of Quantities for Occupational Safety and Health Management</a:t>
            </a:r>
            <a:r>
              <a:rPr lang="en-MY" sz="1000" dirty="0" smtClean="0">
                <a:latin typeface="Tw Cen MT" pitchFamily="34" charset="0"/>
              </a:rPr>
              <a:t> . JKR has confirmed the element of OSH has been incorporated in their BQ under Preliminary Items based on circular JKR.KPKR:113.020.050/03 </a:t>
            </a:r>
            <a:r>
              <a:rPr lang="en-MY" sz="1000" dirty="0" err="1" smtClean="0">
                <a:latin typeface="Tw Cen MT" pitchFamily="34" charset="0"/>
              </a:rPr>
              <a:t>Jld</a:t>
            </a:r>
            <a:r>
              <a:rPr lang="en-MY" sz="1000" dirty="0" smtClean="0">
                <a:latin typeface="Tw Cen MT" pitchFamily="34" charset="0"/>
              </a:rPr>
              <a:t> 2 (9) dated 5 Jan 2012 </a:t>
            </a:r>
            <a:endParaRPr lang="en-US" sz="1000" dirty="0" smtClean="0">
              <a:latin typeface="Tw Cen MT" pitchFamily="34" charset="0"/>
            </a:endParaRPr>
          </a:p>
          <a:p>
            <a:pPr marL="182563" lvl="1" indent="-182563" algn="just" fontAlgn="base">
              <a:buFont typeface="Arial" panose="020B0604020202020204" pitchFamily="34" charset="0"/>
              <a:buChar char="•"/>
              <a:tabLst>
                <a:tab pos="269875" algn="l"/>
              </a:tabLst>
            </a:pPr>
            <a:r>
              <a:rPr lang="en-US" sz="1000" dirty="0" smtClean="0">
                <a:latin typeface="Tw Cen MT" pitchFamily="34" charset="0"/>
              </a:rPr>
              <a:t>DOSH - Guideline on Contract Management </a:t>
            </a:r>
          </a:p>
          <a:p>
            <a:pPr algn="just"/>
            <a:endParaRPr lang="en-US" sz="1000" dirty="0" smtClean="0">
              <a:latin typeface="Tw Cen MT" pitchFamily="34" charset="0"/>
            </a:endParaRPr>
          </a:p>
          <a:p>
            <a:pPr algn="just"/>
            <a:r>
              <a:rPr lang="en-MY" sz="1000" b="1" dirty="0" smtClean="0">
                <a:latin typeface="Tw Cen MT" pitchFamily="34" charset="0"/>
              </a:rPr>
              <a:t>Gap analysis on JKR</a:t>
            </a:r>
            <a:r>
              <a:rPr lang="en-MY" sz="1000" b="1" dirty="0">
                <a:latin typeface="Tw Cen MT" pitchFamily="34" charset="0"/>
              </a:rPr>
              <a:t>, DOSH and CIDB </a:t>
            </a:r>
            <a:r>
              <a:rPr lang="en-MY" sz="1000" b="1" dirty="0" smtClean="0">
                <a:latin typeface="Tw Cen MT" pitchFamily="34" charset="0"/>
              </a:rPr>
              <a:t>OSH BQ </a:t>
            </a:r>
          </a:p>
          <a:p>
            <a:pPr algn="just"/>
            <a:r>
              <a:rPr lang="en-US" sz="1000" dirty="0" err="1" smtClean="0">
                <a:latin typeface="Tw Cen MT" pitchFamily="34" charset="0"/>
              </a:rPr>
              <a:t>UiTM</a:t>
            </a:r>
            <a:r>
              <a:rPr lang="en-US" sz="1000" dirty="0" smtClean="0">
                <a:latin typeface="Tw Cen MT" pitchFamily="34" charset="0"/>
              </a:rPr>
              <a:t> was appointed to conduct the gap analysis through a workshop </a:t>
            </a:r>
            <a:r>
              <a:rPr lang="en-MY" sz="1000" dirty="0" smtClean="0">
                <a:latin typeface="Tw Cen MT" pitchFamily="34" charset="0"/>
              </a:rPr>
              <a:t>from 21- 23 Nov 2017 with the following objectives :</a:t>
            </a:r>
            <a:endParaRPr lang="en-MY" sz="1000" dirty="0">
              <a:latin typeface="Tw Cen MT" pitchFamily="34" charset="0"/>
            </a:endParaRPr>
          </a:p>
          <a:p>
            <a:pPr marL="182563" indent="-182563" algn="just">
              <a:buFont typeface="Arial" panose="020B0604020202020204" pitchFamily="34" charset="0"/>
              <a:buChar char="•"/>
            </a:pPr>
            <a:r>
              <a:rPr lang="en-MY" altLang="en-US" sz="1000" dirty="0">
                <a:latin typeface="Tw Cen MT" pitchFamily="34" charset="0"/>
              </a:rPr>
              <a:t>To investigate the current content of available OSH </a:t>
            </a:r>
            <a:r>
              <a:rPr lang="en-MY" altLang="en-US" sz="1000" dirty="0" smtClean="0">
                <a:latin typeface="Tw Cen MT" pitchFamily="34" charset="0"/>
              </a:rPr>
              <a:t>documents</a:t>
            </a:r>
            <a:endParaRPr lang="en-MY" altLang="en-US" sz="1000" dirty="0">
              <a:latin typeface="Tw Cen MT" pitchFamily="34" charset="0"/>
            </a:endParaRPr>
          </a:p>
          <a:p>
            <a:pPr marL="182563" indent="-182563" algn="just">
              <a:buFont typeface="Arial" panose="020B0604020202020204" pitchFamily="34" charset="0"/>
              <a:buChar char="•"/>
            </a:pPr>
            <a:r>
              <a:rPr lang="en-MY" altLang="en-US" sz="1000" dirty="0">
                <a:latin typeface="Tw Cen MT" pitchFamily="34" charset="0"/>
              </a:rPr>
              <a:t>To determine the content suitability for government tenders and </a:t>
            </a:r>
            <a:r>
              <a:rPr lang="en-MY" altLang="en-US" sz="1000" dirty="0" smtClean="0">
                <a:latin typeface="Tw Cen MT" pitchFamily="34" charset="0"/>
              </a:rPr>
              <a:t>contracts</a:t>
            </a:r>
          </a:p>
          <a:p>
            <a:pPr marL="182563" indent="-182563" algn="just">
              <a:buFont typeface="Arial" panose="020B0604020202020204" pitchFamily="34" charset="0"/>
              <a:buChar char="•"/>
            </a:pPr>
            <a:endParaRPr lang="en-MY" altLang="en-US" sz="1000" dirty="0">
              <a:latin typeface="Tw Cen MT" pitchFamily="34" charset="0"/>
            </a:endParaRPr>
          </a:p>
          <a:p>
            <a:pPr algn="just"/>
            <a:r>
              <a:rPr lang="en-US" sz="1000" dirty="0" smtClean="0">
                <a:latin typeface="Tw Cen MT" pitchFamily="34" charset="0"/>
              </a:rPr>
              <a:t>Based on the recommendation of the gap analysis study conducted, CIDB, JKR, and DOSH have agreed at a meeting on 20 December 2017, that one standard OSH BQ document should be developed for government projects.</a:t>
            </a:r>
            <a:endParaRPr lang="en-US" sz="1000" b="1" dirty="0" smtClean="0">
              <a:solidFill>
                <a:srgbClr val="FF0000"/>
              </a:solidFill>
              <a:latin typeface="Tw Cen MT" pitchFamily="34" charset="0"/>
            </a:endParaRPr>
          </a:p>
          <a:p>
            <a:pPr algn="just"/>
            <a:endParaRPr lang="en-MY" altLang="en-US" sz="1000" dirty="0" smtClean="0">
              <a:latin typeface="Tw Cen MT" pitchFamily="34" charset="0"/>
            </a:endParaRPr>
          </a:p>
          <a:p>
            <a:pPr algn="just"/>
            <a:r>
              <a:rPr lang="en-US" altLang="en-US" sz="1000" dirty="0" smtClean="0">
                <a:latin typeface="Tw Cen MT" pitchFamily="34" charset="0"/>
              </a:rPr>
              <a:t>The recommendation from the gap analysis study was endorsed at the IWG2 meeting in February</a:t>
            </a:r>
            <a:r>
              <a:rPr lang="en-US" altLang="en-US" sz="1000" dirty="0" smtClean="0">
                <a:solidFill>
                  <a:srgbClr val="FF0000"/>
                </a:solidFill>
                <a:latin typeface="Tw Cen MT" pitchFamily="34" charset="0"/>
              </a:rPr>
              <a:t> </a:t>
            </a:r>
            <a:r>
              <a:rPr lang="en-US" altLang="en-US" sz="1000" dirty="0" smtClean="0">
                <a:latin typeface="Tw Cen MT" pitchFamily="34" charset="0"/>
              </a:rPr>
              <a:t>2018.</a:t>
            </a:r>
          </a:p>
          <a:p>
            <a:pPr algn="just"/>
            <a:endParaRPr lang="en-US" altLang="en-US" sz="1000" dirty="0" smtClean="0">
              <a:latin typeface="Tw Cen MT" pitchFamily="34" charset="0"/>
            </a:endParaRPr>
          </a:p>
          <a:p>
            <a:pPr algn="just"/>
            <a:r>
              <a:rPr lang="en-MY" sz="1000" b="1" dirty="0">
                <a:latin typeface="Tw Cen MT" pitchFamily="34" charset="0"/>
                <a:cs typeface="Arial" panose="020B0604020202020204" pitchFamily="34" charset="0"/>
              </a:rPr>
              <a:t>Committee for development of standardised OSH BQ </a:t>
            </a:r>
            <a:endParaRPr lang="en-MY" sz="1000" dirty="0" smtClean="0">
              <a:latin typeface="Tw Cen MT" pitchFamily="34" charset="0"/>
            </a:endParaRPr>
          </a:p>
          <a:p>
            <a:pPr algn="just"/>
            <a:r>
              <a:rPr lang="en-MY" sz="1000" dirty="0">
                <a:latin typeface="Tw Cen MT" pitchFamily="34" charset="0"/>
              </a:rPr>
              <a:t>CIDB has identified </a:t>
            </a:r>
            <a:r>
              <a:rPr lang="en-MY" sz="1000" dirty="0" smtClean="0">
                <a:latin typeface="Tw Cen MT" pitchFamily="34" charset="0"/>
              </a:rPr>
              <a:t>potential </a:t>
            </a:r>
            <a:r>
              <a:rPr lang="en-MY" sz="1000" dirty="0">
                <a:latin typeface="Tw Cen MT" pitchFamily="34" charset="0"/>
              </a:rPr>
              <a:t>members of the industry </a:t>
            </a:r>
            <a:r>
              <a:rPr lang="en-MY" sz="1000" dirty="0" smtClean="0">
                <a:latin typeface="Tw Cen MT" pitchFamily="34" charset="0"/>
              </a:rPr>
              <a:t>from </a:t>
            </a:r>
            <a:r>
              <a:rPr lang="en-MY" sz="1000" dirty="0">
                <a:latin typeface="Tw Cen MT" pitchFamily="34" charset="0"/>
              </a:rPr>
              <a:t>PAM, ACEM, RISM, MBAM, JKR, DOSH, UM </a:t>
            </a:r>
            <a:r>
              <a:rPr lang="en-MY" sz="1000" dirty="0" smtClean="0">
                <a:latin typeface="Tw Cen MT" pitchFamily="34" charset="0"/>
              </a:rPr>
              <a:t>for </a:t>
            </a:r>
            <a:r>
              <a:rPr lang="en-MY" sz="1000" dirty="0">
                <a:latin typeface="Tw Cen MT" pitchFamily="34" charset="0"/>
              </a:rPr>
              <a:t>the formation of the </a:t>
            </a:r>
            <a:r>
              <a:rPr lang="en-MY" sz="1000" dirty="0" smtClean="0">
                <a:latin typeface="Tw Cen MT" pitchFamily="34" charset="0"/>
              </a:rPr>
              <a:t>committee. </a:t>
            </a:r>
            <a:r>
              <a:rPr lang="en-MY" sz="1000" dirty="0">
                <a:latin typeface="Tw Cen MT" pitchFamily="34" charset="0"/>
              </a:rPr>
              <a:t>This committee is expected to be </a:t>
            </a:r>
            <a:r>
              <a:rPr lang="en-MY" sz="1000" dirty="0" smtClean="0">
                <a:latin typeface="Tw Cen MT" pitchFamily="34" charset="0"/>
              </a:rPr>
              <a:t>formed </a:t>
            </a:r>
            <a:r>
              <a:rPr lang="en-MY" sz="1000" dirty="0">
                <a:latin typeface="Tw Cen MT" pitchFamily="34" charset="0"/>
              </a:rPr>
              <a:t>in mid </a:t>
            </a:r>
            <a:r>
              <a:rPr lang="en-MY" sz="1000" dirty="0" smtClean="0">
                <a:latin typeface="Tw Cen MT" pitchFamily="34" charset="0"/>
              </a:rPr>
              <a:t>August </a:t>
            </a:r>
            <a:r>
              <a:rPr lang="en-MY" sz="1000" dirty="0">
                <a:latin typeface="Tw Cen MT" pitchFamily="34" charset="0"/>
              </a:rPr>
              <a:t>2018. The 1st meeting of this committee will be called once the final draft of the OSH BQ is prepared by </a:t>
            </a:r>
            <a:r>
              <a:rPr lang="en-MY" sz="1000" dirty="0" err="1">
                <a:latin typeface="Tw Cen MT" pitchFamily="34" charset="0"/>
              </a:rPr>
              <a:t>UiTM</a:t>
            </a:r>
            <a:r>
              <a:rPr lang="en-MY" sz="1000" dirty="0">
                <a:latin typeface="Tw Cen MT" pitchFamily="34" charset="0"/>
              </a:rPr>
              <a:t>. </a:t>
            </a:r>
            <a:endParaRPr lang="en-MY" sz="1000" dirty="0" smtClean="0">
              <a:latin typeface="Tw Cen MT" pitchFamily="34" charset="0"/>
            </a:endParaRPr>
          </a:p>
          <a:p>
            <a:pPr algn="just"/>
            <a:endParaRPr lang="en-MY" sz="1000" dirty="0" smtClean="0">
              <a:latin typeface="Tw Cen MT" pitchFamily="34" charset="0"/>
            </a:endParaRPr>
          </a:p>
          <a:p>
            <a:pPr algn="just"/>
            <a:r>
              <a:rPr lang="en-MY" sz="1000" b="1" dirty="0" smtClean="0">
                <a:latin typeface="Tw Cen MT" pitchFamily="34" charset="0"/>
              </a:rPr>
              <a:t>Standard OSH BQ for Government Projects</a:t>
            </a:r>
          </a:p>
          <a:p>
            <a:pPr algn="just"/>
            <a:r>
              <a:rPr lang="en-MY" sz="1000" dirty="0" err="1" smtClean="0">
                <a:latin typeface="Tw Cen MT" pitchFamily="34" charset="0"/>
              </a:rPr>
              <a:t>UiTM</a:t>
            </a:r>
            <a:r>
              <a:rPr lang="en-MY" sz="1000" dirty="0" smtClean="0">
                <a:latin typeface="Tw Cen MT" pitchFamily="34" charset="0"/>
              </a:rPr>
              <a:t> was appointed in April 2018 </a:t>
            </a:r>
            <a:r>
              <a:rPr lang="en-US" sz="1000" dirty="0" smtClean="0">
                <a:latin typeface="Tw Cen MT" pitchFamily="34" charset="0"/>
              </a:rPr>
              <a:t>to </a:t>
            </a:r>
            <a:r>
              <a:rPr lang="en-US" sz="1000" dirty="0">
                <a:latin typeface="Tw Cen MT" pitchFamily="34" charset="0"/>
              </a:rPr>
              <a:t>develop a Standard OSH BQ for </a:t>
            </a:r>
            <a:r>
              <a:rPr lang="en-US" sz="1000" dirty="0" smtClean="0">
                <a:latin typeface="Tw Cen MT" pitchFamily="34" charset="0"/>
              </a:rPr>
              <a:t>government </a:t>
            </a:r>
            <a:r>
              <a:rPr lang="en-US" sz="1000" dirty="0">
                <a:latin typeface="Tw Cen MT" pitchFamily="34" charset="0"/>
              </a:rPr>
              <a:t>projects</a:t>
            </a:r>
            <a:r>
              <a:rPr lang="en-MY" sz="1000" dirty="0" smtClean="0">
                <a:latin typeface="Tw Cen MT" pitchFamily="34" charset="0"/>
              </a:rPr>
              <a:t>. The standard is at 50% progress and scheduled to be completed in November 2018.</a:t>
            </a:r>
            <a:endParaRPr lang="en-US" sz="1000" dirty="0">
              <a:latin typeface="Tw Cen MT" pitchFamily="34" charset="0"/>
            </a:endParaRPr>
          </a:p>
          <a:p>
            <a:pPr algn="just"/>
            <a:endParaRPr lang="en-MY" sz="1000" dirty="0">
              <a:latin typeface="Tw Cen MT" pitchFamily="34" charset="0"/>
            </a:endParaRPr>
          </a:p>
          <a:p>
            <a:pPr algn="just"/>
            <a:endParaRPr lang="en-US" altLang="en-US" sz="1000" dirty="0" smtClean="0">
              <a:latin typeface="Tw Cen MT" pitchFamily="34" charset="0"/>
            </a:endParaRPr>
          </a:p>
          <a:p>
            <a:endParaRPr lang="en-MY" altLang="en-US" sz="1000" dirty="0" smtClean="0">
              <a:latin typeface="Tw Cen MT" pitchFamily="34" charset="0"/>
            </a:endParaRPr>
          </a:p>
          <a:p>
            <a:endParaRPr lang="en-MY" altLang="en-US" sz="1000" dirty="0">
              <a:latin typeface="Tw Cen MT" pitchFamily="34" charset="0"/>
            </a:endParaRPr>
          </a:p>
          <a:p>
            <a:pPr marL="69850" indent="0" algn="just">
              <a:buFont typeface="Wingdings 2" pitchFamily="18" charset="2"/>
              <a:buNone/>
            </a:pPr>
            <a:endParaRPr lang="en-MY" altLang="en-US" sz="1000" dirty="0" smtClean="0">
              <a:latin typeface="Tw Cen MT" pitchFamily="34" charset="0"/>
            </a:endParaRPr>
          </a:p>
        </p:txBody>
      </p:sp>
      <p:sp>
        <p:nvSpPr>
          <p:cNvPr id="5" name="Rectangle 4"/>
          <p:cNvSpPr/>
          <p:nvPr/>
        </p:nvSpPr>
        <p:spPr>
          <a:xfrm>
            <a:off x="2110332" y="63798"/>
            <a:ext cx="3167790" cy="307777"/>
          </a:xfrm>
          <a:prstGeom prst="rect">
            <a:avLst/>
          </a:prstGeom>
          <a:ln>
            <a:noFill/>
          </a:ln>
        </p:spPr>
        <p:txBody>
          <a:bodyPr wrap="none">
            <a:spAutoFit/>
          </a:bodyPr>
          <a:lstStyle/>
          <a:p>
            <a:r>
              <a:rPr lang="ms-MY" sz="1400" b="1" dirty="0" smtClean="0">
                <a:solidFill>
                  <a:srgbClr val="FF0000"/>
                </a:solidFill>
                <a:latin typeface="Tw Cen MT" panose="020B0602020104020603" pitchFamily="34" charset="0"/>
              </a:rPr>
              <a:t>QUALITY, SAFETY &amp; PROFESSIONALISM</a:t>
            </a:r>
            <a:endParaRPr lang="ms-MY" sz="1400" dirty="0">
              <a:solidFill>
                <a:srgbClr val="FF0000"/>
              </a:solidFill>
            </a:endParaRPr>
          </a:p>
        </p:txBody>
      </p:sp>
      <p:sp>
        <p:nvSpPr>
          <p:cNvPr id="10" name="Rectangle 9"/>
          <p:cNvSpPr/>
          <p:nvPr/>
        </p:nvSpPr>
        <p:spPr>
          <a:xfrm>
            <a:off x="116962" y="-74431"/>
            <a:ext cx="2359537"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Q2-016</a:t>
            </a:r>
            <a:endParaRPr lang="ms-MY" sz="2800" dirty="0">
              <a:solidFill>
                <a:schemeClr val="bg1"/>
              </a:solidFill>
            </a:endParaRPr>
          </a:p>
        </p:txBody>
      </p:sp>
      <p:sp>
        <p:nvSpPr>
          <p:cNvPr id="15" name="TextBox 14"/>
          <p:cNvSpPr txBox="1"/>
          <p:nvPr/>
        </p:nvSpPr>
        <p:spPr>
          <a:xfrm>
            <a:off x="0" y="4316234"/>
            <a:ext cx="6858000" cy="230832"/>
          </a:xfrm>
          <a:prstGeom prst="rect">
            <a:avLst/>
          </a:prstGeom>
          <a:solidFill>
            <a:srgbClr val="FF3300"/>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FF3300"/>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
        <p:nvSpPr>
          <p:cNvPr id="12" name="TextBox 11"/>
          <p:cNvSpPr txBox="1"/>
          <p:nvPr/>
        </p:nvSpPr>
        <p:spPr>
          <a:xfrm>
            <a:off x="3409951" y="4556928"/>
            <a:ext cx="3448049" cy="215444"/>
          </a:xfrm>
          <a:prstGeom prst="rect">
            <a:avLst/>
          </a:prstGeom>
          <a:noFill/>
        </p:spPr>
        <p:txBody>
          <a:bodyPr wrap="square" rtlCol="0">
            <a:spAutoFit/>
          </a:bodyPr>
          <a:lstStyle/>
          <a:p>
            <a:r>
              <a:rPr lang="en-MY" sz="800" dirty="0" smtClean="0">
                <a:latin typeface="Tw Cen MT" pitchFamily="34" charset="0"/>
              </a:rPr>
              <a:t>                                                                                                                                                                                                                                                                                        </a:t>
            </a:r>
          </a:p>
        </p:txBody>
      </p:sp>
      <p:graphicFrame>
        <p:nvGraphicFramePr>
          <p:cNvPr id="13" name="Table 12"/>
          <p:cNvGraphicFramePr>
            <a:graphicFrameLocks noGrp="1"/>
          </p:cNvGraphicFramePr>
          <p:nvPr>
            <p:extLst/>
          </p:nvPr>
        </p:nvGraphicFramePr>
        <p:xfrm>
          <a:off x="5219408" y="254484"/>
          <a:ext cx="1627983" cy="1584960"/>
        </p:xfrm>
        <a:graphic>
          <a:graphicData uri="http://schemas.openxmlformats.org/drawingml/2006/table">
            <a:tbl>
              <a:tblPr firstRow="1" bandRow="1">
                <a:tableStyleId>{5C22544A-7EE6-4342-B048-85BDC9FD1C3A}</a:tableStyleId>
              </a:tblPr>
              <a:tblGrid>
                <a:gridCol w="162798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ms-MY" sz="1000" dirty="0" smtClean="0">
                          <a:solidFill>
                            <a:schemeClr val="tx1"/>
                          </a:solidFill>
                          <a:latin typeface="Tw Cen MT" panose="020B0602020104020603" pitchFamily="34" charset="0"/>
                        </a:rPr>
                        <a:t>Ir. M.Ramuseren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Chuang</a:t>
                      </a:r>
                      <a:r>
                        <a:rPr lang="ms-MY" sz="1000" baseline="0" dirty="0" smtClean="0">
                          <a:solidFill>
                            <a:schemeClr val="tx1"/>
                          </a:solidFill>
                          <a:latin typeface="Tw Cen MT" panose="020B0602020104020603" pitchFamily="34" charset="0"/>
                        </a:rPr>
                        <a:t> Kuang Hong</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011256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6536" y="5382557"/>
            <a:ext cx="6864535" cy="4724370"/>
          </a:xfrm>
          <a:prstGeom prst="rect">
            <a:avLst/>
          </a:prstGeom>
          <a:noFill/>
        </p:spPr>
        <p:txBody>
          <a:bodyPr wrap="square" rtlCol="0">
            <a:spAutoFit/>
          </a:bodyPr>
          <a:lstStyle/>
          <a:p>
            <a:r>
              <a:rPr lang="en-MY" sz="850" dirty="0" smtClean="0">
                <a:latin typeface="Tw Cen MT" panose="020B0602020104020603" pitchFamily="34" charset="0"/>
              </a:rPr>
              <a:t>This is a new KPI introduced in 2017 under the purview of IWG2.</a:t>
            </a:r>
          </a:p>
          <a:p>
            <a:pPr algn="just"/>
            <a:endParaRPr lang="en-MY" sz="600" dirty="0" smtClean="0">
              <a:latin typeface="Tw Cen MT" panose="020B0602020104020603" pitchFamily="34" charset="0"/>
            </a:endParaRPr>
          </a:p>
          <a:p>
            <a:pPr algn="just"/>
            <a:r>
              <a:rPr lang="en-US" sz="850" b="1" dirty="0" smtClean="0">
                <a:latin typeface="Tw Cen MT" panose="020B0602020104020603" pitchFamily="34" charset="0"/>
              </a:rPr>
              <a:t>20</a:t>
            </a:r>
            <a:r>
              <a:rPr lang="en-US" sz="850" b="1" dirty="0">
                <a:latin typeface="Tw Cen MT" panose="020B0602020104020603" pitchFamily="34" charset="0"/>
              </a:rPr>
              <a:t>% of qualifying public projects achieve 3 star SHASSIC </a:t>
            </a:r>
            <a:r>
              <a:rPr lang="en-US" sz="850" b="1" dirty="0" smtClean="0">
                <a:latin typeface="Tw Cen MT" panose="020B0602020104020603" pitchFamily="34" charset="0"/>
              </a:rPr>
              <a:t>rating </a:t>
            </a:r>
            <a:endParaRPr lang="en-US" sz="850" b="1" dirty="0">
              <a:solidFill>
                <a:srgbClr val="FF0000"/>
              </a:solidFill>
              <a:latin typeface="Tw Cen MT" panose="020B0602020104020603" pitchFamily="34" charset="0"/>
            </a:endParaRPr>
          </a:p>
          <a:p>
            <a:pPr algn="just"/>
            <a:r>
              <a:rPr lang="en-US" sz="850" dirty="0" smtClean="0">
                <a:latin typeface="Tw Cen MT" panose="020B0602020104020603" pitchFamily="34" charset="0"/>
              </a:rPr>
              <a:t>For Q2 2018, 32 out of 42 public projects assessed, achieved </a:t>
            </a:r>
            <a:r>
              <a:rPr lang="en-US" sz="850" dirty="0">
                <a:latin typeface="Tw Cen MT" panose="020B0602020104020603" pitchFamily="34" charset="0"/>
              </a:rPr>
              <a:t>3 star </a:t>
            </a:r>
            <a:r>
              <a:rPr lang="en-US" sz="850" dirty="0" smtClean="0">
                <a:latin typeface="Tw Cen MT" panose="020B0602020104020603" pitchFamily="34" charset="0"/>
              </a:rPr>
              <a:t>and above SHASSIC rating. Achievement for Q2 2018 is 76.2%.</a:t>
            </a:r>
            <a:endParaRPr lang="en-US" sz="850" dirty="0">
              <a:latin typeface="Tw Cen MT" panose="020B0602020104020603" pitchFamily="34" charset="0"/>
            </a:endParaRPr>
          </a:p>
          <a:p>
            <a:pPr algn="just"/>
            <a:endParaRPr lang="en-MY" sz="600" dirty="0" smtClean="0">
              <a:latin typeface="Tw Cen MT" panose="020B0602020104020603" pitchFamily="34" charset="0"/>
            </a:endParaRPr>
          </a:p>
          <a:p>
            <a:pPr algn="just"/>
            <a:r>
              <a:rPr lang="en-MY" sz="850" b="1" dirty="0" smtClean="0">
                <a:latin typeface="Tw Cen MT" panose="020B0602020104020603" pitchFamily="34" charset="0"/>
              </a:rPr>
              <a:t>SHASSIC Assessments </a:t>
            </a:r>
          </a:p>
          <a:p>
            <a:pPr algn="just"/>
            <a:r>
              <a:rPr lang="en-MY" sz="850" dirty="0" smtClean="0">
                <a:latin typeface="Tw Cen MT" panose="020B0602020104020603" pitchFamily="34" charset="0"/>
              </a:rPr>
              <a:t>In Q2 2018, 149 projects were assessed using SHASSIC assessment against the target of 300 in 2018.  The breakdown of the projects’ star rating are as follows :</a:t>
            </a:r>
          </a:p>
          <a:p>
            <a:endParaRPr lang="en-US" sz="850" dirty="0">
              <a:latin typeface="Tw Cen MT" panose="020B0602020104020603" pitchFamily="34" charset="0"/>
            </a:endParaRPr>
          </a:p>
          <a:p>
            <a:endParaRPr lang="en-US" sz="850" dirty="0" smtClean="0">
              <a:latin typeface="Tw Cen MT" panose="020B0602020104020603" pitchFamily="34" charset="0"/>
            </a:endParaRPr>
          </a:p>
          <a:p>
            <a:endParaRPr lang="en-US" sz="850" dirty="0">
              <a:latin typeface="Tw Cen MT" panose="020B0602020104020603" pitchFamily="34" charset="0"/>
            </a:endParaRPr>
          </a:p>
          <a:p>
            <a:endParaRPr lang="en-US" sz="850" dirty="0" smtClean="0">
              <a:latin typeface="Tw Cen MT" panose="020B0602020104020603" pitchFamily="34" charset="0"/>
            </a:endParaRPr>
          </a:p>
          <a:p>
            <a:endParaRPr lang="en-US" sz="850" dirty="0">
              <a:latin typeface="Tw Cen MT" panose="020B0602020104020603" pitchFamily="34" charset="0"/>
            </a:endParaRPr>
          </a:p>
          <a:p>
            <a:endParaRPr lang="en-US" sz="850" b="1" dirty="0" smtClean="0">
              <a:latin typeface="Tw Cen MT" panose="020B0602020104020603" pitchFamily="34" charset="0"/>
            </a:endParaRPr>
          </a:p>
          <a:p>
            <a:endParaRPr lang="en-US" sz="850" b="1" dirty="0" smtClean="0">
              <a:latin typeface="Tw Cen MT" panose="020B0602020104020603" pitchFamily="34" charset="0"/>
            </a:endParaRPr>
          </a:p>
          <a:p>
            <a:r>
              <a:rPr lang="en-US" sz="850" b="1" dirty="0" smtClean="0">
                <a:latin typeface="Tw Cen MT" panose="020B0602020104020603" pitchFamily="34" charset="0"/>
              </a:rPr>
              <a:t>Report </a:t>
            </a:r>
            <a:r>
              <a:rPr lang="en-US" sz="850" b="1" dirty="0">
                <a:latin typeface="Tw Cen MT" panose="020B0602020104020603" pitchFamily="34" charset="0"/>
              </a:rPr>
              <a:t>on SHASSIC adoption by government </a:t>
            </a:r>
          </a:p>
          <a:p>
            <a:pPr algn="just"/>
            <a:r>
              <a:rPr lang="en-US" sz="850" dirty="0" smtClean="0">
                <a:latin typeface="Tw Cen MT" panose="020B0602020104020603" pitchFamily="34" charset="0"/>
              </a:rPr>
              <a:t>The report will be produced by Q4 2018.</a:t>
            </a:r>
          </a:p>
          <a:p>
            <a:pPr algn="just"/>
            <a:r>
              <a:rPr lang="en-US" sz="850" dirty="0">
                <a:latin typeface="Tw Cen MT" panose="020B0602020104020603" pitchFamily="34" charset="0"/>
              </a:rPr>
              <a:t> </a:t>
            </a:r>
          </a:p>
          <a:p>
            <a:pPr algn="just"/>
            <a:r>
              <a:rPr lang="en-US" sz="850" b="1" dirty="0">
                <a:latin typeface="Tw Cen MT" panose="020B0602020104020603" pitchFamily="34" charset="0"/>
              </a:rPr>
              <a:t>Improvement to SHASSIC score proposed</a:t>
            </a:r>
          </a:p>
          <a:p>
            <a:pPr algn="just"/>
            <a:r>
              <a:rPr lang="en-US" sz="850" dirty="0" smtClean="0">
                <a:latin typeface="Tw Cen MT" panose="020B0602020104020603" pitchFamily="34" charset="0"/>
              </a:rPr>
              <a:t>Improvement on SHASSIC assessment and score (CIS10) is currently being studied and expected to be completed by Q4 2018.</a:t>
            </a:r>
          </a:p>
          <a:p>
            <a:pPr algn="just"/>
            <a:endParaRPr lang="en-US" sz="600" dirty="0">
              <a:latin typeface="Tw Cen MT" panose="020B0602020104020603" pitchFamily="34" charset="0"/>
            </a:endParaRPr>
          </a:p>
          <a:p>
            <a:pPr algn="just"/>
            <a:r>
              <a:rPr lang="en-US" sz="850" b="1" dirty="0">
                <a:latin typeface="Tw Cen MT" panose="020B0602020104020603" pitchFamily="34" charset="0"/>
              </a:rPr>
              <a:t>Minimum of 5 promotional events on SHASSIC conducted</a:t>
            </a:r>
          </a:p>
          <a:p>
            <a:pPr algn="just"/>
            <a:r>
              <a:rPr lang="en-US" sz="850" dirty="0" smtClean="0">
                <a:latin typeface="Tw Cen MT" panose="020B0602020104020603" pitchFamily="34" charset="0"/>
              </a:rPr>
              <a:t>3 </a:t>
            </a:r>
            <a:r>
              <a:rPr lang="en-US" sz="850" dirty="0">
                <a:latin typeface="Tw Cen MT" panose="020B0602020104020603" pitchFamily="34" charset="0"/>
              </a:rPr>
              <a:t>promotional events on SHASSIC </a:t>
            </a:r>
            <a:r>
              <a:rPr lang="en-US" sz="850" dirty="0" smtClean="0">
                <a:latin typeface="Tw Cen MT" panose="020B0602020104020603" pitchFamily="34" charset="0"/>
              </a:rPr>
              <a:t>had been conducted </a:t>
            </a:r>
            <a:r>
              <a:rPr lang="en-US" sz="850" dirty="0">
                <a:latin typeface="Tw Cen MT" panose="020B0602020104020603" pitchFamily="34" charset="0"/>
              </a:rPr>
              <a:t>at the following </a:t>
            </a:r>
            <a:r>
              <a:rPr lang="en-US" sz="850" dirty="0" smtClean="0">
                <a:latin typeface="Tw Cen MT" panose="020B0602020104020603" pitchFamily="34" charset="0"/>
              </a:rPr>
              <a:t>locations:</a:t>
            </a:r>
            <a:endParaRPr lang="en-US" sz="850" dirty="0">
              <a:latin typeface="Tw Cen MT" panose="020B0602020104020603" pitchFamily="34" charset="0"/>
            </a:endParaRPr>
          </a:p>
          <a:p>
            <a:pPr marL="228600" lvl="0" indent="-228600" algn="just">
              <a:buFont typeface="+mj-lt"/>
              <a:buAutoNum type="arabicParenR"/>
            </a:pPr>
            <a:r>
              <a:rPr lang="en-US" sz="850" dirty="0">
                <a:latin typeface="Tw Cen MT" panose="020B0602020104020603" pitchFamily="34" charset="0"/>
              </a:rPr>
              <a:t>Penang </a:t>
            </a:r>
            <a:r>
              <a:rPr lang="en-US" sz="850" dirty="0" smtClean="0">
                <a:latin typeface="Tw Cen MT" panose="020B0602020104020603" pitchFamily="34" charset="0"/>
              </a:rPr>
              <a:t>     :  2 - 3 Apr 2018</a:t>
            </a:r>
            <a:endParaRPr lang="en-US" sz="850" dirty="0">
              <a:latin typeface="Tw Cen MT" panose="020B0602020104020603" pitchFamily="34" charset="0"/>
            </a:endParaRPr>
          </a:p>
          <a:p>
            <a:pPr marL="228600" lvl="0" indent="-228600" algn="just">
              <a:buFont typeface="+mj-lt"/>
              <a:buAutoNum type="arabicParenR"/>
            </a:pPr>
            <a:r>
              <a:rPr lang="en-US" sz="850" dirty="0">
                <a:latin typeface="Tw Cen MT" panose="020B0602020104020603" pitchFamily="34" charset="0"/>
              </a:rPr>
              <a:t>Johor </a:t>
            </a:r>
            <a:r>
              <a:rPr lang="en-US" sz="850" dirty="0" smtClean="0">
                <a:latin typeface="Tw Cen MT" panose="020B0602020104020603" pitchFamily="34" charset="0"/>
              </a:rPr>
              <a:t>        :  23 </a:t>
            </a:r>
            <a:r>
              <a:rPr lang="en-US" sz="850" dirty="0">
                <a:latin typeface="Tw Cen MT" panose="020B0602020104020603" pitchFamily="34" charset="0"/>
              </a:rPr>
              <a:t>-</a:t>
            </a:r>
            <a:r>
              <a:rPr lang="en-US" sz="850" dirty="0" smtClean="0">
                <a:latin typeface="Tw Cen MT" panose="020B0602020104020603" pitchFamily="34" charset="0"/>
              </a:rPr>
              <a:t> </a:t>
            </a:r>
            <a:r>
              <a:rPr lang="en-US" sz="850" dirty="0">
                <a:latin typeface="Tw Cen MT" panose="020B0602020104020603" pitchFamily="34" charset="0"/>
              </a:rPr>
              <a:t>24 </a:t>
            </a:r>
            <a:r>
              <a:rPr lang="en-US" sz="850" dirty="0" smtClean="0">
                <a:latin typeface="Tw Cen MT" panose="020B0602020104020603" pitchFamily="34" charset="0"/>
              </a:rPr>
              <a:t>Apr 2018</a:t>
            </a:r>
            <a:endParaRPr lang="en-US" sz="850" dirty="0">
              <a:latin typeface="Tw Cen MT" panose="020B0602020104020603" pitchFamily="34" charset="0"/>
            </a:endParaRPr>
          </a:p>
          <a:p>
            <a:pPr marL="228600" lvl="0" indent="-228600" algn="just">
              <a:buFont typeface="+mj-lt"/>
              <a:buAutoNum type="arabicParenR"/>
            </a:pPr>
            <a:r>
              <a:rPr lang="en-US" sz="850" dirty="0" smtClean="0">
                <a:latin typeface="Tw Cen MT" panose="020B0602020104020603" pitchFamily="34" charset="0"/>
              </a:rPr>
              <a:t>Sarawak    :  25 </a:t>
            </a:r>
            <a:r>
              <a:rPr lang="en-US" sz="850" dirty="0">
                <a:latin typeface="Tw Cen MT" panose="020B0602020104020603" pitchFamily="34" charset="0"/>
              </a:rPr>
              <a:t>-</a:t>
            </a:r>
            <a:r>
              <a:rPr lang="en-US" sz="850" dirty="0" smtClean="0">
                <a:latin typeface="Tw Cen MT" panose="020B0602020104020603" pitchFamily="34" charset="0"/>
              </a:rPr>
              <a:t> </a:t>
            </a:r>
            <a:r>
              <a:rPr lang="en-US" sz="850" dirty="0">
                <a:latin typeface="Tw Cen MT" panose="020B0602020104020603" pitchFamily="34" charset="0"/>
              </a:rPr>
              <a:t>26 </a:t>
            </a:r>
            <a:r>
              <a:rPr lang="en-US" sz="850" dirty="0" smtClean="0">
                <a:latin typeface="Tw Cen MT" panose="020B0602020104020603" pitchFamily="34" charset="0"/>
              </a:rPr>
              <a:t>Jun 2018</a:t>
            </a:r>
          </a:p>
          <a:p>
            <a:pPr marL="228600" lvl="0" indent="-228600" algn="just"/>
            <a:endParaRPr lang="en-US" sz="600" dirty="0" smtClean="0">
              <a:latin typeface="Tw Cen MT" panose="020B0602020104020603" pitchFamily="34" charset="0"/>
            </a:endParaRPr>
          </a:p>
          <a:p>
            <a:pPr marL="228600" lvl="0" indent="-228600" algn="just"/>
            <a:r>
              <a:rPr lang="en-US" sz="850" dirty="0" smtClean="0">
                <a:latin typeface="Tw Cen MT" panose="020B0602020104020603" pitchFamily="34" charset="0"/>
              </a:rPr>
              <a:t>Another 2 promotional events on SHASSIC will be held as follows:</a:t>
            </a:r>
            <a:endParaRPr lang="en-US" sz="850" dirty="0">
              <a:latin typeface="Tw Cen MT" panose="020B0602020104020603" pitchFamily="34" charset="0"/>
            </a:endParaRPr>
          </a:p>
          <a:p>
            <a:pPr marL="228600" lvl="0" indent="-228600" algn="just">
              <a:buFont typeface="+mj-lt"/>
              <a:buAutoNum type="arabicParenR"/>
            </a:pPr>
            <a:r>
              <a:rPr lang="en-US" sz="850" dirty="0">
                <a:latin typeface="Tw Cen MT" panose="020B0602020104020603" pitchFamily="34" charset="0"/>
              </a:rPr>
              <a:t>Kuala Lumpur </a:t>
            </a:r>
            <a:r>
              <a:rPr lang="en-US" sz="850" dirty="0" smtClean="0">
                <a:latin typeface="Tw Cen MT" panose="020B0602020104020603" pitchFamily="34" charset="0"/>
              </a:rPr>
              <a:t>  :  9 - 10 Jul 2018</a:t>
            </a:r>
          </a:p>
          <a:p>
            <a:pPr marL="228600" indent="-228600" algn="just">
              <a:buFont typeface="+mj-lt"/>
              <a:buAutoNum type="arabicParenR"/>
            </a:pPr>
            <a:r>
              <a:rPr lang="en-US" sz="850" dirty="0" smtClean="0">
                <a:latin typeface="Tw Cen MT" panose="020B0602020104020603" pitchFamily="34" charset="0"/>
              </a:rPr>
              <a:t>Sabah             :  26 – 26 July 2018</a:t>
            </a:r>
            <a:endParaRPr lang="en-US" sz="850" dirty="0">
              <a:latin typeface="Tw Cen MT" panose="020B0602020104020603" pitchFamily="34" charset="0"/>
            </a:endParaRPr>
          </a:p>
          <a:p>
            <a:pPr algn="just"/>
            <a:r>
              <a:rPr lang="en-US" sz="600" dirty="0">
                <a:latin typeface="Tw Cen MT" panose="020B0602020104020603" pitchFamily="34" charset="0"/>
              </a:rPr>
              <a:t> </a:t>
            </a:r>
          </a:p>
          <a:p>
            <a:pPr algn="just"/>
            <a:r>
              <a:rPr lang="en-US" sz="850" b="1" dirty="0">
                <a:latin typeface="Tw Cen MT" panose="020B0602020104020603" pitchFamily="34" charset="0"/>
              </a:rPr>
              <a:t>Policy paper on SHASSIC adoption approved by Ministry of Works</a:t>
            </a:r>
          </a:p>
          <a:p>
            <a:pPr algn="just"/>
            <a:r>
              <a:rPr lang="en-MY" sz="850" dirty="0">
                <a:latin typeface="Tw Cen MT" panose="020B0602020104020603" pitchFamily="34" charset="0"/>
              </a:rPr>
              <a:t>Policy paper on SHASSIC adoption was </a:t>
            </a:r>
            <a:r>
              <a:rPr lang="en-MY" sz="850" dirty="0" smtClean="0">
                <a:latin typeface="Tw Cen MT" panose="020B0602020104020603" pitchFamily="34" charset="0"/>
              </a:rPr>
              <a:t>submitted </a:t>
            </a:r>
            <a:r>
              <a:rPr lang="en-MY" sz="850" dirty="0">
                <a:latin typeface="Tw Cen MT" panose="020B0602020104020603" pitchFamily="34" charset="0"/>
              </a:rPr>
              <a:t>to </a:t>
            </a:r>
            <a:r>
              <a:rPr lang="en-MY" sz="850" dirty="0" smtClean="0">
                <a:latin typeface="Tw Cen MT" panose="020B0602020104020603" pitchFamily="34" charset="0"/>
              </a:rPr>
              <a:t>Ministry </a:t>
            </a:r>
            <a:r>
              <a:rPr lang="en-MY" sz="850" dirty="0">
                <a:latin typeface="Tw Cen MT" panose="020B0602020104020603" pitchFamily="34" charset="0"/>
              </a:rPr>
              <a:t>of Works on </a:t>
            </a:r>
            <a:r>
              <a:rPr lang="en-MY" sz="850" dirty="0" smtClean="0">
                <a:latin typeface="Tw Cen MT" panose="020B0602020104020603" pitchFamily="34" charset="0"/>
              </a:rPr>
              <a:t>21 </a:t>
            </a:r>
            <a:r>
              <a:rPr lang="en-MY" sz="850" dirty="0">
                <a:latin typeface="Tw Cen MT" panose="020B0602020104020603" pitchFamily="34" charset="0"/>
              </a:rPr>
              <a:t>March 2018 </a:t>
            </a:r>
            <a:r>
              <a:rPr lang="en-MY" sz="850" dirty="0" smtClean="0">
                <a:latin typeface="Tw Cen MT" panose="020B0602020104020603" pitchFamily="34" charset="0"/>
              </a:rPr>
              <a:t>where it was presented at the </a:t>
            </a:r>
            <a:r>
              <a:rPr lang="en-MY" sz="850" dirty="0" err="1" smtClean="0">
                <a:latin typeface="Tw Cen MT" panose="020B0602020104020603" pitchFamily="34" charset="0"/>
              </a:rPr>
              <a:t>Mesyuarat</a:t>
            </a:r>
            <a:r>
              <a:rPr lang="en-MY" sz="850" dirty="0" smtClean="0">
                <a:latin typeface="Tw Cen MT" panose="020B0602020104020603" pitchFamily="34" charset="0"/>
              </a:rPr>
              <a:t> JKDKKR on 10 April 2018. JKDKKR requested CIDB to arrange further discussions scheduled  to be held on 2 July 2018 with JKR and KKR on the adoption of SHASSIC in government projects.</a:t>
            </a:r>
            <a:endParaRPr lang="en-US" sz="850" dirty="0" smtClean="0">
              <a:latin typeface="Tw Cen MT" panose="020B0602020104020603" pitchFamily="34" charset="0"/>
            </a:endParaRPr>
          </a:p>
          <a:p>
            <a:endParaRPr lang="en-MY" sz="800" dirty="0" smtClean="0">
              <a:latin typeface="Tw Cen MT" panose="020B0602020104020603" pitchFamily="34" charset="0"/>
            </a:endParaRPr>
          </a:p>
          <a:p>
            <a:endParaRPr lang="en-MY" sz="800" b="1" dirty="0" smtClean="0">
              <a:latin typeface="Tw Cen MT" panose="020B0602020104020603" pitchFamily="34" charset="0"/>
            </a:endParaRPr>
          </a:p>
        </p:txBody>
      </p:sp>
      <p:sp>
        <p:nvSpPr>
          <p:cNvPr id="11" name="Parallelogram 10"/>
          <p:cNvSpPr/>
          <p:nvPr/>
        </p:nvSpPr>
        <p:spPr>
          <a:xfrm>
            <a:off x="-151501" y="0"/>
            <a:ext cx="2320544" cy="369627"/>
          </a:xfrm>
          <a:prstGeom prst="parallelogram">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3048863"/>
        </p:xfrm>
        <a:graphic>
          <a:graphicData uri="http://schemas.openxmlformats.org/drawingml/2006/table">
            <a:tbl>
              <a:tblPr firstRow="1" bandRow="1">
                <a:tableStyleId>{5C22544A-7EE6-4342-B048-85BDC9FD1C3A}</a:tableStyleId>
              </a:tblPr>
              <a:tblGrid>
                <a:gridCol w="1219198">
                  <a:extLst>
                    <a:ext uri="{9D8B030D-6E8A-4147-A177-3AD203B41FA5}">
                      <a16:colId xmlns:a16="http://schemas.microsoft.com/office/drawing/2014/main" val="2124581660"/>
                    </a:ext>
                  </a:extLst>
                </a:gridCol>
                <a:gridCol w="1390650">
                  <a:extLst>
                    <a:ext uri="{9D8B030D-6E8A-4147-A177-3AD203B41FA5}">
                      <a16:colId xmlns:a16="http://schemas.microsoft.com/office/drawing/2014/main" val="3372148144"/>
                    </a:ext>
                  </a:extLst>
                </a:gridCol>
                <a:gridCol w="1504952">
                  <a:extLst>
                    <a:ext uri="{9D8B030D-6E8A-4147-A177-3AD203B41FA5}">
                      <a16:colId xmlns:a16="http://schemas.microsoft.com/office/drawing/2014/main" val="384475541"/>
                    </a:ext>
                  </a:extLst>
                </a:gridCol>
                <a:gridCol w="1371600">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rgbClr val="FF3300">
                        <a:alpha val="65000"/>
                      </a:srgbClr>
                    </a:solidFill>
                  </a:tcPr>
                </a:tc>
                <a:extLst>
                  <a:ext uri="{0D108BD9-81ED-4DB2-BD59-A6C34878D82A}">
                    <a16:rowId xmlns:a16="http://schemas.microsoft.com/office/drawing/2014/main" val="2306563032"/>
                  </a:ext>
                </a:extLst>
              </a:tr>
              <a:tr h="1787931">
                <a:tc>
                  <a:txBody>
                    <a:bodyPr/>
                    <a:lstStyle/>
                    <a:p>
                      <a:endPar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solidFill>
                      <a:schemeClr val="accent2">
                        <a:lumMod val="20000"/>
                        <a:lumOff val="80000"/>
                      </a:schemeClr>
                    </a:solidFill>
                  </a:tcPr>
                </a:tc>
                <a:tc>
                  <a:txBody>
                    <a:bodyPr/>
                    <a:lstStyle/>
                    <a:p>
                      <a:pPr eaLnBrk="1" fontAlgn="auto" hangingPunct="1">
                        <a:lnSpc>
                          <a:spcPct val="88000"/>
                        </a:lnSpc>
                        <a:spcBef>
                          <a:spcPts val="0"/>
                        </a:spcBef>
                        <a:spcAft>
                          <a:spcPts val="0"/>
                        </a:spcAft>
                        <a:defRPr/>
                      </a:pPr>
                      <a:r>
                        <a:rPr lang="en-US" sz="900" dirty="0" smtClean="0">
                          <a:solidFill>
                            <a:schemeClr val="tx1"/>
                          </a:solidFill>
                          <a:latin typeface="Tw Cen MT" pitchFamily="34" charset="0"/>
                          <a:cs typeface="Arial" pitchFamily="34" charset="0"/>
                        </a:rPr>
                        <a:t>Policy paper on SHASSIC adoption submitted to Ministry of Works</a:t>
                      </a:r>
                    </a:p>
                    <a:p>
                      <a:pPr eaLnBrk="1" fontAlgn="auto" hangingPunct="1">
                        <a:lnSpc>
                          <a:spcPct val="88000"/>
                        </a:lnSpc>
                        <a:spcBef>
                          <a:spcPts val="0"/>
                        </a:spcBef>
                        <a:spcAft>
                          <a:spcPts val="0"/>
                        </a:spcAft>
                        <a:defRPr/>
                      </a:pPr>
                      <a:endParaRPr lang="en-US" sz="900" dirty="0" smtClean="0">
                        <a:solidFill>
                          <a:schemeClr val="tx1"/>
                        </a:solidFill>
                        <a:latin typeface="Tw Cen MT" pitchFamily="34" charset="0"/>
                        <a:cs typeface="Arial" pitchFamily="34" charset="0"/>
                      </a:endParaRPr>
                    </a:p>
                    <a:p>
                      <a:pPr eaLnBrk="1" fontAlgn="auto" hangingPunct="1">
                        <a:lnSpc>
                          <a:spcPct val="88000"/>
                        </a:lnSpc>
                        <a:spcBef>
                          <a:spcPts val="0"/>
                        </a:spcBef>
                        <a:spcAft>
                          <a:spcPts val="0"/>
                        </a:spcAft>
                        <a:defRPr/>
                      </a:pPr>
                      <a:r>
                        <a:rPr lang="en-US" sz="900" dirty="0" smtClean="0">
                          <a:solidFill>
                            <a:schemeClr val="tx1"/>
                          </a:solidFill>
                          <a:latin typeface="Tw Cen MT" pitchFamily="34" charset="0"/>
                          <a:cs typeface="Arial" pitchFamily="34" charset="0"/>
                        </a:rPr>
                        <a:t>50 SHASSIC assessors accredited</a:t>
                      </a:r>
                    </a:p>
                    <a:p>
                      <a:pPr>
                        <a:lnSpc>
                          <a:spcPct val="88000"/>
                        </a:lnSpc>
                        <a:defRPr/>
                      </a:pPr>
                      <a:endParaRPr lang="en-US" sz="900" dirty="0" smtClean="0">
                        <a:solidFill>
                          <a:schemeClr val="tx1"/>
                        </a:solidFill>
                        <a:latin typeface="Tw Cen MT" pitchFamily="34" charset="0"/>
                        <a:cs typeface="Arial" pitchFamily="34" charset="0"/>
                      </a:endParaRPr>
                    </a:p>
                    <a:p>
                      <a:pPr>
                        <a:lnSpc>
                          <a:spcPct val="88000"/>
                        </a:lnSpc>
                        <a:defRPr/>
                      </a:pPr>
                      <a:r>
                        <a:rPr lang="en-US" sz="900" dirty="0" smtClean="0">
                          <a:solidFill>
                            <a:schemeClr val="tx1"/>
                          </a:solidFill>
                          <a:latin typeface="Tw Cen MT" pitchFamily="34" charset="0"/>
                          <a:cs typeface="Arial" pitchFamily="34" charset="0"/>
                        </a:rPr>
                        <a:t>120 projects assessed using SHASSIC </a:t>
                      </a:r>
                    </a:p>
                    <a:p>
                      <a:pPr eaLnBrk="1" fontAlgn="auto" hangingPunct="1">
                        <a:lnSpc>
                          <a:spcPct val="88000"/>
                        </a:lnSpc>
                        <a:spcBef>
                          <a:spcPts val="0"/>
                        </a:spcBef>
                        <a:spcAft>
                          <a:spcPts val="0"/>
                        </a:spcAft>
                        <a:defRPr/>
                      </a:pPr>
                      <a:endParaRPr lang="en-US" sz="900" b="1" dirty="0" smtClean="0">
                        <a:solidFill>
                          <a:schemeClr val="tx1"/>
                        </a:solidFill>
                        <a:latin typeface="Tw Cen MT" pitchFamily="34" charset="0"/>
                        <a:cs typeface="Arial" pitchFamily="34" charset="0"/>
                      </a:endParaRPr>
                    </a:p>
                    <a:p>
                      <a:pPr eaLnBrk="1" fontAlgn="auto" hangingPunct="1">
                        <a:lnSpc>
                          <a:spcPct val="88000"/>
                        </a:lnSpc>
                        <a:spcBef>
                          <a:spcPts val="0"/>
                        </a:spcBef>
                        <a:spcAft>
                          <a:spcPts val="0"/>
                        </a:spcAft>
                        <a:defRPr/>
                      </a:pPr>
                      <a:r>
                        <a:rPr lang="en-US" sz="900" dirty="0" smtClean="0">
                          <a:solidFill>
                            <a:schemeClr val="tx1"/>
                          </a:solidFill>
                          <a:latin typeface="Tw Cen MT" pitchFamily="34" charset="0"/>
                          <a:cs typeface="Arial" pitchFamily="34" charset="0"/>
                        </a:rPr>
                        <a:t>Minimum of 5 promotional events on SHASSIC conducted</a:t>
                      </a:r>
                    </a:p>
                    <a:p>
                      <a:endPar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solidFill>
                      <a:schemeClr val="accent2">
                        <a:lumMod val="20000"/>
                        <a:lumOff val="80000"/>
                      </a:schemeClr>
                    </a:solidFill>
                  </a:tcPr>
                </a:tc>
                <a:tc>
                  <a:txBody>
                    <a:bodyPr/>
                    <a:lstStyle/>
                    <a:p>
                      <a:pPr eaLnBrk="1" fontAlgn="auto" hangingPunct="1">
                        <a:lnSpc>
                          <a:spcPct val="88000"/>
                        </a:lnSpc>
                        <a:spcBef>
                          <a:spcPts val="0"/>
                        </a:spcBef>
                        <a:spcAft>
                          <a:spcPts val="0"/>
                        </a:spcAft>
                        <a:defRPr/>
                      </a:pPr>
                      <a:r>
                        <a:rPr lang="en-US" sz="900" dirty="0" smtClean="0">
                          <a:solidFill>
                            <a:schemeClr val="tx1"/>
                          </a:solidFill>
                          <a:latin typeface="Tw Cen MT" pitchFamily="34" charset="0"/>
                        </a:rPr>
                        <a:t>20% of qualifying public projects achieve 3 star SHASSIC rating</a:t>
                      </a:r>
                    </a:p>
                    <a:p>
                      <a:pPr eaLnBrk="1" fontAlgn="auto" hangingPunct="1">
                        <a:lnSpc>
                          <a:spcPct val="88000"/>
                        </a:lnSpc>
                        <a:spcBef>
                          <a:spcPts val="0"/>
                        </a:spcBef>
                        <a:spcAft>
                          <a:spcPts val="0"/>
                        </a:spcAft>
                        <a:defRPr/>
                      </a:pPr>
                      <a:endParaRPr lang="en-US" sz="900" dirty="0" smtClean="0">
                        <a:solidFill>
                          <a:schemeClr val="tx1"/>
                        </a:solidFill>
                        <a:latin typeface="Tw Cen MT" pitchFamily="34" charset="0"/>
                      </a:endParaRPr>
                    </a:p>
                    <a:p>
                      <a:pPr>
                        <a:lnSpc>
                          <a:spcPct val="88000"/>
                        </a:lnSpc>
                        <a:defRPr/>
                      </a:pPr>
                      <a:r>
                        <a:rPr lang="en-US" sz="900" dirty="0" smtClean="0">
                          <a:solidFill>
                            <a:schemeClr val="tx1"/>
                          </a:solidFill>
                          <a:latin typeface="Tw Cen MT" pitchFamily="34" charset="0"/>
                        </a:rPr>
                        <a:t>300 </a:t>
                      </a:r>
                      <a:r>
                        <a:rPr lang="en-US" sz="900" dirty="0" smtClean="0">
                          <a:solidFill>
                            <a:schemeClr val="tx1"/>
                          </a:solidFill>
                          <a:latin typeface="Tw Cen MT" pitchFamily="34" charset="0"/>
                          <a:cs typeface="Arial" pitchFamily="34" charset="0"/>
                        </a:rPr>
                        <a:t>projects assessed using SHASSIC </a:t>
                      </a:r>
                      <a:endParaRPr lang="en-US" sz="900" dirty="0" smtClean="0">
                        <a:solidFill>
                          <a:schemeClr val="tx1"/>
                        </a:solidFill>
                        <a:latin typeface="Tw Cen MT" pitchFamily="34" charset="0"/>
                      </a:endParaRPr>
                    </a:p>
                    <a:p>
                      <a:pPr eaLnBrk="1" fontAlgn="auto" hangingPunct="1">
                        <a:lnSpc>
                          <a:spcPct val="88000"/>
                        </a:lnSpc>
                        <a:spcBef>
                          <a:spcPts val="0"/>
                        </a:spcBef>
                        <a:spcAft>
                          <a:spcPts val="0"/>
                        </a:spcAft>
                        <a:defRPr/>
                      </a:pPr>
                      <a:endParaRPr lang="en-US" sz="900" dirty="0" smtClean="0">
                        <a:solidFill>
                          <a:schemeClr val="tx1"/>
                        </a:solidFill>
                        <a:latin typeface="Tw Cen MT" pitchFamily="34" charset="0"/>
                      </a:endParaRPr>
                    </a:p>
                    <a:p>
                      <a:pPr eaLnBrk="1" fontAlgn="auto" hangingPunct="1">
                        <a:lnSpc>
                          <a:spcPct val="88000"/>
                        </a:lnSpc>
                        <a:spcBef>
                          <a:spcPts val="0"/>
                        </a:spcBef>
                        <a:spcAft>
                          <a:spcPts val="0"/>
                        </a:spcAft>
                        <a:defRPr/>
                      </a:pPr>
                      <a:r>
                        <a:rPr lang="en-US" sz="900" dirty="0" smtClean="0">
                          <a:solidFill>
                            <a:schemeClr val="tx1"/>
                          </a:solidFill>
                          <a:latin typeface="Tw Cen MT" pitchFamily="34" charset="0"/>
                        </a:rPr>
                        <a:t>Report on SHASSIC adoption by government produced</a:t>
                      </a:r>
                    </a:p>
                    <a:p>
                      <a:pPr eaLnBrk="1" fontAlgn="auto" hangingPunct="1">
                        <a:lnSpc>
                          <a:spcPct val="88000"/>
                        </a:lnSpc>
                        <a:spcBef>
                          <a:spcPts val="0"/>
                        </a:spcBef>
                        <a:spcAft>
                          <a:spcPts val="0"/>
                        </a:spcAft>
                        <a:defRPr/>
                      </a:pPr>
                      <a:endParaRPr lang="en-US" sz="900" dirty="0" smtClean="0">
                        <a:solidFill>
                          <a:schemeClr val="tx1"/>
                        </a:solidFill>
                        <a:latin typeface="Tw Cen MT" pitchFamily="34" charset="0"/>
                      </a:endParaRPr>
                    </a:p>
                    <a:p>
                      <a:pPr eaLnBrk="1" fontAlgn="auto" hangingPunct="1">
                        <a:lnSpc>
                          <a:spcPct val="88000"/>
                        </a:lnSpc>
                        <a:spcBef>
                          <a:spcPts val="0"/>
                        </a:spcBef>
                        <a:spcAft>
                          <a:spcPts val="0"/>
                        </a:spcAft>
                        <a:defRPr/>
                      </a:pPr>
                      <a:r>
                        <a:rPr lang="en-US" sz="900" dirty="0" smtClean="0">
                          <a:solidFill>
                            <a:schemeClr val="tx1"/>
                          </a:solidFill>
                          <a:latin typeface="Tw Cen MT" pitchFamily="34" charset="0"/>
                        </a:rPr>
                        <a:t>Improvement to SHASSIC score proposed</a:t>
                      </a:r>
                    </a:p>
                    <a:p>
                      <a:pPr eaLnBrk="1" fontAlgn="auto" hangingPunct="1">
                        <a:lnSpc>
                          <a:spcPct val="88000"/>
                        </a:lnSpc>
                        <a:spcBef>
                          <a:spcPts val="0"/>
                        </a:spcBef>
                        <a:spcAft>
                          <a:spcPts val="0"/>
                        </a:spcAft>
                        <a:defRPr/>
                      </a:pPr>
                      <a:endParaRPr lang="en-US" sz="900" dirty="0" smtClean="0">
                        <a:solidFill>
                          <a:schemeClr val="tx1"/>
                        </a:solidFill>
                        <a:latin typeface="Tw Cen MT" pitchFamily="34" charset="0"/>
                      </a:endParaRPr>
                    </a:p>
                    <a:p>
                      <a:pPr eaLnBrk="1" fontAlgn="auto" hangingPunct="1">
                        <a:lnSpc>
                          <a:spcPct val="88000"/>
                        </a:lnSpc>
                        <a:spcBef>
                          <a:spcPts val="0"/>
                        </a:spcBef>
                        <a:spcAft>
                          <a:spcPts val="0"/>
                        </a:spcAft>
                        <a:defRPr/>
                      </a:pPr>
                      <a:r>
                        <a:rPr lang="en-US" sz="900" dirty="0" smtClean="0">
                          <a:solidFill>
                            <a:schemeClr val="tx1"/>
                          </a:solidFill>
                          <a:latin typeface="Tw Cen MT" pitchFamily="34" charset="0"/>
                          <a:cs typeface="Arial" pitchFamily="34" charset="0"/>
                        </a:rPr>
                        <a:t>Minimum of 5 promotional events on SHASSIC conducted</a:t>
                      </a:r>
                      <a:endParaRPr lang="en-US" sz="900" dirty="0" smtClean="0">
                        <a:solidFill>
                          <a:schemeClr val="tx1"/>
                        </a:solidFill>
                        <a:latin typeface="Tw Cen MT" pitchFamily="34" charset="0"/>
                      </a:endParaRPr>
                    </a:p>
                    <a:p>
                      <a:pPr eaLnBrk="1" fontAlgn="auto" hangingPunct="1">
                        <a:lnSpc>
                          <a:spcPct val="88000"/>
                        </a:lnSpc>
                        <a:spcBef>
                          <a:spcPts val="0"/>
                        </a:spcBef>
                        <a:spcAft>
                          <a:spcPts val="0"/>
                        </a:spcAft>
                        <a:defRPr/>
                      </a:pPr>
                      <a:endParaRPr lang="en-US" sz="900" dirty="0" smtClean="0">
                        <a:solidFill>
                          <a:schemeClr val="tx1"/>
                        </a:solidFill>
                        <a:latin typeface="Tw Cen MT" pitchFamily="34" charset="0"/>
                      </a:endParaRPr>
                    </a:p>
                    <a:p>
                      <a:pPr>
                        <a:lnSpc>
                          <a:spcPct val="88000"/>
                        </a:lnSpc>
                        <a:defRPr/>
                      </a:pPr>
                      <a:r>
                        <a:rPr lang="en-US" sz="900" dirty="0" smtClean="0">
                          <a:solidFill>
                            <a:schemeClr val="tx1"/>
                          </a:solidFill>
                          <a:latin typeface="Tw Cen MT" pitchFamily="34" charset="0"/>
                          <a:cs typeface="Arial" pitchFamily="34" charset="0"/>
                        </a:rPr>
                        <a:t>Policy paper on SHASSIC adoption approved by Ministry of Works</a:t>
                      </a:r>
                    </a:p>
                  </a:txBody>
                  <a:tcPr>
                    <a:solidFill>
                      <a:schemeClr val="accent2">
                        <a:lumMod val="20000"/>
                        <a:lumOff val="80000"/>
                      </a:schemeClr>
                    </a:solidFill>
                  </a:tcPr>
                </a:tc>
                <a:tc>
                  <a:txBody>
                    <a:bodyPr/>
                    <a:lstStyle/>
                    <a:p>
                      <a:pPr eaLnBrk="1" fontAlgn="auto" hangingPunct="1">
                        <a:lnSpc>
                          <a:spcPct val="88000"/>
                        </a:lnSpc>
                        <a:spcBef>
                          <a:spcPts val="0"/>
                        </a:spcBef>
                        <a:spcAft>
                          <a:spcPts val="0"/>
                        </a:spcAft>
                        <a:defRPr/>
                      </a:pPr>
                      <a:r>
                        <a:rPr lang="en-US" sz="900" dirty="0" smtClean="0">
                          <a:solidFill>
                            <a:schemeClr val="tx1"/>
                          </a:solidFill>
                          <a:latin typeface="Tw Cen MT" pitchFamily="34" charset="0"/>
                        </a:rPr>
                        <a:t>30% of qualifying public projects achieve 3 star SHASSIC rating</a:t>
                      </a:r>
                    </a:p>
                    <a:p>
                      <a:pPr eaLnBrk="1" fontAlgn="auto" hangingPunct="1">
                        <a:lnSpc>
                          <a:spcPct val="88000"/>
                        </a:lnSpc>
                        <a:spcBef>
                          <a:spcPts val="0"/>
                        </a:spcBef>
                        <a:spcAft>
                          <a:spcPts val="0"/>
                        </a:spcAft>
                        <a:defRPr/>
                      </a:pPr>
                      <a:endParaRPr lang="en-US" sz="900" dirty="0" smtClean="0">
                        <a:solidFill>
                          <a:schemeClr val="tx1"/>
                        </a:solidFill>
                        <a:latin typeface="Tw Cen MT" pitchFamily="34" charset="0"/>
                      </a:endParaRPr>
                    </a:p>
                    <a:p>
                      <a:pPr>
                        <a:lnSpc>
                          <a:spcPct val="88000"/>
                        </a:lnSpc>
                        <a:defRPr/>
                      </a:pPr>
                      <a:r>
                        <a:rPr lang="en-US" sz="900" dirty="0" smtClean="0">
                          <a:solidFill>
                            <a:schemeClr val="tx1"/>
                          </a:solidFill>
                          <a:latin typeface="Tw Cen MT" pitchFamily="34" charset="0"/>
                        </a:rPr>
                        <a:t>400 </a:t>
                      </a:r>
                      <a:r>
                        <a:rPr lang="en-US" sz="900" dirty="0" smtClean="0">
                          <a:solidFill>
                            <a:schemeClr val="tx1"/>
                          </a:solidFill>
                          <a:latin typeface="Tw Cen MT" pitchFamily="34" charset="0"/>
                          <a:cs typeface="Arial" pitchFamily="34" charset="0"/>
                        </a:rPr>
                        <a:t>projects assessed using SHASSIC </a:t>
                      </a:r>
                      <a:endParaRPr lang="en-US" sz="900" dirty="0" smtClean="0">
                        <a:solidFill>
                          <a:schemeClr val="tx1"/>
                        </a:solidFill>
                        <a:latin typeface="Tw Cen MT" pitchFamily="34" charset="0"/>
                      </a:endParaRPr>
                    </a:p>
                    <a:p>
                      <a:pPr eaLnBrk="1" fontAlgn="auto" hangingPunct="1">
                        <a:lnSpc>
                          <a:spcPct val="88000"/>
                        </a:lnSpc>
                        <a:spcBef>
                          <a:spcPts val="0"/>
                        </a:spcBef>
                        <a:spcAft>
                          <a:spcPts val="0"/>
                        </a:spcAft>
                        <a:defRPr/>
                      </a:pPr>
                      <a:endParaRPr lang="en-US" sz="900" dirty="0" smtClean="0">
                        <a:solidFill>
                          <a:schemeClr val="tx1"/>
                        </a:solidFill>
                        <a:latin typeface="Tw Cen MT" pitchFamily="34" charset="0"/>
                      </a:endParaRPr>
                    </a:p>
                    <a:p>
                      <a:pPr eaLnBrk="1" fontAlgn="auto" hangingPunct="1">
                        <a:lnSpc>
                          <a:spcPct val="88000"/>
                        </a:lnSpc>
                        <a:spcBef>
                          <a:spcPts val="0"/>
                        </a:spcBef>
                        <a:spcAft>
                          <a:spcPts val="0"/>
                        </a:spcAft>
                        <a:defRPr/>
                      </a:pPr>
                      <a:r>
                        <a:rPr lang="en-US" sz="900" dirty="0" smtClean="0">
                          <a:solidFill>
                            <a:schemeClr val="tx1"/>
                          </a:solidFill>
                          <a:latin typeface="Tw Cen MT" pitchFamily="34" charset="0"/>
                        </a:rPr>
                        <a:t>Report on SHASSIC adoption by government produced</a:t>
                      </a:r>
                    </a:p>
                    <a:p>
                      <a:pPr eaLnBrk="1" fontAlgn="auto" hangingPunct="1">
                        <a:lnSpc>
                          <a:spcPct val="88000"/>
                        </a:lnSpc>
                        <a:spcBef>
                          <a:spcPts val="0"/>
                        </a:spcBef>
                        <a:spcAft>
                          <a:spcPts val="0"/>
                        </a:spcAft>
                        <a:defRPr/>
                      </a:pPr>
                      <a:endParaRPr lang="en-US" sz="900" dirty="0" smtClean="0">
                        <a:solidFill>
                          <a:schemeClr val="tx1"/>
                        </a:solidFill>
                        <a:latin typeface="Tw Cen MT" pitchFamily="34" charset="0"/>
                      </a:endParaRPr>
                    </a:p>
                    <a:p>
                      <a:pPr eaLnBrk="1" fontAlgn="auto" hangingPunct="1">
                        <a:lnSpc>
                          <a:spcPct val="88000"/>
                        </a:lnSpc>
                        <a:spcBef>
                          <a:spcPts val="0"/>
                        </a:spcBef>
                        <a:spcAft>
                          <a:spcPts val="0"/>
                        </a:spcAft>
                        <a:defRPr/>
                      </a:pPr>
                      <a:r>
                        <a:rPr lang="en-US" sz="900" dirty="0" smtClean="0">
                          <a:solidFill>
                            <a:schemeClr val="tx1"/>
                          </a:solidFill>
                          <a:latin typeface="Tw Cen MT" pitchFamily="34" charset="0"/>
                        </a:rPr>
                        <a:t>Improvement to SHASSIC score completed</a:t>
                      </a:r>
                    </a:p>
                    <a:p>
                      <a:pPr eaLnBrk="1" fontAlgn="auto" hangingPunct="1">
                        <a:lnSpc>
                          <a:spcPct val="88000"/>
                        </a:lnSpc>
                        <a:spcBef>
                          <a:spcPts val="0"/>
                        </a:spcBef>
                        <a:spcAft>
                          <a:spcPts val="0"/>
                        </a:spcAft>
                        <a:defRPr/>
                      </a:pPr>
                      <a:endParaRPr lang="en-US" sz="900" dirty="0" smtClean="0">
                        <a:solidFill>
                          <a:schemeClr val="tx1"/>
                        </a:solidFill>
                        <a:latin typeface="Tw Cen MT" pitchFamily="34" charset="0"/>
                      </a:endParaRPr>
                    </a:p>
                    <a:p>
                      <a:pPr eaLnBrk="1" fontAlgn="auto" hangingPunct="1">
                        <a:lnSpc>
                          <a:spcPct val="88000"/>
                        </a:lnSpc>
                        <a:spcBef>
                          <a:spcPts val="0"/>
                        </a:spcBef>
                        <a:spcAft>
                          <a:spcPts val="0"/>
                        </a:spcAft>
                        <a:defRPr/>
                      </a:pPr>
                      <a:r>
                        <a:rPr lang="en-US" sz="900" dirty="0" smtClean="0">
                          <a:solidFill>
                            <a:schemeClr val="tx1"/>
                          </a:solidFill>
                          <a:latin typeface="Tw Cen MT" pitchFamily="34" charset="0"/>
                          <a:cs typeface="Arial" pitchFamily="34" charset="0"/>
                        </a:rPr>
                        <a:t>Minimum of 5 promotional events on SHASSIC conducted</a:t>
                      </a:r>
                      <a:endParaRPr lang="en-US" sz="900" dirty="0" smtClean="0">
                        <a:solidFill>
                          <a:schemeClr val="tx1"/>
                        </a:solidFill>
                        <a:latin typeface="Tw Cen MT" pitchFamily="34" charset="0"/>
                      </a:endParaRPr>
                    </a:p>
                    <a:p>
                      <a:endPar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solidFill>
                      <a:schemeClr val="accent2">
                        <a:lumMod val="20000"/>
                        <a:lumOff val="80000"/>
                      </a:schemeClr>
                    </a:solidFill>
                  </a:tcPr>
                </a:tc>
                <a:tc>
                  <a:txBody>
                    <a:bodyPr/>
                    <a:lstStyle/>
                    <a:p>
                      <a:pPr eaLnBrk="1" fontAlgn="auto" hangingPunct="1">
                        <a:lnSpc>
                          <a:spcPct val="88000"/>
                        </a:lnSpc>
                        <a:spcBef>
                          <a:spcPts val="0"/>
                        </a:spcBef>
                        <a:spcAft>
                          <a:spcPts val="0"/>
                        </a:spcAft>
                        <a:defRPr/>
                      </a:pPr>
                      <a:r>
                        <a:rPr lang="en-US" sz="900" dirty="0" smtClean="0">
                          <a:solidFill>
                            <a:schemeClr val="tx1"/>
                          </a:solidFill>
                          <a:latin typeface="Tw Cen MT" pitchFamily="34" charset="0"/>
                        </a:rPr>
                        <a:t>50% of qualifying public projects achieve 3 star SHASSIC rating</a:t>
                      </a:r>
                    </a:p>
                    <a:p>
                      <a:pPr eaLnBrk="1" fontAlgn="auto" hangingPunct="1">
                        <a:lnSpc>
                          <a:spcPct val="88000"/>
                        </a:lnSpc>
                        <a:spcBef>
                          <a:spcPts val="0"/>
                        </a:spcBef>
                        <a:spcAft>
                          <a:spcPts val="0"/>
                        </a:spcAft>
                        <a:defRPr/>
                      </a:pPr>
                      <a:endParaRPr lang="en-US" sz="900" dirty="0" smtClean="0">
                        <a:solidFill>
                          <a:schemeClr val="tx1"/>
                        </a:solidFill>
                        <a:latin typeface="Tw Cen MT" pitchFamily="34" charset="0"/>
                      </a:endParaRPr>
                    </a:p>
                    <a:p>
                      <a:pPr>
                        <a:lnSpc>
                          <a:spcPct val="88000"/>
                        </a:lnSpc>
                        <a:defRPr/>
                      </a:pPr>
                      <a:r>
                        <a:rPr lang="en-US" sz="900" dirty="0" smtClean="0">
                          <a:solidFill>
                            <a:schemeClr val="tx1"/>
                          </a:solidFill>
                          <a:latin typeface="Tw Cen MT" pitchFamily="34" charset="0"/>
                        </a:rPr>
                        <a:t>500 </a:t>
                      </a:r>
                      <a:r>
                        <a:rPr lang="en-US" sz="900" dirty="0" smtClean="0">
                          <a:solidFill>
                            <a:schemeClr val="tx1"/>
                          </a:solidFill>
                          <a:latin typeface="Tw Cen MT" pitchFamily="34" charset="0"/>
                          <a:cs typeface="Arial" pitchFamily="34" charset="0"/>
                        </a:rPr>
                        <a:t>projects assessed using SHASSIC </a:t>
                      </a:r>
                      <a:endParaRPr lang="en-US" sz="900" dirty="0" smtClean="0">
                        <a:solidFill>
                          <a:schemeClr val="tx1"/>
                        </a:solidFill>
                        <a:latin typeface="Tw Cen MT" pitchFamily="34" charset="0"/>
                      </a:endParaRPr>
                    </a:p>
                    <a:p>
                      <a:pPr eaLnBrk="1" fontAlgn="auto" hangingPunct="1">
                        <a:lnSpc>
                          <a:spcPct val="88000"/>
                        </a:lnSpc>
                        <a:spcBef>
                          <a:spcPts val="0"/>
                        </a:spcBef>
                        <a:spcAft>
                          <a:spcPts val="0"/>
                        </a:spcAft>
                        <a:defRPr/>
                      </a:pPr>
                      <a:endParaRPr lang="en-US" sz="900" dirty="0" smtClean="0">
                        <a:solidFill>
                          <a:schemeClr val="tx1"/>
                        </a:solidFill>
                        <a:latin typeface="Tw Cen MT" pitchFamily="34" charset="0"/>
                      </a:endParaRPr>
                    </a:p>
                    <a:p>
                      <a:pPr eaLnBrk="1" fontAlgn="auto" hangingPunct="1">
                        <a:lnSpc>
                          <a:spcPct val="88000"/>
                        </a:lnSpc>
                        <a:spcBef>
                          <a:spcPts val="0"/>
                        </a:spcBef>
                        <a:spcAft>
                          <a:spcPts val="0"/>
                        </a:spcAft>
                        <a:defRPr/>
                      </a:pPr>
                      <a:r>
                        <a:rPr lang="en-US" sz="900" dirty="0" smtClean="0">
                          <a:solidFill>
                            <a:schemeClr val="tx1"/>
                          </a:solidFill>
                          <a:latin typeface="Tw Cen MT" pitchFamily="34" charset="0"/>
                        </a:rPr>
                        <a:t>Report on SHASSIC adoption by government produced</a:t>
                      </a:r>
                    </a:p>
                    <a:p>
                      <a:pPr eaLnBrk="1" fontAlgn="auto" hangingPunct="1">
                        <a:lnSpc>
                          <a:spcPct val="88000"/>
                        </a:lnSpc>
                        <a:spcBef>
                          <a:spcPts val="0"/>
                        </a:spcBef>
                        <a:spcAft>
                          <a:spcPts val="0"/>
                        </a:spcAft>
                        <a:defRPr/>
                      </a:pPr>
                      <a:endParaRPr lang="en-US" sz="900" dirty="0" smtClean="0">
                        <a:solidFill>
                          <a:schemeClr val="tx1"/>
                        </a:solidFill>
                        <a:latin typeface="Tw Cen MT" pitchFamily="34" charset="0"/>
                      </a:endParaRPr>
                    </a:p>
                    <a:p>
                      <a:pPr eaLnBrk="1" fontAlgn="auto" hangingPunct="1">
                        <a:lnSpc>
                          <a:spcPct val="88000"/>
                        </a:lnSpc>
                        <a:spcBef>
                          <a:spcPts val="0"/>
                        </a:spcBef>
                        <a:spcAft>
                          <a:spcPts val="0"/>
                        </a:spcAft>
                        <a:defRPr/>
                      </a:pPr>
                      <a:r>
                        <a:rPr lang="en-US" sz="900" dirty="0" smtClean="0">
                          <a:solidFill>
                            <a:schemeClr val="tx1"/>
                          </a:solidFill>
                          <a:latin typeface="Tw Cen MT" pitchFamily="34" charset="0"/>
                        </a:rPr>
                        <a:t>Minimum of 5 promotional events on SHASSIC conducted</a:t>
                      </a:r>
                    </a:p>
                    <a:p>
                      <a:pPr eaLnBrk="1" fontAlgn="auto" hangingPunct="1">
                        <a:lnSpc>
                          <a:spcPct val="88000"/>
                        </a:lnSpc>
                        <a:spcBef>
                          <a:spcPts val="0"/>
                        </a:spcBef>
                        <a:spcAft>
                          <a:spcPts val="0"/>
                        </a:spcAft>
                        <a:defRPr/>
                      </a:pPr>
                      <a:endParaRPr lang="en-US" sz="900" dirty="0" smtClean="0">
                        <a:solidFill>
                          <a:schemeClr val="tx1"/>
                        </a:solidFill>
                        <a:latin typeface="Tw Cen MT" pitchFamily="34" charset="0"/>
                      </a:endParaRPr>
                    </a:p>
                    <a:p>
                      <a:endPar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solidFill>
                      <a:schemeClr val="accent2">
                        <a:lumMod val="20000"/>
                        <a:lumOff val="80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5370647"/>
            <a:ext cx="6857999" cy="453535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0" name="Table 19"/>
          <p:cNvGraphicFramePr>
            <a:graphicFrameLocks noGrp="1"/>
          </p:cNvGraphicFramePr>
          <p:nvPr>
            <p:extLst/>
          </p:nvPr>
        </p:nvGraphicFramePr>
        <p:xfrm>
          <a:off x="-2" y="455786"/>
          <a:ext cx="4944141" cy="1322832"/>
        </p:xfrm>
        <a:graphic>
          <a:graphicData uri="http://schemas.openxmlformats.org/drawingml/2006/table">
            <a:tbl>
              <a:tblPr firstRow="1" bandRow="1">
                <a:tableStyleId>{5C22544A-7EE6-4342-B048-85BDC9FD1C3A}</a:tableStyleId>
              </a:tblPr>
              <a:tblGrid>
                <a:gridCol w="4944141">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US" sz="1000" b="0" kern="1200" dirty="0" smtClean="0">
                          <a:solidFill>
                            <a:schemeClr val="tx1"/>
                          </a:solidFill>
                          <a:latin typeface="Tw Cen MT" panose="020B0602020104020603" pitchFamily="34" charset="0"/>
                          <a:ea typeface="+mn-ea"/>
                          <a:cs typeface="+mn-cs"/>
                        </a:rPr>
                        <a:t>More than 50% of public projects completed achieves minimum SHASSIC assessment score of 3 star by Q4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smtClean="0">
                          <a:solidFill>
                            <a:schemeClr val="tx1"/>
                          </a:solidFill>
                          <a:latin typeface="Tw Cen MT" panose="020B0602020104020603" pitchFamily="34" charset="0"/>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Q2 - Improve workplace safety and workers' amenities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Q2b - Improve level of occupational safety and health at construction site </a:t>
                      </a:r>
                      <a:endParaRPr lang="ms-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3167790" cy="307777"/>
          </a:xfrm>
          <a:prstGeom prst="rect">
            <a:avLst/>
          </a:prstGeom>
          <a:ln>
            <a:noFill/>
          </a:ln>
        </p:spPr>
        <p:txBody>
          <a:bodyPr wrap="none">
            <a:spAutoFit/>
          </a:bodyPr>
          <a:lstStyle/>
          <a:p>
            <a:r>
              <a:rPr lang="ms-MY" sz="1400" b="1" dirty="0" smtClean="0">
                <a:solidFill>
                  <a:srgbClr val="FF0000"/>
                </a:solidFill>
                <a:latin typeface="Tw Cen MT" panose="020B0602020104020603" pitchFamily="34" charset="0"/>
              </a:rPr>
              <a:t>QUALITY, SAFETY &amp; PROFESSIONALISM</a:t>
            </a:r>
            <a:endParaRPr lang="ms-MY" sz="1400" dirty="0">
              <a:solidFill>
                <a:srgbClr val="FF0000"/>
              </a:solidFill>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Q2-114</a:t>
            </a:r>
            <a:endParaRPr lang="ms-MY" sz="2800" dirty="0">
              <a:solidFill>
                <a:schemeClr val="bg1"/>
              </a:solidFill>
            </a:endParaRPr>
          </a:p>
        </p:txBody>
      </p:sp>
      <p:sp>
        <p:nvSpPr>
          <p:cNvPr id="15" name="TextBox 14"/>
          <p:cNvSpPr txBox="1"/>
          <p:nvPr/>
        </p:nvSpPr>
        <p:spPr>
          <a:xfrm>
            <a:off x="0" y="5139815"/>
            <a:ext cx="6858000" cy="230832"/>
          </a:xfrm>
          <a:prstGeom prst="rect">
            <a:avLst/>
          </a:prstGeom>
          <a:solidFill>
            <a:srgbClr val="FF3300"/>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FF3300"/>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104832953"/>
              </p:ext>
            </p:extLst>
          </p:nvPr>
        </p:nvGraphicFramePr>
        <p:xfrm>
          <a:off x="107440" y="6484547"/>
          <a:ext cx="6617211" cy="680358"/>
        </p:xfrm>
        <a:graphic>
          <a:graphicData uri="http://schemas.openxmlformats.org/drawingml/2006/table">
            <a:tbl>
              <a:tblPr firstRow="1" bandRow="1">
                <a:tableStyleId>{5940675A-B579-460E-94D1-54222C63F5DA}</a:tableStyleId>
              </a:tblPr>
              <a:tblGrid>
                <a:gridCol w="818417">
                  <a:extLst>
                    <a:ext uri="{9D8B030D-6E8A-4147-A177-3AD203B41FA5}">
                      <a16:colId xmlns:a16="http://schemas.microsoft.com/office/drawing/2014/main" val="20000"/>
                    </a:ext>
                  </a:extLst>
                </a:gridCol>
                <a:gridCol w="753544">
                  <a:extLst>
                    <a:ext uri="{9D8B030D-6E8A-4147-A177-3AD203B41FA5}">
                      <a16:colId xmlns:a16="http://schemas.microsoft.com/office/drawing/2014/main" val="20001"/>
                    </a:ext>
                  </a:extLst>
                </a:gridCol>
                <a:gridCol w="753544">
                  <a:extLst>
                    <a:ext uri="{9D8B030D-6E8A-4147-A177-3AD203B41FA5}">
                      <a16:colId xmlns:a16="http://schemas.microsoft.com/office/drawing/2014/main" val="20002"/>
                    </a:ext>
                  </a:extLst>
                </a:gridCol>
                <a:gridCol w="753544">
                  <a:extLst>
                    <a:ext uri="{9D8B030D-6E8A-4147-A177-3AD203B41FA5}">
                      <a16:colId xmlns:a16="http://schemas.microsoft.com/office/drawing/2014/main" val="20003"/>
                    </a:ext>
                  </a:extLst>
                </a:gridCol>
                <a:gridCol w="753544">
                  <a:extLst>
                    <a:ext uri="{9D8B030D-6E8A-4147-A177-3AD203B41FA5}">
                      <a16:colId xmlns:a16="http://schemas.microsoft.com/office/drawing/2014/main" val="20004"/>
                    </a:ext>
                  </a:extLst>
                </a:gridCol>
                <a:gridCol w="753544">
                  <a:extLst>
                    <a:ext uri="{9D8B030D-6E8A-4147-A177-3AD203B41FA5}">
                      <a16:colId xmlns:a16="http://schemas.microsoft.com/office/drawing/2014/main" val="20005"/>
                    </a:ext>
                  </a:extLst>
                </a:gridCol>
                <a:gridCol w="753544">
                  <a:extLst>
                    <a:ext uri="{9D8B030D-6E8A-4147-A177-3AD203B41FA5}">
                      <a16:colId xmlns:a16="http://schemas.microsoft.com/office/drawing/2014/main" val="20006"/>
                    </a:ext>
                  </a:extLst>
                </a:gridCol>
                <a:gridCol w="1277530">
                  <a:extLst>
                    <a:ext uri="{9D8B030D-6E8A-4147-A177-3AD203B41FA5}">
                      <a16:colId xmlns:a16="http://schemas.microsoft.com/office/drawing/2014/main" val="20007"/>
                    </a:ext>
                  </a:extLst>
                </a:gridCol>
              </a:tblGrid>
              <a:tr h="213030">
                <a:tc>
                  <a:txBody>
                    <a:bodyPr/>
                    <a:lstStyle/>
                    <a:p>
                      <a:pPr algn="ctr"/>
                      <a:r>
                        <a:rPr lang="en-MY" sz="800" b="1" dirty="0" smtClean="0">
                          <a:solidFill>
                            <a:schemeClr val="tx1"/>
                          </a:solidFill>
                          <a:latin typeface="Tw Cen MT" pitchFamily="34" charset="0"/>
                        </a:rPr>
                        <a:t>Projects</a:t>
                      </a:r>
                      <a:endParaRPr lang="en-MY" sz="800" b="1" dirty="0">
                        <a:solidFill>
                          <a:schemeClr val="tx1"/>
                        </a:solidFill>
                        <a:latin typeface="Tw Cen MT" pitchFamily="34" charset="0"/>
                      </a:endParaRPr>
                    </a:p>
                  </a:txBody>
                  <a:tcPr anchor="ctr">
                    <a:solidFill>
                      <a:schemeClr val="accent2">
                        <a:lumMod val="20000"/>
                        <a:lumOff val="80000"/>
                      </a:schemeClr>
                    </a:solidFill>
                  </a:tcPr>
                </a:tc>
                <a:tc>
                  <a:txBody>
                    <a:bodyPr/>
                    <a:lstStyle/>
                    <a:p>
                      <a:pPr algn="ctr"/>
                      <a:r>
                        <a:rPr lang="en-US" sz="800" b="1" dirty="0" smtClean="0">
                          <a:solidFill>
                            <a:schemeClr val="tx1"/>
                          </a:solidFill>
                          <a:latin typeface="Tw Cen MT" pitchFamily="34" charset="0"/>
                        </a:rPr>
                        <a:t>1 star</a:t>
                      </a:r>
                      <a:endParaRPr lang="en-MY" sz="800" b="1" dirty="0">
                        <a:solidFill>
                          <a:schemeClr val="tx1"/>
                        </a:solidFill>
                        <a:latin typeface="Tw Cen MT" pitchFamily="34" charset="0"/>
                      </a:endParaRPr>
                    </a:p>
                  </a:txBody>
                  <a:tcPr anchor="ctr">
                    <a:solidFill>
                      <a:schemeClr val="accent2">
                        <a:lumMod val="20000"/>
                        <a:lumOff val="80000"/>
                      </a:schemeClr>
                    </a:solidFill>
                  </a:tcPr>
                </a:tc>
                <a:tc>
                  <a:txBody>
                    <a:bodyPr/>
                    <a:lstStyle/>
                    <a:p>
                      <a:pPr algn="ctr"/>
                      <a:r>
                        <a:rPr lang="en-US" sz="800" b="1" dirty="0" smtClean="0">
                          <a:solidFill>
                            <a:schemeClr val="tx1"/>
                          </a:solidFill>
                          <a:latin typeface="Tw Cen MT" pitchFamily="34" charset="0"/>
                        </a:rPr>
                        <a:t>2 star</a:t>
                      </a:r>
                      <a:endParaRPr lang="en-MY" sz="800" b="1" dirty="0">
                        <a:solidFill>
                          <a:schemeClr val="tx1"/>
                        </a:solidFill>
                        <a:latin typeface="Tw Cen MT" pitchFamily="34" charset="0"/>
                      </a:endParaRPr>
                    </a:p>
                  </a:txBody>
                  <a:tcPr anchor="ctr">
                    <a:solidFill>
                      <a:schemeClr val="accent2">
                        <a:lumMod val="20000"/>
                        <a:lumOff val="80000"/>
                      </a:schemeClr>
                    </a:solidFill>
                  </a:tcPr>
                </a:tc>
                <a:tc>
                  <a:txBody>
                    <a:bodyPr/>
                    <a:lstStyle/>
                    <a:p>
                      <a:pPr algn="ctr"/>
                      <a:r>
                        <a:rPr lang="en-US" sz="800" b="1" dirty="0" smtClean="0">
                          <a:solidFill>
                            <a:schemeClr val="tx1"/>
                          </a:solidFill>
                          <a:latin typeface="Tw Cen MT" pitchFamily="34" charset="0"/>
                        </a:rPr>
                        <a:t>3 star</a:t>
                      </a:r>
                      <a:endParaRPr lang="en-MY" sz="800" b="1" dirty="0">
                        <a:solidFill>
                          <a:schemeClr val="tx1"/>
                        </a:solidFill>
                        <a:latin typeface="Tw Cen MT" pitchFamily="34" charset="0"/>
                      </a:endParaRPr>
                    </a:p>
                  </a:txBody>
                  <a:tcPr anchor="ctr">
                    <a:solidFill>
                      <a:schemeClr val="accent2">
                        <a:lumMod val="20000"/>
                        <a:lumOff val="80000"/>
                      </a:schemeClr>
                    </a:solidFill>
                  </a:tcPr>
                </a:tc>
                <a:tc>
                  <a:txBody>
                    <a:bodyPr/>
                    <a:lstStyle/>
                    <a:p>
                      <a:pPr algn="ctr"/>
                      <a:r>
                        <a:rPr lang="en-US" sz="800" b="1" dirty="0" smtClean="0">
                          <a:solidFill>
                            <a:schemeClr val="tx1"/>
                          </a:solidFill>
                          <a:latin typeface="Tw Cen MT" pitchFamily="34" charset="0"/>
                        </a:rPr>
                        <a:t>4 star</a:t>
                      </a:r>
                      <a:endParaRPr lang="en-MY" sz="800" b="1" dirty="0">
                        <a:solidFill>
                          <a:schemeClr val="tx1"/>
                        </a:solidFill>
                        <a:latin typeface="Tw Cen MT" pitchFamily="34" charset="0"/>
                      </a:endParaRPr>
                    </a:p>
                  </a:txBody>
                  <a:tcPr anchor="ctr">
                    <a:solidFill>
                      <a:schemeClr val="accent2">
                        <a:lumMod val="20000"/>
                        <a:lumOff val="80000"/>
                      </a:schemeClr>
                    </a:solidFill>
                  </a:tcPr>
                </a:tc>
                <a:tc>
                  <a:txBody>
                    <a:bodyPr/>
                    <a:lstStyle/>
                    <a:p>
                      <a:pPr algn="ctr"/>
                      <a:r>
                        <a:rPr lang="en-US" sz="800" b="1" dirty="0" smtClean="0">
                          <a:solidFill>
                            <a:schemeClr val="tx1"/>
                          </a:solidFill>
                          <a:latin typeface="Tw Cen MT" pitchFamily="34" charset="0"/>
                        </a:rPr>
                        <a:t>5 star</a:t>
                      </a:r>
                      <a:endParaRPr lang="en-MY" sz="800" b="1" dirty="0">
                        <a:solidFill>
                          <a:schemeClr val="tx1"/>
                        </a:solidFill>
                        <a:latin typeface="Tw Cen MT" pitchFamily="34" charset="0"/>
                      </a:endParaRPr>
                    </a:p>
                  </a:txBody>
                  <a:tcPr anchor="ctr">
                    <a:solidFill>
                      <a:schemeClr val="accent2">
                        <a:lumMod val="20000"/>
                        <a:lumOff val="80000"/>
                      </a:schemeClr>
                    </a:solidFill>
                  </a:tcPr>
                </a:tc>
                <a:tc>
                  <a:txBody>
                    <a:bodyPr/>
                    <a:lstStyle/>
                    <a:p>
                      <a:pPr algn="ctr"/>
                      <a:r>
                        <a:rPr lang="en-US" sz="800" b="1" dirty="0" smtClean="0">
                          <a:solidFill>
                            <a:schemeClr val="tx1"/>
                          </a:solidFill>
                          <a:latin typeface="Tw Cen MT" pitchFamily="34" charset="0"/>
                        </a:rPr>
                        <a:t>Total</a:t>
                      </a:r>
                      <a:endParaRPr lang="en-MY" sz="800" b="1" dirty="0">
                        <a:solidFill>
                          <a:schemeClr val="tx1"/>
                        </a:solidFill>
                        <a:latin typeface="Tw Cen MT" pitchFamily="34" charset="0"/>
                      </a:endParaRPr>
                    </a:p>
                  </a:txBody>
                  <a:tcPr anchor="ctr">
                    <a:solidFill>
                      <a:schemeClr val="accent2">
                        <a:lumMod val="20000"/>
                        <a:lumOff val="80000"/>
                      </a:schemeClr>
                    </a:solidFill>
                  </a:tcPr>
                </a:tc>
                <a:tc>
                  <a:txBody>
                    <a:bodyPr/>
                    <a:lstStyle/>
                    <a:p>
                      <a:pPr algn="ctr"/>
                      <a:r>
                        <a:rPr lang="en-MY" sz="800" b="1" dirty="0" smtClean="0">
                          <a:solidFill>
                            <a:schemeClr val="tx1"/>
                          </a:solidFill>
                          <a:latin typeface="Tw Cen MT" pitchFamily="34" charset="0"/>
                        </a:rPr>
                        <a:t>% Achieved </a:t>
                      </a:r>
                      <a:r>
                        <a:rPr lang="en-MY" sz="800" b="1" dirty="0" smtClean="0">
                          <a:solidFill>
                            <a:schemeClr val="tx1"/>
                          </a:solidFill>
                          <a:latin typeface="Tw Cen MT"/>
                        </a:rPr>
                        <a:t>≥ </a:t>
                      </a:r>
                      <a:r>
                        <a:rPr lang="en-MY" sz="800" b="1" dirty="0" smtClean="0">
                          <a:solidFill>
                            <a:schemeClr val="tx1"/>
                          </a:solidFill>
                          <a:latin typeface="Tw Cen MT" pitchFamily="34" charset="0"/>
                        </a:rPr>
                        <a:t>3 star</a:t>
                      </a:r>
                      <a:endParaRPr lang="en-MY" sz="800" b="1" dirty="0">
                        <a:solidFill>
                          <a:schemeClr val="tx1"/>
                        </a:solidFill>
                        <a:latin typeface="Tw Cen MT" pitchFamily="34" charset="0"/>
                      </a:endParaRPr>
                    </a:p>
                  </a:txBody>
                  <a:tcPr anchor="ctr">
                    <a:solidFill>
                      <a:schemeClr val="accent2">
                        <a:lumMod val="20000"/>
                        <a:lumOff val="80000"/>
                      </a:schemeClr>
                    </a:solidFill>
                  </a:tcPr>
                </a:tc>
                <a:extLst>
                  <a:ext uri="{0D108BD9-81ED-4DB2-BD59-A6C34878D82A}">
                    <a16:rowId xmlns:a16="http://schemas.microsoft.com/office/drawing/2014/main" val="10000"/>
                  </a:ext>
                </a:extLst>
              </a:tr>
              <a:tr h="205537">
                <a:tc>
                  <a:txBody>
                    <a:bodyPr/>
                    <a:lstStyle/>
                    <a:p>
                      <a:pPr algn="ctr"/>
                      <a:r>
                        <a:rPr lang="en-MY" sz="800" dirty="0" smtClean="0">
                          <a:solidFill>
                            <a:schemeClr val="tx1"/>
                          </a:solidFill>
                          <a:latin typeface="Tw Cen MT" pitchFamily="34" charset="0"/>
                        </a:rPr>
                        <a:t>Public </a:t>
                      </a:r>
                      <a:endParaRPr lang="en-MY" sz="800" dirty="0">
                        <a:solidFill>
                          <a:schemeClr val="tx1"/>
                        </a:solidFill>
                        <a:latin typeface="Tw Cen MT" pitchFamily="34" charset="0"/>
                      </a:endParaRPr>
                    </a:p>
                  </a:txBody>
                  <a:tcPr anchor="ctr"/>
                </a:tc>
                <a:tc>
                  <a:txBody>
                    <a:bodyPr/>
                    <a:lstStyle/>
                    <a:p>
                      <a:pPr algn="ctr"/>
                      <a:r>
                        <a:rPr lang="en-US" sz="800" dirty="0" smtClean="0">
                          <a:solidFill>
                            <a:schemeClr val="tx1"/>
                          </a:solidFill>
                          <a:latin typeface="Tw Cen MT" pitchFamily="34" charset="0"/>
                        </a:rPr>
                        <a:t>2</a:t>
                      </a:r>
                      <a:endParaRPr lang="en-MY" sz="800" dirty="0">
                        <a:solidFill>
                          <a:schemeClr val="tx1"/>
                        </a:solidFill>
                        <a:latin typeface="Tw Cen MT" pitchFamily="34" charset="0"/>
                      </a:endParaRPr>
                    </a:p>
                  </a:txBody>
                  <a:tcPr anchor="ctr"/>
                </a:tc>
                <a:tc>
                  <a:txBody>
                    <a:bodyPr/>
                    <a:lstStyle/>
                    <a:p>
                      <a:pPr algn="ctr"/>
                      <a:r>
                        <a:rPr lang="en-US" sz="800" dirty="0" smtClean="0">
                          <a:solidFill>
                            <a:schemeClr val="tx1"/>
                          </a:solidFill>
                          <a:latin typeface="Tw Cen MT" pitchFamily="34" charset="0"/>
                        </a:rPr>
                        <a:t>8</a:t>
                      </a:r>
                      <a:endParaRPr lang="en-MY" sz="800" dirty="0">
                        <a:solidFill>
                          <a:schemeClr val="tx1"/>
                        </a:solidFill>
                        <a:latin typeface="Tw Cen MT" pitchFamily="34" charset="0"/>
                      </a:endParaRPr>
                    </a:p>
                  </a:txBody>
                  <a:tcPr anchor="ctr"/>
                </a:tc>
                <a:tc>
                  <a:txBody>
                    <a:bodyPr/>
                    <a:lstStyle/>
                    <a:p>
                      <a:pPr algn="ctr"/>
                      <a:r>
                        <a:rPr lang="en-US" sz="800" dirty="0" smtClean="0">
                          <a:solidFill>
                            <a:schemeClr val="tx1"/>
                          </a:solidFill>
                          <a:latin typeface="Tw Cen MT" pitchFamily="34" charset="0"/>
                        </a:rPr>
                        <a:t>10</a:t>
                      </a:r>
                      <a:endParaRPr lang="en-MY" sz="800" dirty="0">
                        <a:solidFill>
                          <a:schemeClr val="tx1"/>
                        </a:solidFill>
                        <a:latin typeface="Tw Cen MT" pitchFamily="34" charset="0"/>
                      </a:endParaRPr>
                    </a:p>
                  </a:txBody>
                  <a:tcPr anchor="ctr"/>
                </a:tc>
                <a:tc>
                  <a:txBody>
                    <a:bodyPr/>
                    <a:lstStyle/>
                    <a:p>
                      <a:pPr algn="ctr"/>
                      <a:r>
                        <a:rPr lang="en-US" sz="800" dirty="0" smtClean="0">
                          <a:solidFill>
                            <a:schemeClr val="tx1"/>
                          </a:solidFill>
                          <a:latin typeface="Tw Cen MT" pitchFamily="34" charset="0"/>
                        </a:rPr>
                        <a:t>14</a:t>
                      </a:r>
                    </a:p>
                  </a:txBody>
                  <a:tcPr anchor="ctr"/>
                </a:tc>
                <a:tc>
                  <a:txBody>
                    <a:bodyPr/>
                    <a:lstStyle/>
                    <a:p>
                      <a:pPr algn="ctr"/>
                      <a:r>
                        <a:rPr lang="en-US" sz="800" dirty="0" smtClean="0">
                          <a:solidFill>
                            <a:schemeClr val="tx1"/>
                          </a:solidFill>
                          <a:latin typeface="Tw Cen MT" pitchFamily="34" charset="0"/>
                        </a:rPr>
                        <a:t>8</a:t>
                      </a:r>
                      <a:endParaRPr lang="en-MY" sz="800" dirty="0">
                        <a:solidFill>
                          <a:schemeClr val="tx1"/>
                        </a:solidFill>
                        <a:latin typeface="Tw Cen MT" pitchFamily="34" charset="0"/>
                      </a:endParaRPr>
                    </a:p>
                  </a:txBody>
                  <a:tcPr anchor="ctr"/>
                </a:tc>
                <a:tc>
                  <a:txBody>
                    <a:bodyPr/>
                    <a:lstStyle/>
                    <a:p>
                      <a:pPr algn="ctr"/>
                      <a:r>
                        <a:rPr lang="en-US" sz="800" b="1" dirty="0" smtClean="0">
                          <a:solidFill>
                            <a:schemeClr val="tx1"/>
                          </a:solidFill>
                          <a:latin typeface="Tw Cen MT" pitchFamily="34" charset="0"/>
                        </a:rPr>
                        <a:t>42</a:t>
                      </a:r>
                      <a:endParaRPr lang="en-MY" sz="800" b="1" dirty="0">
                        <a:solidFill>
                          <a:schemeClr val="tx1"/>
                        </a:solidFill>
                        <a:latin typeface="Tw Cen MT" pitchFamily="34" charset="0"/>
                      </a:endParaRPr>
                    </a:p>
                  </a:txBody>
                  <a:tcPr anchor="ctr"/>
                </a:tc>
                <a:tc>
                  <a:txBody>
                    <a:bodyPr/>
                    <a:lstStyle/>
                    <a:p>
                      <a:pPr algn="ctr"/>
                      <a:r>
                        <a:rPr lang="en-MY" sz="800" b="1" dirty="0" smtClean="0">
                          <a:solidFill>
                            <a:schemeClr val="tx1"/>
                          </a:solidFill>
                          <a:latin typeface="Tw Cen MT" pitchFamily="34" charset="0"/>
                        </a:rPr>
                        <a:t>32/42 = 76.2%</a:t>
                      </a:r>
                      <a:endParaRPr lang="en-MY" sz="800" b="1" dirty="0">
                        <a:solidFill>
                          <a:schemeClr val="tx1"/>
                        </a:solidFill>
                        <a:latin typeface="Tw Cen MT" pitchFamily="34" charset="0"/>
                      </a:endParaRPr>
                    </a:p>
                  </a:txBody>
                  <a:tcPr anchor="ctr"/>
                </a:tc>
                <a:extLst>
                  <a:ext uri="{0D108BD9-81ED-4DB2-BD59-A6C34878D82A}">
                    <a16:rowId xmlns:a16="http://schemas.microsoft.com/office/drawing/2014/main" val="10001"/>
                  </a:ext>
                </a:extLst>
              </a:tr>
              <a:tr h="253638">
                <a:tc>
                  <a:txBody>
                    <a:bodyPr/>
                    <a:lstStyle/>
                    <a:p>
                      <a:pPr algn="ctr"/>
                      <a:r>
                        <a:rPr lang="en-MY" sz="800" dirty="0" smtClean="0">
                          <a:solidFill>
                            <a:schemeClr val="tx1"/>
                          </a:solidFill>
                          <a:latin typeface="Tw Cen MT" pitchFamily="34" charset="0"/>
                        </a:rPr>
                        <a:t>Private</a:t>
                      </a:r>
                      <a:r>
                        <a:rPr lang="en-MY" sz="800" baseline="0" dirty="0" smtClean="0">
                          <a:solidFill>
                            <a:schemeClr val="tx1"/>
                          </a:solidFill>
                          <a:latin typeface="Tw Cen MT" pitchFamily="34" charset="0"/>
                        </a:rPr>
                        <a:t> </a:t>
                      </a:r>
                      <a:endParaRPr lang="en-MY" sz="800" dirty="0">
                        <a:solidFill>
                          <a:schemeClr val="tx1"/>
                        </a:solidFill>
                        <a:latin typeface="Tw Cen MT" pitchFamily="34" charset="0"/>
                      </a:endParaRPr>
                    </a:p>
                  </a:txBody>
                  <a:tcPr anchor="ctr"/>
                </a:tc>
                <a:tc>
                  <a:txBody>
                    <a:bodyPr/>
                    <a:lstStyle/>
                    <a:p>
                      <a:pPr algn="ctr"/>
                      <a:r>
                        <a:rPr lang="en-US" sz="800" dirty="0" smtClean="0">
                          <a:solidFill>
                            <a:schemeClr val="tx1"/>
                          </a:solidFill>
                          <a:latin typeface="Tw Cen MT" pitchFamily="34" charset="0"/>
                        </a:rPr>
                        <a:t>9</a:t>
                      </a:r>
                      <a:endParaRPr lang="en-MY" sz="800" dirty="0">
                        <a:solidFill>
                          <a:schemeClr val="tx1"/>
                        </a:solidFill>
                        <a:latin typeface="Tw Cen MT" pitchFamily="34" charset="0"/>
                      </a:endParaRPr>
                    </a:p>
                  </a:txBody>
                  <a:tcPr anchor="ctr"/>
                </a:tc>
                <a:tc>
                  <a:txBody>
                    <a:bodyPr/>
                    <a:lstStyle/>
                    <a:p>
                      <a:pPr algn="ctr"/>
                      <a:r>
                        <a:rPr lang="en-US" sz="800" dirty="0" smtClean="0">
                          <a:solidFill>
                            <a:schemeClr val="tx1"/>
                          </a:solidFill>
                          <a:latin typeface="Tw Cen MT" pitchFamily="34" charset="0"/>
                        </a:rPr>
                        <a:t>21</a:t>
                      </a:r>
                      <a:endParaRPr lang="en-MY" sz="800" dirty="0">
                        <a:solidFill>
                          <a:schemeClr val="tx1"/>
                        </a:solidFill>
                        <a:latin typeface="Tw Cen MT" pitchFamily="34" charset="0"/>
                      </a:endParaRPr>
                    </a:p>
                  </a:txBody>
                  <a:tcPr anchor="ctr"/>
                </a:tc>
                <a:tc>
                  <a:txBody>
                    <a:bodyPr/>
                    <a:lstStyle/>
                    <a:p>
                      <a:pPr algn="ctr"/>
                      <a:r>
                        <a:rPr lang="en-US" sz="800" dirty="0" smtClean="0">
                          <a:solidFill>
                            <a:schemeClr val="tx1"/>
                          </a:solidFill>
                          <a:latin typeface="Tw Cen MT" pitchFamily="34" charset="0"/>
                        </a:rPr>
                        <a:t>31</a:t>
                      </a:r>
                      <a:endParaRPr lang="en-MY" sz="800" dirty="0">
                        <a:solidFill>
                          <a:schemeClr val="tx1"/>
                        </a:solidFill>
                        <a:latin typeface="Tw Cen MT" pitchFamily="34" charset="0"/>
                      </a:endParaRPr>
                    </a:p>
                  </a:txBody>
                  <a:tcPr anchor="ctr"/>
                </a:tc>
                <a:tc>
                  <a:txBody>
                    <a:bodyPr/>
                    <a:lstStyle/>
                    <a:p>
                      <a:pPr algn="ctr"/>
                      <a:r>
                        <a:rPr lang="en-MY" sz="800" dirty="0" smtClean="0">
                          <a:solidFill>
                            <a:schemeClr val="tx1"/>
                          </a:solidFill>
                          <a:latin typeface="Tw Cen MT" pitchFamily="34" charset="0"/>
                        </a:rPr>
                        <a:t>20</a:t>
                      </a:r>
                      <a:endParaRPr lang="en-MY" sz="800" dirty="0">
                        <a:solidFill>
                          <a:schemeClr val="tx1"/>
                        </a:solidFill>
                        <a:latin typeface="Tw Cen MT" pitchFamily="34" charset="0"/>
                      </a:endParaRPr>
                    </a:p>
                  </a:txBody>
                  <a:tcPr anchor="ctr"/>
                </a:tc>
                <a:tc>
                  <a:txBody>
                    <a:bodyPr/>
                    <a:lstStyle/>
                    <a:p>
                      <a:pPr algn="ctr"/>
                      <a:r>
                        <a:rPr lang="en-MY" sz="800" dirty="0" smtClean="0">
                          <a:solidFill>
                            <a:schemeClr val="tx1"/>
                          </a:solidFill>
                          <a:latin typeface="Tw Cen MT" pitchFamily="34" charset="0"/>
                        </a:rPr>
                        <a:t>26</a:t>
                      </a:r>
                    </a:p>
                  </a:txBody>
                  <a:tcPr anchor="ctr"/>
                </a:tc>
                <a:tc>
                  <a:txBody>
                    <a:bodyPr/>
                    <a:lstStyle/>
                    <a:p>
                      <a:pPr algn="ctr"/>
                      <a:r>
                        <a:rPr lang="en-US" sz="800" b="1" dirty="0" smtClean="0">
                          <a:solidFill>
                            <a:schemeClr val="tx1"/>
                          </a:solidFill>
                          <a:latin typeface="Tw Cen MT" pitchFamily="34" charset="0"/>
                        </a:rPr>
                        <a:t>107</a:t>
                      </a:r>
                      <a:endParaRPr lang="en-MY" sz="800" b="1" dirty="0">
                        <a:solidFill>
                          <a:schemeClr val="tx1"/>
                        </a:solidFill>
                        <a:latin typeface="Tw Cen MT" pitchFamily="34" charset="0"/>
                      </a:endParaRPr>
                    </a:p>
                  </a:txBody>
                  <a:tcPr anchor="ctr"/>
                </a:tc>
                <a:tc>
                  <a:txBody>
                    <a:bodyPr/>
                    <a:lstStyle/>
                    <a:p>
                      <a:pPr algn="ctr"/>
                      <a:r>
                        <a:rPr lang="en-MY" sz="800" b="1" dirty="0" smtClean="0">
                          <a:solidFill>
                            <a:schemeClr val="tx1"/>
                          </a:solidFill>
                          <a:latin typeface="Tw Cen MT" pitchFamily="34" charset="0"/>
                        </a:rPr>
                        <a:t>-</a:t>
                      </a:r>
                      <a:endParaRPr lang="en-MY" sz="800" b="1" dirty="0">
                        <a:solidFill>
                          <a:schemeClr val="tx1"/>
                        </a:solidFill>
                        <a:latin typeface="Tw Cen MT" pitchFamily="34" charset="0"/>
                      </a:endParaRPr>
                    </a:p>
                  </a:txBody>
                  <a:tcPr anchor="ctr"/>
                </a:tc>
                <a:extLst>
                  <a:ext uri="{0D108BD9-81ED-4DB2-BD59-A6C34878D82A}">
                    <a16:rowId xmlns:a16="http://schemas.microsoft.com/office/drawing/2014/main" val="10002"/>
                  </a:ext>
                </a:extLst>
              </a:tr>
            </a:tbl>
          </a:graphicData>
        </a:graphic>
      </p:graphicFrame>
      <p:graphicFrame>
        <p:nvGraphicFramePr>
          <p:cNvPr id="14" name="Table 13"/>
          <p:cNvGraphicFramePr>
            <a:graphicFrameLocks noGrp="1"/>
          </p:cNvGraphicFramePr>
          <p:nvPr>
            <p:extLst/>
          </p:nvPr>
        </p:nvGraphicFramePr>
        <p:xfrm>
          <a:off x="5219408" y="254484"/>
          <a:ext cx="1627983" cy="1584960"/>
        </p:xfrm>
        <a:graphic>
          <a:graphicData uri="http://schemas.openxmlformats.org/drawingml/2006/table">
            <a:tbl>
              <a:tblPr firstRow="1" bandRow="1">
                <a:tableStyleId>{5C22544A-7EE6-4342-B048-85BDC9FD1C3A}</a:tableStyleId>
              </a:tblPr>
              <a:tblGrid>
                <a:gridCol w="162798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ms-MY" sz="1000" dirty="0" smtClean="0">
                          <a:solidFill>
                            <a:schemeClr val="tx1"/>
                          </a:solidFill>
                          <a:latin typeface="Tw Cen MT" panose="020B0602020104020603" pitchFamily="34" charset="0"/>
                        </a:rPr>
                        <a:t>Ir. M.Ramuseren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Chuang</a:t>
                      </a:r>
                      <a:r>
                        <a:rPr lang="ms-MY" sz="1000" baseline="0" dirty="0" smtClean="0">
                          <a:solidFill>
                            <a:schemeClr val="tx1"/>
                          </a:solidFill>
                          <a:latin typeface="Tw Cen MT" panose="020B0602020104020603" pitchFamily="34" charset="0"/>
                        </a:rPr>
                        <a:t> Kuang Hong</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209336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4003507"/>
        </p:xfrm>
        <a:graphic>
          <a:graphicData uri="http://schemas.openxmlformats.org/drawingml/2006/table">
            <a:tbl>
              <a:tblPr firstRow="1" bandRow="1">
                <a:tableStyleId>{5C22544A-7EE6-4342-B048-85BDC9FD1C3A}</a:tableStyleId>
              </a:tblPr>
              <a:tblGrid>
                <a:gridCol w="1038223">
                  <a:extLst>
                    <a:ext uri="{9D8B030D-6E8A-4147-A177-3AD203B41FA5}">
                      <a16:colId xmlns:a16="http://schemas.microsoft.com/office/drawing/2014/main" val="2124581660"/>
                    </a:ext>
                  </a:extLst>
                </a:gridCol>
                <a:gridCol w="1495425">
                  <a:extLst>
                    <a:ext uri="{9D8B030D-6E8A-4147-A177-3AD203B41FA5}">
                      <a16:colId xmlns:a16="http://schemas.microsoft.com/office/drawing/2014/main" val="3372148144"/>
                    </a:ext>
                  </a:extLst>
                </a:gridCol>
                <a:gridCol w="1676400">
                  <a:extLst>
                    <a:ext uri="{9D8B030D-6E8A-4147-A177-3AD203B41FA5}">
                      <a16:colId xmlns:a16="http://schemas.microsoft.com/office/drawing/2014/main" val="384475541"/>
                    </a:ext>
                  </a:extLst>
                </a:gridCol>
                <a:gridCol w="127635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14515">
                <a:tc>
                  <a:txBody>
                    <a:bodyPr/>
                    <a:lstStyle/>
                    <a:p>
                      <a:pPr algn="ctr"/>
                      <a:r>
                        <a:rPr lang="ms-MY" sz="900" dirty="0" smtClean="0">
                          <a:solidFill>
                            <a:schemeClr val="bg1"/>
                          </a:solidFill>
                          <a:latin typeface="Tw Cen MT" panose="020B0602020104020603" pitchFamily="34" charset="0"/>
                        </a:rPr>
                        <a:t>2016</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rgbClr val="FF3300">
                        <a:alpha val="65000"/>
                      </a:srgbClr>
                    </a:solidFill>
                  </a:tcPr>
                </a:tc>
                <a:extLst>
                  <a:ext uri="{0D108BD9-81ED-4DB2-BD59-A6C34878D82A}">
                    <a16:rowId xmlns:a16="http://schemas.microsoft.com/office/drawing/2014/main" val="2306563032"/>
                  </a:ext>
                </a:extLst>
              </a:tr>
              <a:tr h="3588992">
                <a:tc>
                  <a:txBody>
                    <a:bodyPr/>
                    <a:lstStyle/>
                    <a:p>
                      <a:endPar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solidFill>
                      <a:schemeClr val="accent2">
                        <a:lumMod val="20000"/>
                        <a:lumOff val="80000"/>
                      </a:schemeClr>
                    </a:solidFill>
                  </a:tcPr>
                </a:tc>
                <a:tc>
                  <a:txBody>
                    <a:bodyPr/>
                    <a:lstStyle/>
                    <a:p>
                      <a:r>
                        <a:rPr lang="en-MY" sz="900" dirty="0" smtClean="0">
                          <a:solidFill>
                            <a:schemeClr val="tx1"/>
                          </a:solidFill>
                          <a:latin typeface="Tw Cen MT" pitchFamily="34" charset="0"/>
                          <a:cs typeface="Arial" pitchFamily="34" charset="0"/>
                        </a:rPr>
                        <a:t>Guideline on Occupational Safety &amp; Health (OSH)  in construction industry (management) published </a:t>
                      </a:r>
                    </a:p>
                    <a:p>
                      <a:endParaRPr lang="en-MY" sz="900" dirty="0" smtClean="0">
                        <a:solidFill>
                          <a:schemeClr val="tx1"/>
                        </a:solidFill>
                        <a:latin typeface="Tw Cen MT" pitchFamily="34" charset="0"/>
                        <a:cs typeface="Arial" pitchFamily="34" charset="0"/>
                      </a:endParaRPr>
                    </a:p>
                    <a:p>
                      <a:r>
                        <a:rPr lang="en-MY" sz="900" dirty="0" smtClean="0">
                          <a:solidFill>
                            <a:schemeClr val="tx1"/>
                          </a:solidFill>
                          <a:latin typeface="Tw Cen MT" pitchFamily="34" charset="0"/>
                          <a:cs typeface="Arial" pitchFamily="34" charset="0"/>
                        </a:rPr>
                        <a:t>Technical committee to develop module and promote guideline on OSH  in construction industry (management) established</a:t>
                      </a:r>
                    </a:p>
                    <a:p>
                      <a:endParaRPr lang="en-US" sz="900" dirty="0" smtClean="0">
                        <a:solidFill>
                          <a:schemeClr val="tx1"/>
                        </a:solidFill>
                        <a:latin typeface="Tw Cen MT" pitchFamily="34" charset="0"/>
                        <a:cs typeface="Arial" pitchFamily="34" charset="0"/>
                      </a:endParaRPr>
                    </a:p>
                    <a:p>
                      <a:r>
                        <a:rPr lang="en-US" sz="900" dirty="0" smtClean="0">
                          <a:solidFill>
                            <a:schemeClr val="tx1"/>
                          </a:solidFill>
                          <a:latin typeface="Tw Cen MT" pitchFamily="34" charset="0"/>
                          <a:cs typeface="Arial" pitchFamily="34" charset="0"/>
                        </a:rPr>
                        <a:t>Study on Securing Improvement in the Health &amp; Safety Performance of Malaysia’s Construction Industry executed</a:t>
                      </a:r>
                    </a:p>
                    <a:p>
                      <a:endParaRPr lang="en-US" sz="900" dirty="0" smtClean="0">
                        <a:solidFill>
                          <a:schemeClr val="tx1"/>
                        </a:solidFill>
                        <a:latin typeface="Tw Cen MT" pitchFamily="34" charset="0"/>
                        <a:cs typeface="Arial" pitchFamily="34" charset="0"/>
                      </a:endParaRPr>
                    </a:p>
                    <a:p>
                      <a:r>
                        <a:rPr lang="en-US" sz="900" dirty="0" smtClean="0">
                          <a:solidFill>
                            <a:schemeClr val="tx1"/>
                          </a:solidFill>
                          <a:latin typeface="Tw Cen MT" pitchFamily="34" charset="0"/>
                          <a:cs typeface="Arial" pitchFamily="34" charset="0"/>
                        </a:rPr>
                        <a:t>3 seminars to promote Guideline on OSH in construction industry (management) conducted</a:t>
                      </a:r>
                      <a:endParaRPr lang="en-MY" sz="900" dirty="0" smtClean="0">
                        <a:solidFill>
                          <a:schemeClr val="tx1"/>
                        </a:solidFill>
                        <a:latin typeface="Tw Cen MT" pitchFamily="34" charset="0"/>
                        <a:cs typeface="Arial" pitchFamily="34" charset="0"/>
                      </a:endParaRPr>
                    </a:p>
                    <a:p>
                      <a:endPar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solidFill>
                      <a:schemeClr val="accent2">
                        <a:lumMod val="20000"/>
                        <a:lumOff val="80000"/>
                      </a:schemeClr>
                    </a:solidFill>
                  </a:tcPr>
                </a:tc>
                <a:tc>
                  <a:txBody>
                    <a:bodyPr/>
                    <a:lstStyle/>
                    <a:p>
                      <a:r>
                        <a:rPr lang="en-MY" sz="900" dirty="0" smtClean="0">
                          <a:solidFill>
                            <a:schemeClr val="tx1"/>
                          </a:solidFill>
                          <a:latin typeface="Tw Cen MT" pitchFamily="34" charset="0"/>
                          <a:cs typeface="Arial" pitchFamily="34" charset="0"/>
                        </a:rPr>
                        <a:t>Module on OSH in construction industry (management) developed</a:t>
                      </a:r>
                    </a:p>
                    <a:p>
                      <a:endParaRPr lang="en-MY" sz="600" dirty="0" smtClean="0">
                        <a:solidFill>
                          <a:schemeClr val="tx1"/>
                        </a:solidFill>
                        <a:latin typeface="Tw Cen MT" pitchFamily="34" charset="0"/>
                        <a:cs typeface="Arial" pitchFamily="34" charset="0"/>
                      </a:endParaRPr>
                    </a:p>
                    <a:p>
                      <a:r>
                        <a:rPr lang="en-MY" sz="900" dirty="0" smtClean="0">
                          <a:solidFill>
                            <a:schemeClr val="tx1"/>
                          </a:solidFill>
                          <a:latin typeface="Tw Cen MT" pitchFamily="34" charset="0"/>
                          <a:cs typeface="Arial" pitchFamily="34" charset="0"/>
                        </a:rPr>
                        <a:t>“Train the Trainers" on OSH in construction industry</a:t>
                      </a:r>
                      <a:r>
                        <a:rPr lang="en-MY" sz="900" baseline="0" dirty="0" smtClean="0">
                          <a:solidFill>
                            <a:schemeClr val="tx1"/>
                          </a:solidFill>
                          <a:latin typeface="Tw Cen MT" pitchFamily="34" charset="0"/>
                          <a:cs typeface="Arial" pitchFamily="34" charset="0"/>
                        </a:rPr>
                        <a:t> </a:t>
                      </a:r>
                      <a:r>
                        <a:rPr lang="en-MY" sz="900" dirty="0" smtClean="0">
                          <a:solidFill>
                            <a:schemeClr val="tx1"/>
                          </a:solidFill>
                          <a:latin typeface="Tw Cen MT" pitchFamily="34" charset="0"/>
                          <a:cs typeface="Arial" pitchFamily="34" charset="0"/>
                        </a:rPr>
                        <a:t>(management) conducted</a:t>
                      </a:r>
                    </a:p>
                    <a:p>
                      <a:endParaRPr lang="en-MY" sz="600" dirty="0" smtClean="0">
                        <a:solidFill>
                          <a:schemeClr val="tx1"/>
                        </a:solidFill>
                        <a:latin typeface="Tw Cen MT" pitchFamily="34" charset="0"/>
                        <a:cs typeface="Arial" pitchFamily="34" charset="0"/>
                      </a:endParaRPr>
                    </a:p>
                    <a:p>
                      <a:r>
                        <a:rPr lang="en-MY" sz="900" dirty="0" smtClean="0">
                          <a:solidFill>
                            <a:schemeClr val="tx1"/>
                          </a:solidFill>
                          <a:latin typeface="Tw Cen MT" pitchFamily="34" charset="0"/>
                          <a:cs typeface="Arial" pitchFamily="34" charset="0"/>
                        </a:rPr>
                        <a:t>1 pilot project to use guideline on OSH in construction industry (management) executed</a:t>
                      </a:r>
                    </a:p>
                    <a:p>
                      <a:endParaRPr lang="en-US" sz="600" dirty="0" smtClean="0">
                        <a:solidFill>
                          <a:schemeClr val="tx1"/>
                        </a:solidFill>
                        <a:latin typeface="Tw Cen MT" pitchFamily="34" charset="0"/>
                        <a:cs typeface="Arial" pitchFamily="34" charset="0"/>
                      </a:endParaRPr>
                    </a:p>
                    <a:p>
                      <a:r>
                        <a:rPr lang="en-US" sz="900" dirty="0" smtClean="0">
                          <a:solidFill>
                            <a:schemeClr val="tx1"/>
                          </a:solidFill>
                          <a:latin typeface="Tw Cen MT" pitchFamily="34" charset="0"/>
                          <a:cs typeface="Arial" pitchFamily="34" charset="0"/>
                        </a:rPr>
                        <a:t>Study report from HSE on Securing Improvement in the Health &amp; Safety Performance of Malaysia’s Construction Industry completed</a:t>
                      </a:r>
                    </a:p>
                    <a:p>
                      <a:endParaRPr lang="en-US" sz="600" dirty="0" smtClean="0">
                        <a:solidFill>
                          <a:schemeClr val="tx1"/>
                        </a:solidFill>
                        <a:latin typeface="Tw Cen MT" pitchFamily="34" charset="0"/>
                        <a:cs typeface="Arial" pitchFamily="34" charset="0"/>
                      </a:endParaRPr>
                    </a:p>
                    <a:p>
                      <a:r>
                        <a:rPr lang="en-US" sz="900" dirty="0" smtClean="0">
                          <a:solidFill>
                            <a:schemeClr val="tx1"/>
                          </a:solidFill>
                          <a:latin typeface="Tw Cen MT" pitchFamily="34" charset="0"/>
                          <a:cs typeface="Arial" pitchFamily="34" charset="0"/>
                        </a:rPr>
                        <a:t>Pilot project to use HSE study report executed</a:t>
                      </a:r>
                    </a:p>
                    <a:p>
                      <a:endParaRPr lang="en-US" sz="600" dirty="0" smtClean="0">
                        <a:solidFill>
                          <a:schemeClr val="tx1"/>
                        </a:solidFill>
                        <a:latin typeface="Tw Cen MT" pitchFamily="34" charset="0"/>
                        <a:cs typeface="Arial" pitchFamily="34" charset="0"/>
                      </a:endParaRPr>
                    </a:p>
                    <a:p>
                      <a:r>
                        <a:rPr lang="en-US" sz="900" dirty="0" smtClean="0">
                          <a:solidFill>
                            <a:schemeClr val="tx1"/>
                          </a:solidFill>
                          <a:latin typeface="Tw Cen MT" pitchFamily="34" charset="0"/>
                          <a:cs typeface="Arial" pitchFamily="34" charset="0"/>
                        </a:rPr>
                        <a:t>3 seminars to promote Guideline on OSH in construction industry (management) conducted</a:t>
                      </a:r>
                    </a:p>
                  </a:txBody>
                  <a:tcPr>
                    <a:solidFill>
                      <a:schemeClr val="accent2">
                        <a:lumMod val="20000"/>
                        <a:lumOff val="80000"/>
                      </a:schemeClr>
                    </a:solidFill>
                  </a:tcPr>
                </a:tc>
                <a:tc>
                  <a:txBody>
                    <a:bodyPr/>
                    <a:lstStyle/>
                    <a:p>
                      <a:r>
                        <a:rPr lang="en-MY" sz="900" dirty="0" smtClean="0">
                          <a:solidFill>
                            <a:schemeClr val="tx1"/>
                          </a:solidFill>
                          <a:latin typeface="Tw Cen MT" pitchFamily="34" charset="0"/>
                          <a:cs typeface="Arial" pitchFamily="34" charset="0"/>
                        </a:rPr>
                        <a:t>Module on OSH in construction industry (management) established</a:t>
                      </a:r>
                    </a:p>
                    <a:p>
                      <a:endParaRPr lang="en-MY" sz="900" dirty="0" smtClean="0">
                        <a:solidFill>
                          <a:schemeClr val="tx1"/>
                        </a:solidFill>
                        <a:latin typeface="Tw Cen MT" pitchFamily="34" charset="0"/>
                        <a:cs typeface="Arial" pitchFamily="34" charset="0"/>
                      </a:endParaRPr>
                    </a:p>
                    <a:p>
                      <a:r>
                        <a:rPr lang="en-MY" sz="900" dirty="0" smtClean="0">
                          <a:solidFill>
                            <a:schemeClr val="tx1"/>
                          </a:solidFill>
                          <a:latin typeface="Tw Cen MT" pitchFamily="34" charset="0"/>
                          <a:cs typeface="Arial" pitchFamily="34" charset="0"/>
                        </a:rPr>
                        <a:t>Training OSH  in construction industry (management) established in training institute</a:t>
                      </a:r>
                    </a:p>
                    <a:p>
                      <a:endParaRPr lang="en-MY" sz="900" dirty="0" smtClean="0">
                        <a:solidFill>
                          <a:schemeClr val="tx1"/>
                        </a:solidFill>
                        <a:latin typeface="Tw Cen MT" pitchFamily="34" charset="0"/>
                        <a:cs typeface="Arial" pitchFamily="34" charset="0"/>
                      </a:endParaRPr>
                    </a:p>
                    <a:p>
                      <a:r>
                        <a:rPr lang="en-MY" sz="900" dirty="0" smtClean="0">
                          <a:solidFill>
                            <a:schemeClr val="tx1"/>
                          </a:solidFill>
                          <a:latin typeface="Tw Cen MT" pitchFamily="34" charset="0"/>
                          <a:cs typeface="Arial" pitchFamily="34" charset="0"/>
                        </a:rPr>
                        <a:t>1 pilot project to use guideline on OSH in construction industry (management) executed</a:t>
                      </a:r>
                    </a:p>
                    <a:p>
                      <a:endParaRPr lang="en-US" sz="900" dirty="0" smtClean="0">
                        <a:solidFill>
                          <a:schemeClr val="tx1"/>
                        </a:solidFill>
                        <a:latin typeface="Tw Cen MT" pitchFamily="34" charset="0"/>
                        <a:cs typeface="Arial" pitchFamily="34" charset="0"/>
                      </a:endParaRPr>
                    </a:p>
                    <a:p>
                      <a:r>
                        <a:rPr lang="en-US" sz="900" dirty="0" smtClean="0">
                          <a:solidFill>
                            <a:schemeClr val="tx1"/>
                          </a:solidFill>
                          <a:latin typeface="Tw Cen MT" pitchFamily="34" charset="0"/>
                          <a:cs typeface="Arial" pitchFamily="34" charset="0"/>
                        </a:rPr>
                        <a:t>3 seminars to promote Guideline on OSH in construction industry (management) conducted</a:t>
                      </a:r>
                    </a:p>
                    <a:p>
                      <a:endPar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solidFill>
                      <a:schemeClr val="accent2">
                        <a:lumMod val="20000"/>
                        <a:lumOff val="80000"/>
                      </a:schemeClr>
                    </a:solidFill>
                  </a:tcPr>
                </a:tc>
                <a:tc>
                  <a:txBody>
                    <a:bodyPr/>
                    <a:lstStyle/>
                    <a:p>
                      <a:r>
                        <a:rPr lang="en-MY" sz="900" dirty="0" smtClean="0">
                          <a:solidFill>
                            <a:schemeClr val="tx1"/>
                          </a:solidFill>
                          <a:latin typeface="Tw Cen MT" pitchFamily="34" charset="0"/>
                          <a:cs typeface="Arial" pitchFamily="34" charset="0"/>
                        </a:rPr>
                        <a:t>The new regulations for Occupational Safety &amp; Health (OSH) in Construction Industry (Management) drafted</a:t>
                      </a:r>
                    </a:p>
                    <a:p>
                      <a:endParaRPr lang="en-MY" sz="900" dirty="0" smtClean="0">
                        <a:solidFill>
                          <a:schemeClr val="tx1"/>
                        </a:solidFill>
                        <a:latin typeface="Tw Cen MT" pitchFamily="34" charset="0"/>
                        <a:cs typeface="Arial" pitchFamily="34" charset="0"/>
                      </a:endParaRPr>
                    </a:p>
                    <a:p>
                      <a:r>
                        <a:rPr lang="en-MY" sz="900" dirty="0" smtClean="0">
                          <a:solidFill>
                            <a:schemeClr val="tx1"/>
                          </a:solidFill>
                          <a:latin typeface="Tw Cen MT" pitchFamily="34" charset="0"/>
                          <a:cs typeface="Arial" pitchFamily="34" charset="0"/>
                        </a:rPr>
                        <a:t>Guideline on OSH in construction industry (management) implemented</a:t>
                      </a:r>
                    </a:p>
                    <a:p>
                      <a:endParaRPr lang="en-US" sz="900" dirty="0" smtClean="0">
                        <a:solidFill>
                          <a:schemeClr val="tx1"/>
                        </a:solidFill>
                        <a:latin typeface="Tw Cen MT" pitchFamily="34" charset="0"/>
                        <a:cs typeface="Arial" pitchFamily="34" charset="0"/>
                      </a:endParaRPr>
                    </a:p>
                    <a:p>
                      <a:r>
                        <a:rPr lang="en-MY" sz="900" dirty="0" smtClean="0">
                          <a:solidFill>
                            <a:schemeClr val="tx1"/>
                          </a:solidFill>
                          <a:latin typeface="Tw Cen MT" pitchFamily="34" charset="0"/>
                          <a:cs typeface="Arial" pitchFamily="34" charset="0"/>
                        </a:rPr>
                        <a:t>1 pilot project to use guideline on OSH in construction industry (management) executed</a:t>
                      </a:r>
                    </a:p>
                    <a:p>
                      <a:endPar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solidFill>
                      <a:schemeClr val="accent2">
                        <a:lumMod val="20000"/>
                        <a:lumOff val="80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6029326"/>
            <a:ext cx="6857999" cy="38418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5219408" y="254484"/>
          <a:ext cx="1627983" cy="1584960"/>
        </p:xfrm>
        <a:graphic>
          <a:graphicData uri="http://schemas.openxmlformats.org/drawingml/2006/table">
            <a:tbl>
              <a:tblPr firstRow="1" bandRow="1">
                <a:tableStyleId>{5C22544A-7EE6-4342-B048-85BDC9FD1C3A}</a:tableStyleId>
              </a:tblPr>
              <a:tblGrid>
                <a:gridCol w="162798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ms-MY" sz="1000" dirty="0" smtClean="0">
                          <a:solidFill>
                            <a:schemeClr val="tx1"/>
                          </a:solidFill>
                          <a:latin typeface="Tw Cen MT" panose="020B0602020104020603" pitchFamily="34" charset="0"/>
                        </a:rPr>
                        <a:t>Hj.</a:t>
                      </a:r>
                      <a:r>
                        <a:rPr lang="ms-MY" sz="1000" baseline="0" dirty="0" smtClean="0">
                          <a:solidFill>
                            <a:schemeClr val="tx1"/>
                          </a:solidFill>
                          <a:latin typeface="Tw Cen MT" panose="020B0602020104020603" pitchFamily="34" charset="0"/>
                        </a:rPr>
                        <a:t> Razuki Ibrahim</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Khairunnizam Sulaiman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DOSH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55786"/>
          <a:ext cx="4944141" cy="1322832"/>
        </p:xfrm>
        <a:graphic>
          <a:graphicData uri="http://schemas.openxmlformats.org/drawingml/2006/table">
            <a:tbl>
              <a:tblPr firstRow="1" bandRow="1">
                <a:tableStyleId>{5C22544A-7EE6-4342-B048-85BDC9FD1C3A}</a:tableStyleId>
              </a:tblPr>
              <a:tblGrid>
                <a:gridCol w="4944141">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US" sz="1000" b="0" kern="1200" dirty="0" smtClean="0">
                          <a:solidFill>
                            <a:schemeClr val="tx1"/>
                          </a:solidFill>
                          <a:latin typeface="Tw Cen MT" panose="020B0602020104020603" pitchFamily="34" charset="0"/>
                          <a:ea typeface="+mn-ea"/>
                          <a:cs typeface="+mn-cs"/>
                        </a:rPr>
                        <a:t>Guideline on Occupational Safety &amp; Health (OSH) in Construction Industry (Management) implemented by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smtClean="0">
                          <a:solidFill>
                            <a:schemeClr val="tx1"/>
                          </a:solidFill>
                          <a:latin typeface="Tw Cen MT" panose="020B0602020104020603" pitchFamily="34" charset="0"/>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Q2 - Improve workplace safety and workers' amenities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Q2b - Improve level of occupational safety and health at construction site </a:t>
                      </a:r>
                      <a:endParaRPr lang="ms-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1" y="6219827"/>
            <a:ext cx="3495675" cy="3385542"/>
          </a:xfrm>
          <a:prstGeom prst="rect">
            <a:avLst/>
          </a:prstGeom>
          <a:noFill/>
          <a:ln>
            <a:noFill/>
          </a:ln>
        </p:spPr>
        <p:txBody>
          <a:bodyPr wrap="square" rtlCol="0">
            <a:spAutoFit/>
          </a:bodyPr>
          <a:lstStyle/>
          <a:p>
            <a:pPr algn="just"/>
            <a:r>
              <a:rPr lang="en-MY" sz="900" dirty="0" smtClean="0">
                <a:latin typeface="Tw Cen MT" panose="020B0602020104020603" pitchFamily="34" charset="0"/>
              </a:rPr>
              <a:t>This is a new KPI introduced in 2017 under the purview of IWG2.</a:t>
            </a:r>
          </a:p>
          <a:p>
            <a:pPr algn="just"/>
            <a:endParaRPr lang="en-MY" sz="900" b="1" u="sng" dirty="0" smtClean="0">
              <a:latin typeface="Tw Cen MT" panose="020B0602020104020603" pitchFamily="34" charset="0"/>
            </a:endParaRPr>
          </a:p>
          <a:p>
            <a:pPr algn="just"/>
            <a:r>
              <a:rPr lang="en-MY" sz="900" b="1" dirty="0" smtClean="0">
                <a:latin typeface="Tw Cen MT" panose="020B0602020104020603" pitchFamily="34" charset="0"/>
              </a:rPr>
              <a:t>Guideline on Occupational Safety &amp; Health in construction industry (management) (OSHCI(M)) </a:t>
            </a:r>
          </a:p>
          <a:p>
            <a:pPr algn="just"/>
            <a:r>
              <a:rPr lang="en-MY" sz="900" dirty="0" smtClean="0">
                <a:latin typeface="Tw Cen MT" panose="020B0602020104020603" pitchFamily="34" charset="0"/>
              </a:rPr>
              <a:t>The guideline was published by DOSH on 28 Feb 2017.  During International Construction Week (ICW) 2017 on 13 April, this guideline was presented to major stakeholders for implementation.</a:t>
            </a:r>
          </a:p>
          <a:p>
            <a:pPr algn="just"/>
            <a:endParaRPr lang="en-US" sz="900" dirty="0">
              <a:latin typeface="Tw Cen MT" panose="020B0602020104020603" pitchFamily="34" charset="0"/>
            </a:endParaRPr>
          </a:p>
          <a:p>
            <a:pPr algn="just"/>
            <a:r>
              <a:rPr lang="en-MY" sz="900" b="1" dirty="0">
                <a:latin typeface="Tw Cen MT" panose="020B0602020104020603" pitchFamily="34" charset="0"/>
              </a:rPr>
              <a:t>Module on OSHCI(M)</a:t>
            </a:r>
            <a:endParaRPr lang="en-US" sz="900" b="1" dirty="0">
              <a:latin typeface="Tw Cen MT" panose="020B0602020104020603" pitchFamily="34" charset="0"/>
            </a:endParaRPr>
          </a:p>
          <a:p>
            <a:pPr algn="just"/>
            <a:r>
              <a:rPr lang="en-MY" sz="900" dirty="0">
                <a:latin typeface="Tw Cen MT" panose="020B0602020104020603" pitchFamily="34" charset="0"/>
              </a:rPr>
              <a:t>DOSH has appointed UTM to develop modules for developers</a:t>
            </a:r>
            <a:r>
              <a:rPr lang="en-US" sz="900" dirty="0">
                <a:latin typeface="Tw Cen MT" panose="020B0602020104020603" pitchFamily="34" charset="0"/>
              </a:rPr>
              <a:t>, </a:t>
            </a:r>
            <a:r>
              <a:rPr lang="en-MY" sz="900" dirty="0">
                <a:latin typeface="Tw Cen MT" panose="020B0602020104020603" pitchFamily="34" charset="0"/>
              </a:rPr>
              <a:t>designers</a:t>
            </a:r>
            <a:r>
              <a:rPr lang="en-US" sz="900" dirty="0">
                <a:latin typeface="Tw Cen MT" panose="020B0602020104020603" pitchFamily="34" charset="0"/>
              </a:rPr>
              <a:t>, </a:t>
            </a:r>
            <a:r>
              <a:rPr lang="en-MY" sz="900" dirty="0" smtClean="0">
                <a:latin typeface="Tw Cen MT" panose="020B0602020104020603" pitchFamily="34" charset="0"/>
              </a:rPr>
              <a:t>contractors</a:t>
            </a:r>
            <a:r>
              <a:rPr lang="en-US" sz="900" dirty="0" smtClean="0">
                <a:latin typeface="Tw Cen MT" panose="020B0602020104020603" pitchFamily="34" charset="0"/>
              </a:rPr>
              <a:t>, </a:t>
            </a:r>
            <a:r>
              <a:rPr lang="en-MY" sz="900" dirty="0">
                <a:latin typeface="Tw Cen MT" panose="020B0602020104020603" pitchFamily="34" charset="0"/>
              </a:rPr>
              <a:t>government agencies </a:t>
            </a:r>
            <a:r>
              <a:rPr lang="en-US" sz="900" dirty="0">
                <a:latin typeface="Tw Cen MT" panose="020B0602020104020603" pitchFamily="34" charset="0"/>
              </a:rPr>
              <a:t>and </a:t>
            </a:r>
            <a:r>
              <a:rPr lang="en-MY" sz="900" dirty="0">
                <a:latin typeface="Tw Cen MT" panose="020B0602020104020603" pitchFamily="34" charset="0"/>
              </a:rPr>
              <a:t>student</a:t>
            </a:r>
            <a:r>
              <a:rPr lang="en-MY" sz="900" dirty="0" smtClean="0">
                <a:latin typeface="Tw Cen MT" panose="020B0602020104020603" pitchFamily="34" charset="0"/>
              </a:rPr>
              <a:t>.  The draft module is </a:t>
            </a:r>
            <a:r>
              <a:rPr lang="en-US" sz="900" dirty="0" smtClean="0">
                <a:latin typeface="Tw Cen MT" panose="020B0602020104020603" pitchFamily="34" charset="0"/>
              </a:rPr>
              <a:t>being reviewed by experts and expected to be completed in October 2018.</a:t>
            </a:r>
            <a:endParaRPr lang="en-MY" sz="900" dirty="0">
              <a:latin typeface="Tw Cen MT" panose="020B0602020104020603" pitchFamily="34" charset="0"/>
            </a:endParaRPr>
          </a:p>
          <a:p>
            <a:pPr algn="just"/>
            <a:endParaRPr lang="en-US" sz="900" dirty="0">
              <a:latin typeface="Tw Cen MT" panose="020B0602020104020603" pitchFamily="34" charset="0"/>
            </a:endParaRPr>
          </a:p>
          <a:p>
            <a:pPr algn="just"/>
            <a:r>
              <a:rPr lang="en-MY" sz="900" b="1" dirty="0">
                <a:latin typeface="Tw Cen MT" panose="020B0602020104020603" pitchFamily="34" charset="0"/>
              </a:rPr>
              <a:t>Train the Trainers</a:t>
            </a:r>
            <a:endParaRPr lang="en-US" sz="900" b="1" dirty="0">
              <a:latin typeface="Tw Cen MT" panose="020B0602020104020603" pitchFamily="34" charset="0"/>
            </a:endParaRPr>
          </a:p>
          <a:p>
            <a:pPr algn="just"/>
            <a:r>
              <a:rPr lang="en-MY" sz="900" dirty="0">
                <a:latin typeface="Tw Cen MT" panose="020B0602020104020603" pitchFamily="34" charset="0"/>
              </a:rPr>
              <a:t>Train the </a:t>
            </a:r>
            <a:r>
              <a:rPr lang="en-MY" sz="900" dirty="0" smtClean="0">
                <a:latin typeface="Tw Cen MT" panose="020B0602020104020603" pitchFamily="34" charset="0"/>
              </a:rPr>
              <a:t>Trainers</a:t>
            </a:r>
            <a:r>
              <a:rPr lang="en-US" sz="900" dirty="0" smtClean="0">
                <a:latin typeface="Tw Cen MT" panose="020B0602020104020603" pitchFamily="34" charset="0"/>
              </a:rPr>
              <a:t> will be conducted once the modules are </a:t>
            </a:r>
            <a:r>
              <a:rPr lang="en-US" sz="900" dirty="0">
                <a:latin typeface="Tw Cen MT" panose="020B0602020104020603" pitchFamily="34" charset="0"/>
              </a:rPr>
              <a:t>completed. </a:t>
            </a:r>
            <a:endParaRPr lang="en-US" sz="900" dirty="0" smtClean="0">
              <a:latin typeface="Tw Cen MT" panose="020B0602020104020603" pitchFamily="34" charset="0"/>
            </a:endParaRPr>
          </a:p>
          <a:p>
            <a:pPr algn="just"/>
            <a:endParaRPr lang="en-US" sz="900" dirty="0">
              <a:latin typeface="Tw Cen MT" panose="020B0602020104020603" pitchFamily="34" charset="0"/>
            </a:endParaRPr>
          </a:p>
          <a:p>
            <a:pPr algn="just"/>
            <a:r>
              <a:rPr lang="en-MY" sz="900" b="1" dirty="0">
                <a:latin typeface="Tw Cen MT" panose="020B0602020104020603" pitchFamily="34" charset="0"/>
              </a:rPr>
              <a:t>Pilot </a:t>
            </a:r>
            <a:r>
              <a:rPr lang="en-MY" sz="900" b="1" dirty="0" smtClean="0">
                <a:latin typeface="Tw Cen MT" panose="020B0602020104020603" pitchFamily="34" charset="0"/>
              </a:rPr>
              <a:t>Projects</a:t>
            </a:r>
            <a:endParaRPr lang="en-US" sz="900" b="1" dirty="0">
              <a:latin typeface="Tw Cen MT" panose="020B0602020104020603" pitchFamily="34" charset="0"/>
            </a:endParaRPr>
          </a:p>
          <a:p>
            <a:pPr algn="just"/>
            <a:r>
              <a:rPr lang="en-US" sz="900" dirty="0" smtClean="0">
                <a:latin typeface="Tw Cen MT" panose="020B0602020104020603" pitchFamily="34" charset="0"/>
              </a:rPr>
              <a:t>The usage of OSHCI(M) for the 2 </a:t>
            </a:r>
            <a:r>
              <a:rPr lang="en-US" sz="900" dirty="0">
                <a:latin typeface="Tw Cen MT" panose="020B0602020104020603" pitchFamily="34" charset="0"/>
              </a:rPr>
              <a:t>pilot projects </a:t>
            </a:r>
            <a:r>
              <a:rPr lang="en-US" sz="900" dirty="0" smtClean="0">
                <a:latin typeface="Tw Cen MT" panose="020B0602020104020603" pitchFamily="34" charset="0"/>
              </a:rPr>
              <a:t>from </a:t>
            </a:r>
            <a:r>
              <a:rPr lang="en-US" sz="900" dirty="0">
                <a:latin typeface="Tw Cen MT" panose="020B0602020104020603" pitchFamily="34" charset="0"/>
              </a:rPr>
              <a:t>JKR &amp; </a:t>
            </a:r>
            <a:r>
              <a:rPr lang="en-US" sz="900" dirty="0" err="1">
                <a:latin typeface="Tw Cen MT" panose="020B0602020104020603" pitchFamily="34" charset="0"/>
              </a:rPr>
              <a:t>Lendlease</a:t>
            </a:r>
            <a:r>
              <a:rPr lang="en-US" sz="900" dirty="0">
                <a:latin typeface="Tw Cen MT" panose="020B0602020104020603" pitchFamily="34" charset="0"/>
              </a:rPr>
              <a:t> </a:t>
            </a:r>
            <a:r>
              <a:rPr lang="en-US" sz="900" dirty="0" smtClean="0">
                <a:latin typeface="Tw Cen MT" panose="020B0602020104020603" pitchFamily="34" charset="0"/>
              </a:rPr>
              <a:t>previously identified was unable to be continued due to technical issues.</a:t>
            </a:r>
          </a:p>
          <a:p>
            <a:pPr algn="just"/>
            <a:endParaRPr lang="en-US" sz="700" dirty="0" smtClean="0">
              <a:latin typeface="Tw Cen MT" panose="020B0602020104020603" pitchFamily="34" charset="0"/>
            </a:endParaRPr>
          </a:p>
          <a:p>
            <a:pPr algn="just"/>
            <a:r>
              <a:rPr lang="en-US" sz="900" dirty="0" smtClean="0">
                <a:latin typeface="Tw Cen MT" panose="020B0602020104020603" pitchFamily="34" charset="0"/>
              </a:rPr>
              <a:t>It may be difficult to identify pilot project to implement OSHCI(M) within this year since it involves client’s input, design stage &amp; construction stage.</a:t>
            </a:r>
          </a:p>
        </p:txBody>
      </p:sp>
      <p:sp>
        <p:nvSpPr>
          <p:cNvPr id="5" name="Rectangle 4"/>
          <p:cNvSpPr/>
          <p:nvPr/>
        </p:nvSpPr>
        <p:spPr>
          <a:xfrm>
            <a:off x="2110332" y="63798"/>
            <a:ext cx="3167790" cy="307777"/>
          </a:xfrm>
          <a:prstGeom prst="rect">
            <a:avLst/>
          </a:prstGeom>
          <a:ln>
            <a:noFill/>
          </a:ln>
        </p:spPr>
        <p:txBody>
          <a:bodyPr wrap="none">
            <a:spAutoFit/>
          </a:bodyPr>
          <a:lstStyle/>
          <a:p>
            <a:r>
              <a:rPr lang="ms-MY" sz="1400" b="1" dirty="0" smtClean="0">
                <a:solidFill>
                  <a:srgbClr val="FF0000"/>
                </a:solidFill>
                <a:latin typeface="Tw Cen MT" panose="020B0602020104020603" pitchFamily="34" charset="0"/>
              </a:rPr>
              <a:t>QUALITY, SAFETY &amp; PROFESSIONALISM</a:t>
            </a:r>
            <a:endParaRPr lang="ms-MY" sz="1400" dirty="0">
              <a:solidFill>
                <a:srgbClr val="FF0000"/>
              </a:solidFill>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Q2-115</a:t>
            </a:r>
            <a:endParaRPr lang="ms-MY" sz="2800" dirty="0">
              <a:solidFill>
                <a:schemeClr val="bg1"/>
              </a:solidFill>
            </a:endParaRPr>
          </a:p>
        </p:txBody>
      </p:sp>
      <p:sp>
        <p:nvSpPr>
          <p:cNvPr id="15" name="TextBox 14"/>
          <p:cNvSpPr txBox="1"/>
          <p:nvPr/>
        </p:nvSpPr>
        <p:spPr>
          <a:xfrm>
            <a:off x="0" y="5992457"/>
            <a:ext cx="6858000" cy="230832"/>
          </a:xfrm>
          <a:prstGeom prst="rect">
            <a:avLst/>
          </a:prstGeom>
          <a:solidFill>
            <a:srgbClr val="FF3300"/>
          </a:solidFill>
        </p:spPr>
        <p:txBody>
          <a:bodyPr wrap="square" rtlCol="0">
            <a:spAutoFit/>
          </a:bodyPr>
          <a:lstStyle/>
          <a:p>
            <a:pPr algn="ctr"/>
            <a:r>
              <a:rPr lang="en-US" sz="900" b="1" dirty="0" smtClean="0">
                <a:solidFill>
                  <a:schemeClr val="bg1"/>
                </a:solidFill>
                <a:latin typeface="Tw Cen MT" panose="020B0602020104020603" pitchFamily="34" charset="0"/>
              </a:rPr>
              <a:t>PROGRESS REPORT </a:t>
            </a:r>
            <a:r>
              <a:rPr lang="en-US" sz="900" b="1" smtClean="0">
                <a:solidFill>
                  <a:schemeClr val="bg1"/>
                </a:solidFill>
                <a:latin typeface="Tw Cen MT" panose="020B0602020104020603" pitchFamily="34" charset="0"/>
              </a:rPr>
              <a:t>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FF3300"/>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
        <p:nvSpPr>
          <p:cNvPr id="12" name="TextBox 11"/>
          <p:cNvSpPr txBox="1"/>
          <p:nvPr/>
        </p:nvSpPr>
        <p:spPr>
          <a:xfrm>
            <a:off x="3533775" y="6267450"/>
            <a:ext cx="3276600" cy="3277820"/>
          </a:xfrm>
          <a:prstGeom prst="rect">
            <a:avLst/>
          </a:prstGeom>
          <a:noFill/>
        </p:spPr>
        <p:txBody>
          <a:bodyPr wrap="square" rtlCol="0">
            <a:spAutoFit/>
          </a:bodyPr>
          <a:lstStyle/>
          <a:p>
            <a:r>
              <a:rPr lang="en-US" sz="900" b="1" dirty="0" smtClean="0">
                <a:latin typeface="Tw Cen MT" pitchFamily="34" charset="0"/>
                <a:cs typeface="Arial" pitchFamily="34" charset="0"/>
              </a:rPr>
              <a:t>Study </a:t>
            </a:r>
            <a:r>
              <a:rPr lang="en-US" sz="900" b="1" dirty="0">
                <a:latin typeface="Tw Cen MT" pitchFamily="34" charset="0"/>
                <a:cs typeface="Arial" pitchFamily="34" charset="0"/>
              </a:rPr>
              <a:t>on Securing Improvement in the Health &amp; Safety Performance of Malaysia’s Construction </a:t>
            </a:r>
          </a:p>
          <a:p>
            <a:pPr algn="just"/>
            <a:r>
              <a:rPr lang="en-US" sz="900" dirty="0" smtClean="0">
                <a:latin typeface="Tw Cen MT" panose="020B0602020104020603" pitchFamily="34" charset="0"/>
              </a:rPr>
              <a:t>The study </a:t>
            </a:r>
            <a:r>
              <a:rPr lang="en-US" sz="900" dirty="0">
                <a:latin typeface="Tw Cen MT" panose="020B0602020104020603" pitchFamily="34" charset="0"/>
              </a:rPr>
              <a:t>report from HSE </a:t>
            </a:r>
            <a:r>
              <a:rPr lang="en-US" sz="900" dirty="0" smtClean="0">
                <a:latin typeface="Tw Cen MT" panose="020B0602020104020603" pitchFamily="34" charset="0"/>
              </a:rPr>
              <a:t>was </a:t>
            </a:r>
            <a:r>
              <a:rPr lang="en-US" sz="900" dirty="0">
                <a:latin typeface="Tw Cen MT" panose="020B0602020104020603" pitchFamily="34" charset="0"/>
              </a:rPr>
              <a:t>presented by Mr. Nic Rigby of HSE UK’s on 29 March </a:t>
            </a:r>
            <a:r>
              <a:rPr lang="en-US" sz="900" dirty="0" smtClean="0">
                <a:latin typeface="Tw Cen MT" panose="020B0602020104020603" pitchFamily="34" charset="0"/>
              </a:rPr>
              <a:t>2018 during ICW 2018. The report will be published and distributed to interested parties.</a:t>
            </a:r>
          </a:p>
          <a:p>
            <a:pPr algn="just"/>
            <a:endParaRPr lang="en-US" sz="900" dirty="0">
              <a:latin typeface="Tw Cen MT" panose="020B0602020104020603" pitchFamily="34" charset="0"/>
            </a:endParaRPr>
          </a:p>
          <a:p>
            <a:pPr algn="just"/>
            <a:r>
              <a:rPr lang="en-US" sz="900" b="1" dirty="0">
                <a:latin typeface="Tw Cen MT" panose="020B0602020104020603" pitchFamily="34" charset="0"/>
              </a:rPr>
              <a:t>Pilot Project to use </a:t>
            </a:r>
            <a:r>
              <a:rPr lang="en-US" sz="900" b="1" dirty="0" smtClean="0">
                <a:latin typeface="Tw Cen MT" panose="020B0602020104020603" pitchFamily="34" charset="0"/>
              </a:rPr>
              <a:t>HSE Report</a:t>
            </a:r>
            <a:endParaRPr lang="en-US" sz="900" b="1" dirty="0">
              <a:latin typeface="Tw Cen MT" panose="020B0602020104020603" pitchFamily="34" charset="0"/>
            </a:endParaRPr>
          </a:p>
          <a:p>
            <a:pPr algn="just"/>
            <a:r>
              <a:rPr lang="en-US" sz="900" dirty="0" smtClean="0">
                <a:latin typeface="Tw Cen MT" panose="020B0602020104020603" pitchFamily="34" charset="0"/>
              </a:rPr>
              <a:t>OSHCI(M) Steering Committee in its meeting on 6 Jun 2018 decided to review this KPI due to unavailability of pilot project to implement those recommendations put forward by HSE report . However, the recommendation on CDM was taken up by DOSH (OSHCI(M)) and it is being reviewed by AG Chambers before tabling it to Minister/Parliament for approval.</a:t>
            </a:r>
            <a:endParaRPr lang="en-US" sz="900" dirty="0">
              <a:latin typeface="Tw Cen MT" panose="020B0602020104020603" pitchFamily="34" charset="0"/>
            </a:endParaRPr>
          </a:p>
          <a:p>
            <a:pPr algn="just"/>
            <a:r>
              <a:rPr lang="en-US" sz="900" dirty="0">
                <a:latin typeface="Tw Cen MT" panose="020B0602020104020603" pitchFamily="34" charset="0"/>
              </a:rPr>
              <a:t> </a:t>
            </a:r>
          </a:p>
          <a:p>
            <a:pPr algn="just"/>
            <a:r>
              <a:rPr lang="en-US" sz="900" b="1" dirty="0">
                <a:latin typeface="Tw Cen MT" panose="020B0602020104020603" pitchFamily="34" charset="0"/>
              </a:rPr>
              <a:t>Seminars</a:t>
            </a:r>
          </a:p>
          <a:p>
            <a:pPr algn="just"/>
            <a:r>
              <a:rPr lang="en-US" sz="900" dirty="0">
                <a:latin typeface="Tw Cen MT" panose="020B0602020104020603" pitchFamily="34" charset="0"/>
              </a:rPr>
              <a:t>3 seminars </a:t>
            </a:r>
            <a:r>
              <a:rPr lang="en-US" sz="900" dirty="0" smtClean="0">
                <a:latin typeface="Tw Cen MT" panose="020B0602020104020603" pitchFamily="34" charset="0"/>
              </a:rPr>
              <a:t>on OSHCI(M) were conducted as follows:</a:t>
            </a:r>
          </a:p>
          <a:p>
            <a:pPr marL="228600" indent="-228600" algn="just">
              <a:buAutoNum type="arabicPeriod"/>
            </a:pPr>
            <a:r>
              <a:rPr lang="en-US" sz="900" dirty="0" smtClean="0">
                <a:latin typeface="Tw Cen MT" panose="020B0602020104020603" pitchFamily="34" charset="0"/>
              </a:rPr>
              <a:t>2 April 2018 in Penang</a:t>
            </a:r>
          </a:p>
          <a:p>
            <a:pPr marL="228600" indent="-228600" algn="just">
              <a:buAutoNum type="arabicPeriod"/>
            </a:pPr>
            <a:r>
              <a:rPr lang="en-US" sz="900" dirty="0" smtClean="0">
                <a:latin typeface="Tw Cen MT" panose="020B0602020104020603" pitchFamily="34" charset="0"/>
              </a:rPr>
              <a:t>23 April 2018 in Johor</a:t>
            </a:r>
          </a:p>
          <a:p>
            <a:pPr marL="228600" indent="-228600" algn="just">
              <a:buAutoNum type="arabicPeriod"/>
            </a:pPr>
            <a:r>
              <a:rPr lang="en-US" sz="900" dirty="0" smtClean="0">
                <a:latin typeface="Tw Cen MT" panose="020B0602020104020603" pitchFamily="34" charset="0"/>
              </a:rPr>
              <a:t>25 Jun 2018 in Sarawak</a:t>
            </a:r>
          </a:p>
          <a:p>
            <a:pPr marL="228600" indent="-228600" algn="just">
              <a:buAutoNum type="arabicPeriod"/>
            </a:pPr>
            <a:endParaRPr lang="en-US" sz="900" dirty="0" smtClean="0">
              <a:latin typeface="Tw Cen MT" panose="020B0602020104020603" pitchFamily="34" charset="0"/>
            </a:endParaRPr>
          </a:p>
          <a:p>
            <a:pPr algn="just"/>
            <a:r>
              <a:rPr lang="en-US" sz="900" dirty="0" smtClean="0">
                <a:latin typeface="Tw Cen MT" panose="020B0602020104020603" pitchFamily="34" charset="0"/>
              </a:rPr>
              <a:t>A special briefing session was also held on 26 April 2018 between Building Industry President’ Council (BIPC) members and OSHCIM steering committee.</a:t>
            </a:r>
            <a:endParaRPr lang="en-US" sz="900" dirty="0">
              <a:latin typeface="Tw Cen MT" panose="020B0602020104020603" pitchFamily="34" charset="0"/>
            </a:endParaRPr>
          </a:p>
        </p:txBody>
      </p:sp>
      <p:cxnSp>
        <p:nvCxnSpPr>
          <p:cNvPr id="14" name="Straight Connector 13"/>
          <p:cNvCxnSpPr/>
          <p:nvPr/>
        </p:nvCxnSpPr>
        <p:spPr>
          <a:xfrm>
            <a:off x="3514725" y="6223289"/>
            <a:ext cx="38100" cy="36827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53388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rgbClr val="FF3300">
                        <a:alpha val="65000"/>
                      </a:srgbClr>
                    </a:solidFill>
                  </a:tcPr>
                </a:tc>
                <a:extLst>
                  <a:ext uri="{0D108BD9-81ED-4DB2-BD59-A6C34878D82A}">
                    <a16:rowId xmlns:a16="http://schemas.microsoft.com/office/drawing/2014/main" val="2306563032"/>
                  </a:ext>
                </a:extLst>
              </a:tr>
              <a:tr h="1787931">
                <a:tc>
                  <a:txBody>
                    <a:bodyPr/>
                    <a:lstStyle/>
                    <a:p>
                      <a:endPar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solidFill>
                      <a:schemeClr val="accent2">
                        <a:lumMod val="20000"/>
                        <a:lumOff val="80000"/>
                      </a:schemeClr>
                    </a:solidFill>
                  </a:tcPr>
                </a:tc>
                <a:tc>
                  <a:txBody>
                    <a:bodyPr/>
                    <a:lstStyle/>
                    <a:p>
                      <a:pPr>
                        <a:lnSpc>
                          <a:spcPct val="100000"/>
                        </a:lnSpc>
                      </a:pPr>
                      <a:r>
                        <a:rPr lang="en-MY" sz="900" dirty="0" smtClean="0">
                          <a:solidFill>
                            <a:srgbClr val="000000"/>
                          </a:solidFill>
                          <a:latin typeface="Tw Cen MT" pitchFamily="34" charset="0"/>
                          <a:cs typeface="Arial" pitchFamily="34" charset="0"/>
                        </a:rPr>
                        <a:t>Guideline for Safe Design of Building &amp; Structure completed.</a:t>
                      </a:r>
                    </a:p>
                    <a:p>
                      <a:pPr>
                        <a:lnSpc>
                          <a:spcPct val="100000"/>
                        </a:lnSpc>
                      </a:pPr>
                      <a:endParaRPr lang="en-MY" sz="900" dirty="0" smtClean="0">
                        <a:solidFill>
                          <a:srgbClr val="000000"/>
                        </a:solidFill>
                        <a:latin typeface="Tw Cen MT" pitchFamily="34" charset="0"/>
                        <a:cs typeface="Arial" pitchFamily="34" charset="0"/>
                      </a:endParaRPr>
                    </a:p>
                    <a:p>
                      <a:pPr>
                        <a:lnSpc>
                          <a:spcPct val="100000"/>
                        </a:lnSpc>
                      </a:pPr>
                      <a:r>
                        <a:rPr lang="en-MY" sz="900" dirty="0" smtClean="0">
                          <a:solidFill>
                            <a:srgbClr val="000000"/>
                          </a:solidFill>
                          <a:latin typeface="Tw Cen MT" pitchFamily="34" charset="0"/>
                          <a:cs typeface="Arial" pitchFamily="34" charset="0"/>
                        </a:rPr>
                        <a:t>Guideline for Site Supervision completed.</a:t>
                      </a:r>
                    </a:p>
                    <a:p>
                      <a:pPr>
                        <a:lnSpc>
                          <a:spcPct val="100000"/>
                        </a:lnSpc>
                      </a:pPr>
                      <a:endParaRPr lang="en-MY" sz="900" dirty="0" smtClean="0">
                        <a:solidFill>
                          <a:srgbClr val="000000"/>
                        </a:solidFill>
                        <a:latin typeface="Tw Cen MT" pitchFamily="34" charset="0"/>
                        <a:cs typeface="Arial" pitchFamily="34" charset="0"/>
                      </a:endParaRPr>
                    </a:p>
                    <a:p>
                      <a:pPr>
                        <a:lnSpc>
                          <a:spcPct val="100000"/>
                        </a:lnSpc>
                      </a:pPr>
                      <a:r>
                        <a:rPr lang="en-MY" sz="900" dirty="0" smtClean="0">
                          <a:solidFill>
                            <a:srgbClr val="000000"/>
                          </a:solidFill>
                          <a:latin typeface="Tw Cen MT" pitchFamily="34" charset="0"/>
                          <a:cs typeface="Arial" pitchFamily="34" charset="0"/>
                        </a:rPr>
                        <a:t>Committee for Guideline On Design of Temporary / False Work established</a:t>
                      </a:r>
                    </a:p>
                    <a:p>
                      <a:pPr>
                        <a:lnSpc>
                          <a:spcPct val="100000"/>
                        </a:lnSpc>
                      </a:pPr>
                      <a:endParaRPr lang="en-MY" sz="900" dirty="0">
                        <a:latin typeface="Tw Cen MT" pitchFamily="34" charset="0"/>
                      </a:endParaRPr>
                    </a:p>
                  </a:txBody>
                  <a:tcPr>
                    <a:solidFill>
                      <a:schemeClr val="accent2">
                        <a:lumMod val="20000"/>
                        <a:lumOff val="80000"/>
                      </a:schemeClr>
                    </a:solidFill>
                  </a:tcPr>
                </a:tc>
                <a:tc>
                  <a:txBody>
                    <a:bodyPr/>
                    <a:lstStyle/>
                    <a:p>
                      <a:pPr>
                        <a:lnSpc>
                          <a:spcPct val="100000"/>
                        </a:lnSpc>
                      </a:pPr>
                      <a:r>
                        <a:rPr lang="en-MY" sz="900" dirty="0" smtClean="0">
                          <a:solidFill>
                            <a:srgbClr val="000000"/>
                          </a:solidFill>
                          <a:latin typeface="Tw Cen MT" pitchFamily="34" charset="0"/>
                          <a:cs typeface="Arial" pitchFamily="34" charset="0"/>
                        </a:rPr>
                        <a:t>Guideline on Design of Temporary / False Work 50% completed</a:t>
                      </a:r>
                    </a:p>
                    <a:p>
                      <a:pPr>
                        <a:lnSpc>
                          <a:spcPct val="100000"/>
                        </a:lnSpc>
                      </a:pPr>
                      <a:endParaRPr lang="en-MY" sz="900" dirty="0" smtClean="0">
                        <a:solidFill>
                          <a:srgbClr val="000000"/>
                        </a:solidFill>
                        <a:latin typeface="Tw Cen MT" pitchFamily="34" charset="0"/>
                        <a:cs typeface="Arial" pitchFamily="34" charset="0"/>
                      </a:endParaRPr>
                    </a:p>
                    <a:p>
                      <a:pPr>
                        <a:lnSpc>
                          <a:spcPct val="100000"/>
                        </a:lnSpc>
                      </a:pPr>
                      <a:r>
                        <a:rPr lang="en-MY" sz="900" dirty="0" smtClean="0">
                          <a:solidFill>
                            <a:srgbClr val="000000"/>
                          </a:solidFill>
                          <a:latin typeface="Tw Cen MT" pitchFamily="34" charset="0"/>
                          <a:cs typeface="Arial" pitchFamily="34" charset="0"/>
                        </a:rPr>
                        <a:t>Committee for Guideline on Risk Management established</a:t>
                      </a:r>
                    </a:p>
                    <a:p>
                      <a:pPr>
                        <a:lnSpc>
                          <a:spcPct val="100000"/>
                        </a:lnSpc>
                        <a:defRPr/>
                      </a:pPr>
                      <a:endParaRPr lang="en-US" sz="900" dirty="0" smtClean="0">
                        <a:solidFill>
                          <a:schemeClr val="tx1"/>
                        </a:solidFill>
                        <a:latin typeface="Tw Cen MT" pitchFamily="34" charset="0"/>
                        <a:cs typeface="Arial" pitchFamily="34" charset="0"/>
                      </a:endParaRPr>
                    </a:p>
                    <a:p>
                      <a:pPr>
                        <a:lnSpc>
                          <a:spcPct val="100000"/>
                        </a:lnSpc>
                      </a:pPr>
                      <a:endParaRPr lang="en-MY" sz="900" dirty="0">
                        <a:latin typeface="Tw Cen MT" pitchFamily="34" charset="0"/>
                      </a:endParaRPr>
                    </a:p>
                  </a:txBody>
                  <a:tcPr>
                    <a:solidFill>
                      <a:schemeClr val="accent2">
                        <a:lumMod val="20000"/>
                        <a:lumOff val="80000"/>
                      </a:schemeClr>
                    </a:solidFill>
                  </a:tcPr>
                </a:tc>
                <a:tc>
                  <a:txBody>
                    <a:bodyPr/>
                    <a:lstStyle/>
                    <a:p>
                      <a:pPr>
                        <a:lnSpc>
                          <a:spcPct val="100000"/>
                        </a:lnSpc>
                      </a:pPr>
                      <a:r>
                        <a:rPr lang="en-MY" sz="900" dirty="0" smtClean="0">
                          <a:solidFill>
                            <a:srgbClr val="000000"/>
                          </a:solidFill>
                          <a:latin typeface="Tw Cen MT" pitchFamily="34" charset="0"/>
                          <a:cs typeface="Arial" pitchFamily="34" charset="0"/>
                        </a:rPr>
                        <a:t>Guideline on Design of Temporary / False Work 100% completed.</a:t>
                      </a:r>
                    </a:p>
                    <a:p>
                      <a:pPr>
                        <a:lnSpc>
                          <a:spcPct val="100000"/>
                        </a:lnSpc>
                      </a:pPr>
                      <a:endParaRPr lang="en-MY" sz="900" dirty="0" smtClean="0">
                        <a:solidFill>
                          <a:srgbClr val="000000"/>
                        </a:solidFill>
                        <a:latin typeface="Tw Cen MT" pitchFamily="34" charset="0"/>
                        <a:cs typeface="Arial" pitchFamily="34" charset="0"/>
                      </a:endParaRPr>
                    </a:p>
                    <a:p>
                      <a:pPr>
                        <a:lnSpc>
                          <a:spcPct val="100000"/>
                        </a:lnSpc>
                      </a:pPr>
                      <a:r>
                        <a:rPr lang="en-MY" sz="900" dirty="0" smtClean="0">
                          <a:solidFill>
                            <a:srgbClr val="000000"/>
                          </a:solidFill>
                          <a:latin typeface="Tw Cen MT" pitchFamily="34" charset="0"/>
                          <a:cs typeface="Arial" pitchFamily="34" charset="0"/>
                        </a:rPr>
                        <a:t>Guideline on Risk Management 50% completed</a:t>
                      </a:r>
                    </a:p>
                    <a:p>
                      <a:pPr>
                        <a:lnSpc>
                          <a:spcPct val="100000"/>
                        </a:lnSpc>
                        <a:defRPr/>
                      </a:pPr>
                      <a:endParaRPr lang="en-US" sz="900" dirty="0" smtClean="0">
                        <a:solidFill>
                          <a:schemeClr val="tx1"/>
                        </a:solidFill>
                        <a:latin typeface="Tw Cen MT" pitchFamily="34" charset="0"/>
                        <a:cs typeface="Arial" pitchFamily="34" charset="0"/>
                      </a:endParaRPr>
                    </a:p>
                    <a:p>
                      <a:pPr>
                        <a:lnSpc>
                          <a:spcPct val="100000"/>
                        </a:lnSpc>
                      </a:pPr>
                      <a:endParaRPr lang="en-MY" sz="900" dirty="0">
                        <a:latin typeface="Tw Cen MT" pitchFamily="34" charset="0"/>
                      </a:endParaRPr>
                    </a:p>
                  </a:txBody>
                  <a:tcPr>
                    <a:solidFill>
                      <a:schemeClr val="accent2">
                        <a:lumMod val="20000"/>
                        <a:lumOff val="80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MY" sz="900" dirty="0" smtClean="0">
                          <a:solidFill>
                            <a:srgbClr val="000000"/>
                          </a:solidFill>
                          <a:latin typeface="Tw Cen MT" pitchFamily="34" charset="0"/>
                          <a:cs typeface="Arial" pitchFamily="34" charset="0"/>
                        </a:rPr>
                        <a:t>Guideline on Risk Management  100% completed</a:t>
                      </a:r>
                    </a:p>
                    <a:p>
                      <a:pPr>
                        <a:lnSpc>
                          <a:spcPct val="100000"/>
                        </a:lnSpc>
                      </a:pPr>
                      <a:endParaRPr lang="en-MY" sz="900" dirty="0">
                        <a:latin typeface="Tw Cen MT" pitchFamily="34" charset="0"/>
                      </a:endParaRPr>
                    </a:p>
                  </a:txBody>
                  <a:tcPr>
                    <a:solidFill>
                      <a:schemeClr val="accent2">
                        <a:lumMod val="20000"/>
                        <a:lumOff val="80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0" name="Table 19"/>
          <p:cNvGraphicFramePr>
            <a:graphicFrameLocks noGrp="1"/>
          </p:cNvGraphicFramePr>
          <p:nvPr>
            <p:extLst/>
          </p:nvPr>
        </p:nvGraphicFramePr>
        <p:xfrm>
          <a:off x="-2" y="455786"/>
          <a:ext cx="4944141" cy="1179643"/>
        </p:xfrm>
        <a:graphic>
          <a:graphicData uri="http://schemas.openxmlformats.org/drawingml/2006/table">
            <a:tbl>
              <a:tblPr firstRow="1" bandRow="1">
                <a:tableStyleId>{5C22544A-7EE6-4342-B048-85BDC9FD1C3A}</a:tableStyleId>
              </a:tblPr>
              <a:tblGrid>
                <a:gridCol w="4944141">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US" sz="1000" b="0" kern="1200" dirty="0" smtClean="0">
                          <a:solidFill>
                            <a:schemeClr val="tx1"/>
                          </a:solidFill>
                          <a:latin typeface="Tw Cen MT" panose="020B0602020104020603" pitchFamily="34" charset="0"/>
                          <a:ea typeface="+mn-ea"/>
                          <a:cs typeface="+mn-cs"/>
                        </a:rPr>
                        <a:t>Four strategic Guidelines on Safety in Construction published  by Q4 2020 </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smtClean="0">
                          <a:solidFill>
                            <a:schemeClr val="tx1"/>
                          </a:solidFill>
                          <a:latin typeface="Tw Cen MT" panose="020B0602020104020603" pitchFamily="34" charset="0"/>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Q2 - Improve workplace safety and workers' amenities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Q2b - Improve level of occupational safety and health at construction site </a:t>
                      </a:r>
                      <a:endParaRPr lang="ms-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5" y="4593271"/>
            <a:ext cx="6807386" cy="3477875"/>
          </a:xfrm>
          <a:prstGeom prst="rect">
            <a:avLst/>
          </a:prstGeom>
          <a:noFill/>
        </p:spPr>
        <p:txBody>
          <a:bodyPr wrap="square" rtlCol="0">
            <a:spAutoFit/>
          </a:bodyPr>
          <a:lstStyle/>
          <a:p>
            <a:r>
              <a:rPr lang="en-MY" sz="1000" dirty="0" smtClean="0">
                <a:latin typeface="Tw Cen MT" panose="020B0602020104020603" pitchFamily="34" charset="0"/>
              </a:rPr>
              <a:t>This is a new KPI introduced in 2017 under the purview of IWG2.</a:t>
            </a:r>
          </a:p>
          <a:p>
            <a:pPr>
              <a:lnSpc>
                <a:spcPct val="100000"/>
              </a:lnSpc>
            </a:pPr>
            <a:endParaRPr lang="en-MY" sz="1000" b="1" dirty="0" smtClean="0">
              <a:solidFill>
                <a:srgbClr val="000000"/>
              </a:solidFill>
              <a:latin typeface="Tw Cen MT" pitchFamily="34" charset="0"/>
              <a:cs typeface="Arial" pitchFamily="34" charset="0"/>
            </a:endParaRPr>
          </a:p>
          <a:p>
            <a:pPr>
              <a:lnSpc>
                <a:spcPct val="100000"/>
              </a:lnSpc>
            </a:pPr>
            <a:r>
              <a:rPr lang="en-MY" sz="1000" b="1" dirty="0" smtClean="0">
                <a:solidFill>
                  <a:srgbClr val="000000"/>
                </a:solidFill>
                <a:latin typeface="Tw Cen MT" pitchFamily="34" charset="0"/>
                <a:cs typeface="Arial" pitchFamily="34" charset="0"/>
              </a:rPr>
              <a:t>Guideline for Safe Design of Building &amp; Structure</a:t>
            </a:r>
          </a:p>
          <a:p>
            <a:pPr algn="just"/>
            <a:r>
              <a:rPr lang="en-MY" sz="1000" dirty="0" smtClean="0">
                <a:latin typeface="Tw Cen MT" panose="020B0602020104020603" pitchFamily="34" charset="0"/>
              </a:rPr>
              <a:t>Guideline for Safe Design of Building &amp; Structure is completed. </a:t>
            </a:r>
          </a:p>
          <a:p>
            <a:pPr algn="just"/>
            <a:endParaRPr lang="en-MY" sz="1000" dirty="0" smtClean="0">
              <a:latin typeface="Tw Cen MT" panose="020B0602020104020603" pitchFamily="34" charset="0"/>
            </a:endParaRPr>
          </a:p>
          <a:p>
            <a:pPr algn="just"/>
            <a:r>
              <a:rPr lang="en-MY" sz="1000" b="1" dirty="0">
                <a:solidFill>
                  <a:srgbClr val="000000"/>
                </a:solidFill>
                <a:latin typeface="Tw Cen MT" pitchFamily="34" charset="0"/>
                <a:cs typeface="Arial" pitchFamily="34" charset="0"/>
              </a:rPr>
              <a:t>Guideline for Site </a:t>
            </a:r>
            <a:r>
              <a:rPr lang="en-MY" sz="1000" b="1" dirty="0" smtClean="0">
                <a:solidFill>
                  <a:srgbClr val="000000"/>
                </a:solidFill>
                <a:latin typeface="Tw Cen MT" pitchFamily="34" charset="0"/>
                <a:cs typeface="Arial" pitchFamily="34" charset="0"/>
              </a:rPr>
              <a:t>Supervision by CIDB</a:t>
            </a:r>
          </a:p>
          <a:p>
            <a:pPr algn="just"/>
            <a:r>
              <a:rPr lang="en-MY" sz="1000" dirty="0" smtClean="0">
                <a:latin typeface="Tw Cen MT" panose="020B0602020104020603" pitchFamily="34" charset="0"/>
              </a:rPr>
              <a:t>Guideline for Site Supervision by CIDB known as “</a:t>
            </a:r>
            <a:r>
              <a:rPr lang="en-MY" sz="1000" dirty="0">
                <a:latin typeface="Tw Cen MT" panose="020B0602020104020603" pitchFamily="34" charset="0"/>
              </a:rPr>
              <a:t>Program </a:t>
            </a:r>
            <a:r>
              <a:rPr lang="en-MY" sz="1000" dirty="0" err="1">
                <a:latin typeface="Tw Cen MT" panose="020B0602020104020603" pitchFamily="34" charset="0"/>
              </a:rPr>
              <a:t>Latihan</a:t>
            </a:r>
            <a:r>
              <a:rPr lang="en-MY" sz="1000" dirty="0">
                <a:latin typeface="Tw Cen MT" panose="020B0602020104020603" pitchFamily="34" charset="0"/>
              </a:rPr>
              <a:t> </a:t>
            </a:r>
            <a:r>
              <a:rPr lang="en-MY" sz="1000" dirty="0" err="1">
                <a:latin typeface="Tw Cen MT" panose="020B0602020104020603" pitchFamily="34" charset="0"/>
              </a:rPr>
              <a:t>Penyelia</a:t>
            </a:r>
            <a:r>
              <a:rPr lang="en-MY" sz="1000" dirty="0">
                <a:latin typeface="Tw Cen MT" panose="020B0602020104020603" pitchFamily="34" charset="0"/>
              </a:rPr>
              <a:t> </a:t>
            </a:r>
            <a:r>
              <a:rPr lang="en-MY" sz="1000" dirty="0" err="1">
                <a:latin typeface="Tw Cen MT" panose="020B0602020104020603" pitchFamily="34" charset="0"/>
              </a:rPr>
              <a:t>Tapak</a:t>
            </a:r>
            <a:r>
              <a:rPr lang="en-MY" sz="1000" dirty="0">
                <a:latin typeface="Tw Cen MT" panose="020B0602020104020603" pitchFamily="34" charset="0"/>
              </a:rPr>
              <a:t> </a:t>
            </a:r>
            <a:r>
              <a:rPr lang="en-MY" sz="1000" dirty="0" err="1">
                <a:latin typeface="Tw Cen MT" panose="020B0602020104020603" pitchFamily="34" charset="0"/>
              </a:rPr>
              <a:t>Binaan</a:t>
            </a:r>
            <a:r>
              <a:rPr lang="en-MY" sz="1000" dirty="0">
                <a:latin typeface="Tw Cen MT" panose="020B0602020104020603" pitchFamily="34" charset="0"/>
              </a:rPr>
              <a:t> </a:t>
            </a:r>
            <a:r>
              <a:rPr lang="en-MY" sz="1000" dirty="0" err="1">
                <a:latin typeface="Tw Cen MT" panose="020B0602020104020603" pitchFamily="34" charset="0"/>
              </a:rPr>
              <a:t>Bagi</a:t>
            </a:r>
            <a:r>
              <a:rPr lang="en-MY" sz="1000" dirty="0">
                <a:latin typeface="Tw Cen MT" panose="020B0602020104020603" pitchFamily="34" charset="0"/>
              </a:rPr>
              <a:t> </a:t>
            </a:r>
            <a:r>
              <a:rPr lang="en-MY" sz="1000" dirty="0" err="1">
                <a:latin typeface="Tw Cen MT" panose="020B0602020104020603" pitchFamily="34" charset="0"/>
              </a:rPr>
              <a:t>Tujuan</a:t>
            </a:r>
            <a:r>
              <a:rPr lang="en-MY" sz="1000" dirty="0">
                <a:latin typeface="Tw Cen MT" panose="020B0602020104020603" pitchFamily="34" charset="0"/>
              </a:rPr>
              <a:t> </a:t>
            </a:r>
            <a:r>
              <a:rPr lang="en-MY" sz="1000" dirty="0" err="1">
                <a:latin typeface="Tw Cen MT" panose="020B0602020104020603" pitchFamily="34" charset="0"/>
              </a:rPr>
              <a:t>Pentauliahan</a:t>
            </a:r>
            <a:r>
              <a:rPr lang="en-MY" sz="1000" dirty="0">
                <a:latin typeface="Tw Cen MT" panose="020B0602020104020603" pitchFamily="34" charset="0"/>
              </a:rPr>
              <a:t> Dan </a:t>
            </a:r>
            <a:r>
              <a:rPr lang="en-MY" sz="1000" dirty="0" err="1">
                <a:latin typeface="Tw Cen MT" panose="020B0602020104020603" pitchFamily="34" charset="0"/>
              </a:rPr>
              <a:t>Akreditasi</a:t>
            </a:r>
            <a:r>
              <a:rPr lang="en-MY" sz="1000" dirty="0">
                <a:latin typeface="Tw Cen MT" panose="020B0602020104020603" pitchFamily="34" charset="0"/>
              </a:rPr>
              <a:t> </a:t>
            </a:r>
            <a:r>
              <a:rPr lang="en-MY" sz="1000" dirty="0" err="1">
                <a:latin typeface="Tw Cen MT" panose="020B0602020104020603" pitchFamily="34" charset="0"/>
              </a:rPr>
              <a:t>Penyelia</a:t>
            </a:r>
            <a:r>
              <a:rPr lang="en-MY" sz="1000" dirty="0">
                <a:latin typeface="Tw Cen MT" panose="020B0602020104020603" pitchFamily="34" charset="0"/>
              </a:rPr>
              <a:t> </a:t>
            </a:r>
            <a:r>
              <a:rPr lang="en-MY" sz="1000" dirty="0" err="1">
                <a:latin typeface="Tw Cen MT" panose="020B0602020104020603" pitchFamily="34" charset="0"/>
              </a:rPr>
              <a:t>Tapak</a:t>
            </a:r>
            <a:r>
              <a:rPr lang="en-MY" sz="1000" dirty="0">
                <a:latin typeface="Tw Cen MT" panose="020B0602020104020603" pitchFamily="34" charset="0"/>
              </a:rPr>
              <a:t> </a:t>
            </a:r>
            <a:r>
              <a:rPr lang="en-MY" sz="1000" dirty="0" err="1">
                <a:latin typeface="Tw Cen MT" panose="020B0602020104020603" pitchFamily="34" charset="0"/>
              </a:rPr>
              <a:t>Binaan</a:t>
            </a:r>
            <a:r>
              <a:rPr lang="en-MY" sz="1000" dirty="0">
                <a:latin typeface="Tw Cen MT" panose="020B0602020104020603" pitchFamily="34" charset="0"/>
              </a:rPr>
              <a:t>” is completed . </a:t>
            </a:r>
          </a:p>
          <a:p>
            <a:pPr algn="just"/>
            <a:endParaRPr lang="en-US" sz="1000" dirty="0" smtClean="0"/>
          </a:p>
          <a:p>
            <a:pPr algn="just"/>
            <a:r>
              <a:rPr lang="en-MY" sz="1000" b="1" dirty="0" smtClean="0">
                <a:solidFill>
                  <a:srgbClr val="000000"/>
                </a:solidFill>
                <a:latin typeface="Tw Cen MT" pitchFamily="34" charset="0"/>
                <a:cs typeface="Arial" pitchFamily="34" charset="0"/>
              </a:rPr>
              <a:t>Guideline for Supervision by Board of Engineers Malaysia (BEM) </a:t>
            </a:r>
          </a:p>
          <a:p>
            <a:pPr algn="just"/>
            <a:r>
              <a:rPr lang="en-MY" sz="1000" dirty="0" smtClean="0">
                <a:latin typeface="Tw Cen MT" panose="020B0602020104020603" pitchFamily="34" charset="0"/>
              </a:rPr>
              <a:t>Guideline by BEM known as Supervision of Construction Works is completed. </a:t>
            </a:r>
          </a:p>
          <a:p>
            <a:pPr algn="just"/>
            <a:endParaRPr lang="en-US" sz="1000" dirty="0" smtClean="0">
              <a:latin typeface="Tw Cen MT" panose="020B0602020104020603" pitchFamily="34" charset="0"/>
            </a:endParaRPr>
          </a:p>
          <a:p>
            <a:pPr algn="just"/>
            <a:r>
              <a:rPr lang="en-MY" sz="1000" b="1" dirty="0">
                <a:solidFill>
                  <a:srgbClr val="000000"/>
                </a:solidFill>
                <a:latin typeface="Tw Cen MT" pitchFamily="34" charset="0"/>
                <a:cs typeface="Arial" pitchFamily="34" charset="0"/>
              </a:rPr>
              <a:t>Guideline On Design of Temporary / False Work</a:t>
            </a:r>
            <a:endParaRPr lang="en-MY" sz="1000" dirty="0">
              <a:latin typeface="Tw Cen MT" panose="020B0602020104020603" pitchFamily="34" charset="0"/>
            </a:endParaRPr>
          </a:p>
          <a:p>
            <a:pPr algn="just"/>
            <a:r>
              <a:rPr lang="en-US" sz="1000" dirty="0">
                <a:latin typeface="Tw Cen MT" panose="020B0602020104020603" pitchFamily="34" charset="0"/>
              </a:rPr>
              <a:t>The final draft of the above guideline was tabled to the Committee on 27 </a:t>
            </a:r>
            <a:r>
              <a:rPr lang="en-US" sz="1000" dirty="0" smtClean="0">
                <a:latin typeface="Tw Cen MT" panose="020B0602020104020603" pitchFamily="34" charset="0"/>
              </a:rPr>
              <a:t>Feb </a:t>
            </a:r>
            <a:r>
              <a:rPr lang="en-US" sz="1000" dirty="0">
                <a:latin typeface="Tw Cen MT" panose="020B0602020104020603" pitchFamily="34" charset="0"/>
              </a:rPr>
              <a:t>2018. </a:t>
            </a:r>
            <a:r>
              <a:rPr lang="en-US" sz="1000" dirty="0" smtClean="0">
                <a:latin typeface="Tw Cen MT" panose="020B0602020104020603" pitchFamily="34" charset="0"/>
              </a:rPr>
              <a:t>It was approved by CIS 23 committee members for public comment. The public comment period was from 17 May 2018 – 14 June 2018. Comments received are being reviewed by CIS 23 committee members. A meeting is scheduled be held on 24 July 2018.</a:t>
            </a:r>
          </a:p>
          <a:p>
            <a:pPr algn="just"/>
            <a:endParaRPr lang="en-US" sz="1000" dirty="0" smtClean="0"/>
          </a:p>
          <a:p>
            <a:pPr algn="just"/>
            <a:r>
              <a:rPr lang="en-MY" sz="1000" b="1" dirty="0">
                <a:solidFill>
                  <a:srgbClr val="000000"/>
                </a:solidFill>
                <a:latin typeface="Tw Cen MT" pitchFamily="34" charset="0"/>
                <a:cs typeface="Arial" pitchFamily="34" charset="0"/>
              </a:rPr>
              <a:t>Committee for Guideline on Risk Management </a:t>
            </a:r>
          </a:p>
          <a:p>
            <a:pPr algn="just"/>
            <a:r>
              <a:rPr lang="en-US" sz="1000" dirty="0" smtClean="0">
                <a:solidFill>
                  <a:srgbClr val="000000"/>
                </a:solidFill>
                <a:latin typeface="Tw Cen MT" pitchFamily="34" charset="0"/>
                <a:cs typeface="Arial" pitchFamily="34" charset="0"/>
              </a:rPr>
              <a:t>A meeting with industry players was held on 16 April 2018 to clarify whether ‘risk management’ of safety in construction has the same meaning as HIRARC. It was confirmed that Guideline on Risk Management is the HIRARC.  A consultant is expected to be appointed in July 2018 to prepare draft Guideline on HIRARC to be tabled to the above committee. Members of the above committee have been identified and is expected to be appointed once the draft HIRARC is ready.</a:t>
            </a:r>
            <a:endParaRPr lang="en-US" sz="1000" dirty="0">
              <a:solidFill>
                <a:srgbClr val="000000"/>
              </a:solidFill>
              <a:latin typeface="Tw Cen MT" pitchFamily="34" charset="0"/>
              <a:cs typeface="Arial" pitchFamily="34" charset="0"/>
            </a:endParaRPr>
          </a:p>
        </p:txBody>
      </p:sp>
      <p:sp>
        <p:nvSpPr>
          <p:cNvPr id="5" name="Rectangle 4"/>
          <p:cNvSpPr/>
          <p:nvPr/>
        </p:nvSpPr>
        <p:spPr>
          <a:xfrm>
            <a:off x="2110332" y="63798"/>
            <a:ext cx="3167790" cy="307777"/>
          </a:xfrm>
          <a:prstGeom prst="rect">
            <a:avLst/>
          </a:prstGeom>
          <a:ln>
            <a:noFill/>
          </a:ln>
        </p:spPr>
        <p:txBody>
          <a:bodyPr wrap="none">
            <a:spAutoFit/>
          </a:bodyPr>
          <a:lstStyle/>
          <a:p>
            <a:r>
              <a:rPr lang="ms-MY" sz="1400" b="1" dirty="0" smtClean="0">
                <a:solidFill>
                  <a:srgbClr val="FF0000"/>
                </a:solidFill>
                <a:latin typeface="Tw Cen MT" panose="020B0602020104020603" pitchFamily="34" charset="0"/>
              </a:rPr>
              <a:t>QUALITY, SAFETY &amp; PROFESSIONALISM</a:t>
            </a:r>
            <a:endParaRPr lang="ms-MY" sz="1400" dirty="0">
              <a:solidFill>
                <a:srgbClr val="FF0000"/>
              </a:solidFill>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Q2-116</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rgbClr val="FF3300"/>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FF3300"/>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2" name="Table 11"/>
          <p:cNvGraphicFramePr>
            <a:graphicFrameLocks noGrp="1"/>
          </p:cNvGraphicFramePr>
          <p:nvPr>
            <p:extLst/>
          </p:nvPr>
        </p:nvGraphicFramePr>
        <p:xfrm>
          <a:off x="5219408" y="254484"/>
          <a:ext cx="1627983" cy="1584960"/>
        </p:xfrm>
        <a:graphic>
          <a:graphicData uri="http://schemas.openxmlformats.org/drawingml/2006/table">
            <a:tbl>
              <a:tblPr firstRow="1" bandRow="1">
                <a:tableStyleId>{5C22544A-7EE6-4342-B048-85BDC9FD1C3A}</a:tableStyleId>
              </a:tblPr>
              <a:tblGrid>
                <a:gridCol w="162798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ms-MY" sz="1000" dirty="0" smtClean="0">
                          <a:solidFill>
                            <a:schemeClr val="tx1"/>
                          </a:solidFill>
                          <a:latin typeface="Tw Cen MT" panose="020B0602020104020603" pitchFamily="34" charset="0"/>
                        </a:rPr>
                        <a:t>Ir. M.Ramuseren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Chuang</a:t>
                      </a:r>
                      <a:r>
                        <a:rPr lang="ms-MY" sz="1000" baseline="0" dirty="0" smtClean="0">
                          <a:solidFill>
                            <a:schemeClr val="tx1"/>
                          </a:solidFill>
                          <a:latin typeface="Tw Cen MT" panose="020B0602020104020603" pitchFamily="34" charset="0"/>
                        </a:rPr>
                        <a:t> Kuang Hong</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190692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15</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35</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rgbClr val="FF3300">
                        <a:alpha val="65000"/>
                      </a:srgbClr>
                    </a:solidFill>
                  </a:tcPr>
                </a:tc>
                <a:extLst>
                  <a:ext uri="{0D108BD9-81ED-4DB2-BD59-A6C34878D82A}">
                    <a16:rowId xmlns:a16="http://schemas.microsoft.com/office/drawing/2014/main" val="2306563032"/>
                  </a:ext>
                </a:extLst>
              </a:tr>
              <a:tr h="1787931">
                <a:tc>
                  <a:txBody>
                    <a:bodyPr/>
                    <a:lstStyle/>
                    <a:p>
                      <a:endPar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solidFill>
                      <a:schemeClr val="accent2">
                        <a:lumMod val="20000"/>
                        <a:lumOff val="80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MY" sz="900" dirty="0" smtClean="0">
                          <a:solidFill>
                            <a:schemeClr val="tx1"/>
                          </a:solidFill>
                          <a:latin typeface="Calibri" pitchFamily="34" charset="0"/>
                        </a:rPr>
                        <a:t>Safety Culture Tool developed</a:t>
                      </a:r>
                    </a:p>
                    <a:p>
                      <a:endParaRPr lang="en-MY" sz="900" dirty="0">
                        <a:solidFill>
                          <a:schemeClr val="tx1"/>
                        </a:solidFill>
                        <a:latin typeface="Tw Cen MT" pitchFamily="34" charset="0"/>
                      </a:endParaRPr>
                    </a:p>
                  </a:txBody>
                  <a:tcPr>
                    <a:solidFill>
                      <a:schemeClr val="accent2">
                        <a:lumMod val="20000"/>
                        <a:lumOff val="80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MY" sz="900" dirty="0" smtClean="0">
                          <a:solidFill>
                            <a:schemeClr val="tx1"/>
                          </a:solidFill>
                          <a:latin typeface="Calibri" pitchFamily="34" charset="0"/>
                        </a:rPr>
                        <a:t>4 pilot projects assessed for using safety culture tools.</a:t>
                      </a:r>
                    </a:p>
                    <a:p>
                      <a:endParaRPr lang="en-MY" sz="900" dirty="0">
                        <a:solidFill>
                          <a:schemeClr val="tx1"/>
                        </a:solidFill>
                        <a:latin typeface="Tw Cen MT" pitchFamily="34" charset="0"/>
                      </a:endParaRPr>
                    </a:p>
                  </a:txBody>
                  <a:tcPr>
                    <a:solidFill>
                      <a:schemeClr val="accent2">
                        <a:lumMod val="20000"/>
                        <a:lumOff val="80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MY" sz="900" dirty="0" smtClean="0">
                          <a:solidFill>
                            <a:schemeClr val="tx1"/>
                          </a:solidFill>
                          <a:latin typeface="Calibri" pitchFamily="34" charset="0"/>
                        </a:rPr>
                        <a:t>3 pilot project assessed for using safety culture tools.</a:t>
                      </a:r>
                    </a:p>
                    <a:p>
                      <a:endParaRPr lang="en-MY" sz="900" dirty="0">
                        <a:solidFill>
                          <a:schemeClr val="tx1"/>
                        </a:solidFill>
                        <a:latin typeface="Tw Cen MT" pitchFamily="34" charset="0"/>
                      </a:endParaRPr>
                    </a:p>
                  </a:txBody>
                  <a:tcPr>
                    <a:solidFill>
                      <a:schemeClr val="accent2">
                        <a:lumMod val="20000"/>
                        <a:lumOff val="80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MY" sz="900" dirty="0" smtClean="0">
                          <a:solidFill>
                            <a:srgbClr val="231F20"/>
                          </a:solidFill>
                          <a:latin typeface="Calibri" pitchFamily="34" charset="0"/>
                        </a:rPr>
                        <a:t>3 pilot project assessed for using safety culture tools.</a:t>
                      </a:r>
                    </a:p>
                    <a:p>
                      <a:endParaRPr lang="en-MY" sz="900" dirty="0">
                        <a:latin typeface="Tw Cen MT" pitchFamily="34" charset="0"/>
                      </a:endParaRPr>
                    </a:p>
                  </a:txBody>
                  <a:tcPr>
                    <a:solidFill>
                      <a:schemeClr val="accent2">
                        <a:lumMod val="20000"/>
                        <a:lumOff val="80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0" name="Table 19"/>
          <p:cNvGraphicFramePr>
            <a:graphicFrameLocks noGrp="1"/>
          </p:cNvGraphicFramePr>
          <p:nvPr>
            <p:extLst/>
          </p:nvPr>
        </p:nvGraphicFramePr>
        <p:xfrm>
          <a:off x="-2" y="455786"/>
          <a:ext cx="4944141" cy="1179643"/>
        </p:xfrm>
        <a:graphic>
          <a:graphicData uri="http://schemas.openxmlformats.org/drawingml/2006/table">
            <a:tbl>
              <a:tblPr firstRow="1" bandRow="1">
                <a:tableStyleId>{5C22544A-7EE6-4342-B048-85BDC9FD1C3A}</a:tableStyleId>
              </a:tblPr>
              <a:tblGrid>
                <a:gridCol w="4944141">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smtClean="0">
                          <a:solidFill>
                            <a:schemeClr val="tx1"/>
                          </a:solidFill>
                          <a:latin typeface="Tw Cen MT" panose="020B0602020104020603" pitchFamily="34" charset="0"/>
                          <a:ea typeface="+mn-ea"/>
                          <a:cs typeface="+mn-cs"/>
                        </a:rPr>
                        <a:t>10 pilot projects assessed using Safety Culture Tools achieve acceptable score by Q4 2020 </a:t>
                      </a:r>
                      <a:endParaRPr lang="en-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smtClean="0">
                          <a:solidFill>
                            <a:schemeClr val="tx1"/>
                          </a:solidFill>
                          <a:latin typeface="Tw Cen MT" panose="020B0602020104020603" pitchFamily="34" charset="0"/>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Q2 - Improve workplace safety and workers' amenities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Q2b - Improve level of occupational safety and health at construction site </a:t>
                      </a:r>
                      <a:endParaRPr lang="ms-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93271"/>
            <a:ext cx="6797861" cy="3631763"/>
          </a:xfrm>
          <a:prstGeom prst="rect">
            <a:avLst/>
          </a:prstGeom>
          <a:noFill/>
        </p:spPr>
        <p:txBody>
          <a:bodyPr wrap="square" rtlCol="0">
            <a:spAutoFit/>
          </a:bodyPr>
          <a:lstStyle/>
          <a:p>
            <a:r>
              <a:rPr lang="en-MY" sz="1000" dirty="0" smtClean="0">
                <a:latin typeface="Tw Cen MT" panose="020B0602020104020603" pitchFamily="34" charset="0"/>
              </a:rPr>
              <a:t>This is a new KPI introduced in 2017 under the purview of IWG2.</a:t>
            </a:r>
          </a:p>
          <a:p>
            <a:endParaRPr lang="en-MY" sz="1000" dirty="0" smtClean="0">
              <a:latin typeface="Tw Cen MT" panose="020B0602020104020603" pitchFamily="34" charset="0"/>
            </a:endParaRPr>
          </a:p>
          <a:p>
            <a:pPr algn="just"/>
            <a:r>
              <a:rPr lang="en-MY" sz="1000" dirty="0" smtClean="0">
                <a:latin typeface="Tw Cen MT" panose="020B0602020104020603" pitchFamily="34" charset="0"/>
              </a:rPr>
              <a:t>The Safety Culture Tool developed by CIDB is based on the Behaviour Based Safety (BBS), which is a broad term used to describe everything from basic employee behaviour audits and feedback to a comprehensive safety management system designed to change a company's safety culture.</a:t>
            </a:r>
          </a:p>
          <a:p>
            <a:pPr algn="just"/>
            <a:endParaRPr lang="en-MY" sz="1000" dirty="0" smtClean="0">
              <a:latin typeface="Tw Cen MT" panose="020B0602020104020603" pitchFamily="34" charset="0"/>
            </a:endParaRPr>
          </a:p>
          <a:p>
            <a:pPr algn="just"/>
            <a:r>
              <a:rPr lang="en-MY" sz="1000" dirty="0" smtClean="0">
                <a:latin typeface="Tw Cen MT" panose="020B0602020104020603" pitchFamily="34" charset="0"/>
              </a:rPr>
              <a:t>There are 2 stages of the BBS Safety Culture Tool : </a:t>
            </a:r>
          </a:p>
          <a:p>
            <a:pPr marL="180975" indent="-180975" algn="just">
              <a:buFont typeface="Arial" pitchFamily="34" charset="0"/>
              <a:buChar char="•"/>
            </a:pPr>
            <a:r>
              <a:rPr lang="en-MY" sz="1000" dirty="0" smtClean="0">
                <a:latin typeface="Tw Cen MT" panose="020B0602020104020603" pitchFamily="34" charset="0"/>
              </a:rPr>
              <a:t>Stage 1 is to develop the BBS guideline and documentations that can be implemented by the construction industry in Malaysia </a:t>
            </a:r>
          </a:p>
          <a:p>
            <a:pPr marL="180975" indent="-180975" algn="just">
              <a:buFont typeface="Arial" pitchFamily="34" charset="0"/>
              <a:buChar char="•"/>
            </a:pPr>
            <a:r>
              <a:rPr lang="en-MY" sz="1000" dirty="0" smtClean="0">
                <a:latin typeface="Tw Cen MT" panose="020B0602020104020603" pitchFamily="34" charset="0"/>
              </a:rPr>
              <a:t>Stage 2 is to implement proactive BBS in Occupational Safety and Health management organisation; and to create a safe and healthy work culture in the workplace.</a:t>
            </a:r>
          </a:p>
          <a:p>
            <a:pPr algn="just"/>
            <a:endParaRPr lang="en-MY" sz="1000" dirty="0" smtClean="0">
              <a:latin typeface="Tw Cen MT" panose="020B0602020104020603" pitchFamily="34" charset="0"/>
            </a:endParaRPr>
          </a:p>
          <a:p>
            <a:pPr algn="just"/>
            <a:r>
              <a:rPr lang="en-US" sz="1000" b="1" dirty="0" smtClean="0">
                <a:latin typeface="Tw Cen MT" panose="020B0602020104020603" pitchFamily="34" charset="0"/>
              </a:rPr>
              <a:t>Safety Culture Tool developed</a:t>
            </a:r>
            <a:endParaRPr lang="en-MY" sz="1000" b="1" dirty="0" smtClean="0">
              <a:latin typeface="Tw Cen MT" panose="020B0602020104020603" pitchFamily="34" charset="0"/>
            </a:endParaRPr>
          </a:p>
          <a:p>
            <a:pPr algn="just"/>
            <a:r>
              <a:rPr lang="en-US" sz="1000" dirty="0" smtClean="0">
                <a:latin typeface="Tw Cen MT" panose="020B0602020104020603" pitchFamily="34" charset="0"/>
              </a:rPr>
              <a:t>The </a:t>
            </a:r>
            <a:r>
              <a:rPr lang="en-MY" sz="1000" dirty="0">
                <a:latin typeface="Tw Cen MT" panose="020B0602020104020603" pitchFamily="34" charset="0"/>
              </a:rPr>
              <a:t>Behaviour Based Safety (BBS</a:t>
            </a:r>
            <a:r>
              <a:rPr lang="en-MY" sz="1000" dirty="0" smtClean="0">
                <a:latin typeface="Tw Cen MT" panose="020B0602020104020603" pitchFamily="34" charset="0"/>
              </a:rPr>
              <a:t>) safety culture tool was endorsed by IWG2 in Feb 2018.</a:t>
            </a:r>
            <a:endParaRPr lang="en-MY" sz="1000" dirty="0">
              <a:latin typeface="Tw Cen MT" panose="020B0602020104020603" pitchFamily="34" charset="0"/>
            </a:endParaRPr>
          </a:p>
          <a:p>
            <a:pPr algn="just"/>
            <a:endParaRPr lang="en-MY" sz="1000" dirty="0">
              <a:latin typeface="Tw Cen MT" panose="020B0602020104020603" pitchFamily="34" charset="0"/>
            </a:endParaRPr>
          </a:p>
          <a:p>
            <a:pPr algn="just"/>
            <a:r>
              <a:rPr lang="en-MY" sz="1000" b="1" dirty="0">
                <a:latin typeface="Tw Cen MT" panose="020B0602020104020603" pitchFamily="34" charset="0"/>
              </a:rPr>
              <a:t>Pilot </a:t>
            </a:r>
            <a:r>
              <a:rPr lang="en-MY" sz="1000" b="1" dirty="0" smtClean="0">
                <a:latin typeface="Tw Cen MT" panose="020B0602020104020603" pitchFamily="34" charset="0"/>
              </a:rPr>
              <a:t>projects </a:t>
            </a:r>
            <a:r>
              <a:rPr lang="en-MY" sz="1000" b="1" dirty="0">
                <a:latin typeface="Tw Cen MT" panose="020B0602020104020603" pitchFamily="34" charset="0"/>
              </a:rPr>
              <a:t>assessed </a:t>
            </a:r>
            <a:r>
              <a:rPr lang="en-MY" sz="1000" b="1" dirty="0" smtClean="0">
                <a:latin typeface="Tw Cen MT" panose="020B0602020104020603" pitchFamily="34" charset="0"/>
              </a:rPr>
              <a:t>using </a:t>
            </a:r>
            <a:r>
              <a:rPr lang="en-MY" sz="1000" b="1" dirty="0">
                <a:latin typeface="Tw Cen MT" panose="020B0602020104020603" pitchFamily="34" charset="0"/>
              </a:rPr>
              <a:t>safety culture tools.</a:t>
            </a:r>
            <a:endParaRPr lang="en-US" sz="1000" b="1" dirty="0">
              <a:latin typeface="Tw Cen MT" panose="020B0602020104020603" pitchFamily="34" charset="0"/>
            </a:endParaRPr>
          </a:p>
          <a:p>
            <a:pPr algn="just"/>
            <a:r>
              <a:rPr lang="en-MY" sz="1000" dirty="0">
                <a:latin typeface="Tw Cen MT" panose="020B0602020104020603" pitchFamily="34" charset="0"/>
              </a:rPr>
              <a:t>NIOSH was appointed by CIDB on February 2018 to carry out four pilot projects assessment using safety culture tools. The four projects are: </a:t>
            </a:r>
            <a:endParaRPr lang="en-US" sz="1000" dirty="0">
              <a:latin typeface="Tw Cen MT" panose="020B0602020104020603" pitchFamily="34" charset="0"/>
            </a:endParaRPr>
          </a:p>
          <a:p>
            <a:pPr marL="228600" indent="-228600" algn="just">
              <a:buFont typeface="+mj-lt"/>
              <a:buAutoNum type="arabicParenR"/>
            </a:pPr>
            <a:r>
              <a:rPr lang="en-US" sz="1000" dirty="0" smtClean="0">
                <a:latin typeface="Tw Cen MT" panose="020B0602020104020603" pitchFamily="34" charset="0"/>
              </a:rPr>
              <a:t>Ahmad </a:t>
            </a:r>
            <a:r>
              <a:rPr lang="en-US" sz="1000" dirty="0" err="1" smtClean="0">
                <a:latin typeface="Tw Cen MT" panose="020B0602020104020603" pitchFamily="34" charset="0"/>
              </a:rPr>
              <a:t>Zaki</a:t>
            </a:r>
            <a:r>
              <a:rPr lang="en-US" sz="1000" dirty="0" smtClean="0">
                <a:latin typeface="Tw Cen MT" panose="020B0602020104020603" pitchFamily="34" charset="0"/>
              </a:rPr>
              <a:t> </a:t>
            </a:r>
            <a:r>
              <a:rPr lang="en-US" sz="1000" dirty="0" err="1" smtClean="0">
                <a:latin typeface="Tw Cen MT" panose="020B0602020104020603" pitchFamily="34" charset="0"/>
              </a:rPr>
              <a:t>Sdn</a:t>
            </a:r>
            <a:r>
              <a:rPr lang="en-US" sz="1000" dirty="0" smtClean="0">
                <a:latin typeface="Tw Cen MT" panose="020B0602020104020603" pitchFamily="34" charset="0"/>
              </a:rPr>
              <a:t> </a:t>
            </a:r>
            <a:r>
              <a:rPr lang="en-US" sz="1000" dirty="0" err="1" smtClean="0">
                <a:latin typeface="Tw Cen MT" panose="020B0602020104020603" pitchFamily="34" charset="0"/>
              </a:rPr>
              <a:t>Bhd</a:t>
            </a:r>
            <a:r>
              <a:rPr lang="en-US" sz="1000" dirty="0" smtClean="0">
                <a:latin typeface="Tw Cen MT" panose="020B0602020104020603" pitchFamily="34" charset="0"/>
              </a:rPr>
              <a:t> (AZRB)</a:t>
            </a:r>
            <a:endParaRPr lang="en-US" sz="1000" dirty="0">
              <a:latin typeface="Tw Cen MT" panose="020B0602020104020603" pitchFamily="34" charset="0"/>
            </a:endParaRPr>
          </a:p>
          <a:p>
            <a:pPr marL="228600" indent="-228600" algn="just">
              <a:buFont typeface="+mj-lt"/>
              <a:buAutoNum type="arabicParenR"/>
            </a:pPr>
            <a:r>
              <a:rPr lang="en-US" sz="1000" dirty="0" err="1" smtClean="0">
                <a:latin typeface="Tw Cen MT" panose="020B0602020104020603" pitchFamily="34" charset="0"/>
              </a:rPr>
              <a:t>Naza</a:t>
            </a:r>
            <a:r>
              <a:rPr lang="en-US" sz="1000" dirty="0" smtClean="0">
                <a:latin typeface="Tw Cen MT" panose="020B0602020104020603" pitchFamily="34" charset="0"/>
              </a:rPr>
              <a:t> Engineering and Construction (NEC)</a:t>
            </a:r>
            <a:endParaRPr lang="en-US" sz="1000" dirty="0">
              <a:latin typeface="Tw Cen MT" panose="020B0602020104020603" pitchFamily="34" charset="0"/>
            </a:endParaRPr>
          </a:p>
          <a:p>
            <a:pPr marL="228600" indent="-228600" algn="just">
              <a:buFont typeface="+mj-lt"/>
              <a:buAutoNum type="arabicParenR"/>
            </a:pPr>
            <a:r>
              <a:rPr lang="en-US" sz="1000" dirty="0" smtClean="0">
                <a:latin typeface="Tw Cen MT" panose="020B0602020104020603" pitchFamily="34" charset="0"/>
              </a:rPr>
              <a:t>ACRE Works </a:t>
            </a:r>
            <a:r>
              <a:rPr lang="en-US" sz="1000" dirty="0" err="1" smtClean="0">
                <a:latin typeface="Tw Cen MT" panose="020B0602020104020603" pitchFamily="34" charset="0"/>
              </a:rPr>
              <a:t>Sdn</a:t>
            </a:r>
            <a:r>
              <a:rPr lang="en-US" sz="1000" dirty="0" smtClean="0">
                <a:latin typeface="Tw Cen MT" panose="020B0602020104020603" pitchFamily="34" charset="0"/>
              </a:rPr>
              <a:t> </a:t>
            </a:r>
            <a:r>
              <a:rPr lang="en-US" sz="1000" dirty="0" err="1" smtClean="0">
                <a:latin typeface="Tw Cen MT" panose="020B0602020104020603" pitchFamily="34" charset="0"/>
              </a:rPr>
              <a:t>Bhd</a:t>
            </a:r>
            <a:endParaRPr lang="en-US" sz="1000" dirty="0">
              <a:latin typeface="Tw Cen MT" panose="020B0602020104020603" pitchFamily="34" charset="0"/>
            </a:endParaRPr>
          </a:p>
          <a:p>
            <a:pPr marL="228600" indent="-228600" algn="just">
              <a:buFont typeface="+mj-lt"/>
              <a:buAutoNum type="arabicParenR"/>
            </a:pPr>
            <a:r>
              <a:rPr lang="en-US" sz="1000" dirty="0" smtClean="0">
                <a:latin typeface="Tw Cen MT" panose="020B0602020104020603" pitchFamily="34" charset="0"/>
              </a:rPr>
              <a:t>ECO World</a:t>
            </a:r>
          </a:p>
          <a:p>
            <a:pPr marL="228600" indent="-228600" algn="just"/>
            <a:endParaRPr lang="en-US" sz="1000" dirty="0" smtClean="0">
              <a:latin typeface="Tw Cen MT" panose="020B0602020104020603" pitchFamily="34" charset="0"/>
            </a:endParaRPr>
          </a:p>
          <a:p>
            <a:pPr algn="just"/>
            <a:r>
              <a:rPr lang="en-US" sz="1000" dirty="0" smtClean="0">
                <a:latin typeface="Tw Cen MT" panose="020B0602020104020603" pitchFamily="34" charset="0"/>
              </a:rPr>
              <a:t>Two out of four pilot projects (AZRB and NEC) were assessed and another two are scheduled to be assessed in July/August 2018.  </a:t>
            </a:r>
            <a:endParaRPr lang="en-MY" sz="1000" dirty="0" smtClean="0">
              <a:latin typeface="Tw Cen MT" panose="020B0602020104020603" pitchFamily="34" charset="0"/>
            </a:endParaRPr>
          </a:p>
        </p:txBody>
      </p:sp>
      <p:sp>
        <p:nvSpPr>
          <p:cNvPr id="5" name="Rectangle 4"/>
          <p:cNvSpPr/>
          <p:nvPr/>
        </p:nvSpPr>
        <p:spPr>
          <a:xfrm>
            <a:off x="2110332" y="63798"/>
            <a:ext cx="3167790" cy="307777"/>
          </a:xfrm>
          <a:prstGeom prst="rect">
            <a:avLst/>
          </a:prstGeom>
          <a:ln>
            <a:noFill/>
          </a:ln>
        </p:spPr>
        <p:txBody>
          <a:bodyPr wrap="none">
            <a:spAutoFit/>
          </a:bodyPr>
          <a:lstStyle/>
          <a:p>
            <a:r>
              <a:rPr lang="ms-MY" sz="1400" b="1" dirty="0" smtClean="0">
                <a:solidFill>
                  <a:srgbClr val="FF0000"/>
                </a:solidFill>
                <a:latin typeface="Tw Cen MT" panose="020B0602020104020603" pitchFamily="34" charset="0"/>
              </a:rPr>
              <a:t>QUALITY, SAFETY &amp; PROFESSIONALISM</a:t>
            </a:r>
            <a:endParaRPr lang="ms-MY" sz="1400" dirty="0">
              <a:solidFill>
                <a:srgbClr val="FF0000"/>
              </a:solidFill>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Q2-117</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rgbClr val="FF3300"/>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FF3300"/>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2" name="Table 11"/>
          <p:cNvGraphicFramePr>
            <a:graphicFrameLocks noGrp="1"/>
          </p:cNvGraphicFramePr>
          <p:nvPr>
            <p:extLst/>
          </p:nvPr>
        </p:nvGraphicFramePr>
        <p:xfrm>
          <a:off x="5219408" y="254484"/>
          <a:ext cx="1627983" cy="1584960"/>
        </p:xfrm>
        <a:graphic>
          <a:graphicData uri="http://schemas.openxmlformats.org/drawingml/2006/table">
            <a:tbl>
              <a:tblPr firstRow="1" bandRow="1">
                <a:tableStyleId>{5C22544A-7EE6-4342-B048-85BDC9FD1C3A}</a:tableStyleId>
              </a:tblPr>
              <a:tblGrid>
                <a:gridCol w="162798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ms-MY" sz="1000" dirty="0" smtClean="0">
                          <a:solidFill>
                            <a:schemeClr val="tx1"/>
                          </a:solidFill>
                          <a:latin typeface="Tw Cen MT" panose="020B0602020104020603" pitchFamily="34" charset="0"/>
                        </a:rPr>
                        <a:t>Ir. M.Ramuseren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Chuang</a:t>
                      </a:r>
                      <a:r>
                        <a:rPr lang="ms-MY" sz="1000" baseline="0" dirty="0" smtClean="0">
                          <a:solidFill>
                            <a:schemeClr val="tx1"/>
                          </a:solidFill>
                          <a:latin typeface="Tw Cen MT" panose="020B0602020104020603" pitchFamily="34" charset="0"/>
                        </a:rPr>
                        <a:t> Kuang Hong</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223284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2020</a:t>
                      </a:r>
                    </a:p>
                  </a:txBody>
                  <a:tcPr>
                    <a:solidFill>
                      <a:srgbClr val="FF3300">
                        <a:alpha val="65000"/>
                      </a:srgb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Agreement by 6 key stakeholders on single contractor registration portal secured</a:t>
                      </a:r>
                    </a:p>
                    <a:p>
                      <a:endPar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solidFill>
                      <a:schemeClr val="accent2">
                        <a:lumMod val="20000"/>
                        <a:lumOff val="80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Study on stakeholder’s contractor registration requirements completed</a:t>
                      </a:r>
                    </a:p>
                    <a:p>
                      <a:endParaRPr lang="en-MY" sz="900" dirty="0">
                        <a:latin typeface="Tw Cen MT" pitchFamily="34" charset="0"/>
                      </a:endParaRPr>
                    </a:p>
                  </a:txBody>
                  <a:tcPr>
                    <a:solidFill>
                      <a:schemeClr val="accent2">
                        <a:lumMod val="20000"/>
                        <a:lumOff val="80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IT system on new CIDB contractor registration portal completed</a:t>
                      </a:r>
                    </a:p>
                    <a:p>
                      <a:endParaRPr lang="en-MY" sz="900" dirty="0">
                        <a:latin typeface="Tw Cen MT" pitchFamily="34" charset="0"/>
                      </a:endParaRPr>
                    </a:p>
                  </a:txBody>
                  <a:tcPr>
                    <a:solidFill>
                      <a:schemeClr val="accent2">
                        <a:lumMod val="20000"/>
                        <a:lumOff val="80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CIDB contractor registration portal piloted  by Q2 2019</a:t>
                      </a:r>
                    </a:p>
                    <a:p>
                      <a:endParaRPr lang="en-MY" sz="900" dirty="0">
                        <a:latin typeface="Tw Cen MT" pitchFamily="34" charset="0"/>
                      </a:endParaRPr>
                    </a:p>
                  </a:txBody>
                  <a:tcPr>
                    <a:solidFill>
                      <a:schemeClr val="accent2">
                        <a:lumMod val="20000"/>
                        <a:lumOff val="80000"/>
                      </a:schemeClr>
                    </a:solidFill>
                  </a:tcPr>
                </a:tc>
                <a:tc>
                  <a:txBody>
                    <a:bodyPr/>
                    <a:lstStyle/>
                    <a:p>
                      <a:endParaRPr lang="en-MY" sz="900" dirty="0">
                        <a:latin typeface="Tw Cen MT" pitchFamily="34" charset="0"/>
                      </a:endParaRPr>
                    </a:p>
                  </a:txBody>
                  <a:tcPr>
                    <a:solidFill>
                      <a:schemeClr val="accent2">
                        <a:lumMod val="20000"/>
                        <a:lumOff val="80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Sr.Ida Zuraida Binti Mohd. Yusoff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Suhaimi Mansor </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Zalina Mat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401881" cy="1322832"/>
        </p:xfrm>
        <a:graphic>
          <a:graphicData uri="http://schemas.openxmlformats.org/drawingml/2006/table">
            <a:tbl>
              <a:tblPr firstRow="1" bandRow="1">
                <a:tableStyleId>{5C22544A-7EE6-4342-B048-85BDC9FD1C3A}</a:tableStyleId>
              </a:tblPr>
              <a:tblGrid>
                <a:gridCol w="4401881">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New CIDB contractor registration portal piloted with agreements from 6 key stakeholders to collaborate by Q2 2019</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smtClean="0">
                          <a:solidFill>
                            <a:schemeClr val="tx1"/>
                          </a:solidFill>
                          <a:latin typeface="Tw Cen MT" panose="020B0602020104020603" pitchFamily="34" charset="0"/>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Q3 - Improve ease of doing business by addressing regulatory constraints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Q3a - Streamline and enhance contractor registration </a:t>
                      </a:r>
                      <a:endParaRPr lang="ms-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5" y="4558767"/>
            <a:ext cx="6807386" cy="5786199"/>
          </a:xfrm>
          <a:prstGeom prst="rect">
            <a:avLst/>
          </a:prstGeom>
          <a:noFill/>
        </p:spPr>
        <p:txBody>
          <a:bodyPr wrap="square" rtlCol="0">
            <a:spAutoFit/>
          </a:bodyPr>
          <a:lstStyle/>
          <a:p>
            <a:r>
              <a:rPr lang="en-MY" sz="1000" dirty="0" smtClean="0">
                <a:latin typeface="Tw Cen MT" panose="020B0602020104020603" pitchFamily="34" charset="0"/>
              </a:rPr>
              <a:t>This KPI is under the purview of IWG3.</a:t>
            </a:r>
          </a:p>
          <a:p>
            <a:endParaRPr lang="en-MY" sz="1000" dirty="0" smtClean="0">
              <a:solidFill>
                <a:srgbClr val="FF0000"/>
              </a:solidFill>
            </a:endParaRPr>
          </a:p>
          <a:p>
            <a:pPr algn="just"/>
            <a:r>
              <a:rPr lang="en-MY" sz="1000" dirty="0" smtClean="0">
                <a:latin typeface="Tw Cen MT" panose="020B0602020104020603" pitchFamily="34" charset="0"/>
              </a:rPr>
              <a:t>The contractor registration portal is a one stop online registration portal that enables local and foreign contractors to register with the relevant licensing agencies, hence eliminating the need to deal individually with each agency. The objective of the portal is to streamline the registration requirements to avoid duplication via information sharing thus saving time and cost for contractors and improving the ease of doing business in the construction sector. The Contractor Report Card is an important by-product of the portal whereby the comprehensive information shared by all agencies will benefit the clients and industry as a whole.</a:t>
            </a:r>
            <a:endParaRPr lang="en-US" sz="1000" dirty="0" smtClean="0">
              <a:latin typeface="Tw Cen MT" panose="020B0602020104020603" pitchFamily="34" charset="0"/>
            </a:endParaRPr>
          </a:p>
          <a:p>
            <a:endParaRPr lang="en-US" sz="1000" b="1" dirty="0" smtClean="0">
              <a:solidFill>
                <a:srgbClr val="000000"/>
              </a:solidFill>
              <a:latin typeface="Tw Cen MT" pitchFamily="34" charset="0"/>
            </a:endParaRPr>
          </a:p>
          <a:p>
            <a:r>
              <a:rPr lang="en-US" sz="1000" b="1" dirty="0" smtClean="0">
                <a:solidFill>
                  <a:srgbClr val="000000"/>
                </a:solidFill>
                <a:latin typeface="Tw Cen MT" pitchFamily="34" charset="0"/>
              </a:rPr>
              <a:t>Agreement by 6 key stakeholders on single contractor registration portal</a:t>
            </a:r>
          </a:p>
          <a:p>
            <a:pPr algn="just"/>
            <a:r>
              <a:rPr lang="en-MY" sz="1000" dirty="0" smtClean="0">
                <a:latin typeface="Tw Cen MT" panose="020B0602020104020603" pitchFamily="34" charset="0"/>
              </a:rPr>
              <a:t>Six (6) key stakeholders have agreed in writing to establish a single contractor registration portal. They are :</a:t>
            </a:r>
          </a:p>
          <a:p>
            <a:pPr algn="just"/>
            <a:r>
              <a:rPr lang="en-MY" sz="1000" dirty="0" smtClean="0">
                <a:latin typeface="Tw Cen MT" panose="020B0602020104020603" pitchFamily="34" charset="0"/>
              </a:rPr>
              <a:t>1. PETRONAS</a:t>
            </a:r>
          </a:p>
          <a:p>
            <a:pPr algn="just"/>
            <a:r>
              <a:rPr lang="en-MY" sz="1000" dirty="0" smtClean="0">
                <a:latin typeface="Tw Cen MT" panose="020B0602020104020603" pitchFamily="34" charset="0"/>
              </a:rPr>
              <a:t>2. Unit </a:t>
            </a:r>
            <a:r>
              <a:rPr lang="en-MY" sz="1000" dirty="0" err="1" smtClean="0">
                <a:latin typeface="Tw Cen MT" panose="020B0602020104020603" pitchFamily="34" charset="0"/>
              </a:rPr>
              <a:t>Pendaftaran</a:t>
            </a:r>
            <a:r>
              <a:rPr lang="en-MY" sz="1000" dirty="0" smtClean="0">
                <a:latin typeface="Tw Cen MT" panose="020B0602020104020603" pitchFamily="34" charset="0"/>
              </a:rPr>
              <a:t> </a:t>
            </a:r>
            <a:r>
              <a:rPr lang="en-MY" sz="1000" dirty="0" err="1" smtClean="0">
                <a:latin typeface="Tw Cen MT" panose="020B0602020104020603" pitchFamily="34" charset="0"/>
              </a:rPr>
              <a:t>Kontraktor</a:t>
            </a:r>
            <a:r>
              <a:rPr lang="en-MY" sz="1000" dirty="0" smtClean="0">
                <a:latin typeface="Tw Cen MT" panose="020B0602020104020603" pitchFamily="34" charset="0"/>
              </a:rPr>
              <a:t> </a:t>
            </a:r>
            <a:r>
              <a:rPr lang="en-MY" sz="1000" dirty="0" err="1" smtClean="0">
                <a:latin typeface="Tw Cen MT" panose="020B0602020104020603" pitchFamily="34" charset="0"/>
              </a:rPr>
              <a:t>dan</a:t>
            </a:r>
            <a:r>
              <a:rPr lang="en-MY" sz="1000" dirty="0" smtClean="0">
                <a:latin typeface="Tw Cen MT" panose="020B0602020104020603" pitchFamily="34" charset="0"/>
              </a:rPr>
              <a:t> </a:t>
            </a:r>
            <a:r>
              <a:rPr lang="en-MY" sz="1000" dirty="0" err="1" smtClean="0">
                <a:latin typeface="Tw Cen MT" panose="020B0602020104020603" pitchFamily="34" charset="0"/>
              </a:rPr>
              <a:t>Juruperunding</a:t>
            </a:r>
            <a:r>
              <a:rPr lang="en-MY" sz="1000" dirty="0" smtClean="0">
                <a:latin typeface="Tw Cen MT" panose="020B0602020104020603" pitchFamily="34" charset="0"/>
              </a:rPr>
              <a:t> (UPKJ) Sarawak</a:t>
            </a:r>
          </a:p>
          <a:p>
            <a:pPr algn="just"/>
            <a:r>
              <a:rPr lang="en-MY" sz="1000" dirty="0" smtClean="0">
                <a:latin typeface="Tw Cen MT" panose="020B0602020104020603" pitchFamily="34" charset="0"/>
              </a:rPr>
              <a:t>3. </a:t>
            </a:r>
            <a:r>
              <a:rPr lang="en-MY" sz="1000" dirty="0" err="1" smtClean="0">
                <a:latin typeface="Tw Cen MT" panose="020B0602020104020603" pitchFamily="34" charset="0"/>
              </a:rPr>
              <a:t>Suruhanjaya</a:t>
            </a:r>
            <a:r>
              <a:rPr lang="en-MY" sz="1000" dirty="0" smtClean="0">
                <a:latin typeface="Tw Cen MT" panose="020B0602020104020603" pitchFamily="34" charset="0"/>
              </a:rPr>
              <a:t> </a:t>
            </a:r>
            <a:r>
              <a:rPr lang="en-MY" sz="1000" dirty="0" err="1" smtClean="0">
                <a:latin typeface="Tw Cen MT" panose="020B0602020104020603" pitchFamily="34" charset="0"/>
              </a:rPr>
              <a:t>Perkhidmatan</a:t>
            </a:r>
            <a:r>
              <a:rPr lang="en-MY" sz="1000" dirty="0" smtClean="0">
                <a:latin typeface="Tw Cen MT" panose="020B0602020104020603" pitchFamily="34" charset="0"/>
              </a:rPr>
              <a:t> Air Negara (SPAN) </a:t>
            </a:r>
          </a:p>
          <a:p>
            <a:pPr algn="just"/>
            <a:r>
              <a:rPr lang="en-MY" sz="1000" dirty="0" smtClean="0">
                <a:latin typeface="Tw Cen MT" panose="020B0602020104020603" pitchFamily="34" charset="0"/>
              </a:rPr>
              <a:t>4. </a:t>
            </a:r>
            <a:r>
              <a:rPr lang="en-MY" sz="1000" dirty="0" err="1" smtClean="0">
                <a:latin typeface="Tw Cen MT" panose="020B0602020104020603" pitchFamily="34" charset="0"/>
              </a:rPr>
              <a:t>Suruhanjaya</a:t>
            </a:r>
            <a:r>
              <a:rPr lang="en-MY" sz="1000" dirty="0" smtClean="0">
                <a:latin typeface="Tw Cen MT" panose="020B0602020104020603" pitchFamily="34" charset="0"/>
              </a:rPr>
              <a:t> </a:t>
            </a:r>
            <a:r>
              <a:rPr lang="en-MY" sz="1000" dirty="0" err="1" smtClean="0">
                <a:latin typeface="Tw Cen MT" panose="020B0602020104020603" pitchFamily="34" charset="0"/>
              </a:rPr>
              <a:t>Tenaga</a:t>
            </a:r>
            <a:r>
              <a:rPr lang="en-MY" sz="1000" dirty="0" smtClean="0">
                <a:latin typeface="Tw Cen MT" panose="020B0602020104020603" pitchFamily="34" charset="0"/>
              </a:rPr>
              <a:t> (ST)</a:t>
            </a:r>
          </a:p>
          <a:p>
            <a:pPr algn="just"/>
            <a:r>
              <a:rPr lang="en-MY" sz="1000" dirty="0" smtClean="0">
                <a:latin typeface="Tw Cen MT" panose="020B0602020104020603" pitchFamily="34" charset="0"/>
              </a:rPr>
              <a:t>5. </a:t>
            </a:r>
            <a:r>
              <a:rPr lang="en-MY" sz="1000" dirty="0" err="1" smtClean="0">
                <a:latin typeface="Tw Cen MT" panose="020B0602020104020603" pitchFamily="34" charset="0"/>
              </a:rPr>
              <a:t>Pusat</a:t>
            </a:r>
            <a:r>
              <a:rPr lang="en-MY" sz="1000" dirty="0" smtClean="0">
                <a:latin typeface="Tw Cen MT" panose="020B0602020104020603" pitchFamily="34" charset="0"/>
              </a:rPr>
              <a:t> </a:t>
            </a:r>
            <a:r>
              <a:rPr lang="en-MY" sz="1000" dirty="0" err="1" smtClean="0">
                <a:latin typeface="Tw Cen MT" panose="020B0602020104020603" pitchFamily="34" charset="0"/>
              </a:rPr>
              <a:t>Kontraktor</a:t>
            </a:r>
            <a:r>
              <a:rPr lang="en-MY" sz="1000" dirty="0" smtClean="0">
                <a:latin typeface="Tw Cen MT" panose="020B0602020104020603" pitchFamily="34" charset="0"/>
              </a:rPr>
              <a:t> Sabah (PUKONSA)</a:t>
            </a:r>
          </a:p>
          <a:p>
            <a:pPr algn="just"/>
            <a:r>
              <a:rPr lang="en-MY" sz="1000" dirty="0" smtClean="0">
                <a:latin typeface="Tw Cen MT" panose="020B0602020104020603" pitchFamily="34" charset="0"/>
              </a:rPr>
              <a:t>6. </a:t>
            </a:r>
            <a:r>
              <a:rPr lang="en-MY" sz="1000" dirty="0" err="1" smtClean="0">
                <a:latin typeface="Tw Cen MT" panose="020B0602020104020603" pitchFamily="34" charset="0"/>
              </a:rPr>
              <a:t>Bahagian</a:t>
            </a:r>
            <a:r>
              <a:rPr lang="en-MY" sz="1000" dirty="0" smtClean="0">
                <a:latin typeface="Tw Cen MT" panose="020B0602020104020603" pitchFamily="34" charset="0"/>
              </a:rPr>
              <a:t> Pembangunan </a:t>
            </a:r>
            <a:r>
              <a:rPr lang="en-MY" sz="1000" dirty="0" err="1" smtClean="0">
                <a:latin typeface="Tw Cen MT" panose="020B0602020104020603" pitchFamily="34" charset="0"/>
              </a:rPr>
              <a:t>Kontraktor</a:t>
            </a:r>
            <a:r>
              <a:rPr lang="en-MY" sz="1000" dirty="0" smtClean="0">
                <a:latin typeface="Tw Cen MT" panose="020B0602020104020603" pitchFamily="34" charset="0"/>
              </a:rPr>
              <a:t> &amp; </a:t>
            </a:r>
            <a:r>
              <a:rPr lang="en-MY" sz="1000" dirty="0" err="1" smtClean="0">
                <a:latin typeface="Tw Cen MT" panose="020B0602020104020603" pitchFamily="34" charset="0"/>
              </a:rPr>
              <a:t>Usahawan</a:t>
            </a:r>
            <a:r>
              <a:rPr lang="en-MY" sz="1000" dirty="0" smtClean="0">
                <a:latin typeface="Tw Cen MT" panose="020B0602020104020603" pitchFamily="34" charset="0"/>
              </a:rPr>
              <a:t>  (BPKU) Ministry of Works </a:t>
            </a:r>
          </a:p>
          <a:p>
            <a:pPr algn="just"/>
            <a:endParaRPr lang="en-US" sz="1000" dirty="0" smtClean="0">
              <a:latin typeface="Tw Cen MT" panose="020B0602020104020603" pitchFamily="34" charset="0"/>
            </a:endParaRPr>
          </a:p>
          <a:p>
            <a:pPr algn="just"/>
            <a:r>
              <a:rPr lang="en-US" sz="1000" b="1" dirty="0">
                <a:latin typeface="Tw Cen MT" panose="020B0602020104020603" pitchFamily="34" charset="0"/>
              </a:rPr>
              <a:t>Study on stakeholder’s contractor registration requirements</a:t>
            </a:r>
          </a:p>
          <a:p>
            <a:pPr algn="just"/>
            <a:r>
              <a:rPr lang="en-MY" sz="1000" dirty="0" smtClean="0">
                <a:latin typeface="Tw Cen MT" panose="020B0602020104020603" pitchFamily="34" charset="0"/>
              </a:rPr>
              <a:t>Study on the 6 key stakeholders registration requirements was completed in Q3 2017. </a:t>
            </a:r>
          </a:p>
          <a:p>
            <a:pPr algn="just"/>
            <a:endParaRPr lang="en-US" sz="1000" dirty="0">
              <a:latin typeface="Tw Cen MT" panose="020B0602020104020603" pitchFamily="34" charset="0"/>
            </a:endParaRPr>
          </a:p>
          <a:p>
            <a:pPr algn="just"/>
            <a:r>
              <a:rPr lang="en-US" sz="1000" dirty="0">
                <a:latin typeface="Tw Cen MT" panose="020B0602020104020603" pitchFamily="34" charset="0"/>
              </a:rPr>
              <a:t>The contractor registration portal will enable contractors to access </a:t>
            </a:r>
            <a:r>
              <a:rPr lang="en-US" sz="1000" dirty="0" smtClean="0">
                <a:latin typeface="Tw Cen MT" panose="020B0602020104020603" pitchFamily="34" charset="0"/>
              </a:rPr>
              <a:t>the </a:t>
            </a:r>
            <a:r>
              <a:rPr lang="en-US" sz="1000" dirty="0" err="1">
                <a:latin typeface="Tw Cen MT" panose="020B0602020104020603" pitchFamily="34" charset="0"/>
              </a:rPr>
              <a:t>Centralised</a:t>
            </a:r>
            <a:r>
              <a:rPr lang="en-US" sz="1000" dirty="0">
                <a:latin typeface="Tw Cen MT" panose="020B0602020104020603" pitchFamily="34" charset="0"/>
              </a:rPr>
              <a:t> Information Management System (CIMS) for their need to improve ease of doing business with the six (6) registering bodies</a:t>
            </a:r>
            <a:r>
              <a:rPr lang="en-US" sz="1000" dirty="0" smtClean="0">
                <a:latin typeface="Tw Cen MT" panose="020B0602020104020603" pitchFamily="34" charset="0"/>
              </a:rPr>
              <a:t>.</a:t>
            </a:r>
          </a:p>
          <a:p>
            <a:pPr algn="just"/>
            <a:endParaRPr lang="en-US" sz="1000" dirty="0">
              <a:latin typeface="Tw Cen MT" panose="020B0602020104020603" pitchFamily="34" charset="0"/>
            </a:endParaRPr>
          </a:p>
          <a:p>
            <a:pPr algn="just"/>
            <a:r>
              <a:rPr lang="en-US" sz="1000" b="1" dirty="0">
                <a:latin typeface="Tw Cen MT" panose="020B0602020104020603" pitchFamily="34" charset="0"/>
              </a:rPr>
              <a:t>IT system on new CIDB contractor registration portal</a:t>
            </a:r>
          </a:p>
          <a:p>
            <a:pPr lvl="0" algn="just"/>
            <a:r>
              <a:rPr lang="en-US" sz="1000" dirty="0" err="1" smtClean="0">
                <a:latin typeface="Tw Cen MT" panose="020B0602020104020603" pitchFamily="34" charset="0"/>
              </a:rPr>
              <a:t>HiTech</a:t>
            </a:r>
            <a:r>
              <a:rPr lang="en-US" sz="1000" dirty="0">
                <a:latin typeface="Tw Cen MT" panose="020B0602020104020603" pitchFamily="34" charset="0"/>
              </a:rPr>
              <a:t> </a:t>
            </a:r>
            <a:r>
              <a:rPr lang="en-US" sz="1000" dirty="0" err="1" smtClean="0">
                <a:latin typeface="Tw Cen MT" panose="020B0602020104020603" pitchFamily="34" charset="0"/>
              </a:rPr>
              <a:t>Padu</a:t>
            </a:r>
            <a:r>
              <a:rPr lang="en-US" sz="1000" dirty="0" smtClean="0">
                <a:latin typeface="Tw Cen MT" panose="020B0602020104020603" pitchFamily="34" charset="0"/>
              </a:rPr>
              <a:t> </a:t>
            </a:r>
            <a:r>
              <a:rPr lang="en-US" sz="1000" dirty="0" err="1" smtClean="0">
                <a:latin typeface="Tw Cen MT" panose="020B0602020104020603" pitchFamily="34" charset="0"/>
              </a:rPr>
              <a:t>Berhad</a:t>
            </a:r>
            <a:r>
              <a:rPr lang="en-US" sz="1000" dirty="0" smtClean="0">
                <a:latin typeface="Tw Cen MT" panose="020B0602020104020603" pitchFamily="34" charset="0"/>
              </a:rPr>
              <a:t> is </a:t>
            </a:r>
            <a:r>
              <a:rPr lang="en-US" sz="1000" dirty="0">
                <a:latin typeface="Tw Cen MT" panose="020B0602020104020603" pitchFamily="34" charset="0"/>
              </a:rPr>
              <a:t>preparing the System Requirement Specification (SRS) </a:t>
            </a:r>
            <a:r>
              <a:rPr lang="en-US" sz="1000" dirty="0" smtClean="0">
                <a:latin typeface="Tw Cen MT" panose="020B0602020104020603" pitchFamily="34" charset="0"/>
              </a:rPr>
              <a:t>for each 6 key stakeholders for </a:t>
            </a:r>
            <a:r>
              <a:rPr lang="en-US" sz="1000" dirty="0">
                <a:latin typeface="Tw Cen MT" panose="020B0602020104020603" pitchFamily="34" charset="0"/>
              </a:rPr>
              <a:t>the purpose of integrating the information between CIMS CIDB and </a:t>
            </a:r>
            <a:r>
              <a:rPr lang="en-US" sz="1000" dirty="0" smtClean="0">
                <a:latin typeface="Tw Cen MT" panose="020B0602020104020603" pitchFamily="34" charset="0"/>
              </a:rPr>
              <a:t>their respective </a:t>
            </a:r>
            <a:r>
              <a:rPr lang="en-US" sz="1000" dirty="0">
                <a:latin typeface="Tw Cen MT" panose="020B0602020104020603" pitchFamily="34" charset="0"/>
              </a:rPr>
              <a:t>systems. </a:t>
            </a:r>
            <a:r>
              <a:rPr lang="en-US" sz="1000" dirty="0" smtClean="0">
                <a:latin typeface="Tw Cen MT" panose="020B0602020104020603" pitchFamily="34" charset="0"/>
              </a:rPr>
              <a:t>4 out of 6 </a:t>
            </a:r>
            <a:r>
              <a:rPr lang="en-MY" sz="1000" dirty="0" smtClean="0">
                <a:latin typeface="Tw Cen MT" panose="020B0602020104020603" pitchFamily="34" charset="0"/>
              </a:rPr>
              <a:t>SRS have </a:t>
            </a:r>
            <a:r>
              <a:rPr lang="en-MY" sz="1000" dirty="0">
                <a:latin typeface="Tw Cen MT" panose="020B0602020104020603" pitchFamily="34" charset="0"/>
              </a:rPr>
              <a:t>been </a:t>
            </a:r>
            <a:r>
              <a:rPr lang="en-MY" sz="1000" dirty="0" smtClean="0">
                <a:latin typeface="Tw Cen MT" panose="020B0602020104020603" pitchFamily="34" charset="0"/>
              </a:rPr>
              <a:t>completed as follows :</a:t>
            </a:r>
            <a:endParaRPr lang="en-US" sz="1000" dirty="0">
              <a:latin typeface="Tw Cen MT" panose="020B0602020104020603" pitchFamily="34" charset="0"/>
            </a:endParaRPr>
          </a:p>
          <a:p>
            <a:pPr algn="just"/>
            <a:r>
              <a:rPr lang="en-US" sz="1000" dirty="0">
                <a:latin typeface="Tw Cen MT" panose="020B0602020104020603" pitchFamily="34" charset="0"/>
              </a:rPr>
              <a:t> </a:t>
            </a:r>
          </a:p>
          <a:p>
            <a:pPr marL="228600" indent="-228600">
              <a:buFont typeface="+mj-lt"/>
              <a:buAutoNum type="arabicParenR"/>
            </a:pPr>
            <a:r>
              <a:rPr lang="en-MY" sz="1000" dirty="0">
                <a:latin typeface="Tw Cen MT" panose="020B0602020104020603" pitchFamily="34" charset="0"/>
              </a:rPr>
              <a:t>Unit </a:t>
            </a:r>
            <a:r>
              <a:rPr lang="en-MY" sz="1000" dirty="0" err="1">
                <a:latin typeface="Tw Cen MT" panose="020B0602020104020603" pitchFamily="34" charset="0"/>
              </a:rPr>
              <a:t>Pendaftaran</a:t>
            </a:r>
            <a:r>
              <a:rPr lang="en-MY" sz="1000" dirty="0">
                <a:latin typeface="Tw Cen MT" panose="020B0602020104020603" pitchFamily="34" charset="0"/>
              </a:rPr>
              <a:t> </a:t>
            </a:r>
            <a:r>
              <a:rPr lang="en-MY" sz="1000" dirty="0" err="1">
                <a:latin typeface="Tw Cen MT" panose="020B0602020104020603" pitchFamily="34" charset="0"/>
              </a:rPr>
              <a:t>Kontraktor</a:t>
            </a:r>
            <a:r>
              <a:rPr lang="en-MY" sz="1000" dirty="0">
                <a:latin typeface="Tw Cen MT" panose="020B0602020104020603" pitchFamily="34" charset="0"/>
              </a:rPr>
              <a:t> </a:t>
            </a:r>
            <a:r>
              <a:rPr lang="en-MY" sz="1000" dirty="0" err="1">
                <a:latin typeface="Tw Cen MT" panose="020B0602020104020603" pitchFamily="34" charset="0"/>
              </a:rPr>
              <a:t>dan</a:t>
            </a:r>
            <a:r>
              <a:rPr lang="en-MY" sz="1000" dirty="0">
                <a:latin typeface="Tw Cen MT" panose="020B0602020104020603" pitchFamily="34" charset="0"/>
              </a:rPr>
              <a:t> </a:t>
            </a:r>
            <a:r>
              <a:rPr lang="en-MY" sz="1000" dirty="0" err="1">
                <a:latin typeface="Tw Cen MT" panose="020B0602020104020603" pitchFamily="34" charset="0"/>
              </a:rPr>
              <a:t>Juruperunding</a:t>
            </a:r>
            <a:r>
              <a:rPr lang="en-MY" sz="1000" dirty="0">
                <a:latin typeface="Tw Cen MT" panose="020B0602020104020603" pitchFamily="34" charset="0"/>
              </a:rPr>
              <a:t> (UPKJ) Sarawak</a:t>
            </a:r>
          </a:p>
          <a:p>
            <a:pPr marL="228600" indent="-228600">
              <a:buFont typeface="+mj-lt"/>
              <a:buAutoNum type="arabicParenR"/>
            </a:pPr>
            <a:r>
              <a:rPr lang="en-MY" sz="1000" dirty="0" err="1" smtClean="0">
                <a:latin typeface="Tw Cen MT" panose="020B0602020104020603" pitchFamily="34" charset="0"/>
              </a:rPr>
              <a:t>Suruhanjaya</a:t>
            </a:r>
            <a:r>
              <a:rPr lang="en-MY" sz="1000" dirty="0" smtClean="0">
                <a:latin typeface="Tw Cen MT" panose="020B0602020104020603" pitchFamily="34" charset="0"/>
              </a:rPr>
              <a:t> </a:t>
            </a:r>
            <a:r>
              <a:rPr lang="en-MY" sz="1000" dirty="0" err="1">
                <a:latin typeface="Tw Cen MT" panose="020B0602020104020603" pitchFamily="34" charset="0"/>
              </a:rPr>
              <a:t>Perkhidmatan</a:t>
            </a:r>
            <a:r>
              <a:rPr lang="en-MY" sz="1000" dirty="0">
                <a:latin typeface="Tw Cen MT" panose="020B0602020104020603" pitchFamily="34" charset="0"/>
              </a:rPr>
              <a:t> Air Negara (SPAN) </a:t>
            </a:r>
          </a:p>
          <a:p>
            <a:pPr marL="228600" indent="-228600">
              <a:buFont typeface="+mj-lt"/>
              <a:buAutoNum type="arabicParenR"/>
            </a:pPr>
            <a:r>
              <a:rPr lang="en-MY" sz="1000" dirty="0" err="1" smtClean="0">
                <a:latin typeface="Tw Cen MT" panose="020B0602020104020603" pitchFamily="34" charset="0"/>
              </a:rPr>
              <a:t>Suruhanjaya</a:t>
            </a:r>
            <a:r>
              <a:rPr lang="en-MY" sz="1000" dirty="0" smtClean="0">
                <a:latin typeface="Tw Cen MT" panose="020B0602020104020603" pitchFamily="34" charset="0"/>
              </a:rPr>
              <a:t> </a:t>
            </a:r>
            <a:r>
              <a:rPr lang="en-MY" sz="1000" dirty="0">
                <a:latin typeface="Tw Cen MT" panose="020B0602020104020603" pitchFamily="34" charset="0"/>
              </a:rPr>
              <a:t>Tenaga (ST)</a:t>
            </a:r>
          </a:p>
          <a:p>
            <a:pPr marL="228600" indent="-228600">
              <a:buFont typeface="+mj-lt"/>
              <a:buAutoNum type="arabicParenR"/>
            </a:pPr>
            <a:r>
              <a:rPr lang="en-MY" sz="1000" dirty="0" smtClean="0">
                <a:latin typeface="Tw Cen MT" panose="020B0602020104020603" pitchFamily="34" charset="0"/>
              </a:rPr>
              <a:t>CIDB / </a:t>
            </a:r>
            <a:r>
              <a:rPr lang="en-MY" sz="1000" dirty="0" err="1" smtClean="0">
                <a:latin typeface="Tw Cen MT" panose="020B0602020104020603" pitchFamily="34" charset="0"/>
              </a:rPr>
              <a:t>Bahagian</a:t>
            </a:r>
            <a:r>
              <a:rPr lang="en-MY" sz="1000" dirty="0" smtClean="0">
                <a:latin typeface="Tw Cen MT" panose="020B0602020104020603" pitchFamily="34" charset="0"/>
              </a:rPr>
              <a:t> </a:t>
            </a:r>
            <a:r>
              <a:rPr lang="en-MY" sz="1000" dirty="0">
                <a:latin typeface="Tw Cen MT" panose="020B0602020104020603" pitchFamily="34" charset="0"/>
              </a:rPr>
              <a:t>Pembangunan </a:t>
            </a:r>
            <a:r>
              <a:rPr lang="en-MY" sz="1000" dirty="0" err="1">
                <a:latin typeface="Tw Cen MT" panose="020B0602020104020603" pitchFamily="34" charset="0"/>
              </a:rPr>
              <a:t>Kontraktor</a:t>
            </a:r>
            <a:r>
              <a:rPr lang="en-MY" sz="1000" dirty="0">
                <a:latin typeface="Tw Cen MT" panose="020B0602020104020603" pitchFamily="34" charset="0"/>
              </a:rPr>
              <a:t> &amp; </a:t>
            </a:r>
            <a:r>
              <a:rPr lang="en-MY" sz="1000" dirty="0" err="1">
                <a:latin typeface="Tw Cen MT" panose="020B0602020104020603" pitchFamily="34" charset="0"/>
              </a:rPr>
              <a:t>Usahawan</a:t>
            </a:r>
            <a:r>
              <a:rPr lang="en-MY" sz="1000" dirty="0">
                <a:latin typeface="Tw Cen MT" panose="020B0602020104020603" pitchFamily="34" charset="0"/>
              </a:rPr>
              <a:t> </a:t>
            </a:r>
            <a:r>
              <a:rPr lang="en-MY" sz="1000" dirty="0" smtClean="0">
                <a:latin typeface="Tw Cen MT" panose="020B0602020104020603" pitchFamily="34" charset="0"/>
              </a:rPr>
              <a:t>(</a:t>
            </a:r>
            <a:r>
              <a:rPr lang="en-MY" sz="1000" dirty="0">
                <a:latin typeface="Tw Cen MT" panose="020B0602020104020603" pitchFamily="34" charset="0"/>
              </a:rPr>
              <a:t>BPKU) Ministry of Works </a:t>
            </a:r>
            <a:endParaRPr lang="en-MY" sz="1000" dirty="0" smtClean="0">
              <a:latin typeface="Tw Cen MT" panose="020B0602020104020603" pitchFamily="34" charset="0"/>
            </a:endParaRPr>
          </a:p>
          <a:p>
            <a:pPr marL="228600" indent="-228600"/>
            <a:endParaRPr lang="en-MY" sz="1000" dirty="0" smtClean="0">
              <a:solidFill>
                <a:srgbClr val="FF0000"/>
              </a:solidFill>
              <a:latin typeface="Tw Cen MT" panose="020B0602020104020603" pitchFamily="34" charset="0"/>
            </a:endParaRPr>
          </a:p>
          <a:p>
            <a:pPr marL="228600" indent="-228600"/>
            <a:r>
              <a:rPr lang="en-MY" sz="1000" dirty="0" smtClean="0">
                <a:latin typeface="Tw Cen MT" panose="020B0602020104020603" pitchFamily="34" charset="0"/>
              </a:rPr>
              <a:t>The SRS for the other two stakeholders </a:t>
            </a:r>
            <a:r>
              <a:rPr lang="en-MY" sz="1000" dirty="0" err="1" smtClean="0">
                <a:latin typeface="Tw Cen MT" panose="020B0602020104020603" pitchFamily="34" charset="0"/>
              </a:rPr>
              <a:t>i.e</a:t>
            </a:r>
            <a:r>
              <a:rPr lang="en-MY" sz="1000" dirty="0" smtClean="0">
                <a:latin typeface="Tw Cen MT" panose="020B0602020104020603" pitchFamily="34" charset="0"/>
              </a:rPr>
              <a:t> PETRONAS and PUKONSA are still on going.</a:t>
            </a:r>
          </a:p>
          <a:p>
            <a:pPr marL="228600" indent="-228600"/>
            <a:endParaRPr lang="en-MY" sz="1000" dirty="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MY" sz="1000" dirty="0" smtClean="0">
              <a:latin typeface="Tw Cen MT" panose="020B0602020104020603" pitchFamily="34" charset="0"/>
            </a:endParaRPr>
          </a:p>
        </p:txBody>
      </p:sp>
      <p:sp>
        <p:nvSpPr>
          <p:cNvPr id="5" name="Rectangle 4"/>
          <p:cNvSpPr/>
          <p:nvPr/>
        </p:nvSpPr>
        <p:spPr>
          <a:xfrm>
            <a:off x="2110332" y="63798"/>
            <a:ext cx="3167790" cy="307777"/>
          </a:xfrm>
          <a:prstGeom prst="rect">
            <a:avLst/>
          </a:prstGeom>
          <a:ln>
            <a:noFill/>
          </a:ln>
        </p:spPr>
        <p:txBody>
          <a:bodyPr wrap="none">
            <a:spAutoFit/>
          </a:bodyPr>
          <a:lstStyle/>
          <a:p>
            <a:r>
              <a:rPr lang="ms-MY" sz="1400" b="1" dirty="0" smtClean="0">
                <a:solidFill>
                  <a:srgbClr val="FF0000"/>
                </a:solidFill>
                <a:latin typeface="Tw Cen MT" panose="020B0602020104020603" pitchFamily="34" charset="0"/>
              </a:rPr>
              <a:t>QUALITY, SAFETY &amp; PROFESSIONALISM</a:t>
            </a:r>
            <a:endParaRPr lang="ms-MY" sz="1400" dirty="0">
              <a:solidFill>
                <a:srgbClr val="FF0000"/>
              </a:solidFill>
            </a:endParaRPr>
          </a:p>
        </p:txBody>
      </p:sp>
      <p:sp>
        <p:nvSpPr>
          <p:cNvPr id="10" name="Rectangle 9"/>
          <p:cNvSpPr/>
          <p:nvPr/>
        </p:nvSpPr>
        <p:spPr>
          <a:xfrm>
            <a:off x="116962" y="-74431"/>
            <a:ext cx="2798765"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Q3-018</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rgbClr val="FF3300"/>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FF3300"/>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Tree>
    <p:extLst>
      <p:ext uri="{BB962C8B-B14F-4D97-AF65-F5344CB8AC3E}">
        <p14:creationId xmlns:p14="http://schemas.microsoft.com/office/powerpoint/2010/main" val="20596062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ext uri="{D42A27DB-BD31-4B8C-83A1-F6EECF244321}">
                <p14:modId xmlns:p14="http://schemas.microsoft.com/office/powerpoint/2010/main" val="866378930"/>
              </p:ext>
            </p:extLst>
          </p:nvPr>
        </p:nvGraphicFramePr>
        <p:xfrm>
          <a:off x="2" y="2063921"/>
          <a:ext cx="6858000" cy="4146379"/>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124581660"/>
                    </a:ext>
                  </a:extLst>
                </a:gridCol>
                <a:gridCol w="1190623">
                  <a:extLst>
                    <a:ext uri="{9D8B030D-6E8A-4147-A177-3AD203B41FA5}">
                      <a16:colId xmlns:a16="http://schemas.microsoft.com/office/drawing/2014/main" val="3372148144"/>
                    </a:ext>
                  </a:extLst>
                </a:gridCol>
                <a:gridCol w="1676400">
                  <a:extLst>
                    <a:ext uri="{9D8B030D-6E8A-4147-A177-3AD203B41FA5}">
                      <a16:colId xmlns:a16="http://schemas.microsoft.com/office/drawing/2014/main" val="384475541"/>
                    </a:ext>
                  </a:extLst>
                </a:gridCol>
                <a:gridCol w="1247777">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373021">
                <a:tc>
                  <a:txBody>
                    <a:bodyPr/>
                    <a:lstStyle/>
                    <a:p>
                      <a:pPr algn="ctr"/>
                      <a:r>
                        <a:rPr lang="ms-MY" sz="900" dirty="0" smtClean="0">
                          <a:solidFill>
                            <a:schemeClr val="bg1"/>
                          </a:solidFill>
                          <a:latin typeface="Tw Cen MT" panose="020B0602020104020603" pitchFamily="34" charset="0"/>
                        </a:rPr>
                        <a:t>2016</a:t>
                      </a:r>
                    </a:p>
                    <a:p>
                      <a:pPr algn="ct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endParaRPr lang="ms-MY" sz="900" dirty="0">
                        <a:solidFill>
                          <a:schemeClr val="bg1"/>
                        </a:solidFill>
                        <a:latin typeface="Tw Cen MT" panose="020B0602020104020603" pitchFamily="34" charset="0"/>
                      </a:endParaRP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2017</a:t>
                      </a:r>
                    </a:p>
                    <a:p>
                      <a:pPr algn="ct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a:t>
                      </a:r>
                      <a:r>
                        <a:rPr lang="ms-MY" sz="900" dirty="0" smtClean="0">
                          <a:solidFill>
                            <a:schemeClr val="bg1"/>
                          </a:solidFill>
                          <a:latin typeface="Tw Cen MT" panose="020B0602020104020603" pitchFamily="34" charset="0"/>
                        </a:rPr>
                        <a:t>0%</a:t>
                      </a:r>
                      <a:endParaRPr lang="ms-MY" sz="900" dirty="0">
                        <a:solidFill>
                          <a:schemeClr val="bg1"/>
                        </a:solidFill>
                        <a:latin typeface="Tw Cen MT" panose="020B0602020104020603" pitchFamily="34" charset="0"/>
                      </a:endParaRP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2018</a:t>
                      </a:r>
                    </a:p>
                    <a:p>
                      <a:pPr algn="ct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a:t>
                      </a:r>
                      <a:r>
                        <a:rPr lang="ms-MY" sz="900" dirty="0" smtClean="0">
                          <a:solidFill>
                            <a:schemeClr val="bg1"/>
                          </a:solidFill>
                          <a:latin typeface="Tw Cen MT" panose="020B0602020104020603" pitchFamily="34" charset="0"/>
                        </a:rPr>
                        <a:t>0%</a:t>
                      </a:r>
                      <a:endParaRPr lang="ms-MY" sz="900" dirty="0">
                        <a:solidFill>
                          <a:schemeClr val="bg1"/>
                        </a:solidFill>
                        <a:latin typeface="Tw Cen MT" panose="020B0602020104020603" pitchFamily="34" charset="0"/>
                      </a:endParaRP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2019</a:t>
                      </a:r>
                    </a:p>
                    <a:p>
                      <a:pPr algn="ct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a:t>
                      </a:r>
                      <a:r>
                        <a:rPr lang="ms-MY" sz="900" dirty="0" smtClean="0">
                          <a:solidFill>
                            <a:schemeClr val="bg1"/>
                          </a:solidFill>
                          <a:latin typeface="Tw Cen MT" panose="020B0602020104020603" pitchFamily="34" charset="0"/>
                        </a:rPr>
                        <a:t>0%</a:t>
                      </a:r>
                      <a:endParaRPr lang="ms-MY" sz="900" dirty="0">
                        <a:solidFill>
                          <a:schemeClr val="bg1"/>
                        </a:solidFill>
                        <a:latin typeface="Tw Cen MT" panose="020B0602020104020603" pitchFamily="34" charset="0"/>
                      </a:endParaRP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2020</a:t>
                      </a:r>
                    </a:p>
                    <a:p>
                      <a:pPr algn="ct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a:t>
                      </a:r>
                      <a:r>
                        <a:rPr lang="ms-MY" sz="900" dirty="0" smtClean="0">
                          <a:solidFill>
                            <a:schemeClr val="bg1"/>
                          </a:solidFill>
                          <a:latin typeface="Tw Cen MT" panose="020B0602020104020603" pitchFamily="34" charset="0"/>
                        </a:rPr>
                        <a:t>0%</a:t>
                      </a:r>
                      <a:endParaRPr lang="ms-MY" sz="900" dirty="0">
                        <a:solidFill>
                          <a:schemeClr val="bg1"/>
                        </a:solidFill>
                        <a:latin typeface="Tw Cen MT" panose="020B0602020104020603" pitchFamily="34" charset="0"/>
                      </a:endParaRPr>
                    </a:p>
                  </a:txBody>
                  <a:tcPr>
                    <a:solidFill>
                      <a:srgbClr val="FF3300">
                        <a:alpha val="65000"/>
                      </a:srgbClr>
                    </a:solidFill>
                  </a:tcPr>
                </a:tc>
                <a:extLst>
                  <a:ext uri="{0D108BD9-81ED-4DB2-BD59-A6C34878D82A}">
                    <a16:rowId xmlns:a16="http://schemas.microsoft.com/office/drawing/2014/main" val="2306563032"/>
                  </a:ext>
                </a:extLst>
              </a:tr>
              <a:tr h="3773358">
                <a:tc>
                  <a:txBody>
                    <a:bodyPr/>
                    <a:lstStyle/>
                    <a:p>
                      <a:pPr marL="0" algn="l" defTabSz="685800" rtl="0" eaLnBrk="1" fontAlgn="auto" latinLnBrk="0" hangingPunct="1">
                        <a:lnSpc>
                          <a:spcPct val="88000"/>
                        </a:lnSpc>
                        <a:spcBef>
                          <a:spcPts val="0"/>
                        </a:spcBef>
                        <a:spcAft>
                          <a:spcPts val="0"/>
                        </a:spcAft>
                        <a:defRPr/>
                      </a:pP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10% of public building projects achieve 70% QLASSIC Score</a:t>
                      </a:r>
                    </a:p>
                    <a:p>
                      <a:pPr marL="0" algn="l" defTabSz="685800" rtl="0" eaLnBrk="1" fontAlgn="auto" latinLnBrk="0" hangingPunct="1">
                        <a:lnSpc>
                          <a:spcPct val="88000"/>
                        </a:lnSpc>
                        <a:spcBef>
                          <a:spcPts val="0"/>
                        </a:spcBef>
                        <a:spcAft>
                          <a:spcPts val="0"/>
                        </a:spcAft>
                        <a:defRPr/>
                      </a:pPr>
                      <a:endParaRPr kumimoji="0" lang="en-US" sz="6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endParaRPr>
                    </a:p>
                    <a:p>
                      <a:pPr marL="0" algn="l" defTabSz="685800" rtl="0" eaLnBrk="1" fontAlgn="auto" latinLnBrk="0" hangingPunct="1">
                        <a:lnSpc>
                          <a:spcPct val="88000"/>
                        </a:lnSpc>
                        <a:spcBef>
                          <a:spcPts val="0"/>
                        </a:spcBef>
                        <a:spcAft>
                          <a:spcPts val="0"/>
                        </a:spcAft>
                        <a:defRPr/>
                      </a:pP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Policy paper on QLASSIC adoption approved by Ministry of Works</a:t>
                      </a:r>
                    </a:p>
                    <a:p>
                      <a:pPr marL="0" algn="l" defTabSz="685800" rtl="0" eaLnBrk="1" latinLnBrk="0" hangingPunct="1"/>
                      <a:endParaRPr kumimoji="0" lang="ms-MY" sz="900" b="0" i="0" u="none" strike="noStrike" kern="1200" cap="none" spc="0" normalizeH="0" baseline="0" noProof="0" dirty="0">
                        <a:ln>
                          <a:noFill/>
                        </a:ln>
                        <a:solidFill>
                          <a:schemeClr val="tx1"/>
                        </a:solidFill>
                        <a:effectLst/>
                        <a:uLnTx/>
                        <a:uFillTx/>
                        <a:latin typeface="Tw Cen MT" panose="020B0602020104020603" pitchFamily="34" charset="0"/>
                        <a:ea typeface="+mn-ea"/>
                        <a:cs typeface="+mn-cs"/>
                      </a:endParaRPr>
                    </a:p>
                  </a:txBody>
                  <a:tcPr>
                    <a:solidFill>
                      <a:schemeClr val="accent2">
                        <a:lumMod val="20000"/>
                        <a:lumOff val="80000"/>
                      </a:schemeClr>
                    </a:solidFill>
                  </a:tcPr>
                </a:tc>
                <a:tc>
                  <a:txBody>
                    <a:bodyPr/>
                    <a:lstStyle/>
                    <a:p>
                      <a:pPr marL="0" algn="l" defTabSz="685800" rtl="0" eaLnBrk="1" fontAlgn="auto" latinLnBrk="0" hangingPunct="1">
                        <a:lnSpc>
                          <a:spcPct val="88000"/>
                        </a:lnSpc>
                        <a:spcBef>
                          <a:spcPts val="0"/>
                        </a:spcBef>
                        <a:spcAft>
                          <a:spcPts val="0"/>
                        </a:spcAft>
                        <a:defRPr/>
                      </a:pP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20% of public building projects achieve 70% QLASSIC Score</a:t>
                      </a:r>
                    </a:p>
                    <a:p>
                      <a:pPr marL="0" algn="l" defTabSz="685800" rtl="0" eaLnBrk="1" fontAlgn="auto" latinLnBrk="0" hangingPunct="1">
                        <a:lnSpc>
                          <a:spcPct val="88000"/>
                        </a:lnSpc>
                        <a:spcBef>
                          <a:spcPts val="0"/>
                        </a:spcBef>
                        <a:spcAft>
                          <a:spcPts val="0"/>
                        </a:spcAft>
                        <a:defRPr/>
                      </a:pPr>
                      <a:endParaRPr kumimoji="0" lang="en-US" sz="6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endParaRPr>
                    </a:p>
                    <a:p>
                      <a:pPr marL="0" algn="l" defTabSz="685800" rtl="0" eaLnBrk="1" fontAlgn="auto" latinLnBrk="0" hangingPunct="1">
                        <a:lnSpc>
                          <a:spcPct val="88000"/>
                        </a:lnSpc>
                        <a:spcBef>
                          <a:spcPts val="0"/>
                        </a:spcBef>
                        <a:spcAft>
                          <a:spcPts val="0"/>
                        </a:spcAft>
                        <a:defRPr/>
                      </a:pP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QLASSIC analysis on  7 JKR pilot projects produced</a:t>
                      </a:r>
                    </a:p>
                    <a:p>
                      <a:pPr marL="0" algn="l" defTabSz="685800" rtl="0" eaLnBrk="1" fontAlgn="auto" latinLnBrk="0" hangingPunct="1">
                        <a:lnSpc>
                          <a:spcPct val="88000"/>
                        </a:lnSpc>
                        <a:spcBef>
                          <a:spcPts val="0"/>
                        </a:spcBef>
                        <a:spcAft>
                          <a:spcPts val="0"/>
                        </a:spcAft>
                        <a:defRPr/>
                      </a:pPr>
                      <a:endParaRPr kumimoji="0" lang="en-US" sz="8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endParaRPr>
                    </a:p>
                    <a:p>
                      <a:pPr marL="0" algn="l" defTabSz="685800" rtl="0" eaLnBrk="1" fontAlgn="auto" latinLnBrk="0" hangingPunct="1">
                        <a:lnSpc>
                          <a:spcPct val="88000"/>
                        </a:lnSpc>
                        <a:spcBef>
                          <a:spcPts val="0"/>
                        </a:spcBef>
                        <a:spcAft>
                          <a:spcPts val="0"/>
                        </a:spcAft>
                        <a:defRPr/>
                      </a:pP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Public stakeholders’ feedback secured on QLASSIC implementation</a:t>
                      </a:r>
                    </a:p>
                    <a:p>
                      <a:pPr marL="0" algn="l" defTabSz="685800" rtl="0" eaLnBrk="1" fontAlgn="auto" latinLnBrk="0" hangingPunct="1">
                        <a:lnSpc>
                          <a:spcPct val="88000"/>
                        </a:lnSpc>
                        <a:spcBef>
                          <a:spcPts val="0"/>
                        </a:spcBef>
                        <a:spcAft>
                          <a:spcPts val="0"/>
                        </a:spcAft>
                        <a:defRPr/>
                      </a:pPr>
                      <a:endParaRPr kumimoji="0" lang="en-US" sz="8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endParaRPr>
                    </a:p>
                    <a:p>
                      <a:pPr marL="0" algn="l" defTabSz="685800" rtl="0" eaLnBrk="1" fontAlgn="auto" latinLnBrk="0" hangingPunct="1">
                        <a:lnSpc>
                          <a:spcPct val="88000"/>
                        </a:lnSpc>
                        <a:spcBef>
                          <a:spcPts val="0"/>
                        </a:spcBef>
                        <a:spcAft>
                          <a:spcPts val="0"/>
                        </a:spcAft>
                        <a:defRPr/>
                      </a:pPr>
                      <a:r>
                        <a:rPr kumimoji="0" lang="en-MY"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Impact study on project cost in implementing QLASSIC completed</a:t>
                      </a:r>
                    </a:p>
                    <a:p>
                      <a:pPr marL="0" algn="l" defTabSz="685800" rtl="0" eaLnBrk="1" latinLnBrk="0" hangingPunct="1"/>
                      <a:endParaRPr kumimoji="0" lang="en-MY" sz="900" b="0" i="0" u="none" strike="noStrike" kern="1200" cap="none" spc="0" normalizeH="0" baseline="0" noProof="0" dirty="0">
                        <a:ln>
                          <a:noFill/>
                        </a:ln>
                        <a:solidFill>
                          <a:schemeClr val="tx1"/>
                        </a:solidFill>
                        <a:effectLst/>
                        <a:uLnTx/>
                        <a:uFillTx/>
                        <a:latin typeface="Tw Cen MT" panose="020B0602020104020603" pitchFamily="34" charset="0"/>
                        <a:ea typeface="+mn-ea"/>
                        <a:cs typeface="+mn-cs"/>
                      </a:endParaRPr>
                    </a:p>
                  </a:txBody>
                  <a:tcPr>
                    <a:solidFill>
                      <a:schemeClr val="accent2">
                        <a:lumMod val="20000"/>
                        <a:lumOff val="80000"/>
                      </a:schemeClr>
                    </a:solidFill>
                  </a:tcPr>
                </a:tc>
                <a:tc>
                  <a:txBody>
                    <a:bodyPr/>
                    <a:lstStyle/>
                    <a:p>
                      <a:pPr marL="0" algn="l" defTabSz="685800" rtl="0" eaLnBrk="1" fontAlgn="auto" latinLnBrk="0" hangingPunct="1">
                        <a:lnSpc>
                          <a:spcPct val="88000"/>
                        </a:lnSpc>
                        <a:spcBef>
                          <a:spcPts val="0"/>
                        </a:spcBef>
                        <a:spcAft>
                          <a:spcPts val="0"/>
                        </a:spcAft>
                        <a:defRPr/>
                      </a:pP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30% of public building projects achieve 70% QLASSIC Score</a:t>
                      </a:r>
                    </a:p>
                    <a:p>
                      <a:pPr marL="0" algn="l" defTabSz="685800" rtl="0" eaLnBrk="1" fontAlgn="auto" latinLnBrk="0" hangingPunct="1">
                        <a:lnSpc>
                          <a:spcPct val="88000"/>
                        </a:lnSpc>
                        <a:spcBef>
                          <a:spcPts val="0"/>
                        </a:spcBef>
                        <a:spcAft>
                          <a:spcPts val="0"/>
                        </a:spcAft>
                        <a:defRPr/>
                      </a:pPr>
                      <a:endParaRPr kumimoji="0" lang="en-US" sz="6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endParaRPr>
                    </a:p>
                    <a:p>
                      <a:pPr marL="0" algn="l" defTabSz="685800" rtl="0" eaLnBrk="1" fontAlgn="auto" latinLnBrk="0" hangingPunct="1">
                        <a:lnSpc>
                          <a:spcPct val="88000"/>
                        </a:lnSpc>
                        <a:spcBef>
                          <a:spcPts val="0"/>
                        </a:spcBef>
                        <a:spcAft>
                          <a:spcPts val="0"/>
                        </a:spcAft>
                        <a:defRPr/>
                      </a:pP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Tenders  for public building projects to adopt QLASSIC score as part of tender evaluation criteria for tenders open to G7 contractors </a:t>
                      </a:r>
                    </a:p>
                    <a:p>
                      <a:pPr marL="0" algn="l" defTabSz="685800" rtl="0" eaLnBrk="1" fontAlgn="auto" latinLnBrk="0" hangingPunct="1">
                        <a:lnSpc>
                          <a:spcPct val="88000"/>
                        </a:lnSpc>
                        <a:spcBef>
                          <a:spcPts val="0"/>
                        </a:spcBef>
                        <a:spcAft>
                          <a:spcPts val="0"/>
                        </a:spcAft>
                        <a:defRPr/>
                      </a:pPr>
                      <a:endParaRPr kumimoji="0" lang="en-US" sz="6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endParaRPr>
                    </a:p>
                    <a:p>
                      <a:pPr marL="0" algn="l" defTabSz="685800" rtl="0" eaLnBrk="1" fontAlgn="auto" latinLnBrk="0" hangingPunct="1">
                        <a:lnSpc>
                          <a:spcPct val="88000"/>
                        </a:lnSpc>
                        <a:spcBef>
                          <a:spcPts val="0"/>
                        </a:spcBef>
                        <a:spcAft>
                          <a:spcPts val="0"/>
                        </a:spcAft>
                        <a:defRPr/>
                      </a:pP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QLASSIC analysis on  3 JKR pilot projects produced</a:t>
                      </a:r>
                    </a:p>
                    <a:p>
                      <a:pPr marL="0" algn="l" defTabSz="685800" rtl="0" eaLnBrk="1" fontAlgn="auto" latinLnBrk="0" hangingPunct="1">
                        <a:lnSpc>
                          <a:spcPct val="88000"/>
                        </a:lnSpc>
                        <a:spcBef>
                          <a:spcPts val="0"/>
                        </a:spcBef>
                        <a:spcAft>
                          <a:spcPts val="0"/>
                        </a:spcAft>
                        <a:defRPr/>
                      </a:pPr>
                      <a:endParaRPr kumimoji="0" lang="en-US" sz="6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endParaRPr>
                    </a:p>
                    <a:p>
                      <a:pPr marL="0" algn="l" defTabSz="685800" rtl="0" eaLnBrk="1" fontAlgn="auto" latinLnBrk="0" hangingPunct="1">
                        <a:lnSpc>
                          <a:spcPct val="88000"/>
                        </a:lnSpc>
                        <a:spcBef>
                          <a:spcPts val="0"/>
                        </a:spcBef>
                        <a:spcAft>
                          <a:spcPts val="0"/>
                        </a:spcAft>
                        <a:defRPr/>
                      </a:pP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Contractual requirement guideline for minimum QLASSIC score of 70 completed for  incorporation into tender documents for public building projects participated by G7 contractors</a:t>
                      </a:r>
                    </a:p>
                    <a:p>
                      <a:pPr marL="0" algn="l" defTabSz="685800" rtl="0" eaLnBrk="1" latinLnBrk="0" hangingPunct="1">
                        <a:lnSpc>
                          <a:spcPct val="88000"/>
                        </a:lnSpc>
                        <a:defRPr/>
                      </a:pPr>
                      <a:endParaRPr kumimoji="0" lang="en-US" sz="5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endParaRPr>
                    </a:p>
                    <a:p>
                      <a:pPr marL="0" algn="l" defTabSz="685800" rtl="0" eaLnBrk="1" latinLnBrk="0" hangingPunct="1">
                        <a:lnSpc>
                          <a:spcPct val="88000"/>
                        </a:lnSpc>
                        <a:defRPr/>
                      </a:pP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Quality Assurance/Quality Control  guideline published for implementation by G7 contractors undertaking public projects</a:t>
                      </a:r>
                    </a:p>
                    <a:p>
                      <a:pPr marL="0" algn="l" defTabSz="685800" rtl="0" eaLnBrk="1" latinLnBrk="0" hangingPunct="1">
                        <a:lnSpc>
                          <a:spcPct val="88000"/>
                        </a:lnSpc>
                        <a:defRPr/>
                      </a:pPr>
                      <a:endParaRPr kumimoji="0" lang="en-US" sz="5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endParaRPr>
                    </a:p>
                    <a:p>
                      <a:pPr marL="0" algn="l" defTabSz="685800" rtl="0" eaLnBrk="1" latinLnBrk="0" hangingPunct="1">
                        <a:lnSpc>
                          <a:spcPct val="88000"/>
                        </a:lnSpc>
                        <a:defRPr/>
                      </a:pPr>
                      <a:r>
                        <a:rPr kumimoji="0" lang="en-MY"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Mechanism on  implementing QLASSIC as a deciding factor for tender proposal completed</a:t>
                      </a:r>
                    </a:p>
                  </a:txBody>
                  <a:tcPr>
                    <a:solidFill>
                      <a:schemeClr val="accent2">
                        <a:lumMod val="20000"/>
                        <a:lumOff val="80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40% of public building projects achieve 70% QLASSIC Score</a:t>
                      </a:r>
                    </a:p>
                    <a:p>
                      <a:pPr marL="0" algn="l" defTabSz="685800" rtl="0" eaLnBrk="1" latinLnBrk="0" hangingPunct="1"/>
                      <a:endParaRPr kumimoji="0" lang="en-MY"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endParaRPr>
                    </a:p>
                  </a:txBody>
                  <a:tcPr>
                    <a:solidFill>
                      <a:schemeClr val="accent2">
                        <a:lumMod val="20000"/>
                        <a:lumOff val="80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50% of public building projects achieve 70% QLASSIC Score</a:t>
                      </a:r>
                    </a:p>
                    <a:p>
                      <a:pPr marL="0" algn="l" defTabSz="685800" rtl="0" eaLnBrk="1" latinLnBrk="0" hangingPunct="1"/>
                      <a:endParaRPr kumimoji="0" lang="en-MY"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endParaRPr>
                    </a:p>
                  </a:txBody>
                  <a:tcPr>
                    <a:solidFill>
                      <a:schemeClr val="accent2">
                        <a:lumMod val="20000"/>
                        <a:lumOff val="80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2" y="6267451"/>
            <a:ext cx="6857999" cy="36037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77">
              <a:defRPr/>
            </a:pPr>
            <a:endParaRPr lang="ms-MY">
              <a:solidFill>
                <a:prstClr val="white"/>
              </a:solidFill>
              <a:latin typeface="Calibri" panose="020F0502020204030204"/>
            </a:endParaRPr>
          </a:p>
        </p:txBody>
      </p:sp>
      <p:graphicFrame>
        <p:nvGraphicFramePr>
          <p:cNvPr id="19" name="Table 18"/>
          <p:cNvGraphicFramePr>
            <a:graphicFrameLocks noGrp="1"/>
          </p:cNvGraphicFramePr>
          <p:nvPr>
            <p:extLst>
              <p:ext uri="{D42A27DB-BD31-4B8C-83A1-F6EECF244321}">
                <p14:modId xmlns:p14="http://schemas.microsoft.com/office/powerpoint/2010/main" val="453677573"/>
              </p:ext>
            </p:extLst>
          </p:nvPr>
        </p:nvGraphicFramePr>
        <p:xfrm>
          <a:off x="4762500" y="254484"/>
          <a:ext cx="2084891" cy="1594476"/>
        </p:xfrm>
        <a:graphic>
          <a:graphicData uri="http://schemas.openxmlformats.org/drawingml/2006/table">
            <a:tbl>
              <a:tblPr firstRow="1" bandRow="1">
                <a:tableStyleId>{5C22544A-7EE6-4342-B048-85BDC9FD1C3A}</a:tableStyleId>
              </a:tblPr>
              <a:tblGrid>
                <a:gridCol w="2084891">
                  <a:extLst>
                    <a:ext uri="{9D8B030D-6E8A-4147-A177-3AD203B41FA5}">
                      <a16:colId xmlns:a16="http://schemas.microsoft.com/office/drawing/2014/main" val="2880578049"/>
                    </a:ext>
                  </a:extLst>
                </a:gridCol>
              </a:tblGrid>
              <a:tr h="398619">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98619">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ms-MY" sz="1000" dirty="0" smtClean="0">
                          <a:solidFill>
                            <a:schemeClr val="tx1"/>
                          </a:solidFill>
                          <a:latin typeface="Tw Cen MT" panose="020B0602020104020603" pitchFamily="34" charset="0"/>
                        </a:rPr>
                        <a:t>Hj.</a:t>
                      </a:r>
                      <a:r>
                        <a:rPr lang="ms-MY" sz="1000" baseline="0" dirty="0" smtClean="0">
                          <a:solidFill>
                            <a:schemeClr val="tx1"/>
                          </a:solidFill>
                          <a:latin typeface="Tw Cen MT" panose="020B0602020104020603" pitchFamily="34" charset="0"/>
                        </a:rPr>
                        <a:t> Razuki Ibrahim</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398619">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Faizal Abdul Hamid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398619">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KKR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799027482"/>
              </p:ext>
            </p:extLst>
          </p:nvPr>
        </p:nvGraphicFramePr>
        <p:xfrm>
          <a:off x="-1" y="455786"/>
          <a:ext cx="4774020" cy="1349447"/>
        </p:xfrm>
        <a:graphic>
          <a:graphicData uri="http://schemas.openxmlformats.org/drawingml/2006/table">
            <a:tbl>
              <a:tblPr firstRow="1" bandRow="1">
                <a:tableStyleId>{5C22544A-7EE6-4342-B048-85BDC9FD1C3A}</a:tableStyleId>
              </a:tblPr>
              <a:tblGrid>
                <a:gridCol w="4774020">
                  <a:extLst>
                    <a:ext uri="{9D8B030D-6E8A-4147-A177-3AD203B41FA5}">
                      <a16:colId xmlns:a16="http://schemas.microsoft.com/office/drawing/2014/main" val="2880578049"/>
                    </a:ext>
                  </a:extLst>
                </a:gridCol>
              </a:tblGrid>
              <a:tr h="552209">
                <a:tc>
                  <a:txBody>
                    <a:bodyPr/>
                    <a:lstStyle/>
                    <a:p>
                      <a:r>
                        <a:rPr lang="ms-MY" sz="1000" b="1" kern="1200" dirty="0" smtClean="0">
                          <a:solidFill>
                            <a:schemeClr val="tx1"/>
                          </a:solidFill>
                          <a:latin typeface="Tw Cen MT" panose="020B0602020104020603" pitchFamily="34" charset="0"/>
                          <a:ea typeface="+mn-ea"/>
                          <a:cs typeface="+mn-cs"/>
                        </a:rPr>
                        <a:t>KPI DESCRIPTION</a:t>
                      </a:r>
                    </a:p>
                    <a:p>
                      <a:pPr fontAlgn="auto">
                        <a:spcBef>
                          <a:spcPts val="0"/>
                        </a:spcBef>
                        <a:spcAft>
                          <a:spcPts val="0"/>
                        </a:spcAft>
                        <a:defRPr/>
                      </a:pPr>
                      <a:r>
                        <a:rPr lang="en-US" sz="1000" b="0" kern="1200" dirty="0" smtClean="0">
                          <a:solidFill>
                            <a:schemeClr val="tx1"/>
                          </a:solidFill>
                          <a:latin typeface="Tw Cen MT" panose="020B0602020104020603" pitchFamily="34" charset="0"/>
                          <a:ea typeface="+mn-ea"/>
                          <a:cs typeface="+mn-cs"/>
                        </a:rPr>
                        <a:t>More than 50% of public building projects  completed annually by G7 contractors achieve a minimum QLASSIC score of  70 by Q4 2020 </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98619">
                <a:tc>
                  <a:txBody>
                    <a:bodyPr/>
                    <a:lstStyle/>
                    <a:p>
                      <a:r>
                        <a:rPr lang="ms-MY" sz="1000" b="1" dirty="0" smtClean="0">
                          <a:solidFill>
                            <a:schemeClr val="tx1"/>
                          </a:solidFill>
                          <a:latin typeface="Tw Cen MT" panose="020B0602020104020603" pitchFamily="34" charset="0"/>
                        </a:rPr>
                        <a:t>INITIATIVE</a:t>
                      </a:r>
                    </a:p>
                    <a:p>
                      <a:r>
                        <a:rPr lang="en-US" sz="1000" b="0" dirty="0" smtClean="0">
                          <a:solidFill>
                            <a:schemeClr val="tx1"/>
                          </a:solidFill>
                          <a:latin typeface="Tw Cen MT" panose="020B0602020104020603" pitchFamily="34" charset="0"/>
                        </a:rPr>
                        <a:t>Q1 - Increase Emphasis On Quality And Implement Quality Assessments</a:t>
                      </a:r>
                      <a:endParaRPr lang="ms-MY" sz="1000" b="0" dirty="0" smtClean="0">
                        <a:solidFill>
                          <a:schemeClr val="tx1"/>
                        </a:solidFill>
                        <a:latin typeface="Tw Cen MT" panose="020B0602020104020603" pitchFamily="34" charset="0"/>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398619">
                <a:tc>
                  <a:txBody>
                    <a:bodyPr/>
                    <a:lstStyle/>
                    <a:p>
                      <a:r>
                        <a:rPr lang="ms-MY" sz="1000" b="1" dirty="0" smtClean="0">
                          <a:solidFill>
                            <a:schemeClr val="tx1"/>
                          </a:solidFill>
                          <a:latin typeface="Tw Cen MT" panose="020B0602020104020603" pitchFamily="34" charset="0"/>
                        </a:rPr>
                        <a:t>SUB-INITIATIVE</a:t>
                      </a:r>
                    </a:p>
                    <a:p>
                      <a:r>
                        <a:rPr lang="ms-MY" sz="1000" b="1" dirty="0" smtClean="0">
                          <a:solidFill>
                            <a:schemeClr val="tx1"/>
                          </a:solidFill>
                          <a:latin typeface="Tw Cen MT" panose="020B0602020104020603" pitchFamily="34" charset="0"/>
                        </a:rPr>
                        <a:t>-</a:t>
                      </a:r>
                      <a:endParaRPr lang="ms-MY" sz="1000" dirty="0" smtClean="0">
                        <a:solidFill>
                          <a:schemeClr val="tx1"/>
                        </a:solidFill>
                        <a:latin typeface="Tw Cen MT" panose="020B0602020104020603"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12188" y="6478416"/>
            <a:ext cx="6702935" cy="784830"/>
          </a:xfrm>
          <a:prstGeom prst="rect">
            <a:avLst/>
          </a:prstGeom>
          <a:noFill/>
        </p:spPr>
        <p:txBody>
          <a:bodyPr wrap="square" rtlCol="0">
            <a:spAutoFit/>
          </a:bodyPr>
          <a:lstStyle/>
          <a:p>
            <a:pPr algn="just"/>
            <a:r>
              <a:rPr lang="en-MY" sz="1000" dirty="0">
                <a:latin typeface="Tw Cen MT" panose="020B0602020104020603" pitchFamily="34" charset="0"/>
              </a:rPr>
              <a:t>This KPI is under the purview of IWG1. This KPI will focus on QLASSIC assessments on public projects implemented by G7 contractors only. </a:t>
            </a:r>
            <a:endParaRPr lang="en-MY" sz="1000" dirty="0" smtClean="0">
              <a:latin typeface="Tw Cen MT" panose="020B0602020104020603" pitchFamily="34" charset="0"/>
            </a:endParaRPr>
          </a:p>
          <a:p>
            <a:endParaRPr lang="en-MY" sz="1000" dirty="0" smtClean="0">
              <a:latin typeface="Tw Cen MT" panose="020B0602020104020603" pitchFamily="34" charset="0"/>
            </a:endParaRPr>
          </a:p>
          <a:p>
            <a:endParaRPr lang="en-MY" sz="1000" dirty="0">
              <a:latin typeface="Tw Cen MT" panose="020B0602020104020603" pitchFamily="34" charset="0"/>
            </a:endParaRPr>
          </a:p>
          <a:p>
            <a:endParaRPr lang="en-US" sz="500" dirty="0">
              <a:latin typeface="Tw Cen MT" panose="020B0602020104020603" pitchFamily="34" charset="0"/>
            </a:endParaRPr>
          </a:p>
        </p:txBody>
      </p:sp>
      <p:sp>
        <p:nvSpPr>
          <p:cNvPr id="5" name="Rectangle 4"/>
          <p:cNvSpPr/>
          <p:nvPr/>
        </p:nvSpPr>
        <p:spPr>
          <a:xfrm>
            <a:off x="2110333" y="63798"/>
            <a:ext cx="3167790" cy="307777"/>
          </a:xfrm>
          <a:prstGeom prst="rect">
            <a:avLst/>
          </a:prstGeom>
          <a:ln>
            <a:noFill/>
          </a:ln>
        </p:spPr>
        <p:txBody>
          <a:bodyPr wrap="none">
            <a:spAutoFit/>
          </a:bodyPr>
          <a:lstStyle/>
          <a:p>
            <a:r>
              <a:rPr lang="ms-MY" sz="1400" b="1" dirty="0">
                <a:solidFill>
                  <a:srgbClr val="FF0000"/>
                </a:solidFill>
                <a:latin typeface="Tw Cen MT" panose="020B0602020104020603" pitchFamily="34" charset="0"/>
              </a:rPr>
              <a:t>QUALITY, SAFETY &amp; PROFESSIONALISM</a:t>
            </a:r>
            <a:endParaRPr lang="ms-MY" sz="1400" dirty="0">
              <a:solidFill>
                <a:srgbClr val="FF0000"/>
              </a:solidFill>
            </a:endParaRPr>
          </a:p>
        </p:txBody>
      </p:sp>
      <p:sp>
        <p:nvSpPr>
          <p:cNvPr id="10" name="Rectangle 9"/>
          <p:cNvSpPr/>
          <p:nvPr/>
        </p:nvSpPr>
        <p:spPr>
          <a:xfrm>
            <a:off x="116963" y="-74431"/>
            <a:ext cx="2388112"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a:t>
            </a:r>
            <a:r>
              <a:rPr lang="ms-MY" sz="2800" b="1" dirty="0" smtClean="0">
                <a:solidFill>
                  <a:schemeClr val="bg1"/>
                </a:solidFill>
                <a:latin typeface="Tw Cen MT" panose="020B0602020104020603" pitchFamily="34" charset="0"/>
              </a:rPr>
              <a:t>Q1-007</a:t>
            </a:r>
            <a:endParaRPr lang="ms-MY" sz="2800" dirty="0">
              <a:solidFill>
                <a:schemeClr val="bg1"/>
              </a:solidFill>
            </a:endParaRPr>
          </a:p>
        </p:txBody>
      </p:sp>
      <p:sp>
        <p:nvSpPr>
          <p:cNvPr id="15" name="TextBox 14"/>
          <p:cNvSpPr txBox="1"/>
          <p:nvPr/>
        </p:nvSpPr>
        <p:spPr>
          <a:xfrm>
            <a:off x="0" y="6220089"/>
            <a:ext cx="6858000" cy="230832"/>
          </a:xfrm>
          <a:prstGeom prst="rect">
            <a:avLst/>
          </a:prstGeom>
          <a:solidFill>
            <a:srgbClr val="FF330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3"/>
            <a:ext cx="6858000" cy="230832"/>
          </a:xfrm>
          <a:prstGeom prst="rect">
            <a:avLst/>
          </a:prstGeom>
          <a:solidFill>
            <a:srgbClr val="FF330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593998014"/>
              </p:ext>
            </p:extLst>
          </p:nvPr>
        </p:nvGraphicFramePr>
        <p:xfrm>
          <a:off x="154500" y="7296150"/>
          <a:ext cx="6560623" cy="1078685"/>
        </p:xfrm>
        <a:graphic>
          <a:graphicData uri="http://schemas.openxmlformats.org/drawingml/2006/table">
            <a:tbl>
              <a:tblPr firstRow="1" bandRow="1">
                <a:tableStyleId>{5940675A-B579-460E-94D1-54222C63F5DA}</a:tableStyleId>
              </a:tblPr>
              <a:tblGrid>
                <a:gridCol w="725646">
                  <a:extLst>
                    <a:ext uri="{9D8B030D-6E8A-4147-A177-3AD203B41FA5}">
                      <a16:colId xmlns:a16="http://schemas.microsoft.com/office/drawing/2014/main" val="20000"/>
                    </a:ext>
                  </a:extLst>
                </a:gridCol>
                <a:gridCol w="853936">
                  <a:extLst>
                    <a:ext uri="{9D8B030D-6E8A-4147-A177-3AD203B41FA5}">
                      <a16:colId xmlns:a16="http://schemas.microsoft.com/office/drawing/2014/main" val="20001"/>
                    </a:ext>
                  </a:extLst>
                </a:gridCol>
                <a:gridCol w="1125643">
                  <a:extLst>
                    <a:ext uri="{9D8B030D-6E8A-4147-A177-3AD203B41FA5}">
                      <a16:colId xmlns:a16="http://schemas.microsoft.com/office/drawing/2014/main" val="20002"/>
                    </a:ext>
                  </a:extLst>
                </a:gridCol>
                <a:gridCol w="1096531">
                  <a:extLst>
                    <a:ext uri="{9D8B030D-6E8A-4147-A177-3AD203B41FA5}">
                      <a16:colId xmlns:a16="http://schemas.microsoft.com/office/drawing/2014/main" val="20003"/>
                    </a:ext>
                  </a:extLst>
                </a:gridCol>
                <a:gridCol w="1145050">
                  <a:extLst>
                    <a:ext uri="{9D8B030D-6E8A-4147-A177-3AD203B41FA5}">
                      <a16:colId xmlns:a16="http://schemas.microsoft.com/office/drawing/2014/main" val="20004"/>
                    </a:ext>
                  </a:extLst>
                </a:gridCol>
                <a:gridCol w="1613817">
                  <a:extLst>
                    <a:ext uri="{9D8B030D-6E8A-4147-A177-3AD203B41FA5}">
                      <a16:colId xmlns:a16="http://schemas.microsoft.com/office/drawing/2014/main" val="20005"/>
                    </a:ext>
                  </a:extLst>
                </a:gridCol>
              </a:tblGrid>
              <a:tr h="364524">
                <a:tc>
                  <a:txBody>
                    <a:bodyPr/>
                    <a:lstStyle/>
                    <a:p>
                      <a:pPr algn="ctr"/>
                      <a:r>
                        <a:rPr lang="en-US" sz="900" b="1" kern="1200" dirty="0" smtClean="0">
                          <a:solidFill>
                            <a:schemeClr val="tx1"/>
                          </a:solidFill>
                          <a:latin typeface="Tw Cen MT" panose="020B0602020104020603" pitchFamily="34" charset="0"/>
                          <a:ea typeface="+mn-ea"/>
                          <a:cs typeface="+mn-cs"/>
                        </a:rPr>
                        <a:t>Year</a:t>
                      </a:r>
                      <a:endParaRPr lang="en-MY" sz="900" b="1" kern="1200" dirty="0">
                        <a:solidFill>
                          <a:schemeClr val="tx1"/>
                        </a:solidFill>
                        <a:latin typeface="Tw Cen MT" panose="020B0602020104020603" pitchFamily="34" charset="0"/>
                        <a:ea typeface="+mn-ea"/>
                        <a:cs typeface="+mn-cs"/>
                      </a:endParaRPr>
                    </a:p>
                  </a:txBody>
                  <a:tcPr anchor="ctr">
                    <a:solidFill>
                      <a:schemeClr val="accent2">
                        <a:lumMod val="20000"/>
                        <a:lumOff val="80000"/>
                      </a:schemeClr>
                    </a:solidFill>
                  </a:tcPr>
                </a:tc>
                <a:tc>
                  <a:txBody>
                    <a:bodyPr/>
                    <a:lstStyle/>
                    <a:p>
                      <a:pPr algn="ctr"/>
                      <a:r>
                        <a:rPr lang="en-US" sz="900" b="1" kern="1200" dirty="0" smtClean="0">
                          <a:solidFill>
                            <a:schemeClr val="tx1"/>
                          </a:solidFill>
                          <a:latin typeface="Tw Cen MT" panose="020B0602020104020603" pitchFamily="34" charset="0"/>
                          <a:ea typeface="+mn-ea"/>
                          <a:cs typeface="+mn-cs"/>
                        </a:rPr>
                        <a:t>Baseline</a:t>
                      </a:r>
                      <a:endParaRPr lang="en-MY" sz="900" b="1" kern="1200" dirty="0">
                        <a:solidFill>
                          <a:schemeClr val="tx1"/>
                        </a:solidFill>
                        <a:latin typeface="Tw Cen MT" panose="020B0602020104020603" pitchFamily="34" charset="0"/>
                        <a:ea typeface="+mn-ea"/>
                        <a:cs typeface="+mn-cs"/>
                      </a:endParaRPr>
                    </a:p>
                  </a:txBody>
                  <a:tcPr anchor="ctr">
                    <a:solidFill>
                      <a:schemeClr val="accent2">
                        <a:lumMod val="20000"/>
                        <a:lumOff val="80000"/>
                      </a:schemeClr>
                    </a:solidFill>
                  </a:tcPr>
                </a:tc>
                <a:tc>
                  <a:txBody>
                    <a:bodyPr/>
                    <a:lstStyle/>
                    <a:p>
                      <a:pPr algn="ctr"/>
                      <a:r>
                        <a:rPr lang="en-US" sz="900" b="1" kern="1200" dirty="0" smtClean="0">
                          <a:solidFill>
                            <a:schemeClr val="tx1"/>
                          </a:solidFill>
                          <a:latin typeface="Tw Cen MT" panose="020B0602020104020603" pitchFamily="34" charset="0"/>
                          <a:ea typeface="+mn-ea"/>
                          <a:cs typeface="+mn-cs"/>
                        </a:rPr>
                        <a:t>No. of Projects Targeted</a:t>
                      </a:r>
                    </a:p>
                  </a:txBody>
                  <a:tcPr anchor="ctr">
                    <a:solidFill>
                      <a:schemeClr val="accent2">
                        <a:lumMod val="20000"/>
                        <a:lumOff val="80000"/>
                      </a:schemeClr>
                    </a:solidFill>
                  </a:tcPr>
                </a:tc>
                <a:tc>
                  <a:txBody>
                    <a:bodyPr/>
                    <a:lstStyle/>
                    <a:p>
                      <a:pPr algn="ctr"/>
                      <a:r>
                        <a:rPr lang="en-US" sz="900" b="1" kern="1200" dirty="0" smtClean="0">
                          <a:solidFill>
                            <a:schemeClr val="tx1"/>
                          </a:solidFill>
                          <a:latin typeface="Tw Cen MT" panose="020B0602020104020603" pitchFamily="34" charset="0"/>
                          <a:ea typeface="+mn-ea"/>
                          <a:cs typeface="+mn-cs"/>
                        </a:rPr>
                        <a:t>No. of Projects Assessed</a:t>
                      </a:r>
                      <a:endParaRPr lang="en-MY" sz="900" b="1" kern="1200" dirty="0">
                        <a:solidFill>
                          <a:schemeClr val="tx1"/>
                        </a:solidFill>
                        <a:latin typeface="Tw Cen MT" panose="020B0602020104020603" pitchFamily="34" charset="0"/>
                        <a:ea typeface="+mn-ea"/>
                        <a:cs typeface="+mn-cs"/>
                      </a:endParaRPr>
                    </a:p>
                  </a:txBody>
                  <a:tcPr anchor="ctr">
                    <a:solidFill>
                      <a:schemeClr val="accent2">
                        <a:lumMod val="20000"/>
                        <a:lumOff val="80000"/>
                      </a:schemeClr>
                    </a:solidFill>
                  </a:tcPr>
                </a:tc>
                <a:tc>
                  <a:txBody>
                    <a:bodyPr/>
                    <a:lstStyle/>
                    <a:p>
                      <a:pPr algn="ctr"/>
                      <a:r>
                        <a:rPr lang="en-US" sz="900" b="1" kern="1200" dirty="0" smtClean="0">
                          <a:solidFill>
                            <a:schemeClr val="tx1"/>
                          </a:solidFill>
                          <a:latin typeface="Tw Cen MT" panose="020B0602020104020603" pitchFamily="34" charset="0"/>
                          <a:ea typeface="+mn-ea"/>
                          <a:cs typeface="+mn-cs"/>
                        </a:rPr>
                        <a:t>No. of Projects Achieved &gt;70%</a:t>
                      </a:r>
                    </a:p>
                  </a:txBody>
                  <a:tcPr anchor="ctr">
                    <a:solidFill>
                      <a:schemeClr val="accent2">
                        <a:lumMod val="20000"/>
                        <a:lumOff val="80000"/>
                      </a:schemeClr>
                    </a:solidFill>
                  </a:tcPr>
                </a:tc>
                <a:tc>
                  <a:txBody>
                    <a:bodyPr/>
                    <a:lstStyle/>
                    <a:p>
                      <a:pPr algn="ctr"/>
                      <a:r>
                        <a:rPr lang="en-US" sz="900" b="1" kern="1200" dirty="0" smtClean="0">
                          <a:solidFill>
                            <a:schemeClr val="tx1"/>
                          </a:solidFill>
                          <a:latin typeface="Tw Cen MT" panose="020B0602020104020603" pitchFamily="34" charset="0"/>
                          <a:ea typeface="+mn-ea"/>
                          <a:cs typeface="+mn-cs"/>
                        </a:rPr>
                        <a:t>Achievement</a:t>
                      </a:r>
                      <a:endParaRPr lang="en-MY" sz="900" b="1" kern="1200" dirty="0">
                        <a:solidFill>
                          <a:schemeClr val="tx1"/>
                        </a:solidFill>
                        <a:latin typeface="Tw Cen MT" panose="020B0602020104020603" pitchFamily="34" charset="0"/>
                        <a:ea typeface="+mn-ea"/>
                        <a:cs typeface="+mn-cs"/>
                      </a:endParaRPr>
                    </a:p>
                  </a:txBody>
                  <a:tcPr anchor="ctr">
                    <a:solidFill>
                      <a:schemeClr val="accent2">
                        <a:lumMod val="20000"/>
                        <a:lumOff val="80000"/>
                      </a:schemeClr>
                    </a:solidFill>
                  </a:tcPr>
                </a:tc>
                <a:extLst>
                  <a:ext uri="{0D108BD9-81ED-4DB2-BD59-A6C34878D82A}">
                    <a16:rowId xmlns:a16="http://schemas.microsoft.com/office/drawing/2014/main" val="10000"/>
                  </a:ext>
                </a:extLst>
              </a:tr>
              <a:tr h="255725">
                <a:tc>
                  <a:txBody>
                    <a:bodyPr/>
                    <a:lstStyle/>
                    <a:p>
                      <a:pPr algn="ctr"/>
                      <a:r>
                        <a:rPr lang="en-US" sz="900" kern="1200" dirty="0" smtClean="0">
                          <a:solidFill>
                            <a:schemeClr val="tx1"/>
                          </a:solidFill>
                          <a:latin typeface="Tw Cen MT" panose="020B0602020104020603" pitchFamily="34" charset="0"/>
                          <a:ea typeface="+mn-ea"/>
                          <a:cs typeface="+mn-cs"/>
                        </a:rPr>
                        <a:t>2016</a:t>
                      </a:r>
                      <a:endParaRPr lang="en-MY" sz="900" kern="1200" dirty="0">
                        <a:solidFill>
                          <a:schemeClr val="tx1"/>
                        </a:solidFill>
                        <a:latin typeface="Tw Cen MT" panose="020B0602020104020603" pitchFamily="34" charset="0"/>
                        <a:ea typeface="+mn-ea"/>
                        <a:cs typeface="+mn-cs"/>
                      </a:endParaRPr>
                    </a:p>
                  </a:txBody>
                  <a:tcPr/>
                </a:tc>
                <a:tc>
                  <a:txBody>
                    <a:bodyPr/>
                    <a:lstStyle/>
                    <a:p>
                      <a:pPr algn="ctr"/>
                      <a:r>
                        <a:rPr lang="en-US" sz="900" kern="1200" dirty="0" smtClean="0">
                          <a:solidFill>
                            <a:schemeClr val="tx1"/>
                          </a:solidFill>
                          <a:latin typeface="Tw Cen MT" panose="020B0602020104020603" pitchFamily="34" charset="0"/>
                          <a:ea typeface="+mn-ea"/>
                          <a:cs typeface="+mn-cs"/>
                        </a:rPr>
                        <a:t>48</a:t>
                      </a:r>
                      <a:endParaRPr lang="en-MY" sz="900" kern="1200" dirty="0">
                        <a:solidFill>
                          <a:schemeClr val="tx1"/>
                        </a:solidFill>
                        <a:latin typeface="Tw Cen MT" panose="020B0602020104020603" pitchFamily="34" charset="0"/>
                        <a:ea typeface="+mn-ea"/>
                        <a:cs typeface="+mn-cs"/>
                      </a:endParaRPr>
                    </a:p>
                  </a:txBody>
                  <a:tcPr/>
                </a:tc>
                <a:tc>
                  <a:txBody>
                    <a:bodyPr/>
                    <a:lstStyle/>
                    <a:p>
                      <a:pPr algn="ctr"/>
                      <a:r>
                        <a:rPr lang="en-US" sz="900" kern="1200" dirty="0" smtClean="0">
                          <a:solidFill>
                            <a:schemeClr val="tx1"/>
                          </a:solidFill>
                          <a:latin typeface="Tw Cen MT" panose="020B0602020104020603" pitchFamily="34" charset="0"/>
                          <a:ea typeface="+mn-ea"/>
                          <a:cs typeface="+mn-cs"/>
                        </a:rPr>
                        <a:t>5 (10%)</a:t>
                      </a:r>
                      <a:endParaRPr lang="en-MY" sz="900" kern="1200" dirty="0">
                        <a:solidFill>
                          <a:schemeClr val="tx1"/>
                        </a:solidFill>
                        <a:latin typeface="Tw Cen MT" panose="020B0602020104020603" pitchFamily="34" charset="0"/>
                        <a:ea typeface="+mn-ea"/>
                        <a:cs typeface="+mn-cs"/>
                      </a:endParaRPr>
                    </a:p>
                  </a:txBody>
                  <a:tcPr/>
                </a:tc>
                <a:tc>
                  <a:txBody>
                    <a:bodyPr/>
                    <a:lstStyle/>
                    <a:p>
                      <a:pPr algn="ctr"/>
                      <a:r>
                        <a:rPr lang="en-US" sz="900" kern="1200" dirty="0" smtClean="0">
                          <a:solidFill>
                            <a:schemeClr val="tx1"/>
                          </a:solidFill>
                          <a:latin typeface="Tw Cen MT" panose="020B0602020104020603" pitchFamily="34" charset="0"/>
                          <a:ea typeface="+mn-ea"/>
                          <a:cs typeface="+mn-cs"/>
                        </a:rPr>
                        <a:t>8</a:t>
                      </a:r>
                      <a:endParaRPr lang="en-MY" sz="900" kern="1200" dirty="0">
                        <a:solidFill>
                          <a:schemeClr val="tx1"/>
                        </a:solidFill>
                        <a:latin typeface="Tw Cen MT" panose="020B0602020104020603" pitchFamily="34" charset="0"/>
                        <a:ea typeface="+mn-ea"/>
                        <a:cs typeface="+mn-cs"/>
                      </a:endParaRPr>
                    </a:p>
                  </a:txBody>
                  <a:tcPr/>
                </a:tc>
                <a:tc>
                  <a:txBody>
                    <a:bodyPr/>
                    <a:lstStyle/>
                    <a:p>
                      <a:pPr algn="ctr"/>
                      <a:r>
                        <a:rPr lang="en-US" sz="900" kern="1200" dirty="0" smtClean="0">
                          <a:solidFill>
                            <a:schemeClr val="tx1"/>
                          </a:solidFill>
                          <a:latin typeface="Tw Cen MT" panose="020B0602020104020603" pitchFamily="34" charset="0"/>
                          <a:ea typeface="+mn-ea"/>
                          <a:cs typeface="+mn-cs"/>
                        </a:rPr>
                        <a:t>2</a:t>
                      </a:r>
                      <a:endParaRPr lang="en-MY" sz="900" kern="1200" dirty="0">
                        <a:solidFill>
                          <a:schemeClr val="tx1"/>
                        </a:solidFill>
                        <a:latin typeface="Tw Cen MT" panose="020B0602020104020603" pitchFamily="34" charset="0"/>
                        <a:ea typeface="+mn-ea"/>
                        <a:cs typeface="+mn-cs"/>
                      </a:endParaRPr>
                    </a:p>
                  </a:txBody>
                  <a:tcPr/>
                </a:tc>
                <a:tc>
                  <a:txBody>
                    <a:bodyPr/>
                    <a:lstStyle/>
                    <a:p>
                      <a:pPr algn="ctr"/>
                      <a:r>
                        <a:rPr lang="en-US" sz="900" kern="1200" dirty="0" smtClean="0">
                          <a:solidFill>
                            <a:schemeClr val="tx1"/>
                          </a:solidFill>
                          <a:latin typeface="Tw Cen MT" panose="020B0602020104020603" pitchFamily="34" charset="0"/>
                          <a:ea typeface="+mn-ea"/>
                          <a:cs typeface="+mn-cs"/>
                        </a:rPr>
                        <a:t>(2/5) x100 = 40%</a:t>
                      </a:r>
                      <a:endParaRPr lang="en-MY" sz="900" kern="1200" dirty="0">
                        <a:solidFill>
                          <a:schemeClr val="tx1"/>
                        </a:solidFill>
                        <a:latin typeface="Tw Cen MT" panose="020B0602020104020603" pitchFamily="34" charset="0"/>
                        <a:ea typeface="+mn-ea"/>
                        <a:cs typeface="+mn-cs"/>
                      </a:endParaRPr>
                    </a:p>
                  </a:txBody>
                  <a:tcPr/>
                </a:tc>
                <a:extLst>
                  <a:ext uri="{0D108BD9-81ED-4DB2-BD59-A6C34878D82A}">
                    <a16:rowId xmlns:a16="http://schemas.microsoft.com/office/drawing/2014/main" val="10001"/>
                  </a:ext>
                </a:extLst>
              </a:tr>
              <a:tr h="219431">
                <a:tc>
                  <a:txBody>
                    <a:bodyPr/>
                    <a:lstStyle/>
                    <a:p>
                      <a:pPr algn="ctr"/>
                      <a:r>
                        <a:rPr lang="en-US" sz="900" kern="1200" dirty="0" smtClean="0">
                          <a:solidFill>
                            <a:schemeClr val="tx1"/>
                          </a:solidFill>
                          <a:latin typeface="Tw Cen MT" panose="020B0602020104020603" pitchFamily="34" charset="0"/>
                          <a:ea typeface="+mn-ea"/>
                          <a:cs typeface="+mn-cs"/>
                        </a:rPr>
                        <a:t>2017</a:t>
                      </a:r>
                      <a:endParaRPr lang="en-MY" sz="900" kern="1200" dirty="0">
                        <a:solidFill>
                          <a:schemeClr val="tx1"/>
                        </a:solidFill>
                        <a:latin typeface="Tw Cen MT" panose="020B0602020104020603" pitchFamily="34" charset="0"/>
                        <a:ea typeface="+mn-ea"/>
                        <a:cs typeface="+mn-cs"/>
                      </a:endParaRPr>
                    </a:p>
                  </a:txBody>
                  <a:tcPr/>
                </a:tc>
                <a:tc>
                  <a:txBody>
                    <a:bodyPr/>
                    <a:lstStyle/>
                    <a:p>
                      <a:pPr algn="ctr"/>
                      <a:r>
                        <a:rPr lang="en-US" sz="900" kern="1200" dirty="0" smtClean="0">
                          <a:solidFill>
                            <a:schemeClr val="tx1"/>
                          </a:solidFill>
                          <a:latin typeface="Tw Cen MT" panose="020B0602020104020603" pitchFamily="34" charset="0"/>
                          <a:ea typeface="+mn-ea"/>
                          <a:cs typeface="+mn-cs"/>
                        </a:rPr>
                        <a:t>48</a:t>
                      </a:r>
                      <a:endParaRPr lang="en-MY" sz="900" kern="1200" dirty="0">
                        <a:solidFill>
                          <a:schemeClr val="tx1"/>
                        </a:solidFill>
                        <a:latin typeface="Tw Cen MT" panose="020B0602020104020603" pitchFamily="34" charset="0"/>
                        <a:ea typeface="+mn-ea"/>
                        <a:cs typeface="+mn-cs"/>
                      </a:endParaRPr>
                    </a:p>
                  </a:txBody>
                  <a:tcPr/>
                </a:tc>
                <a:tc>
                  <a:txBody>
                    <a:bodyPr/>
                    <a:lstStyle/>
                    <a:p>
                      <a:pPr algn="ctr"/>
                      <a:r>
                        <a:rPr lang="en-US" sz="900" kern="1200" dirty="0" smtClean="0">
                          <a:solidFill>
                            <a:schemeClr val="tx1"/>
                          </a:solidFill>
                          <a:latin typeface="Tw Cen MT" panose="020B0602020104020603" pitchFamily="34" charset="0"/>
                          <a:ea typeface="+mn-ea"/>
                          <a:cs typeface="+mn-cs"/>
                        </a:rPr>
                        <a:t>10 (20%)</a:t>
                      </a:r>
                      <a:endParaRPr lang="en-MY" sz="900" kern="1200" dirty="0">
                        <a:solidFill>
                          <a:schemeClr val="tx1"/>
                        </a:solidFill>
                        <a:latin typeface="Tw Cen MT" panose="020B0602020104020603" pitchFamily="34" charset="0"/>
                        <a:ea typeface="+mn-ea"/>
                        <a:cs typeface="+mn-cs"/>
                      </a:endParaRPr>
                    </a:p>
                  </a:txBody>
                  <a:tcPr/>
                </a:tc>
                <a:tc>
                  <a:txBody>
                    <a:bodyPr/>
                    <a:lstStyle/>
                    <a:p>
                      <a:pPr algn="ctr"/>
                      <a:r>
                        <a:rPr lang="en-US" sz="900" kern="1200" dirty="0" smtClean="0">
                          <a:solidFill>
                            <a:schemeClr val="tx1"/>
                          </a:solidFill>
                          <a:latin typeface="Tw Cen MT" panose="020B0602020104020603" pitchFamily="34" charset="0"/>
                          <a:ea typeface="+mn-ea"/>
                          <a:cs typeface="+mn-cs"/>
                        </a:rPr>
                        <a:t>20</a:t>
                      </a:r>
                      <a:endParaRPr lang="en-MY" sz="900" kern="1200" dirty="0">
                        <a:solidFill>
                          <a:schemeClr val="tx1"/>
                        </a:solidFill>
                        <a:latin typeface="Tw Cen MT" panose="020B0602020104020603" pitchFamily="34" charset="0"/>
                        <a:ea typeface="+mn-ea"/>
                        <a:cs typeface="+mn-cs"/>
                      </a:endParaRPr>
                    </a:p>
                  </a:txBody>
                  <a:tcPr/>
                </a:tc>
                <a:tc>
                  <a:txBody>
                    <a:bodyPr/>
                    <a:lstStyle/>
                    <a:p>
                      <a:pPr algn="ctr"/>
                      <a:r>
                        <a:rPr lang="en-US" sz="900" kern="1200" dirty="0" smtClean="0">
                          <a:solidFill>
                            <a:schemeClr val="tx1"/>
                          </a:solidFill>
                          <a:latin typeface="Tw Cen MT" panose="020B0602020104020603" pitchFamily="34" charset="0"/>
                          <a:ea typeface="+mn-ea"/>
                          <a:cs typeface="+mn-cs"/>
                        </a:rPr>
                        <a:t>10</a:t>
                      </a:r>
                      <a:endParaRPr lang="en-MY" sz="900" kern="1200" dirty="0">
                        <a:solidFill>
                          <a:schemeClr val="tx1"/>
                        </a:solidFill>
                        <a:latin typeface="Tw Cen MT" panose="020B0602020104020603" pitchFamily="34" charset="0"/>
                        <a:ea typeface="+mn-ea"/>
                        <a:cs typeface="+mn-cs"/>
                      </a:endParaRPr>
                    </a:p>
                  </a:txBody>
                  <a:tcPr/>
                </a:tc>
                <a:tc>
                  <a:txBody>
                    <a:bodyPr/>
                    <a:lstStyle/>
                    <a:p>
                      <a:pPr algn="ctr"/>
                      <a:r>
                        <a:rPr lang="en-US" sz="900" kern="1200" dirty="0" smtClean="0">
                          <a:solidFill>
                            <a:schemeClr val="tx1"/>
                          </a:solidFill>
                          <a:latin typeface="Tw Cen MT" panose="020B0602020104020603" pitchFamily="34" charset="0"/>
                          <a:ea typeface="+mn-ea"/>
                          <a:cs typeface="+mn-cs"/>
                        </a:rPr>
                        <a:t>(10/10) x100 = 100%</a:t>
                      </a:r>
                      <a:endParaRPr lang="en-MY" sz="900" kern="1200" dirty="0">
                        <a:solidFill>
                          <a:schemeClr val="tx1"/>
                        </a:solidFill>
                        <a:latin typeface="Tw Cen MT" panose="020B0602020104020603" pitchFamily="34" charset="0"/>
                        <a:ea typeface="+mn-ea"/>
                        <a:cs typeface="+mn-cs"/>
                      </a:endParaRPr>
                    </a:p>
                  </a:txBody>
                  <a:tcPr/>
                </a:tc>
                <a:extLst>
                  <a:ext uri="{0D108BD9-81ED-4DB2-BD59-A6C34878D82A}">
                    <a16:rowId xmlns:a16="http://schemas.microsoft.com/office/drawing/2014/main" val="10002"/>
                  </a:ext>
                </a:extLst>
              </a:tr>
              <a:tr h="219431">
                <a:tc>
                  <a:txBody>
                    <a:bodyPr/>
                    <a:lstStyle/>
                    <a:p>
                      <a:pPr algn="ctr"/>
                      <a:r>
                        <a:rPr lang="en-MY" sz="900" kern="1200" dirty="0" smtClean="0">
                          <a:solidFill>
                            <a:schemeClr val="tx1"/>
                          </a:solidFill>
                          <a:latin typeface="Tw Cen MT" panose="020B0602020104020603" pitchFamily="34" charset="0"/>
                          <a:ea typeface="+mn-ea"/>
                          <a:cs typeface="+mn-cs"/>
                        </a:rPr>
                        <a:t>2018</a:t>
                      </a:r>
                      <a:endParaRPr lang="en-MY" sz="900" kern="1200" dirty="0">
                        <a:solidFill>
                          <a:schemeClr val="tx1"/>
                        </a:solidFill>
                        <a:latin typeface="Tw Cen MT" panose="020B0602020104020603" pitchFamily="34" charset="0"/>
                        <a:ea typeface="+mn-ea"/>
                        <a:cs typeface="+mn-cs"/>
                      </a:endParaRPr>
                    </a:p>
                  </a:txBody>
                  <a:tcPr/>
                </a:tc>
                <a:tc>
                  <a:txBody>
                    <a:bodyPr/>
                    <a:lstStyle/>
                    <a:p>
                      <a:pPr algn="ctr"/>
                      <a:r>
                        <a:rPr lang="en-MY" sz="900" kern="1200" dirty="0" smtClean="0">
                          <a:solidFill>
                            <a:schemeClr val="tx1"/>
                          </a:solidFill>
                          <a:latin typeface="Tw Cen MT" panose="020B0602020104020603" pitchFamily="34" charset="0"/>
                          <a:ea typeface="+mn-ea"/>
                          <a:cs typeface="+mn-cs"/>
                        </a:rPr>
                        <a:t>166</a:t>
                      </a:r>
                      <a:endParaRPr lang="en-MY" sz="900" kern="1200" dirty="0">
                        <a:solidFill>
                          <a:schemeClr val="tx1"/>
                        </a:solidFill>
                        <a:latin typeface="Tw Cen MT" panose="020B0602020104020603" pitchFamily="34" charset="0"/>
                        <a:ea typeface="+mn-ea"/>
                        <a:cs typeface="+mn-cs"/>
                      </a:endParaRPr>
                    </a:p>
                  </a:txBody>
                  <a:tcPr/>
                </a:tc>
                <a:tc>
                  <a:txBody>
                    <a:bodyPr/>
                    <a:lstStyle/>
                    <a:p>
                      <a:pPr algn="ctr"/>
                      <a:r>
                        <a:rPr lang="en-MY" sz="900" kern="1200" dirty="0" smtClean="0">
                          <a:solidFill>
                            <a:schemeClr val="tx1"/>
                          </a:solidFill>
                          <a:latin typeface="Tw Cen MT" panose="020B0602020104020603" pitchFamily="34" charset="0"/>
                          <a:ea typeface="+mn-ea"/>
                          <a:cs typeface="+mn-cs"/>
                        </a:rPr>
                        <a:t>50 (30%)</a:t>
                      </a:r>
                      <a:endParaRPr lang="en-MY" sz="900" kern="1200" dirty="0">
                        <a:solidFill>
                          <a:schemeClr val="tx1"/>
                        </a:solidFill>
                        <a:latin typeface="Tw Cen MT" panose="020B0602020104020603" pitchFamily="34" charset="0"/>
                        <a:ea typeface="+mn-ea"/>
                        <a:cs typeface="+mn-cs"/>
                      </a:endParaRPr>
                    </a:p>
                  </a:txBody>
                  <a:tcPr/>
                </a:tc>
                <a:tc>
                  <a:txBody>
                    <a:bodyPr/>
                    <a:lstStyle/>
                    <a:p>
                      <a:pPr algn="ctr"/>
                      <a:r>
                        <a:rPr lang="en-MY" sz="900" kern="1200" dirty="0" smtClean="0">
                          <a:solidFill>
                            <a:schemeClr val="tx1"/>
                          </a:solidFill>
                          <a:latin typeface="Tw Cen MT" panose="020B0602020104020603" pitchFamily="34" charset="0"/>
                          <a:ea typeface="+mn-ea"/>
                          <a:cs typeface="+mn-cs"/>
                        </a:rPr>
                        <a:t>14</a:t>
                      </a:r>
                      <a:endParaRPr lang="en-MY" sz="900" kern="1200" dirty="0">
                        <a:solidFill>
                          <a:schemeClr val="tx1"/>
                        </a:solidFill>
                        <a:latin typeface="Tw Cen MT" panose="020B0602020104020603" pitchFamily="34" charset="0"/>
                        <a:ea typeface="+mn-ea"/>
                        <a:cs typeface="+mn-cs"/>
                      </a:endParaRPr>
                    </a:p>
                  </a:txBody>
                  <a:tcPr/>
                </a:tc>
                <a:tc>
                  <a:txBody>
                    <a:bodyPr/>
                    <a:lstStyle/>
                    <a:p>
                      <a:pPr algn="ctr"/>
                      <a:r>
                        <a:rPr lang="en-MY" sz="900" kern="1200" dirty="0" smtClean="0">
                          <a:solidFill>
                            <a:schemeClr val="tx1"/>
                          </a:solidFill>
                          <a:latin typeface="Tw Cen MT" panose="020B0602020104020603" pitchFamily="34" charset="0"/>
                          <a:ea typeface="+mn-ea"/>
                          <a:cs typeface="+mn-cs"/>
                        </a:rPr>
                        <a:t>11</a:t>
                      </a:r>
                      <a:endParaRPr lang="en-MY" sz="900" kern="1200" dirty="0">
                        <a:solidFill>
                          <a:schemeClr val="tx1"/>
                        </a:solidFill>
                        <a:latin typeface="Tw Cen MT" panose="020B0602020104020603"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latin typeface="Tw Cen MT" panose="020B0602020104020603" pitchFamily="34" charset="0"/>
                          <a:ea typeface="+mn-ea"/>
                          <a:cs typeface="+mn-cs"/>
                        </a:rPr>
                        <a:t>(11/50) x100 = 22%</a:t>
                      </a:r>
                      <a:endParaRPr lang="en-MY" sz="900" kern="1200" dirty="0" smtClean="0">
                        <a:solidFill>
                          <a:schemeClr val="tx1"/>
                        </a:solidFill>
                        <a:latin typeface="Tw Cen MT" panose="020B0602020104020603" pitchFamily="34" charset="0"/>
                        <a:ea typeface="+mn-ea"/>
                        <a:cs typeface="+mn-cs"/>
                      </a:endParaRPr>
                    </a:p>
                  </a:txBody>
                  <a:tcPr/>
                </a:tc>
                <a:extLst>
                  <a:ext uri="{0D108BD9-81ED-4DB2-BD59-A6C34878D82A}">
                    <a16:rowId xmlns:a16="http://schemas.microsoft.com/office/drawing/2014/main" val="10003"/>
                  </a:ext>
                </a:extLst>
              </a:tr>
            </a:tbl>
          </a:graphicData>
        </a:graphic>
      </p:graphicFrame>
      <p:sp>
        <p:nvSpPr>
          <p:cNvPr id="13" name="Rectangle 12"/>
          <p:cNvSpPr/>
          <p:nvPr/>
        </p:nvSpPr>
        <p:spPr>
          <a:xfrm>
            <a:off x="15117" y="7004217"/>
            <a:ext cx="1931939" cy="246221"/>
          </a:xfrm>
          <a:prstGeom prst="rect">
            <a:avLst/>
          </a:prstGeom>
        </p:spPr>
        <p:txBody>
          <a:bodyPr wrap="none">
            <a:spAutoFit/>
          </a:bodyPr>
          <a:lstStyle/>
          <a:p>
            <a:r>
              <a:rPr lang="en-MY" sz="1000" b="1" dirty="0">
                <a:latin typeface="Tw Cen MT" panose="020B0602020104020603" pitchFamily="34" charset="0"/>
              </a:rPr>
              <a:t>QLASSIC Score on Public Projects</a:t>
            </a:r>
          </a:p>
        </p:txBody>
      </p:sp>
      <p:sp>
        <p:nvSpPr>
          <p:cNvPr id="14" name="Rectangle 13"/>
          <p:cNvSpPr/>
          <p:nvPr/>
        </p:nvSpPr>
        <p:spPr>
          <a:xfrm>
            <a:off x="-1" y="8477667"/>
            <a:ext cx="6715125" cy="1015663"/>
          </a:xfrm>
          <a:prstGeom prst="rect">
            <a:avLst/>
          </a:prstGeom>
        </p:spPr>
        <p:txBody>
          <a:bodyPr wrap="square">
            <a:spAutoFit/>
          </a:bodyPr>
          <a:lstStyle/>
          <a:p>
            <a:pPr lvl="0"/>
            <a:r>
              <a:rPr lang="en-US" sz="1000" b="1" dirty="0" smtClean="0">
                <a:solidFill>
                  <a:prstClr val="black"/>
                </a:solidFill>
                <a:latin typeface="Tw Cen MT" panose="020B0602020104020603" pitchFamily="34" charset="0"/>
              </a:rPr>
              <a:t>Scoring For The QLASSIC Assessment</a:t>
            </a:r>
          </a:p>
          <a:p>
            <a:pPr lvl="0" algn="just"/>
            <a:r>
              <a:rPr lang="en-MY" sz="1000" dirty="0" smtClean="0">
                <a:solidFill>
                  <a:prstClr val="black"/>
                </a:solidFill>
                <a:latin typeface="Tw Cen MT" panose="020B0602020104020603" pitchFamily="34" charset="0"/>
              </a:rPr>
              <a:t>In Q1 2018, the highest QLASSIC score for projects is 79%, the lowest QLASSIC is 66% and the average QLASSIC score is 72.1%</a:t>
            </a:r>
          </a:p>
          <a:p>
            <a:pPr lvl="0" algn="just"/>
            <a:endParaRPr lang="en-MY" sz="1000" dirty="0" smtClean="0">
              <a:solidFill>
                <a:prstClr val="black"/>
              </a:solidFill>
              <a:latin typeface="Tw Cen MT" panose="020B0602020104020603" pitchFamily="34" charset="0"/>
            </a:endParaRPr>
          </a:p>
          <a:p>
            <a:pPr lvl="0" algn="just"/>
            <a:r>
              <a:rPr lang="en-MY" sz="1000" dirty="0" smtClean="0">
                <a:solidFill>
                  <a:prstClr val="black"/>
                </a:solidFill>
                <a:latin typeface="Tw Cen MT" panose="020B0602020104020603" pitchFamily="34" charset="0"/>
              </a:rPr>
              <a:t>In Q2 2018, the highest QLASSIC score for projects is 77%, the lowest QLASSIC is 72% and the average QLASSIC score is 74.5%.</a:t>
            </a:r>
            <a:endParaRPr lang="en-US" sz="1000" b="1" dirty="0">
              <a:solidFill>
                <a:prstClr val="black"/>
              </a:solidFill>
              <a:latin typeface="Tw Cen MT" panose="020B0602020104020603" pitchFamily="34" charset="0"/>
            </a:endParaRPr>
          </a:p>
        </p:txBody>
      </p:sp>
    </p:spTree>
    <p:extLst>
      <p:ext uri="{BB962C8B-B14F-4D97-AF65-F5344CB8AC3E}">
        <p14:creationId xmlns:p14="http://schemas.microsoft.com/office/powerpoint/2010/main" val="28672139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100</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2017</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2018</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2019</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2020</a:t>
                      </a:r>
                    </a:p>
                  </a:txBody>
                  <a:tcPr>
                    <a:solidFill>
                      <a:srgbClr val="FF3300">
                        <a:alpha val="65000"/>
                      </a:srgbClr>
                    </a:solidFill>
                  </a:tcPr>
                </a:tc>
                <a:extLst>
                  <a:ext uri="{0D108BD9-81ED-4DB2-BD59-A6C34878D82A}">
                    <a16:rowId xmlns:a16="http://schemas.microsoft.com/office/drawing/2014/main" val="2306563032"/>
                  </a:ext>
                </a:extLst>
              </a:tr>
              <a:tr h="1787931">
                <a:tc>
                  <a:txBody>
                    <a:bodyPr/>
                    <a:lstStyle/>
                    <a:p>
                      <a:pPr>
                        <a:lnSpc>
                          <a:spcPct val="100000"/>
                        </a:lnSpc>
                      </a:pPr>
                      <a:r>
                        <a:rPr lang="en-US" sz="900" dirty="0" smtClean="0">
                          <a:solidFill>
                            <a:srgbClr val="000000"/>
                          </a:solidFill>
                          <a:latin typeface="Tw Cen MT" pitchFamily="34" charset="0"/>
                        </a:rPr>
                        <a:t>Minister of Works’ approval on registration and accreditation criteria  secured by Oct 2016</a:t>
                      </a:r>
                    </a:p>
                    <a:p>
                      <a:pPr>
                        <a:lnSpc>
                          <a:spcPct val="100000"/>
                        </a:lnSpc>
                      </a:pPr>
                      <a:endParaRPr lang="en-US" sz="900" dirty="0" smtClean="0">
                        <a:solidFill>
                          <a:srgbClr val="000000"/>
                        </a:solidFill>
                        <a:latin typeface="Tw Cen MT" pitchFamily="34" charset="0"/>
                      </a:endParaRPr>
                    </a:p>
                    <a:p>
                      <a:pPr>
                        <a:lnSpc>
                          <a:spcPct val="100000"/>
                        </a:lnSpc>
                      </a:pPr>
                      <a:r>
                        <a:rPr lang="en-US" sz="900" dirty="0" smtClean="0">
                          <a:solidFill>
                            <a:srgbClr val="000000"/>
                          </a:solidFill>
                          <a:latin typeface="Tw Cen MT" pitchFamily="34" charset="0"/>
                        </a:rPr>
                        <a:t>Registration launched by Dec 2016</a:t>
                      </a:r>
                    </a:p>
                    <a:p>
                      <a:endPar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solidFill>
                      <a:schemeClr val="accent2">
                        <a:lumMod val="20000"/>
                        <a:lumOff val="80000"/>
                      </a:schemeClr>
                    </a:solidFill>
                  </a:tcPr>
                </a:tc>
                <a:tc>
                  <a:txBody>
                    <a:bodyPr/>
                    <a:lstStyle/>
                    <a:p>
                      <a:endParaRPr lang="en-MY" sz="900" dirty="0">
                        <a:latin typeface="Tw Cen MT" pitchFamily="34" charset="0"/>
                      </a:endParaRPr>
                    </a:p>
                  </a:txBody>
                  <a:tcPr>
                    <a:solidFill>
                      <a:schemeClr val="accent2">
                        <a:lumMod val="20000"/>
                        <a:lumOff val="80000"/>
                      </a:schemeClr>
                    </a:solidFill>
                  </a:tcPr>
                </a:tc>
                <a:tc>
                  <a:txBody>
                    <a:bodyPr/>
                    <a:lstStyle/>
                    <a:p>
                      <a:endParaRPr lang="en-MY" sz="900" dirty="0">
                        <a:latin typeface="Tw Cen MT" pitchFamily="34" charset="0"/>
                      </a:endParaRPr>
                    </a:p>
                  </a:txBody>
                  <a:tcPr>
                    <a:solidFill>
                      <a:schemeClr val="accent2">
                        <a:lumMod val="20000"/>
                        <a:lumOff val="80000"/>
                      </a:schemeClr>
                    </a:solidFill>
                  </a:tcPr>
                </a:tc>
                <a:tc>
                  <a:txBody>
                    <a:bodyPr/>
                    <a:lstStyle/>
                    <a:p>
                      <a:endParaRPr lang="en-MY" sz="900" dirty="0">
                        <a:latin typeface="Tw Cen MT" pitchFamily="34" charset="0"/>
                      </a:endParaRPr>
                    </a:p>
                  </a:txBody>
                  <a:tcPr>
                    <a:solidFill>
                      <a:schemeClr val="accent2">
                        <a:lumMod val="20000"/>
                        <a:lumOff val="80000"/>
                      </a:schemeClr>
                    </a:solidFill>
                  </a:tcPr>
                </a:tc>
                <a:tc>
                  <a:txBody>
                    <a:bodyPr/>
                    <a:lstStyle/>
                    <a:p>
                      <a:endParaRPr lang="en-MY" sz="900" dirty="0">
                        <a:latin typeface="Tw Cen MT" pitchFamily="34" charset="0"/>
                      </a:endParaRPr>
                    </a:p>
                  </a:txBody>
                  <a:tcPr>
                    <a:solidFill>
                      <a:schemeClr val="accent2">
                        <a:lumMod val="20000"/>
                        <a:lumOff val="80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Megat Kamil Azmi Megat Rus Kamarani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Ida Zuraida Mohd Yusoff </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Zalina Mat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401881" cy="1322832"/>
        </p:xfrm>
        <a:graphic>
          <a:graphicData uri="http://schemas.openxmlformats.org/drawingml/2006/table">
            <a:tbl>
              <a:tblPr firstRow="1" bandRow="1">
                <a:tableStyleId>{5C22544A-7EE6-4342-B048-85BDC9FD1C3A}</a:tableStyleId>
              </a:tblPr>
              <a:tblGrid>
                <a:gridCol w="4401881">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Criteria of registration and accreditation for facility management contractors launched by Q4 2016</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smtClean="0">
                          <a:solidFill>
                            <a:schemeClr val="tx1"/>
                          </a:solidFill>
                          <a:latin typeface="Tw Cen MT" panose="020B0602020104020603" pitchFamily="34" charset="0"/>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Q3 - Improve ease of doing business by addressing regulatory constraints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Q3a - Streamline and enhance contractor registration </a:t>
                      </a:r>
                      <a:endParaRPr lang="ms-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93271"/>
            <a:ext cx="6864535" cy="4555093"/>
          </a:xfrm>
          <a:prstGeom prst="rect">
            <a:avLst/>
          </a:prstGeom>
          <a:noFill/>
        </p:spPr>
        <p:txBody>
          <a:bodyPr wrap="square" rtlCol="0">
            <a:spAutoFit/>
          </a:bodyPr>
          <a:lstStyle/>
          <a:p>
            <a:r>
              <a:rPr lang="en-MY" sz="1000" dirty="0" smtClean="0">
                <a:latin typeface="Tw Cen MT" panose="020B0602020104020603" pitchFamily="34" charset="0"/>
              </a:rPr>
              <a:t>This KPI is under the purview of IWG3.</a:t>
            </a:r>
          </a:p>
          <a:p>
            <a:endParaRPr lang="en-US" sz="1000" b="1" dirty="0" smtClean="0">
              <a:solidFill>
                <a:srgbClr val="000000"/>
              </a:solidFill>
              <a:latin typeface="Tw Cen MT" pitchFamily="34" charset="0"/>
            </a:endParaRPr>
          </a:p>
          <a:p>
            <a:r>
              <a:rPr lang="en-US" sz="1000" b="1" dirty="0" smtClean="0">
                <a:solidFill>
                  <a:srgbClr val="000000"/>
                </a:solidFill>
                <a:latin typeface="Tw Cen MT" pitchFamily="34" charset="0"/>
              </a:rPr>
              <a:t>Minister of Works’ approval on registration and accreditation criteria</a:t>
            </a:r>
          </a:p>
          <a:p>
            <a:r>
              <a:rPr lang="en-MY" sz="1000" dirty="0" smtClean="0">
                <a:latin typeface="Tw Cen MT" panose="020B0602020104020603" pitchFamily="34" charset="0"/>
              </a:rPr>
              <a:t>Currently, the registration of contractors covers four (4) categories </a:t>
            </a:r>
            <a:r>
              <a:rPr lang="en-MY" sz="1000" dirty="0" err="1" smtClean="0">
                <a:latin typeface="Tw Cen MT" panose="020B0602020104020603" pitchFamily="34" charset="0"/>
              </a:rPr>
              <a:t>i.e</a:t>
            </a:r>
            <a:r>
              <a:rPr lang="en-MY" sz="1000" dirty="0" smtClean="0">
                <a:latin typeface="Tw Cen MT" panose="020B0602020104020603" pitchFamily="34" charset="0"/>
              </a:rPr>
              <a:t>:</a:t>
            </a:r>
          </a:p>
          <a:p>
            <a:pPr marL="228600" indent="-228600">
              <a:buFont typeface="+mj-lt"/>
              <a:buAutoNum type="arabicParenR"/>
            </a:pPr>
            <a:r>
              <a:rPr lang="en-US" sz="1000" dirty="0" smtClean="0">
                <a:latin typeface="Tw Cen MT" panose="020B0602020104020603" pitchFamily="34" charset="0"/>
              </a:rPr>
              <a:t>CE 	-  Civil Engineering (43 </a:t>
            </a:r>
            <a:r>
              <a:rPr lang="en-US" sz="1000" dirty="0" err="1" smtClean="0">
                <a:latin typeface="Tw Cen MT" panose="020B0602020104020603" pitchFamily="34" charset="0"/>
              </a:rPr>
              <a:t>specialisations</a:t>
            </a:r>
            <a:r>
              <a:rPr lang="en-US" sz="1000" dirty="0" smtClean="0">
                <a:latin typeface="Tw Cen MT" panose="020B0602020104020603" pitchFamily="34" charset="0"/>
              </a:rPr>
              <a:t>)</a:t>
            </a:r>
          </a:p>
          <a:p>
            <a:pPr marL="228600" indent="-228600">
              <a:buFont typeface="+mj-lt"/>
              <a:buAutoNum type="arabicParenR"/>
            </a:pPr>
            <a:r>
              <a:rPr lang="en-US" sz="1000" dirty="0" smtClean="0">
                <a:latin typeface="Tw Cen MT" panose="020B0602020104020603" pitchFamily="34" charset="0"/>
              </a:rPr>
              <a:t>B 	-  Building (29 </a:t>
            </a:r>
            <a:r>
              <a:rPr lang="en-US" sz="1000" dirty="0" err="1" smtClean="0">
                <a:latin typeface="Tw Cen MT" panose="020B0602020104020603" pitchFamily="34" charset="0"/>
              </a:rPr>
              <a:t>specialisations</a:t>
            </a:r>
            <a:r>
              <a:rPr lang="en-US" sz="1000" dirty="0" smtClean="0">
                <a:latin typeface="Tw Cen MT" panose="020B0602020104020603" pitchFamily="34" charset="0"/>
              </a:rPr>
              <a:t>)</a:t>
            </a:r>
          </a:p>
          <a:p>
            <a:pPr marL="228600" indent="-228600">
              <a:buFont typeface="+mj-lt"/>
              <a:buAutoNum type="arabicParenR"/>
            </a:pPr>
            <a:r>
              <a:rPr lang="en-US" sz="1000" dirty="0" smtClean="0">
                <a:latin typeface="Tw Cen MT" panose="020B0602020104020603" pitchFamily="34" charset="0"/>
              </a:rPr>
              <a:t>ME 	-  Mechanical &amp; Electrical (M-21 </a:t>
            </a:r>
            <a:r>
              <a:rPr lang="en-US" sz="1000" dirty="0" err="1" smtClean="0">
                <a:latin typeface="Tw Cen MT" panose="020B0602020104020603" pitchFamily="34" charset="0"/>
              </a:rPr>
              <a:t>specialisations</a:t>
            </a:r>
            <a:r>
              <a:rPr lang="en-US" sz="1000" dirty="0" smtClean="0">
                <a:latin typeface="Tw Cen MT" panose="020B0602020104020603" pitchFamily="34" charset="0"/>
              </a:rPr>
              <a:t>, E-35 </a:t>
            </a:r>
            <a:r>
              <a:rPr lang="en-US" sz="1000" dirty="0" err="1" smtClean="0">
                <a:latin typeface="Tw Cen MT" panose="020B0602020104020603" pitchFamily="34" charset="0"/>
              </a:rPr>
              <a:t>specialisations</a:t>
            </a:r>
            <a:r>
              <a:rPr lang="en-US" sz="1000" dirty="0" smtClean="0">
                <a:latin typeface="Tw Cen MT" panose="020B0602020104020603" pitchFamily="34" charset="0"/>
              </a:rPr>
              <a:t>)</a:t>
            </a:r>
          </a:p>
          <a:p>
            <a:pPr marL="228600" indent="-228600">
              <a:buFont typeface="+mj-lt"/>
              <a:buAutoNum type="arabicParenR"/>
            </a:pPr>
            <a:r>
              <a:rPr lang="en-US" sz="1000" dirty="0" smtClean="0">
                <a:latin typeface="Tw Cen MT" panose="020B0602020104020603" pitchFamily="34" charset="0"/>
              </a:rPr>
              <a:t>FM	-  </a:t>
            </a:r>
            <a:r>
              <a:rPr lang="en-MY" sz="1000" dirty="0">
                <a:latin typeface="Tw Cen MT" panose="020B0602020104020603" pitchFamily="34" charset="0"/>
              </a:rPr>
              <a:t>General Building &amp; Infrastructure </a:t>
            </a:r>
            <a:r>
              <a:rPr lang="en-MY" sz="1000" dirty="0" smtClean="0">
                <a:latin typeface="Tw Cen MT" panose="020B0602020104020603" pitchFamily="34" charset="0"/>
              </a:rPr>
              <a:t>Facilities (F01), </a:t>
            </a:r>
            <a:r>
              <a:rPr lang="en-MY" sz="1000" dirty="0">
                <a:latin typeface="Tw Cen MT" panose="020B0602020104020603" pitchFamily="34" charset="0"/>
              </a:rPr>
              <a:t>Healthcare </a:t>
            </a:r>
            <a:r>
              <a:rPr lang="en-MY" sz="1000" dirty="0" smtClean="0">
                <a:latin typeface="Tw Cen MT" panose="020B0602020104020603" pitchFamily="34" charset="0"/>
              </a:rPr>
              <a:t>Facilities (F02)</a:t>
            </a:r>
            <a:endParaRPr lang="en-MY" sz="1000" dirty="0">
              <a:latin typeface="Tw Cen MT" panose="020B0602020104020603" pitchFamily="34" charset="0"/>
            </a:endParaRPr>
          </a:p>
          <a:p>
            <a:endParaRPr lang="en-US" sz="1000" dirty="0" smtClean="0">
              <a:latin typeface="Tw Cen MT" panose="020B0602020104020603" pitchFamily="34" charset="0"/>
            </a:endParaRPr>
          </a:p>
          <a:p>
            <a:r>
              <a:rPr lang="en-US" sz="1000" dirty="0" smtClean="0">
                <a:latin typeface="Tw Cen MT" panose="020B0602020104020603" pitchFamily="34" charset="0"/>
              </a:rPr>
              <a:t>There are three ways to be registered as FM contractors:</a:t>
            </a:r>
          </a:p>
          <a:p>
            <a:pPr marL="228600" indent="-228600">
              <a:buAutoNum type="arabicParenR"/>
            </a:pPr>
            <a:r>
              <a:rPr lang="en-US" sz="1000" dirty="0" smtClean="0">
                <a:latin typeface="Tw Cen MT" panose="020B0602020104020603" pitchFamily="34" charset="0"/>
              </a:rPr>
              <a:t>For existing contractors, they can register under category F when they are awarded contracts on FM works</a:t>
            </a:r>
          </a:p>
          <a:p>
            <a:pPr marL="228600" indent="-228600">
              <a:buAutoNum type="arabicParenR"/>
            </a:pPr>
            <a:r>
              <a:rPr lang="en-US" sz="1000" dirty="0" smtClean="0">
                <a:latin typeface="Tw Cen MT" panose="020B0602020104020603" pitchFamily="34" charset="0"/>
              </a:rPr>
              <a:t>For new contractors with qualified FM technical personnel according to the registration grade</a:t>
            </a:r>
          </a:p>
          <a:p>
            <a:pPr marL="228600" indent="-228600">
              <a:buAutoNum type="arabicParenR"/>
            </a:pPr>
            <a:r>
              <a:rPr lang="en-US" sz="1000" dirty="0" smtClean="0">
                <a:latin typeface="Tw Cen MT" panose="020B0602020104020603" pitchFamily="34" charset="0"/>
              </a:rPr>
              <a:t>For new contractors without qualified FM technical personnel, but having the required FM project experience</a:t>
            </a:r>
          </a:p>
          <a:p>
            <a:pPr marL="228600" indent="-228600"/>
            <a:endParaRPr lang="en-US" sz="1000" dirty="0" smtClean="0">
              <a:latin typeface="Tw Cen MT" panose="020B0602020104020603" pitchFamily="34" charset="0"/>
            </a:endParaRPr>
          </a:p>
          <a:p>
            <a:r>
              <a:rPr lang="en-US" sz="1000" dirty="0" smtClean="0">
                <a:latin typeface="Tw Cen MT" panose="020B0602020104020603" pitchFamily="34" charset="0"/>
              </a:rPr>
              <a:t>However, CIDB only registers contractors grade G4 and above for this category.</a:t>
            </a:r>
          </a:p>
          <a:p>
            <a:endParaRPr lang="en-MY" sz="1000" dirty="0" smtClean="0">
              <a:latin typeface="Tw Cen MT" panose="020B0602020104020603" pitchFamily="34" charset="0"/>
            </a:endParaRPr>
          </a:p>
          <a:p>
            <a:r>
              <a:rPr lang="en-MY" sz="1000" dirty="0" smtClean="0">
                <a:latin typeface="Tw Cen MT" panose="020B0602020104020603" pitchFamily="34" charset="0"/>
              </a:rPr>
              <a:t>To date, a total of 213 contractors with the following breakdown have been registered under FM:</a:t>
            </a:r>
          </a:p>
          <a:p>
            <a:endParaRPr lang="en-US" sz="1000" dirty="0" smtClean="0">
              <a:latin typeface="Tw Cen MT" panose="020B0602020104020603" pitchFamily="34" charset="0"/>
            </a:endParaRPr>
          </a:p>
          <a:p>
            <a:endParaRPr lang="en-MY"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MY" sz="1000" dirty="0" smtClean="0">
              <a:latin typeface="Tw Cen MT" panose="020B0602020104020603" pitchFamily="34" charset="0"/>
            </a:endParaRPr>
          </a:p>
          <a:p>
            <a:r>
              <a:rPr lang="en-MY" sz="1000" dirty="0" smtClean="0">
                <a:latin typeface="Tw Cen MT" panose="020B0602020104020603" pitchFamily="34" charset="0"/>
              </a:rPr>
              <a:t>This KPI is 100% achieved.</a:t>
            </a:r>
          </a:p>
          <a:p>
            <a:endParaRPr lang="en-US" sz="1000" dirty="0" smtClean="0">
              <a:latin typeface="Tw Cen MT" panose="020B0602020104020603" pitchFamily="34" charset="0"/>
            </a:endParaRPr>
          </a:p>
        </p:txBody>
      </p:sp>
      <p:sp>
        <p:nvSpPr>
          <p:cNvPr id="5" name="Rectangle 4"/>
          <p:cNvSpPr/>
          <p:nvPr/>
        </p:nvSpPr>
        <p:spPr>
          <a:xfrm>
            <a:off x="2110332" y="63798"/>
            <a:ext cx="3167790" cy="307777"/>
          </a:xfrm>
          <a:prstGeom prst="rect">
            <a:avLst/>
          </a:prstGeom>
          <a:ln>
            <a:noFill/>
          </a:ln>
        </p:spPr>
        <p:txBody>
          <a:bodyPr wrap="none">
            <a:spAutoFit/>
          </a:bodyPr>
          <a:lstStyle/>
          <a:p>
            <a:r>
              <a:rPr lang="ms-MY" sz="1400" b="1" dirty="0" smtClean="0">
                <a:solidFill>
                  <a:srgbClr val="FF0000"/>
                </a:solidFill>
                <a:latin typeface="Tw Cen MT" panose="020B0602020104020603" pitchFamily="34" charset="0"/>
              </a:rPr>
              <a:t>QUALITY, SAFETY &amp; PROFESSIONALISM</a:t>
            </a:r>
            <a:endParaRPr lang="ms-MY" sz="1400" dirty="0">
              <a:solidFill>
                <a:srgbClr val="FF0000"/>
              </a:solidFill>
            </a:endParaRPr>
          </a:p>
        </p:txBody>
      </p:sp>
      <p:sp>
        <p:nvSpPr>
          <p:cNvPr id="10" name="Rectangle 9"/>
          <p:cNvSpPr/>
          <p:nvPr/>
        </p:nvSpPr>
        <p:spPr>
          <a:xfrm>
            <a:off x="116963" y="-74431"/>
            <a:ext cx="2281180"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Q3-019</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rgbClr val="FF3300"/>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FF3300"/>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1782408609"/>
              </p:ext>
            </p:extLst>
          </p:nvPr>
        </p:nvGraphicFramePr>
        <p:xfrm>
          <a:off x="86265" y="7361720"/>
          <a:ext cx="6611631" cy="1068838"/>
        </p:xfrm>
        <a:graphic>
          <a:graphicData uri="http://schemas.openxmlformats.org/drawingml/2006/table">
            <a:tbl>
              <a:tblPr/>
              <a:tblGrid>
                <a:gridCol w="1571336">
                  <a:extLst>
                    <a:ext uri="{9D8B030D-6E8A-4147-A177-3AD203B41FA5}">
                      <a16:colId xmlns:a16="http://schemas.microsoft.com/office/drawing/2014/main" val="20000"/>
                    </a:ext>
                  </a:extLst>
                </a:gridCol>
                <a:gridCol w="999336">
                  <a:extLst>
                    <a:ext uri="{9D8B030D-6E8A-4147-A177-3AD203B41FA5}">
                      <a16:colId xmlns:a16="http://schemas.microsoft.com/office/drawing/2014/main" val="20001"/>
                    </a:ext>
                  </a:extLst>
                </a:gridCol>
                <a:gridCol w="1017917">
                  <a:extLst>
                    <a:ext uri="{9D8B030D-6E8A-4147-A177-3AD203B41FA5}">
                      <a16:colId xmlns:a16="http://schemas.microsoft.com/office/drawing/2014/main" val="20002"/>
                    </a:ext>
                  </a:extLst>
                </a:gridCol>
                <a:gridCol w="1009290">
                  <a:extLst>
                    <a:ext uri="{9D8B030D-6E8A-4147-A177-3AD203B41FA5}">
                      <a16:colId xmlns:a16="http://schemas.microsoft.com/office/drawing/2014/main" val="20003"/>
                    </a:ext>
                  </a:extLst>
                </a:gridCol>
                <a:gridCol w="1009291">
                  <a:extLst>
                    <a:ext uri="{9D8B030D-6E8A-4147-A177-3AD203B41FA5}">
                      <a16:colId xmlns:a16="http://schemas.microsoft.com/office/drawing/2014/main" val="20004"/>
                    </a:ext>
                  </a:extLst>
                </a:gridCol>
                <a:gridCol w="1004461">
                  <a:extLst>
                    <a:ext uri="{9D8B030D-6E8A-4147-A177-3AD203B41FA5}">
                      <a16:colId xmlns:a16="http://schemas.microsoft.com/office/drawing/2014/main" val="20005"/>
                    </a:ext>
                  </a:extLst>
                </a:gridCol>
              </a:tblGrid>
              <a:tr h="238018">
                <a:tc>
                  <a:txBody>
                    <a:bodyPr/>
                    <a:lstStyle/>
                    <a:p>
                      <a:pPr marL="0" marR="0" indent="0" algn="ctr" defTabSz="685800" rtl="0" eaLnBrk="1" fontAlgn="auto" latinLnBrk="0" hangingPunct="1">
                        <a:lnSpc>
                          <a:spcPct val="115000"/>
                        </a:lnSpc>
                        <a:spcBef>
                          <a:spcPts val="0"/>
                        </a:spcBef>
                        <a:spcAft>
                          <a:spcPts val="0"/>
                        </a:spcAft>
                        <a:buClrTx/>
                        <a:buSzTx/>
                        <a:buFontTx/>
                        <a:buNone/>
                        <a:tabLst/>
                        <a:defRPr/>
                      </a:pPr>
                      <a:r>
                        <a:rPr lang="en-US" sz="900" b="1" dirty="0" smtClean="0">
                          <a:latin typeface="Tw Cen MT" pitchFamily="34" charset="0"/>
                        </a:rPr>
                        <a:t>Contractors category</a:t>
                      </a:r>
                      <a:endParaRPr lang="en-MY" sz="900" b="1" dirty="0" smtClean="0">
                        <a:latin typeface="Tw Cen MT" pitchFamily="34" charset="0"/>
                      </a:endParaRPr>
                    </a:p>
                  </a:txBody>
                  <a:tcPr marL="53427" marR="534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indent="0" algn="ctr" defTabSz="685800" rtl="0" eaLnBrk="1" fontAlgn="auto" latinLnBrk="0" hangingPunct="1">
                        <a:lnSpc>
                          <a:spcPct val="115000"/>
                        </a:lnSpc>
                        <a:spcBef>
                          <a:spcPts val="0"/>
                        </a:spcBef>
                        <a:spcAft>
                          <a:spcPts val="0"/>
                        </a:spcAft>
                        <a:buClrTx/>
                        <a:buSzTx/>
                        <a:buFontTx/>
                        <a:buNone/>
                        <a:tabLst/>
                        <a:defRPr/>
                      </a:pPr>
                      <a:r>
                        <a:rPr lang="en-US" sz="900" b="1" dirty="0" smtClean="0">
                          <a:latin typeface="Tw Cen MT" pitchFamily="34" charset="0"/>
                        </a:rPr>
                        <a:t>G4 Contractors</a:t>
                      </a:r>
                      <a:endParaRPr lang="en-MY" sz="900" b="1" dirty="0" smtClean="0">
                        <a:latin typeface="Tw Cen MT" pitchFamily="34" charset="0"/>
                      </a:endParaRPr>
                    </a:p>
                  </a:txBody>
                  <a:tcPr marL="53427" marR="534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indent="0" algn="ctr" defTabSz="685800" rtl="0" eaLnBrk="1" fontAlgn="auto" latinLnBrk="0" hangingPunct="1">
                        <a:lnSpc>
                          <a:spcPct val="115000"/>
                        </a:lnSpc>
                        <a:spcBef>
                          <a:spcPts val="0"/>
                        </a:spcBef>
                        <a:spcAft>
                          <a:spcPts val="0"/>
                        </a:spcAft>
                        <a:buClrTx/>
                        <a:buSzTx/>
                        <a:buFontTx/>
                        <a:buNone/>
                        <a:tabLst/>
                        <a:defRPr/>
                      </a:pPr>
                      <a:r>
                        <a:rPr lang="en-US" sz="900" b="1" dirty="0" smtClean="0">
                          <a:latin typeface="Tw Cen MT" pitchFamily="34" charset="0"/>
                        </a:rPr>
                        <a:t>G5 Contractors</a:t>
                      </a:r>
                      <a:endParaRPr lang="en-MY" sz="900" b="1" dirty="0" smtClean="0">
                        <a:latin typeface="Tw Cen MT" pitchFamily="34" charset="0"/>
                      </a:endParaRPr>
                    </a:p>
                  </a:txBody>
                  <a:tcPr marL="53427" marR="534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indent="0" algn="ctr" defTabSz="685800" rtl="0" eaLnBrk="1" fontAlgn="auto" latinLnBrk="0" hangingPunct="1">
                        <a:lnSpc>
                          <a:spcPct val="115000"/>
                        </a:lnSpc>
                        <a:spcBef>
                          <a:spcPts val="0"/>
                        </a:spcBef>
                        <a:spcAft>
                          <a:spcPts val="0"/>
                        </a:spcAft>
                        <a:buClrTx/>
                        <a:buSzTx/>
                        <a:buFontTx/>
                        <a:buNone/>
                        <a:tabLst/>
                        <a:defRPr/>
                      </a:pPr>
                      <a:r>
                        <a:rPr lang="en-US" sz="900" b="1" dirty="0" smtClean="0">
                          <a:latin typeface="Tw Cen MT" pitchFamily="34" charset="0"/>
                        </a:rPr>
                        <a:t>G6 Contractors</a:t>
                      </a:r>
                      <a:endParaRPr lang="en-MY" sz="900" b="1" dirty="0" smtClean="0">
                        <a:latin typeface="Tw Cen MT" pitchFamily="34" charset="0"/>
                      </a:endParaRPr>
                    </a:p>
                  </a:txBody>
                  <a:tcPr marL="53427" marR="534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indent="0" algn="ctr" defTabSz="685800" rtl="0" eaLnBrk="1" fontAlgn="auto" latinLnBrk="0" hangingPunct="1">
                        <a:lnSpc>
                          <a:spcPct val="115000"/>
                        </a:lnSpc>
                        <a:spcBef>
                          <a:spcPts val="0"/>
                        </a:spcBef>
                        <a:spcAft>
                          <a:spcPts val="0"/>
                        </a:spcAft>
                        <a:buClrTx/>
                        <a:buSzTx/>
                        <a:buFontTx/>
                        <a:buNone/>
                        <a:tabLst/>
                        <a:defRPr/>
                      </a:pPr>
                      <a:r>
                        <a:rPr lang="en-US" sz="900" b="1" dirty="0" smtClean="0">
                          <a:latin typeface="Tw Cen MT" pitchFamily="34" charset="0"/>
                        </a:rPr>
                        <a:t>G7 Contractors</a:t>
                      </a:r>
                      <a:endParaRPr lang="en-MY" sz="900" b="1" dirty="0" smtClean="0">
                        <a:latin typeface="Tw Cen MT" pitchFamily="34" charset="0"/>
                      </a:endParaRPr>
                    </a:p>
                  </a:txBody>
                  <a:tcPr marL="53427" marR="534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ct val="115000"/>
                        </a:lnSpc>
                        <a:spcAft>
                          <a:spcPts val="0"/>
                        </a:spcAft>
                      </a:pPr>
                      <a:r>
                        <a:rPr lang="en-MY" sz="900" b="1" u="none" dirty="0" smtClean="0">
                          <a:latin typeface="Tw Cen MT" pitchFamily="34" charset="0"/>
                          <a:ea typeface="Calibri"/>
                          <a:cs typeface="Times New Roman"/>
                        </a:rPr>
                        <a:t>Total</a:t>
                      </a:r>
                      <a:endParaRPr lang="en-MY" sz="900" b="1" u="none" dirty="0">
                        <a:latin typeface="Tw Cen MT" pitchFamily="34" charset="0"/>
                        <a:ea typeface="Calibri"/>
                        <a:cs typeface="Times New Roman"/>
                      </a:endParaRPr>
                    </a:p>
                  </a:txBody>
                  <a:tcPr marL="53427" marR="534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415410">
                <a:tc>
                  <a:txBody>
                    <a:bodyPr/>
                    <a:lstStyle/>
                    <a:p>
                      <a:pPr algn="ctr"/>
                      <a:r>
                        <a:rPr lang="en-US" sz="900" b="0" dirty="0" smtClean="0">
                          <a:latin typeface="Tw Cen MT" pitchFamily="34" charset="0"/>
                        </a:rPr>
                        <a:t>No. of contractors</a:t>
                      </a:r>
                      <a:r>
                        <a:rPr lang="en-US" sz="900" b="0" baseline="0" dirty="0" smtClean="0">
                          <a:latin typeface="Tw Cen MT" pitchFamily="34" charset="0"/>
                        </a:rPr>
                        <a:t> registered</a:t>
                      </a:r>
                    </a:p>
                    <a:p>
                      <a:pPr marL="0" marR="0" indent="0" algn="ctr" defTabSz="685800" rtl="0" eaLnBrk="1" fontAlgn="auto" latinLnBrk="0" hangingPunct="1">
                        <a:lnSpc>
                          <a:spcPct val="100000"/>
                        </a:lnSpc>
                        <a:spcBef>
                          <a:spcPts val="0"/>
                        </a:spcBef>
                        <a:spcAft>
                          <a:spcPts val="0"/>
                        </a:spcAft>
                        <a:buClrTx/>
                        <a:buSzTx/>
                        <a:buFontTx/>
                        <a:buNone/>
                        <a:tabLst/>
                        <a:defRPr/>
                      </a:pPr>
                      <a:r>
                        <a:rPr lang="en-US" sz="900" b="0" dirty="0" smtClean="0">
                          <a:latin typeface="Tw Cen MT" pitchFamily="34" charset="0"/>
                        </a:rPr>
                        <a:t>F01</a:t>
                      </a:r>
                    </a:p>
                  </a:txBody>
                  <a:tcPr marL="53427" marR="534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MY" sz="900" b="0" u="none" dirty="0" smtClean="0">
                          <a:latin typeface="Tw Cen MT" pitchFamily="34" charset="0"/>
                          <a:ea typeface="Calibri"/>
                          <a:cs typeface="Times New Roman"/>
                        </a:rPr>
                        <a:t>31</a:t>
                      </a:r>
                      <a:endParaRPr lang="en-MY" sz="900" b="0" u="none" dirty="0">
                        <a:latin typeface="Tw Cen MT" pitchFamily="34" charset="0"/>
                        <a:ea typeface="Calibri"/>
                        <a:cs typeface="Times New Roman"/>
                      </a:endParaRPr>
                    </a:p>
                  </a:txBody>
                  <a:tcPr marL="53427" marR="534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MY" sz="900" b="0" u="none" dirty="0" smtClean="0">
                          <a:latin typeface="Tw Cen MT" pitchFamily="34" charset="0"/>
                          <a:ea typeface="Calibri"/>
                          <a:cs typeface="Times New Roman"/>
                        </a:rPr>
                        <a:t>48</a:t>
                      </a:r>
                      <a:endParaRPr lang="en-MY" sz="900" b="0" u="none" dirty="0">
                        <a:latin typeface="Tw Cen MT" pitchFamily="34" charset="0"/>
                        <a:ea typeface="Calibri"/>
                        <a:cs typeface="Times New Roman"/>
                      </a:endParaRPr>
                    </a:p>
                  </a:txBody>
                  <a:tcPr marL="53427" marR="534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MY" sz="900" b="0" u="none" dirty="0" smtClean="0">
                          <a:latin typeface="Tw Cen MT" pitchFamily="34" charset="0"/>
                          <a:ea typeface="Calibri"/>
                          <a:cs typeface="Times New Roman"/>
                        </a:rPr>
                        <a:t>50</a:t>
                      </a:r>
                      <a:endParaRPr lang="en-MY" sz="900" b="0" u="none" dirty="0">
                        <a:latin typeface="Tw Cen MT" pitchFamily="34" charset="0"/>
                        <a:ea typeface="Calibri"/>
                        <a:cs typeface="Times New Roman"/>
                      </a:endParaRPr>
                    </a:p>
                  </a:txBody>
                  <a:tcPr marL="53427" marR="534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MY" sz="900" b="0" u="none" dirty="0" smtClean="0">
                          <a:latin typeface="Tw Cen MT" pitchFamily="34" charset="0"/>
                          <a:ea typeface="Calibri"/>
                          <a:cs typeface="Times New Roman"/>
                        </a:rPr>
                        <a:t>60</a:t>
                      </a:r>
                      <a:endParaRPr lang="en-MY" sz="900" b="0" u="none" dirty="0">
                        <a:latin typeface="Tw Cen MT" pitchFamily="34" charset="0"/>
                        <a:ea typeface="Calibri"/>
                        <a:cs typeface="Times New Roman"/>
                      </a:endParaRPr>
                    </a:p>
                  </a:txBody>
                  <a:tcPr marL="53427" marR="534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MY" sz="900" b="1" u="none" dirty="0" smtClean="0">
                          <a:latin typeface="Tw Cen MT" pitchFamily="34" charset="0"/>
                          <a:ea typeface="Calibri"/>
                          <a:cs typeface="Times New Roman"/>
                        </a:rPr>
                        <a:t>189</a:t>
                      </a:r>
                      <a:endParaRPr lang="en-MY" sz="900" b="1" u="none" dirty="0">
                        <a:latin typeface="Tw Cen MT" pitchFamily="34" charset="0"/>
                        <a:ea typeface="Calibri"/>
                        <a:cs typeface="Times New Roman"/>
                      </a:endParaRPr>
                    </a:p>
                  </a:txBody>
                  <a:tcPr marL="53427" marR="534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15410">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b="0" dirty="0" smtClean="0">
                          <a:latin typeface="Tw Cen MT" pitchFamily="34" charset="0"/>
                        </a:rPr>
                        <a:t>No. of contractors</a:t>
                      </a:r>
                      <a:r>
                        <a:rPr lang="en-US" sz="900" b="0" baseline="0" dirty="0" smtClean="0">
                          <a:latin typeface="Tw Cen MT" pitchFamily="34" charset="0"/>
                        </a:rPr>
                        <a:t> registered</a:t>
                      </a:r>
                    </a:p>
                    <a:p>
                      <a:pPr marL="0" marR="0" indent="0" algn="ctr" defTabSz="685800" rtl="0" eaLnBrk="1" fontAlgn="auto" latinLnBrk="0" hangingPunct="1">
                        <a:lnSpc>
                          <a:spcPct val="100000"/>
                        </a:lnSpc>
                        <a:spcBef>
                          <a:spcPts val="0"/>
                        </a:spcBef>
                        <a:spcAft>
                          <a:spcPts val="0"/>
                        </a:spcAft>
                        <a:buClrTx/>
                        <a:buSzTx/>
                        <a:buFontTx/>
                        <a:buNone/>
                        <a:tabLst/>
                        <a:defRPr/>
                      </a:pPr>
                      <a:r>
                        <a:rPr lang="en-US" sz="900" b="0" dirty="0" smtClean="0">
                          <a:latin typeface="Tw Cen MT" pitchFamily="34" charset="0"/>
                        </a:rPr>
                        <a:t>F02</a:t>
                      </a:r>
                    </a:p>
                  </a:txBody>
                  <a:tcPr marL="53427" marR="534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MY" sz="900" b="0" u="none" dirty="0" smtClean="0">
                          <a:latin typeface="Tw Cen MT" pitchFamily="34" charset="0"/>
                          <a:ea typeface="Calibri"/>
                          <a:cs typeface="Times New Roman"/>
                        </a:rPr>
                        <a:t>4</a:t>
                      </a:r>
                      <a:endParaRPr lang="en-MY" sz="900" b="0" u="none" dirty="0">
                        <a:latin typeface="Tw Cen MT" pitchFamily="34" charset="0"/>
                        <a:ea typeface="Calibri"/>
                        <a:cs typeface="Times New Roman"/>
                      </a:endParaRPr>
                    </a:p>
                  </a:txBody>
                  <a:tcPr marL="53427" marR="534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MY" sz="900" b="0" u="none" dirty="0" smtClean="0">
                          <a:latin typeface="Tw Cen MT" pitchFamily="34" charset="0"/>
                          <a:ea typeface="Calibri"/>
                          <a:cs typeface="Times New Roman"/>
                        </a:rPr>
                        <a:t>1</a:t>
                      </a:r>
                      <a:endParaRPr lang="en-MY" sz="900" b="0" u="none" dirty="0">
                        <a:latin typeface="Tw Cen MT" pitchFamily="34" charset="0"/>
                        <a:ea typeface="Calibri"/>
                        <a:cs typeface="Times New Roman"/>
                      </a:endParaRPr>
                    </a:p>
                  </a:txBody>
                  <a:tcPr marL="53427" marR="534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MY" sz="900" b="0" u="none" dirty="0" smtClean="0">
                          <a:latin typeface="Tw Cen MT" pitchFamily="34" charset="0"/>
                          <a:ea typeface="Calibri"/>
                          <a:cs typeface="Times New Roman"/>
                        </a:rPr>
                        <a:t>1</a:t>
                      </a:r>
                      <a:endParaRPr lang="en-MY" sz="900" b="0" u="none" dirty="0">
                        <a:latin typeface="Tw Cen MT" pitchFamily="34" charset="0"/>
                        <a:ea typeface="Calibri"/>
                        <a:cs typeface="Times New Roman"/>
                      </a:endParaRPr>
                    </a:p>
                  </a:txBody>
                  <a:tcPr marL="53427" marR="534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MY" sz="900" b="0" u="none" dirty="0" smtClean="0">
                          <a:latin typeface="Tw Cen MT" pitchFamily="34" charset="0"/>
                          <a:ea typeface="Calibri"/>
                          <a:cs typeface="Times New Roman"/>
                        </a:rPr>
                        <a:t>18</a:t>
                      </a:r>
                      <a:endParaRPr lang="en-MY" sz="900" b="0" u="none" dirty="0">
                        <a:latin typeface="Tw Cen MT" pitchFamily="34" charset="0"/>
                        <a:ea typeface="Calibri"/>
                        <a:cs typeface="Times New Roman"/>
                      </a:endParaRPr>
                    </a:p>
                  </a:txBody>
                  <a:tcPr marL="53427" marR="534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MY" sz="900" b="1" u="none" dirty="0" smtClean="0">
                          <a:latin typeface="Tw Cen MT" pitchFamily="34" charset="0"/>
                          <a:ea typeface="Calibri"/>
                          <a:cs typeface="Times New Roman"/>
                        </a:rPr>
                        <a:t>24</a:t>
                      </a:r>
                      <a:endParaRPr lang="en-MY" sz="900" b="1" u="none" dirty="0">
                        <a:latin typeface="Tw Cen MT" pitchFamily="34" charset="0"/>
                        <a:ea typeface="Calibri"/>
                        <a:cs typeface="Times New Roman"/>
                      </a:endParaRPr>
                    </a:p>
                  </a:txBody>
                  <a:tcPr marL="53427" marR="534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662137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1723031"/>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331302">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60</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rgbClr val="FF3300">
                        <a:alpha val="65000"/>
                      </a:srgbClr>
                    </a:solidFill>
                  </a:tcPr>
                </a:tc>
                <a:extLst>
                  <a:ext uri="{0D108BD9-81ED-4DB2-BD59-A6C34878D82A}">
                    <a16:rowId xmlns:a16="http://schemas.microsoft.com/office/drawing/2014/main" val="2306563032"/>
                  </a:ext>
                </a:extLst>
              </a:tr>
              <a:tr h="135727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6 contractors facilitated to achieve 5* SCORE</a:t>
                      </a:r>
                    </a:p>
                    <a:p>
                      <a:endPar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solidFill>
                      <a:schemeClr val="accent2">
                        <a:lumMod val="20000"/>
                        <a:lumOff val="80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7 contractors facilitated to achieve 5* SCORE</a:t>
                      </a:r>
                    </a:p>
                    <a:p>
                      <a:endParaRPr lang="en-MY" sz="900" dirty="0">
                        <a:latin typeface="Tw Cen MT" pitchFamily="34" charset="0"/>
                      </a:endParaRPr>
                    </a:p>
                  </a:txBody>
                  <a:tcPr>
                    <a:solidFill>
                      <a:schemeClr val="accent2">
                        <a:lumMod val="20000"/>
                        <a:lumOff val="80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8 contractors facilitated to achieve 5* SCORE</a:t>
                      </a:r>
                    </a:p>
                    <a:p>
                      <a:endParaRPr lang="en-MY" sz="900" dirty="0">
                        <a:latin typeface="Tw Cen MT" pitchFamily="34" charset="0"/>
                      </a:endParaRPr>
                    </a:p>
                  </a:txBody>
                  <a:tcPr>
                    <a:solidFill>
                      <a:schemeClr val="accent2">
                        <a:lumMod val="20000"/>
                        <a:lumOff val="80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9 contractors facilitated to achieve 5* SCORE</a:t>
                      </a:r>
                    </a:p>
                    <a:p>
                      <a:endParaRPr lang="en-MY" sz="900" dirty="0">
                        <a:latin typeface="Tw Cen MT" pitchFamily="34" charset="0"/>
                      </a:endParaRPr>
                    </a:p>
                  </a:txBody>
                  <a:tcPr>
                    <a:solidFill>
                      <a:schemeClr val="accent2">
                        <a:lumMod val="20000"/>
                        <a:lumOff val="80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10 contractors facilitated to achieve 5* SCORE</a:t>
                      </a:r>
                    </a:p>
                    <a:p>
                      <a:endParaRPr lang="en-MY" sz="900" dirty="0">
                        <a:latin typeface="Tw Cen MT" pitchFamily="34" charset="0"/>
                      </a:endParaRPr>
                    </a:p>
                  </a:txBody>
                  <a:tcPr>
                    <a:solidFill>
                      <a:schemeClr val="accent2">
                        <a:lumMod val="20000"/>
                        <a:lumOff val="80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028536"/>
            <a:ext cx="6857999" cy="58426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Megat Kamil Azmi Megat Rus Kamarani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Ida Zuraida Mohd Yusoff </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Zalina Mat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401881" cy="1179643"/>
        </p:xfrm>
        <a:graphic>
          <a:graphicData uri="http://schemas.openxmlformats.org/drawingml/2006/table">
            <a:tbl>
              <a:tblPr firstRow="1" bandRow="1">
                <a:tableStyleId>{5C22544A-7EE6-4342-B048-85BDC9FD1C3A}</a:tableStyleId>
              </a:tblPr>
              <a:tblGrid>
                <a:gridCol w="4401881">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10 contractors facilitated in achieving 5 Star SCORE rating by Q4 2020</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smtClean="0">
                          <a:solidFill>
                            <a:schemeClr val="tx1"/>
                          </a:solidFill>
                          <a:latin typeface="Tw Cen MT" panose="020B0602020104020603" pitchFamily="34" charset="0"/>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Q3 - Improve ease of doing business by addressing regulatory constraints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Q3a - Streamline and enhance contractor registration </a:t>
                      </a:r>
                      <a:endParaRPr lang="ms-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092940"/>
            <a:ext cx="6864535" cy="5324535"/>
          </a:xfrm>
          <a:prstGeom prst="rect">
            <a:avLst/>
          </a:prstGeom>
          <a:noFill/>
        </p:spPr>
        <p:txBody>
          <a:bodyPr wrap="square" rtlCol="0">
            <a:spAutoFit/>
          </a:bodyPr>
          <a:lstStyle/>
          <a:p>
            <a:r>
              <a:rPr lang="en-MY" sz="1000" dirty="0" smtClean="0">
                <a:latin typeface="Tw Cen MT" panose="020B0602020104020603" pitchFamily="34" charset="0"/>
              </a:rPr>
              <a:t>This KPI is under the purview of IWG3.</a:t>
            </a:r>
          </a:p>
          <a:p>
            <a:endParaRPr lang="en-US" sz="1000" dirty="0" smtClean="0">
              <a:latin typeface="Tw Cen MT" panose="020B0602020104020603" pitchFamily="34" charset="0"/>
            </a:endParaRPr>
          </a:p>
          <a:p>
            <a:r>
              <a:rPr lang="en-US" sz="1000" dirty="0" smtClean="0">
                <a:latin typeface="Tw Cen MT" panose="020B0602020104020603" pitchFamily="34" charset="0"/>
              </a:rPr>
              <a:t>SCORE is a program to measure the capacity and capability of contractors based on these parameters:</a:t>
            </a:r>
          </a:p>
          <a:p>
            <a:pPr marL="228600" indent="-228600">
              <a:buFont typeface="+mj-lt"/>
              <a:buAutoNum type="arabicParenR"/>
            </a:pPr>
            <a:r>
              <a:rPr lang="en-US" sz="1000" dirty="0" smtClean="0">
                <a:latin typeface="Tw Cen MT" panose="020B0602020104020603" pitchFamily="34" charset="0"/>
              </a:rPr>
              <a:t>Business performance</a:t>
            </a:r>
          </a:p>
          <a:p>
            <a:pPr marL="228600" indent="-228600">
              <a:buFont typeface="+mj-lt"/>
              <a:buAutoNum type="arabicParenR"/>
            </a:pPr>
            <a:r>
              <a:rPr lang="en-US" sz="1000" dirty="0" smtClean="0">
                <a:latin typeface="Tw Cen MT" panose="020B0602020104020603" pitchFamily="34" charset="0"/>
              </a:rPr>
              <a:t>Financial capability</a:t>
            </a:r>
          </a:p>
          <a:p>
            <a:pPr marL="228600" indent="-228600">
              <a:buFont typeface="+mj-lt"/>
              <a:buAutoNum type="arabicParenR"/>
            </a:pPr>
            <a:r>
              <a:rPr lang="en-US" sz="1000" dirty="0" smtClean="0">
                <a:latin typeface="Tw Cen MT" panose="020B0602020104020603" pitchFamily="34" charset="0"/>
              </a:rPr>
              <a:t>Technical capability</a:t>
            </a:r>
          </a:p>
          <a:p>
            <a:pPr marL="228600" indent="-228600">
              <a:buFont typeface="+mj-lt"/>
              <a:buAutoNum type="arabicParenR"/>
            </a:pPr>
            <a:r>
              <a:rPr lang="en-US" sz="1000" dirty="0" smtClean="0">
                <a:latin typeface="Tw Cen MT" panose="020B0602020104020603" pitchFamily="34" charset="0"/>
              </a:rPr>
              <a:t>Project management</a:t>
            </a:r>
          </a:p>
          <a:p>
            <a:pPr marL="228600" indent="-228600">
              <a:buFont typeface="+mj-lt"/>
              <a:buAutoNum type="arabicParenR"/>
            </a:pPr>
            <a:r>
              <a:rPr lang="en-US" sz="1000" dirty="0" smtClean="0">
                <a:latin typeface="Tw Cen MT" panose="020B0602020104020603" pitchFamily="34" charset="0"/>
              </a:rPr>
              <a:t>Procurement management</a:t>
            </a:r>
          </a:p>
          <a:p>
            <a:pPr marL="228600" indent="-228600">
              <a:buFont typeface="+mj-lt"/>
              <a:buAutoNum type="arabicParenR"/>
            </a:pPr>
            <a:r>
              <a:rPr lang="en-US" sz="1000" dirty="0" smtClean="0">
                <a:latin typeface="Tw Cen MT" panose="020B0602020104020603" pitchFamily="34" charset="0"/>
              </a:rPr>
              <a:t>Best practices </a:t>
            </a:r>
          </a:p>
          <a:p>
            <a:pPr marL="228600" indent="-228600">
              <a:buFont typeface="+mj-lt"/>
              <a:buAutoNum type="arabicParenR"/>
            </a:pPr>
            <a:r>
              <a:rPr lang="en-US" sz="1000" dirty="0" smtClean="0">
                <a:latin typeface="Tw Cen MT" panose="020B0602020104020603" pitchFamily="34" charset="0"/>
              </a:rPr>
              <a:t>Management capability</a:t>
            </a:r>
          </a:p>
          <a:p>
            <a:endParaRPr lang="en-MY" sz="1000" dirty="0" smtClean="0">
              <a:latin typeface="Tw Cen MT" panose="020B0602020104020603" pitchFamily="34" charset="0"/>
            </a:endParaRPr>
          </a:p>
          <a:p>
            <a:r>
              <a:rPr lang="en-MY" sz="1000" dirty="0" smtClean="0">
                <a:latin typeface="Tw Cen MT" panose="020B0602020104020603" pitchFamily="34" charset="0"/>
              </a:rPr>
              <a:t>Nine (9) construction companies obtained 5 star SCORE rating until Q2 2018 :-</a:t>
            </a:r>
          </a:p>
          <a:p>
            <a:pPr marL="228600" indent="-228600">
              <a:buFont typeface="+mj-lt"/>
              <a:buAutoNum type="arabicParenR"/>
            </a:pPr>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MY"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MY" sz="1000" dirty="0" smtClean="0">
              <a:latin typeface="Tw Cen MT" panose="020B0602020104020603" pitchFamily="34" charset="0"/>
            </a:endParaRPr>
          </a:p>
          <a:p>
            <a:endParaRPr lang="en-MY" sz="1000" dirty="0" smtClean="0">
              <a:latin typeface="Tw Cen MT" panose="020B0602020104020603" pitchFamily="34" charset="0"/>
            </a:endParaRPr>
          </a:p>
          <a:p>
            <a:endParaRPr lang="en-MY" sz="1000" dirty="0" smtClean="0">
              <a:latin typeface="Tw Cen MT" panose="020B0602020104020603" pitchFamily="34" charset="0"/>
            </a:endParaRPr>
          </a:p>
          <a:p>
            <a:endParaRPr lang="en-MY" sz="400" dirty="0" smtClean="0">
              <a:latin typeface="Tw Cen MT" panose="020B0602020104020603" pitchFamily="34" charset="0"/>
            </a:endParaRPr>
          </a:p>
          <a:p>
            <a:r>
              <a:rPr lang="en-MY" sz="1000" dirty="0" smtClean="0">
                <a:latin typeface="Tw Cen MT" panose="020B0602020104020603" pitchFamily="34" charset="0"/>
              </a:rPr>
              <a:t>Companies  that have a potential to obtain 4/5 stars CIDB SCORE rating will undergo an audit at the contractors’ office where CIDB will facilitate them on how to improve marks on each scope in the evaluation form.</a:t>
            </a:r>
          </a:p>
          <a:p>
            <a:endParaRPr lang="en-US" sz="1000" dirty="0" smtClean="0">
              <a:latin typeface="Tw Cen MT" panose="020B0602020104020603" pitchFamily="34" charset="0"/>
            </a:endParaRPr>
          </a:p>
          <a:p>
            <a:r>
              <a:rPr lang="en-US" sz="1000" dirty="0" smtClean="0">
                <a:solidFill>
                  <a:srgbClr val="000000"/>
                </a:solidFill>
                <a:latin typeface="Tw Cen MT" pitchFamily="34" charset="0"/>
              </a:rPr>
              <a:t>The targeted 8 contractors facilitated to achieve 5* SCORE rating is met.</a:t>
            </a:r>
          </a:p>
        </p:txBody>
      </p:sp>
      <p:sp>
        <p:nvSpPr>
          <p:cNvPr id="5" name="Rectangle 4"/>
          <p:cNvSpPr/>
          <p:nvPr/>
        </p:nvSpPr>
        <p:spPr>
          <a:xfrm>
            <a:off x="2110332" y="63798"/>
            <a:ext cx="3167790" cy="307777"/>
          </a:xfrm>
          <a:prstGeom prst="rect">
            <a:avLst/>
          </a:prstGeom>
          <a:ln>
            <a:noFill/>
          </a:ln>
        </p:spPr>
        <p:txBody>
          <a:bodyPr wrap="none">
            <a:spAutoFit/>
          </a:bodyPr>
          <a:lstStyle/>
          <a:p>
            <a:r>
              <a:rPr lang="ms-MY" sz="1400" b="1" dirty="0" smtClean="0">
                <a:solidFill>
                  <a:srgbClr val="FF0000"/>
                </a:solidFill>
                <a:latin typeface="Tw Cen MT" panose="020B0602020104020603" pitchFamily="34" charset="0"/>
              </a:rPr>
              <a:t>QUALITY, SAFETY &amp; PROFESSIONALISM</a:t>
            </a:r>
            <a:endParaRPr lang="ms-MY" sz="1400" dirty="0">
              <a:solidFill>
                <a:srgbClr val="FF0000"/>
              </a:solidFill>
            </a:endParaRPr>
          </a:p>
        </p:txBody>
      </p:sp>
      <p:sp>
        <p:nvSpPr>
          <p:cNvPr id="10" name="Rectangle 9"/>
          <p:cNvSpPr/>
          <p:nvPr/>
        </p:nvSpPr>
        <p:spPr>
          <a:xfrm>
            <a:off x="116963" y="-74431"/>
            <a:ext cx="2238048"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Q3-020</a:t>
            </a:r>
            <a:endParaRPr lang="ms-MY" sz="2800" dirty="0">
              <a:solidFill>
                <a:schemeClr val="bg1"/>
              </a:solidFill>
            </a:endParaRPr>
          </a:p>
        </p:txBody>
      </p:sp>
      <p:sp>
        <p:nvSpPr>
          <p:cNvPr id="15" name="TextBox 14"/>
          <p:cNvSpPr txBox="1"/>
          <p:nvPr/>
        </p:nvSpPr>
        <p:spPr>
          <a:xfrm>
            <a:off x="0" y="3813897"/>
            <a:ext cx="6858000" cy="230832"/>
          </a:xfrm>
          <a:prstGeom prst="rect">
            <a:avLst/>
          </a:prstGeom>
          <a:solidFill>
            <a:srgbClr val="FF3300"/>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FF3300"/>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3240131111"/>
              </p:ext>
            </p:extLst>
          </p:nvPr>
        </p:nvGraphicFramePr>
        <p:xfrm>
          <a:off x="219074" y="6090237"/>
          <a:ext cx="6419851" cy="2362200"/>
        </p:xfrm>
        <a:graphic>
          <a:graphicData uri="http://schemas.openxmlformats.org/drawingml/2006/table">
            <a:tbl>
              <a:tblPr firstRow="1" bandRow="1">
                <a:tableStyleId>{5940675A-B579-460E-94D1-54222C63F5DA}</a:tableStyleId>
              </a:tblPr>
              <a:tblGrid>
                <a:gridCol w="576033">
                  <a:extLst>
                    <a:ext uri="{9D8B030D-6E8A-4147-A177-3AD203B41FA5}">
                      <a16:colId xmlns:a16="http://schemas.microsoft.com/office/drawing/2014/main" val="20000"/>
                    </a:ext>
                  </a:extLst>
                </a:gridCol>
                <a:gridCol w="3290607">
                  <a:extLst>
                    <a:ext uri="{9D8B030D-6E8A-4147-A177-3AD203B41FA5}">
                      <a16:colId xmlns:a16="http://schemas.microsoft.com/office/drawing/2014/main" val="20001"/>
                    </a:ext>
                  </a:extLst>
                </a:gridCol>
                <a:gridCol w="2553211">
                  <a:extLst>
                    <a:ext uri="{9D8B030D-6E8A-4147-A177-3AD203B41FA5}">
                      <a16:colId xmlns:a16="http://schemas.microsoft.com/office/drawing/2014/main" val="20002"/>
                    </a:ext>
                  </a:extLst>
                </a:gridCol>
              </a:tblGrid>
              <a:tr h="232914">
                <a:tc>
                  <a:txBody>
                    <a:bodyPr/>
                    <a:lstStyle/>
                    <a:p>
                      <a:pPr algn="ctr"/>
                      <a:r>
                        <a:rPr lang="en-US" sz="950" b="1" dirty="0" smtClean="0">
                          <a:latin typeface="Tw Cen MT" pitchFamily="34" charset="0"/>
                        </a:rPr>
                        <a:t>No.</a:t>
                      </a:r>
                      <a:endParaRPr lang="en-MY" sz="950" b="1" dirty="0">
                        <a:latin typeface="Tw Cen MT" pitchFamily="34" charset="0"/>
                      </a:endParaRPr>
                    </a:p>
                  </a:txBody>
                  <a:tcPr anchor="ctr">
                    <a:solidFill>
                      <a:schemeClr val="accent2">
                        <a:lumMod val="20000"/>
                        <a:lumOff val="80000"/>
                      </a:schemeClr>
                    </a:solidFill>
                  </a:tcPr>
                </a:tc>
                <a:tc>
                  <a:txBody>
                    <a:bodyPr/>
                    <a:lstStyle/>
                    <a:p>
                      <a:pPr algn="ctr"/>
                      <a:r>
                        <a:rPr lang="en-US" sz="950" b="1" dirty="0" smtClean="0">
                          <a:latin typeface="Tw Cen MT" pitchFamily="34" charset="0"/>
                        </a:rPr>
                        <a:t>Construction companies</a:t>
                      </a:r>
                      <a:endParaRPr lang="en-MY" sz="950" b="1" dirty="0">
                        <a:latin typeface="Tw Cen MT" pitchFamily="34" charset="0"/>
                      </a:endParaRPr>
                    </a:p>
                  </a:txBody>
                  <a:tcPr anchor="ctr">
                    <a:solidFill>
                      <a:schemeClr val="accent2">
                        <a:lumMod val="20000"/>
                        <a:lumOff val="80000"/>
                      </a:scheme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50" b="1" dirty="0" smtClean="0">
                          <a:latin typeface="Tw Cen MT" pitchFamily="34" charset="0"/>
                        </a:rPr>
                        <a:t>Expiry Date</a:t>
                      </a:r>
                    </a:p>
                  </a:txBody>
                  <a:tcPr anchor="ctr">
                    <a:solidFill>
                      <a:schemeClr val="accent2">
                        <a:lumMod val="20000"/>
                        <a:lumOff val="80000"/>
                      </a:schemeClr>
                    </a:solidFill>
                  </a:tcPr>
                </a:tc>
                <a:extLst>
                  <a:ext uri="{0D108BD9-81ED-4DB2-BD59-A6C34878D82A}">
                    <a16:rowId xmlns:a16="http://schemas.microsoft.com/office/drawing/2014/main" val="10000"/>
                  </a:ext>
                </a:extLst>
              </a:tr>
              <a:tr h="225923">
                <a:tc>
                  <a:txBody>
                    <a:bodyPr/>
                    <a:lstStyle/>
                    <a:p>
                      <a:pPr algn="ctr"/>
                      <a:r>
                        <a:rPr lang="en-US" sz="950" dirty="0" smtClean="0">
                          <a:solidFill>
                            <a:schemeClr val="tx1"/>
                          </a:solidFill>
                          <a:latin typeface="Tw Cen MT" pitchFamily="34" charset="0"/>
                        </a:rPr>
                        <a:t>1.</a:t>
                      </a:r>
                      <a:endParaRPr lang="en-MY" sz="950" dirty="0">
                        <a:solidFill>
                          <a:schemeClr val="tx1"/>
                        </a:solidFill>
                        <a:latin typeface="Tw Cen MT" pitchFamily="34" charset="0"/>
                      </a:endParaRPr>
                    </a:p>
                  </a:txBody>
                  <a:tcPr/>
                </a:tc>
                <a:tc>
                  <a:txBody>
                    <a:bodyPr/>
                    <a:lstStyle/>
                    <a:p>
                      <a:r>
                        <a:rPr lang="en-MY" sz="950" dirty="0" smtClean="0">
                          <a:solidFill>
                            <a:schemeClr val="tx1"/>
                          </a:solidFill>
                          <a:latin typeface="Tw Cen MT" panose="020B0602020104020603" pitchFamily="34" charset="0"/>
                        </a:rPr>
                        <a:t>Acre Works </a:t>
                      </a:r>
                      <a:r>
                        <a:rPr lang="en-MY" sz="950" dirty="0" err="1" smtClean="0">
                          <a:solidFill>
                            <a:schemeClr val="tx1"/>
                          </a:solidFill>
                          <a:latin typeface="Tw Cen MT" panose="020B0602020104020603" pitchFamily="34" charset="0"/>
                        </a:rPr>
                        <a:t>Sdn</a:t>
                      </a:r>
                      <a:r>
                        <a:rPr lang="en-MY" sz="950" dirty="0" smtClean="0">
                          <a:solidFill>
                            <a:schemeClr val="tx1"/>
                          </a:solidFill>
                          <a:latin typeface="Tw Cen MT" panose="020B0602020104020603" pitchFamily="34" charset="0"/>
                        </a:rPr>
                        <a:t> </a:t>
                      </a:r>
                      <a:r>
                        <a:rPr lang="en-MY" sz="950" dirty="0" err="1" smtClean="0">
                          <a:solidFill>
                            <a:schemeClr val="tx1"/>
                          </a:solidFill>
                          <a:latin typeface="Tw Cen MT" panose="020B0602020104020603" pitchFamily="34" charset="0"/>
                        </a:rPr>
                        <a:t>Bhd</a:t>
                      </a:r>
                      <a:r>
                        <a:rPr lang="en-MY" sz="950" dirty="0" smtClean="0">
                          <a:solidFill>
                            <a:schemeClr val="tx1"/>
                          </a:solidFill>
                          <a:latin typeface="Tw Cen MT" panose="020B0602020104020603" pitchFamily="34" charset="0"/>
                        </a:rPr>
                        <a:t> </a:t>
                      </a:r>
                      <a:endParaRPr lang="en-MY" sz="950" dirty="0">
                        <a:solidFill>
                          <a:schemeClr val="tx1"/>
                        </a:solidFill>
                        <a:latin typeface="Tw Cen MT" pitchFamily="34" charset="0"/>
                      </a:endParaRPr>
                    </a:p>
                  </a:txBody>
                  <a:tcPr/>
                </a:tc>
                <a:tc>
                  <a:txBody>
                    <a:bodyPr/>
                    <a:lstStyle/>
                    <a:p>
                      <a:pPr algn="ctr"/>
                      <a:r>
                        <a:rPr lang="en-MY" sz="950" kern="1200" dirty="0" smtClean="0">
                          <a:solidFill>
                            <a:schemeClr val="tx1"/>
                          </a:solidFill>
                          <a:latin typeface="Tw Cen MT" panose="020B0602020104020603" pitchFamily="34" charset="0"/>
                          <a:ea typeface="+mn-ea"/>
                          <a:cs typeface="+mn-cs"/>
                        </a:rPr>
                        <a:t>22 Apr 2020</a:t>
                      </a:r>
                    </a:p>
                  </a:txBody>
                  <a:tcPr/>
                </a:tc>
                <a:extLst>
                  <a:ext uri="{0D108BD9-81ED-4DB2-BD59-A6C34878D82A}">
                    <a16:rowId xmlns:a16="http://schemas.microsoft.com/office/drawing/2014/main" val="10001"/>
                  </a:ext>
                </a:extLst>
              </a:tr>
              <a:tr h="225923">
                <a:tc>
                  <a:txBody>
                    <a:bodyPr/>
                    <a:lstStyle/>
                    <a:p>
                      <a:pPr algn="ctr"/>
                      <a:r>
                        <a:rPr lang="en-US" sz="950" dirty="0" smtClean="0">
                          <a:latin typeface="Tw Cen MT" pitchFamily="34" charset="0"/>
                        </a:rPr>
                        <a:t>2.</a:t>
                      </a:r>
                      <a:endParaRPr lang="en-MY" sz="950" dirty="0">
                        <a:latin typeface="Tw Cen MT" pitchFamily="34" charset="0"/>
                      </a:endParaRPr>
                    </a:p>
                  </a:txBody>
                  <a:tcPr/>
                </a:tc>
                <a:tc>
                  <a:txBody>
                    <a:bodyPr/>
                    <a:lstStyle/>
                    <a:p>
                      <a:r>
                        <a:rPr lang="en-MY" sz="950" dirty="0" smtClean="0">
                          <a:latin typeface="Tw Cen MT" panose="020B0602020104020603" pitchFamily="34" charset="0"/>
                        </a:rPr>
                        <a:t>Advance Pact </a:t>
                      </a:r>
                      <a:r>
                        <a:rPr lang="en-MY" sz="950" dirty="0" err="1" smtClean="0">
                          <a:latin typeface="Tw Cen MT" panose="020B0602020104020603" pitchFamily="34" charset="0"/>
                        </a:rPr>
                        <a:t>Sdn</a:t>
                      </a:r>
                      <a:r>
                        <a:rPr lang="en-MY" sz="950" dirty="0" smtClean="0">
                          <a:latin typeface="Tw Cen MT" panose="020B0602020104020603" pitchFamily="34" charset="0"/>
                        </a:rPr>
                        <a:t>. </a:t>
                      </a:r>
                      <a:r>
                        <a:rPr lang="en-MY" sz="950" dirty="0" err="1" smtClean="0">
                          <a:latin typeface="Tw Cen MT" panose="020B0602020104020603" pitchFamily="34" charset="0"/>
                        </a:rPr>
                        <a:t>Bhd</a:t>
                      </a:r>
                      <a:r>
                        <a:rPr lang="en-MY" sz="950" dirty="0" smtClean="0">
                          <a:latin typeface="Tw Cen MT" panose="020B0602020104020603" pitchFamily="34" charset="0"/>
                        </a:rPr>
                        <a:t> </a:t>
                      </a:r>
                      <a:endParaRPr lang="en-MY" sz="950" dirty="0">
                        <a:latin typeface="Tw Cen MT" pitchFamily="34" charset="0"/>
                      </a:endParaRPr>
                    </a:p>
                  </a:txBody>
                  <a:tcPr/>
                </a:tc>
                <a:tc>
                  <a:txBody>
                    <a:bodyPr/>
                    <a:lstStyle/>
                    <a:p>
                      <a:pPr algn="ctr"/>
                      <a:r>
                        <a:rPr lang="en-MY" sz="950" kern="1200" dirty="0" smtClean="0">
                          <a:solidFill>
                            <a:schemeClr val="tx1"/>
                          </a:solidFill>
                          <a:latin typeface="Tw Cen MT" panose="020B0602020104020603" pitchFamily="34" charset="0"/>
                          <a:ea typeface="+mn-ea"/>
                          <a:cs typeface="+mn-cs"/>
                        </a:rPr>
                        <a:t>2 Nov 2019</a:t>
                      </a:r>
                    </a:p>
                  </a:txBody>
                  <a:tcPr/>
                </a:tc>
                <a:extLst>
                  <a:ext uri="{0D108BD9-81ED-4DB2-BD59-A6C34878D82A}">
                    <a16:rowId xmlns:a16="http://schemas.microsoft.com/office/drawing/2014/main" val="10002"/>
                  </a:ext>
                </a:extLst>
              </a:tr>
              <a:tr h="225923">
                <a:tc>
                  <a:txBody>
                    <a:bodyPr/>
                    <a:lstStyle/>
                    <a:p>
                      <a:pPr algn="ctr"/>
                      <a:r>
                        <a:rPr lang="en-US" sz="950" dirty="0" smtClean="0">
                          <a:latin typeface="Tw Cen MT" pitchFamily="34" charset="0"/>
                        </a:rPr>
                        <a:t>3.</a:t>
                      </a:r>
                      <a:endParaRPr lang="en-MY" sz="950" dirty="0">
                        <a:latin typeface="Tw Cen MT" pitchFamily="34" charset="0"/>
                      </a:endParaRPr>
                    </a:p>
                  </a:txBody>
                  <a:tcPr/>
                </a:tc>
                <a:tc>
                  <a:txBody>
                    <a:bodyPr/>
                    <a:lstStyle/>
                    <a:p>
                      <a:r>
                        <a:rPr lang="en-MY" sz="950" dirty="0" err="1" smtClean="0">
                          <a:latin typeface="Tw Cen MT" panose="020B0602020104020603" pitchFamily="34" charset="0"/>
                        </a:rPr>
                        <a:t>Gamuda</a:t>
                      </a:r>
                      <a:r>
                        <a:rPr lang="en-MY" sz="950" dirty="0" smtClean="0">
                          <a:latin typeface="Tw Cen MT" panose="020B0602020104020603" pitchFamily="34" charset="0"/>
                        </a:rPr>
                        <a:t> </a:t>
                      </a:r>
                      <a:r>
                        <a:rPr lang="en-MY" sz="950" dirty="0" err="1" smtClean="0">
                          <a:latin typeface="Tw Cen MT" panose="020B0602020104020603" pitchFamily="34" charset="0"/>
                        </a:rPr>
                        <a:t>Berhad</a:t>
                      </a:r>
                      <a:r>
                        <a:rPr lang="en-MY" sz="950" dirty="0" smtClean="0">
                          <a:latin typeface="Tw Cen MT" panose="020B0602020104020603" pitchFamily="34" charset="0"/>
                        </a:rPr>
                        <a:t> </a:t>
                      </a:r>
                      <a:endParaRPr lang="en-MY" sz="950" dirty="0">
                        <a:latin typeface="Tw Cen MT" pitchFamily="34" charset="0"/>
                      </a:endParaRPr>
                    </a:p>
                  </a:txBody>
                  <a:tcPr/>
                </a:tc>
                <a:tc>
                  <a:txBody>
                    <a:bodyPr/>
                    <a:lstStyle/>
                    <a:p>
                      <a:pPr algn="ctr"/>
                      <a:r>
                        <a:rPr lang="en-MY" sz="950" kern="1200" dirty="0" smtClean="0">
                          <a:solidFill>
                            <a:schemeClr val="tx1"/>
                          </a:solidFill>
                          <a:latin typeface="Tw Cen MT" panose="020B0602020104020603" pitchFamily="34" charset="0"/>
                          <a:ea typeface="+mn-ea"/>
                          <a:cs typeface="+mn-cs"/>
                        </a:rPr>
                        <a:t>8 Jan 2020</a:t>
                      </a:r>
                    </a:p>
                  </a:txBody>
                  <a:tcPr/>
                </a:tc>
                <a:extLst>
                  <a:ext uri="{0D108BD9-81ED-4DB2-BD59-A6C34878D82A}">
                    <a16:rowId xmlns:a16="http://schemas.microsoft.com/office/drawing/2014/main" val="10003"/>
                  </a:ext>
                </a:extLst>
              </a:tr>
              <a:tr h="225923">
                <a:tc>
                  <a:txBody>
                    <a:bodyPr/>
                    <a:lstStyle/>
                    <a:p>
                      <a:pPr algn="ctr"/>
                      <a:r>
                        <a:rPr lang="en-US" sz="950" dirty="0" smtClean="0">
                          <a:latin typeface="Tw Cen MT" pitchFamily="34" charset="0"/>
                        </a:rPr>
                        <a:t>4.</a:t>
                      </a:r>
                      <a:endParaRPr lang="en-MY" sz="950" dirty="0">
                        <a:latin typeface="Tw Cen MT" pitchFamily="34" charset="0"/>
                      </a:endParaRPr>
                    </a:p>
                  </a:txBody>
                  <a:tcPr/>
                </a:tc>
                <a:tc>
                  <a:txBody>
                    <a:bodyPr/>
                    <a:lstStyle/>
                    <a:p>
                      <a:r>
                        <a:rPr lang="en-MY" sz="950" dirty="0" err="1" smtClean="0">
                          <a:latin typeface="Tw Cen MT" panose="020B0602020104020603" pitchFamily="34" charset="0"/>
                        </a:rPr>
                        <a:t>Irama</a:t>
                      </a:r>
                      <a:r>
                        <a:rPr lang="en-MY" sz="950" dirty="0" smtClean="0">
                          <a:latin typeface="Tw Cen MT" panose="020B0602020104020603" pitchFamily="34" charset="0"/>
                        </a:rPr>
                        <a:t> Duta </a:t>
                      </a:r>
                      <a:r>
                        <a:rPr lang="en-MY" sz="950" dirty="0" err="1" smtClean="0">
                          <a:latin typeface="Tw Cen MT" panose="020B0602020104020603" pitchFamily="34" charset="0"/>
                        </a:rPr>
                        <a:t>Sdn</a:t>
                      </a:r>
                      <a:r>
                        <a:rPr lang="en-MY" sz="950" dirty="0" smtClean="0">
                          <a:latin typeface="Tw Cen MT" panose="020B0602020104020603" pitchFamily="34" charset="0"/>
                        </a:rPr>
                        <a:t>. </a:t>
                      </a:r>
                      <a:r>
                        <a:rPr lang="en-MY" sz="950" dirty="0" err="1" smtClean="0">
                          <a:latin typeface="Tw Cen MT" panose="020B0602020104020603" pitchFamily="34" charset="0"/>
                        </a:rPr>
                        <a:t>Bhd</a:t>
                      </a:r>
                      <a:r>
                        <a:rPr lang="en-MY" sz="950" dirty="0" smtClean="0">
                          <a:latin typeface="Tw Cen MT" panose="020B0602020104020603" pitchFamily="34" charset="0"/>
                        </a:rPr>
                        <a:t> </a:t>
                      </a:r>
                      <a:endParaRPr lang="en-MY" sz="950" dirty="0">
                        <a:latin typeface="Tw Cen MT" pitchFamily="34" charset="0"/>
                      </a:endParaRPr>
                    </a:p>
                  </a:txBody>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950" kern="1200" dirty="0" smtClean="0">
                          <a:solidFill>
                            <a:schemeClr val="tx1"/>
                          </a:solidFill>
                          <a:latin typeface="Tw Cen MT" panose="020B0602020104020603" pitchFamily="34" charset="0"/>
                          <a:ea typeface="+mn-ea"/>
                          <a:cs typeface="+mn-cs"/>
                        </a:rPr>
                        <a:t>8 Jan 2020</a:t>
                      </a:r>
                    </a:p>
                  </a:txBody>
                  <a:tcPr/>
                </a:tc>
                <a:extLst>
                  <a:ext uri="{0D108BD9-81ED-4DB2-BD59-A6C34878D82A}">
                    <a16:rowId xmlns:a16="http://schemas.microsoft.com/office/drawing/2014/main" val="10004"/>
                  </a:ext>
                </a:extLst>
              </a:tr>
              <a:tr h="225923">
                <a:tc>
                  <a:txBody>
                    <a:bodyPr/>
                    <a:lstStyle/>
                    <a:p>
                      <a:pPr algn="ctr"/>
                      <a:r>
                        <a:rPr lang="en-US" sz="950" dirty="0" smtClean="0">
                          <a:latin typeface="Tw Cen MT" pitchFamily="34" charset="0"/>
                        </a:rPr>
                        <a:t>5.</a:t>
                      </a:r>
                      <a:endParaRPr lang="en-MY" sz="950" dirty="0">
                        <a:latin typeface="Tw Cen MT" pitchFamily="34" charset="0"/>
                      </a:endParaRPr>
                    </a:p>
                  </a:txBody>
                  <a:tcPr/>
                </a:tc>
                <a:tc>
                  <a:txBody>
                    <a:bodyPr/>
                    <a:lstStyle/>
                    <a:p>
                      <a:r>
                        <a:rPr lang="en-MY" sz="950" dirty="0" smtClean="0">
                          <a:latin typeface="Tw Cen MT" panose="020B0602020104020603" pitchFamily="34" charset="0"/>
                        </a:rPr>
                        <a:t>George Kent </a:t>
                      </a:r>
                      <a:r>
                        <a:rPr lang="en-MY" sz="950" dirty="0" err="1" smtClean="0">
                          <a:latin typeface="Tw Cen MT" panose="020B0602020104020603" pitchFamily="34" charset="0"/>
                        </a:rPr>
                        <a:t>Sdn</a:t>
                      </a:r>
                      <a:r>
                        <a:rPr lang="en-MY" sz="950" dirty="0" smtClean="0">
                          <a:latin typeface="Tw Cen MT" panose="020B0602020104020603" pitchFamily="34" charset="0"/>
                        </a:rPr>
                        <a:t>. </a:t>
                      </a:r>
                      <a:r>
                        <a:rPr lang="en-MY" sz="950" dirty="0" err="1" smtClean="0">
                          <a:latin typeface="Tw Cen MT" panose="020B0602020104020603" pitchFamily="34" charset="0"/>
                        </a:rPr>
                        <a:t>Bhd</a:t>
                      </a:r>
                      <a:r>
                        <a:rPr lang="en-MY" sz="950" dirty="0" smtClean="0">
                          <a:latin typeface="Tw Cen MT" panose="020B0602020104020603" pitchFamily="34" charset="0"/>
                        </a:rPr>
                        <a:t> </a:t>
                      </a:r>
                      <a:endParaRPr lang="en-MY" sz="950" dirty="0">
                        <a:latin typeface="Tw Cen MT" pitchFamily="34" charset="0"/>
                      </a:endParaRPr>
                    </a:p>
                  </a:txBody>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950" kern="1200" dirty="0" smtClean="0">
                          <a:solidFill>
                            <a:schemeClr val="tx1"/>
                          </a:solidFill>
                          <a:latin typeface="Tw Cen MT" panose="020B0602020104020603" pitchFamily="34" charset="0"/>
                          <a:ea typeface="+mn-ea"/>
                          <a:cs typeface="+mn-cs"/>
                        </a:rPr>
                        <a:t>8 Jan 2020</a:t>
                      </a:r>
                    </a:p>
                  </a:txBody>
                  <a:tcPr/>
                </a:tc>
                <a:extLst>
                  <a:ext uri="{0D108BD9-81ED-4DB2-BD59-A6C34878D82A}">
                    <a16:rowId xmlns:a16="http://schemas.microsoft.com/office/drawing/2014/main" val="10005"/>
                  </a:ext>
                </a:extLst>
              </a:tr>
              <a:tr h="225923">
                <a:tc>
                  <a:txBody>
                    <a:bodyPr/>
                    <a:lstStyle/>
                    <a:p>
                      <a:pPr algn="ctr"/>
                      <a:r>
                        <a:rPr lang="en-US" sz="950" dirty="0" smtClean="0">
                          <a:latin typeface="Tw Cen MT" pitchFamily="34" charset="0"/>
                        </a:rPr>
                        <a:t>6.</a:t>
                      </a:r>
                      <a:endParaRPr lang="en-MY" sz="950" dirty="0">
                        <a:latin typeface="Tw Cen MT" pitchFamily="34" charset="0"/>
                      </a:endParaRPr>
                    </a:p>
                  </a:txBody>
                  <a:tcPr/>
                </a:tc>
                <a:tc>
                  <a:txBody>
                    <a:bodyPr/>
                    <a:lstStyle/>
                    <a:p>
                      <a:r>
                        <a:rPr lang="en-MY" sz="950" dirty="0" smtClean="0">
                          <a:latin typeface="Tw Cen MT" panose="020B0602020104020603" pitchFamily="34" charset="0"/>
                        </a:rPr>
                        <a:t>IJM Construction </a:t>
                      </a:r>
                      <a:r>
                        <a:rPr lang="en-MY" sz="950" dirty="0" err="1" smtClean="0">
                          <a:latin typeface="Tw Cen MT" panose="020B0602020104020603" pitchFamily="34" charset="0"/>
                        </a:rPr>
                        <a:t>Sdn</a:t>
                      </a:r>
                      <a:r>
                        <a:rPr lang="en-MY" sz="950" dirty="0" smtClean="0">
                          <a:latin typeface="Tw Cen MT" panose="020B0602020104020603" pitchFamily="34" charset="0"/>
                        </a:rPr>
                        <a:t>. </a:t>
                      </a:r>
                      <a:r>
                        <a:rPr lang="en-MY" sz="950" dirty="0" err="1" smtClean="0">
                          <a:latin typeface="Tw Cen MT" panose="020B0602020104020603" pitchFamily="34" charset="0"/>
                        </a:rPr>
                        <a:t>Bhd</a:t>
                      </a:r>
                      <a:r>
                        <a:rPr lang="en-MY" sz="950" dirty="0" smtClean="0">
                          <a:latin typeface="Tw Cen MT" panose="020B0602020104020603" pitchFamily="34" charset="0"/>
                        </a:rPr>
                        <a:t> </a:t>
                      </a:r>
                      <a:endParaRPr lang="en-MY" sz="950" dirty="0">
                        <a:latin typeface="Tw Cen MT" pitchFamily="34" charset="0"/>
                      </a:endParaRPr>
                    </a:p>
                  </a:txBody>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950" kern="1200" dirty="0" smtClean="0">
                          <a:solidFill>
                            <a:schemeClr val="tx1"/>
                          </a:solidFill>
                          <a:latin typeface="Tw Cen MT" panose="020B0602020104020603" pitchFamily="34" charset="0"/>
                          <a:ea typeface="+mn-ea"/>
                          <a:cs typeface="+mn-cs"/>
                        </a:rPr>
                        <a:t>8 Jan 2020</a:t>
                      </a:r>
                    </a:p>
                  </a:txBody>
                  <a:tcPr/>
                </a:tc>
                <a:extLst>
                  <a:ext uri="{0D108BD9-81ED-4DB2-BD59-A6C34878D82A}">
                    <a16:rowId xmlns:a16="http://schemas.microsoft.com/office/drawing/2014/main" val="10006"/>
                  </a:ext>
                </a:extLst>
              </a:tr>
              <a:tr h="225923">
                <a:tc>
                  <a:txBody>
                    <a:bodyPr/>
                    <a:lstStyle/>
                    <a:p>
                      <a:pPr algn="ctr"/>
                      <a:r>
                        <a:rPr lang="en-US" sz="950" dirty="0" smtClean="0">
                          <a:latin typeface="Tw Cen MT" pitchFamily="34" charset="0"/>
                        </a:rPr>
                        <a:t>7.</a:t>
                      </a:r>
                      <a:endParaRPr lang="en-MY" sz="950" dirty="0">
                        <a:latin typeface="Tw Cen MT" pitchFamily="34" charset="0"/>
                      </a:endParaRPr>
                    </a:p>
                  </a:txBody>
                  <a:tcPr/>
                </a:tc>
                <a:tc>
                  <a:txBody>
                    <a:bodyPr/>
                    <a:lstStyle/>
                    <a:p>
                      <a:r>
                        <a:rPr lang="en-MY" sz="950" dirty="0" err="1" smtClean="0">
                          <a:latin typeface="Tw Cen MT" panose="020B0602020104020603" pitchFamily="34" charset="0"/>
                        </a:rPr>
                        <a:t>Urusan</a:t>
                      </a:r>
                      <a:r>
                        <a:rPr lang="en-MY" sz="950" dirty="0" smtClean="0">
                          <a:latin typeface="Tw Cen MT" panose="020B0602020104020603" pitchFamily="34" charset="0"/>
                        </a:rPr>
                        <a:t> </a:t>
                      </a:r>
                      <a:r>
                        <a:rPr lang="en-MY" sz="950" dirty="0" err="1" smtClean="0">
                          <a:latin typeface="Tw Cen MT" panose="020B0602020104020603" pitchFamily="34" charset="0"/>
                        </a:rPr>
                        <a:t>Teknologi</a:t>
                      </a:r>
                      <a:r>
                        <a:rPr lang="en-MY" sz="950" dirty="0" smtClean="0">
                          <a:latin typeface="Tw Cen MT" panose="020B0602020104020603" pitchFamily="34" charset="0"/>
                        </a:rPr>
                        <a:t> </a:t>
                      </a:r>
                      <a:r>
                        <a:rPr lang="en-MY" sz="950" dirty="0" err="1" smtClean="0">
                          <a:latin typeface="Tw Cen MT" panose="020B0602020104020603" pitchFamily="34" charset="0"/>
                        </a:rPr>
                        <a:t>Wawasan</a:t>
                      </a:r>
                      <a:r>
                        <a:rPr lang="en-MY" sz="950" dirty="0" smtClean="0">
                          <a:latin typeface="Tw Cen MT" panose="020B0602020104020603" pitchFamily="34" charset="0"/>
                        </a:rPr>
                        <a:t> </a:t>
                      </a:r>
                      <a:r>
                        <a:rPr lang="en-MY" sz="950" dirty="0" err="1" smtClean="0">
                          <a:latin typeface="Tw Cen MT" panose="020B0602020104020603" pitchFamily="34" charset="0"/>
                        </a:rPr>
                        <a:t>Sdn</a:t>
                      </a:r>
                      <a:r>
                        <a:rPr lang="en-MY" sz="950" dirty="0" smtClean="0">
                          <a:latin typeface="Tw Cen MT" panose="020B0602020104020603" pitchFamily="34" charset="0"/>
                        </a:rPr>
                        <a:t>. </a:t>
                      </a:r>
                      <a:r>
                        <a:rPr lang="en-MY" sz="950" dirty="0" err="1" smtClean="0">
                          <a:latin typeface="Tw Cen MT" panose="020B0602020104020603" pitchFamily="34" charset="0"/>
                        </a:rPr>
                        <a:t>Bhd</a:t>
                      </a:r>
                      <a:r>
                        <a:rPr lang="en-MY" sz="950" dirty="0" smtClean="0">
                          <a:latin typeface="Tw Cen MT" panose="020B0602020104020603" pitchFamily="34" charset="0"/>
                        </a:rPr>
                        <a:t> </a:t>
                      </a:r>
                      <a:endParaRPr lang="en-MY" sz="950" dirty="0">
                        <a:latin typeface="Tw Cen MT" pitchFamily="34" charset="0"/>
                      </a:endParaRPr>
                    </a:p>
                  </a:txBody>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950" kern="1200" dirty="0" smtClean="0">
                          <a:solidFill>
                            <a:schemeClr val="tx1"/>
                          </a:solidFill>
                          <a:latin typeface="Tw Cen MT" panose="020B0602020104020603" pitchFamily="34" charset="0"/>
                          <a:ea typeface="+mn-ea"/>
                          <a:cs typeface="+mn-cs"/>
                        </a:rPr>
                        <a:t>8 Jan 2020</a:t>
                      </a:r>
                    </a:p>
                  </a:txBody>
                  <a:tcPr/>
                </a:tc>
                <a:extLst>
                  <a:ext uri="{0D108BD9-81ED-4DB2-BD59-A6C34878D82A}">
                    <a16:rowId xmlns:a16="http://schemas.microsoft.com/office/drawing/2014/main" val="10007"/>
                  </a:ext>
                </a:extLst>
              </a:tr>
              <a:tr h="225923">
                <a:tc>
                  <a:txBody>
                    <a:bodyPr/>
                    <a:lstStyle/>
                    <a:p>
                      <a:pPr algn="ctr"/>
                      <a:r>
                        <a:rPr lang="en-MY" sz="950" dirty="0" smtClean="0">
                          <a:latin typeface="Tw Cen MT" pitchFamily="34" charset="0"/>
                        </a:rPr>
                        <a:t>8.</a:t>
                      </a:r>
                      <a:endParaRPr lang="en-MY" sz="950" dirty="0">
                        <a:latin typeface="Tw Cen MT" pitchFamily="34" charset="0"/>
                      </a:endParaRPr>
                    </a:p>
                  </a:txBody>
                  <a:tcPr/>
                </a:tc>
                <a:tc>
                  <a:txBody>
                    <a:bodyPr/>
                    <a:lstStyle/>
                    <a:p>
                      <a:r>
                        <a:rPr lang="en-MY" sz="950" dirty="0" err="1" smtClean="0">
                          <a:latin typeface="Tw Cen MT" pitchFamily="34" charset="0"/>
                        </a:rPr>
                        <a:t>Iswarabena</a:t>
                      </a:r>
                      <a:r>
                        <a:rPr lang="en-MY" sz="950" dirty="0" smtClean="0">
                          <a:latin typeface="Tw Cen MT" pitchFamily="34" charset="0"/>
                        </a:rPr>
                        <a:t> </a:t>
                      </a:r>
                      <a:r>
                        <a:rPr lang="en-MY" sz="950" dirty="0" err="1" smtClean="0">
                          <a:latin typeface="Tw Cen MT" pitchFamily="34" charset="0"/>
                        </a:rPr>
                        <a:t>Sdn</a:t>
                      </a:r>
                      <a:r>
                        <a:rPr lang="en-MY" sz="950" dirty="0" smtClean="0">
                          <a:latin typeface="Tw Cen MT" pitchFamily="34" charset="0"/>
                        </a:rPr>
                        <a:t>. Bhd.</a:t>
                      </a:r>
                      <a:endParaRPr lang="en-MY" sz="950" dirty="0">
                        <a:latin typeface="Tw Cen MT" pitchFamily="34" charset="0"/>
                      </a:endParaRPr>
                    </a:p>
                  </a:txBody>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950" kern="1200" dirty="0" smtClean="0">
                          <a:solidFill>
                            <a:schemeClr val="tx1"/>
                          </a:solidFill>
                          <a:latin typeface="Tw Cen MT" panose="020B0602020104020603" pitchFamily="34" charset="0"/>
                          <a:ea typeface="+mn-ea"/>
                          <a:cs typeface="+mn-cs"/>
                        </a:rPr>
                        <a:t>11 Feb</a:t>
                      </a:r>
                      <a:r>
                        <a:rPr lang="en-MY" sz="950" kern="1200" baseline="0" dirty="0" smtClean="0">
                          <a:solidFill>
                            <a:schemeClr val="tx1"/>
                          </a:solidFill>
                          <a:latin typeface="Tw Cen MT" panose="020B0602020104020603" pitchFamily="34" charset="0"/>
                          <a:ea typeface="+mn-ea"/>
                          <a:cs typeface="+mn-cs"/>
                        </a:rPr>
                        <a:t> 2020</a:t>
                      </a:r>
                      <a:endParaRPr lang="en-MY" sz="950" kern="1200" dirty="0" smtClean="0">
                        <a:solidFill>
                          <a:schemeClr val="tx1"/>
                        </a:solidFill>
                        <a:latin typeface="Tw Cen MT" panose="020B0602020104020603" pitchFamily="34" charset="0"/>
                        <a:ea typeface="+mn-ea"/>
                        <a:cs typeface="+mn-cs"/>
                      </a:endParaRPr>
                    </a:p>
                  </a:txBody>
                  <a:tcPr/>
                </a:tc>
                <a:extLst>
                  <a:ext uri="{0D108BD9-81ED-4DB2-BD59-A6C34878D82A}">
                    <a16:rowId xmlns:a16="http://schemas.microsoft.com/office/drawing/2014/main" val="10008"/>
                  </a:ext>
                </a:extLst>
              </a:tr>
              <a:tr h="225923">
                <a:tc>
                  <a:txBody>
                    <a:bodyPr/>
                    <a:lstStyle/>
                    <a:p>
                      <a:pPr algn="ctr"/>
                      <a:r>
                        <a:rPr lang="en-MY" sz="950" dirty="0" smtClean="0">
                          <a:latin typeface="Tw Cen MT" pitchFamily="34" charset="0"/>
                        </a:rPr>
                        <a:t>9.</a:t>
                      </a:r>
                      <a:endParaRPr lang="en-MY" sz="950" dirty="0">
                        <a:latin typeface="Tw Cen MT" pitchFamily="34" charset="0"/>
                      </a:endParaRPr>
                    </a:p>
                  </a:txBody>
                  <a:tcPr/>
                </a:tc>
                <a:tc>
                  <a:txBody>
                    <a:bodyPr/>
                    <a:lstStyle/>
                    <a:p>
                      <a:r>
                        <a:rPr lang="en-MY" sz="950" dirty="0" smtClean="0">
                          <a:latin typeface="Tw Cen MT" pitchFamily="34" charset="0"/>
                        </a:rPr>
                        <a:t>Putra </a:t>
                      </a:r>
                      <a:r>
                        <a:rPr lang="en-MY" sz="950" dirty="0" err="1" smtClean="0">
                          <a:latin typeface="Tw Cen MT" pitchFamily="34" charset="0"/>
                        </a:rPr>
                        <a:t>Perdana</a:t>
                      </a:r>
                      <a:r>
                        <a:rPr lang="en-MY" sz="950" dirty="0" smtClean="0">
                          <a:latin typeface="Tw Cen MT" pitchFamily="34" charset="0"/>
                        </a:rPr>
                        <a:t> Constructions</a:t>
                      </a:r>
                      <a:r>
                        <a:rPr lang="en-MY" sz="950" baseline="0" dirty="0" smtClean="0">
                          <a:latin typeface="Tw Cen MT" pitchFamily="34" charset="0"/>
                        </a:rPr>
                        <a:t> </a:t>
                      </a:r>
                      <a:r>
                        <a:rPr lang="en-MY" sz="950" baseline="0" dirty="0" err="1" smtClean="0">
                          <a:latin typeface="Tw Cen MT" pitchFamily="34" charset="0"/>
                        </a:rPr>
                        <a:t>Sdn</a:t>
                      </a:r>
                      <a:r>
                        <a:rPr lang="en-MY" sz="950" baseline="0" dirty="0" smtClean="0">
                          <a:latin typeface="Tw Cen MT" pitchFamily="34" charset="0"/>
                        </a:rPr>
                        <a:t>. </a:t>
                      </a:r>
                      <a:r>
                        <a:rPr lang="en-MY" sz="950" baseline="0" dirty="0" err="1" smtClean="0">
                          <a:latin typeface="Tw Cen MT" pitchFamily="34" charset="0"/>
                        </a:rPr>
                        <a:t>Bhd</a:t>
                      </a:r>
                      <a:r>
                        <a:rPr lang="en-MY" sz="950" baseline="0" dirty="0" smtClean="0">
                          <a:latin typeface="Tw Cen MT" pitchFamily="34" charset="0"/>
                        </a:rPr>
                        <a:t> </a:t>
                      </a:r>
                      <a:endParaRPr lang="en-MY" sz="950" dirty="0">
                        <a:latin typeface="Tw Cen MT" pitchFamily="34" charset="0"/>
                      </a:endParaRPr>
                    </a:p>
                  </a:txBody>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950" kern="1200" dirty="0" smtClean="0">
                          <a:solidFill>
                            <a:schemeClr val="tx1"/>
                          </a:solidFill>
                          <a:latin typeface="Tw Cen MT" panose="020B0602020104020603" pitchFamily="34" charset="0"/>
                          <a:ea typeface="+mn-ea"/>
                          <a:cs typeface="+mn-cs"/>
                        </a:rPr>
                        <a:t>23 Sep</a:t>
                      </a:r>
                      <a:r>
                        <a:rPr lang="en-MY" sz="950" kern="1200" baseline="0" dirty="0" smtClean="0">
                          <a:solidFill>
                            <a:schemeClr val="tx1"/>
                          </a:solidFill>
                          <a:latin typeface="Tw Cen MT" panose="020B0602020104020603" pitchFamily="34" charset="0"/>
                          <a:ea typeface="+mn-ea"/>
                          <a:cs typeface="+mn-cs"/>
                        </a:rPr>
                        <a:t> 2019</a:t>
                      </a:r>
                      <a:endParaRPr lang="en-MY" sz="950" kern="1200" dirty="0" smtClean="0">
                        <a:solidFill>
                          <a:schemeClr val="tx1"/>
                        </a:solidFill>
                        <a:latin typeface="Tw Cen MT" panose="020B0602020104020603" pitchFamily="34" charset="0"/>
                        <a:ea typeface="+mn-ea"/>
                        <a:cs typeface="+mn-cs"/>
                      </a:endParaRP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5724630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6535" y="4202724"/>
            <a:ext cx="3448475" cy="5447645"/>
          </a:xfrm>
          <a:prstGeom prst="rect">
            <a:avLst/>
          </a:prstGeom>
          <a:noFill/>
        </p:spPr>
        <p:txBody>
          <a:bodyPr wrap="square" rtlCol="0">
            <a:spAutoFit/>
          </a:bodyPr>
          <a:lstStyle/>
          <a:p>
            <a:pPr marL="85725" indent="-85725" algn="just"/>
            <a:r>
              <a:rPr lang="en-MY" sz="900" dirty="0" smtClean="0">
                <a:latin typeface="Tw Cen MT" panose="020B0602020104020603" pitchFamily="34" charset="0"/>
              </a:rPr>
              <a:t>This KPI is under the purview of IWG4.</a:t>
            </a:r>
            <a:endParaRPr lang="en-US" sz="900" b="1" dirty="0" smtClean="0">
              <a:latin typeface="Tw Cen MT" pitchFamily="34" charset="0"/>
            </a:endParaRPr>
          </a:p>
          <a:p>
            <a:pPr marL="85725" indent="-85725" algn="just"/>
            <a:endParaRPr lang="en-US" sz="900" b="1" dirty="0" smtClean="0">
              <a:latin typeface="Tw Cen MT" pitchFamily="34" charset="0"/>
            </a:endParaRPr>
          </a:p>
          <a:p>
            <a:pPr marL="85725" indent="-85725" algn="just"/>
            <a:r>
              <a:rPr lang="en-US" sz="900" b="1" dirty="0" smtClean="0">
                <a:latin typeface="Tw Cen MT" pitchFamily="34" charset="0"/>
              </a:rPr>
              <a:t>e-submission and e-approval</a:t>
            </a:r>
          </a:p>
          <a:p>
            <a:pPr algn="just"/>
            <a:r>
              <a:rPr lang="en-US" sz="900" dirty="0">
                <a:latin typeface="Tw Cen MT" pitchFamily="34" charset="0"/>
              </a:rPr>
              <a:t>e</a:t>
            </a:r>
            <a:r>
              <a:rPr lang="en-MY" sz="900" dirty="0" smtClean="0">
                <a:latin typeface="Tw Cen MT" pitchFamily="34" charset="0"/>
              </a:rPr>
              <a:t>-submission and e-approval form part of an integrated Construction </a:t>
            </a:r>
            <a:r>
              <a:rPr lang="en-MY" sz="900" dirty="0">
                <a:latin typeface="Tw Cen MT" pitchFamily="34" charset="0"/>
              </a:rPr>
              <a:t>P</a:t>
            </a:r>
            <a:r>
              <a:rPr lang="en-MY" sz="900" dirty="0" smtClean="0">
                <a:latin typeface="Tw Cen MT" pitchFamily="34" charset="0"/>
              </a:rPr>
              <a:t>ermit </a:t>
            </a:r>
            <a:r>
              <a:rPr lang="en-MY" sz="900" dirty="0">
                <a:latin typeface="Tw Cen MT" pitchFamily="34" charset="0"/>
              </a:rPr>
              <a:t>M</a:t>
            </a:r>
            <a:r>
              <a:rPr lang="en-MY" sz="900" dirty="0" smtClean="0">
                <a:latin typeface="Tw Cen MT" pitchFamily="34" charset="0"/>
              </a:rPr>
              <a:t>anagement </a:t>
            </a:r>
            <a:r>
              <a:rPr lang="en-MY" sz="900" dirty="0">
                <a:latin typeface="Tw Cen MT" pitchFamily="34" charset="0"/>
              </a:rPr>
              <a:t>S</a:t>
            </a:r>
            <a:r>
              <a:rPr lang="en-MY" sz="900" dirty="0" smtClean="0">
                <a:latin typeface="Tw Cen MT" pitchFamily="34" charset="0"/>
              </a:rPr>
              <a:t>ystem designed to strengthen </a:t>
            </a:r>
            <a:r>
              <a:rPr lang="en-MY" sz="900" dirty="0">
                <a:latin typeface="Tw Cen MT" pitchFamily="34" charset="0"/>
              </a:rPr>
              <a:t>the delivery </a:t>
            </a:r>
            <a:r>
              <a:rPr lang="en-MY" sz="900" dirty="0" smtClean="0">
                <a:latin typeface="Tw Cen MT" pitchFamily="34" charset="0"/>
              </a:rPr>
              <a:t>processes for the approval of Construction Permits. In line with the Eleventh Malaysia Plan (RMKe-11) that emphasizes on wider adoption of ICT, the new system will be based on open-source, fully integrated with existing systems, utilise cloud computing and customer-centric transaction processing. This initiative is expected to provide substantial cost saving and at the same time ensure higher productivity. This new application system has been designed to complement the existing 6 processes as follows:-</a:t>
            </a:r>
          </a:p>
          <a:p>
            <a:r>
              <a:rPr lang="en-MY" sz="900" u="sng" dirty="0" smtClean="0">
                <a:latin typeface="Tw Cen MT" pitchFamily="34" charset="0"/>
              </a:rPr>
              <a:t>Pre-Construction</a:t>
            </a:r>
          </a:p>
          <a:p>
            <a:pPr marL="180975" indent="-95250">
              <a:buFont typeface="Arial" pitchFamily="34" charset="0"/>
              <a:buChar char="•"/>
            </a:pPr>
            <a:r>
              <a:rPr lang="en-MY" sz="900" dirty="0" smtClean="0">
                <a:latin typeface="Tw Cen MT" pitchFamily="34" charset="0"/>
              </a:rPr>
              <a:t>Process 1  - </a:t>
            </a:r>
            <a:r>
              <a:rPr lang="en-US" sz="900" dirty="0" smtClean="0">
                <a:latin typeface="Tw Cen MT" panose="020B0602020104020603" pitchFamily="34" charset="0"/>
              </a:rPr>
              <a:t>Data gathering </a:t>
            </a:r>
            <a:r>
              <a:rPr lang="en-MY" sz="900" dirty="0" smtClean="0">
                <a:latin typeface="Tw Cen MT" pitchFamily="34" charset="0"/>
              </a:rPr>
              <a:t>(not mandatory)</a:t>
            </a:r>
          </a:p>
          <a:p>
            <a:pPr marL="180975" indent="-95250">
              <a:buFont typeface="Arial" pitchFamily="34" charset="0"/>
              <a:buChar char="•"/>
            </a:pPr>
            <a:r>
              <a:rPr lang="en-MY" sz="900" dirty="0" smtClean="0">
                <a:latin typeface="Tw Cen MT" pitchFamily="34" charset="0"/>
              </a:rPr>
              <a:t>Process 2  - </a:t>
            </a:r>
            <a:r>
              <a:rPr lang="en-US" sz="900" dirty="0" smtClean="0">
                <a:latin typeface="Tw Cen MT" panose="020B0602020104020603" pitchFamily="34" charset="0"/>
              </a:rPr>
              <a:t>Approval</a:t>
            </a:r>
          </a:p>
          <a:p>
            <a:pPr marL="180975" indent="-95250">
              <a:buFont typeface="Arial" pitchFamily="34" charset="0"/>
              <a:buChar char="•"/>
            </a:pPr>
            <a:r>
              <a:rPr lang="en-US" sz="900" dirty="0" smtClean="0">
                <a:latin typeface="Tw Cen MT" panose="020B0602020104020603" pitchFamily="34" charset="0"/>
              </a:rPr>
              <a:t>Process 3  - Notification to </a:t>
            </a:r>
            <a:r>
              <a:rPr lang="en-US" sz="900" dirty="0">
                <a:latin typeface="Tw Cen MT" panose="020B0602020104020603" pitchFamily="34" charset="0"/>
              </a:rPr>
              <a:t>s</a:t>
            </a:r>
            <a:r>
              <a:rPr lang="en-US" sz="900" dirty="0" smtClean="0">
                <a:latin typeface="Tw Cen MT" panose="020B0602020104020603" pitchFamily="34" charset="0"/>
              </a:rPr>
              <a:t>tart work</a:t>
            </a:r>
          </a:p>
          <a:p>
            <a:r>
              <a:rPr lang="en-US" sz="900" u="sng" dirty="0" smtClean="0">
                <a:latin typeface="Tw Cen MT" panose="020B0602020104020603" pitchFamily="34" charset="0"/>
              </a:rPr>
              <a:t>Construction</a:t>
            </a:r>
          </a:p>
          <a:p>
            <a:pPr marL="180975" indent="-95250">
              <a:buFont typeface="Arial" pitchFamily="34" charset="0"/>
              <a:buChar char="•"/>
            </a:pPr>
            <a:r>
              <a:rPr lang="en-US" sz="900" dirty="0" smtClean="0">
                <a:latin typeface="Tw Cen MT" panose="020B0602020104020603" pitchFamily="34" charset="0"/>
              </a:rPr>
              <a:t>Process 4  - Interim inspection</a:t>
            </a:r>
          </a:p>
          <a:p>
            <a:r>
              <a:rPr lang="en-US" sz="900" u="sng" dirty="0" smtClean="0">
                <a:latin typeface="Tw Cen MT" panose="020B0602020104020603" pitchFamily="34" charset="0"/>
              </a:rPr>
              <a:t>Post-Construction</a:t>
            </a:r>
          </a:p>
          <a:p>
            <a:pPr marL="180975" indent="-95250">
              <a:buFont typeface="Arial" pitchFamily="34" charset="0"/>
              <a:buChar char="•"/>
            </a:pPr>
            <a:r>
              <a:rPr lang="en-US" sz="900" dirty="0" smtClean="0">
                <a:latin typeface="Tw Cen MT" panose="020B0602020104020603" pitchFamily="34" charset="0"/>
              </a:rPr>
              <a:t>Process 5  - Final inspection</a:t>
            </a:r>
          </a:p>
          <a:p>
            <a:pPr marL="180975" indent="-95250">
              <a:buFont typeface="Arial" pitchFamily="34" charset="0"/>
              <a:buChar char="•"/>
            </a:pPr>
            <a:r>
              <a:rPr lang="en-US" sz="900" dirty="0" smtClean="0">
                <a:latin typeface="Tw Cen MT" panose="020B0602020104020603" pitchFamily="34" charset="0"/>
              </a:rPr>
              <a:t>Process 6  - Building </a:t>
            </a:r>
            <a:r>
              <a:rPr lang="en-US" sz="900" dirty="0">
                <a:latin typeface="Tw Cen MT" panose="020B0602020104020603" pitchFamily="34" charset="0"/>
              </a:rPr>
              <a:t>c</a:t>
            </a:r>
            <a:r>
              <a:rPr lang="en-US" sz="900" dirty="0" smtClean="0">
                <a:latin typeface="Tw Cen MT" panose="020B0602020104020603" pitchFamily="34" charset="0"/>
              </a:rPr>
              <a:t>ertification (CCC)</a:t>
            </a:r>
            <a:endParaRPr lang="en-US" sz="900" dirty="0">
              <a:latin typeface="Tw Cen MT" panose="020B0602020104020603" pitchFamily="34" charset="0"/>
            </a:endParaRPr>
          </a:p>
          <a:p>
            <a:endParaRPr lang="en-US" sz="700" b="1" dirty="0" smtClean="0">
              <a:latin typeface="Tw Cen MT" pitchFamily="34" charset="0"/>
            </a:endParaRPr>
          </a:p>
          <a:p>
            <a:pPr marL="85725" indent="-85725"/>
            <a:r>
              <a:rPr lang="en-US" sz="900" b="1" dirty="0" smtClean="0">
                <a:latin typeface="Tw Cen MT" pitchFamily="34" charset="0"/>
              </a:rPr>
              <a:t>World Bank Ranking</a:t>
            </a:r>
          </a:p>
          <a:p>
            <a:pPr algn="just"/>
            <a:r>
              <a:rPr lang="en-MY" sz="900" dirty="0" smtClean="0">
                <a:latin typeface="Tw Cen MT" panose="020B0602020104020603" pitchFamily="34" charset="0"/>
              </a:rPr>
              <a:t>Dealing </a:t>
            </a:r>
            <a:r>
              <a:rPr lang="en-MY" sz="900" dirty="0">
                <a:latin typeface="Tw Cen MT" panose="020B0602020104020603" pitchFamily="34" charset="0"/>
              </a:rPr>
              <a:t>with Construction Permit </a:t>
            </a:r>
            <a:r>
              <a:rPr lang="en-MY" sz="900" dirty="0" smtClean="0">
                <a:latin typeface="Tw Cen MT" panose="020B0602020104020603" pitchFamily="34" charset="0"/>
              </a:rPr>
              <a:t>(DCP</a:t>
            </a:r>
            <a:r>
              <a:rPr lang="en-MY" sz="900" dirty="0">
                <a:latin typeface="Tw Cen MT" panose="020B0602020104020603" pitchFamily="34" charset="0"/>
              </a:rPr>
              <a:t>) is one of the </a:t>
            </a:r>
            <a:r>
              <a:rPr lang="en-MY" sz="900" dirty="0" smtClean="0">
                <a:latin typeface="Tw Cen MT" panose="020B0602020104020603" pitchFamily="34" charset="0"/>
              </a:rPr>
              <a:t>ratings used by the World </a:t>
            </a:r>
            <a:r>
              <a:rPr lang="en-MY" sz="900" dirty="0">
                <a:latin typeface="Tw Cen MT" panose="020B0602020104020603" pitchFamily="34" charset="0"/>
              </a:rPr>
              <a:t>Bank </a:t>
            </a:r>
            <a:r>
              <a:rPr lang="en-MY" sz="900" dirty="0" smtClean="0">
                <a:latin typeface="Tw Cen MT" panose="020B0602020104020603" pitchFamily="34" charset="0"/>
              </a:rPr>
              <a:t>in determining the ranking for Ease of Doing Business </a:t>
            </a:r>
            <a:r>
              <a:rPr lang="en-MY" sz="900" dirty="0">
                <a:latin typeface="Tw Cen MT" panose="020B0602020104020603" pitchFamily="34" charset="0"/>
              </a:rPr>
              <a:t>among </a:t>
            </a:r>
            <a:r>
              <a:rPr lang="en-MY" sz="900" dirty="0" smtClean="0">
                <a:latin typeface="Tw Cen MT" panose="020B0602020104020603" pitchFamily="34" charset="0"/>
              </a:rPr>
              <a:t>190 </a:t>
            </a:r>
            <a:r>
              <a:rPr lang="en-MY" sz="900" dirty="0">
                <a:latin typeface="Tw Cen MT" panose="020B0602020104020603" pitchFamily="34" charset="0"/>
              </a:rPr>
              <a:t>countries. </a:t>
            </a:r>
            <a:r>
              <a:rPr lang="en-US" sz="900" dirty="0" smtClean="0">
                <a:latin typeface="Tw Cen MT" pitchFamily="34" charset="0"/>
              </a:rPr>
              <a:t>Malaysia’s rank for Dealing with Construction Permit from year 2015 to 2017 is shown as below:</a:t>
            </a:r>
          </a:p>
          <a:p>
            <a:endParaRPr lang="en-US" sz="1000" dirty="0" smtClean="0">
              <a:solidFill>
                <a:srgbClr val="FF0000"/>
              </a:solidFill>
              <a:latin typeface="Tw Cen MT" pitchFamily="34" charset="0"/>
            </a:endParaRPr>
          </a:p>
          <a:p>
            <a:endParaRPr lang="en-US" sz="1000" dirty="0" smtClean="0">
              <a:solidFill>
                <a:srgbClr val="FF0000"/>
              </a:solidFill>
              <a:latin typeface="Tw Cen MT" pitchFamily="34" charset="0"/>
            </a:endParaRPr>
          </a:p>
          <a:p>
            <a:endParaRPr lang="en-US" sz="1000" dirty="0">
              <a:solidFill>
                <a:srgbClr val="FF0000"/>
              </a:solidFill>
              <a:latin typeface="Tw Cen MT" pitchFamily="34" charset="0"/>
            </a:endParaRPr>
          </a:p>
          <a:p>
            <a:endParaRPr lang="en-US" sz="1000" dirty="0" smtClean="0">
              <a:solidFill>
                <a:srgbClr val="FF0000"/>
              </a:solidFill>
              <a:latin typeface="Tw Cen MT" pitchFamily="34" charset="0"/>
            </a:endParaRPr>
          </a:p>
          <a:p>
            <a:endParaRPr lang="en-US" sz="1000" dirty="0">
              <a:solidFill>
                <a:srgbClr val="FF0000"/>
              </a:solidFill>
              <a:latin typeface="Tw Cen MT" pitchFamily="34" charset="0"/>
            </a:endParaRPr>
          </a:p>
          <a:p>
            <a:endParaRPr lang="en-US" sz="1000" dirty="0" smtClean="0">
              <a:solidFill>
                <a:srgbClr val="FF0000"/>
              </a:solidFill>
              <a:latin typeface="Tw Cen MT" pitchFamily="34" charset="0"/>
            </a:endParaRPr>
          </a:p>
          <a:p>
            <a:pPr marL="85725" indent="-85725"/>
            <a:endParaRPr lang="en-US" sz="800" b="1" dirty="0" smtClean="0">
              <a:latin typeface="Tw Cen MT" pitchFamily="34" charset="0"/>
              <a:cs typeface="Arial" panose="020B0604020202020204" pitchFamily="34" charset="0"/>
            </a:endParaRPr>
          </a:p>
          <a:p>
            <a:pPr marL="85725" indent="-85725"/>
            <a:endParaRPr lang="en-US" sz="800" b="1" dirty="0">
              <a:latin typeface="Tw Cen MT" pitchFamily="34" charset="0"/>
              <a:cs typeface="Arial" panose="020B0604020202020204" pitchFamily="34" charset="0"/>
            </a:endParaRPr>
          </a:p>
          <a:p>
            <a:pPr marL="85725" indent="-85725"/>
            <a:endParaRPr lang="en-US" sz="800" b="1" dirty="0" smtClean="0">
              <a:latin typeface="Tw Cen MT" pitchFamily="34" charset="0"/>
              <a:cs typeface="Arial" panose="020B0604020202020204" pitchFamily="34" charset="0"/>
            </a:endParaRPr>
          </a:p>
          <a:p>
            <a:pPr marL="85725" indent="-85725"/>
            <a:r>
              <a:rPr lang="en-US" sz="800" dirty="0" smtClean="0">
                <a:latin typeface="Tw Cen MT" pitchFamily="34" charset="0"/>
                <a:cs typeface="Arial" panose="020B0604020202020204" pitchFamily="34" charset="0"/>
              </a:rPr>
              <a:t>DTF : </a:t>
            </a:r>
            <a:r>
              <a:rPr lang="en-MY" sz="800" dirty="0" smtClean="0">
                <a:latin typeface="Tw Cen MT" pitchFamily="34" charset="0"/>
              </a:rPr>
              <a:t>Distance To Frontier</a:t>
            </a:r>
            <a:endParaRPr lang="en-US" sz="600" b="1" dirty="0" smtClean="0">
              <a:latin typeface="Tw Cen MT" pitchFamily="34" charset="0"/>
              <a:cs typeface="Arial" panose="020B0604020202020204" pitchFamily="34" charset="0"/>
            </a:endParaRPr>
          </a:p>
        </p:txBody>
      </p:sp>
      <p:sp>
        <p:nvSpPr>
          <p:cNvPr id="11" name="Parallelogram 10"/>
          <p:cNvSpPr/>
          <p:nvPr/>
        </p:nvSpPr>
        <p:spPr>
          <a:xfrm>
            <a:off x="-151501" y="0"/>
            <a:ext cx="2320544" cy="369627"/>
          </a:xfrm>
          <a:prstGeom prst="parallelogram">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9"/>
          <a:ext cx="6858000" cy="1878353"/>
        </p:xfrm>
        <a:graphic>
          <a:graphicData uri="http://schemas.openxmlformats.org/drawingml/2006/table">
            <a:tbl>
              <a:tblPr firstRow="1" bandRow="1">
                <a:tableStyleId>{5C22544A-7EE6-4342-B048-85BDC9FD1C3A}</a:tableStyleId>
              </a:tblPr>
              <a:tblGrid>
                <a:gridCol w="1414128">
                  <a:extLst>
                    <a:ext uri="{9D8B030D-6E8A-4147-A177-3AD203B41FA5}">
                      <a16:colId xmlns:a16="http://schemas.microsoft.com/office/drawing/2014/main" val="2124581660"/>
                    </a:ext>
                  </a:extLst>
                </a:gridCol>
                <a:gridCol w="1371600">
                  <a:extLst>
                    <a:ext uri="{9D8B030D-6E8A-4147-A177-3AD203B41FA5}">
                      <a16:colId xmlns:a16="http://schemas.microsoft.com/office/drawing/2014/main" val="3372148144"/>
                    </a:ext>
                  </a:extLst>
                </a:gridCol>
                <a:gridCol w="1371600">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389125">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5</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5</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15</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35</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solidFill>
                      <a:srgbClr val="FF3300">
                        <a:alpha val="65000"/>
                      </a:srgbClr>
                    </a:solidFill>
                  </a:tcPr>
                </a:tc>
                <a:extLst>
                  <a:ext uri="{0D108BD9-81ED-4DB2-BD59-A6C34878D82A}">
                    <a16:rowId xmlns:a16="http://schemas.microsoft.com/office/drawing/2014/main" val="2306563032"/>
                  </a:ext>
                </a:extLst>
              </a:tr>
              <a:tr h="1489228">
                <a:tc>
                  <a:txBody>
                    <a:bodyPr/>
                    <a:lstStyle/>
                    <a:p>
                      <a:pPr>
                        <a:lnSpc>
                          <a:spcPct val="100000"/>
                        </a:lnSpc>
                      </a:pPr>
                      <a:r>
                        <a:rPr lang="en-MY" sz="900" dirty="0" smtClean="0">
                          <a:solidFill>
                            <a:schemeClr val="tx1"/>
                          </a:solidFill>
                          <a:latin typeface="Tw Cen MT" pitchFamily="34" charset="0"/>
                        </a:rPr>
                        <a:t>Activities/ work breakdown and leaders for each activities identified. </a:t>
                      </a:r>
                    </a:p>
                    <a:p>
                      <a:pPr>
                        <a:lnSpc>
                          <a:spcPct val="100000"/>
                        </a:lnSpc>
                      </a:pPr>
                      <a:endParaRPr lang="en-MY" sz="500" dirty="0" smtClean="0">
                        <a:solidFill>
                          <a:schemeClr val="tx1"/>
                        </a:solidFill>
                        <a:latin typeface="Tw Cen MT" pitchFamily="34" charset="0"/>
                      </a:endParaRPr>
                    </a:p>
                    <a:p>
                      <a:pPr>
                        <a:lnSpc>
                          <a:spcPct val="100000"/>
                        </a:lnSpc>
                      </a:pPr>
                      <a:r>
                        <a:rPr lang="en-MY" sz="900" dirty="0" smtClean="0">
                          <a:solidFill>
                            <a:schemeClr val="tx1"/>
                          </a:solidFill>
                          <a:latin typeface="Tw Cen MT" pitchFamily="34" charset="0"/>
                        </a:rPr>
                        <a:t>6 Local Authorities identified as the 1st batch to pilot e-submission and e-approval.</a:t>
                      </a:r>
                    </a:p>
                    <a:p>
                      <a:pPr>
                        <a:lnSpc>
                          <a:spcPct val="100000"/>
                        </a:lnSpc>
                      </a:pPr>
                      <a:endPar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solidFill>
                      <a:schemeClr val="accent2">
                        <a:lumMod val="20000"/>
                        <a:lumOff val="80000"/>
                      </a:schemeClr>
                    </a:solidFill>
                  </a:tcPr>
                </a:tc>
                <a:tc>
                  <a:txBody>
                    <a:bodyPr/>
                    <a:lstStyle/>
                    <a:p>
                      <a:pPr>
                        <a:lnSpc>
                          <a:spcPct val="100000"/>
                        </a:lnSpc>
                      </a:pPr>
                      <a:r>
                        <a:rPr lang="en-US" sz="900" dirty="0" smtClean="0">
                          <a:solidFill>
                            <a:schemeClr val="tx1"/>
                          </a:solidFill>
                          <a:latin typeface="Tw Cen MT" pitchFamily="34" charset="0"/>
                        </a:rPr>
                        <a:t>Procedure for appointment</a:t>
                      </a:r>
                      <a:r>
                        <a:rPr lang="en-US" sz="900" baseline="0" dirty="0" smtClean="0">
                          <a:solidFill>
                            <a:schemeClr val="tx1"/>
                          </a:solidFill>
                          <a:latin typeface="Tw Cen MT" pitchFamily="34" charset="0"/>
                        </a:rPr>
                        <a:t> of</a:t>
                      </a:r>
                      <a:r>
                        <a:rPr lang="en-US" sz="900" dirty="0" smtClean="0">
                          <a:solidFill>
                            <a:schemeClr val="tx1"/>
                          </a:solidFill>
                          <a:latin typeface="Tw Cen MT" pitchFamily="34" charset="0"/>
                        </a:rPr>
                        <a:t> consultant to conduct study on existing OSC Online System </a:t>
                      </a:r>
                      <a:r>
                        <a:rPr lang="en-US" sz="900" dirty="0" err="1" smtClean="0">
                          <a:solidFill>
                            <a:schemeClr val="tx1"/>
                          </a:solidFill>
                          <a:latin typeface="Tw Cen MT" pitchFamily="34" charset="0"/>
                        </a:rPr>
                        <a:t>finalised</a:t>
                      </a:r>
                      <a:endParaRPr lang="en-US" sz="900" dirty="0" smtClean="0">
                        <a:solidFill>
                          <a:schemeClr val="tx1"/>
                        </a:solidFill>
                        <a:latin typeface="Tw Cen MT" pitchFamily="34" charset="0"/>
                      </a:endParaRPr>
                    </a:p>
                    <a:p>
                      <a:pPr>
                        <a:lnSpc>
                          <a:spcPct val="100000"/>
                        </a:lnSpc>
                      </a:pPr>
                      <a:endParaRPr lang="en-US" sz="500" dirty="0" smtClean="0">
                        <a:solidFill>
                          <a:schemeClr val="tx1"/>
                        </a:solidFill>
                        <a:latin typeface="Tw Cen MT" pitchFamily="34" charset="0"/>
                      </a:endParaRPr>
                    </a:p>
                    <a:p>
                      <a:pPr>
                        <a:lnSpc>
                          <a:spcPct val="100000"/>
                        </a:lnSpc>
                      </a:pPr>
                      <a:r>
                        <a:rPr lang="en-US" sz="900" dirty="0" smtClean="0">
                          <a:solidFill>
                            <a:schemeClr val="tx1"/>
                          </a:solidFill>
                          <a:latin typeface="Tw Cen MT" pitchFamily="34" charset="0"/>
                        </a:rPr>
                        <a:t>Consultant to conduct study on existing OSC Online System appointed</a:t>
                      </a:r>
                    </a:p>
                    <a:p>
                      <a:pPr>
                        <a:lnSpc>
                          <a:spcPct val="100000"/>
                        </a:lnSpc>
                      </a:pPr>
                      <a:endParaRPr lang="en-MY" sz="900" dirty="0">
                        <a:solidFill>
                          <a:schemeClr val="tx1"/>
                        </a:solidFill>
                        <a:latin typeface="Tw Cen MT" pitchFamily="34" charset="0"/>
                      </a:endParaRPr>
                    </a:p>
                  </a:txBody>
                  <a:tcPr>
                    <a:solidFill>
                      <a:schemeClr val="accent2">
                        <a:lumMod val="20000"/>
                        <a:lumOff val="80000"/>
                      </a:schemeClr>
                    </a:solidFill>
                  </a:tcPr>
                </a:tc>
                <a:tc>
                  <a:txBody>
                    <a:bodyPr/>
                    <a:lstStyle/>
                    <a:p>
                      <a:pPr>
                        <a:lnSpc>
                          <a:spcPct val="100000"/>
                        </a:lnSpc>
                      </a:pPr>
                      <a:r>
                        <a:rPr lang="en-US" sz="900" dirty="0" smtClean="0">
                          <a:solidFill>
                            <a:schemeClr val="tx1"/>
                          </a:solidFill>
                          <a:latin typeface="Tw Cen MT" pitchFamily="34" charset="0"/>
                        </a:rPr>
                        <a:t>Final report on existing OSC Online System completed</a:t>
                      </a:r>
                    </a:p>
                    <a:p>
                      <a:pPr>
                        <a:lnSpc>
                          <a:spcPct val="100000"/>
                        </a:lnSpc>
                      </a:pPr>
                      <a:endParaRPr lang="en-US" sz="500" dirty="0" smtClean="0">
                        <a:solidFill>
                          <a:schemeClr val="tx1"/>
                        </a:solidFill>
                        <a:latin typeface="Tw Cen MT" pitchFamily="34" charset="0"/>
                      </a:endParaRPr>
                    </a:p>
                    <a:p>
                      <a:pPr>
                        <a:lnSpc>
                          <a:spcPct val="100000"/>
                        </a:lnSpc>
                      </a:pPr>
                      <a:endParaRPr lang="en-US" sz="500" dirty="0" smtClean="0">
                        <a:solidFill>
                          <a:schemeClr val="tx1"/>
                        </a:solidFill>
                        <a:latin typeface="Tw Cen MT" pitchFamily="34" charset="0"/>
                      </a:endParaRPr>
                    </a:p>
                  </a:txBody>
                  <a:tcPr>
                    <a:solidFill>
                      <a:schemeClr val="accent2">
                        <a:lumMod val="20000"/>
                        <a:lumOff val="8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chemeClr val="tx1"/>
                          </a:solidFill>
                          <a:latin typeface="Tw Cen MT" pitchFamily="34" charset="0"/>
                        </a:rPr>
                        <a:t>Budget to develop/ enhance new OSC Online System applied under RMKe-11</a:t>
                      </a:r>
                    </a:p>
                    <a:p>
                      <a:pPr>
                        <a:lnSpc>
                          <a:spcPct val="100000"/>
                        </a:lnSpc>
                      </a:pPr>
                      <a:endParaRPr lang="en-US" sz="900" dirty="0" smtClean="0">
                        <a:solidFill>
                          <a:srgbClr val="000000"/>
                        </a:solidFill>
                        <a:latin typeface="Tw Cen MT" pitchFamily="34" charset="0"/>
                      </a:endParaRPr>
                    </a:p>
                    <a:p>
                      <a:pPr>
                        <a:lnSpc>
                          <a:spcPct val="100000"/>
                        </a:lnSpc>
                      </a:pPr>
                      <a:r>
                        <a:rPr lang="en-US" sz="900" dirty="0" smtClean="0">
                          <a:solidFill>
                            <a:srgbClr val="000000"/>
                          </a:solidFill>
                          <a:latin typeface="Tw Cen MT" pitchFamily="34" charset="0"/>
                        </a:rPr>
                        <a:t>OSC online piloted and </a:t>
                      </a:r>
                      <a:r>
                        <a:rPr lang="en-US" sz="900" dirty="0" err="1" smtClean="0">
                          <a:solidFill>
                            <a:srgbClr val="000000"/>
                          </a:solidFill>
                          <a:latin typeface="Tw Cen MT" pitchFamily="34" charset="0"/>
                        </a:rPr>
                        <a:t>finalised</a:t>
                      </a:r>
                      <a:r>
                        <a:rPr lang="en-US" sz="900" dirty="0" smtClean="0">
                          <a:solidFill>
                            <a:srgbClr val="000000"/>
                          </a:solidFill>
                          <a:latin typeface="Tw Cen MT" pitchFamily="34" charset="0"/>
                        </a:rPr>
                        <a:t> for 10 Local Authorities (LAs)</a:t>
                      </a:r>
                    </a:p>
                    <a:p>
                      <a:pPr>
                        <a:lnSpc>
                          <a:spcPct val="100000"/>
                        </a:lnSpc>
                      </a:pPr>
                      <a:endParaRPr lang="en-US" sz="500" dirty="0" smtClean="0">
                        <a:solidFill>
                          <a:srgbClr val="000000"/>
                        </a:solidFill>
                        <a:latin typeface="Tw Cen MT" pitchFamily="34" charset="0"/>
                      </a:endParaRPr>
                    </a:p>
                    <a:p>
                      <a:pPr>
                        <a:lnSpc>
                          <a:spcPct val="100000"/>
                        </a:lnSpc>
                      </a:pPr>
                      <a:endParaRPr lang="en-MY" sz="900" dirty="0">
                        <a:latin typeface="Tw Cen MT" pitchFamily="34" charset="0"/>
                      </a:endParaRPr>
                    </a:p>
                  </a:txBody>
                  <a:tcPr>
                    <a:solidFill>
                      <a:schemeClr val="accent2">
                        <a:lumMod val="20000"/>
                        <a:lumOff val="8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OSC 3.0 online launched at national level</a:t>
                      </a:r>
                    </a:p>
                    <a:p>
                      <a:pPr>
                        <a:lnSpc>
                          <a:spcPct val="100000"/>
                        </a:lnSpc>
                      </a:pPr>
                      <a:endParaRPr lang="en-US" sz="900" dirty="0" smtClean="0">
                        <a:solidFill>
                          <a:srgbClr val="000000"/>
                        </a:solidFill>
                        <a:latin typeface="Tw Cen MT" pitchFamily="34" charset="0"/>
                      </a:endParaRPr>
                    </a:p>
                    <a:p>
                      <a:pPr>
                        <a:lnSpc>
                          <a:spcPct val="100000"/>
                        </a:lnSpc>
                      </a:pPr>
                      <a:r>
                        <a:rPr lang="en-US" sz="900" dirty="0" smtClean="0">
                          <a:solidFill>
                            <a:srgbClr val="000000"/>
                          </a:solidFill>
                          <a:latin typeface="Tw Cen MT" pitchFamily="34" charset="0"/>
                        </a:rPr>
                        <a:t>OSC 3.0 online implemented by 20 Local Authorities (LAs) </a:t>
                      </a:r>
                    </a:p>
                    <a:p>
                      <a:pPr>
                        <a:lnSpc>
                          <a:spcPct val="100000"/>
                        </a:lnSpc>
                      </a:pPr>
                      <a:endParaRPr lang="en-US" sz="500" dirty="0" smtClean="0">
                        <a:solidFill>
                          <a:srgbClr val="000000"/>
                        </a:solidFill>
                        <a:latin typeface="Tw Cen MT" pitchFamily="34" charset="0"/>
                      </a:endParaRPr>
                    </a:p>
                    <a:p>
                      <a:pPr>
                        <a:lnSpc>
                          <a:spcPct val="100000"/>
                        </a:lnSpc>
                      </a:pPr>
                      <a:endParaRPr lang="en-MY" sz="900" dirty="0">
                        <a:latin typeface="Tw Cen MT" pitchFamily="34" charset="0"/>
                      </a:endParaRPr>
                    </a:p>
                  </a:txBody>
                  <a:tcPr>
                    <a:solidFill>
                      <a:schemeClr val="accent2">
                        <a:lumMod val="20000"/>
                        <a:lumOff val="80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192438"/>
            <a:ext cx="6857999" cy="567872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 Ida</a:t>
                      </a:r>
                      <a:r>
                        <a:rPr lang="ms-MY" sz="1000" b="0" baseline="0" dirty="0" smtClean="0">
                          <a:solidFill>
                            <a:schemeClr val="tx1"/>
                          </a:solidFill>
                          <a:latin typeface="Tw Cen MT" panose="020B0602020104020603" pitchFamily="34" charset="0"/>
                        </a:rPr>
                        <a:t> Zuraida binti Mohd Yusoff </a:t>
                      </a:r>
                      <a:endParaRPr lang="ms-MY" sz="1000" b="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Ar. Sharina Intan binti Abdullah</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324636">
                <a:tc>
                  <a:txBody>
                    <a:bodyPr/>
                    <a:lstStyle/>
                    <a:p>
                      <a:pPr algn="r"/>
                      <a:r>
                        <a:rPr lang="ms-MY" sz="1000" b="1" dirty="0" smtClean="0">
                          <a:solidFill>
                            <a:schemeClr val="tx1"/>
                          </a:solidFill>
                          <a:latin typeface="Tw Cen MT" panose="020B0602020104020603" pitchFamily="34" charset="0"/>
                        </a:rPr>
                        <a:t>OIC</a:t>
                      </a:r>
                    </a:p>
                    <a:p>
                      <a:pPr algn="r"/>
                      <a:r>
                        <a:rPr lang="ms-MY" sz="1000" b="0" baseline="0" dirty="0" smtClean="0">
                          <a:solidFill>
                            <a:schemeClr val="tx1"/>
                          </a:solidFill>
                          <a:latin typeface="Tw Cen MT" panose="020B0602020104020603" pitchFamily="34" charset="0"/>
                        </a:rPr>
                        <a:t>Noriman bin Muhammad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JKT (KPKT)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401881" cy="1322832"/>
        </p:xfrm>
        <a:graphic>
          <a:graphicData uri="http://schemas.openxmlformats.org/drawingml/2006/table">
            <a:tbl>
              <a:tblPr firstRow="1" bandRow="1">
                <a:tableStyleId>{5C22544A-7EE6-4342-B048-85BDC9FD1C3A}</a:tableStyleId>
              </a:tblPr>
              <a:tblGrid>
                <a:gridCol w="4401881">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fontAlgn="auto">
                        <a:spcBef>
                          <a:spcPts val="0"/>
                        </a:spcBef>
                        <a:spcAft>
                          <a:spcPts val="0"/>
                        </a:spcAft>
                        <a:defRPr/>
                      </a:pPr>
                      <a:r>
                        <a:rPr lang="en-US" sz="1000" b="0" kern="1200" dirty="0" smtClean="0">
                          <a:solidFill>
                            <a:schemeClr val="tx1"/>
                          </a:solidFill>
                          <a:latin typeface="Tw Cen MT" panose="020B0602020104020603" pitchFamily="34" charset="0"/>
                          <a:ea typeface="+mn-ea"/>
                          <a:cs typeface="+mn-cs"/>
                        </a:rPr>
                        <a:t>e-submission and e-approval rolled-out across at least 20 Local Authorities (LAs) by Q4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smtClean="0">
                          <a:solidFill>
                            <a:schemeClr val="tx1"/>
                          </a:solidFill>
                          <a:latin typeface="Tw Cen MT" panose="020B0602020104020603" pitchFamily="34" charset="0"/>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Q3 - Improve ease of doing business by addressing regulatory constraints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Q3b - Strengthen One-Stop Centre for all construction permits/approvals</a:t>
                      </a:r>
                      <a:endParaRPr lang="ms-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3167790" cy="307777"/>
          </a:xfrm>
          <a:prstGeom prst="rect">
            <a:avLst/>
          </a:prstGeom>
          <a:ln>
            <a:noFill/>
          </a:ln>
        </p:spPr>
        <p:txBody>
          <a:bodyPr wrap="none">
            <a:spAutoFit/>
          </a:bodyPr>
          <a:lstStyle/>
          <a:p>
            <a:r>
              <a:rPr lang="ms-MY" sz="1400" b="1" dirty="0" smtClean="0">
                <a:solidFill>
                  <a:srgbClr val="FF0000"/>
                </a:solidFill>
                <a:latin typeface="Tw Cen MT" panose="020B0602020104020603" pitchFamily="34" charset="0"/>
              </a:rPr>
              <a:t>QUALITY, SAFETY &amp; PROFESSIONALISM</a:t>
            </a:r>
            <a:endParaRPr lang="ms-MY" sz="1400" dirty="0">
              <a:solidFill>
                <a:srgbClr val="FF0000"/>
              </a:solidFill>
            </a:endParaRPr>
          </a:p>
        </p:txBody>
      </p:sp>
      <p:sp>
        <p:nvSpPr>
          <p:cNvPr id="10" name="Rectangle 9"/>
          <p:cNvSpPr/>
          <p:nvPr/>
        </p:nvSpPr>
        <p:spPr>
          <a:xfrm>
            <a:off x="116962" y="-74431"/>
            <a:ext cx="2473837"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Q3-021</a:t>
            </a:r>
            <a:endParaRPr lang="ms-MY" sz="2800" dirty="0">
              <a:solidFill>
                <a:schemeClr val="bg1"/>
              </a:solidFill>
            </a:endParaRPr>
          </a:p>
        </p:txBody>
      </p:sp>
      <p:sp>
        <p:nvSpPr>
          <p:cNvPr id="15" name="TextBox 14"/>
          <p:cNvSpPr txBox="1"/>
          <p:nvPr/>
        </p:nvSpPr>
        <p:spPr>
          <a:xfrm>
            <a:off x="0" y="3960562"/>
            <a:ext cx="6858000" cy="230832"/>
          </a:xfrm>
          <a:prstGeom prst="rect">
            <a:avLst/>
          </a:prstGeom>
          <a:solidFill>
            <a:srgbClr val="FF3300"/>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FF3300"/>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cxnSp>
        <p:nvCxnSpPr>
          <p:cNvPr id="12" name="Straight Connector 11"/>
          <p:cNvCxnSpPr>
            <a:endCxn id="15" idx="2"/>
          </p:cNvCxnSpPr>
          <p:nvPr/>
        </p:nvCxnSpPr>
        <p:spPr>
          <a:xfrm rot="16200000" flipV="1">
            <a:off x="600146" y="7020248"/>
            <a:ext cx="5662236" cy="452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439788" y="4215498"/>
            <a:ext cx="3407604" cy="5586145"/>
          </a:xfrm>
          <a:prstGeom prst="rect">
            <a:avLst/>
          </a:prstGeom>
        </p:spPr>
        <p:txBody>
          <a:bodyPr wrap="square">
            <a:spAutoFit/>
          </a:bodyPr>
          <a:lstStyle/>
          <a:p>
            <a:pPr algn="just"/>
            <a:r>
              <a:rPr lang="en-MY" sz="900" b="1" dirty="0" smtClean="0">
                <a:latin typeface="Tw Cen MT" pitchFamily="34" charset="0"/>
              </a:rPr>
              <a:t>Local Authorities identified to pilot e-submission </a:t>
            </a:r>
          </a:p>
          <a:p>
            <a:pPr algn="just"/>
            <a:r>
              <a:rPr lang="en-MY" sz="900" dirty="0" smtClean="0">
                <a:latin typeface="Tw Cen MT" panose="020B0602020104020603" pitchFamily="34" charset="0"/>
              </a:rPr>
              <a:t>In 2016, 6 Local Authorities have been identified for the study on their respective requirement, process flows and issue identification and verification. These 6 are among the first batch of Local Authorities and the outcome of the study will be used to pilot the e-submission and e-approval. The six Local Authorities are:</a:t>
            </a:r>
          </a:p>
          <a:p>
            <a:pPr marL="228600" indent="-228600">
              <a:buFont typeface="+mj-lt"/>
              <a:buAutoNum type="arabicParenR"/>
            </a:pPr>
            <a:r>
              <a:rPr lang="en-MY" sz="900" dirty="0" err="1" smtClean="0">
                <a:latin typeface="Tw Cen MT" panose="020B0602020104020603" pitchFamily="34" charset="0"/>
              </a:rPr>
              <a:t>Majlis</a:t>
            </a:r>
            <a:r>
              <a:rPr lang="en-MY" sz="900" dirty="0" smtClean="0">
                <a:latin typeface="Tw Cen MT" panose="020B0602020104020603" pitchFamily="34" charset="0"/>
              </a:rPr>
              <a:t> </a:t>
            </a:r>
            <a:r>
              <a:rPr lang="en-MY" sz="900" dirty="0" err="1" smtClean="0">
                <a:latin typeface="Tw Cen MT" panose="020B0602020104020603" pitchFamily="34" charset="0"/>
              </a:rPr>
              <a:t>Bandaraya</a:t>
            </a:r>
            <a:r>
              <a:rPr lang="en-MY" sz="900" dirty="0" smtClean="0">
                <a:latin typeface="Tw Cen MT" panose="020B0602020104020603" pitchFamily="34" charset="0"/>
              </a:rPr>
              <a:t> Ipoh</a:t>
            </a:r>
          </a:p>
          <a:p>
            <a:pPr marL="228600" indent="-228600">
              <a:buFont typeface="+mj-lt"/>
              <a:buAutoNum type="arabicParenR"/>
            </a:pPr>
            <a:r>
              <a:rPr lang="en-MY" sz="900" dirty="0" err="1" smtClean="0">
                <a:latin typeface="Tw Cen MT" panose="020B0602020104020603" pitchFamily="34" charset="0"/>
              </a:rPr>
              <a:t>Majlis</a:t>
            </a:r>
            <a:r>
              <a:rPr lang="en-MY" sz="900" dirty="0" smtClean="0">
                <a:latin typeface="Tw Cen MT" panose="020B0602020104020603" pitchFamily="34" charset="0"/>
              </a:rPr>
              <a:t> </a:t>
            </a:r>
            <a:r>
              <a:rPr lang="en-MY" sz="900" dirty="0" err="1" smtClean="0">
                <a:latin typeface="Tw Cen MT" panose="020B0602020104020603" pitchFamily="34" charset="0"/>
              </a:rPr>
              <a:t>Bandaraya</a:t>
            </a:r>
            <a:r>
              <a:rPr lang="en-MY" sz="900" dirty="0" smtClean="0">
                <a:latin typeface="Tw Cen MT" panose="020B0602020104020603" pitchFamily="34" charset="0"/>
              </a:rPr>
              <a:t> </a:t>
            </a:r>
            <a:r>
              <a:rPr lang="en-MY" sz="900" dirty="0" err="1" smtClean="0">
                <a:latin typeface="Tw Cen MT" panose="020B0602020104020603" pitchFamily="34" charset="0"/>
              </a:rPr>
              <a:t>Pulau</a:t>
            </a:r>
            <a:r>
              <a:rPr lang="en-MY" sz="900" dirty="0" smtClean="0">
                <a:latin typeface="Tw Cen MT" panose="020B0602020104020603" pitchFamily="34" charset="0"/>
              </a:rPr>
              <a:t> Pinang </a:t>
            </a:r>
          </a:p>
          <a:p>
            <a:pPr marL="228600" indent="-228600">
              <a:buFont typeface="+mj-lt"/>
              <a:buAutoNum type="arabicParenR"/>
            </a:pPr>
            <a:r>
              <a:rPr lang="en-MY" sz="900" dirty="0" err="1" smtClean="0">
                <a:latin typeface="Tw Cen MT" panose="020B0602020104020603" pitchFamily="34" charset="0"/>
              </a:rPr>
              <a:t>Majlis</a:t>
            </a:r>
            <a:r>
              <a:rPr lang="en-MY" sz="900" dirty="0" smtClean="0">
                <a:latin typeface="Tw Cen MT" panose="020B0602020104020603" pitchFamily="34" charset="0"/>
              </a:rPr>
              <a:t> </a:t>
            </a:r>
            <a:r>
              <a:rPr lang="en-MY" sz="900" dirty="0" err="1" smtClean="0">
                <a:latin typeface="Tw Cen MT" panose="020B0602020104020603" pitchFamily="34" charset="0"/>
              </a:rPr>
              <a:t>Bandaraya</a:t>
            </a:r>
            <a:r>
              <a:rPr lang="en-MY" sz="900" dirty="0" smtClean="0">
                <a:latin typeface="Tw Cen MT" panose="020B0602020104020603" pitchFamily="34" charset="0"/>
              </a:rPr>
              <a:t> Johor </a:t>
            </a:r>
            <a:r>
              <a:rPr lang="en-MY" sz="900" dirty="0" err="1" smtClean="0">
                <a:latin typeface="Tw Cen MT" panose="020B0602020104020603" pitchFamily="34" charset="0"/>
              </a:rPr>
              <a:t>Bahru</a:t>
            </a:r>
            <a:r>
              <a:rPr lang="en-MY" sz="900" dirty="0" smtClean="0">
                <a:latin typeface="Tw Cen MT" panose="020B0602020104020603" pitchFamily="34" charset="0"/>
              </a:rPr>
              <a:t> </a:t>
            </a:r>
          </a:p>
          <a:p>
            <a:pPr marL="228600" indent="-228600">
              <a:buFont typeface="+mj-lt"/>
              <a:buAutoNum type="arabicParenR"/>
            </a:pPr>
            <a:r>
              <a:rPr lang="en-MY" sz="900" dirty="0" err="1" smtClean="0">
                <a:latin typeface="Tw Cen MT" panose="020B0602020104020603" pitchFamily="34" charset="0"/>
              </a:rPr>
              <a:t>Majlis</a:t>
            </a:r>
            <a:r>
              <a:rPr lang="en-MY" sz="900" dirty="0" smtClean="0">
                <a:latin typeface="Tw Cen MT" panose="020B0602020104020603" pitchFamily="34" charset="0"/>
              </a:rPr>
              <a:t> </a:t>
            </a:r>
            <a:r>
              <a:rPr lang="en-MY" sz="900" dirty="0" err="1" smtClean="0">
                <a:latin typeface="Tw Cen MT" panose="020B0602020104020603" pitchFamily="34" charset="0"/>
              </a:rPr>
              <a:t>Bandaraya</a:t>
            </a:r>
            <a:r>
              <a:rPr lang="en-MY" sz="900" dirty="0" smtClean="0">
                <a:latin typeface="Tw Cen MT" panose="020B0602020104020603" pitchFamily="34" charset="0"/>
              </a:rPr>
              <a:t> K. Terengganu </a:t>
            </a:r>
          </a:p>
          <a:p>
            <a:pPr marL="228600" indent="-228600">
              <a:buFont typeface="+mj-lt"/>
              <a:buAutoNum type="arabicParenR"/>
            </a:pPr>
            <a:r>
              <a:rPr lang="en-MY" sz="900" dirty="0" err="1" smtClean="0">
                <a:latin typeface="Tw Cen MT" panose="020B0602020104020603" pitchFamily="34" charset="0"/>
              </a:rPr>
              <a:t>Majlis</a:t>
            </a:r>
            <a:r>
              <a:rPr lang="en-MY" sz="900" dirty="0" smtClean="0">
                <a:latin typeface="Tw Cen MT" panose="020B0602020104020603" pitchFamily="34" charset="0"/>
              </a:rPr>
              <a:t> </a:t>
            </a:r>
            <a:r>
              <a:rPr lang="en-MY" sz="900" dirty="0" err="1" smtClean="0">
                <a:latin typeface="Tw Cen MT" panose="020B0602020104020603" pitchFamily="34" charset="0"/>
              </a:rPr>
              <a:t>Perbandaran</a:t>
            </a:r>
            <a:r>
              <a:rPr lang="en-MY" sz="900" dirty="0" smtClean="0">
                <a:latin typeface="Tw Cen MT" panose="020B0602020104020603" pitchFamily="34" charset="0"/>
              </a:rPr>
              <a:t> Kota </a:t>
            </a:r>
            <a:r>
              <a:rPr lang="en-MY" sz="900" dirty="0" err="1" smtClean="0">
                <a:latin typeface="Tw Cen MT" panose="020B0602020104020603" pitchFamily="34" charset="0"/>
              </a:rPr>
              <a:t>Bahru</a:t>
            </a:r>
            <a:r>
              <a:rPr lang="en-MY" sz="900" dirty="0" smtClean="0">
                <a:latin typeface="Tw Cen MT" panose="020B0602020104020603" pitchFamily="34" charset="0"/>
              </a:rPr>
              <a:t> </a:t>
            </a:r>
          </a:p>
          <a:p>
            <a:pPr marL="228600" indent="-228600">
              <a:buFont typeface="+mj-lt"/>
              <a:buAutoNum type="arabicParenR"/>
            </a:pPr>
            <a:r>
              <a:rPr lang="en-MY" sz="900" dirty="0" err="1" smtClean="0">
                <a:latin typeface="Tw Cen MT" panose="020B0602020104020603" pitchFamily="34" charset="0"/>
              </a:rPr>
              <a:t>Majlis</a:t>
            </a:r>
            <a:r>
              <a:rPr lang="en-MY" sz="900" dirty="0" smtClean="0">
                <a:latin typeface="Tw Cen MT" panose="020B0602020104020603" pitchFamily="34" charset="0"/>
              </a:rPr>
              <a:t> </a:t>
            </a:r>
            <a:r>
              <a:rPr lang="en-MY" sz="900" dirty="0" err="1" smtClean="0">
                <a:latin typeface="Tw Cen MT" panose="020B0602020104020603" pitchFamily="34" charset="0"/>
              </a:rPr>
              <a:t>Bandaraya</a:t>
            </a:r>
            <a:r>
              <a:rPr lang="en-MY" sz="900" dirty="0" smtClean="0">
                <a:latin typeface="Tw Cen MT" panose="020B0602020104020603" pitchFamily="34" charset="0"/>
              </a:rPr>
              <a:t> Shah </a:t>
            </a:r>
            <a:r>
              <a:rPr lang="en-MY" sz="900" dirty="0" err="1" smtClean="0">
                <a:latin typeface="Tw Cen MT" panose="020B0602020104020603" pitchFamily="34" charset="0"/>
              </a:rPr>
              <a:t>Alam</a:t>
            </a:r>
            <a:r>
              <a:rPr lang="en-MY" sz="900" dirty="0" smtClean="0">
                <a:latin typeface="Tw Cen MT" panose="020B0602020104020603" pitchFamily="34" charset="0"/>
              </a:rPr>
              <a:t> 	</a:t>
            </a:r>
          </a:p>
          <a:p>
            <a:endParaRPr lang="en-MY" sz="600" dirty="0" smtClean="0">
              <a:latin typeface="Tw Cen MT" panose="020B0602020104020603" pitchFamily="34" charset="0"/>
            </a:endParaRPr>
          </a:p>
          <a:p>
            <a:pPr algn="just"/>
            <a:r>
              <a:rPr lang="en-US" sz="900" b="1" dirty="0" smtClean="0">
                <a:latin typeface="Tw Cen MT" pitchFamily="34" charset="0"/>
              </a:rPr>
              <a:t>Study on existing One Stop Centre (OSC) Online system </a:t>
            </a:r>
          </a:p>
          <a:p>
            <a:pPr algn="just"/>
            <a:r>
              <a:rPr lang="en-US" sz="900" dirty="0">
                <a:latin typeface="Tw Cen MT" pitchFamily="34" charset="0"/>
              </a:rPr>
              <a:t>The existing OSC online is an online system used by relevant stakeholders </a:t>
            </a:r>
            <a:r>
              <a:rPr lang="en-US" sz="900" dirty="0" smtClean="0">
                <a:latin typeface="Tw Cen MT" pitchFamily="34" charset="0"/>
              </a:rPr>
              <a:t>such as Local Authorities (PBT), Principal Submitting Person (PSP) and External Technical Agencies (ATL</a:t>
            </a:r>
            <a:r>
              <a:rPr lang="en-US" sz="900" dirty="0">
                <a:latin typeface="Tw Cen MT" pitchFamily="34" charset="0"/>
              </a:rPr>
              <a:t>) to process the application for Development Approval. This system involves the use of 2 main modules which are e-submission and e-processing for Process 1 and Process 2 only. </a:t>
            </a:r>
            <a:endParaRPr lang="en-US" sz="900" dirty="0" smtClean="0">
              <a:latin typeface="Tw Cen MT" pitchFamily="34" charset="0"/>
            </a:endParaRPr>
          </a:p>
          <a:p>
            <a:pPr algn="just"/>
            <a:endParaRPr lang="en-US" sz="900" dirty="0" smtClean="0">
              <a:latin typeface="Tw Cen MT" pitchFamily="34" charset="0"/>
            </a:endParaRPr>
          </a:p>
          <a:p>
            <a:pPr algn="just"/>
            <a:r>
              <a:rPr lang="en-US" sz="900" dirty="0" smtClean="0">
                <a:latin typeface="Tw Cen MT" pitchFamily="34" charset="0"/>
              </a:rPr>
              <a:t>The objective of the study is to propose a framework for the development of an integrated construction permit management system for the PBTs.  </a:t>
            </a:r>
            <a:r>
              <a:rPr lang="en-MY" sz="900" dirty="0" smtClean="0">
                <a:latin typeface="Tw Cen MT" panose="020B0602020104020603" pitchFamily="34" charset="0"/>
              </a:rPr>
              <a:t>The findings of the study will be utilised to strengthen the budget request under Rolling Plan 4.</a:t>
            </a:r>
            <a:endParaRPr lang="en-US" sz="900" dirty="0">
              <a:latin typeface="Tw Cen MT" pitchFamily="34" charset="0"/>
            </a:endParaRPr>
          </a:p>
          <a:p>
            <a:pPr algn="just"/>
            <a:endParaRPr lang="en-US" sz="600" dirty="0">
              <a:latin typeface="Tw Cen MT" pitchFamily="34" charset="0"/>
            </a:endParaRPr>
          </a:p>
          <a:p>
            <a:pPr algn="just"/>
            <a:r>
              <a:rPr lang="en-US" sz="900" dirty="0">
                <a:latin typeface="Tw Cen MT" pitchFamily="34" charset="0"/>
              </a:rPr>
              <a:t>JKT has decided for the appointment of consultant to be re-tendered </a:t>
            </a:r>
            <a:r>
              <a:rPr lang="en-US" sz="900" dirty="0" smtClean="0">
                <a:latin typeface="Tw Cen MT" pitchFamily="34" charset="0"/>
              </a:rPr>
              <a:t>via open tender following </a:t>
            </a:r>
            <a:r>
              <a:rPr lang="en-US" sz="900" dirty="0">
                <a:latin typeface="Tw Cen MT" pitchFamily="34" charset="0"/>
              </a:rPr>
              <a:t>the conditional approval by </a:t>
            </a:r>
            <a:r>
              <a:rPr lang="en-US" sz="900" dirty="0" smtClean="0">
                <a:latin typeface="Tw Cen MT" panose="020B0602020104020603" pitchFamily="34" charset="0"/>
              </a:rPr>
              <a:t>CIDB</a:t>
            </a:r>
            <a:r>
              <a:rPr lang="en-US" sz="900" dirty="0">
                <a:latin typeface="Tw Cen MT" panose="020B0602020104020603" pitchFamily="34" charset="0"/>
              </a:rPr>
              <a:t> </a:t>
            </a:r>
            <a:r>
              <a:rPr lang="en-US" sz="900" dirty="0" smtClean="0">
                <a:latin typeface="Tw Cen MT" panose="020B0602020104020603" pitchFamily="34" charset="0"/>
              </a:rPr>
              <a:t>for the consultant’s project team to be replaced.</a:t>
            </a:r>
          </a:p>
          <a:p>
            <a:pPr algn="just"/>
            <a:endParaRPr lang="en-US" sz="600" u="sng" dirty="0" smtClean="0">
              <a:latin typeface="Tw Cen MT" panose="020B0602020104020603" pitchFamily="34" charset="0"/>
            </a:endParaRPr>
          </a:p>
          <a:p>
            <a:pPr algn="just"/>
            <a:r>
              <a:rPr lang="en-MY" sz="900" dirty="0" smtClean="0">
                <a:latin typeface="Tw Cen MT" panose="020B0602020104020603" pitchFamily="34" charset="0"/>
              </a:rPr>
              <a:t>Pre-council meeting with KPI Leaders held on 19 </a:t>
            </a:r>
            <a:r>
              <a:rPr lang="en-MY" sz="900" dirty="0">
                <a:latin typeface="Tw Cen MT" panose="020B0602020104020603" pitchFamily="34" charset="0"/>
              </a:rPr>
              <a:t>March </a:t>
            </a:r>
            <a:r>
              <a:rPr lang="en-MY" sz="900" dirty="0" smtClean="0">
                <a:latin typeface="Tw Cen MT" panose="020B0602020104020603" pitchFamily="34" charset="0"/>
              </a:rPr>
              <a:t>2018 agreed for the ICT Unit of JKT </a:t>
            </a:r>
            <a:r>
              <a:rPr lang="en-MY" sz="900" dirty="0">
                <a:latin typeface="Tw Cen MT" panose="020B0602020104020603" pitchFamily="34" charset="0"/>
              </a:rPr>
              <a:t>to liaise with MAMPU to name 3 new consultants/companies.</a:t>
            </a:r>
          </a:p>
          <a:p>
            <a:pPr algn="just"/>
            <a:endParaRPr lang="en-MY" sz="600" dirty="0">
              <a:latin typeface="Tw Cen MT" panose="020B0602020104020603" pitchFamily="34" charset="0"/>
            </a:endParaRPr>
          </a:p>
          <a:p>
            <a:pPr algn="just"/>
            <a:r>
              <a:rPr lang="en-MY" sz="900" dirty="0" smtClean="0">
                <a:latin typeface="Tw Cen MT" panose="020B0602020104020603" pitchFamily="34" charset="0"/>
              </a:rPr>
              <a:t>The list of the proposed </a:t>
            </a:r>
            <a:r>
              <a:rPr lang="en-MY" sz="900" dirty="0">
                <a:latin typeface="Tw Cen MT" panose="020B0602020104020603" pitchFamily="34" charset="0"/>
              </a:rPr>
              <a:t>3 consultants </a:t>
            </a:r>
            <a:r>
              <a:rPr lang="en-MY" sz="900" dirty="0" smtClean="0">
                <a:latin typeface="Tw Cen MT" panose="020B0602020104020603" pitchFamily="34" charset="0"/>
              </a:rPr>
              <a:t>was submitted </a:t>
            </a:r>
            <a:r>
              <a:rPr lang="en-MY" sz="900" dirty="0">
                <a:latin typeface="Tw Cen MT" panose="020B0602020104020603" pitchFamily="34" charset="0"/>
              </a:rPr>
              <a:t>to </a:t>
            </a:r>
            <a:r>
              <a:rPr lang="en-MY" sz="900" dirty="0" smtClean="0">
                <a:latin typeface="Tw Cen MT" panose="020B0602020104020603" pitchFamily="34" charset="0"/>
              </a:rPr>
              <a:t>CIDB on 14 May </a:t>
            </a:r>
            <a:r>
              <a:rPr lang="en-MY" sz="900" dirty="0">
                <a:latin typeface="Tw Cen MT" panose="020B0602020104020603" pitchFamily="34" charset="0"/>
              </a:rPr>
              <a:t>2018. </a:t>
            </a:r>
            <a:r>
              <a:rPr lang="en-MY" sz="900" dirty="0" smtClean="0">
                <a:latin typeface="Tw Cen MT" panose="020B0602020104020603" pitchFamily="34" charset="0"/>
              </a:rPr>
              <a:t>  A follow-up letter on the status of the  </a:t>
            </a:r>
            <a:r>
              <a:rPr lang="en-US" sz="900" dirty="0">
                <a:latin typeface="Tw Cen MT" pitchFamily="34" charset="0"/>
              </a:rPr>
              <a:t>appointment </a:t>
            </a:r>
            <a:r>
              <a:rPr lang="en-US" sz="900" dirty="0" smtClean="0">
                <a:latin typeface="Tw Cen MT" pitchFamily="34" charset="0"/>
              </a:rPr>
              <a:t> was </a:t>
            </a:r>
            <a:r>
              <a:rPr lang="en-MY" sz="900" dirty="0" smtClean="0">
                <a:latin typeface="Tw Cen MT" panose="020B0602020104020603" pitchFamily="34" charset="0"/>
              </a:rPr>
              <a:t>submitted </a:t>
            </a:r>
            <a:r>
              <a:rPr lang="en-MY" sz="900" dirty="0">
                <a:latin typeface="Tw Cen MT" panose="020B0602020104020603" pitchFamily="34" charset="0"/>
              </a:rPr>
              <a:t>to CIDB </a:t>
            </a:r>
            <a:r>
              <a:rPr lang="en-MY" sz="900" dirty="0" smtClean="0">
                <a:latin typeface="Tw Cen MT" panose="020B0602020104020603" pitchFamily="34" charset="0"/>
              </a:rPr>
              <a:t>on 6 June 2018.</a:t>
            </a:r>
          </a:p>
          <a:p>
            <a:pPr marL="85725" indent="-85725"/>
            <a:endParaRPr lang="en-US" sz="900" dirty="0" smtClean="0">
              <a:latin typeface="Tw Cen MT" pitchFamily="34" charset="0"/>
              <a:cs typeface="Arial" panose="020B0604020202020204" pitchFamily="34" charset="0"/>
            </a:endParaRPr>
          </a:p>
          <a:p>
            <a:endParaRPr lang="en-MY" sz="900" dirty="0" smtClean="0">
              <a:latin typeface="Tw Cen MT" panose="020B0602020104020603" pitchFamily="34" charset="0"/>
            </a:endParaRPr>
          </a:p>
          <a:p>
            <a:endParaRPr lang="en-MY" sz="900" dirty="0" smtClean="0">
              <a:latin typeface="Tw Cen MT" panose="020B0602020104020603" pitchFamily="34" charset="0"/>
            </a:endParaRPr>
          </a:p>
          <a:p>
            <a:endParaRPr lang="en-MY" sz="900" dirty="0" smtClean="0">
              <a:latin typeface="Tw Cen MT" panose="020B0602020104020603" pitchFamily="34" charset="0"/>
            </a:endParaRPr>
          </a:p>
        </p:txBody>
      </p:sp>
      <p:graphicFrame>
        <p:nvGraphicFramePr>
          <p:cNvPr id="17" name="Table 16"/>
          <p:cNvGraphicFramePr>
            <a:graphicFrameLocks noGrp="1"/>
          </p:cNvGraphicFramePr>
          <p:nvPr>
            <p:extLst>
              <p:ext uri="{D42A27DB-BD31-4B8C-83A1-F6EECF244321}">
                <p14:modId xmlns:p14="http://schemas.microsoft.com/office/powerpoint/2010/main" val="2154796336"/>
              </p:ext>
            </p:extLst>
          </p:nvPr>
        </p:nvGraphicFramePr>
        <p:xfrm>
          <a:off x="117665" y="8189146"/>
          <a:ext cx="3105150" cy="1066800"/>
        </p:xfrm>
        <a:graphic>
          <a:graphicData uri="http://schemas.openxmlformats.org/drawingml/2006/table">
            <a:tbl>
              <a:tblPr firstRow="1" bandRow="1">
                <a:tableStyleId>{5940675A-B579-460E-94D1-54222C63F5DA}</a:tableStyleId>
              </a:tblPr>
              <a:tblGrid>
                <a:gridCol w="1035050">
                  <a:extLst>
                    <a:ext uri="{9D8B030D-6E8A-4147-A177-3AD203B41FA5}">
                      <a16:colId xmlns:a16="http://schemas.microsoft.com/office/drawing/2014/main" val="20000"/>
                    </a:ext>
                  </a:extLst>
                </a:gridCol>
                <a:gridCol w="1035050">
                  <a:extLst>
                    <a:ext uri="{9D8B030D-6E8A-4147-A177-3AD203B41FA5}">
                      <a16:colId xmlns:a16="http://schemas.microsoft.com/office/drawing/2014/main" val="20001"/>
                    </a:ext>
                  </a:extLst>
                </a:gridCol>
                <a:gridCol w="1035050">
                  <a:extLst>
                    <a:ext uri="{9D8B030D-6E8A-4147-A177-3AD203B41FA5}">
                      <a16:colId xmlns:a16="http://schemas.microsoft.com/office/drawing/2014/main" val="20002"/>
                    </a:ext>
                  </a:extLst>
                </a:gridCol>
              </a:tblGrid>
              <a:tr h="147453">
                <a:tc>
                  <a:txBody>
                    <a:bodyPr/>
                    <a:lstStyle/>
                    <a:p>
                      <a:pPr algn="ctr"/>
                      <a:r>
                        <a:rPr lang="en-US" sz="800" b="1" u="none" dirty="0" smtClean="0">
                          <a:latin typeface="Tw Cen MT" pitchFamily="34" charset="0"/>
                          <a:cs typeface="Arial" panose="020B0604020202020204" pitchFamily="34" charset="0"/>
                        </a:rPr>
                        <a:t>Year</a:t>
                      </a:r>
                      <a:endParaRPr lang="en-MY" sz="800" b="1" u="none" dirty="0">
                        <a:latin typeface="Tw Cen MT" pitchFamily="34" charset="0"/>
                      </a:endParaRPr>
                    </a:p>
                  </a:txBody>
                  <a:tcPr>
                    <a:solidFill>
                      <a:schemeClr val="accent2">
                        <a:lumMod val="20000"/>
                        <a:lumOff val="80000"/>
                      </a:schemeClr>
                    </a:solidFill>
                  </a:tcPr>
                </a:tc>
                <a:tc>
                  <a:txBody>
                    <a:bodyPr/>
                    <a:lstStyle/>
                    <a:p>
                      <a:pPr algn="ctr"/>
                      <a:r>
                        <a:rPr lang="en-US" sz="800" b="1" u="none" dirty="0" smtClean="0">
                          <a:latin typeface="Tw Cen MT" pitchFamily="34" charset="0"/>
                          <a:cs typeface="Arial" panose="020B0604020202020204" pitchFamily="34" charset="0"/>
                        </a:rPr>
                        <a:t>DTF score</a:t>
                      </a:r>
                      <a:endParaRPr lang="en-MY" sz="800" b="1" u="none" dirty="0">
                        <a:latin typeface="Tw Cen MT" pitchFamily="34" charset="0"/>
                      </a:endParaRPr>
                    </a:p>
                  </a:txBody>
                  <a:tcPr>
                    <a:solidFill>
                      <a:schemeClr val="accent2">
                        <a:lumMod val="20000"/>
                        <a:lumOff val="80000"/>
                      </a:schemeClr>
                    </a:solidFill>
                  </a:tcPr>
                </a:tc>
                <a:tc>
                  <a:txBody>
                    <a:bodyPr/>
                    <a:lstStyle/>
                    <a:p>
                      <a:pPr algn="ctr"/>
                      <a:r>
                        <a:rPr lang="en-US" sz="800" b="1" u="none" dirty="0" smtClean="0">
                          <a:solidFill>
                            <a:schemeClr val="tx1"/>
                          </a:solidFill>
                          <a:latin typeface="Tw Cen MT" pitchFamily="34" charset="0"/>
                          <a:cs typeface="Arial" panose="020B0604020202020204" pitchFamily="34" charset="0"/>
                        </a:rPr>
                        <a:t>Ranking</a:t>
                      </a:r>
                      <a:endParaRPr lang="en-MY" sz="800" b="1" u="none" dirty="0">
                        <a:solidFill>
                          <a:schemeClr val="tx1"/>
                        </a:solidFill>
                        <a:latin typeface="Tw Cen MT" pitchFamily="34" charset="0"/>
                      </a:endParaRPr>
                    </a:p>
                  </a:txBody>
                  <a:tcPr>
                    <a:solidFill>
                      <a:schemeClr val="accent2">
                        <a:lumMod val="20000"/>
                        <a:lumOff val="80000"/>
                      </a:schemeClr>
                    </a:solidFill>
                  </a:tcPr>
                </a:tc>
                <a:extLst>
                  <a:ext uri="{0D108BD9-81ED-4DB2-BD59-A6C34878D82A}">
                    <a16:rowId xmlns:a16="http://schemas.microsoft.com/office/drawing/2014/main" val="10000"/>
                  </a:ext>
                </a:extLst>
              </a:tr>
              <a:tr h="124593">
                <a:tc>
                  <a:txBody>
                    <a:bodyPr/>
                    <a:lstStyle/>
                    <a:p>
                      <a:pPr algn="ctr"/>
                      <a:r>
                        <a:rPr lang="en-US" sz="800" dirty="0" smtClean="0">
                          <a:latin typeface="Tw Cen MT" pitchFamily="34" charset="0"/>
                          <a:cs typeface="Arial" panose="020B0604020202020204" pitchFamily="34" charset="0"/>
                        </a:rPr>
                        <a:t>2015</a:t>
                      </a:r>
                      <a:endParaRPr lang="en-MY" sz="800" dirty="0">
                        <a:latin typeface="Tw Cen MT" pitchFamily="34" charset="0"/>
                      </a:endParaRPr>
                    </a:p>
                  </a:txBody>
                  <a:tcPr/>
                </a:tc>
                <a:tc>
                  <a:txBody>
                    <a:bodyPr/>
                    <a:lstStyle/>
                    <a:p>
                      <a:pPr algn="ctr"/>
                      <a:r>
                        <a:rPr lang="en-US" sz="800" dirty="0" smtClean="0">
                          <a:latin typeface="Tw Cen MT" pitchFamily="34" charset="0"/>
                        </a:rPr>
                        <a:t>81.14</a:t>
                      </a:r>
                      <a:endParaRPr lang="en-MY" sz="800" dirty="0">
                        <a:latin typeface="Tw Cen MT" pitchFamily="34" charset="0"/>
                      </a:endParaRPr>
                    </a:p>
                  </a:txBody>
                  <a:tcPr/>
                </a:tc>
                <a:tc>
                  <a:txBody>
                    <a:bodyPr/>
                    <a:lstStyle/>
                    <a:p>
                      <a:pPr algn="ctr"/>
                      <a:r>
                        <a:rPr lang="en-US" sz="800" dirty="0" smtClean="0">
                          <a:solidFill>
                            <a:schemeClr val="tx1"/>
                          </a:solidFill>
                          <a:latin typeface="Tw Cen MT" pitchFamily="34" charset="0"/>
                        </a:rPr>
                        <a:t>28/189</a:t>
                      </a:r>
                      <a:endParaRPr lang="en-MY" sz="800" dirty="0">
                        <a:solidFill>
                          <a:schemeClr val="tx1"/>
                        </a:solidFill>
                        <a:latin typeface="Tw Cen MT" pitchFamily="34" charset="0"/>
                      </a:endParaRPr>
                    </a:p>
                  </a:txBody>
                  <a:tcPr>
                    <a:noFill/>
                  </a:tcPr>
                </a:tc>
                <a:extLst>
                  <a:ext uri="{0D108BD9-81ED-4DB2-BD59-A6C34878D82A}">
                    <a16:rowId xmlns:a16="http://schemas.microsoft.com/office/drawing/2014/main" val="10001"/>
                  </a:ext>
                </a:extLst>
              </a:tr>
              <a:tr h="168408">
                <a:tc>
                  <a:txBody>
                    <a:bodyPr/>
                    <a:lstStyle/>
                    <a:p>
                      <a:pPr algn="ctr"/>
                      <a:r>
                        <a:rPr lang="en-US" sz="800" dirty="0" smtClean="0">
                          <a:latin typeface="Tw Cen MT" pitchFamily="34" charset="0"/>
                          <a:cs typeface="Arial" panose="020B0604020202020204" pitchFamily="34" charset="0"/>
                        </a:rPr>
                        <a:t>2016</a:t>
                      </a:r>
                      <a:endParaRPr lang="en-MY" sz="800" dirty="0">
                        <a:latin typeface="Tw Cen MT" pitchFamily="34" charset="0"/>
                      </a:endParaRPr>
                    </a:p>
                  </a:txBody>
                  <a:tcPr/>
                </a:tc>
                <a:tc>
                  <a:txBody>
                    <a:bodyPr/>
                    <a:lstStyle/>
                    <a:p>
                      <a:pPr algn="ctr"/>
                      <a:r>
                        <a:rPr lang="en-US" sz="800" dirty="0" smtClean="0">
                          <a:latin typeface="Tw Cen MT" pitchFamily="34" charset="0"/>
                        </a:rPr>
                        <a:t>81.08</a:t>
                      </a:r>
                      <a:endParaRPr lang="en-MY" sz="800" dirty="0">
                        <a:latin typeface="Tw Cen MT" pitchFamily="34" charset="0"/>
                      </a:endParaRPr>
                    </a:p>
                  </a:txBody>
                  <a:tcPr/>
                </a:tc>
                <a:tc>
                  <a:txBody>
                    <a:bodyPr/>
                    <a:lstStyle/>
                    <a:p>
                      <a:pPr algn="ctr"/>
                      <a:r>
                        <a:rPr lang="en-US" sz="800" dirty="0" smtClean="0">
                          <a:solidFill>
                            <a:schemeClr val="tx1"/>
                          </a:solidFill>
                          <a:latin typeface="Tw Cen MT" pitchFamily="34" charset="0"/>
                        </a:rPr>
                        <a:t>13 /189</a:t>
                      </a:r>
                    </a:p>
                  </a:txBody>
                  <a:tcPr>
                    <a:noFill/>
                  </a:tcPr>
                </a:tc>
                <a:extLst>
                  <a:ext uri="{0D108BD9-81ED-4DB2-BD59-A6C34878D82A}">
                    <a16:rowId xmlns:a16="http://schemas.microsoft.com/office/drawing/2014/main" val="10002"/>
                  </a:ext>
                </a:extLst>
              </a:tr>
              <a:tr h="164598">
                <a:tc>
                  <a:txBody>
                    <a:bodyPr/>
                    <a:lstStyle/>
                    <a:p>
                      <a:pPr algn="ctr"/>
                      <a:r>
                        <a:rPr lang="en-US" sz="800" dirty="0" smtClean="0">
                          <a:latin typeface="Tw Cen MT" pitchFamily="34" charset="0"/>
                        </a:rPr>
                        <a:t>2017</a:t>
                      </a:r>
                      <a:endParaRPr lang="en-MY" sz="800" dirty="0">
                        <a:latin typeface="Tw Cen MT" pitchFamily="34" charset="0"/>
                      </a:endParaRPr>
                    </a:p>
                  </a:txBody>
                  <a:tcPr/>
                </a:tc>
                <a:tc>
                  <a:txBody>
                    <a:bodyPr/>
                    <a:lstStyle/>
                    <a:p>
                      <a:pPr algn="ctr"/>
                      <a:r>
                        <a:rPr lang="en-US" sz="800" dirty="0" smtClean="0">
                          <a:latin typeface="Tw Cen MT" pitchFamily="34" charset="0"/>
                        </a:rPr>
                        <a:t>82.17</a:t>
                      </a:r>
                      <a:endParaRPr lang="en-MY" sz="800" dirty="0">
                        <a:latin typeface="Tw Cen MT" pitchFamily="34" charset="0"/>
                      </a:endParaRPr>
                    </a:p>
                  </a:txBody>
                  <a:tcPr/>
                </a:tc>
                <a:tc>
                  <a:txBody>
                    <a:bodyPr/>
                    <a:lstStyle/>
                    <a:p>
                      <a:pPr algn="ctr"/>
                      <a:r>
                        <a:rPr lang="en-US" sz="800" dirty="0" smtClean="0">
                          <a:solidFill>
                            <a:schemeClr val="tx1"/>
                          </a:solidFill>
                          <a:latin typeface="Tw Cen MT" pitchFamily="34" charset="0"/>
                        </a:rPr>
                        <a:t>13/190</a:t>
                      </a:r>
                      <a:endParaRPr lang="en-MY" sz="800" dirty="0">
                        <a:solidFill>
                          <a:schemeClr val="tx1"/>
                        </a:solidFill>
                        <a:latin typeface="Tw Cen MT" pitchFamily="34" charset="0"/>
                      </a:endParaRPr>
                    </a:p>
                  </a:txBody>
                  <a:tcPr>
                    <a:noFill/>
                  </a:tcPr>
                </a:tc>
                <a:extLst>
                  <a:ext uri="{0D108BD9-81ED-4DB2-BD59-A6C34878D82A}">
                    <a16:rowId xmlns:a16="http://schemas.microsoft.com/office/drawing/2014/main" val="10003"/>
                  </a:ext>
                </a:extLst>
              </a:tr>
              <a:tr h="141738">
                <a:tc>
                  <a:txBody>
                    <a:bodyPr/>
                    <a:lstStyle/>
                    <a:p>
                      <a:pPr algn="ctr"/>
                      <a:r>
                        <a:rPr lang="en-US" sz="800" dirty="0" smtClean="0">
                          <a:latin typeface="Tw Cen MT" pitchFamily="34" charset="0"/>
                        </a:rPr>
                        <a:t>2018</a:t>
                      </a:r>
                      <a:endParaRPr lang="en-MY" sz="800" dirty="0">
                        <a:latin typeface="Tw Cen MT" pitchFamily="34" charset="0"/>
                      </a:endParaRPr>
                    </a:p>
                  </a:txBody>
                  <a:tcPr>
                    <a:noFill/>
                  </a:tcPr>
                </a:tc>
                <a:tc>
                  <a:txBody>
                    <a:bodyPr/>
                    <a:lstStyle/>
                    <a:p>
                      <a:pPr algn="ctr"/>
                      <a:r>
                        <a:rPr lang="en-US" sz="800" dirty="0" smtClean="0">
                          <a:latin typeface="Tw Cen MT" pitchFamily="34" charset="0"/>
                        </a:rPr>
                        <a:t>82.19</a:t>
                      </a:r>
                      <a:endParaRPr lang="en-MY" sz="800" dirty="0">
                        <a:latin typeface="Tw Cen MT" pitchFamily="34" charset="0"/>
                      </a:endParaRPr>
                    </a:p>
                  </a:txBody>
                  <a:tcPr>
                    <a:noFill/>
                  </a:tcPr>
                </a:tc>
                <a:tc>
                  <a:txBody>
                    <a:bodyPr/>
                    <a:lstStyle/>
                    <a:p>
                      <a:pPr algn="ctr"/>
                      <a:r>
                        <a:rPr lang="en-US" sz="800" dirty="0" smtClean="0">
                          <a:solidFill>
                            <a:schemeClr val="tx1"/>
                          </a:solidFill>
                          <a:latin typeface="Tw Cen MT" pitchFamily="34" charset="0"/>
                        </a:rPr>
                        <a:t>11/190</a:t>
                      </a:r>
                      <a:endParaRPr lang="en-MY" sz="800" dirty="0">
                        <a:solidFill>
                          <a:schemeClr val="tx1"/>
                        </a:solidFill>
                        <a:latin typeface="Tw Cen MT" pitchFamily="34" charset="0"/>
                      </a:endParaRPr>
                    </a:p>
                  </a:txBody>
                  <a:tcPr>
                    <a:noFill/>
                  </a:tcPr>
                </a:tc>
                <a:extLst>
                  <a:ext uri="{0D108BD9-81ED-4DB2-BD59-A6C34878D82A}">
                    <a16:rowId xmlns:a16="http://schemas.microsoft.com/office/drawing/2014/main" val="3428386366"/>
                  </a:ext>
                </a:extLst>
              </a:tr>
            </a:tbl>
          </a:graphicData>
        </a:graphic>
      </p:graphicFrame>
    </p:spTree>
    <p:extLst>
      <p:ext uri="{BB962C8B-B14F-4D97-AF65-F5344CB8AC3E}">
        <p14:creationId xmlns:p14="http://schemas.microsoft.com/office/powerpoint/2010/main" val="38168697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582455"/>
        </p:xfrm>
        <a:graphic>
          <a:graphicData uri="http://schemas.openxmlformats.org/drawingml/2006/table">
            <a:tbl>
              <a:tblPr firstRow="1" bandRow="1">
                <a:tableStyleId>{5C22544A-7EE6-4342-B048-85BDC9FD1C3A}</a:tableStyleId>
              </a:tblPr>
              <a:tblGrid>
                <a:gridCol w="1360965">
                  <a:extLst>
                    <a:ext uri="{9D8B030D-6E8A-4147-A177-3AD203B41FA5}">
                      <a16:colId xmlns:a16="http://schemas.microsoft.com/office/drawing/2014/main" val="2124581660"/>
                    </a:ext>
                  </a:extLst>
                </a:gridCol>
                <a:gridCol w="1339703">
                  <a:extLst>
                    <a:ext uri="{9D8B030D-6E8A-4147-A177-3AD203B41FA5}">
                      <a16:colId xmlns:a16="http://schemas.microsoft.com/office/drawing/2014/main" val="3372148144"/>
                    </a:ext>
                  </a:extLst>
                </a:gridCol>
                <a:gridCol w="1403497">
                  <a:extLst>
                    <a:ext uri="{9D8B030D-6E8A-4147-A177-3AD203B41FA5}">
                      <a16:colId xmlns:a16="http://schemas.microsoft.com/office/drawing/2014/main" val="384475541"/>
                    </a:ext>
                  </a:extLst>
                </a:gridCol>
                <a:gridCol w="1382235">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15</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25</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rgbClr val="FF3300">
                        <a:alpha val="65000"/>
                      </a:srgbClr>
                    </a:solidFill>
                  </a:tcPr>
                </a:tc>
                <a:extLst>
                  <a:ext uri="{0D108BD9-81ED-4DB2-BD59-A6C34878D82A}">
                    <a16:rowId xmlns:a16="http://schemas.microsoft.com/office/drawing/2014/main" val="2306563032"/>
                  </a:ext>
                </a:extLst>
              </a:tr>
              <a:tr h="1787931">
                <a:tc>
                  <a:txBody>
                    <a:bodyPr/>
                    <a:lstStyle/>
                    <a:p>
                      <a:pPr>
                        <a:lnSpc>
                          <a:spcPct val="88000"/>
                        </a:lnSpc>
                      </a:pPr>
                      <a:r>
                        <a:rPr lang="en-MY" sz="900" dirty="0" smtClean="0">
                          <a:solidFill>
                            <a:srgbClr val="000000"/>
                          </a:solidFill>
                          <a:latin typeface="+mn-lt"/>
                        </a:rPr>
                        <a:t>Activities/ work breakdown and leaders for each activities identified. </a:t>
                      </a:r>
                    </a:p>
                    <a:p>
                      <a:pPr>
                        <a:lnSpc>
                          <a:spcPct val="88000"/>
                        </a:lnSpc>
                      </a:pPr>
                      <a:endParaRPr lang="en-MY" sz="900" dirty="0" smtClean="0">
                        <a:solidFill>
                          <a:srgbClr val="000000"/>
                        </a:solidFill>
                        <a:latin typeface="+mn-lt"/>
                      </a:endParaRPr>
                    </a:p>
                    <a:p>
                      <a:pPr>
                        <a:lnSpc>
                          <a:spcPct val="88000"/>
                        </a:lnSpc>
                      </a:pPr>
                      <a:r>
                        <a:rPr lang="en-MY" sz="900" dirty="0" smtClean="0">
                          <a:solidFill>
                            <a:srgbClr val="000000"/>
                          </a:solidFill>
                          <a:latin typeface="+mn-lt"/>
                        </a:rPr>
                        <a:t>6 Local Authorities identified in the 1st batch to pilot e-submission and e-approval.</a:t>
                      </a:r>
                    </a:p>
                    <a:p>
                      <a:endPar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solidFill>
                      <a:schemeClr val="accent2">
                        <a:lumMod val="20000"/>
                        <a:lumOff val="80000"/>
                      </a:schemeClr>
                    </a:solidFill>
                  </a:tcPr>
                </a:tc>
                <a:tc>
                  <a:txBody>
                    <a:bodyPr/>
                    <a:lstStyle/>
                    <a:p>
                      <a:pPr>
                        <a:lnSpc>
                          <a:spcPct val="88000"/>
                        </a:lnSpc>
                      </a:pPr>
                      <a:r>
                        <a:rPr lang="en-US" sz="900" dirty="0" smtClean="0">
                          <a:solidFill>
                            <a:schemeClr val="tx1"/>
                          </a:solidFill>
                          <a:latin typeface="Calibri" panose="020F0502020204030204" pitchFamily="34" charset="0"/>
                          <a:cs typeface="Arial" panose="020B0604020202020204" pitchFamily="34" charset="0"/>
                        </a:rPr>
                        <a:t>Standard procedures on permit approval for small scale development for 5 Local Authorities established</a:t>
                      </a:r>
                    </a:p>
                    <a:p>
                      <a:pPr>
                        <a:lnSpc>
                          <a:spcPct val="88000"/>
                        </a:lnSpc>
                      </a:pPr>
                      <a:endParaRPr lang="en-US" sz="800" dirty="0" smtClean="0">
                        <a:solidFill>
                          <a:schemeClr val="tx1"/>
                        </a:solidFill>
                        <a:latin typeface="Calibri" panose="020F0502020204030204" pitchFamily="34" charset="0"/>
                        <a:cs typeface="Arial" panose="020B0604020202020204" pitchFamily="34" charset="0"/>
                      </a:endParaRPr>
                    </a:p>
                    <a:p>
                      <a:pPr>
                        <a:lnSpc>
                          <a:spcPct val="88000"/>
                        </a:lnSpc>
                      </a:pPr>
                      <a:r>
                        <a:rPr lang="en-US" sz="900" u="sng" dirty="0" smtClean="0">
                          <a:solidFill>
                            <a:schemeClr val="tx1"/>
                          </a:solidFill>
                          <a:latin typeface="Calibri" panose="020F0502020204030204" pitchFamily="34" charset="0"/>
                          <a:cs typeface="Arial" panose="020B0604020202020204" pitchFamily="34" charset="0"/>
                        </a:rPr>
                        <a:t>Locality</a:t>
                      </a:r>
                    </a:p>
                    <a:p>
                      <a:pPr>
                        <a:lnSpc>
                          <a:spcPct val="88000"/>
                        </a:lnSpc>
                        <a:tabLst>
                          <a:tab pos="446088" algn="l"/>
                          <a:tab pos="542925" algn="l"/>
                        </a:tabLst>
                      </a:pPr>
                      <a:r>
                        <a:rPr lang="en-US" sz="900" dirty="0" smtClean="0">
                          <a:solidFill>
                            <a:schemeClr val="tx1"/>
                          </a:solidFill>
                          <a:latin typeface="Calibri" panose="020F0502020204030204" pitchFamily="34" charset="0"/>
                          <a:cs typeface="Arial" panose="020B0604020202020204" pitchFamily="34" charset="0"/>
                        </a:rPr>
                        <a:t>DBKK	:	70%</a:t>
                      </a:r>
                    </a:p>
                    <a:p>
                      <a:pPr>
                        <a:lnSpc>
                          <a:spcPct val="88000"/>
                        </a:lnSpc>
                        <a:tabLst>
                          <a:tab pos="446088" algn="l"/>
                          <a:tab pos="542925" algn="l"/>
                        </a:tabLst>
                      </a:pPr>
                      <a:r>
                        <a:rPr lang="en-US" sz="900" dirty="0" smtClean="0">
                          <a:solidFill>
                            <a:schemeClr val="tx1"/>
                          </a:solidFill>
                          <a:latin typeface="Calibri" panose="020F0502020204030204" pitchFamily="34" charset="0"/>
                          <a:cs typeface="Arial" panose="020B0604020202020204" pitchFamily="34" charset="0"/>
                        </a:rPr>
                        <a:t>MBJB	:	50%</a:t>
                      </a:r>
                    </a:p>
                    <a:p>
                      <a:pPr>
                        <a:lnSpc>
                          <a:spcPct val="88000"/>
                        </a:lnSpc>
                        <a:tabLst>
                          <a:tab pos="446088" algn="l"/>
                          <a:tab pos="542925" algn="l"/>
                        </a:tabLst>
                      </a:pPr>
                      <a:r>
                        <a:rPr lang="en-US" sz="900" dirty="0" smtClean="0">
                          <a:solidFill>
                            <a:schemeClr val="tx1"/>
                          </a:solidFill>
                          <a:latin typeface="Calibri" panose="020F0502020204030204" pitchFamily="34" charset="0"/>
                          <a:cs typeface="Arial" panose="020B0604020202020204" pitchFamily="34" charset="0"/>
                        </a:rPr>
                        <a:t>MBI	:	50%</a:t>
                      </a:r>
                    </a:p>
                    <a:p>
                      <a:pPr>
                        <a:lnSpc>
                          <a:spcPct val="88000"/>
                        </a:lnSpc>
                        <a:tabLst>
                          <a:tab pos="446088" algn="l"/>
                          <a:tab pos="542925" algn="l"/>
                        </a:tabLst>
                      </a:pPr>
                      <a:r>
                        <a:rPr lang="en-US" sz="900" dirty="0" smtClean="0">
                          <a:solidFill>
                            <a:schemeClr val="tx1"/>
                          </a:solidFill>
                          <a:latin typeface="Calibri" panose="020F0502020204030204" pitchFamily="34" charset="0"/>
                          <a:cs typeface="Arial" panose="020B0604020202020204" pitchFamily="34" charset="0"/>
                        </a:rPr>
                        <a:t>MBPP	:	15%</a:t>
                      </a:r>
                    </a:p>
                    <a:p>
                      <a:pPr>
                        <a:lnSpc>
                          <a:spcPct val="88000"/>
                        </a:lnSpc>
                        <a:tabLst>
                          <a:tab pos="446088" algn="l"/>
                          <a:tab pos="542925" algn="l"/>
                        </a:tabLst>
                      </a:pPr>
                      <a:r>
                        <a:rPr lang="en-US" sz="900" dirty="0" smtClean="0">
                          <a:solidFill>
                            <a:schemeClr val="tx1"/>
                          </a:solidFill>
                          <a:latin typeface="Calibri" panose="020F0502020204030204" pitchFamily="34" charset="0"/>
                          <a:cs typeface="Arial" panose="020B0604020202020204" pitchFamily="34" charset="0"/>
                        </a:rPr>
                        <a:t>MPSP	:	50%</a:t>
                      </a:r>
                    </a:p>
                    <a:p>
                      <a:endParaRPr lang="en-MY" sz="900" dirty="0">
                        <a:solidFill>
                          <a:schemeClr val="tx1"/>
                        </a:solidFill>
                        <a:latin typeface="Tw Cen MT" pitchFamily="34" charset="0"/>
                      </a:endParaRPr>
                    </a:p>
                  </a:txBody>
                  <a:tcPr>
                    <a:solidFill>
                      <a:schemeClr val="accent2">
                        <a:lumMod val="20000"/>
                        <a:lumOff val="80000"/>
                      </a:schemeClr>
                    </a:solidFill>
                  </a:tcPr>
                </a:tc>
                <a:tc>
                  <a:txBody>
                    <a:bodyPr/>
                    <a:lstStyle/>
                    <a:p>
                      <a:pPr>
                        <a:lnSpc>
                          <a:spcPct val="88000"/>
                        </a:lnSpc>
                      </a:pPr>
                      <a:r>
                        <a:rPr lang="en-US" sz="900" dirty="0" smtClean="0">
                          <a:solidFill>
                            <a:schemeClr val="tx1"/>
                          </a:solidFill>
                          <a:latin typeface="Calibri" panose="020F0502020204030204" pitchFamily="34" charset="0"/>
                          <a:cs typeface="Arial" panose="020B0604020202020204" pitchFamily="34" charset="0"/>
                        </a:rPr>
                        <a:t>Standard procedures on permit approval for small scale development for 5 </a:t>
                      </a:r>
                    </a:p>
                    <a:p>
                      <a:pPr>
                        <a:lnSpc>
                          <a:spcPct val="88000"/>
                        </a:lnSpc>
                      </a:pPr>
                      <a:r>
                        <a:rPr lang="en-US" sz="900" dirty="0" smtClean="0">
                          <a:solidFill>
                            <a:schemeClr val="tx1"/>
                          </a:solidFill>
                          <a:latin typeface="Calibri" panose="020F0502020204030204" pitchFamily="34" charset="0"/>
                          <a:cs typeface="Arial" panose="020B0604020202020204" pitchFamily="34" charset="0"/>
                        </a:rPr>
                        <a:t>Local Authorities established</a:t>
                      </a:r>
                    </a:p>
                    <a:p>
                      <a:pPr>
                        <a:lnSpc>
                          <a:spcPct val="88000"/>
                        </a:lnSpc>
                      </a:pPr>
                      <a:endParaRPr lang="en-US" sz="900" dirty="0" smtClean="0">
                        <a:solidFill>
                          <a:schemeClr val="tx1"/>
                        </a:solidFill>
                        <a:latin typeface="Calibri" panose="020F0502020204030204" pitchFamily="34" charset="0"/>
                        <a:cs typeface="Arial" panose="020B0604020202020204" pitchFamily="34" charset="0"/>
                      </a:endParaRPr>
                    </a:p>
                    <a:p>
                      <a:pPr>
                        <a:lnSpc>
                          <a:spcPct val="88000"/>
                        </a:lnSpc>
                      </a:pPr>
                      <a:r>
                        <a:rPr lang="en-US" sz="900" u="sng" dirty="0" smtClean="0">
                          <a:solidFill>
                            <a:schemeClr val="tx1"/>
                          </a:solidFill>
                          <a:latin typeface="Calibri" panose="020F0502020204030204" pitchFamily="34" charset="0"/>
                          <a:cs typeface="Arial" panose="020B0604020202020204" pitchFamily="34" charset="0"/>
                        </a:rPr>
                        <a:t>Locality</a:t>
                      </a:r>
                    </a:p>
                    <a:p>
                      <a:pPr>
                        <a:lnSpc>
                          <a:spcPct val="88000"/>
                        </a:lnSpc>
                        <a:tabLst>
                          <a:tab pos="446088" algn="l"/>
                          <a:tab pos="542925" algn="l"/>
                        </a:tabLst>
                      </a:pPr>
                      <a:r>
                        <a:rPr lang="en-US" sz="900" dirty="0" smtClean="0">
                          <a:solidFill>
                            <a:schemeClr val="tx1"/>
                          </a:solidFill>
                          <a:latin typeface="Calibri" panose="020F0502020204030204" pitchFamily="34" charset="0"/>
                          <a:cs typeface="Arial" panose="020B0604020202020204" pitchFamily="34" charset="0"/>
                        </a:rPr>
                        <a:t>DBKK	:	100%</a:t>
                      </a:r>
                    </a:p>
                    <a:p>
                      <a:pPr>
                        <a:lnSpc>
                          <a:spcPct val="88000"/>
                        </a:lnSpc>
                        <a:tabLst>
                          <a:tab pos="446088" algn="l"/>
                          <a:tab pos="542925" algn="l"/>
                        </a:tabLst>
                      </a:pPr>
                      <a:r>
                        <a:rPr lang="en-US" sz="900" dirty="0" smtClean="0">
                          <a:solidFill>
                            <a:schemeClr val="tx1"/>
                          </a:solidFill>
                          <a:latin typeface="Calibri" panose="020F0502020204030204" pitchFamily="34" charset="0"/>
                          <a:cs typeface="Arial" panose="020B0604020202020204" pitchFamily="34" charset="0"/>
                        </a:rPr>
                        <a:t>MBJB	:	100 %</a:t>
                      </a:r>
                    </a:p>
                    <a:p>
                      <a:pPr>
                        <a:lnSpc>
                          <a:spcPct val="88000"/>
                        </a:lnSpc>
                        <a:tabLst>
                          <a:tab pos="446088" algn="l"/>
                          <a:tab pos="542925" algn="l"/>
                        </a:tabLst>
                      </a:pPr>
                      <a:r>
                        <a:rPr lang="en-US" sz="900" dirty="0" smtClean="0">
                          <a:solidFill>
                            <a:schemeClr val="tx1"/>
                          </a:solidFill>
                          <a:latin typeface="Calibri" panose="020F0502020204030204" pitchFamily="34" charset="0"/>
                          <a:cs typeface="Arial" panose="020B0604020202020204" pitchFamily="34" charset="0"/>
                        </a:rPr>
                        <a:t>MBI	:	100 %</a:t>
                      </a:r>
                    </a:p>
                    <a:p>
                      <a:pPr>
                        <a:lnSpc>
                          <a:spcPct val="88000"/>
                        </a:lnSpc>
                        <a:tabLst>
                          <a:tab pos="446088" algn="l"/>
                          <a:tab pos="542925" algn="l"/>
                        </a:tabLst>
                      </a:pPr>
                      <a:endParaRPr lang="en-US" sz="900" dirty="0" smtClean="0">
                        <a:solidFill>
                          <a:schemeClr val="tx1"/>
                        </a:solidFill>
                        <a:latin typeface="Calibri" panose="020F0502020204030204" pitchFamily="34" charset="0"/>
                        <a:cs typeface="Arial" panose="020B0604020202020204" pitchFamily="34" charset="0"/>
                      </a:endParaRPr>
                    </a:p>
                    <a:p>
                      <a:pPr>
                        <a:lnSpc>
                          <a:spcPct val="88000"/>
                        </a:lnSpc>
                        <a:tabLst>
                          <a:tab pos="446088" algn="l"/>
                          <a:tab pos="542925" algn="l"/>
                        </a:tabLst>
                      </a:pPr>
                      <a:r>
                        <a:rPr lang="en-US" sz="900" dirty="0" smtClean="0">
                          <a:solidFill>
                            <a:schemeClr val="tx1"/>
                          </a:solidFill>
                          <a:latin typeface="Calibri" panose="020F0502020204030204" pitchFamily="34" charset="0"/>
                          <a:cs typeface="Arial" panose="020B0604020202020204" pitchFamily="34" charset="0"/>
                        </a:rPr>
                        <a:t>MBPP	:	100 %</a:t>
                      </a:r>
                    </a:p>
                    <a:p>
                      <a:pPr>
                        <a:lnSpc>
                          <a:spcPct val="88000"/>
                        </a:lnSpc>
                        <a:tabLst>
                          <a:tab pos="446088" algn="l"/>
                          <a:tab pos="542925" algn="l"/>
                        </a:tabLst>
                      </a:pPr>
                      <a:r>
                        <a:rPr lang="en-US" sz="900" dirty="0" smtClean="0">
                          <a:solidFill>
                            <a:schemeClr val="tx1"/>
                          </a:solidFill>
                          <a:latin typeface="Calibri" panose="020F0502020204030204" pitchFamily="34" charset="0"/>
                          <a:cs typeface="Arial" panose="020B0604020202020204" pitchFamily="34" charset="0"/>
                        </a:rPr>
                        <a:t>MPSP	:	100 %</a:t>
                      </a:r>
                    </a:p>
                    <a:p>
                      <a:endParaRPr lang="en-MY" sz="900" dirty="0">
                        <a:solidFill>
                          <a:schemeClr val="tx1"/>
                        </a:solidFill>
                        <a:latin typeface="Tw Cen MT" pitchFamily="34" charset="0"/>
                      </a:endParaRPr>
                    </a:p>
                  </a:txBody>
                  <a:tcPr>
                    <a:solidFill>
                      <a:schemeClr val="accent2">
                        <a:lumMod val="20000"/>
                        <a:lumOff val="80000"/>
                      </a:schemeClr>
                    </a:solidFill>
                  </a:tcPr>
                </a:tc>
                <a:tc>
                  <a:txBody>
                    <a:bodyPr/>
                    <a:lstStyle/>
                    <a:p>
                      <a:pPr>
                        <a:lnSpc>
                          <a:spcPct val="88000"/>
                        </a:lnSpc>
                      </a:pPr>
                      <a:r>
                        <a:rPr lang="en-US" sz="900" dirty="0" smtClean="0">
                          <a:solidFill>
                            <a:schemeClr val="tx1"/>
                          </a:solidFill>
                          <a:latin typeface="Calibri" panose="020F0502020204030204" pitchFamily="34" charset="0"/>
                          <a:cs typeface="Arial" panose="020B0604020202020204" pitchFamily="34" charset="0"/>
                        </a:rPr>
                        <a:t>Standard procedures on permit approval for small scale development for 5 </a:t>
                      </a:r>
                    </a:p>
                    <a:p>
                      <a:pPr>
                        <a:lnSpc>
                          <a:spcPct val="88000"/>
                        </a:lnSpc>
                      </a:pPr>
                      <a:r>
                        <a:rPr lang="en-US" sz="900" dirty="0" smtClean="0">
                          <a:solidFill>
                            <a:schemeClr val="tx1"/>
                          </a:solidFill>
                          <a:latin typeface="Calibri" panose="020F0502020204030204" pitchFamily="34" charset="0"/>
                          <a:cs typeface="Arial" panose="020B0604020202020204" pitchFamily="34" charset="0"/>
                        </a:rPr>
                        <a:t>Local Authorities established</a:t>
                      </a:r>
                    </a:p>
                    <a:p>
                      <a:pPr>
                        <a:lnSpc>
                          <a:spcPct val="88000"/>
                        </a:lnSpc>
                      </a:pPr>
                      <a:endParaRPr lang="en-US" sz="900" dirty="0" smtClean="0">
                        <a:solidFill>
                          <a:schemeClr val="tx1"/>
                        </a:solidFill>
                        <a:latin typeface="Calibri" pitchFamily="34" charset="0"/>
                      </a:endParaRPr>
                    </a:p>
                    <a:p>
                      <a:pPr>
                        <a:lnSpc>
                          <a:spcPct val="88000"/>
                        </a:lnSpc>
                      </a:pPr>
                      <a:r>
                        <a:rPr lang="en-US" sz="900" u="sng" dirty="0" smtClean="0">
                          <a:solidFill>
                            <a:schemeClr val="tx1"/>
                          </a:solidFill>
                          <a:latin typeface="Calibri" panose="020F0502020204030204" pitchFamily="34" charset="0"/>
                          <a:cs typeface="Arial" panose="020B0604020202020204" pitchFamily="34" charset="0"/>
                        </a:rPr>
                        <a:t>State</a:t>
                      </a:r>
                      <a:endParaRPr lang="en-US" sz="900" dirty="0" smtClean="0">
                        <a:solidFill>
                          <a:schemeClr val="tx1"/>
                        </a:solidFill>
                        <a:latin typeface="Calibri" panose="020F0502020204030204" pitchFamily="34" charset="0"/>
                        <a:cs typeface="Arial" panose="020B0604020202020204" pitchFamily="34" charset="0"/>
                      </a:endParaRPr>
                    </a:p>
                    <a:p>
                      <a:pPr>
                        <a:lnSpc>
                          <a:spcPct val="88000"/>
                        </a:lnSpc>
                        <a:tabLst>
                          <a:tab pos="542925" algn="l"/>
                          <a:tab pos="628650" algn="l"/>
                        </a:tabLst>
                      </a:pPr>
                      <a:r>
                        <a:rPr lang="en-US" sz="900" dirty="0" smtClean="0">
                          <a:solidFill>
                            <a:schemeClr val="tx1"/>
                          </a:solidFill>
                          <a:latin typeface="Calibri" panose="020F0502020204030204" pitchFamily="34" charset="0"/>
                          <a:cs typeface="Arial" panose="020B0604020202020204" pitchFamily="34" charset="0"/>
                        </a:rPr>
                        <a:t>Selangor 		:	100%</a:t>
                      </a:r>
                    </a:p>
                    <a:p>
                      <a:pPr>
                        <a:lnSpc>
                          <a:spcPct val="88000"/>
                        </a:lnSpc>
                        <a:tabLst>
                          <a:tab pos="446088" algn="l"/>
                          <a:tab pos="627063" algn="l"/>
                          <a:tab pos="712788" algn="l"/>
                        </a:tabLst>
                      </a:pPr>
                      <a:r>
                        <a:rPr lang="en-US" sz="900" dirty="0" err="1" smtClean="0">
                          <a:solidFill>
                            <a:schemeClr val="tx1"/>
                          </a:solidFill>
                          <a:latin typeface="Calibri" panose="020F0502020204030204" pitchFamily="34" charset="0"/>
                          <a:cs typeface="Arial" panose="020B0604020202020204" pitchFamily="34" charset="0"/>
                        </a:rPr>
                        <a:t>N.Sembilan</a:t>
                      </a:r>
                      <a:r>
                        <a:rPr lang="en-US" sz="900" dirty="0" smtClean="0">
                          <a:solidFill>
                            <a:schemeClr val="tx1"/>
                          </a:solidFill>
                          <a:latin typeface="Calibri" panose="020F0502020204030204" pitchFamily="34" charset="0"/>
                          <a:cs typeface="Arial" panose="020B0604020202020204" pitchFamily="34" charset="0"/>
                        </a:rPr>
                        <a:t>	:</a:t>
                      </a:r>
                      <a:r>
                        <a:rPr lang="en-US" sz="900" baseline="0" dirty="0" smtClean="0">
                          <a:solidFill>
                            <a:schemeClr val="tx1"/>
                          </a:solidFill>
                          <a:latin typeface="Calibri" panose="020F0502020204030204" pitchFamily="34" charset="0"/>
                          <a:cs typeface="Arial" panose="020B0604020202020204" pitchFamily="34" charset="0"/>
                        </a:rPr>
                        <a:t> </a:t>
                      </a:r>
                      <a:r>
                        <a:rPr lang="en-US" sz="900" dirty="0" smtClean="0">
                          <a:solidFill>
                            <a:schemeClr val="tx1"/>
                          </a:solidFill>
                          <a:latin typeface="Calibri" panose="020F0502020204030204" pitchFamily="34" charset="0"/>
                          <a:cs typeface="Arial" panose="020B0604020202020204" pitchFamily="34" charset="0"/>
                        </a:rPr>
                        <a:t>100 %</a:t>
                      </a:r>
                    </a:p>
                    <a:p>
                      <a:pPr>
                        <a:lnSpc>
                          <a:spcPct val="88000"/>
                        </a:lnSpc>
                        <a:tabLst>
                          <a:tab pos="446088" algn="l"/>
                          <a:tab pos="627063" algn="l"/>
                        </a:tabLst>
                      </a:pPr>
                      <a:r>
                        <a:rPr lang="en-US" sz="900" dirty="0" smtClean="0">
                          <a:solidFill>
                            <a:schemeClr val="tx1"/>
                          </a:solidFill>
                          <a:latin typeface="Calibri" panose="020F0502020204030204" pitchFamily="34" charset="0"/>
                          <a:cs typeface="Arial" panose="020B0604020202020204" pitchFamily="34" charset="0"/>
                        </a:rPr>
                        <a:t>Kedah 		:	100 %</a:t>
                      </a:r>
                    </a:p>
                    <a:p>
                      <a:pPr>
                        <a:lnSpc>
                          <a:spcPct val="88000"/>
                        </a:lnSpc>
                        <a:tabLst>
                          <a:tab pos="627063" algn="l"/>
                          <a:tab pos="712788" algn="l"/>
                        </a:tabLst>
                      </a:pPr>
                      <a:r>
                        <a:rPr lang="en-US" sz="900" dirty="0" smtClean="0">
                          <a:solidFill>
                            <a:schemeClr val="tx1"/>
                          </a:solidFill>
                          <a:latin typeface="Calibri" panose="020F0502020204030204" pitchFamily="34" charset="0"/>
                          <a:cs typeface="Arial" panose="020B0604020202020204" pitchFamily="34" charset="0"/>
                        </a:rPr>
                        <a:t>Sarawak 	:</a:t>
                      </a:r>
                      <a:r>
                        <a:rPr lang="en-US" sz="900" baseline="0" dirty="0" smtClean="0">
                          <a:solidFill>
                            <a:schemeClr val="tx1"/>
                          </a:solidFill>
                          <a:latin typeface="Calibri" panose="020F0502020204030204" pitchFamily="34" charset="0"/>
                          <a:cs typeface="Arial" panose="020B0604020202020204" pitchFamily="34" charset="0"/>
                        </a:rPr>
                        <a:t> </a:t>
                      </a:r>
                      <a:r>
                        <a:rPr lang="en-US" sz="900" dirty="0" smtClean="0">
                          <a:solidFill>
                            <a:schemeClr val="tx1"/>
                          </a:solidFill>
                          <a:latin typeface="Calibri" panose="020F0502020204030204" pitchFamily="34" charset="0"/>
                          <a:cs typeface="Arial" panose="020B0604020202020204" pitchFamily="34" charset="0"/>
                        </a:rPr>
                        <a:t>100 %</a:t>
                      </a:r>
                    </a:p>
                    <a:p>
                      <a:pPr>
                        <a:lnSpc>
                          <a:spcPct val="88000"/>
                        </a:lnSpc>
                        <a:tabLst>
                          <a:tab pos="627063" algn="l"/>
                          <a:tab pos="712788" algn="l"/>
                        </a:tabLst>
                      </a:pPr>
                      <a:r>
                        <a:rPr lang="en-US" sz="900" dirty="0" smtClean="0">
                          <a:solidFill>
                            <a:schemeClr val="tx1"/>
                          </a:solidFill>
                          <a:latin typeface="Calibri" panose="020F0502020204030204" pitchFamily="34" charset="0"/>
                          <a:cs typeface="Arial" panose="020B0604020202020204" pitchFamily="34" charset="0"/>
                        </a:rPr>
                        <a:t>Kelantan 	:</a:t>
                      </a:r>
                      <a:r>
                        <a:rPr lang="en-US" sz="900" baseline="0" dirty="0" smtClean="0">
                          <a:solidFill>
                            <a:schemeClr val="tx1"/>
                          </a:solidFill>
                          <a:latin typeface="Calibri" panose="020F0502020204030204" pitchFamily="34" charset="0"/>
                          <a:cs typeface="Arial" panose="020B0604020202020204" pitchFamily="34" charset="0"/>
                        </a:rPr>
                        <a:t> </a:t>
                      </a:r>
                      <a:r>
                        <a:rPr lang="en-US" sz="900" dirty="0" smtClean="0">
                          <a:solidFill>
                            <a:schemeClr val="tx1"/>
                          </a:solidFill>
                          <a:latin typeface="Calibri" panose="020F0502020204030204" pitchFamily="34" charset="0"/>
                          <a:cs typeface="Arial" panose="020B0604020202020204" pitchFamily="34" charset="0"/>
                        </a:rPr>
                        <a:t>100 %</a:t>
                      </a:r>
                    </a:p>
                    <a:p>
                      <a:endParaRPr lang="en-MY" sz="900" dirty="0">
                        <a:solidFill>
                          <a:schemeClr val="tx1"/>
                        </a:solidFill>
                        <a:latin typeface="Tw Cen MT" pitchFamily="34" charset="0"/>
                      </a:endParaRPr>
                    </a:p>
                  </a:txBody>
                  <a:tcPr>
                    <a:solidFill>
                      <a:schemeClr val="accent2">
                        <a:lumMod val="20000"/>
                        <a:lumOff val="80000"/>
                      </a:schemeClr>
                    </a:solidFill>
                  </a:tcPr>
                </a:tc>
                <a:tc>
                  <a:txBody>
                    <a:bodyPr/>
                    <a:lstStyle/>
                    <a:p>
                      <a:pPr>
                        <a:lnSpc>
                          <a:spcPct val="88000"/>
                        </a:lnSpc>
                      </a:pPr>
                      <a:r>
                        <a:rPr lang="en-US" sz="900" dirty="0" smtClean="0">
                          <a:solidFill>
                            <a:schemeClr val="tx1"/>
                          </a:solidFill>
                          <a:latin typeface="Calibri" panose="020F0502020204030204" pitchFamily="34" charset="0"/>
                          <a:cs typeface="Arial" panose="020B0604020202020204" pitchFamily="34" charset="0"/>
                        </a:rPr>
                        <a:t>Standard procedures on permit approval for small scale development for 4 Local Authorities established</a:t>
                      </a:r>
                    </a:p>
                    <a:p>
                      <a:pPr>
                        <a:lnSpc>
                          <a:spcPct val="88000"/>
                        </a:lnSpc>
                      </a:pPr>
                      <a:endParaRPr lang="en-US" sz="900" dirty="0" smtClean="0">
                        <a:solidFill>
                          <a:schemeClr val="tx1"/>
                        </a:solidFill>
                        <a:latin typeface="Calibri" pitchFamily="34" charset="0"/>
                      </a:endParaRPr>
                    </a:p>
                    <a:p>
                      <a:pPr>
                        <a:lnSpc>
                          <a:spcPct val="88000"/>
                        </a:lnSpc>
                      </a:pPr>
                      <a:r>
                        <a:rPr lang="en-US" sz="900" u="sng" dirty="0" smtClean="0">
                          <a:solidFill>
                            <a:schemeClr val="tx1"/>
                          </a:solidFill>
                          <a:latin typeface="Calibri" panose="020F0502020204030204" pitchFamily="34" charset="0"/>
                          <a:cs typeface="Arial" panose="020B0604020202020204" pitchFamily="34" charset="0"/>
                        </a:rPr>
                        <a:t>State</a:t>
                      </a:r>
                      <a:endParaRPr lang="en-US" sz="900" dirty="0" smtClean="0">
                        <a:solidFill>
                          <a:schemeClr val="tx1"/>
                        </a:solidFill>
                        <a:latin typeface="Calibri" panose="020F0502020204030204" pitchFamily="34" charset="0"/>
                        <a:cs typeface="Arial" panose="020B0604020202020204" pitchFamily="34" charset="0"/>
                      </a:endParaRPr>
                    </a:p>
                    <a:p>
                      <a:pPr>
                        <a:lnSpc>
                          <a:spcPct val="88000"/>
                        </a:lnSpc>
                        <a:tabLst>
                          <a:tab pos="542925" algn="l"/>
                          <a:tab pos="628650" algn="l"/>
                        </a:tabLst>
                      </a:pPr>
                      <a:r>
                        <a:rPr lang="en-US" sz="900" dirty="0" smtClean="0">
                          <a:solidFill>
                            <a:schemeClr val="tx1"/>
                          </a:solidFill>
                          <a:latin typeface="Calibri" panose="020F0502020204030204" pitchFamily="34" charset="0"/>
                          <a:cs typeface="Arial" panose="020B0604020202020204" pitchFamily="34" charset="0"/>
                        </a:rPr>
                        <a:t>Melaka 		:	100%</a:t>
                      </a:r>
                    </a:p>
                    <a:p>
                      <a:pPr>
                        <a:lnSpc>
                          <a:spcPct val="88000"/>
                        </a:lnSpc>
                        <a:tabLst>
                          <a:tab pos="446088" algn="l"/>
                          <a:tab pos="627063" algn="l"/>
                        </a:tabLst>
                      </a:pPr>
                      <a:r>
                        <a:rPr lang="en-US" sz="900" dirty="0" smtClean="0">
                          <a:solidFill>
                            <a:schemeClr val="tx1"/>
                          </a:solidFill>
                          <a:latin typeface="Calibri" panose="020F0502020204030204" pitchFamily="34" charset="0"/>
                          <a:cs typeface="Arial" panose="020B0604020202020204" pitchFamily="34" charset="0"/>
                        </a:rPr>
                        <a:t>Pahang 		:	100 %</a:t>
                      </a:r>
                    </a:p>
                    <a:p>
                      <a:pPr>
                        <a:lnSpc>
                          <a:spcPct val="88000"/>
                        </a:lnSpc>
                        <a:tabLst>
                          <a:tab pos="446088" algn="l"/>
                          <a:tab pos="627063" algn="l"/>
                        </a:tabLst>
                      </a:pPr>
                      <a:r>
                        <a:rPr lang="en-US" sz="900" dirty="0" smtClean="0">
                          <a:solidFill>
                            <a:schemeClr val="tx1"/>
                          </a:solidFill>
                          <a:latin typeface="Calibri" panose="020F0502020204030204" pitchFamily="34" charset="0"/>
                          <a:cs typeface="Arial" panose="020B0604020202020204" pitchFamily="34" charset="0"/>
                        </a:rPr>
                        <a:t>Perlis 		:	100 %</a:t>
                      </a:r>
                    </a:p>
                    <a:p>
                      <a:pPr>
                        <a:lnSpc>
                          <a:spcPct val="88000"/>
                        </a:lnSpc>
                        <a:tabLst>
                          <a:tab pos="446088" algn="l"/>
                          <a:tab pos="627063" algn="l"/>
                        </a:tabLst>
                      </a:pPr>
                      <a:r>
                        <a:rPr lang="en-US" sz="900" dirty="0" smtClean="0">
                          <a:solidFill>
                            <a:schemeClr val="tx1"/>
                          </a:solidFill>
                          <a:latin typeface="Calibri" panose="020F0502020204030204" pitchFamily="34" charset="0"/>
                          <a:cs typeface="Arial" panose="020B0604020202020204" pitchFamily="34" charset="0"/>
                        </a:rPr>
                        <a:t>Terengganu 	:	100 %</a:t>
                      </a:r>
                    </a:p>
                    <a:p>
                      <a:pPr>
                        <a:lnSpc>
                          <a:spcPct val="88000"/>
                        </a:lnSpc>
                      </a:pPr>
                      <a:endParaRPr lang="en-US" sz="900" dirty="0" smtClean="0">
                        <a:solidFill>
                          <a:schemeClr val="tx1"/>
                        </a:solidFill>
                        <a:latin typeface="Calibri" panose="020F0502020204030204" pitchFamily="34" charset="0"/>
                        <a:cs typeface="Arial" panose="020B0604020202020204" pitchFamily="34" charset="0"/>
                      </a:endParaRPr>
                    </a:p>
                    <a:p>
                      <a:pPr>
                        <a:lnSpc>
                          <a:spcPct val="88000"/>
                        </a:lnSpc>
                      </a:pPr>
                      <a:r>
                        <a:rPr lang="en-US" sz="900" dirty="0" smtClean="0">
                          <a:solidFill>
                            <a:schemeClr val="tx1"/>
                          </a:solidFill>
                          <a:latin typeface="Calibri" panose="020F0502020204030204" pitchFamily="34" charset="0"/>
                          <a:cs typeface="Arial" panose="020B0604020202020204" pitchFamily="34" charset="0"/>
                        </a:rPr>
                        <a:t>Standard procedures on permit approval for small scale development rolled out nationwide</a:t>
                      </a:r>
                    </a:p>
                    <a:p>
                      <a:endParaRPr lang="en-MY" sz="900" dirty="0">
                        <a:solidFill>
                          <a:schemeClr val="tx1"/>
                        </a:solidFill>
                        <a:latin typeface="Tw Cen MT" pitchFamily="34" charset="0"/>
                      </a:endParaRPr>
                    </a:p>
                  </a:txBody>
                  <a:tcPr>
                    <a:solidFill>
                      <a:schemeClr val="accent2">
                        <a:lumMod val="20000"/>
                        <a:lumOff val="80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710223"/>
            <a:ext cx="6857999" cy="516094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 Ida</a:t>
                      </a:r>
                      <a:r>
                        <a:rPr lang="ms-MY" sz="1000" b="0" baseline="0" dirty="0" smtClean="0">
                          <a:solidFill>
                            <a:schemeClr val="tx1"/>
                          </a:solidFill>
                          <a:latin typeface="Tw Cen MT" panose="020B0602020104020603" pitchFamily="34" charset="0"/>
                        </a:rPr>
                        <a:t> Zuraida binti Mohd Yusoff </a:t>
                      </a:r>
                      <a:endParaRPr lang="ms-MY" sz="1000" b="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Ar. Sharina Intan Abdullah</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324636">
                <a:tc>
                  <a:txBody>
                    <a:bodyPr/>
                    <a:lstStyle/>
                    <a:p>
                      <a:pPr algn="r"/>
                      <a:r>
                        <a:rPr lang="ms-MY" sz="1000" b="1" dirty="0" smtClean="0">
                          <a:solidFill>
                            <a:schemeClr val="tx1"/>
                          </a:solidFill>
                          <a:latin typeface="Tw Cen MT" panose="020B0602020104020603" pitchFamily="34" charset="0"/>
                        </a:rPr>
                        <a:t>OIC</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b="0" baseline="0" dirty="0" smtClean="0">
                          <a:solidFill>
                            <a:schemeClr val="tx1"/>
                          </a:solidFill>
                          <a:latin typeface="Tw Cen MT" panose="020B0602020104020603" pitchFamily="34" charset="0"/>
                        </a:rPr>
                        <a:t>Noriman bin Muhammad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MPC/ JKT (KPKT)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360089"/>
          <a:ext cx="4401881" cy="1475232"/>
        </p:xfrm>
        <a:graphic>
          <a:graphicData uri="http://schemas.openxmlformats.org/drawingml/2006/table">
            <a:tbl>
              <a:tblPr firstRow="1" bandRow="1">
                <a:tableStyleId>{5C22544A-7EE6-4342-B048-85BDC9FD1C3A}</a:tableStyleId>
              </a:tblPr>
              <a:tblGrid>
                <a:gridCol w="4401881">
                  <a:extLst>
                    <a:ext uri="{9D8B030D-6E8A-4147-A177-3AD203B41FA5}">
                      <a16:colId xmlns:a16="http://schemas.microsoft.com/office/drawing/2014/main" val="2880578049"/>
                    </a:ext>
                  </a:extLst>
                </a:gridCol>
              </a:tblGrid>
              <a:tr h="596841">
                <a:tc>
                  <a:txBody>
                    <a:bodyPr/>
                    <a:lstStyle/>
                    <a:p>
                      <a:r>
                        <a:rPr lang="ms-MY" sz="1000" b="1" kern="1200" dirty="0" smtClean="0">
                          <a:solidFill>
                            <a:schemeClr val="tx1"/>
                          </a:solidFill>
                          <a:latin typeface="Tw Cen MT" panose="020B0602020104020603" pitchFamily="34" charset="0"/>
                          <a:ea typeface="+mn-ea"/>
                          <a:cs typeface="+mn-cs"/>
                        </a:rPr>
                        <a:t>KPI DESCRIPTION</a:t>
                      </a:r>
                    </a:p>
                    <a:p>
                      <a:pPr fontAlgn="ctr"/>
                      <a:r>
                        <a:rPr lang="en-MY" sz="1000" b="0" kern="1200" dirty="0" smtClean="0">
                          <a:solidFill>
                            <a:schemeClr val="tx1"/>
                          </a:solidFill>
                          <a:latin typeface="Tw Cen MT" panose="020B0602020104020603" pitchFamily="34" charset="0"/>
                          <a:ea typeface="+mn-ea"/>
                          <a:cs typeface="+mn-cs"/>
                        </a:rPr>
                        <a:t>Average number of construction permit approval procedures nationwide reduced to 13 and number of days reduced to 74 for small scale development projects (i.e., same as Kuala Lumpur) by Q4 2020</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smtClean="0">
                          <a:solidFill>
                            <a:schemeClr val="tx1"/>
                          </a:solidFill>
                          <a:latin typeface="Tw Cen MT" panose="020B0602020104020603" pitchFamily="34" charset="0"/>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Q3 - Improve ease of doing business by addressing regulatory constraints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Q3b - Strengthen One-Stop Centre for all construction permits/approvals</a:t>
                      </a:r>
                      <a:endParaRPr lang="ms-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5" y="4941973"/>
            <a:ext cx="3430220" cy="5109091"/>
          </a:xfrm>
          <a:prstGeom prst="rect">
            <a:avLst/>
          </a:prstGeom>
          <a:noFill/>
        </p:spPr>
        <p:txBody>
          <a:bodyPr wrap="square" rtlCol="0">
            <a:spAutoFit/>
          </a:bodyPr>
          <a:lstStyle/>
          <a:p>
            <a:r>
              <a:rPr lang="en-MY" sz="900" dirty="0" smtClean="0">
                <a:latin typeface="Tw Cen MT" panose="020B0602020104020603" pitchFamily="34" charset="0"/>
              </a:rPr>
              <a:t>This KPI is under the purview of IWG4.</a:t>
            </a:r>
            <a:endParaRPr lang="en-US" sz="900" b="1" dirty="0" smtClean="0">
              <a:latin typeface="Tw Cen MT" pitchFamily="34" charset="0"/>
            </a:endParaRPr>
          </a:p>
          <a:p>
            <a:endParaRPr lang="en-MY" sz="600" b="1" dirty="0" smtClean="0">
              <a:latin typeface="Tw Cen MT" pitchFamily="34" charset="0"/>
            </a:endParaRPr>
          </a:p>
          <a:p>
            <a:pPr algn="just"/>
            <a:r>
              <a:rPr lang="en-MY" sz="900" b="1" dirty="0" smtClean="0">
                <a:latin typeface="Tw Cen MT" pitchFamily="34" charset="0"/>
              </a:rPr>
              <a:t>Local </a:t>
            </a:r>
            <a:r>
              <a:rPr lang="en-MY" sz="900" b="1" dirty="0">
                <a:latin typeface="Tw Cen MT" pitchFamily="34" charset="0"/>
              </a:rPr>
              <a:t>Authorities identified to pilot e-submission </a:t>
            </a:r>
          </a:p>
          <a:p>
            <a:pPr algn="just"/>
            <a:r>
              <a:rPr lang="en-MY" sz="900" dirty="0">
                <a:latin typeface="Tw Cen MT" panose="020B0602020104020603" pitchFamily="34" charset="0"/>
              </a:rPr>
              <a:t>6 regions/states/ PBTs (Perak, Penang, Johor, Kelantan &amp; Selangor) have been identified in the 1st batch to pilot enhancement to the construction permit approval procedures in 2016. Majlis Bandaraya Ipoh had been engaged on 22 Dec 2016</a:t>
            </a:r>
            <a:r>
              <a:rPr lang="en-MY" sz="900" dirty="0" smtClean="0">
                <a:latin typeface="Tw Cen MT" panose="020B0602020104020603" pitchFamily="34" charset="0"/>
              </a:rPr>
              <a:t>.</a:t>
            </a:r>
          </a:p>
          <a:p>
            <a:pPr algn="just"/>
            <a:endParaRPr lang="en-MY" sz="600" dirty="0">
              <a:latin typeface="Tw Cen MT" panose="020B0602020104020603" pitchFamily="34" charset="0"/>
            </a:endParaRPr>
          </a:p>
          <a:p>
            <a:r>
              <a:rPr lang="en-US" sz="900" b="1" dirty="0" smtClean="0">
                <a:latin typeface="Tw Cen MT" pitchFamily="34" charset="0"/>
                <a:cs typeface="Arial" panose="020B0604020202020204" pitchFamily="34" charset="0"/>
              </a:rPr>
              <a:t>Standard </a:t>
            </a:r>
            <a:r>
              <a:rPr lang="en-US" sz="900" b="1" dirty="0">
                <a:latin typeface="Tw Cen MT" pitchFamily="34" charset="0"/>
                <a:cs typeface="Arial" panose="020B0604020202020204" pitchFamily="34" charset="0"/>
              </a:rPr>
              <a:t>procedures on permit </a:t>
            </a:r>
            <a:r>
              <a:rPr lang="en-US" sz="900" b="1" dirty="0" smtClean="0">
                <a:latin typeface="Tw Cen MT" pitchFamily="34" charset="0"/>
                <a:cs typeface="Arial" panose="020B0604020202020204" pitchFamily="34" charset="0"/>
              </a:rPr>
              <a:t>approval for small scale development</a:t>
            </a:r>
            <a:endParaRPr lang="en-US" sz="900" b="1" dirty="0">
              <a:latin typeface="Tw Cen MT" pitchFamily="34" charset="0"/>
              <a:cs typeface="Arial" panose="020B0604020202020204" pitchFamily="34" charset="0"/>
            </a:endParaRPr>
          </a:p>
          <a:p>
            <a:pPr algn="just"/>
            <a:r>
              <a:rPr lang="en-US" sz="900" dirty="0" smtClean="0">
                <a:latin typeface="Tw Cen MT" pitchFamily="34" charset="0"/>
                <a:cs typeface="Arial" panose="020B0604020202020204" pitchFamily="34" charset="0"/>
              </a:rPr>
              <a:t>Currently the average number of procedures nationwide is 55 and the average number of days required to process approvals for construction permit is 106. The study on Standard Procedures for Permit Approval for Small Scale Development has commenced since 2016 with the following progress:-</a:t>
            </a:r>
          </a:p>
          <a:p>
            <a:endParaRPr lang="en-US" sz="1000" b="1" dirty="0">
              <a:latin typeface="Tw Cen MT" pitchFamily="34" charset="0"/>
              <a:cs typeface="Arial" panose="020B0604020202020204" pitchFamily="34" charset="0"/>
            </a:endParaRPr>
          </a:p>
          <a:p>
            <a:r>
              <a:rPr lang="en-US" sz="1000" b="1" dirty="0" smtClean="0">
                <a:latin typeface="Tw Cen MT" pitchFamily="34" charset="0"/>
                <a:cs typeface="Arial" panose="020B0604020202020204" pitchFamily="34" charset="0"/>
              </a:rPr>
              <a:t> </a:t>
            </a:r>
            <a:endParaRPr lang="en-US" sz="1000" b="1" dirty="0" smtClean="0">
              <a:latin typeface="Calibri" panose="020F0502020204030204" pitchFamily="34" charset="0"/>
              <a:cs typeface="Arial" panose="020B0604020202020204" pitchFamily="34" charset="0"/>
            </a:endParaRPr>
          </a:p>
          <a:p>
            <a:endParaRPr lang="en-US" sz="1000" b="1" dirty="0" smtClean="0">
              <a:latin typeface="Calibri" panose="020F0502020204030204" pitchFamily="34" charset="0"/>
              <a:cs typeface="Arial" panose="020B0604020202020204" pitchFamily="34" charset="0"/>
            </a:endParaRPr>
          </a:p>
          <a:p>
            <a:endParaRPr lang="en-US" sz="1000" b="1" dirty="0" smtClean="0">
              <a:latin typeface="Calibri" panose="020F0502020204030204" pitchFamily="34" charset="0"/>
              <a:cs typeface="Arial" panose="020B0604020202020204" pitchFamily="34" charset="0"/>
            </a:endParaRPr>
          </a:p>
          <a:p>
            <a:endParaRPr lang="en-US" sz="1000" b="1" dirty="0" smtClean="0">
              <a:latin typeface="Calibri" panose="020F0502020204030204" pitchFamily="34" charset="0"/>
              <a:cs typeface="Arial" panose="020B0604020202020204" pitchFamily="34" charset="0"/>
            </a:endParaRPr>
          </a:p>
          <a:p>
            <a:endParaRPr lang="en-US" sz="1000" b="1" dirty="0" smtClean="0">
              <a:latin typeface="Calibri" panose="020F0502020204030204" pitchFamily="34" charset="0"/>
              <a:cs typeface="Arial" panose="020B0604020202020204" pitchFamily="34" charset="0"/>
            </a:endParaRPr>
          </a:p>
          <a:p>
            <a:endParaRPr lang="en-US" sz="1000" b="1" dirty="0" smtClean="0">
              <a:latin typeface="Calibri" panose="020F0502020204030204" pitchFamily="34" charset="0"/>
              <a:cs typeface="Arial" panose="020B0604020202020204" pitchFamily="34" charset="0"/>
            </a:endParaRPr>
          </a:p>
          <a:p>
            <a:endParaRPr lang="en-US" sz="1000" b="1" dirty="0" smtClean="0">
              <a:latin typeface="Calibri" panose="020F0502020204030204" pitchFamily="34" charset="0"/>
              <a:cs typeface="Arial" panose="020B0604020202020204" pitchFamily="34" charset="0"/>
            </a:endParaRPr>
          </a:p>
          <a:p>
            <a:endParaRPr lang="en-US" sz="1000" b="1" dirty="0" smtClean="0">
              <a:latin typeface="Calibri" panose="020F0502020204030204" pitchFamily="34" charset="0"/>
              <a:cs typeface="Arial" panose="020B0604020202020204" pitchFamily="34" charset="0"/>
            </a:endParaRPr>
          </a:p>
          <a:p>
            <a:endParaRPr lang="en-MY" sz="1000" b="1" dirty="0" smtClean="0">
              <a:latin typeface="Tw Cen MT" panose="020B0602020104020603" pitchFamily="34" charset="0"/>
            </a:endParaRPr>
          </a:p>
          <a:p>
            <a:endParaRPr lang="en-US" sz="700" b="1" dirty="0" smtClean="0">
              <a:latin typeface="Tw Cen MT" panose="020B0602020104020603" pitchFamily="34" charset="0"/>
            </a:endParaRPr>
          </a:p>
          <a:p>
            <a:pPr algn="just"/>
            <a:endParaRPr lang="en-MY" sz="600" dirty="0" smtClean="0">
              <a:latin typeface="Tw Cen MT" panose="020B0602020104020603" pitchFamily="34" charset="0"/>
            </a:endParaRPr>
          </a:p>
          <a:p>
            <a:pPr algn="just"/>
            <a:r>
              <a:rPr lang="en-MY" sz="900" dirty="0" err="1" smtClean="0">
                <a:latin typeface="Tw Cen MT" panose="020B0602020104020603" pitchFamily="34" charset="0"/>
              </a:rPr>
              <a:t>Pertubuhan</a:t>
            </a:r>
            <a:r>
              <a:rPr lang="en-MY" sz="900" dirty="0" smtClean="0">
                <a:latin typeface="Tw Cen MT" panose="020B0602020104020603" pitchFamily="34" charset="0"/>
              </a:rPr>
              <a:t> </a:t>
            </a:r>
            <a:r>
              <a:rPr lang="en-MY" sz="900" dirty="0" err="1" smtClean="0">
                <a:latin typeface="Tw Cen MT" panose="020B0602020104020603" pitchFamily="34" charset="0"/>
              </a:rPr>
              <a:t>Arkitek</a:t>
            </a:r>
            <a:r>
              <a:rPr lang="en-MY" sz="900" dirty="0" smtClean="0">
                <a:latin typeface="Tw Cen MT" panose="020B0602020104020603" pitchFamily="34" charset="0"/>
              </a:rPr>
              <a:t> Malaysia (PAM) was appointed, on 18 Dec 2017 to continue with the study for a period of 6 months beginning 2 Jan 2018, with the interim budget allocated by CIDB. The findings of the study will be utilised to strengthen the budget request under Rolling Plan 4.</a:t>
            </a:r>
          </a:p>
          <a:p>
            <a:pPr algn="just"/>
            <a:endParaRPr lang="en-US" sz="600" dirty="0">
              <a:latin typeface="Tw Cen MT" panose="020B0602020104020603" pitchFamily="34" charset="0"/>
            </a:endParaRPr>
          </a:p>
          <a:p>
            <a:pPr algn="just"/>
            <a:r>
              <a:rPr lang="en-MY" sz="900" dirty="0">
                <a:latin typeface="Tw Cen MT" panose="020B0602020104020603" pitchFamily="34" charset="0"/>
              </a:rPr>
              <a:t>Memorandum of Agreement (</a:t>
            </a:r>
            <a:r>
              <a:rPr lang="en-MY" sz="900" dirty="0" err="1">
                <a:latin typeface="Tw Cen MT" panose="020B0602020104020603" pitchFamily="34" charset="0"/>
              </a:rPr>
              <a:t>MoA</a:t>
            </a:r>
            <a:r>
              <a:rPr lang="en-MY" sz="900" dirty="0">
                <a:latin typeface="Tw Cen MT" panose="020B0602020104020603" pitchFamily="34" charset="0"/>
              </a:rPr>
              <a:t>) signed on 29 Jan 2018 and grant RM1Mn disbursed on 2 Mar 2018.</a:t>
            </a:r>
          </a:p>
          <a:p>
            <a:endParaRPr lang="en-MY" sz="600" dirty="0" smtClean="0">
              <a:latin typeface="Tw Cen MT" panose="020B0602020104020603" pitchFamily="34" charset="0"/>
            </a:endParaRPr>
          </a:p>
          <a:p>
            <a:endParaRPr lang="en-US" sz="600" dirty="0">
              <a:latin typeface="Tw Cen MT" panose="020B0602020104020603" pitchFamily="34" charset="0"/>
            </a:endParaRPr>
          </a:p>
        </p:txBody>
      </p:sp>
      <p:sp>
        <p:nvSpPr>
          <p:cNvPr id="5" name="Rectangle 4"/>
          <p:cNvSpPr/>
          <p:nvPr/>
        </p:nvSpPr>
        <p:spPr>
          <a:xfrm>
            <a:off x="2110332" y="63798"/>
            <a:ext cx="3167790" cy="307777"/>
          </a:xfrm>
          <a:prstGeom prst="rect">
            <a:avLst/>
          </a:prstGeom>
          <a:ln>
            <a:noFill/>
          </a:ln>
        </p:spPr>
        <p:txBody>
          <a:bodyPr wrap="none">
            <a:spAutoFit/>
          </a:bodyPr>
          <a:lstStyle/>
          <a:p>
            <a:r>
              <a:rPr lang="ms-MY" sz="1400" b="1" dirty="0" smtClean="0">
                <a:solidFill>
                  <a:srgbClr val="FF0000"/>
                </a:solidFill>
                <a:latin typeface="Tw Cen MT" panose="020B0602020104020603" pitchFamily="34" charset="0"/>
              </a:rPr>
              <a:t>QUALITY, SAFETY &amp; PROFESSIONALISM</a:t>
            </a:r>
            <a:endParaRPr lang="ms-MY" sz="1400" dirty="0">
              <a:solidFill>
                <a:srgbClr val="FF0000"/>
              </a:solidFill>
            </a:endParaRPr>
          </a:p>
        </p:txBody>
      </p:sp>
      <p:sp>
        <p:nvSpPr>
          <p:cNvPr id="10" name="Rectangle 9"/>
          <p:cNvSpPr/>
          <p:nvPr/>
        </p:nvSpPr>
        <p:spPr>
          <a:xfrm>
            <a:off x="116963" y="-74431"/>
            <a:ext cx="2559562"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Q3-022</a:t>
            </a:r>
            <a:endParaRPr lang="ms-MY" sz="2800" dirty="0">
              <a:solidFill>
                <a:schemeClr val="bg1"/>
              </a:solidFill>
            </a:endParaRPr>
          </a:p>
        </p:txBody>
      </p:sp>
      <p:sp>
        <p:nvSpPr>
          <p:cNvPr id="15" name="TextBox 14"/>
          <p:cNvSpPr txBox="1"/>
          <p:nvPr/>
        </p:nvSpPr>
        <p:spPr>
          <a:xfrm>
            <a:off x="0" y="4709656"/>
            <a:ext cx="6858000" cy="230832"/>
          </a:xfrm>
          <a:prstGeom prst="rect">
            <a:avLst/>
          </a:prstGeom>
          <a:solidFill>
            <a:srgbClr val="FF3300"/>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FF3300"/>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
        <p:nvSpPr>
          <p:cNvPr id="12" name="TextBox 11"/>
          <p:cNvSpPr txBox="1"/>
          <p:nvPr/>
        </p:nvSpPr>
        <p:spPr>
          <a:xfrm>
            <a:off x="3427780" y="4961000"/>
            <a:ext cx="3430220" cy="4201150"/>
          </a:xfrm>
          <a:prstGeom prst="rect">
            <a:avLst/>
          </a:prstGeom>
          <a:noFill/>
        </p:spPr>
        <p:txBody>
          <a:bodyPr wrap="square" rtlCol="0">
            <a:spAutoFit/>
          </a:bodyPr>
          <a:lstStyle/>
          <a:p>
            <a:r>
              <a:rPr lang="en-MY" sz="900" b="1" dirty="0" smtClean="0">
                <a:latin typeface="Tw Cen MT" panose="020B0602020104020603" pitchFamily="34" charset="0"/>
              </a:rPr>
              <a:t>List of Local Authorities engaged</a:t>
            </a:r>
            <a:endParaRPr lang="en-MY" sz="900" dirty="0" smtClean="0">
              <a:latin typeface="Tw Cen MT" panose="020B0602020104020603" pitchFamily="34" charset="0"/>
            </a:endParaRPr>
          </a:p>
          <a:p>
            <a:endParaRPr lang="en-US" sz="600" u="sng" dirty="0" smtClean="0">
              <a:latin typeface="Tw Cen MT" panose="020B0602020104020603" pitchFamily="34" charset="0"/>
            </a:endParaRPr>
          </a:p>
          <a:p>
            <a:endParaRPr lang="en-US" sz="600" u="sng" dirty="0">
              <a:latin typeface="Tw Cen MT" panose="020B0602020104020603" pitchFamily="34" charset="0"/>
            </a:endParaRPr>
          </a:p>
          <a:p>
            <a:endParaRPr lang="en-US" sz="600" u="sng" dirty="0" smtClean="0">
              <a:latin typeface="Tw Cen MT" panose="020B0602020104020603" pitchFamily="34" charset="0"/>
            </a:endParaRPr>
          </a:p>
          <a:p>
            <a:endParaRPr lang="en-US" sz="600" u="sng" dirty="0">
              <a:latin typeface="Tw Cen MT" panose="020B0602020104020603" pitchFamily="34" charset="0"/>
            </a:endParaRPr>
          </a:p>
          <a:p>
            <a:endParaRPr lang="en-US" sz="600" u="sng" dirty="0" smtClean="0">
              <a:latin typeface="Tw Cen MT" panose="020B0602020104020603" pitchFamily="34" charset="0"/>
            </a:endParaRPr>
          </a:p>
          <a:p>
            <a:endParaRPr lang="en-US" sz="600" u="sng" dirty="0">
              <a:latin typeface="Tw Cen MT" panose="020B0602020104020603" pitchFamily="34" charset="0"/>
            </a:endParaRPr>
          </a:p>
          <a:p>
            <a:endParaRPr lang="en-MY" sz="600" u="sng" dirty="0" smtClean="0">
              <a:latin typeface="Tw Cen MT" panose="020B0602020104020603" pitchFamily="34" charset="0"/>
            </a:endParaRPr>
          </a:p>
          <a:p>
            <a:endParaRPr lang="en-US" sz="600" dirty="0" smtClean="0">
              <a:latin typeface="Tw Cen MT" panose="020B0602020104020603" pitchFamily="34" charset="0"/>
            </a:endParaRPr>
          </a:p>
          <a:p>
            <a:endParaRPr lang="en-US" sz="600" dirty="0">
              <a:latin typeface="Tw Cen MT" panose="020B0602020104020603" pitchFamily="34" charset="0"/>
            </a:endParaRPr>
          </a:p>
          <a:p>
            <a:endParaRPr lang="en-US" sz="600" dirty="0" smtClean="0">
              <a:latin typeface="Tw Cen MT" panose="020B0602020104020603" pitchFamily="34" charset="0"/>
            </a:endParaRPr>
          </a:p>
          <a:p>
            <a:endParaRPr lang="en-US" sz="600" dirty="0">
              <a:latin typeface="Tw Cen MT" panose="020B0602020104020603" pitchFamily="34" charset="0"/>
            </a:endParaRPr>
          </a:p>
          <a:p>
            <a:endParaRPr lang="en-US" sz="600" dirty="0" smtClean="0">
              <a:latin typeface="Tw Cen MT" panose="020B0602020104020603" pitchFamily="34" charset="0"/>
            </a:endParaRPr>
          </a:p>
          <a:p>
            <a:endParaRPr lang="en-US" sz="600" dirty="0" smtClean="0">
              <a:latin typeface="Tw Cen MT" panose="020B0602020104020603" pitchFamily="34" charset="0"/>
            </a:endParaRPr>
          </a:p>
          <a:p>
            <a:endParaRPr lang="en-US" sz="600" dirty="0">
              <a:latin typeface="Tw Cen MT" panose="020B0602020104020603" pitchFamily="34" charset="0"/>
            </a:endParaRPr>
          </a:p>
          <a:p>
            <a:endParaRPr lang="en-MY" sz="600" dirty="0" smtClean="0">
              <a:latin typeface="Tw Cen MT" panose="020B0602020104020603" pitchFamily="34" charset="0"/>
            </a:endParaRPr>
          </a:p>
          <a:p>
            <a:endParaRPr lang="en-US" sz="900" dirty="0">
              <a:latin typeface="Tw Cen MT" panose="020B0602020104020603" pitchFamily="34" charset="0"/>
            </a:endParaRPr>
          </a:p>
          <a:p>
            <a:endParaRPr lang="en-US" sz="900" dirty="0" smtClean="0">
              <a:latin typeface="Tw Cen MT" panose="020B0602020104020603" pitchFamily="34" charset="0"/>
            </a:endParaRPr>
          </a:p>
          <a:p>
            <a:endParaRPr lang="en-US" sz="900" dirty="0" smtClean="0">
              <a:latin typeface="Tw Cen MT" panose="020B0602020104020603" pitchFamily="34" charset="0"/>
            </a:endParaRPr>
          </a:p>
          <a:p>
            <a:endParaRPr lang="en-US" sz="900" dirty="0">
              <a:latin typeface="Tw Cen MT" panose="020B0602020104020603" pitchFamily="34" charset="0"/>
            </a:endParaRPr>
          </a:p>
          <a:p>
            <a:endParaRPr lang="en-US" sz="900" dirty="0" smtClean="0">
              <a:latin typeface="Tw Cen MT" panose="020B0602020104020603" pitchFamily="34" charset="0"/>
            </a:endParaRPr>
          </a:p>
          <a:p>
            <a:endParaRPr lang="en-US" sz="900" dirty="0" smtClean="0">
              <a:latin typeface="Tw Cen MT" panose="020B0602020104020603" pitchFamily="34" charset="0"/>
            </a:endParaRPr>
          </a:p>
          <a:p>
            <a:endParaRPr lang="en-US" sz="900" dirty="0">
              <a:latin typeface="Tw Cen MT" panose="020B0602020104020603" pitchFamily="34" charset="0"/>
            </a:endParaRPr>
          </a:p>
          <a:p>
            <a:endParaRPr lang="en-US" sz="900" dirty="0" smtClean="0">
              <a:latin typeface="Tw Cen MT" panose="020B0602020104020603" pitchFamily="34" charset="0"/>
            </a:endParaRPr>
          </a:p>
          <a:p>
            <a:endParaRPr lang="en-US" sz="900" dirty="0" smtClean="0">
              <a:latin typeface="Tw Cen MT" panose="020B0602020104020603" pitchFamily="34" charset="0"/>
            </a:endParaRPr>
          </a:p>
          <a:p>
            <a:endParaRPr lang="en-US" sz="900" dirty="0" smtClean="0">
              <a:latin typeface="Tw Cen MT" panose="020B0602020104020603" pitchFamily="34" charset="0"/>
            </a:endParaRPr>
          </a:p>
          <a:p>
            <a:pPr algn="just"/>
            <a:r>
              <a:rPr lang="en-US" sz="900" dirty="0" smtClean="0">
                <a:latin typeface="Tw Cen MT" panose="020B0602020104020603" pitchFamily="34" charset="0"/>
              </a:rPr>
              <a:t>MPSP and MBJB are in the process of producing the manual for procedure on permit approval.</a:t>
            </a:r>
          </a:p>
          <a:p>
            <a:pPr marL="171450" indent="-171450" algn="just"/>
            <a:endParaRPr lang="en-US" sz="900" dirty="0">
              <a:latin typeface="Tw Cen MT" panose="020B0602020104020603" pitchFamily="34" charset="0"/>
            </a:endParaRPr>
          </a:p>
          <a:p>
            <a:pPr algn="just"/>
            <a:r>
              <a:rPr lang="en-US" sz="900" dirty="0" smtClean="0">
                <a:latin typeface="Tw Cen MT" panose="020B0602020104020603" pitchFamily="34" charset="0"/>
              </a:rPr>
              <a:t>Renewed </a:t>
            </a:r>
            <a:r>
              <a:rPr lang="en-US" sz="900" dirty="0">
                <a:latin typeface="Tw Cen MT" panose="020B0602020104020603" pitchFamily="34" charset="0"/>
              </a:rPr>
              <a:t>engagement with </a:t>
            </a:r>
            <a:r>
              <a:rPr lang="en-US" sz="900" dirty="0" smtClean="0">
                <a:latin typeface="Tw Cen MT" panose="020B0602020104020603" pitchFamily="34" charset="0"/>
              </a:rPr>
              <a:t>MBPP was conducted on 23 Apr 2018</a:t>
            </a:r>
            <a:r>
              <a:rPr lang="en-US" sz="900" dirty="0" smtClean="0">
                <a:solidFill>
                  <a:srgbClr val="0070C0"/>
                </a:solidFill>
                <a:latin typeface="Tw Cen MT" panose="020B0602020104020603" pitchFamily="34" charset="0"/>
              </a:rPr>
              <a:t>.</a:t>
            </a:r>
          </a:p>
          <a:p>
            <a:pPr marL="171450" indent="-171450" algn="just"/>
            <a:endParaRPr lang="en-US" sz="900" dirty="0" smtClean="0">
              <a:latin typeface="Tw Cen MT" panose="020B0602020104020603" pitchFamily="34" charset="0"/>
            </a:endParaRPr>
          </a:p>
          <a:p>
            <a:pPr algn="just"/>
            <a:r>
              <a:rPr lang="en-US" sz="900" dirty="0" smtClean="0">
                <a:latin typeface="Tw Cen MT" panose="020B0602020104020603" pitchFamily="34" charset="0"/>
              </a:rPr>
              <a:t>Proposed Workshop for SOP MPSP is scheduled on 16 – 17 July 2018.</a:t>
            </a:r>
          </a:p>
          <a:p>
            <a:pPr algn="just"/>
            <a:endParaRPr lang="en-US" sz="600" dirty="0">
              <a:latin typeface="Tw Cen MT" panose="020B0602020104020603" pitchFamily="34" charset="0"/>
            </a:endParaRPr>
          </a:p>
          <a:p>
            <a:pPr algn="just"/>
            <a:r>
              <a:rPr lang="en-US" sz="900" dirty="0" smtClean="0">
                <a:latin typeface="Tw Cen MT" panose="020B0602020104020603" pitchFamily="34" charset="0"/>
              </a:rPr>
              <a:t>The Pilot Stage for DBKK is scheduled on 28 July 2018</a:t>
            </a:r>
            <a:endParaRPr lang="en-US" sz="900" dirty="0">
              <a:latin typeface="Tw Cen MT" panose="020B0602020104020603" pitchFamily="34" charset="0"/>
            </a:endParaRPr>
          </a:p>
        </p:txBody>
      </p:sp>
      <p:cxnSp>
        <p:nvCxnSpPr>
          <p:cNvPr id="13" name="Straight Connector 12"/>
          <p:cNvCxnSpPr>
            <a:endCxn id="15" idx="2"/>
          </p:cNvCxnSpPr>
          <p:nvPr/>
        </p:nvCxnSpPr>
        <p:spPr>
          <a:xfrm rot="16200000" flipV="1">
            <a:off x="974693" y="7394796"/>
            <a:ext cx="4913141" cy="45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14" name="Table 13"/>
          <p:cNvGraphicFramePr>
            <a:graphicFrameLocks noGrp="1"/>
          </p:cNvGraphicFramePr>
          <p:nvPr>
            <p:extLst>
              <p:ext uri="{D42A27DB-BD31-4B8C-83A1-F6EECF244321}">
                <p14:modId xmlns:p14="http://schemas.microsoft.com/office/powerpoint/2010/main" val="779144901"/>
              </p:ext>
            </p:extLst>
          </p:nvPr>
        </p:nvGraphicFramePr>
        <p:xfrm>
          <a:off x="78573" y="7070378"/>
          <a:ext cx="3269415" cy="1512939"/>
        </p:xfrm>
        <a:graphic>
          <a:graphicData uri="http://schemas.openxmlformats.org/drawingml/2006/table">
            <a:tbl>
              <a:tblPr firstRow="1" bandRow="1">
                <a:tableStyleId>{5940675A-B579-460E-94D1-54222C63F5DA}</a:tableStyleId>
              </a:tblPr>
              <a:tblGrid>
                <a:gridCol w="1089805">
                  <a:extLst>
                    <a:ext uri="{9D8B030D-6E8A-4147-A177-3AD203B41FA5}">
                      <a16:colId xmlns:a16="http://schemas.microsoft.com/office/drawing/2014/main" val="20000"/>
                    </a:ext>
                  </a:extLst>
                </a:gridCol>
                <a:gridCol w="1089805">
                  <a:extLst>
                    <a:ext uri="{9D8B030D-6E8A-4147-A177-3AD203B41FA5}">
                      <a16:colId xmlns:a16="http://schemas.microsoft.com/office/drawing/2014/main" val="20001"/>
                    </a:ext>
                  </a:extLst>
                </a:gridCol>
                <a:gridCol w="1089805">
                  <a:extLst>
                    <a:ext uri="{9D8B030D-6E8A-4147-A177-3AD203B41FA5}">
                      <a16:colId xmlns:a16="http://schemas.microsoft.com/office/drawing/2014/main" val="20002"/>
                    </a:ext>
                  </a:extLst>
                </a:gridCol>
              </a:tblGrid>
              <a:tr h="214606">
                <a:tc>
                  <a:txBody>
                    <a:bodyPr/>
                    <a:lstStyle/>
                    <a:p>
                      <a:pPr algn="ctr"/>
                      <a:r>
                        <a:rPr lang="en-US" sz="800" b="1" u="none" dirty="0" smtClean="0">
                          <a:latin typeface="Tw Cen MT" pitchFamily="34" charset="0"/>
                          <a:cs typeface="Arial" panose="020B0604020202020204" pitchFamily="34" charset="0"/>
                        </a:rPr>
                        <a:t>Locality</a:t>
                      </a:r>
                      <a:endParaRPr lang="en-MY" sz="800" b="1" u="none" dirty="0">
                        <a:latin typeface="Tw Cen MT" pitchFamily="34" charset="0"/>
                      </a:endParaRPr>
                    </a:p>
                  </a:txBody>
                  <a:tcPr>
                    <a:solidFill>
                      <a:schemeClr val="accent2">
                        <a:lumMod val="20000"/>
                        <a:lumOff val="80000"/>
                      </a:schemeClr>
                    </a:solidFill>
                  </a:tcPr>
                </a:tc>
                <a:tc>
                  <a:txBody>
                    <a:bodyPr/>
                    <a:lstStyle/>
                    <a:p>
                      <a:pPr algn="ctr"/>
                      <a:r>
                        <a:rPr lang="en-US" sz="800" b="1" u="none" dirty="0" smtClean="0">
                          <a:latin typeface="Tw Cen MT" pitchFamily="34" charset="0"/>
                          <a:cs typeface="Arial" panose="020B0604020202020204" pitchFamily="34" charset="0"/>
                        </a:rPr>
                        <a:t>Target 2018</a:t>
                      </a:r>
                      <a:endParaRPr lang="en-MY" sz="800" b="1" u="none" dirty="0">
                        <a:latin typeface="Tw Cen MT" pitchFamily="34" charset="0"/>
                      </a:endParaRPr>
                    </a:p>
                  </a:txBody>
                  <a:tcPr>
                    <a:solidFill>
                      <a:schemeClr val="accent2">
                        <a:lumMod val="20000"/>
                        <a:lumOff val="80000"/>
                      </a:schemeClr>
                    </a:solidFill>
                  </a:tcPr>
                </a:tc>
                <a:tc>
                  <a:txBody>
                    <a:bodyPr/>
                    <a:lstStyle/>
                    <a:p>
                      <a:pPr algn="ctr"/>
                      <a:r>
                        <a:rPr lang="en-US" sz="800" b="1" u="none" dirty="0" smtClean="0">
                          <a:solidFill>
                            <a:schemeClr val="tx1"/>
                          </a:solidFill>
                          <a:latin typeface="Tw Cen MT" pitchFamily="34" charset="0"/>
                          <a:cs typeface="Arial" panose="020B0604020202020204" pitchFamily="34" charset="0"/>
                        </a:rPr>
                        <a:t> Progress Q2 2018</a:t>
                      </a:r>
                      <a:endParaRPr lang="en-MY" sz="800" b="1" u="none" dirty="0">
                        <a:solidFill>
                          <a:schemeClr val="tx1"/>
                        </a:solidFill>
                        <a:latin typeface="Tw Cen MT" pitchFamily="34" charset="0"/>
                      </a:endParaRPr>
                    </a:p>
                  </a:txBody>
                  <a:tcPr>
                    <a:solidFill>
                      <a:schemeClr val="accent2">
                        <a:lumMod val="20000"/>
                        <a:lumOff val="80000"/>
                      </a:schemeClr>
                    </a:solidFill>
                  </a:tcPr>
                </a:tc>
                <a:extLst>
                  <a:ext uri="{0D108BD9-81ED-4DB2-BD59-A6C34878D82A}">
                    <a16:rowId xmlns:a16="http://schemas.microsoft.com/office/drawing/2014/main" val="10000"/>
                  </a:ext>
                </a:extLst>
              </a:tr>
              <a:tr h="129173">
                <a:tc>
                  <a:txBody>
                    <a:bodyPr/>
                    <a:lstStyle/>
                    <a:p>
                      <a:pPr algn="ctr"/>
                      <a:r>
                        <a:rPr lang="en-US" sz="800" dirty="0" smtClean="0">
                          <a:latin typeface="Tw Cen MT" pitchFamily="34" charset="0"/>
                          <a:cs typeface="Arial" panose="020B0604020202020204" pitchFamily="34" charset="0"/>
                        </a:rPr>
                        <a:t>DBKK</a:t>
                      </a:r>
                      <a:endParaRPr lang="en-MY" sz="800" dirty="0">
                        <a:latin typeface="Tw Cen MT" pitchFamily="34" charset="0"/>
                      </a:endParaRPr>
                    </a:p>
                  </a:txBody>
                  <a:tcPr/>
                </a:tc>
                <a:tc>
                  <a:txBody>
                    <a:bodyPr/>
                    <a:lstStyle/>
                    <a:p>
                      <a:pPr algn="ctr"/>
                      <a:r>
                        <a:rPr lang="en-US" sz="800" dirty="0" smtClean="0">
                          <a:latin typeface="Tw Cen MT" pitchFamily="34" charset="0"/>
                          <a:cs typeface="Arial" panose="020B0604020202020204" pitchFamily="34" charset="0"/>
                        </a:rPr>
                        <a:t>100%</a:t>
                      </a:r>
                      <a:endParaRPr lang="en-MY" sz="800" dirty="0">
                        <a:latin typeface="Tw Cen MT" pitchFamily="34" charset="0"/>
                      </a:endParaRPr>
                    </a:p>
                  </a:txBody>
                  <a:tcPr/>
                </a:tc>
                <a:tc>
                  <a:txBody>
                    <a:bodyPr/>
                    <a:lstStyle/>
                    <a:p>
                      <a:pPr algn="ctr"/>
                      <a:r>
                        <a:rPr lang="en-US" sz="800" dirty="0" smtClean="0">
                          <a:solidFill>
                            <a:schemeClr val="tx1"/>
                          </a:solidFill>
                          <a:latin typeface="Tw Cen MT" pitchFamily="34" charset="0"/>
                        </a:rPr>
                        <a:t>75%</a:t>
                      </a:r>
                      <a:endParaRPr lang="en-MY" sz="800" dirty="0">
                        <a:solidFill>
                          <a:schemeClr val="tx1"/>
                        </a:solidFill>
                        <a:latin typeface="Tw Cen MT" pitchFamily="34" charset="0"/>
                      </a:endParaRPr>
                    </a:p>
                  </a:txBody>
                  <a:tcPr>
                    <a:noFill/>
                  </a:tcPr>
                </a:tc>
                <a:extLst>
                  <a:ext uri="{0D108BD9-81ED-4DB2-BD59-A6C34878D82A}">
                    <a16:rowId xmlns:a16="http://schemas.microsoft.com/office/drawing/2014/main" val="10001"/>
                  </a:ext>
                </a:extLst>
              </a:tr>
              <a:tr h="214606">
                <a:tc>
                  <a:txBody>
                    <a:bodyPr/>
                    <a:lstStyle/>
                    <a:p>
                      <a:pPr algn="ctr"/>
                      <a:r>
                        <a:rPr lang="en-US" sz="800" dirty="0" smtClean="0">
                          <a:latin typeface="Tw Cen MT" pitchFamily="34" charset="0"/>
                          <a:cs typeface="Arial" panose="020B0604020202020204" pitchFamily="34" charset="0"/>
                        </a:rPr>
                        <a:t>MBJB</a:t>
                      </a:r>
                      <a:endParaRPr lang="en-MY" sz="800" dirty="0">
                        <a:latin typeface="Tw Cen MT" pitchFamily="34" charset="0"/>
                      </a:endParaRPr>
                    </a:p>
                  </a:txBody>
                  <a:tcPr/>
                </a:tc>
                <a:tc>
                  <a:txBody>
                    <a:bodyPr/>
                    <a:lstStyle/>
                    <a:p>
                      <a:pPr algn="ctr"/>
                      <a:r>
                        <a:rPr lang="en-US" sz="800" dirty="0" smtClean="0">
                          <a:latin typeface="Tw Cen MT" pitchFamily="34" charset="0"/>
                          <a:cs typeface="Arial" panose="020B0604020202020204" pitchFamily="34" charset="0"/>
                        </a:rPr>
                        <a:t>100%</a:t>
                      </a:r>
                      <a:endParaRPr lang="en-MY" sz="800" dirty="0">
                        <a:latin typeface="Tw Cen MT" pitchFamily="34" charset="0"/>
                      </a:endParaRPr>
                    </a:p>
                  </a:txBody>
                  <a:tcPr/>
                </a:tc>
                <a:tc>
                  <a:txBody>
                    <a:bodyPr/>
                    <a:lstStyle/>
                    <a:p>
                      <a:pPr algn="ctr"/>
                      <a:r>
                        <a:rPr lang="en-US" sz="800" dirty="0" smtClean="0">
                          <a:solidFill>
                            <a:schemeClr val="tx1"/>
                          </a:solidFill>
                          <a:latin typeface="Tw Cen MT" pitchFamily="34" charset="0"/>
                        </a:rPr>
                        <a:t>55%</a:t>
                      </a:r>
                      <a:endParaRPr lang="en-MY" sz="800" dirty="0">
                        <a:solidFill>
                          <a:schemeClr val="tx1"/>
                        </a:solidFill>
                        <a:latin typeface="Tw Cen MT" pitchFamily="34" charset="0"/>
                      </a:endParaRPr>
                    </a:p>
                  </a:txBody>
                  <a:tcPr>
                    <a:noFill/>
                  </a:tcPr>
                </a:tc>
                <a:extLst>
                  <a:ext uri="{0D108BD9-81ED-4DB2-BD59-A6C34878D82A}">
                    <a16:rowId xmlns:a16="http://schemas.microsoft.com/office/drawing/2014/main" val="10002"/>
                  </a:ext>
                </a:extLst>
              </a:tr>
              <a:tr h="214606">
                <a:tc>
                  <a:txBody>
                    <a:bodyPr/>
                    <a:lstStyle/>
                    <a:p>
                      <a:pPr algn="ctr"/>
                      <a:r>
                        <a:rPr lang="en-US" sz="800" dirty="0" smtClean="0">
                          <a:latin typeface="Tw Cen MT" pitchFamily="34" charset="0"/>
                          <a:cs typeface="Arial" panose="020B0604020202020204" pitchFamily="34" charset="0"/>
                        </a:rPr>
                        <a:t>MBI</a:t>
                      </a:r>
                      <a:endParaRPr lang="en-MY" sz="800" dirty="0">
                        <a:latin typeface="Tw Cen MT" pitchFamily="34" charset="0"/>
                      </a:endParaRPr>
                    </a:p>
                  </a:txBody>
                  <a:tcPr/>
                </a:tc>
                <a:tc>
                  <a:txBody>
                    <a:bodyPr/>
                    <a:lstStyle/>
                    <a:p>
                      <a:pPr algn="ctr"/>
                      <a:r>
                        <a:rPr lang="en-US" sz="800" dirty="0" smtClean="0">
                          <a:latin typeface="Tw Cen MT" pitchFamily="34" charset="0"/>
                          <a:cs typeface="Arial" panose="020B0604020202020204" pitchFamily="34" charset="0"/>
                        </a:rPr>
                        <a:t>100%</a:t>
                      </a:r>
                      <a:endParaRPr lang="en-MY" sz="800" dirty="0">
                        <a:latin typeface="Tw Cen MT" pitchFamily="34" charset="0"/>
                      </a:endParaRPr>
                    </a:p>
                  </a:txBody>
                  <a:tcPr/>
                </a:tc>
                <a:tc>
                  <a:txBody>
                    <a:bodyPr/>
                    <a:lstStyle/>
                    <a:p>
                      <a:pPr algn="ctr"/>
                      <a:r>
                        <a:rPr lang="en-US" sz="800" dirty="0" smtClean="0">
                          <a:solidFill>
                            <a:schemeClr val="tx1"/>
                          </a:solidFill>
                          <a:latin typeface="Tw Cen MT" pitchFamily="34" charset="0"/>
                        </a:rPr>
                        <a:t>71</a:t>
                      </a:r>
                      <a:r>
                        <a:rPr lang="en-MY" sz="800" dirty="0" smtClean="0">
                          <a:solidFill>
                            <a:schemeClr val="tx1"/>
                          </a:solidFill>
                          <a:latin typeface="Tw Cen MT" pitchFamily="34" charset="0"/>
                        </a:rPr>
                        <a:t>%</a:t>
                      </a:r>
                      <a:endParaRPr lang="en-US" sz="800" dirty="0" smtClean="0">
                        <a:solidFill>
                          <a:schemeClr val="tx1"/>
                        </a:solidFill>
                        <a:latin typeface="Tw Cen MT" pitchFamily="34" charset="0"/>
                      </a:endParaRPr>
                    </a:p>
                  </a:txBody>
                  <a:tcPr>
                    <a:noFill/>
                  </a:tcPr>
                </a:tc>
                <a:extLst>
                  <a:ext uri="{0D108BD9-81ED-4DB2-BD59-A6C34878D82A}">
                    <a16:rowId xmlns:a16="http://schemas.microsoft.com/office/drawing/2014/main" val="10003"/>
                  </a:ext>
                </a:extLst>
              </a:tr>
              <a:tr h="226549">
                <a:tc>
                  <a:txBody>
                    <a:bodyPr/>
                    <a:lstStyle/>
                    <a:p>
                      <a:pPr algn="ctr"/>
                      <a:r>
                        <a:rPr lang="en-US" sz="800" dirty="0" smtClean="0">
                          <a:latin typeface="Tw Cen MT" pitchFamily="34" charset="0"/>
                          <a:cs typeface="Arial" panose="020B0604020202020204" pitchFamily="34" charset="0"/>
                        </a:rPr>
                        <a:t>MBPP</a:t>
                      </a:r>
                      <a:endParaRPr lang="en-MY" sz="800" dirty="0">
                        <a:latin typeface="Tw Cen MT" pitchFamily="34" charset="0"/>
                      </a:endParaRPr>
                    </a:p>
                  </a:txBody>
                  <a:tcPr/>
                </a:tc>
                <a:tc>
                  <a:txBody>
                    <a:bodyPr/>
                    <a:lstStyle/>
                    <a:p>
                      <a:pPr algn="ctr"/>
                      <a:r>
                        <a:rPr lang="en-US" sz="800" dirty="0" smtClean="0">
                          <a:latin typeface="Tw Cen MT" pitchFamily="34" charset="0"/>
                          <a:cs typeface="Arial" panose="020B0604020202020204" pitchFamily="34" charset="0"/>
                        </a:rPr>
                        <a:t>100%</a:t>
                      </a:r>
                      <a:endParaRPr lang="en-MY" sz="800" dirty="0">
                        <a:latin typeface="Tw Cen MT" pitchFamily="34" charset="0"/>
                      </a:endParaRPr>
                    </a:p>
                  </a:txBody>
                  <a:tcPr/>
                </a:tc>
                <a:tc>
                  <a:txBody>
                    <a:bodyPr/>
                    <a:lstStyle/>
                    <a:p>
                      <a:pPr algn="ctr"/>
                      <a:r>
                        <a:rPr lang="en-US" sz="800" dirty="0" smtClean="0">
                          <a:solidFill>
                            <a:schemeClr val="tx1"/>
                          </a:solidFill>
                          <a:latin typeface="Tw Cen MT" pitchFamily="34" charset="0"/>
                        </a:rPr>
                        <a:t>20%</a:t>
                      </a:r>
                      <a:endParaRPr lang="en-MY" sz="800" dirty="0">
                        <a:solidFill>
                          <a:schemeClr val="tx1"/>
                        </a:solidFill>
                        <a:latin typeface="Tw Cen MT" pitchFamily="34" charset="0"/>
                      </a:endParaRPr>
                    </a:p>
                  </a:txBody>
                  <a:tcPr>
                    <a:noFill/>
                  </a:tcPr>
                </a:tc>
                <a:extLst>
                  <a:ext uri="{0D108BD9-81ED-4DB2-BD59-A6C34878D82A}">
                    <a16:rowId xmlns:a16="http://schemas.microsoft.com/office/drawing/2014/main" val="10004"/>
                  </a:ext>
                </a:extLst>
              </a:tr>
              <a:tr h="214606">
                <a:tc>
                  <a:txBody>
                    <a:bodyPr/>
                    <a:lstStyle/>
                    <a:p>
                      <a:pPr algn="ctr"/>
                      <a:r>
                        <a:rPr lang="en-US" sz="800" dirty="0" smtClean="0">
                          <a:latin typeface="Tw Cen MT" pitchFamily="34" charset="0"/>
                          <a:cs typeface="Arial" panose="020B0604020202020204" pitchFamily="34" charset="0"/>
                        </a:rPr>
                        <a:t>MPSP</a:t>
                      </a:r>
                      <a:endParaRPr lang="en-MY" sz="800" dirty="0">
                        <a:latin typeface="Tw Cen MT" pitchFamily="34" charset="0"/>
                      </a:endParaRPr>
                    </a:p>
                  </a:txBody>
                  <a:tcPr/>
                </a:tc>
                <a:tc>
                  <a:txBody>
                    <a:bodyPr/>
                    <a:lstStyle/>
                    <a:p>
                      <a:pPr algn="ctr"/>
                      <a:r>
                        <a:rPr lang="en-US" sz="800" dirty="0" smtClean="0">
                          <a:latin typeface="Tw Cen MT" pitchFamily="34" charset="0"/>
                          <a:cs typeface="Arial" panose="020B0604020202020204" pitchFamily="34" charset="0"/>
                        </a:rPr>
                        <a:t>100%</a:t>
                      </a:r>
                      <a:endParaRPr lang="en-MY" sz="800" dirty="0">
                        <a:latin typeface="Tw Cen MT" pitchFamily="34" charset="0"/>
                      </a:endParaRPr>
                    </a:p>
                  </a:txBody>
                  <a:tcPr/>
                </a:tc>
                <a:tc>
                  <a:txBody>
                    <a:bodyPr/>
                    <a:lstStyle/>
                    <a:p>
                      <a:pPr algn="ctr"/>
                      <a:r>
                        <a:rPr lang="en-US" sz="800" dirty="0" smtClean="0">
                          <a:solidFill>
                            <a:schemeClr val="tx1"/>
                          </a:solidFill>
                          <a:latin typeface="Tw Cen MT" pitchFamily="34" charset="0"/>
                        </a:rPr>
                        <a:t>67%</a:t>
                      </a:r>
                      <a:endParaRPr lang="en-MY" sz="800" dirty="0">
                        <a:solidFill>
                          <a:schemeClr val="tx1"/>
                        </a:solidFill>
                        <a:latin typeface="Tw Cen MT" pitchFamily="34" charset="0"/>
                      </a:endParaRPr>
                    </a:p>
                  </a:txBody>
                  <a:tcPr>
                    <a:noFill/>
                  </a:tcPr>
                </a:tc>
                <a:extLst>
                  <a:ext uri="{0D108BD9-81ED-4DB2-BD59-A6C34878D82A}">
                    <a16:rowId xmlns:a16="http://schemas.microsoft.com/office/drawing/2014/main" val="10005"/>
                  </a:ext>
                </a:extLst>
              </a:tr>
              <a:tr h="214606">
                <a:tc>
                  <a:txBody>
                    <a:bodyPr/>
                    <a:lstStyle/>
                    <a:p>
                      <a:pPr algn="ctr"/>
                      <a:r>
                        <a:rPr lang="en-US" sz="800" dirty="0" smtClean="0">
                          <a:latin typeface="Tw Cen MT" pitchFamily="34" charset="0"/>
                        </a:rPr>
                        <a:t>MBSA</a:t>
                      </a:r>
                      <a:endParaRPr lang="en-MY" sz="800" dirty="0">
                        <a:latin typeface="Tw Cen MT"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dirty="0" smtClean="0">
                          <a:latin typeface="Tw Cen MT" pitchFamily="34" charset="0"/>
                          <a:cs typeface="Arial" panose="020B0604020202020204" pitchFamily="34" charset="0"/>
                        </a:rPr>
                        <a:t>100%</a:t>
                      </a:r>
                      <a:endParaRPr lang="en-MY" sz="800" dirty="0" smtClean="0">
                        <a:latin typeface="Tw Cen MT" pitchFamily="34" charset="0"/>
                      </a:endParaRPr>
                    </a:p>
                  </a:txBody>
                  <a:tcPr/>
                </a:tc>
                <a:tc>
                  <a:txBody>
                    <a:bodyPr/>
                    <a:lstStyle/>
                    <a:p>
                      <a:pPr algn="ctr"/>
                      <a:r>
                        <a:rPr lang="en-US" sz="800" dirty="0" smtClean="0">
                          <a:solidFill>
                            <a:schemeClr val="tx1"/>
                          </a:solidFill>
                          <a:latin typeface="Tw Cen MT" pitchFamily="34" charset="0"/>
                        </a:rPr>
                        <a:t>0%</a:t>
                      </a:r>
                      <a:endParaRPr lang="en-MY" sz="800" dirty="0">
                        <a:solidFill>
                          <a:schemeClr val="tx1"/>
                        </a:solidFill>
                        <a:latin typeface="Tw Cen MT" pitchFamily="34" charset="0"/>
                      </a:endParaRPr>
                    </a:p>
                  </a:txBody>
                  <a:tcPr>
                    <a:noFill/>
                  </a:tcPr>
                </a:tc>
                <a:extLst>
                  <a:ext uri="{0D108BD9-81ED-4DB2-BD59-A6C34878D82A}">
                    <a16:rowId xmlns:a16="http://schemas.microsoft.com/office/drawing/2014/main" val="3694482011"/>
                  </a:ext>
                </a:extLst>
              </a:tr>
            </a:tbl>
          </a:graphicData>
        </a:graphic>
      </p:graphicFrame>
      <p:sp>
        <p:nvSpPr>
          <p:cNvPr id="4" name="Right Brace 3"/>
          <p:cNvSpPr/>
          <p:nvPr/>
        </p:nvSpPr>
        <p:spPr>
          <a:xfrm>
            <a:off x="3631474" y="3370217"/>
            <a:ext cx="156755" cy="33092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6" name="TextBox 5"/>
          <p:cNvSpPr txBox="1"/>
          <p:nvPr/>
        </p:nvSpPr>
        <p:spPr>
          <a:xfrm>
            <a:off x="3694227" y="3355145"/>
            <a:ext cx="513808" cy="338554"/>
          </a:xfrm>
          <a:prstGeom prst="rect">
            <a:avLst/>
          </a:prstGeom>
          <a:noFill/>
        </p:spPr>
        <p:txBody>
          <a:bodyPr wrap="square" rtlCol="0">
            <a:spAutoFit/>
          </a:bodyPr>
          <a:lstStyle/>
          <a:p>
            <a:pPr algn="ctr"/>
            <a:r>
              <a:rPr lang="en-US" sz="800" dirty="0" smtClean="0"/>
              <a:t>pilot project</a:t>
            </a:r>
            <a:endParaRPr lang="en-MY" sz="800" dirty="0"/>
          </a:p>
        </p:txBody>
      </p:sp>
      <p:graphicFrame>
        <p:nvGraphicFramePr>
          <p:cNvPr id="24" name="Table 23"/>
          <p:cNvGraphicFramePr>
            <a:graphicFrameLocks noGrp="1"/>
          </p:cNvGraphicFramePr>
          <p:nvPr>
            <p:extLst>
              <p:ext uri="{D42A27DB-BD31-4B8C-83A1-F6EECF244321}">
                <p14:modId xmlns:p14="http://schemas.microsoft.com/office/powerpoint/2010/main" val="541361074"/>
              </p:ext>
            </p:extLst>
          </p:nvPr>
        </p:nvGraphicFramePr>
        <p:xfrm>
          <a:off x="3526200" y="5249794"/>
          <a:ext cx="1531761" cy="2475110"/>
        </p:xfrm>
        <a:graphic>
          <a:graphicData uri="http://schemas.openxmlformats.org/drawingml/2006/table">
            <a:tbl>
              <a:tblPr firstRow="1" bandRow="1">
                <a:tableStyleId>{5940675A-B579-460E-94D1-54222C63F5DA}</a:tableStyleId>
              </a:tblPr>
              <a:tblGrid>
                <a:gridCol w="663409">
                  <a:extLst>
                    <a:ext uri="{9D8B030D-6E8A-4147-A177-3AD203B41FA5}">
                      <a16:colId xmlns:a16="http://schemas.microsoft.com/office/drawing/2014/main" val="20000"/>
                    </a:ext>
                  </a:extLst>
                </a:gridCol>
                <a:gridCol w="868352">
                  <a:extLst>
                    <a:ext uri="{9D8B030D-6E8A-4147-A177-3AD203B41FA5}">
                      <a16:colId xmlns:a16="http://schemas.microsoft.com/office/drawing/2014/main" val="20001"/>
                    </a:ext>
                  </a:extLst>
                </a:gridCol>
              </a:tblGrid>
              <a:tr h="202943">
                <a:tc>
                  <a:txBody>
                    <a:bodyPr/>
                    <a:lstStyle/>
                    <a:p>
                      <a:pPr algn="ctr"/>
                      <a:r>
                        <a:rPr lang="en-US" sz="800" b="1" u="none" dirty="0" smtClean="0">
                          <a:latin typeface="Tw Cen MT" pitchFamily="34" charset="0"/>
                          <a:cs typeface="Arial" panose="020B0604020202020204" pitchFamily="34" charset="0"/>
                        </a:rPr>
                        <a:t>Locality</a:t>
                      </a:r>
                      <a:endParaRPr lang="en-MY" sz="800" b="1" u="none" dirty="0">
                        <a:latin typeface="Tw Cen MT" pitchFamily="34" charset="0"/>
                      </a:endParaRPr>
                    </a:p>
                  </a:txBody>
                  <a:tcPr>
                    <a:solidFill>
                      <a:schemeClr val="accent2">
                        <a:lumMod val="20000"/>
                        <a:lumOff val="80000"/>
                      </a:schemeClr>
                    </a:solidFill>
                  </a:tcPr>
                </a:tc>
                <a:tc>
                  <a:txBody>
                    <a:bodyPr/>
                    <a:lstStyle/>
                    <a:p>
                      <a:pPr algn="ctr"/>
                      <a:r>
                        <a:rPr lang="en-US" sz="800" b="1" u="none" dirty="0" smtClean="0">
                          <a:solidFill>
                            <a:schemeClr val="tx1"/>
                          </a:solidFill>
                          <a:latin typeface="Tw Cen MT" pitchFamily="34" charset="0"/>
                        </a:rPr>
                        <a:t>Date</a:t>
                      </a:r>
                      <a:endParaRPr lang="en-MY" sz="800" b="1" u="none" dirty="0">
                        <a:solidFill>
                          <a:schemeClr val="tx1"/>
                        </a:solidFill>
                        <a:latin typeface="Tw Cen MT" pitchFamily="34" charset="0"/>
                      </a:endParaRPr>
                    </a:p>
                  </a:txBody>
                  <a:tcPr>
                    <a:solidFill>
                      <a:schemeClr val="accent2">
                        <a:lumMod val="20000"/>
                        <a:lumOff val="80000"/>
                      </a:schemeClr>
                    </a:solidFill>
                  </a:tcPr>
                </a:tc>
                <a:extLst>
                  <a:ext uri="{0D108BD9-81ED-4DB2-BD59-A6C34878D82A}">
                    <a16:rowId xmlns:a16="http://schemas.microsoft.com/office/drawing/2014/main" val="10000"/>
                  </a:ext>
                </a:extLst>
              </a:tr>
              <a:tr h="129173">
                <a:tc gridSpan="2">
                  <a:txBody>
                    <a:bodyPr/>
                    <a:lstStyle/>
                    <a:p>
                      <a:pPr algn="ctr"/>
                      <a:r>
                        <a:rPr lang="en-MY" sz="800" b="1" dirty="0" smtClean="0">
                          <a:latin typeface="Tw Cen MT" pitchFamily="34" charset="0"/>
                        </a:rPr>
                        <a:t>COMMITMENT STAGE</a:t>
                      </a:r>
                      <a:endParaRPr lang="en-MY" sz="800" b="1" dirty="0">
                        <a:latin typeface="Tw Cen MT" pitchFamily="34" charset="0"/>
                      </a:endParaRPr>
                    </a:p>
                  </a:txBody>
                  <a:tcPr/>
                </a:tc>
                <a:tc hMerge="1">
                  <a:txBody>
                    <a:bodyPr/>
                    <a:lstStyle/>
                    <a:p>
                      <a:endParaRPr lang="en-MY"/>
                    </a:p>
                  </a:txBody>
                  <a:tcPr/>
                </a:tc>
                <a:extLst>
                  <a:ext uri="{0D108BD9-81ED-4DB2-BD59-A6C34878D82A}">
                    <a16:rowId xmlns:a16="http://schemas.microsoft.com/office/drawing/2014/main" val="10003"/>
                  </a:ext>
                </a:extLst>
              </a:tr>
              <a:tr h="129173">
                <a:tc>
                  <a:txBody>
                    <a:bodyPr/>
                    <a:lstStyle/>
                    <a:p>
                      <a:pPr algn="l"/>
                      <a:r>
                        <a:rPr lang="en-MY" sz="800" dirty="0" smtClean="0">
                          <a:latin typeface="Tw Cen MT" panose="020B0602020104020603" pitchFamily="34" charset="0"/>
                        </a:rPr>
                        <a:t>MBJB</a:t>
                      </a:r>
                      <a:endParaRPr lang="en-MY" sz="800" dirty="0">
                        <a:latin typeface="Tw Cen MT" pitchFamily="34"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MY" sz="800" dirty="0" smtClean="0">
                          <a:latin typeface="Tw Cen MT" panose="020B0602020104020603" pitchFamily="34" charset="0"/>
                        </a:rPr>
                        <a:t>4 Jan 2017 </a:t>
                      </a:r>
                    </a:p>
                  </a:txBody>
                  <a:tcPr>
                    <a:noFill/>
                  </a:tcPr>
                </a:tc>
                <a:extLst>
                  <a:ext uri="{0D108BD9-81ED-4DB2-BD59-A6C34878D82A}">
                    <a16:rowId xmlns:a16="http://schemas.microsoft.com/office/drawing/2014/main" val="10001"/>
                  </a:ext>
                </a:extLst>
              </a:tr>
              <a:tr h="214606">
                <a:tc>
                  <a:txBody>
                    <a:bodyPr/>
                    <a:lstStyle/>
                    <a:p>
                      <a:pPr algn="l"/>
                      <a:r>
                        <a:rPr lang="en-MY" sz="800" dirty="0" smtClean="0">
                          <a:latin typeface="Tw Cen MT" panose="020B0602020104020603" pitchFamily="34" charset="0"/>
                        </a:rPr>
                        <a:t>MBPP</a:t>
                      </a:r>
                      <a:endParaRPr lang="en-MY" sz="800" dirty="0">
                        <a:latin typeface="Tw Cen MT" pitchFamily="34"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MY" sz="800" dirty="0" smtClean="0">
                          <a:latin typeface="Tw Cen MT" panose="020B0602020104020603" pitchFamily="34" charset="0"/>
                        </a:rPr>
                        <a:t>20 Jan &amp; </a:t>
                      </a:r>
                    </a:p>
                    <a:p>
                      <a:pPr marL="0" marR="0" lvl="0" indent="0" algn="l" defTabSz="685800" rtl="0" eaLnBrk="1" fontAlgn="auto" latinLnBrk="0" hangingPunct="1">
                        <a:lnSpc>
                          <a:spcPct val="100000"/>
                        </a:lnSpc>
                        <a:spcBef>
                          <a:spcPts val="0"/>
                        </a:spcBef>
                        <a:spcAft>
                          <a:spcPts val="0"/>
                        </a:spcAft>
                        <a:buClrTx/>
                        <a:buSzTx/>
                        <a:buFontTx/>
                        <a:buNone/>
                        <a:tabLst/>
                        <a:defRPr/>
                      </a:pPr>
                      <a:r>
                        <a:rPr lang="en-MY" sz="800" dirty="0" smtClean="0">
                          <a:latin typeface="Tw Cen MT" panose="020B0602020104020603" pitchFamily="34" charset="0"/>
                        </a:rPr>
                        <a:t>17 Oct 2017 </a:t>
                      </a:r>
                    </a:p>
                  </a:txBody>
                  <a:tcPr>
                    <a:noFill/>
                  </a:tcPr>
                </a:tc>
                <a:extLst>
                  <a:ext uri="{0D108BD9-81ED-4DB2-BD59-A6C34878D82A}">
                    <a16:rowId xmlns:a16="http://schemas.microsoft.com/office/drawing/2014/main" val="10002"/>
                  </a:ext>
                </a:extLst>
              </a:tr>
              <a:tr h="214606">
                <a:tc>
                  <a:txBody>
                    <a:bodyPr/>
                    <a:lstStyle/>
                    <a:p>
                      <a:pPr algn="l"/>
                      <a:r>
                        <a:rPr lang="en-MY" sz="800" dirty="0" smtClean="0">
                          <a:latin typeface="Tw Cen MT" panose="020B0602020104020603" pitchFamily="34" charset="0"/>
                        </a:rPr>
                        <a:t>MPSP</a:t>
                      </a:r>
                      <a:endParaRPr lang="en-MY" sz="800" dirty="0">
                        <a:latin typeface="Tw Cen MT" pitchFamily="34" charset="0"/>
                      </a:endParaRPr>
                    </a:p>
                  </a:txBody>
                  <a:tcPr/>
                </a:tc>
                <a:tc>
                  <a:txBody>
                    <a:bodyPr/>
                    <a:lstStyle/>
                    <a:p>
                      <a:r>
                        <a:rPr lang="en-MY" sz="800" dirty="0" smtClean="0">
                          <a:latin typeface="Tw Cen MT" panose="020B0602020104020603" pitchFamily="34" charset="0"/>
                        </a:rPr>
                        <a:t>20 Jan 2017</a:t>
                      </a:r>
                    </a:p>
                  </a:txBody>
                  <a:tcPr>
                    <a:noFill/>
                  </a:tcPr>
                </a:tc>
                <a:extLst>
                  <a:ext uri="{0D108BD9-81ED-4DB2-BD59-A6C34878D82A}">
                    <a16:rowId xmlns:a16="http://schemas.microsoft.com/office/drawing/2014/main" val="10004"/>
                  </a:ext>
                </a:extLst>
              </a:tr>
              <a:tr h="214606">
                <a:tc>
                  <a:txBody>
                    <a:bodyPr/>
                    <a:lstStyle/>
                    <a:p>
                      <a:pPr algn="l"/>
                      <a:r>
                        <a:rPr lang="en-MY" sz="800" dirty="0" smtClean="0">
                          <a:latin typeface="Tw Cen MT" panose="020B0602020104020603" pitchFamily="34" charset="0"/>
                        </a:rPr>
                        <a:t>DBKK</a:t>
                      </a:r>
                      <a:endParaRPr lang="en-MY" sz="800" dirty="0">
                        <a:latin typeface="Tw Cen MT" pitchFamily="34" charset="0"/>
                      </a:endParaRPr>
                    </a:p>
                  </a:txBody>
                  <a:tcPr/>
                </a:tc>
                <a:tc>
                  <a:txBody>
                    <a:bodyPr/>
                    <a:lstStyle/>
                    <a:p>
                      <a:r>
                        <a:rPr lang="en-MY" sz="800" dirty="0" smtClean="0">
                          <a:latin typeface="Tw Cen MT" panose="020B0602020104020603" pitchFamily="34" charset="0"/>
                        </a:rPr>
                        <a:t>6 Feb 2017</a:t>
                      </a:r>
                    </a:p>
                  </a:txBody>
                  <a:tcPr>
                    <a:noFill/>
                  </a:tcPr>
                </a:tc>
                <a:extLst>
                  <a:ext uri="{0D108BD9-81ED-4DB2-BD59-A6C34878D82A}">
                    <a16:rowId xmlns:a16="http://schemas.microsoft.com/office/drawing/2014/main" val="10005"/>
                  </a:ext>
                </a:extLst>
              </a:tr>
              <a:tr h="214606">
                <a:tc gridSpan="2">
                  <a:txBody>
                    <a:bodyPr/>
                    <a:lstStyle/>
                    <a:p>
                      <a:pPr algn="ctr"/>
                      <a:r>
                        <a:rPr lang="en-MY" sz="800" b="1" dirty="0" smtClean="0">
                          <a:latin typeface="Tw Cen MT" pitchFamily="34" charset="0"/>
                        </a:rPr>
                        <a:t>MAPPING STAGE</a:t>
                      </a:r>
                      <a:endParaRPr lang="en-MY" sz="800" b="1" dirty="0">
                        <a:latin typeface="Tw Cen MT" pitchFamily="34" charset="0"/>
                      </a:endParaRPr>
                    </a:p>
                  </a:txBody>
                  <a:tcPr/>
                </a:tc>
                <a:tc hMerge="1">
                  <a:txBody>
                    <a:bodyPr/>
                    <a:lstStyle/>
                    <a:p>
                      <a:endParaRPr lang="en-MY"/>
                    </a:p>
                  </a:txBody>
                  <a:tcPr/>
                </a:tc>
                <a:extLst>
                  <a:ext uri="{0D108BD9-81ED-4DB2-BD59-A6C34878D82A}">
                    <a16:rowId xmlns:a16="http://schemas.microsoft.com/office/drawing/2014/main" val="10006"/>
                  </a:ext>
                </a:extLst>
              </a:tr>
              <a:tr h="202352">
                <a:tc>
                  <a:txBody>
                    <a:bodyPr/>
                    <a:lstStyle/>
                    <a:p>
                      <a:pPr algn="l"/>
                      <a:r>
                        <a:rPr lang="en-MY" sz="800" dirty="0" smtClean="0">
                          <a:latin typeface="Tw Cen MT" panose="020B0602020104020603" pitchFamily="34" charset="0"/>
                        </a:rPr>
                        <a:t>MBJB</a:t>
                      </a:r>
                      <a:endParaRPr lang="en-MY" sz="800" dirty="0">
                        <a:latin typeface="Tw Cen MT" pitchFamily="34"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MY" sz="800" dirty="0" smtClean="0">
                          <a:latin typeface="Tw Cen MT" panose="020B0602020104020603" pitchFamily="34" charset="0"/>
                        </a:rPr>
                        <a:t>12 Jan 2017 </a:t>
                      </a:r>
                    </a:p>
                  </a:txBody>
                  <a:tcPr>
                    <a:noFill/>
                  </a:tcPr>
                </a:tc>
                <a:extLst>
                  <a:ext uri="{0D108BD9-81ED-4DB2-BD59-A6C34878D82A}">
                    <a16:rowId xmlns:a16="http://schemas.microsoft.com/office/drawing/2014/main" val="10007"/>
                  </a:ext>
                </a:extLst>
              </a:tr>
              <a:tr h="204652">
                <a:tc>
                  <a:txBody>
                    <a:bodyPr/>
                    <a:lstStyle/>
                    <a:p>
                      <a:pPr algn="l"/>
                      <a:r>
                        <a:rPr lang="en-MY" sz="800" dirty="0" smtClean="0">
                          <a:latin typeface="Tw Cen MT" panose="020B0602020104020603" pitchFamily="34" charset="0"/>
                        </a:rPr>
                        <a:t>DBKK</a:t>
                      </a:r>
                      <a:endParaRPr lang="en-MY" sz="800" dirty="0">
                        <a:latin typeface="Tw Cen MT" pitchFamily="34"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MY" sz="800" dirty="0" smtClean="0">
                          <a:latin typeface="Tw Cen MT" panose="020B0602020104020603" pitchFamily="34" charset="0"/>
                        </a:rPr>
                        <a:t>21 Feb 2017 </a:t>
                      </a:r>
                    </a:p>
                  </a:txBody>
                  <a:tcPr>
                    <a:noFill/>
                  </a:tcPr>
                </a:tc>
                <a:extLst>
                  <a:ext uri="{0D108BD9-81ED-4DB2-BD59-A6C34878D82A}">
                    <a16:rowId xmlns:a16="http://schemas.microsoft.com/office/drawing/2014/main" val="10008"/>
                  </a:ext>
                </a:extLst>
              </a:tr>
              <a:tr h="21460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800" dirty="0" smtClean="0">
                          <a:latin typeface="Tw Cen MT" panose="020B0602020104020603" pitchFamily="34" charset="0"/>
                        </a:rPr>
                        <a:t>MBI</a:t>
                      </a:r>
                      <a:endParaRPr lang="en-MY" sz="800" dirty="0" smtClean="0">
                        <a:latin typeface="Tw Cen MT" panose="020B0602020104020603" pitchFamily="34"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800" dirty="0" smtClean="0">
                          <a:latin typeface="Tw Cen MT" panose="020B0602020104020603" pitchFamily="34" charset="0"/>
                        </a:rPr>
                        <a:t>4 Jan 2018</a:t>
                      </a:r>
                    </a:p>
                  </a:txBody>
                  <a:tcPr>
                    <a:noFill/>
                  </a:tcPr>
                </a:tc>
                <a:extLst>
                  <a:ext uri="{0D108BD9-81ED-4DB2-BD59-A6C34878D82A}">
                    <a16:rowId xmlns:a16="http://schemas.microsoft.com/office/drawing/2014/main" val="10009"/>
                  </a:ext>
                </a:extLst>
              </a:tr>
              <a:tr h="21460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800" dirty="0" smtClean="0">
                          <a:latin typeface="Tw Cen MT" panose="020B0602020104020603" pitchFamily="34" charset="0"/>
                        </a:rPr>
                        <a:t>MBPP</a:t>
                      </a:r>
                      <a:endParaRPr lang="en-MY" sz="800" dirty="0" smtClean="0">
                        <a:latin typeface="Tw Cen MT" panose="020B0602020104020603" pitchFamily="34"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800" dirty="0" smtClean="0">
                          <a:latin typeface="Tw Cen MT" panose="020B0602020104020603" pitchFamily="34" charset="0"/>
                        </a:rPr>
                        <a:t>18 Apr 2018</a:t>
                      </a:r>
                      <a:endParaRPr lang="en-MY" sz="800" dirty="0" smtClean="0">
                        <a:latin typeface="Tw Cen MT" panose="020B0602020104020603" pitchFamily="34" charset="0"/>
                      </a:endParaRPr>
                    </a:p>
                  </a:txBody>
                  <a:tcPr>
                    <a:noFill/>
                  </a:tcPr>
                </a:tc>
                <a:extLst>
                  <a:ext uri="{0D108BD9-81ED-4DB2-BD59-A6C34878D82A}">
                    <a16:rowId xmlns:a16="http://schemas.microsoft.com/office/drawing/2014/main" val="10010"/>
                  </a:ext>
                </a:extLst>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3297064403"/>
              </p:ext>
            </p:extLst>
          </p:nvPr>
        </p:nvGraphicFramePr>
        <p:xfrm>
          <a:off x="5143500" y="5246914"/>
          <a:ext cx="1577334" cy="2477989"/>
        </p:xfrm>
        <a:graphic>
          <a:graphicData uri="http://schemas.openxmlformats.org/drawingml/2006/table">
            <a:tbl>
              <a:tblPr firstRow="1" bandRow="1">
                <a:tableStyleId>{5940675A-B579-460E-94D1-54222C63F5DA}</a:tableStyleId>
              </a:tblPr>
              <a:tblGrid>
                <a:gridCol w="621191">
                  <a:extLst>
                    <a:ext uri="{9D8B030D-6E8A-4147-A177-3AD203B41FA5}">
                      <a16:colId xmlns:a16="http://schemas.microsoft.com/office/drawing/2014/main" val="20000"/>
                    </a:ext>
                  </a:extLst>
                </a:gridCol>
                <a:gridCol w="956143">
                  <a:extLst>
                    <a:ext uri="{9D8B030D-6E8A-4147-A177-3AD203B41FA5}">
                      <a16:colId xmlns:a16="http://schemas.microsoft.com/office/drawing/2014/main" val="20001"/>
                    </a:ext>
                  </a:extLst>
                </a:gridCol>
              </a:tblGrid>
              <a:tr h="224319">
                <a:tc>
                  <a:txBody>
                    <a:bodyPr/>
                    <a:lstStyle/>
                    <a:p>
                      <a:pPr algn="ctr"/>
                      <a:r>
                        <a:rPr lang="en-US" sz="800" b="1" u="none" dirty="0" smtClean="0">
                          <a:latin typeface="Tw Cen MT" pitchFamily="34" charset="0"/>
                          <a:cs typeface="Arial" panose="020B0604020202020204" pitchFamily="34" charset="0"/>
                        </a:rPr>
                        <a:t>Locality</a:t>
                      </a:r>
                      <a:endParaRPr lang="en-MY" sz="800" b="1" u="none" dirty="0">
                        <a:latin typeface="Tw Cen MT" pitchFamily="34" charset="0"/>
                      </a:endParaRPr>
                    </a:p>
                  </a:txBody>
                  <a:tcPr>
                    <a:solidFill>
                      <a:schemeClr val="accent2">
                        <a:lumMod val="20000"/>
                        <a:lumOff val="80000"/>
                      </a:schemeClr>
                    </a:solidFill>
                  </a:tcPr>
                </a:tc>
                <a:tc>
                  <a:txBody>
                    <a:bodyPr/>
                    <a:lstStyle/>
                    <a:p>
                      <a:pPr algn="ctr"/>
                      <a:r>
                        <a:rPr lang="en-US" sz="800" b="1" u="none" dirty="0" smtClean="0">
                          <a:solidFill>
                            <a:schemeClr val="tx1"/>
                          </a:solidFill>
                          <a:latin typeface="Tw Cen MT" pitchFamily="34" charset="0"/>
                        </a:rPr>
                        <a:t>Date</a:t>
                      </a:r>
                      <a:endParaRPr lang="en-MY" sz="800" b="1" u="none" dirty="0">
                        <a:solidFill>
                          <a:schemeClr val="tx1"/>
                        </a:solidFill>
                        <a:latin typeface="Tw Cen MT" pitchFamily="34" charset="0"/>
                      </a:endParaRPr>
                    </a:p>
                  </a:txBody>
                  <a:tcPr>
                    <a:solidFill>
                      <a:schemeClr val="accent2">
                        <a:lumMod val="20000"/>
                        <a:lumOff val="80000"/>
                      </a:schemeClr>
                    </a:solidFill>
                  </a:tcPr>
                </a:tc>
                <a:extLst>
                  <a:ext uri="{0D108BD9-81ED-4DB2-BD59-A6C34878D82A}">
                    <a16:rowId xmlns:a16="http://schemas.microsoft.com/office/drawing/2014/main" val="10000"/>
                  </a:ext>
                </a:extLst>
              </a:tr>
              <a:tr h="224319">
                <a:tc gridSpan="2">
                  <a:txBody>
                    <a:bodyPr/>
                    <a:lstStyle/>
                    <a:p>
                      <a:pPr algn="ctr"/>
                      <a:r>
                        <a:rPr lang="en-MY" sz="800" b="1" dirty="0" smtClean="0">
                          <a:latin typeface="Tw Cen MT" pitchFamily="34" charset="0"/>
                        </a:rPr>
                        <a:t>STREAMLINE STAGE</a:t>
                      </a:r>
                      <a:endParaRPr lang="en-MY" sz="800" b="1" dirty="0">
                        <a:latin typeface="Tw Cen MT" pitchFamily="34" charset="0"/>
                      </a:endParaRPr>
                    </a:p>
                  </a:txBody>
                  <a:tcPr/>
                </a:tc>
                <a:tc hMerge="1">
                  <a:txBody>
                    <a:bodyPr/>
                    <a:lstStyle/>
                    <a:p>
                      <a:endParaRPr lang="en-MY"/>
                    </a:p>
                  </a:txBody>
                  <a:tcPr/>
                </a:tc>
                <a:extLst>
                  <a:ext uri="{0D108BD9-81ED-4DB2-BD59-A6C34878D82A}">
                    <a16:rowId xmlns:a16="http://schemas.microsoft.com/office/drawing/2014/main" val="10003"/>
                  </a:ext>
                </a:extLst>
              </a:tr>
              <a:tr h="224319">
                <a:tc>
                  <a:txBody>
                    <a:bodyPr/>
                    <a:lstStyle/>
                    <a:p>
                      <a:pPr algn="l"/>
                      <a:r>
                        <a:rPr lang="en-US" sz="800" dirty="0" smtClean="0">
                          <a:latin typeface="Tw Cen MT" panose="020B0602020104020603" pitchFamily="34" charset="0"/>
                        </a:rPr>
                        <a:t>MBI</a:t>
                      </a:r>
                      <a:endParaRPr lang="en-MY" sz="800" dirty="0">
                        <a:solidFill>
                          <a:schemeClr val="tx1"/>
                        </a:solidFill>
                        <a:latin typeface="Tw Cen MT" pitchFamily="34" charset="0"/>
                      </a:endParaRPr>
                    </a:p>
                  </a:txBody>
                  <a:tcPr/>
                </a:tc>
                <a:tc>
                  <a:txBody>
                    <a:bodyPr/>
                    <a:lstStyle/>
                    <a:p>
                      <a:pPr algn="l"/>
                      <a:r>
                        <a:rPr lang="en-MY" sz="800" dirty="0" smtClean="0">
                          <a:latin typeface="Tw Cen MT" panose="020B0602020104020603" pitchFamily="34" charset="0"/>
                        </a:rPr>
                        <a:t>27-28 Feb 2017 </a:t>
                      </a:r>
                      <a:endParaRPr lang="en-MY" sz="800" dirty="0">
                        <a:solidFill>
                          <a:schemeClr val="tx1"/>
                        </a:solidFill>
                        <a:latin typeface="Tw Cen MT" pitchFamily="34" charset="0"/>
                      </a:endParaRPr>
                    </a:p>
                  </a:txBody>
                  <a:tcPr>
                    <a:noFill/>
                  </a:tcPr>
                </a:tc>
                <a:extLst>
                  <a:ext uri="{0D108BD9-81ED-4DB2-BD59-A6C34878D82A}">
                    <a16:rowId xmlns:a16="http://schemas.microsoft.com/office/drawing/2014/main" val="10001"/>
                  </a:ext>
                </a:extLst>
              </a:tr>
              <a:tr h="225629">
                <a:tc>
                  <a:txBody>
                    <a:bodyPr/>
                    <a:lstStyle/>
                    <a:p>
                      <a:pPr algn="l"/>
                      <a:r>
                        <a:rPr lang="en-US" sz="800" dirty="0" smtClean="0">
                          <a:latin typeface="Tw Cen MT" pitchFamily="34" charset="0"/>
                          <a:cs typeface="Arial" panose="020B0604020202020204" pitchFamily="34" charset="0"/>
                        </a:rPr>
                        <a:t>DBKK</a:t>
                      </a:r>
                      <a:endParaRPr lang="en-MY" sz="800" dirty="0">
                        <a:latin typeface="Tw Cen MT" pitchFamily="34"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MY" sz="800" dirty="0" smtClean="0">
                          <a:latin typeface="Tw Cen MT" panose="020B0602020104020603" pitchFamily="34" charset="0"/>
                        </a:rPr>
                        <a:t>11-12 May 2017 </a:t>
                      </a:r>
                    </a:p>
                  </a:txBody>
                  <a:tcPr>
                    <a:noFill/>
                  </a:tcPr>
                </a:tc>
                <a:extLst>
                  <a:ext uri="{0D108BD9-81ED-4DB2-BD59-A6C34878D82A}">
                    <a16:rowId xmlns:a16="http://schemas.microsoft.com/office/drawing/2014/main" val="10002"/>
                  </a:ext>
                </a:extLst>
              </a:tr>
              <a:tr h="225629">
                <a:tc>
                  <a:txBody>
                    <a:bodyPr/>
                    <a:lstStyle/>
                    <a:p>
                      <a:pPr algn="l"/>
                      <a:r>
                        <a:rPr lang="en-MY" sz="800" dirty="0" smtClean="0">
                          <a:latin typeface="Tw Cen MT" panose="020B0602020104020603" pitchFamily="34" charset="0"/>
                        </a:rPr>
                        <a:t>DBKK</a:t>
                      </a:r>
                      <a:endParaRPr lang="en-MY" sz="800" dirty="0">
                        <a:latin typeface="Tw Cen MT" pitchFamily="34"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800" dirty="0" smtClean="0">
                          <a:latin typeface="Tw Cen MT" panose="020B0602020104020603" pitchFamily="34" charset="0"/>
                        </a:rPr>
                        <a:t>25 May 2017</a:t>
                      </a:r>
                      <a:endParaRPr lang="en-MY" sz="800" dirty="0" smtClean="0">
                        <a:latin typeface="Tw Cen MT" panose="020B0602020104020603" pitchFamily="34" charset="0"/>
                      </a:endParaRPr>
                    </a:p>
                  </a:txBody>
                  <a:tcPr>
                    <a:noFill/>
                  </a:tcPr>
                </a:tc>
                <a:extLst>
                  <a:ext uri="{0D108BD9-81ED-4DB2-BD59-A6C34878D82A}">
                    <a16:rowId xmlns:a16="http://schemas.microsoft.com/office/drawing/2014/main" val="10004"/>
                  </a:ext>
                </a:extLst>
              </a:tr>
              <a:tr h="225629">
                <a:tc>
                  <a:txBody>
                    <a:bodyPr/>
                    <a:lstStyle/>
                    <a:p>
                      <a:pPr algn="l"/>
                      <a:r>
                        <a:rPr lang="en-MY" sz="800" dirty="0" smtClean="0">
                          <a:latin typeface="Tw Cen MT" panose="020B0602020104020603" pitchFamily="34" charset="0"/>
                        </a:rPr>
                        <a:t>MBJB</a:t>
                      </a:r>
                      <a:endParaRPr lang="en-MY" sz="800" dirty="0">
                        <a:latin typeface="Tw Cen MT" pitchFamily="34"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MY" sz="800" dirty="0" smtClean="0">
                          <a:latin typeface="Tw Cen MT" panose="020B0602020104020603" pitchFamily="34" charset="0"/>
                        </a:rPr>
                        <a:t>20-21 Nov 2017</a:t>
                      </a:r>
                    </a:p>
                  </a:txBody>
                  <a:tcPr>
                    <a:noFill/>
                  </a:tcPr>
                </a:tc>
                <a:extLst>
                  <a:ext uri="{0D108BD9-81ED-4DB2-BD59-A6C34878D82A}">
                    <a16:rowId xmlns:a16="http://schemas.microsoft.com/office/drawing/2014/main" val="10005"/>
                  </a:ext>
                </a:extLst>
              </a:tr>
              <a:tr h="225629">
                <a:tc>
                  <a:txBody>
                    <a:bodyPr/>
                    <a:lstStyle/>
                    <a:p>
                      <a:pPr algn="l"/>
                      <a:r>
                        <a:rPr lang="en-MY" sz="800" dirty="0" smtClean="0">
                          <a:latin typeface="Tw Cen MT" panose="020B0602020104020603" pitchFamily="34" charset="0"/>
                        </a:rPr>
                        <a:t>MPSP</a:t>
                      </a:r>
                      <a:endParaRPr lang="en-MY" sz="800" dirty="0">
                        <a:latin typeface="Tw Cen MT" pitchFamily="34" charset="0"/>
                      </a:endParaRPr>
                    </a:p>
                  </a:txBody>
                  <a:tcPr/>
                </a:tc>
                <a:tc>
                  <a:txBody>
                    <a:bodyPr/>
                    <a:lstStyle/>
                    <a:p>
                      <a:pPr algn="l"/>
                      <a:r>
                        <a:rPr lang="en-MY" sz="800" dirty="0" smtClean="0">
                          <a:latin typeface="Tw Cen MT" panose="020B0602020104020603" pitchFamily="34" charset="0"/>
                        </a:rPr>
                        <a:t>29-30 Nov 2017</a:t>
                      </a:r>
                      <a:endParaRPr lang="en-MY" sz="800" dirty="0">
                        <a:solidFill>
                          <a:schemeClr val="tx1"/>
                        </a:solidFill>
                        <a:latin typeface="Tw Cen MT" pitchFamily="34" charset="0"/>
                      </a:endParaRPr>
                    </a:p>
                  </a:txBody>
                  <a:tcPr>
                    <a:noFill/>
                  </a:tcPr>
                </a:tc>
                <a:extLst>
                  <a:ext uri="{0D108BD9-81ED-4DB2-BD59-A6C34878D82A}">
                    <a16:rowId xmlns:a16="http://schemas.microsoft.com/office/drawing/2014/main" val="10006"/>
                  </a:ext>
                </a:extLst>
              </a:tr>
              <a:tr h="22562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800" dirty="0" smtClean="0">
                          <a:latin typeface="Tw Cen MT" panose="020B0602020104020603" pitchFamily="34" charset="0"/>
                        </a:rPr>
                        <a:t>DBKK</a:t>
                      </a:r>
                      <a:endParaRPr lang="en-MY" sz="800" dirty="0" smtClean="0">
                        <a:latin typeface="Tw Cen MT" panose="020B0602020104020603" pitchFamily="34"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800" dirty="0" smtClean="0">
                          <a:latin typeface="Tw Cen MT" panose="020B0602020104020603" pitchFamily="34" charset="0"/>
                        </a:rPr>
                        <a:t>14-15 Nov 2017</a:t>
                      </a:r>
                      <a:endParaRPr lang="en-MY" sz="800" dirty="0" smtClean="0">
                        <a:latin typeface="Tw Cen MT" panose="020B0602020104020603" pitchFamily="34" charset="0"/>
                      </a:endParaRPr>
                    </a:p>
                  </a:txBody>
                  <a:tcPr>
                    <a:noFill/>
                  </a:tcPr>
                </a:tc>
                <a:extLst>
                  <a:ext uri="{0D108BD9-81ED-4DB2-BD59-A6C34878D82A}">
                    <a16:rowId xmlns:a16="http://schemas.microsoft.com/office/drawing/2014/main" val="10007"/>
                  </a:ext>
                </a:extLst>
              </a:tr>
              <a:tr h="22562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800" dirty="0" smtClean="0">
                          <a:latin typeface="Tw Cen MT" panose="020B0602020104020603" pitchFamily="34" charset="0"/>
                        </a:rPr>
                        <a:t>DBKK</a:t>
                      </a:r>
                      <a:endParaRPr lang="en-MY" sz="800" dirty="0" smtClean="0">
                        <a:latin typeface="Tw Cen MT" panose="020B0602020104020603" pitchFamily="34"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800" dirty="0" smtClean="0">
                          <a:latin typeface="Tw Cen MT" panose="020B0602020104020603" pitchFamily="34" charset="0"/>
                        </a:rPr>
                        <a:t>18 Aug 2017</a:t>
                      </a:r>
                    </a:p>
                  </a:txBody>
                  <a:tcPr>
                    <a:noFill/>
                  </a:tcPr>
                </a:tc>
                <a:extLst>
                  <a:ext uri="{0D108BD9-81ED-4DB2-BD59-A6C34878D82A}">
                    <a16:rowId xmlns:a16="http://schemas.microsoft.com/office/drawing/2014/main" val="10008"/>
                  </a:ext>
                </a:extLst>
              </a:tr>
              <a:tr h="22562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MY" sz="800" dirty="0" smtClean="0">
                          <a:latin typeface="Tw Cen MT" panose="020B0602020104020603" pitchFamily="34" charset="0"/>
                        </a:rPr>
                        <a:t>MPSP</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MY" sz="800" dirty="0" smtClean="0">
                          <a:latin typeface="Tw Cen MT" panose="020B0602020104020603" pitchFamily="34" charset="0"/>
                        </a:rPr>
                        <a:t>11 Sep 2017</a:t>
                      </a:r>
                    </a:p>
                  </a:txBody>
                  <a:tcPr>
                    <a:noFill/>
                  </a:tcPr>
                </a:tc>
                <a:extLst>
                  <a:ext uri="{0D108BD9-81ED-4DB2-BD59-A6C34878D82A}">
                    <a16:rowId xmlns:a16="http://schemas.microsoft.com/office/drawing/2014/main" val="10009"/>
                  </a:ext>
                </a:extLst>
              </a:tr>
              <a:tr h="225629">
                <a:tc>
                  <a:txBody>
                    <a:bodyPr/>
                    <a:lstStyle/>
                    <a:p>
                      <a:pPr algn="l"/>
                      <a:r>
                        <a:rPr lang="en-US" sz="800" dirty="0" smtClean="0">
                          <a:latin typeface="Tw Cen MT" panose="020B0602020104020603" pitchFamily="34" charset="0"/>
                        </a:rPr>
                        <a:t>MBI</a:t>
                      </a:r>
                      <a:endParaRPr lang="en-MY" sz="800" dirty="0">
                        <a:solidFill>
                          <a:schemeClr val="tx1"/>
                        </a:solidFill>
                        <a:latin typeface="Tw Cen MT" pitchFamily="34"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800" dirty="0" smtClean="0">
                          <a:latin typeface="Tw Cen MT" panose="020B0602020104020603" pitchFamily="34" charset="0"/>
                        </a:rPr>
                        <a:t>12-13 Apr 2018</a:t>
                      </a:r>
                    </a:p>
                  </a:txBody>
                  <a:tcP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2742191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4049332"/>
        </p:xfrm>
        <a:graphic>
          <a:graphicData uri="http://schemas.openxmlformats.org/drawingml/2006/table">
            <a:tbl>
              <a:tblPr firstRow="1" bandRow="1">
                <a:tableStyleId>{5C22544A-7EE6-4342-B048-85BDC9FD1C3A}</a:tableStyleId>
              </a:tblPr>
              <a:tblGrid>
                <a:gridCol w="1360965">
                  <a:extLst>
                    <a:ext uri="{9D8B030D-6E8A-4147-A177-3AD203B41FA5}">
                      <a16:colId xmlns:a16="http://schemas.microsoft.com/office/drawing/2014/main" val="2124581660"/>
                    </a:ext>
                  </a:extLst>
                </a:gridCol>
                <a:gridCol w="1339703">
                  <a:extLst>
                    <a:ext uri="{9D8B030D-6E8A-4147-A177-3AD203B41FA5}">
                      <a16:colId xmlns:a16="http://schemas.microsoft.com/office/drawing/2014/main" val="3372148144"/>
                    </a:ext>
                  </a:extLst>
                </a:gridCol>
                <a:gridCol w="1403497">
                  <a:extLst>
                    <a:ext uri="{9D8B030D-6E8A-4147-A177-3AD203B41FA5}">
                      <a16:colId xmlns:a16="http://schemas.microsoft.com/office/drawing/2014/main" val="384475541"/>
                    </a:ext>
                  </a:extLst>
                </a:gridCol>
                <a:gridCol w="1382235">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0">
                <a:tc rowSpan="2">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rgbClr val="FF3300">
                        <a:alpha val="65000"/>
                      </a:srgbClr>
                    </a:solidFill>
                  </a:tcPr>
                </a:tc>
                <a:tc rowSpan="2">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rgbClr val="FF3300">
                        <a:alpha val="65000"/>
                      </a:srgbClr>
                    </a:solidFill>
                  </a:tcPr>
                </a:tc>
                <a:tc rowSpan="2">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2019</a:t>
                      </a:r>
                    </a:p>
                  </a:txBody>
                  <a:tcPr>
                    <a:lnB w="12700" cap="flat" cmpd="sng" algn="ctr">
                      <a:solidFill>
                        <a:schemeClr val="bg1"/>
                      </a:solidFill>
                      <a:prstDash val="solid"/>
                      <a:round/>
                      <a:headEnd type="none" w="med" len="med"/>
                      <a:tailEnd type="none" w="med" len="med"/>
                    </a:lnB>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2020</a:t>
                      </a:r>
                    </a:p>
                  </a:txBody>
                  <a:tcPr>
                    <a:lnB w="12700" cap="flat" cmpd="sng" algn="ctr">
                      <a:solidFill>
                        <a:schemeClr val="bg1"/>
                      </a:solidFill>
                      <a:prstDash val="solid"/>
                      <a:round/>
                      <a:headEnd type="none" w="med" len="med"/>
                      <a:tailEnd type="none" w="med" len="med"/>
                    </a:lnB>
                    <a:solidFill>
                      <a:srgbClr val="FF3300">
                        <a:alpha val="65000"/>
                      </a:srgbClr>
                    </a:solidFill>
                  </a:tcPr>
                </a:tc>
                <a:extLst>
                  <a:ext uri="{0D108BD9-81ED-4DB2-BD59-A6C34878D82A}">
                    <a16:rowId xmlns:a16="http://schemas.microsoft.com/office/drawing/2014/main" val="2306563032"/>
                  </a:ext>
                </a:extLst>
              </a:tr>
              <a:tr h="164932">
                <a:tc vMerge="1">
                  <a:txBody>
                    <a:bodyPr/>
                    <a:lstStyle/>
                    <a:p>
                      <a:endParaRPr lang="en-MY"/>
                    </a:p>
                  </a:txBody>
                  <a:tcPr/>
                </a:tc>
                <a:tc vMerge="1">
                  <a:txBody>
                    <a:bodyPr/>
                    <a:lstStyle/>
                    <a:p>
                      <a:endParaRPr lang="en-MY"/>
                    </a:p>
                  </a:txBody>
                  <a:tcPr/>
                </a:tc>
                <a:tc vMerge="1">
                  <a:txBody>
                    <a:bodyPr/>
                    <a:lstStyle/>
                    <a:p>
                      <a:endParaRPr lang="en-MY"/>
                    </a:p>
                  </a:txBody>
                  <a:tcPr/>
                </a:tc>
                <a:tc gridSpan="2">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ms-MY" sz="900" b="1" kern="1200" baseline="0" dirty="0" smtClean="0">
                          <a:solidFill>
                            <a:schemeClr val="bg1"/>
                          </a:solidFill>
                          <a:latin typeface="Tw Cen MT" panose="020B0602020104020603" pitchFamily="34" charset="0"/>
                          <a:ea typeface="+mn-ea"/>
                          <a:cs typeface="+mn-cs"/>
                        </a:rPr>
                        <a:t>Weightage : 40%</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3300">
                        <a:alpha val="65000"/>
                      </a:srgbClr>
                    </a:solidFill>
                  </a:tcPr>
                </a:tc>
                <a:tc hMerge="1">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ms-MY" sz="900" dirty="0" smtClean="0">
                        <a:solidFill>
                          <a:schemeClr val="bg1"/>
                        </a:solidFill>
                        <a:latin typeface="Tw Cen MT" panose="020B0602020104020603" pitchFamily="34" charset="0"/>
                      </a:endParaRPr>
                    </a:p>
                  </a:txBody>
                  <a:tcPr>
                    <a:lnT w="12700" cap="flat" cmpd="sng" algn="ctr">
                      <a:solidFill>
                        <a:schemeClr val="bg1"/>
                      </a:solidFill>
                      <a:prstDash val="solid"/>
                      <a:round/>
                      <a:headEnd type="none" w="med" len="med"/>
                      <a:tailEnd type="none" w="med" len="med"/>
                    </a:lnT>
                    <a:solidFill>
                      <a:srgbClr val="FF3300">
                        <a:alpha val="65000"/>
                      </a:srgbClr>
                    </a:solidFill>
                  </a:tcPr>
                </a:tc>
                <a:extLst>
                  <a:ext uri="{0D108BD9-81ED-4DB2-BD59-A6C34878D82A}">
                    <a16:rowId xmlns:a16="http://schemas.microsoft.com/office/drawing/2014/main" val="10001"/>
                  </a:ext>
                </a:extLst>
              </a:tr>
              <a:tr h="1787931">
                <a:tc>
                  <a:txBody>
                    <a:bodyPr/>
                    <a:lstStyle/>
                    <a:p>
                      <a:pPr marL="0" marR="0" lvl="0" indent="0" defTabSz="914400" eaLnBrk="1" fontAlgn="auto" latinLnBrk="0" hangingPunct="1">
                        <a:lnSpc>
                          <a:spcPct val="88000"/>
                        </a:lnSpc>
                        <a:spcBef>
                          <a:spcPts val="0"/>
                        </a:spcBef>
                        <a:spcAft>
                          <a:spcPts val="0"/>
                        </a:spcAft>
                        <a:buClrTx/>
                        <a:buSzTx/>
                        <a:buFontTx/>
                        <a:buNone/>
                        <a:tabLst/>
                        <a:defRPr/>
                      </a:pPr>
                      <a:r>
                        <a:rPr kumimoji="0" lang="en-MY"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rPr>
                        <a:t>Activities/ work breakdown and leaders for each activities identified. </a:t>
                      </a:r>
                      <a:endParaRPr kumimoji="0" lang="en-US"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endParaRPr>
                    </a:p>
                    <a:p>
                      <a:pPr marL="0" marR="0" lvl="0" indent="0" defTabSz="914400" eaLnBrk="1" fontAlgn="auto" latinLnBrk="0" hangingPunct="1">
                        <a:lnSpc>
                          <a:spcPct val="88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endParaRPr>
                    </a:p>
                    <a:p>
                      <a:pPr marL="0" marR="0" lvl="0" indent="0" defTabSz="914400" eaLnBrk="1" fontAlgn="auto" latinLnBrk="0" hangingPunct="1">
                        <a:lnSpc>
                          <a:spcPct val="88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rPr>
                        <a:t>Task force for disputes applications resolution established</a:t>
                      </a:r>
                    </a:p>
                    <a:p>
                      <a:pPr marL="0" marR="0" lvl="0" indent="0" defTabSz="914400" eaLnBrk="1" fontAlgn="auto" latinLnBrk="0" hangingPunct="1">
                        <a:lnSpc>
                          <a:spcPct val="88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endParaRPr>
                    </a:p>
                    <a:p>
                      <a:pPr marL="0" marR="0" lvl="0" indent="0" defTabSz="914400" eaLnBrk="1" fontAlgn="auto" latinLnBrk="0" hangingPunct="1">
                        <a:lnSpc>
                          <a:spcPct val="88000"/>
                        </a:lnSpc>
                        <a:spcBef>
                          <a:spcPts val="0"/>
                        </a:spcBef>
                        <a:spcAft>
                          <a:spcPts val="0"/>
                        </a:spcAft>
                        <a:buClrTx/>
                        <a:buSzTx/>
                        <a:buFontTx/>
                        <a:buNone/>
                        <a:tabLst/>
                        <a:defRPr/>
                      </a:pPr>
                      <a:r>
                        <a:rPr kumimoji="0" lang="en-MY"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rPr>
                        <a:t>Problems </a:t>
                      </a:r>
                      <a:r>
                        <a:rPr kumimoji="0" lang="en-MY" sz="900" b="0" i="0" u="none" strike="noStrike" kern="0" cap="none" spc="0" normalizeH="0" baseline="0" noProof="0" dirty="0" err="1" smtClean="0">
                          <a:ln>
                            <a:noFill/>
                          </a:ln>
                          <a:solidFill>
                            <a:srgbClr val="000000"/>
                          </a:solidFill>
                          <a:effectLst/>
                          <a:uLnTx/>
                          <a:uFillTx/>
                          <a:latin typeface="Tw Cen MT" panose="020B0602020104020603" pitchFamily="34" charset="0"/>
                          <a:ea typeface="+mn-ea"/>
                          <a:cs typeface="Arial" panose="020B0604020202020204" pitchFamily="34" charset="0"/>
                        </a:rPr>
                        <a:t>Identifiaction</a:t>
                      </a:r>
                      <a:r>
                        <a:rPr kumimoji="0" lang="en-MY"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rPr>
                        <a:t> Dialog with Locality Authority, </a:t>
                      </a:r>
                    </a:p>
                    <a:p>
                      <a:pPr marL="0" marR="0" lvl="0" indent="0" defTabSz="914400" eaLnBrk="1" fontAlgn="auto" latinLnBrk="0" hangingPunct="1">
                        <a:lnSpc>
                          <a:spcPct val="88000"/>
                        </a:lnSpc>
                        <a:spcBef>
                          <a:spcPts val="0"/>
                        </a:spcBef>
                        <a:spcAft>
                          <a:spcPts val="0"/>
                        </a:spcAft>
                        <a:buClrTx/>
                        <a:buSzTx/>
                        <a:buFontTx/>
                        <a:buNone/>
                        <a:tabLst/>
                        <a:defRPr/>
                      </a:pPr>
                      <a:r>
                        <a:rPr kumimoji="0" lang="en-MY"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rPr>
                        <a:t>Agencies, PEMUDAH </a:t>
                      </a:r>
                      <a:r>
                        <a:rPr kumimoji="0" lang="en-MY" sz="900" b="0" i="0" u="none" strike="noStrike" kern="0" cap="none" spc="0" normalizeH="0" baseline="0" noProof="0" smtClean="0">
                          <a:ln>
                            <a:noFill/>
                          </a:ln>
                          <a:solidFill>
                            <a:srgbClr val="000000"/>
                          </a:solidFill>
                          <a:effectLst/>
                          <a:uLnTx/>
                          <a:uFillTx/>
                          <a:latin typeface="Tw Cen MT" panose="020B0602020104020603" pitchFamily="34" charset="0"/>
                          <a:ea typeface="+mn-ea"/>
                          <a:cs typeface="Arial" panose="020B0604020202020204" pitchFamily="34" charset="0"/>
                        </a:rPr>
                        <a:t>&amp; FGDCP </a:t>
                      </a:r>
                      <a:r>
                        <a:rPr kumimoji="0" lang="en-MY"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rPr>
                        <a:t>conducted</a:t>
                      </a:r>
                    </a:p>
                    <a:p>
                      <a:pPr marL="0" marR="0" lvl="0" indent="0" defTabSz="914400" eaLnBrk="1" fontAlgn="auto" latinLnBrk="0" hangingPunct="1">
                        <a:lnSpc>
                          <a:spcPct val="88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endParaRPr>
                    </a:p>
                    <a:p>
                      <a:pPr marL="0" marR="0" lvl="0" indent="0" defTabSz="914400" eaLnBrk="1" fontAlgn="auto" latinLnBrk="0" hangingPunct="1">
                        <a:lnSpc>
                          <a:spcPct val="88000"/>
                        </a:lnSpc>
                        <a:spcBef>
                          <a:spcPts val="0"/>
                        </a:spcBef>
                        <a:spcAft>
                          <a:spcPts val="0"/>
                        </a:spcAft>
                        <a:buClrTx/>
                        <a:buSzTx/>
                        <a:buFontTx/>
                        <a:buNone/>
                        <a:tabLst/>
                        <a:defRPr/>
                      </a:pPr>
                      <a:r>
                        <a:rPr kumimoji="0" lang="en-MY"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rPr>
                        <a:t>Directions to proceed establishment of DRM </a:t>
                      </a:r>
                    </a:p>
                    <a:p>
                      <a:pPr marL="0" marR="0" lvl="0" indent="0" defTabSz="914400" eaLnBrk="1" fontAlgn="auto" latinLnBrk="0" hangingPunct="1">
                        <a:lnSpc>
                          <a:spcPct val="88000"/>
                        </a:lnSpc>
                        <a:spcBef>
                          <a:spcPts val="0"/>
                        </a:spcBef>
                        <a:spcAft>
                          <a:spcPts val="0"/>
                        </a:spcAft>
                        <a:buClrTx/>
                        <a:buSzTx/>
                        <a:buFontTx/>
                        <a:buNone/>
                        <a:tabLst/>
                        <a:defRPr/>
                      </a:pPr>
                      <a:r>
                        <a:rPr kumimoji="0" lang="en-MY"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rPr>
                        <a:t>obtained</a:t>
                      </a:r>
                      <a:endParaRPr kumimoji="0" lang="en-US"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endParaRPr>
                    </a:p>
                    <a:p>
                      <a:endPar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solidFill>
                      <a:schemeClr val="accent2">
                        <a:lumMod val="20000"/>
                        <a:lumOff val="80000"/>
                      </a:schemeClr>
                    </a:solidFill>
                  </a:tcPr>
                </a:tc>
                <a:tc>
                  <a:txBody>
                    <a:bodyPr/>
                    <a:lstStyle/>
                    <a:p>
                      <a:pPr marL="0" marR="0" lvl="0" indent="0" defTabSz="914400" eaLnBrk="1" fontAlgn="auto" latinLnBrk="0" hangingPunct="1">
                        <a:lnSpc>
                          <a:spcPct val="88000"/>
                        </a:lnSpc>
                        <a:spcBef>
                          <a:spcPts val="0"/>
                        </a:spcBef>
                        <a:spcAft>
                          <a:spcPts val="0"/>
                        </a:spcAft>
                        <a:buClrTx/>
                        <a:buSzTx/>
                        <a:buFontTx/>
                        <a:buNone/>
                        <a:tabLst/>
                        <a:defRPr/>
                      </a:pPr>
                      <a:r>
                        <a:rPr kumimoji="0" lang="en-MY"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rPr>
                        <a:t>Selected existing mechanism </a:t>
                      </a:r>
                    </a:p>
                    <a:p>
                      <a:pPr marL="0" marR="0" lvl="0" indent="0" defTabSz="914400" eaLnBrk="1" fontAlgn="auto" latinLnBrk="0" hangingPunct="1">
                        <a:lnSpc>
                          <a:spcPct val="88000"/>
                        </a:lnSpc>
                        <a:spcBef>
                          <a:spcPts val="0"/>
                        </a:spcBef>
                        <a:spcAft>
                          <a:spcPts val="0"/>
                        </a:spcAft>
                        <a:buClrTx/>
                        <a:buSzTx/>
                        <a:buFontTx/>
                        <a:buNone/>
                        <a:tabLst/>
                        <a:defRPr/>
                      </a:pPr>
                      <a:r>
                        <a:rPr kumimoji="0" lang="en-MY"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rPr>
                        <a:t>to resolve dispute application mapped</a:t>
                      </a:r>
                    </a:p>
                    <a:p>
                      <a:pPr marL="0" marR="0" lvl="0" indent="0" defTabSz="914400" eaLnBrk="1" fontAlgn="auto" latinLnBrk="0" hangingPunct="1">
                        <a:lnSpc>
                          <a:spcPct val="88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endParaRPr>
                    </a:p>
                    <a:p>
                      <a:pPr marL="0" marR="0" lvl="0" indent="0" defTabSz="914400" eaLnBrk="1" fontAlgn="auto" latinLnBrk="0" hangingPunct="1">
                        <a:lnSpc>
                          <a:spcPct val="88000"/>
                        </a:lnSpc>
                        <a:spcBef>
                          <a:spcPts val="0"/>
                        </a:spcBef>
                        <a:spcAft>
                          <a:spcPts val="0"/>
                        </a:spcAft>
                        <a:buClrTx/>
                        <a:buSzTx/>
                        <a:buFontTx/>
                        <a:buNone/>
                        <a:tabLst/>
                        <a:defRPr/>
                      </a:pPr>
                      <a:r>
                        <a:rPr kumimoji="0" lang="en-MY"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rPr>
                        <a:t>Scope, TOR, authority, </a:t>
                      </a:r>
                    </a:p>
                    <a:p>
                      <a:pPr marL="0" marR="0" lvl="0" indent="0" defTabSz="914400" eaLnBrk="1" fontAlgn="auto" latinLnBrk="0" hangingPunct="1">
                        <a:lnSpc>
                          <a:spcPct val="88000"/>
                        </a:lnSpc>
                        <a:spcBef>
                          <a:spcPts val="0"/>
                        </a:spcBef>
                        <a:spcAft>
                          <a:spcPts val="0"/>
                        </a:spcAft>
                        <a:buClrTx/>
                        <a:buSzTx/>
                        <a:buFontTx/>
                        <a:buNone/>
                        <a:tabLst/>
                        <a:defRPr/>
                      </a:pPr>
                      <a:r>
                        <a:rPr kumimoji="0" lang="en-MY"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rPr>
                        <a:t>mechanism, membership,</a:t>
                      </a:r>
                    </a:p>
                    <a:p>
                      <a:pPr marL="0" marR="0" lvl="0" indent="0" defTabSz="914400" eaLnBrk="1" fontAlgn="auto" latinLnBrk="0" hangingPunct="1">
                        <a:lnSpc>
                          <a:spcPct val="88000"/>
                        </a:lnSpc>
                        <a:spcBef>
                          <a:spcPts val="0"/>
                        </a:spcBef>
                        <a:spcAft>
                          <a:spcPts val="0"/>
                        </a:spcAft>
                        <a:buClrTx/>
                        <a:buSzTx/>
                        <a:buFontTx/>
                        <a:buNone/>
                        <a:tabLst/>
                        <a:defRPr/>
                      </a:pPr>
                      <a:r>
                        <a:rPr kumimoji="0" lang="en-MY"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rPr>
                        <a:t>funding, jurisdiction and framework for DRM finalized</a:t>
                      </a:r>
                      <a:endParaRPr kumimoji="0" lang="en-US"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endParaRPr>
                    </a:p>
                    <a:p>
                      <a:pPr marL="0" marR="0" lvl="0" indent="0" defTabSz="914400" eaLnBrk="1" fontAlgn="auto" latinLnBrk="0" hangingPunct="1">
                        <a:lnSpc>
                          <a:spcPct val="88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endParaRPr>
                    </a:p>
                    <a:p>
                      <a:pPr marL="0" marR="0" lvl="0" indent="0" defTabSz="914400" eaLnBrk="1" fontAlgn="auto" latinLnBrk="0" hangingPunct="1">
                        <a:lnSpc>
                          <a:spcPct val="88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rPr>
                        <a:t>Established gaps in the existing Appeal Board mechanism which justifies for the need of a Construction Dispute Tribunal.</a:t>
                      </a:r>
                    </a:p>
                    <a:p>
                      <a:pPr marL="0" marR="0" lvl="0" indent="0" defTabSz="914400" eaLnBrk="1" fontAlgn="auto" latinLnBrk="0" hangingPunct="1">
                        <a:lnSpc>
                          <a:spcPct val="88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endParaRPr>
                    </a:p>
                    <a:p>
                      <a:pPr marL="0" marR="0" lvl="0" indent="0" defTabSz="914400" eaLnBrk="1" fontAlgn="auto" latinLnBrk="0" hangingPunct="1">
                        <a:lnSpc>
                          <a:spcPct val="88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rPr>
                        <a:t>Comparison of foreign mechanism for technical construction dispute and administrative dispute resolution. </a:t>
                      </a:r>
                    </a:p>
                    <a:p>
                      <a:pPr marL="0" marR="0" lvl="0" indent="0" defTabSz="914400" eaLnBrk="1" fontAlgn="auto" latinLnBrk="0" hangingPunct="1">
                        <a:lnSpc>
                          <a:spcPct val="88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rPr>
                        <a:t>Draft of Technical Construction Dispute Settlement &amp; development of questionnaires: Technical agencies and operators. </a:t>
                      </a:r>
                    </a:p>
                  </a:txBody>
                  <a:tcPr>
                    <a:solidFill>
                      <a:schemeClr val="accent2">
                        <a:lumMod val="20000"/>
                        <a:lumOff val="80000"/>
                      </a:schemeClr>
                    </a:solidFill>
                  </a:tcPr>
                </a:tc>
                <a:tc>
                  <a:txBody>
                    <a:bodyPr/>
                    <a:lstStyle/>
                    <a:p>
                      <a:pPr marL="0" marR="0" lvl="0" indent="0" defTabSz="914400" eaLnBrk="1" fontAlgn="auto" latinLnBrk="0" hangingPunct="1">
                        <a:lnSpc>
                          <a:spcPct val="88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rPr>
                        <a:t>Completion of findings of focus group discussions (technical agencies) &amp; partial focus group for operators  &amp;partial/progress findings on impact assessment. </a:t>
                      </a:r>
                    </a:p>
                    <a:p>
                      <a:pPr marL="0" marR="0" lvl="0" indent="0" defTabSz="914400" eaLnBrk="1" fontAlgn="auto" latinLnBrk="0" hangingPunct="1">
                        <a:lnSpc>
                          <a:spcPct val="88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rPr>
                        <a:t>Final analysis of the feedback from the stakeholders.</a:t>
                      </a:r>
                      <a:endParaRPr kumimoji="0" lang="en-MY"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rPr>
                        <a:t>Conclusion of Impact assessment</a:t>
                      </a:r>
                      <a:endParaRPr kumimoji="0" lang="en-MY"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rPr>
                        <a:t>Conclusion of level of acceptance of stakeholders</a:t>
                      </a:r>
                      <a:endParaRPr kumimoji="0" lang="en-MY"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rPr>
                        <a:t>Final suggested Framework for Technical Construction Dispute Settlement. </a:t>
                      </a:r>
                    </a:p>
                    <a:p>
                      <a:endParaRPr lang="en-MY" sz="870" dirty="0">
                        <a:solidFill>
                          <a:schemeClr val="tx1"/>
                        </a:solidFill>
                        <a:latin typeface="Tw Cen MT" pitchFamily="34" charset="0"/>
                      </a:endParaRPr>
                    </a:p>
                  </a:txBody>
                  <a:tcPr>
                    <a:solidFill>
                      <a:schemeClr val="accent2">
                        <a:lumMod val="20000"/>
                        <a:lumOff val="80000"/>
                      </a:schemeClr>
                    </a:solidFill>
                  </a:tcPr>
                </a:tc>
                <a:tc>
                  <a:txBody>
                    <a:bodyPr/>
                    <a:lstStyle/>
                    <a:p>
                      <a:r>
                        <a:rPr lang="en-US" sz="900" dirty="0" smtClean="0">
                          <a:solidFill>
                            <a:srgbClr val="000000"/>
                          </a:solidFill>
                          <a:latin typeface="Tw Cen MT" panose="020B0602020104020603" pitchFamily="34" charset="0"/>
                          <a:cs typeface="Arial" panose="020B0604020202020204" pitchFamily="34" charset="0"/>
                        </a:rPr>
                        <a:t>Consultation with other states in Peninsular Malaysia. (by zones)</a:t>
                      </a:r>
                    </a:p>
                    <a:p>
                      <a:endParaRPr lang="en-US" sz="900" dirty="0" smtClean="0">
                        <a:solidFill>
                          <a:srgbClr val="000000"/>
                        </a:solidFill>
                        <a:latin typeface="Tw Cen MT" panose="020B0602020104020603" pitchFamily="34" charset="0"/>
                        <a:cs typeface="Arial" panose="020B0604020202020204" pitchFamily="34" charset="0"/>
                      </a:endParaRPr>
                    </a:p>
                    <a:p>
                      <a:r>
                        <a:rPr lang="en-US" sz="900" dirty="0" smtClean="0">
                          <a:solidFill>
                            <a:srgbClr val="000000"/>
                          </a:solidFill>
                          <a:latin typeface="Tw Cen MT" panose="020B0602020104020603" pitchFamily="34" charset="0"/>
                          <a:cs typeface="Arial" panose="020B0604020202020204" pitchFamily="34" charset="0"/>
                        </a:rPr>
                        <a:t>Upgrade the framework </a:t>
                      </a:r>
                    </a:p>
                    <a:p>
                      <a:endParaRPr lang="en-US" sz="900" dirty="0" smtClean="0">
                        <a:solidFill>
                          <a:srgbClr val="000000"/>
                        </a:solidFill>
                        <a:latin typeface="Tw Cen MT" panose="020B0602020104020603" pitchFamily="34" charset="0"/>
                        <a:cs typeface="Arial" panose="020B0604020202020204" pitchFamily="34" charset="0"/>
                      </a:endParaRPr>
                    </a:p>
                    <a:p>
                      <a:r>
                        <a:rPr lang="en-US" sz="900" dirty="0" smtClean="0">
                          <a:solidFill>
                            <a:srgbClr val="000000"/>
                          </a:solidFill>
                          <a:latin typeface="Tw Cen MT" panose="020B0602020104020603" pitchFamily="34" charset="0"/>
                          <a:cs typeface="Arial" panose="020B0604020202020204" pitchFamily="34" charset="0"/>
                        </a:rPr>
                        <a:t>Identify suitable real case study.</a:t>
                      </a:r>
                    </a:p>
                    <a:p>
                      <a:endParaRPr lang="en-US" sz="900" dirty="0" smtClean="0">
                        <a:solidFill>
                          <a:srgbClr val="000000"/>
                        </a:solidFill>
                        <a:latin typeface="Tw Cen MT" panose="020B0602020104020603" pitchFamily="34" charset="0"/>
                        <a:cs typeface="Arial" panose="020B0604020202020204" pitchFamily="34" charset="0"/>
                      </a:endParaRPr>
                    </a:p>
                    <a:p>
                      <a:r>
                        <a:rPr lang="en-US" sz="900" dirty="0" smtClean="0">
                          <a:solidFill>
                            <a:srgbClr val="000000"/>
                          </a:solidFill>
                          <a:latin typeface="Tw Cen MT" panose="020B0602020104020603" pitchFamily="34" charset="0"/>
                          <a:cs typeface="Arial" panose="020B0604020202020204" pitchFamily="34" charset="0"/>
                        </a:rPr>
                        <a:t>Conduct pilot study for the unidentified project.</a:t>
                      </a:r>
                    </a:p>
                    <a:p>
                      <a:endParaRPr lang="en-US" sz="900" dirty="0" smtClean="0">
                        <a:solidFill>
                          <a:srgbClr val="000000"/>
                        </a:solidFill>
                        <a:latin typeface="Tw Cen MT" panose="020B0602020104020603" pitchFamily="34" charset="0"/>
                        <a:cs typeface="Arial" panose="020B0604020202020204" pitchFamily="34" charset="0"/>
                      </a:endParaRPr>
                    </a:p>
                    <a:p>
                      <a:r>
                        <a:rPr lang="en-US" sz="900" dirty="0" smtClean="0">
                          <a:solidFill>
                            <a:srgbClr val="000000"/>
                          </a:solidFill>
                          <a:latin typeface="Tw Cen MT" panose="020B0602020104020603" pitchFamily="34" charset="0"/>
                          <a:cs typeface="Arial" panose="020B0604020202020204" pitchFamily="34" charset="0"/>
                        </a:rPr>
                        <a:t>Open consultation with all construction industry stakeholders (professional boards and institutions, developers) </a:t>
                      </a:r>
                    </a:p>
                    <a:p>
                      <a:endParaRPr lang="en-MY" sz="900" dirty="0">
                        <a:latin typeface="Tw Cen MT" pitchFamily="34" charset="0"/>
                      </a:endParaRPr>
                    </a:p>
                  </a:txBody>
                  <a:tcPr>
                    <a:lnT w="38100" cap="flat" cmpd="sng" algn="ctr">
                      <a:solidFill>
                        <a:schemeClr val="bg1"/>
                      </a:solidFill>
                      <a:prstDash val="solid"/>
                      <a:round/>
                      <a:headEnd type="none" w="med" len="med"/>
                      <a:tailEnd type="none" w="med" len="med"/>
                    </a:lnT>
                    <a:solidFill>
                      <a:schemeClr val="accent2">
                        <a:lumMod val="20000"/>
                        <a:lumOff val="80000"/>
                      </a:schemeClr>
                    </a:solidFill>
                  </a:tcPr>
                </a:tc>
                <a:tc>
                  <a:txBody>
                    <a:bodyPr/>
                    <a:lstStyle/>
                    <a:p>
                      <a:pPr marL="0" marR="0" lvl="0" indent="0" defTabSz="914400" eaLnBrk="1" fontAlgn="auto" latinLnBrk="0" hangingPunct="1">
                        <a:lnSpc>
                          <a:spcPct val="88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rPr>
                        <a:t>Suggestions of required amendments to the law. </a:t>
                      </a:r>
                    </a:p>
                    <a:p>
                      <a:pPr marL="0" marR="0" lvl="0" indent="0" defTabSz="914400" eaLnBrk="1" fontAlgn="auto" latinLnBrk="0" hangingPunct="1">
                        <a:lnSpc>
                          <a:spcPct val="88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endParaRPr>
                    </a:p>
                    <a:p>
                      <a:pPr marL="0" marR="0" lvl="0" indent="0" defTabSz="914400" eaLnBrk="1" fontAlgn="auto" latinLnBrk="0" hangingPunct="1">
                        <a:lnSpc>
                          <a:spcPct val="88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rPr>
                        <a:t>Get the necessary clearance for the establishment of the dispute mechanism. </a:t>
                      </a:r>
                    </a:p>
                    <a:p>
                      <a:pPr marL="0" marR="0" lvl="0" indent="0" defTabSz="914400" eaLnBrk="1" fontAlgn="auto" latinLnBrk="0" hangingPunct="1">
                        <a:lnSpc>
                          <a:spcPct val="88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endParaRPr>
                    </a:p>
                    <a:p>
                      <a:pPr marL="0" marR="0" lvl="0" indent="0" defTabSz="914400" eaLnBrk="1" fontAlgn="auto" latinLnBrk="0" hangingPunct="1">
                        <a:lnSpc>
                          <a:spcPct val="88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rPr>
                        <a:t>Road show and  awareness </a:t>
                      </a:r>
                      <a:r>
                        <a:rPr kumimoji="0" lang="en-US" sz="900" b="0" i="0" u="none" strike="noStrike" kern="0" cap="none" spc="0" normalizeH="0" baseline="0" noProof="0" dirty="0" err="1" smtClean="0">
                          <a:ln>
                            <a:noFill/>
                          </a:ln>
                          <a:solidFill>
                            <a:srgbClr val="000000"/>
                          </a:solidFill>
                          <a:effectLst/>
                          <a:uLnTx/>
                          <a:uFillTx/>
                          <a:latin typeface="Tw Cen MT" panose="020B0602020104020603" pitchFamily="34" charset="0"/>
                          <a:ea typeface="+mn-ea"/>
                          <a:cs typeface="Arial" panose="020B0604020202020204" pitchFamily="34" charset="0"/>
                        </a:rPr>
                        <a:t>programme</a:t>
                      </a:r>
                      <a:r>
                        <a:rPr kumimoji="0" lang="en-US"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rPr>
                        <a:t>. </a:t>
                      </a:r>
                    </a:p>
                    <a:p>
                      <a:pPr marL="0" marR="0" lvl="0" indent="0" defTabSz="914400" eaLnBrk="1" fontAlgn="auto" latinLnBrk="0" hangingPunct="1">
                        <a:lnSpc>
                          <a:spcPct val="88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endParaRPr>
                    </a:p>
                    <a:p>
                      <a:pPr marL="0" marR="0" lvl="0" indent="0" defTabSz="914400" eaLnBrk="1" fontAlgn="auto" latinLnBrk="0" hangingPunct="1">
                        <a:lnSpc>
                          <a:spcPct val="88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endParaRPr>
                    </a:p>
                    <a:p>
                      <a:pPr marL="0" marR="0" lvl="0" indent="0" defTabSz="914400" eaLnBrk="1" fontAlgn="auto" latinLnBrk="0" hangingPunct="1">
                        <a:lnSpc>
                          <a:spcPct val="88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rPr>
                        <a:t>Announcement to the public</a:t>
                      </a:r>
                    </a:p>
                    <a:p>
                      <a:endParaRPr lang="en-MY" sz="900" dirty="0">
                        <a:latin typeface="Tw Cen MT" pitchFamily="34" charset="0"/>
                      </a:endParaRPr>
                    </a:p>
                  </a:txBody>
                  <a:tcPr>
                    <a:lnT w="38100" cap="flat" cmpd="sng" algn="ctr">
                      <a:solidFill>
                        <a:schemeClr val="bg1"/>
                      </a:solidFill>
                      <a:prstDash val="solid"/>
                      <a:round/>
                      <a:headEnd type="none" w="med" len="med"/>
                      <a:tailEnd type="none" w="med" len="med"/>
                    </a:lnT>
                    <a:solidFill>
                      <a:schemeClr val="accent2">
                        <a:lumMod val="20000"/>
                        <a:lumOff val="80000"/>
                      </a:schemeClr>
                    </a:solidFill>
                  </a:tcPr>
                </a:tc>
                <a:extLst>
                  <a:ext uri="{0D108BD9-81ED-4DB2-BD59-A6C34878D82A}">
                    <a16:rowId xmlns:a16="http://schemas.microsoft.com/office/drawing/2014/main" val="14683208"/>
                  </a:ext>
                </a:extLst>
              </a:tr>
            </a:tbl>
          </a:graphicData>
        </a:graphic>
      </p:graphicFrame>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 Ida</a:t>
                      </a:r>
                      <a:r>
                        <a:rPr lang="ms-MY" sz="1000" b="0" baseline="0" dirty="0" smtClean="0">
                          <a:solidFill>
                            <a:schemeClr val="tx1"/>
                          </a:solidFill>
                          <a:latin typeface="Tw Cen MT" panose="020B0602020104020603" pitchFamily="34" charset="0"/>
                        </a:rPr>
                        <a:t> Zuraida binti Mohd Yusoff </a:t>
                      </a:r>
                      <a:endParaRPr lang="ms-MY" sz="1000" b="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Ar. Sharina Intan Abdullah</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324636">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solidFill>
                            <a:schemeClr val="tx1"/>
                          </a:solidFill>
                          <a:latin typeface="Tw Cen MT" panose="020B0602020104020603" pitchFamily="34" charset="0"/>
                        </a:rPr>
                        <a:t>OIC</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b="0" baseline="0" dirty="0" smtClean="0">
                          <a:solidFill>
                            <a:schemeClr val="tx1"/>
                          </a:solidFill>
                          <a:latin typeface="Tw Cen MT" panose="020B0602020104020603" pitchFamily="34" charset="0"/>
                        </a:rPr>
                        <a:t>Noriman bin Muhammad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MPC/ JKT (KPKT)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360089"/>
          <a:ext cx="4401881" cy="1371033"/>
        </p:xfrm>
        <a:graphic>
          <a:graphicData uri="http://schemas.openxmlformats.org/drawingml/2006/table">
            <a:tbl>
              <a:tblPr firstRow="1" bandRow="1">
                <a:tableStyleId>{5C22544A-7EE6-4342-B048-85BDC9FD1C3A}</a:tableStyleId>
              </a:tblPr>
              <a:tblGrid>
                <a:gridCol w="4401881">
                  <a:extLst>
                    <a:ext uri="{9D8B030D-6E8A-4147-A177-3AD203B41FA5}">
                      <a16:colId xmlns:a16="http://schemas.microsoft.com/office/drawing/2014/main" val="2880578049"/>
                    </a:ext>
                  </a:extLst>
                </a:gridCol>
              </a:tblGrid>
              <a:tr h="596841">
                <a:tc>
                  <a:txBody>
                    <a:bodyPr/>
                    <a:lstStyle/>
                    <a:p>
                      <a:r>
                        <a:rPr lang="ms-MY" sz="1000" b="1" kern="1200" dirty="0" smtClean="0">
                          <a:solidFill>
                            <a:schemeClr val="tx1"/>
                          </a:solidFill>
                          <a:latin typeface="Tw Cen MT" panose="020B0602020104020603" pitchFamily="34" charset="0"/>
                          <a:ea typeface="+mn-ea"/>
                          <a:cs typeface="+mn-cs"/>
                        </a:rPr>
                        <a:t>KPI DESCRIPTION</a:t>
                      </a:r>
                    </a:p>
                    <a:p>
                      <a:pPr fontAlgn="auto">
                        <a:spcBef>
                          <a:spcPts val="0"/>
                        </a:spcBef>
                        <a:spcAft>
                          <a:spcPts val="0"/>
                        </a:spcAft>
                        <a:defRPr/>
                      </a:pPr>
                      <a:r>
                        <a:rPr lang="en-MY" sz="1000" b="0" kern="1200" dirty="0" smtClean="0">
                          <a:solidFill>
                            <a:schemeClr val="tx1"/>
                          </a:solidFill>
                          <a:latin typeface="Tw Cen MT" panose="020B0602020104020603" pitchFamily="34" charset="0"/>
                          <a:ea typeface="+mn-ea"/>
                          <a:cs typeface="+mn-cs"/>
                        </a:rPr>
                        <a:t>100% of disputes applications resolved by the Dispute Resolution Mechanism (DRM) within 6 month of receipt starting in Q4 2020</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smtClean="0">
                          <a:solidFill>
                            <a:schemeClr val="tx1"/>
                          </a:solidFill>
                          <a:latin typeface="Tw Cen MT" panose="020B0602020104020603" pitchFamily="34" charset="0"/>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Q3 - Improve ease of doing business by addressing regulatory constraints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Q3c - Set up tribunal for construction permit dispute resolution</a:t>
                      </a:r>
                      <a:endParaRPr lang="ms-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1" y="6387032"/>
            <a:ext cx="3428998" cy="3323987"/>
          </a:xfrm>
          <a:prstGeom prst="rect">
            <a:avLst/>
          </a:prstGeom>
          <a:noFill/>
        </p:spPr>
        <p:txBody>
          <a:bodyPr wrap="square" rtlCol="0">
            <a:spAutoFit/>
          </a:bodyPr>
          <a:lstStyle/>
          <a:p>
            <a:r>
              <a:rPr lang="en-MY" sz="1000" dirty="0" smtClean="0">
                <a:latin typeface="Tw Cen MT" panose="020B0602020104020603" pitchFamily="34" charset="0"/>
              </a:rPr>
              <a:t>This KPI is under the purview of IWG4.</a:t>
            </a:r>
            <a:endParaRPr lang="en-US" sz="1000" b="1" dirty="0" smtClean="0">
              <a:latin typeface="Tw Cen MT" pitchFamily="34" charset="0"/>
            </a:endParaRPr>
          </a:p>
          <a:p>
            <a:endParaRPr lang="en-MY" sz="1000" b="1" dirty="0" smtClean="0">
              <a:latin typeface="Tw Cen MT" panose="020B0602020104020603" pitchFamily="34" charset="0"/>
            </a:endParaRPr>
          </a:p>
          <a:p>
            <a:r>
              <a:rPr lang="en-MY" sz="1000" b="1" dirty="0" smtClean="0">
                <a:latin typeface="Tw Cen MT" panose="020B0602020104020603" pitchFamily="34" charset="0"/>
              </a:rPr>
              <a:t>Dispute Resolution Mechanism (</a:t>
            </a:r>
            <a:r>
              <a:rPr lang="en-US" sz="1000" b="1" dirty="0" smtClean="0">
                <a:latin typeface="Tw Cen MT" panose="020B0602020104020603" pitchFamily="34" charset="0"/>
              </a:rPr>
              <a:t>DRM)</a:t>
            </a:r>
            <a:endParaRPr lang="en-MY" sz="1000" dirty="0" smtClean="0">
              <a:latin typeface="Tw Cen MT" panose="020B0602020104020603" pitchFamily="34" charset="0"/>
            </a:endParaRPr>
          </a:p>
          <a:p>
            <a:pPr algn="just"/>
            <a:r>
              <a:rPr lang="en-MY" sz="1000" dirty="0" smtClean="0">
                <a:latin typeface="Tw Cen MT" panose="020B0602020104020603" pitchFamily="34" charset="0"/>
              </a:rPr>
              <a:t>Dispute </a:t>
            </a:r>
            <a:r>
              <a:rPr lang="en-MY" sz="1000" dirty="0">
                <a:latin typeface="Tw Cen MT" panose="020B0602020104020603" pitchFamily="34" charset="0"/>
              </a:rPr>
              <a:t>Resolution Mechanism </a:t>
            </a:r>
            <a:r>
              <a:rPr lang="en-MY" sz="1000" dirty="0" smtClean="0">
                <a:latin typeface="Tw Cen MT" panose="020B0602020104020603" pitchFamily="34" charset="0"/>
              </a:rPr>
              <a:t>(</a:t>
            </a:r>
            <a:r>
              <a:rPr lang="en-US" sz="1000" dirty="0" smtClean="0">
                <a:latin typeface="Tw Cen MT" panose="020B0602020104020603" pitchFamily="34" charset="0"/>
              </a:rPr>
              <a:t>DRM) is an instrument established to resolve any technical disagreement or dispute arising from the construction permit approval processes. The mechanism is jointly formulated by a working group consisting of MPC, JKT and stakeholders in construction industry (Professional bodies and other industry players). The DRM will be handling disputes not currently covered under the existing </a:t>
            </a:r>
            <a:r>
              <a:rPr lang="ms-MY" altLang="en-US" sz="1000" dirty="0">
                <a:latin typeface="Tw Cen MT" panose="020B0602020104020603" pitchFamily="34" charset="0"/>
              </a:rPr>
              <a:t>Appeal </a:t>
            </a:r>
            <a:r>
              <a:rPr lang="ms-MY" altLang="en-US" sz="1000" dirty="0" smtClean="0">
                <a:latin typeface="Tw Cen MT" panose="020B0602020104020603" pitchFamily="34" charset="0"/>
              </a:rPr>
              <a:t>Boards, that has been created </a:t>
            </a:r>
            <a:r>
              <a:rPr lang="ms-MY" altLang="en-US" sz="1000" dirty="0">
                <a:latin typeface="Tw Cen MT" panose="020B0602020104020603" pitchFamily="34" charset="0"/>
              </a:rPr>
              <a:t>under Town and Country Planning Act 1976 (Act 172) (TCPA</a:t>
            </a:r>
            <a:r>
              <a:rPr lang="ms-MY" altLang="en-US" sz="1000" dirty="0" smtClean="0">
                <a:latin typeface="Tw Cen MT" panose="020B0602020104020603" pitchFamily="34" charset="0"/>
              </a:rPr>
              <a:t>). The framework for DRM will be formulated based on the best pratices of a number of Tribunals and </a:t>
            </a:r>
            <a:r>
              <a:rPr lang="en-US" sz="1000" dirty="0">
                <a:latin typeface="Tw Cen MT" panose="020B0602020104020603" pitchFamily="34" charset="0"/>
                <a:ea typeface="Calibri" panose="020F0502020204030204" pitchFamily="34" charset="0"/>
                <a:cs typeface="Times New Roman" panose="02020603050405020304" pitchFamily="18" charset="0"/>
              </a:rPr>
              <a:t>Appeal </a:t>
            </a:r>
            <a:r>
              <a:rPr lang="en-US" sz="1000" dirty="0" smtClean="0">
                <a:latin typeface="Tw Cen MT" panose="020B0602020104020603" pitchFamily="34" charset="0"/>
                <a:ea typeface="Calibri" panose="020F0502020204030204" pitchFamily="34" charset="0"/>
                <a:cs typeface="Times New Roman" panose="02020603050405020304" pitchFamily="18" charset="0"/>
              </a:rPr>
              <a:t>Boards</a:t>
            </a:r>
            <a:r>
              <a:rPr lang="ms-MY" altLang="en-US" sz="1000" dirty="0" smtClean="0">
                <a:latin typeface="Tw Cen MT" panose="020B0602020104020603" pitchFamily="34" charset="0"/>
              </a:rPr>
              <a:t> from the Commonwealth Countries. </a:t>
            </a:r>
            <a:endParaRPr lang="en-US" sz="1000" dirty="0" smtClean="0">
              <a:latin typeface="Tw Cen MT" panose="020B0602020104020603" pitchFamily="34" charset="0"/>
            </a:endParaRPr>
          </a:p>
          <a:p>
            <a:endParaRPr lang="en-US" sz="1000" dirty="0" smtClean="0">
              <a:latin typeface="Tw Cen MT" panose="020B0602020104020603" pitchFamily="34" charset="0"/>
            </a:endParaRPr>
          </a:p>
          <a:p>
            <a:r>
              <a:rPr lang="en-US" sz="1000" b="1" dirty="0" smtClean="0">
                <a:latin typeface="Tw Cen MT" pitchFamily="34" charset="0"/>
              </a:rPr>
              <a:t>Study on </a:t>
            </a:r>
            <a:r>
              <a:rPr lang="en-US" sz="1000" b="1" i="1" dirty="0" smtClean="0">
                <a:latin typeface="Tw Cen MT" pitchFamily="34" charset="0"/>
              </a:rPr>
              <a:t>‘</a:t>
            </a:r>
            <a:r>
              <a:rPr lang="en-US" sz="1000" b="1" i="1" dirty="0" err="1" smtClean="0">
                <a:latin typeface="Tw Cen MT" pitchFamily="34" charset="0"/>
              </a:rPr>
              <a:t>Cadangan</a:t>
            </a:r>
            <a:r>
              <a:rPr lang="en-US" sz="1000" b="1" i="1" dirty="0" smtClean="0">
                <a:latin typeface="Tw Cen MT" pitchFamily="34" charset="0"/>
              </a:rPr>
              <a:t> </a:t>
            </a:r>
            <a:r>
              <a:rPr lang="en-US" sz="1000" b="1" i="1" dirty="0" err="1" smtClean="0">
                <a:latin typeface="Tw Cen MT" pitchFamily="34" charset="0"/>
              </a:rPr>
              <a:t>Penubuhan</a:t>
            </a:r>
            <a:r>
              <a:rPr lang="en-US" sz="1000" b="1" i="1" dirty="0" smtClean="0">
                <a:latin typeface="Tw Cen MT" pitchFamily="34" charset="0"/>
              </a:rPr>
              <a:t> Tribunal </a:t>
            </a:r>
            <a:r>
              <a:rPr lang="en-US" sz="1000" b="1" i="1" dirty="0" err="1" smtClean="0">
                <a:latin typeface="Tw Cen MT" pitchFamily="34" charset="0"/>
              </a:rPr>
              <a:t>untuk</a:t>
            </a:r>
            <a:r>
              <a:rPr lang="en-US" sz="1000" b="1" i="1" dirty="0" smtClean="0">
                <a:latin typeface="Tw Cen MT" pitchFamily="34" charset="0"/>
              </a:rPr>
              <a:t> </a:t>
            </a:r>
            <a:r>
              <a:rPr lang="en-US" sz="1000" b="1" i="1" dirty="0" err="1" smtClean="0">
                <a:latin typeface="Tw Cen MT" pitchFamily="34" charset="0"/>
              </a:rPr>
              <a:t>Pertikaian</a:t>
            </a:r>
            <a:r>
              <a:rPr lang="en-US" sz="1000" b="1" i="1" dirty="0" smtClean="0">
                <a:latin typeface="Tw Cen MT" pitchFamily="34" charset="0"/>
              </a:rPr>
              <a:t> Permit </a:t>
            </a:r>
            <a:r>
              <a:rPr lang="en-US" sz="1000" b="1" i="1" dirty="0" err="1" smtClean="0">
                <a:latin typeface="Tw Cen MT" pitchFamily="34" charset="0"/>
              </a:rPr>
              <a:t>Pembinaan</a:t>
            </a:r>
            <a:r>
              <a:rPr lang="en-US" sz="1000" b="1" i="1" dirty="0" smtClean="0">
                <a:latin typeface="Tw Cen MT" pitchFamily="34" charset="0"/>
              </a:rPr>
              <a:t> </a:t>
            </a:r>
            <a:r>
              <a:rPr lang="en-US" sz="1000" b="1" i="1" dirty="0" err="1" smtClean="0">
                <a:latin typeface="Tw Cen MT" pitchFamily="34" charset="0"/>
              </a:rPr>
              <a:t>di</a:t>
            </a:r>
            <a:r>
              <a:rPr lang="en-US" sz="1000" b="1" i="1" dirty="0" smtClean="0">
                <a:latin typeface="Tw Cen MT" pitchFamily="34" charset="0"/>
              </a:rPr>
              <a:t> </a:t>
            </a:r>
            <a:r>
              <a:rPr lang="en-US" sz="1000" b="1" i="1" dirty="0" err="1" smtClean="0">
                <a:latin typeface="Tw Cen MT" pitchFamily="34" charset="0"/>
              </a:rPr>
              <a:t>bawah</a:t>
            </a:r>
            <a:r>
              <a:rPr lang="en-US" sz="1000" b="1" i="1" dirty="0" smtClean="0">
                <a:latin typeface="Tw Cen MT" pitchFamily="34" charset="0"/>
              </a:rPr>
              <a:t> </a:t>
            </a:r>
            <a:r>
              <a:rPr lang="en-US" sz="1000" b="1" i="1" dirty="0" err="1" smtClean="0">
                <a:latin typeface="Tw Cen MT" pitchFamily="34" charset="0"/>
              </a:rPr>
              <a:t>Inisiatif</a:t>
            </a:r>
            <a:r>
              <a:rPr lang="en-US" sz="1000" b="1" i="1" dirty="0" smtClean="0">
                <a:latin typeface="Tw Cen MT" pitchFamily="34" charset="0"/>
              </a:rPr>
              <a:t> Q3c CITP’</a:t>
            </a:r>
            <a:endParaRPr lang="en-MY" sz="1000" dirty="0" smtClean="0">
              <a:latin typeface="Tw Cen MT" panose="020B0602020104020603" pitchFamily="34" charset="0"/>
            </a:endParaRPr>
          </a:p>
          <a:p>
            <a:pPr algn="just"/>
            <a:r>
              <a:rPr lang="en-MY" sz="1000" dirty="0" smtClean="0">
                <a:latin typeface="Tw Cen MT" panose="020B0602020104020603" pitchFamily="34" charset="0"/>
              </a:rPr>
              <a:t>UiTM has been appointed to study and prepare a report on the establishment of a tribunal to resolve construction permit disputes on 5 Oct 2017. The study has taken 6 months and it was completed on 7 May 2018.</a:t>
            </a:r>
          </a:p>
        </p:txBody>
      </p:sp>
      <p:sp>
        <p:nvSpPr>
          <p:cNvPr id="5" name="Rectangle 4"/>
          <p:cNvSpPr/>
          <p:nvPr/>
        </p:nvSpPr>
        <p:spPr>
          <a:xfrm>
            <a:off x="2110332" y="63798"/>
            <a:ext cx="3167790" cy="307777"/>
          </a:xfrm>
          <a:prstGeom prst="rect">
            <a:avLst/>
          </a:prstGeom>
          <a:ln>
            <a:noFill/>
          </a:ln>
        </p:spPr>
        <p:txBody>
          <a:bodyPr wrap="none">
            <a:spAutoFit/>
          </a:bodyPr>
          <a:lstStyle/>
          <a:p>
            <a:r>
              <a:rPr lang="ms-MY" sz="1400" b="1" dirty="0" smtClean="0">
                <a:solidFill>
                  <a:srgbClr val="FF0000"/>
                </a:solidFill>
                <a:latin typeface="Tw Cen MT" panose="020B0602020104020603" pitchFamily="34" charset="0"/>
              </a:rPr>
              <a:t>QUALITY, SAFETY &amp; PROFESSIONALISM</a:t>
            </a:r>
            <a:endParaRPr lang="ms-MY" sz="1400" dirty="0">
              <a:solidFill>
                <a:srgbClr val="FF0000"/>
              </a:solidFill>
            </a:endParaRPr>
          </a:p>
        </p:txBody>
      </p:sp>
      <p:sp>
        <p:nvSpPr>
          <p:cNvPr id="10" name="Rectangle 9"/>
          <p:cNvSpPr/>
          <p:nvPr/>
        </p:nvSpPr>
        <p:spPr>
          <a:xfrm>
            <a:off x="116962" y="-74431"/>
            <a:ext cx="2397637"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Q3-023</a:t>
            </a:r>
            <a:endParaRPr lang="ms-MY" sz="2800" dirty="0">
              <a:solidFill>
                <a:schemeClr val="bg1"/>
              </a:solidFill>
            </a:endParaRPr>
          </a:p>
        </p:txBody>
      </p:sp>
      <p:sp>
        <p:nvSpPr>
          <p:cNvPr id="15" name="TextBox 14"/>
          <p:cNvSpPr txBox="1"/>
          <p:nvPr/>
        </p:nvSpPr>
        <p:spPr>
          <a:xfrm>
            <a:off x="0" y="6140255"/>
            <a:ext cx="6858000" cy="230832"/>
          </a:xfrm>
          <a:prstGeom prst="rect">
            <a:avLst/>
          </a:prstGeom>
          <a:solidFill>
            <a:srgbClr val="FF3300"/>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FF3300"/>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
        <p:nvSpPr>
          <p:cNvPr id="13" name="Rectangle 12"/>
          <p:cNvSpPr/>
          <p:nvPr/>
        </p:nvSpPr>
        <p:spPr>
          <a:xfrm>
            <a:off x="1" y="6147899"/>
            <a:ext cx="6857999" cy="377715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p:cNvCxnSpPr/>
          <p:nvPr/>
        </p:nvCxnSpPr>
        <p:spPr>
          <a:xfrm flipH="1" flipV="1">
            <a:off x="3429000" y="6371087"/>
            <a:ext cx="4527" cy="35300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433528" y="6387031"/>
            <a:ext cx="3428998" cy="2554545"/>
          </a:xfrm>
          <a:prstGeom prst="rect">
            <a:avLst/>
          </a:prstGeom>
          <a:noFill/>
        </p:spPr>
        <p:txBody>
          <a:bodyPr wrap="square" rtlCol="0">
            <a:spAutoFit/>
          </a:bodyPr>
          <a:lstStyle/>
          <a:p>
            <a:r>
              <a:rPr lang="en-US" sz="1000" b="1" dirty="0" smtClean="0">
                <a:latin typeface="Tw Cen MT" panose="020B0602020104020603" pitchFamily="34" charset="0"/>
              </a:rPr>
              <a:t>Stakeholders’ Engagement:</a:t>
            </a:r>
          </a:p>
          <a:p>
            <a:pPr marL="228600" indent="-228600">
              <a:buAutoNum type="arabicParenR"/>
            </a:pPr>
            <a:r>
              <a:rPr lang="en-US" sz="1000" dirty="0" smtClean="0">
                <a:latin typeface="Tw Cen MT" panose="020B0602020104020603" pitchFamily="34" charset="0"/>
              </a:rPr>
              <a:t>PBTs in Selangor	: 11 Dec, 13 Dec, 18 Dec &amp; </a:t>
            </a:r>
          </a:p>
          <a:p>
            <a:r>
              <a:rPr lang="en-US" sz="1000" dirty="0">
                <a:latin typeface="Tw Cen MT" panose="020B0602020104020603" pitchFamily="34" charset="0"/>
              </a:rPr>
              <a:t>	</a:t>
            </a:r>
            <a:r>
              <a:rPr lang="en-US" sz="1000" dirty="0" smtClean="0">
                <a:latin typeface="Tw Cen MT" panose="020B0602020104020603" pitchFamily="34" charset="0"/>
              </a:rPr>
              <a:t>		  20 Dec 2017</a:t>
            </a:r>
          </a:p>
          <a:p>
            <a:r>
              <a:rPr lang="en-US" sz="1000" dirty="0" smtClean="0">
                <a:latin typeface="Tw Cen MT" panose="020B0602020104020603" pitchFamily="34" charset="0"/>
              </a:rPr>
              <a:t>2)    IEM			: 22 Dec 2017 &amp; 3 Feb 2018</a:t>
            </a:r>
          </a:p>
          <a:p>
            <a:pPr marL="228600" indent="-228600">
              <a:buAutoNum type="arabicParenR" startAt="3"/>
            </a:pPr>
            <a:r>
              <a:rPr lang="en-US" sz="1000" dirty="0" smtClean="0">
                <a:latin typeface="Tw Cen MT" panose="020B0602020104020603" pitchFamily="34" charset="0"/>
              </a:rPr>
              <a:t>PBTs in N. Sembilan	: 3 Jan 2018</a:t>
            </a:r>
          </a:p>
          <a:p>
            <a:pPr marL="228600" indent="-228600">
              <a:buAutoNum type="arabicParenR" startAt="3"/>
            </a:pPr>
            <a:r>
              <a:rPr lang="en-US" sz="1000" dirty="0" smtClean="0">
                <a:latin typeface="Tw Cen MT" panose="020B0602020104020603" pitchFamily="34" charset="0"/>
              </a:rPr>
              <a:t>PBTs in Melaka	: 10 Jan 2018</a:t>
            </a:r>
          </a:p>
          <a:p>
            <a:pPr marL="228600" indent="-228600">
              <a:buAutoNum type="arabicParenR" startAt="3"/>
            </a:pPr>
            <a:r>
              <a:rPr lang="en-US" sz="1000" dirty="0" smtClean="0">
                <a:latin typeface="Tw Cen MT" panose="020B0602020104020603" pitchFamily="34" charset="0"/>
              </a:rPr>
              <a:t>PAM		: 11 Jan &amp; 13 Jan 2018</a:t>
            </a:r>
          </a:p>
          <a:p>
            <a:pPr marL="228600" indent="-228600">
              <a:buAutoNum type="arabicParenR" startAt="3"/>
            </a:pPr>
            <a:r>
              <a:rPr lang="en-US" sz="1000" dirty="0" smtClean="0">
                <a:latin typeface="Tw Cen MT" panose="020B0602020104020603" pitchFamily="34" charset="0"/>
              </a:rPr>
              <a:t>Industry players	: 5 Feb, 8 Feb, 12 Feb &amp; </a:t>
            </a:r>
          </a:p>
          <a:p>
            <a:r>
              <a:rPr lang="en-US" sz="1000" dirty="0">
                <a:latin typeface="Tw Cen MT" panose="020B0602020104020603" pitchFamily="34" charset="0"/>
              </a:rPr>
              <a:t>	</a:t>
            </a:r>
            <a:r>
              <a:rPr lang="en-US" sz="1000" dirty="0" smtClean="0">
                <a:latin typeface="Tw Cen MT" panose="020B0602020104020603" pitchFamily="34" charset="0"/>
              </a:rPr>
              <a:t>		  19 Feb 2018</a:t>
            </a:r>
          </a:p>
          <a:p>
            <a:r>
              <a:rPr lang="en-US" sz="1000" dirty="0" smtClean="0">
                <a:latin typeface="Tw Cen MT" panose="020B0602020104020603" pitchFamily="34" charset="0"/>
              </a:rPr>
              <a:t>7)   Technical Agencies      : 6 Feb 2018 at KPKT</a:t>
            </a:r>
          </a:p>
          <a:p>
            <a:endParaRPr lang="en-US" sz="1000" u="sng" dirty="0" smtClean="0">
              <a:latin typeface="Tw Cen MT" panose="020B0602020104020603" pitchFamily="34" charset="0"/>
            </a:endParaRPr>
          </a:p>
          <a:p>
            <a:r>
              <a:rPr lang="en-US" sz="1000" u="sng" dirty="0" smtClean="0">
                <a:latin typeface="Tw Cen MT" panose="020B0602020104020603" pitchFamily="34" charset="0"/>
              </a:rPr>
              <a:t>Reports</a:t>
            </a:r>
            <a:endParaRPr lang="en-US" sz="1000" dirty="0">
              <a:latin typeface="Tw Cen MT" panose="020B0602020104020603" pitchFamily="34" charset="0"/>
            </a:endParaRPr>
          </a:p>
          <a:p>
            <a:pPr marL="171450" indent="-171450">
              <a:buFont typeface="Arial" panose="020B0604020202020204" pitchFamily="34" charset="0"/>
              <a:buChar char="•"/>
            </a:pPr>
            <a:r>
              <a:rPr lang="en-US" sz="1000" dirty="0">
                <a:latin typeface="Tw Cen MT" panose="020B0602020104020603" pitchFamily="34" charset="0"/>
              </a:rPr>
              <a:t>Inception </a:t>
            </a:r>
            <a:r>
              <a:rPr lang="en-US" sz="1000" dirty="0" smtClean="0">
                <a:latin typeface="Tw Cen MT" panose="020B0602020104020603" pitchFamily="34" charset="0"/>
              </a:rPr>
              <a:t>Report    	: </a:t>
            </a:r>
            <a:r>
              <a:rPr lang="en-US" sz="1000" dirty="0">
                <a:latin typeface="Tw Cen MT" panose="020B0602020104020603" pitchFamily="34" charset="0"/>
              </a:rPr>
              <a:t>12 </a:t>
            </a:r>
            <a:r>
              <a:rPr lang="en-US" sz="1000" dirty="0" smtClean="0">
                <a:latin typeface="Tw Cen MT" panose="020B0602020104020603" pitchFamily="34" charset="0"/>
              </a:rPr>
              <a:t>Nov 2017</a:t>
            </a:r>
          </a:p>
          <a:p>
            <a:pPr marL="171450" indent="-171450">
              <a:buFont typeface="Arial" panose="020B0604020202020204" pitchFamily="34" charset="0"/>
              <a:buChar char="•"/>
            </a:pPr>
            <a:r>
              <a:rPr lang="en-US" sz="1000" dirty="0">
                <a:latin typeface="Tw Cen MT" panose="020B0602020104020603" pitchFamily="34" charset="0"/>
              </a:rPr>
              <a:t>Progress Report </a:t>
            </a:r>
            <a:r>
              <a:rPr lang="en-US" sz="1000" dirty="0" smtClean="0">
                <a:latin typeface="Tw Cen MT" panose="020B0602020104020603" pitchFamily="34" charset="0"/>
              </a:rPr>
              <a:t>1 	: </a:t>
            </a:r>
            <a:r>
              <a:rPr lang="en-US" sz="1000" dirty="0">
                <a:latin typeface="Tw Cen MT" panose="020B0602020104020603" pitchFamily="34" charset="0"/>
              </a:rPr>
              <a:t>6 </a:t>
            </a:r>
            <a:r>
              <a:rPr lang="en-US" sz="1000" dirty="0" smtClean="0">
                <a:latin typeface="Tw Cen MT" panose="020B0602020104020603" pitchFamily="34" charset="0"/>
              </a:rPr>
              <a:t>Dec 2017</a:t>
            </a:r>
          </a:p>
          <a:p>
            <a:pPr marL="171450" indent="-171450">
              <a:buFont typeface="Arial" panose="020B0604020202020204" pitchFamily="34" charset="0"/>
              <a:buChar char="•"/>
            </a:pPr>
            <a:r>
              <a:rPr lang="en-US" sz="1000" dirty="0" smtClean="0">
                <a:latin typeface="Tw Cen MT" panose="020B0602020104020603" pitchFamily="34" charset="0"/>
              </a:rPr>
              <a:t>Progress report 2 	: 8 Mar 2018</a:t>
            </a:r>
          </a:p>
          <a:p>
            <a:pPr marL="171450" indent="-171450">
              <a:buFont typeface="Arial" panose="020B0604020202020204" pitchFamily="34" charset="0"/>
              <a:buChar char="•"/>
            </a:pPr>
            <a:r>
              <a:rPr lang="en-US" sz="1000" dirty="0" smtClean="0">
                <a:latin typeface="Tw Cen MT" panose="020B0602020104020603" pitchFamily="34" charset="0"/>
              </a:rPr>
              <a:t>Final Report (phase 1)	: 7 May 2018</a:t>
            </a:r>
            <a:endParaRPr lang="en-US" sz="1000" dirty="0">
              <a:latin typeface="Tw Cen MT" panose="020B0602020104020603" pitchFamily="34" charset="0"/>
            </a:endParaRPr>
          </a:p>
        </p:txBody>
      </p:sp>
    </p:spTree>
    <p:extLst>
      <p:ext uri="{BB962C8B-B14F-4D97-AF65-F5344CB8AC3E}">
        <p14:creationId xmlns:p14="http://schemas.microsoft.com/office/powerpoint/2010/main" val="20005729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18797"/>
          <a:ext cx="6858000" cy="2434119"/>
        </p:xfrm>
        <a:graphic>
          <a:graphicData uri="http://schemas.openxmlformats.org/drawingml/2006/table">
            <a:tbl>
              <a:tblPr firstRow="1" bandRow="1">
                <a:tableStyleId>{5C22544A-7EE6-4342-B048-85BDC9FD1C3A}</a:tableStyleId>
              </a:tblPr>
              <a:tblGrid>
                <a:gridCol w="1360965">
                  <a:extLst>
                    <a:ext uri="{9D8B030D-6E8A-4147-A177-3AD203B41FA5}">
                      <a16:colId xmlns:a16="http://schemas.microsoft.com/office/drawing/2014/main" val="2124581660"/>
                    </a:ext>
                  </a:extLst>
                </a:gridCol>
                <a:gridCol w="1424763">
                  <a:extLst>
                    <a:ext uri="{9D8B030D-6E8A-4147-A177-3AD203B41FA5}">
                      <a16:colId xmlns:a16="http://schemas.microsoft.com/office/drawing/2014/main" val="3372148144"/>
                    </a:ext>
                  </a:extLst>
                </a:gridCol>
                <a:gridCol w="1371600">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rgbClr val="FF3300">
                        <a:alpha val="65000"/>
                      </a:srgbClr>
                    </a:solidFill>
                  </a:tcPr>
                </a:tc>
                <a:extLst>
                  <a:ext uri="{0D108BD9-81ED-4DB2-BD59-A6C34878D82A}">
                    <a16:rowId xmlns:a16="http://schemas.microsoft.com/office/drawing/2014/main" val="2306563032"/>
                  </a:ext>
                </a:extLst>
              </a:tr>
              <a:tr h="1692238">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kern="1200" dirty="0" smtClean="0">
                          <a:solidFill>
                            <a:srgbClr val="000000"/>
                          </a:solidFill>
                          <a:latin typeface="Tw Cen MT" pitchFamily="34" charset="0"/>
                          <a:ea typeface="+mn-ea"/>
                          <a:cs typeface="+mn-cs"/>
                        </a:rPr>
                        <a:t>CIDB construction law report (CLR) 2015 published</a:t>
                      </a:r>
                    </a:p>
                    <a:p>
                      <a:pPr>
                        <a:lnSpc>
                          <a:spcPct val="100000"/>
                        </a:lnSpc>
                      </a:pPr>
                      <a:endPar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solidFill>
                      <a:schemeClr val="accent2">
                        <a:lumMod val="20000"/>
                        <a:lumOff val="80000"/>
                      </a:schemeClr>
                    </a:solidFill>
                  </a:tcPr>
                </a:tc>
                <a:tc>
                  <a:txBody>
                    <a:bodyPr/>
                    <a:lstStyle/>
                    <a:p>
                      <a:pPr eaLnBrk="1" fontAlgn="base" hangingPunct="1">
                        <a:lnSpc>
                          <a:spcPct val="100000"/>
                        </a:lnSpc>
                        <a:spcBef>
                          <a:spcPct val="0"/>
                        </a:spcBef>
                        <a:spcAft>
                          <a:spcPct val="0"/>
                        </a:spcAft>
                        <a:defRPr/>
                      </a:pPr>
                      <a:r>
                        <a:rPr lang="ms-MY" sz="900" kern="1200" dirty="0" smtClean="0">
                          <a:solidFill>
                            <a:schemeClr val="dk1"/>
                          </a:solidFill>
                          <a:latin typeface="Tw Cen MT" pitchFamily="34" charset="0"/>
                          <a:ea typeface="+mn-ea"/>
                          <a:cs typeface="+mn-cs"/>
                        </a:rPr>
                        <a:t>CIDB construction law report 2016 published</a:t>
                      </a:r>
                    </a:p>
                    <a:p>
                      <a:pPr eaLnBrk="1" fontAlgn="base" hangingPunct="1">
                        <a:lnSpc>
                          <a:spcPct val="100000"/>
                        </a:lnSpc>
                        <a:spcBef>
                          <a:spcPct val="0"/>
                        </a:spcBef>
                        <a:spcAft>
                          <a:spcPct val="0"/>
                        </a:spcAft>
                        <a:defRPr/>
                      </a:pPr>
                      <a:endParaRPr lang="ms-MY" sz="900" kern="1200" dirty="0" smtClean="0">
                        <a:solidFill>
                          <a:schemeClr val="dk1"/>
                        </a:solidFill>
                        <a:latin typeface="Tw Cen MT" pitchFamily="34" charset="0"/>
                        <a:ea typeface="+mn-ea"/>
                        <a:cs typeface="+mn-cs"/>
                      </a:endParaRPr>
                    </a:p>
                    <a:p>
                      <a:pPr eaLnBrk="1" fontAlgn="base" hangingPunct="1">
                        <a:lnSpc>
                          <a:spcPct val="100000"/>
                        </a:lnSpc>
                        <a:spcBef>
                          <a:spcPct val="0"/>
                        </a:spcBef>
                        <a:spcAft>
                          <a:spcPct val="0"/>
                        </a:spcAft>
                        <a:defRPr/>
                      </a:pPr>
                      <a:r>
                        <a:rPr lang="ms-MY" sz="900" kern="1200" dirty="0" smtClean="0">
                          <a:solidFill>
                            <a:schemeClr val="dk1"/>
                          </a:solidFill>
                          <a:latin typeface="Tw Cen MT" pitchFamily="34" charset="0"/>
                          <a:ea typeface="+mn-ea"/>
                          <a:cs typeface="+mn-cs"/>
                        </a:rPr>
                        <a:t>CCLR web-based system  with mobile</a:t>
                      </a:r>
                      <a:r>
                        <a:rPr lang="ms-MY" sz="900" kern="1200" baseline="0" dirty="0" smtClean="0">
                          <a:solidFill>
                            <a:schemeClr val="dk1"/>
                          </a:solidFill>
                          <a:latin typeface="Tw Cen MT" pitchFamily="34" charset="0"/>
                          <a:ea typeface="+mn-ea"/>
                          <a:cs typeface="+mn-cs"/>
                        </a:rPr>
                        <a:t> </a:t>
                      </a:r>
                      <a:r>
                        <a:rPr lang="ms-MY" sz="900" kern="1200" dirty="0" smtClean="0">
                          <a:solidFill>
                            <a:schemeClr val="dk1"/>
                          </a:solidFill>
                          <a:latin typeface="Tw Cen MT" pitchFamily="34" charset="0"/>
                          <a:ea typeface="+mn-ea"/>
                          <a:cs typeface="+mn-cs"/>
                        </a:rPr>
                        <a:t>compatibility30% completed</a:t>
                      </a:r>
                    </a:p>
                    <a:p>
                      <a:pPr eaLnBrk="1" fontAlgn="base" hangingPunct="1">
                        <a:lnSpc>
                          <a:spcPct val="100000"/>
                        </a:lnSpc>
                        <a:spcBef>
                          <a:spcPct val="0"/>
                        </a:spcBef>
                        <a:spcAft>
                          <a:spcPct val="0"/>
                        </a:spcAft>
                        <a:defRPr/>
                      </a:pPr>
                      <a:endParaRPr lang="ms-MY" sz="900" kern="1200" dirty="0" smtClean="0">
                        <a:solidFill>
                          <a:schemeClr val="dk1"/>
                        </a:solidFill>
                        <a:latin typeface="Tw Cen MT" pitchFamily="34" charset="0"/>
                        <a:ea typeface="+mn-ea"/>
                        <a:cs typeface="+mn-cs"/>
                      </a:endParaRPr>
                    </a:p>
                    <a:p>
                      <a:pPr eaLnBrk="1" fontAlgn="base" hangingPunct="1">
                        <a:lnSpc>
                          <a:spcPct val="100000"/>
                        </a:lnSpc>
                        <a:spcBef>
                          <a:spcPct val="0"/>
                        </a:spcBef>
                        <a:spcAft>
                          <a:spcPct val="0"/>
                        </a:spcAft>
                        <a:defRPr/>
                      </a:pPr>
                      <a:r>
                        <a:rPr lang="ms-MY" sz="900" dirty="0" smtClean="0">
                          <a:latin typeface="Tw Cen MT" pitchFamily="34" charset="0"/>
                        </a:rPr>
                        <a:t>50% of IPTA adopted CLR as learning reference</a:t>
                      </a:r>
                    </a:p>
                    <a:p>
                      <a:pPr>
                        <a:lnSpc>
                          <a:spcPct val="100000"/>
                        </a:lnSpc>
                      </a:pPr>
                      <a:endParaRPr lang="en-MY" sz="900" dirty="0">
                        <a:latin typeface="Tw Cen MT" pitchFamily="34" charset="0"/>
                      </a:endParaRPr>
                    </a:p>
                  </a:txBody>
                  <a:tcPr>
                    <a:solidFill>
                      <a:schemeClr val="accent2">
                        <a:lumMod val="20000"/>
                        <a:lumOff val="80000"/>
                      </a:schemeClr>
                    </a:solidFill>
                  </a:tcPr>
                </a:tc>
                <a:tc>
                  <a:txBody>
                    <a:bodyPr/>
                    <a:lstStyle/>
                    <a:p>
                      <a:pPr eaLnBrk="1" fontAlgn="base" hangingPunct="1">
                        <a:lnSpc>
                          <a:spcPct val="100000"/>
                        </a:lnSpc>
                        <a:spcBef>
                          <a:spcPct val="0"/>
                        </a:spcBef>
                        <a:spcAft>
                          <a:spcPct val="0"/>
                        </a:spcAft>
                        <a:defRPr/>
                      </a:pPr>
                      <a:r>
                        <a:rPr lang="ms-MY" sz="900" kern="1200" dirty="0" smtClean="0">
                          <a:solidFill>
                            <a:schemeClr val="dk1"/>
                          </a:solidFill>
                          <a:latin typeface="Tw Cen MT" pitchFamily="34" charset="0"/>
                          <a:ea typeface="+mn-ea"/>
                          <a:cs typeface="+mn-cs"/>
                        </a:rPr>
                        <a:t>CIDB construction law report 2017 published</a:t>
                      </a:r>
                    </a:p>
                    <a:p>
                      <a:pPr eaLnBrk="1" fontAlgn="base" hangingPunct="1">
                        <a:lnSpc>
                          <a:spcPct val="100000"/>
                        </a:lnSpc>
                        <a:spcBef>
                          <a:spcPct val="0"/>
                        </a:spcBef>
                        <a:spcAft>
                          <a:spcPct val="0"/>
                        </a:spcAft>
                        <a:defRPr/>
                      </a:pPr>
                      <a:endParaRPr lang="ms-MY" sz="900" kern="1200" dirty="0" smtClean="0">
                        <a:solidFill>
                          <a:schemeClr val="dk1"/>
                        </a:solidFill>
                        <a:latin typeface="Tw Cen MT" pitchFamily="34" charset="0"/>
                        <a:ea typeface="+mn-ea"/>
                        <a:cs typeface="+mn-cs"/>
                      </a:endParaRPr>
                    </a:p>
                    <a:p>
                      <a:pPr eaLnBrk="1" fontAlgn="base" hangingPunct="1">
                        <a:lnSpc>
                          <a:spcPct val="100000"/>
                        </a:lnSpc>
                        <a:spcBef>
                          <a:spcPct val="0"/>
                        </a:spcBef>
                        <a:spcAft>
                          <a:spcPct val="0"/>
                        </a:spcAft>
                        <a:defRPr/>
                      </a:pPr>
                      <a:r>
                        <a:rPr lang="ms-MY" sz="900" kern="1200" dirty="0" smtClean="0">
                          <a:solidFill>
                            <a:schemeClr val="dk1"/>
                          </a:solidFill>
                          <a:latin typeface="Tw Cen MT" pitchFamily="34" charset="0"/>
                          <a:ea typeface="+mn-ea"/>
                          <a:cs typeface="+mn-cs"/>
                        </a:rPr>
                        <a:t>CCLR web-based system  with mobile</a:t>
                      </a:r>
                      <a:r>
                        <a:rPr lang="ms-MY" sz="900" kern="1200" baseline="0" dirty="0" smtClean="0">
                          <a:solidFill>
                            <a:schemeClr val="dk1"/>
                          </a:solidFill>
                          <a:latin typeface="Tw Cen MT" pitchFamily="34" charset="0"/>
                          <a:ea typeface="+mn-ea"/>
                          <a:cs typeface="+mn-cs"/>
                        </a:rPr>
                        <a:t> </a:t>
                      </a:r>
                      <a:r>
                        <a:rPr lang="ms-MY" sz="900" kern="1200" dirty="0" smtClean="0">
                          <a:solidFill>
                            <a:schemeClr val="dk1"/>
                          </a:solidFill>
                          <a:latin typeface="Tw Cen MT" pitchFamily="34" charset="0"/>
                          <a:ea typeface="+mn-ea"/>
                          <a:cs typeface="+mn-cs"/>
                        </a:rPr>
                        <a:t>compatibility100% completed</a:t>
                      </a:r>
                    </a:p>
                    <a:p>
                      <a:pPr eaLnBrk="1" fontAlgn="base" hangingPunct="1">
                        <a:lnSpc>
                          <a:spcPct val="100000"/>
                        </a:lnSpc>
                        <a:spcBef>
                          <a:spcPct val="0"/>
                        </a:spcBef>
                        <a:spcAft>
                          <a:spcPct val="0"/>
                        </a:spcAft>
                        <a:defRPr/>
                      </a:pPr>
                      <a:endParaRPr lang="ms-MY" sz="900" kern="1200" dirty="0" smtClean="0">
                        <a:solidFill>
                          <a:schemeClr val="dk1"/>
                        </a:solidFill>
                        <a:latin typeface="Tw Cen MT" pitchFamily="34" charset="0"/>
                        <a:ea typeface="+mn-ea"/>
                        <a:cs typeface="+mn-cs"/>
                      </a:endParaRPr>
                    </a:p>
                    <a:p>
                      <a:pPr eaLnBrk="1" fontAlgn="base" hangingPunct="1">
                        <a:lnSpc>
                          <a:spcPct val="100000"/>
                        </a:lnSpc>
                        <a:spcBef>
                          <a:spcPct val="0"/>
                        </a:spcBef>
                        <a:spcAft>
                          <a:spcPct val="0"/>
                        </a:spcAft>
                        <a:defRPr/>
                      </a:pPr>
                      <a:r>
                        <a:rPr lang="ms-MY" sz="900" dirty="0" smtClean="0">
                          <a:latin typeface="Tw Cen MT" pitchFamily="34" charset="0"/>
                        </a:rPr>
                        <a:t>100% of IPTA adopted CLR as learning reference</a:t>
                      </a:r>
                    </a:p>
                    <a:p>
                      <a:pPr eaLnBrk="1" fontAlgn="base" hangingPunct="1">
                        <a:lnSpc>
                          <a:spcPct val="100000"/>
                        </a:lnSpc>
                        <a:spcBef>
                          <a:spcPct val="0"/>
                        </a:spcBef>
                        <a:spcAft>
                          <a:spcPct val="0"/>
                        </a:spcAft>
                        <a:defRPr/>
                      </a:pPr>
                      <a:endParaRPr lang="ms-MY" sz="900" dirty="0" smtClean="0">
                        <a:latin typeface="Tw Cen MT" pitchFamily="34" charset="0"/>
                      </a:endParaRPr>
                    </a:p>
                    <a:p>
                      <a:pPr eaLnBrk="1" fontAlgn="base" hangingPunct="1">
                        <a:lnSpc>
                          <a:spcPct val="100000"/>
                        </a:lnSpc>
                        <a:spcBef>
                          <a:spcPct val="0"/>
                        </a:spcBef>
                        <a:spcAft>
                          <a:spcPct val="0"/>
                        </a:spcAft>
                        <a:defRPr/>
                      </a:pPr>
                      <a:r>
                        <a:rPr lang="ms-MY" sz="900" dirty="0" smtClean="0">
                          <a:latin typeface="Tw Cen MT" pitchFamily="34" charset="0"/>
                        </a:rPr>
                        <a:t>50% of IPTS adopted CLR as learning reference</a:t>
                      </a:r>
                    </a:p>
                    <a:p>
                      <a:pPr>
                        <a:lnSpc>
                          <a:spcPct val="100000"/>
                        </a:lnSpc>
                      </a:pPr>
                      <a:endParaRPr lang="en-MY" sz="900" dirty="0">
                        <a:latin typeface="Tw Cen MT" pitchFamily="34" charset="0"/>
                      </a:endParaRPr>
                    </a:p>
                  </a:txBody>
                  <a:tcPr>
                    <a:solidFill>
                      <a:schemeClr val="accent2">
                        <a:lumMod val="20000"/>
                        <a:lumOff val="80000"/>
                      </a:schemeClr>
                    </a:solidFill>
                  </a:tcPr>
                </a:tc>
                <a:tc>
                  <a:txBody>
                    <a:bodyPr/>
                    <a:lstStyle/>
                    <a:p>
                      <a:pPr eaLnBrk="1" fontAlgn="base" hangingPunct="1">
                        <a:lnSpc>
                          <a:spcPct val="100000"/>
                        </a:lnSpc>
                        <a:spcBef>
                          <a:spcPct val="0"/>
                        </a:spcBef>
                        <a:spcAft>
                          <a:spcPct val="0"/>
                        </a:spcAft>
                        <a:defRPr/>
                      </a:pPr>
                      <a:r>
                        <a:rPr lang="ms-MY" sz="900" kern="1200" dirty="0" smtClean="0">
                          <a:solidFill>
                            <a:schemeClr val="dk1"/>
                          </a:solidFill>
                          <a:latin typeface="Tw Cen MT" pitchFamily="34" charset="0"/>
                          <a:ea typeface="+mn-ea"/>
                          <a:cs typeface="+mn-cs"/>
                        </a:rPr>
                        <a:t>CIDB construction law report 2018 published</a:t>
                      </a:r>
                    </a:p>
                    <a:p>
                      <a:pPr eaLnBrk="1" fontAlgn="base" hangingPunct="1">
                        <a:lnSpc>
                          <a:spcPct val="100000"/>
                        </a:lnSpc>
                        <a:spcBef>
                          <a:spcPct val="0"/>
                        </a:spcBef>
                        <a:spcAft>
                          <a:spcPct val="0"/>
                        </a:spcAft>
                        <a:defRPr/>
                      </a:pPr>
                      <a:endParaRPr lang="ms-MY" sz="900" kern="1200" dirty="0" smtClean="0">
                        <a:solidFill>
                          <a:schemeClr val="dk1"/>
                        </a:solidFill>
                        <a:latin typeface="Tw Cen MT" pitchFamily="34" charset="0"/>
                        <a:ea typeface="+mn-ea"/>
                        <a:cs typeface="+mn-cs"/>
                      </a:endParaRPr>
                    </a:p>
                    <a:p>
                      <a:pPr eaLnBrk="1" fontAlgn="base" hangingPunct="1">
                        <a:lnSpc>
                          <a:spcPct val="100000"/>
                        </a:lnSpc>
                        <a:spcBef>
                          <a:spcPct val="0"/>
                        </a:spcBef>
                        <a:spcAft>
                          <a:spcPct val="0"/>
                        </a:spcAft>
                        <a:defRPr/>
                      </a:pPr>
                      <a:r>
                        <a:rPr lang="ms-MY" sz="900" dirty="0" smtClean="0">
                          <a:latin typeface="Tw Cen MT" pitchFamily="34" charset="0"/>
                        </a:rPr>
                        <a:t>100% of IPTS adopted CLR as learning reference</a:t>
                      </a:r>
                      <a:endParaRPr lang="ms-MY" sz="900" kern="1200" dirty="0" smtClean="0">
                        <a:solidFill>
                          <a:schemeClr val="dk1"/>
                        </a:solidFill>
                        <a:latin typeface="Tw Cen MT" pitchFamily="34" charset="0"/>
                        <a:ea typeface="+mn-ea"/>
                        <a:cs typeface="+mn-cs"/>
                      </a:endParaRPr>
                    </a:p>
                    <a:p>
                      <a:pPr>
                        <a:lnSpc>
                          <a:spcPct val="100000"/>
                        </a:lnSpc>
                      </a:pPr>
                      <a:endParaRPr lang="en-MY" sz="900" dirty="0">
                        <a:latin typeface="Tw Cen MT" pitchFamily="34" charset="0"/>
                      </a:endParaRPr>
                    </a:p>
                  </a:txBody>
                  <a:tcPr>
                    <a:solidFill>
                      <a:schemeClr val="accent2">
                        <a:lumMod val="20000"/>
                        <a:lumOff val="80000"/>
                      </a:schemeClr>
                    </a:solidFill>
                  </a:tcPr>
                </a:tc>
                <a:tc>
                  <a:txBody>
                    <a:bodyPr/>
                    <a:lstStyle/>
                    <a:p>
                      <a:pPr eaLnBrk="1" fontAlgn="base" hangingPunct="1">
                        <a:lnSpc>
                          <a:spcPct val="100000"/>
                        </a:lnSpc>
                        <a:spcBef>
                          <a:spcPct val="0"/>
                        </a:spcBef>
                        <a:spcAft>
                          <a:spcPct val="0"/>
                        </a:spcAft>
                        <a:defRPr/>
                      </a:pPr>
                      <a:r>
                        <a:rPr lang="ms-MY" sz="900" kern="1200" dirty="0" smtClean="0">
                          <a:solidFill>
                            <a:schemeClr val="dk1"/>
                          </a:solidFill>
                          <a:latin typeface="Tw Cen MT" pitchFamily="34" charset="0"/>
                          <a:ea typeface="+mn-ea"/>
                          <a:cs typeface="+mn-cs"/>
                        </a:rPr>
                        <a:t>CIDB construction law report 2019 published</a:t>
                      </a:r>
                    </a:p>
                    <a:p>
                      <a:pPr eaLnBrk="1" fontAlgn="base" hangingPunct="1">
                        <a:lnSpc>
                          <a:spcPct val="100000"/>
                        </a:lnSpc>
                        <a:spcBef>
                          <a:spcPct val="0"/>
                        </a:spcBef>
                        <a:spcAft>
                          <a:spcPct val="0"/>
                        </a:spcAft>
                        <a:defRPr/>
                      </a:pPr>
                      <a:endParaRPr lang="ms-MY" sz="900" kern="1200" dirty="0" smtClean="0">
                        <a:solidFill>
                          <a:schemeClr val="dk1"/>
                        </a:solidFill>
                        <a:latin typeface="Tw Cen MT" pitchFamily="34" charset="0"/>
                        <a:ea typeface="+mn-ea"/>
                        <a:cs typeface="+mn-cs"/>
                      </a:endParaRPr>
                    </a:p>
                    <a:p>
                      <a:pPr eaLnBrk="1" fontAlgn="base" hangingPunct="1">
                        <a:lnSpc>
                          <a:spcPct val="100000"/>
                        </a:lnSpc>
                        <a:spcBef>
                          <a:spcPct val="0"/>
                        </a:spcBef>
                        <a:spcAft>
                          <a:spcPct val="0"/>
                        </a:spcAft>
                        <a:defRPr/>
                      </a:pPr>
                      <a:r>
                        <a:rPr lang="ms-MY" sz="900" kern="1200" dirty="0" smtClean="0">
                          <a:solidFill>
                            <a:schemeClr val="dk1"/>
                          </a:solidFill>
                          <a:latin typeface="Tw Cen MT" pitchFamily="34" charset="0"/>
                          <a:ea typeface="+mn-ea"/>
                          <a:cs typeface="+mn-cs"/>
                        </a:rPr>
                        <a:t>500 new users on CCLR web/app registered</a:t>
                      </a:r>
                    </a:p>
                    <a:p>
                      <a:pPr>
                        <a:lnSpc>
                          <a:spcPct val="100000"/>
                        </a:lnSpc>
                      </a:pPr>
                      <a:endParaRPr lang="en-MY" sz="900" dirty="0">
                        <a:latin typeface="Tw Cen MT" pitchFamily="34" charset="0"/>
                      </a:endParaRPr>
                    </a:p>
                  </a:txBody>
                  <a:tcPr>
                    <a:solidFill>
                      <a:schemeClr val="accent2">
                        <a:lumMod val="20000"/>
                        <a:lumOff val="80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648199"/>
            <a:ext cx="6857999" cy="522296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 Sariah Abd Karib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Mohd Zaid Zakaria</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324636">
                <a:tc>
                  <a:txBody>
                    <a:bodyPr/>
                    <a:lstStyle/>
                    <a:p>
                      <a:pPr algn="r"/>
                      <a:r>
                        <a:rPr lang="ms-MY" sz="1000" b="1" dirty="0" smtClean="0">
                          <a:solidFill>
                            <a:schemeClr val="tx1"/>
                          </a:solidFill>
                          <a:latin typeface="Tw Cen MT" panose="020B0602020104020603" pitchFamily="34" charset="0"/>
                        </a:rPr>
                        <a:t>OIC</a:t>
                      </a:r>
                    </a:p>
                    <a:p>
                      <a:pPr algn="r"/>
                      <a:r>
                        <a:rPr lang="ms-MY" sz="1000" b="0" baseline="0" dirty="0" smtClean="0">
                          <a:solidFill>
                            <a:schemeClr val="tx1"/>
                          </a:solidFill>
                          <a:latin typeface="Tw Cen MT" panose="020B0602020104020603" pitchFamily="34" charset="0"/>
                        </a:rPr>
                        <a:t>Sr Nazir Mohamad Nor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5061100" cy="1322832"/>
        </p:xfrm>
        <a:graphic>
          <a:graphicData uri="http://schemas.openxmlformats.org/drawingml/2006/table">
            <a:tbl>
              <a:tblPr firstRow="1" bandRow="1">
                <a:tableStyleId>{5C22544A-7EE6-4342-B048-85BDC9FD1C3A}</a:tableStyleId>
              </a:tblPr>
              <a:tblGrid>
                <a:gridCol w="5061100">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1 annual journal summarising key lessons from decided construction cases with not less than 20 commentaries, beginning Q4 2016</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smtClean="0">
                          <a:solidFill>
                            <a:schemeClr val="tx1"/>
                          </a:solidFill>
                          <a:latin typeface="Tw Cen MT" panose="020B0602020104020603" pitchFamily="34" charset="0"/>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Q3 - Improve ease of doing business by addressing regulatory constraints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Q3d - Enhance culture and practices by learning from decided construction cases</a:t>
                      </a:r>
                      <a:endParaRPr lang="ms-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881898"/>
            <a:ext cx="6864535" cy="5324535"/>
          </a:xfrm>
          <a:prstGeom prst="rect">
            <a:avLst/>
          </a:prstGeom>
          <a:noFill/>
        </p:spPr>
        <p:txBody>
          <a:bodyPr wrap="square" rtlCol="0">
            <a:spAutoFit/>
          </a:bodyPr>
          <a:lstStyle/>
          <a:p>
            <a:pPr algn="just"/>
            <a:r>
              <a:rPr lang="en-MY" sz="1000" dirty="0" smtClean="0">
                <a:latin typeface="Tw Cen MT" panose="020B0602020104020603" pitchFamily="34" charset="0"/>
              </a:rPr>
              <a:t>CCLR is a document consisting of construction related cases with case summaries derived from High Courts and Appellate Courts decisions from January to December each year beginning 2016. </a:t>
            </a:r>
            <a:r>
              <a:rPr lang="en-MY" sz="1000" dirty="0">
                <a:latin typeface="Tw Cen MT" panose="020B0602020104020603" pitchFamily="34" charset="0"/>
              </a:rPr>
              <a:t>C</a:t>
            </a:r>
            <a:r>
              <a:rPr lang="en-MY" sz="1000" dirty="0" smtClean="0">
                <a:latin typeface="Tw Cen MT" panose="020B0602020104020603" pitchFamily="34" charset="0"/>
              </a:rPr>
              <a:t>ommentaries by professionals from the construction industry, namely engineers, architects and quantity surveyors have been included, adding to the perspective of legal opinions provided by experts from the legal fraternity.</a:t>
            </a:r>
          </a:p>
          <a:p>
            <a:endParaRPr lang="en-US" sz="1000" dirty="0" smtClean="0">
              <a:latin typeface="Tw Cen MT" panose="020B0602020104020603" pitchFamily="34" charset="0"/>
            </a:endParaRPr>
          </a:p>
          <a:p>
            <a:r>
              <a:rPr lang="en-MY" sz="1000" b="1" dirty="0" smtClean="0">
                <a:latin typeface="Tw Cen MT" panose="020B0602020104020603" pitchFamily="34" charset="0"/>
              </a:rPr>
              <a:t>Publication of CIDB CLR </a:t>
            </a:r>
          </a:p>
          <a:p>
            <a:r>
              <a:rPr lang="en-MY" sz="1000" dirty="0" smtClean="0">
                <a:latin typeface="Tw Cen MT" panose="020B0602020104020603" pitchFamily="34" charset="0"/>
              </a:rPr>
              <a:t>CCLR </a:t>
            </a:r>
            <a:r>
              <a:rPr lang="en-MY" sz="1000" dirty="0">
                <a:latin typeface="Tw Cen MT" panose="020B0602020104020603" pitchFamily="34" charset="0"/>
              </a:rPr>
              <a:t>2015 </a:t>
            </a:r>
            <a:r>
              <a:rPr lang="en-MY" sz="1000" dirty="0" smtClean="0">
                <a:latin typeface="Tw Cen MT" panose="020B0602020104020603" pitchFamily="34" charset="0"/>
              </a:rPr>
              <a:t>was published </a:t>
            </a:r>
            <a:r>
              <a:rPr lang="en-MY" sz="1000" dirty="0">
                <a:latin typeface="Tw Cen MT" panose="020B0602020104020603" pitchFamily="34" charset="0"/>
              </a:rPr>
              <a:t>in June </a:t>
            </a:r>
            <a:r>
              <a:rPr lang="en-MY" sz="1000" dirty="0" smtClean="0">
                <a:latin typeface="Tw Cen MT" panose="020B0602020104020603" pitchFamily="34" charset="0"/>
              </a:rPr>
              <a:t>2016 with 20 commentaries which is </a:t>
            </a:r>
            <a:r>
              <a:rPr lang="en-MY" sz="1000" dirty="0">
                <a:latin typeface="Tw Cen MT" panose="020B0602020104020603" pitchFamily="34" charset="0"/>
              </a:rPr>
              <a:t>accessible from the CIDB website</a:t>
            </a:r>
            <a:endParaRPr lang="en-MY" sz="1000" dirty="0" smtClean="0">
              <a:latin typeface="Tw Cen MT" panose="020B0602020104020603" pitchFamily="34" charset="0"/>
            </a:endParaRPr>
          </a:p>
          <a:p>
            <a:r>
              <a:rPr lang="en-MY" sz="1000" dirty="0" smtClean="0">
                <a:latin typeface="Tw Cen MT" panose="020B0602020104020603" pitchFamily="34" charset="0"/>
              </a:rPr>
              <a:t>CCLR 2016 was published in August 2017 with 40 commentaries</a:t>
            </a:r>
          </a:p>
          <a:p>
            <a:endParaRPr lang="en-MY" sz="1000" dirty="0" smtClean="0">
              <a:latin typeface="Tw Cen MT" panose="020B0602020104020603" pitchFamily="34" charset="0"/>
            </a:endParaRPr>
          </a:p>
          <a:p>
            <a:r>
              <a:rPr lang="en-MY" sz="1000" b="1" dirty="0">
                <a:latin typeface="Tw Cen MT" panose="020B0602020104020603" pitchFamily="34" charset="0"/>
              </a:rPr>
              <a:t>Publication of CCLR </a:t>
            </a:r>
            <a:r>
              <a:rPr lang="en-MY" sz="1000" b="1" dirty="0" smtClean="0">
                <a:latin typeface="Tw Cen MT" panose="020B0602020104020603" pitchFamily="34" charset="0"/>
              </a:rPr>
              <a:t>2017</a:t>
            </a:r>
            <a:endParaRPr lang="en-MY" sz="1000" b="1" dirty="0">
              <a:latin typeface="Tw Cen MT" panose="020B0602020104020603" pitchFamily="34" charset="0"/>
            </a:endParaRPr>
          </a:p>
          <a:p>
            <a:r>
              <a:rPr lang="en-MY" sz="1000" dirty="0">
                <a:latin typeface="Tw Cen MT" panose="020B0602020104020603" pitchFamily="34" charset="0"/>
              </a:rPr>
              <a:t>Latest statistics of construction cases collected in 2017 for CCLR 2017 are as </a:t>
            </a:r>
            <a:r>
              <a:rPr lang="en-MY" sz="1000" dirty="0" smtClean="0">
                <a:latin typeface="Tw Cen MT" panose="020B0602020104020603" pitchFamily="34" charset="0"/>
              </a:rPr>
              <a:t>follows:-</a:t>
            </a:r>
            <a:endParaRPr lang="en-MY" sz="1000" dirty="0">
              <a:latin typeface="Tw Cen MT" panose="020B0602020104020603" pitchFamily="34" charset="0"/>
            </a:endParaRPr>
          </a:p>
          <a:p>
            <a:pPr marL="228600" indent="-228600">
              <a:buFont typeface="+mj-lt"/>
              <a:buAutoNum type="arabicParenR"/>
            </a:pPr>
            <a:r>
              <a:rPr lang="en-MY" sz="1000" dirty="0" smtClean="0">
                <a:latin typeface="Tw Cen MT" panose="020B0602020104020603" pitchFamily="34" charset="0"/>
              </a:rPr>
              <a:t>Federal </a:t>
            </a:r>
            <a:r>
              <a:rPr lang="en-MY" sz="1000" dirty="0">
                <a:latin typeface="Tw Cen MT" panose="020B0602020104020603" pitchFamily="34" charset="0"/>
              </a:rPr>
              <a:t>Court (cases registered </a:t>
            </a:r>
            <a:r>
              <a:rPr lang="en-MY" sz="1000" dirty="0" smtClean="0">
                <a:latin typeface="Tw Cen MT" panose="020B0602020104020603" pitchFamily="34" charset="0"/>
              </a:rPr>
              <a:t>20, </a:t>
            </a:r>
            <a:r>
              <a:rPr lang="en-MY" sz="1000" dirty="0">
                <a:latin typeface="Tw Cen MT" panose="020B0602020104020603" pitchFamily="34" charset="0"/>
              </a:rPr>
              <a:t>cases resolved </a:t>
            </a:r>
            <a:r>
              <a:rPr lang="en-MY" sz="1000" dirty="0" smtClean="0">
                <a:latin typeface="Tw Cen MT" panose="020B0602020104020603" pitchFamily="34" charset="0"/>
              </a:rPr>
              <a:t>14)</a:t>
            </a:r>
            <a:endParaRPr lang="en-MY" sz="1000" dirty="0">
              <a:latin typeface="Tw Cen MT" panose="020B0602020104020603" pitchFamily="34" charset="0"/>
            </a:endParaRPr>
          </a:p>
          <a:p>
            <a:pPr marL="228600" indent="-228600">
              <a:buFont typeface="+mj-lt"/>
              <a:buAutoNum type="arabicParenR"/>
            </a:pPr>
            <a:r>
              <a:rPr lang="en-MY" sz="1000" dirty="0" smtClean="0">
                <a:latin typeface="Tw Cen MT" panose="020B0602020104020603" pitchFamily="34" charset="0"/>
              </a:rPr>
              <a:t>Appeal </a:t>
            </a:r>
            <a:r>
              <a:rPr lang="en-MY" sz="1000" dirty="0">
                <a:latin typeface="Tw Cen MT" panose="020B0602020104020603" pitchFamily="34" charset="0"/>
              </a:rPr>
              <a:t>Court (cases registered </a:t>
            </a:r>
            <a:r>
              <a:rPr lang="en-MY" sz="1000" dirty="0" smtClean="0">
                <a:latin typeface="Tw Cen MT" panose="020B0602020104020603" pitchFamily="34" charset="0"/>
              </a:rPr>
              <a:t>151, </a:t>
            </a:r>
            <a:r>
              <a:rPr lang="en-MY" sz="1000" dirty="0">
                <a:latin typeface="Tw Cen MT" panose="020B0602020104020603" pitchFamily="34" charset="0"/>
              </a:rPr>
              <a:t>cases resolved </a:t>
            </a:r>
            <a:r>
              <a:rPr lang="en-MY" sz="1000" dirty="0" smtClean="0">
                <a:latin typeface="Tw Cen MT" panose="020B0602020104020603" pitchFamily="34" charset="0"/>
              </a:rPr>
              <a:t>86)</a:t>
            </a:r>
            <a:endParaRPr lang="en-MY" sz="1000" dirty="0">
              <a:latin typeface="Tw Cen MT" panose="020B0602020104020603" pitchFamily="34" charset="0"/>
            </a:endParaRPr>
          </a:p>
          <a:p>
            <a:pPr marL="228600" indent="-228600">
              <a:buFont typeface="+mj-lt"/>
              <a:buAutoNum type="arabicParenR"/>
            </a:pPr>
            <a:r>
              <a:rPr lang="en-MY" sz="1000" dirty="0" smtClean="0">
                <a:latin typeface="Tw Cen MT" panose="020B0602020104020603" pitchFamily="34" charset="0"/>
              </a:rPr>
              <a:t>High </a:t>
            </a:r>
            <a:r>
              <a:rPr lang="en-MY" sz="1000" dirty="0">
                <a:latin typeface="Tw Cen MT" panose="020B0602020104020603" pitchFamily="34" charset="0"/>
              </a:rPr>
              <a:t>Court (cases registered </a:t>
            </a:r>
            <a:r>
              <a:rPr lang="en-MY" sz="1000" dirty="0" smtClean="0">
                <a:latin typeface="Tw Cen MT" panose="020B0602020104020603" pitchFamily="34" charset="0"/>
              </a:rPr>
              <a:t>49, </a:t>
            </a:r>
            <a:r>
              <a:rPr lang="en-MY" sz="1000" dirty="0">
                <a:latin typeface="Tw Cen MT" panose="020B0602020104020603" pitchFamily="34" charset="0"/>
              </a:rPr>
              <a:t>cases resolved </a:t>
            </a:r>
            <a:r>
              <a:rPr lang="en-MY" sz="1000" dirty="0" smtClean="0">
                <a:latin typeface="Tw Cen MT" panose="020B0602020104020603" pitchFamily="34" charset="0"/>
              </a:rPr>
              <a:t>53)</a:t>
            </a:r>
            <a:endParaRPr lang="en-MY" sz="1000" dirty="0">
              <a:latin typeface="Tw Cen MT" panose="020B0602020104020603" pitchFamily="34" charset="0"/>
            </a:endParaRPr>
          </a:p>
          <a:p>
            <a:pPr marL="228600" indent="-228600">
              <a:buFont typeface="+mj-lt"/>
              <a:buAutoNum type="arabicParenR"/>
            </a:pPr>
            <a:r>
              <a:rPr lang="en-MY" sz="1000" dirty="0" smtClean="0">
                <a:latin typeface="Tw Cen MT" panose="020B0602020104020603" pitchFamily="34" charset="0"/>
              </a:rPr>
              <a:t>Sessions </a:t>
            </a:r>
            <a:r>
              <a:rPr lang="en-MY" sz="1000" dirty="0">
                <a:latin typeface="Tw Cen MT" panose="020B0602020104020603" pitchFamily="34" charset="0"/>
              </a:rPr>
              <a:t>Court (cases registered </a:t>
            </a:r>
            <a:r>
              <a:rPr lang="en-MY" sz="1000" dirty="0" smtClean="0">
                <a:latin typeface="Tw Cen MT" panose="020B0602020104020603" pitchFamily="34" charset="0"/>
              </a:rPr>
              <a:t>18, </a:t>
            </a:r>
            <a:r>
              <a:rPr lang="en-MY" sz="1000" dirty="0">
                <a:latin typeface="Tw Cen MT" panose="020B0602020104020603" pitchFamily="34" charset="0"/>
              </a:rPr>
              <a:t>cases resolved </a:t>
            </a:r>
            <a:r>
              <a:rPr lang="en-MY" sz="1000" dirty="0" smtClean="0">
                <a:latin typeface="Tw Cen MT" panose="020B0602020104020603" pitchFamily="34" charset="0"/>
              </a:rPr>
              <a:t>22)</a:t>
            </a:r>
            <a:endParaRPr lang="en-MY" sz="1000" dirty="0">
              <a:latin typeface="Tw Cen MT" panose="020B0602020104020603" pitchFamily="34" charset="0"/>
            </a:endParaRPr>
          </a:p>
          <a:p>
            <a:pPr marL="228600" indent="-228600">
              <a:buFont typeface="+mj-lt"/>
              <a:buAutoNum type="arabicParenR"/>
            </a:pPr>
            <a:r>
              <a:rPr lang="en-MY" sz="1000" dirty="0" smtClean="0">
                <a:latin typeface="Tw Cen MT" panose="020B0602020104020603" pitchFamily="34" charset="0"/>
              </a:rPr>
              <a:t>Magistrates </a:t>
            </a:r>
            <a:r>
              <a:rPr lang="en-MY" sz="1000" dirty="0">
                <a:latin typeface="Tw Cen MT" panose="020B0602020104020603" pitchFamily="34" charset="0"/>
              </a:rPr>
              <a:t>Court (cases registered 8</a:t>
            </a:r>
            <a:r>
              <a:rPr lang="en-MY" sz="1000" dirty="0" smtClean="0">
                <a:latin typeface="Tw Cen MT" panose="020B0602020104020603" pitchFamily="34" charset="0"/>
              </a:rPr>
              <a:t>, </a:t>
            </a:r>
            <a:r>
              <a:rPr lang="en-MY" sz="1000" dirty="0">
                <a:latin typeface="Tw Cen MT" panose="020B0602020104020603" pitchFamily="34" charset="0"/>
              </a:rPr>
              <a:t>cases resolved </a:t>
            </a:r>
            <a:r>
              <a:rPr lang="en-MY" sz="1000" dirty="0" smtClean="0">
                <a:latin typeface="Tw Cen MT" panose="020B0602020104020603" pitchFamily="34" charset="0"/>
              </a:rPr>
              <a:t>7)</a:t>
            </a:r>
          </a:p>
          <a:p>
            <a:endParaRPr lang="en-US" sz="1000" dirty="0" smtClean="0">
              <a:latin typeface="Tw Cen MT" panose="020B0602020104020603" pitchFamily="34" charset="0"/>
            </a:endParaRPr>
          </a:p>
          <a:p>
            <a:pPr algn="just"/>
            <a:r>
              <a:rPr lang="en-US" sz="1000" dirty="0" smtClean="0">
                <a:latin typeface="Tw Cen MT" panose="020B0602020104020603" pitchFamily="34" charset="0"/>
              </a:rPr>
              <a:t>70% of the commentaries have been completed and CCLR 2017 is expected to be completed by end of July 2018</a:t>
            </a:r>
          </a:p>
          <a:p>
            <a:pPr algn="just"/>
            <a:endParaRPr lang="en-US" sz="1000" dirty="0" smtClean="0">
              <a:latin typeface="Tw Cen MT" panose="020B0602020104020603" pitchFamily="34" charset="0"/>
            </a:endParaRPr>
          </a:p>
          <a:p>
            <a:pPr algn="just"/>
            <a:r>
              <a:rPr lang="en-MY" sz="1000" b="1" dirty="0" smtClean="0">
                <a:latin typeface="Tw Cen MT" panose="020B0602020104020603" pitchFamily="34" charset="0"/>
              </a:rPr>
              <a:t>Web-based system with mobile compatibility development</a:t>
            </a:r>
          </a:p>
          <a:p>
            <a:pPr algn="just"/>
            <a:r>
              <a:rPr lang="en-MY" sz="1000" dirty="0" smtClean="0">
                <a:latin typeface="Tw Cen MT" panose="020B0602020104020603" pitchFamily="34" charset="0"/>
              </a:rPr>
              <a:t>ARK </a:t>
            </a:r>
            <a:r>
              <a:rPr lang="en-MY" sz="1000" dirty="0">
                <a:latin typeface="Tw Cen MT" panose="020B0602020104020603" pitchFamily="34" charset="0"/>
              </a:rPr>
              <a:t>Knowledge </a:t>
            </a:r>
            <a:r>
              <a:rPr lang="en-MY" sz="1000" dirty="0" smtClean="0">
                <a:latin typeface="Tw Cen MT" panose="020B0602020104020603" pitchFamily="34" charset="0"/>
              </a:rPr>
              <a:t>was appointed on 5 December 2017 to develop the web-based system with a completion date in July 2018. As of Q2 2018, the following progress have been recorded:</a:t>
            </a:r>
          </a:p>
          <a:p>
            <a:pPr algn="just">
              <a:buFont typeface="Arial" pitchFamily="34" charset="0"/>
              <a:buChar char="•"/>
            </a:pPr>
            <a:r>
              <a:rPr lang="en-MY" sz="1000" dirty="0" smtClean="0">
                <a:latin typeface="Tw Cen MT" panose="020B0602020104020603" pitchFamily="34" charset="0"/>
              </a:rPr>
              <a:t>  24 Jan 2018	 : Stage 1 (Approval of URC) completed </a:t>
            </a:r>
          </a:p>
          <a:p>
            <a:pPr algn="just">
              <a:buFont typeface="Arial" pitchFamily="34" charset="0"/>
              <a:buChar char="•"/>
            </a:pPr>
            <a:r>
              <a:rPr lang="en-MY" sz="1000" dirty="0" smtClean="0">
                <a:latin typeface="Tw Cen MT" panose="020B0602020104020603" pitchFamily="34" charset="0"/>
              </a:rPr>
              <a:t>  17 April 2018	 </a:t>
            </a:r>
            <a:r>
              <a:rPr lang="en-MY" sz="1000" dirty="0">
                <a:latin typeface="Tw Cen MT" panose="020B0602020104020603" pitchFamily="34" charset="0"/>
              </a:rPr>
              <a:t>: Stage 2 (Development of Prototype) </a:t>
            </a:r>
            <a:r>
              <a:rPr lang="en-MY" sz="1000" dirty="0" smtClean="0">
                <a:latin typeface="Tw Cen MT" panose="020B0602020104020603" pitchFamily="34" charset="0"/>
              </a:rPr>
              <a:t>completed </a:t>
            </a:r>
          </a:p>
          <a:p>
            <a:pPr algn="just">
              <a:buFont typeface="Arial" pitchFamily="34" charset="0"/>
              <a:buChar char="•"/>
            </a:pPr>
            <a:r>
              <a:rPr lang="en-MY" sz="1000" dirty="0" smtClean="0">
                <a:latin typeface="Tw Cen MT" panose="020B0602020104020603" pitchFamily="34" charset="0"/>
              </a:rPr>
              <a:t>  25 June 2018	 : Stage 3 (Full completion) Content enrichment completed</a:t>
            </a:r>
          </a:p>
          <a:p>
            <a:pPr algn="just">
              <a:buFont typeface="Arial" pitchFamily="34" charset="0"/>
              <a:buChar char="•"/>
            </a:pPr>
            <a:r>
              <a:rPr lang="en-MY" sz="1000" dirty="0" smtClean="0">
                <a:latin typeface="Tw Cen MT" panose="020B0602020104020603" pitchFamily="34" charset="0"/>
              </a:rPr>
              <a:t>  In progress	 : Integration of payment gateway, training sessions and handover of end product</a:t>
            </a:r>
            <a:br>
              <a:rPr lang="en-MY" sz="1000" dirty="0" smtClean="0">
                <a:latin typeface="Tw Cen MT" panose="020B0602020104020603" pitchFamily="34" charset="0"/>
              </a:rPr>
            </a:br>
            <a:endParaRPr lang="en-US" sz="1000" dirty="0" smtClean="0">
              <a:latin typeface="Tw Cen MT" panose="020B0602020104020603" pitchFamily="34" charset="0"/>
            </a:endParaRPr>
          </a:p>
          <a:p>
            <a:pPr algn="just"/>
            <a:r>
              <a:rPr lang="en-MY" sz="1000" b="1" dirty="0" smtClean="0">
                <a:latin typeface="Tw Cen MT" panose="020B0602020104020603" pitchFamily="34" charset="0"/>
              </a:rPr>
              <a:t>IPTA/IPTS adoption of CCLR as learning reference</a:t>
            </a:r>
          </a:p>
          <a:p>
            <a:pPr algn="just"/>
            <a:r>
              <a:rPr lang="en-MY" sz="1000" dirty="0" smtClean="0">
                <a:latin typeface="Tw Cen MT" panose="020B0602020104020603" pitchFamily="34" charset="0"/>
              </a:rPr>
              <a:t>Memorandum of Understanding (</a:t>
            </a:r>
            <a:r>
              <a:rPr lang="en-MY" sz="1000" dirty="0" err="1" smtClean="0">
                <a:latin typeface="Tw Cen MT" panose="020B0602020104020603" pitchFamily="34" charset="0"/>
              </a:rPr>
              <a:t>MoU</a:t>
            </a:r>
            <a:r>
              <a:rPr lang="en-MY" sz="1000" dirty="0" smtClean="0">
                <a:latin typeface="Tw Cen MT" panose="020B0602020104020603" pitchFamily="34" charset="0"/>
              </a:rPr>
              <a:t>) with the following nine (9) </a:t>
            </a:r>
            <a:r>
              <a:rPr lang="en-US" sz="1000" dirty="0" smtClean="0">
                <a:latin typeface="Tw Cen MT" panose="020B0602020104020603" pitchFamily="34" charset="0"/>
              </a:rPr>
              <a:t>higher learning institutions was held on 27 March 2018 in conjunction with ICW 2018:  UM</a:t>
            </a:r>
            <a:r>
              <a:rPr lang="en-US" sz="1000" dirty="0">
                <a:latin typeface="Tw Cen MT" panose="020B0602020104020603" pitchFamily="34" charset="0"/>
              </a:rPr>
              <a:t>, UITM, USM, UTM, SEGI U, UTAR, TAR UC, </a:t>
            </a:r>
            <a:r>
              <a:rPr lang="en-US" sz="1000" dirty="0" smtClean="0">
                <a:latin typeface="Tw Cen MT" panose="020B0602020104020603" pitchFamily="34" charset="0"/>
              </a:rPr>
              <a:t>University Of Reading Malaysia, and. Taylors University. INTI International Universities, IIUM and </a:t>
            </a:r>
            <a:r>
              <a:rPr lang="en-US" sz="1000" dirty="0" err="1" smtClean="0">
                <a:latin typeface="Tw Cen MT" panose="020B0602020104020603" pitchFamily="34" charset="0"/>
              </a:rPr>
              <a:t>Jabatan</a:t>
            </a:r>
            <a:r>
              <a:rPr lang="en-US" sz="1000" dirty="0" smtClean="0">
                <a:latin typeface="Tw Cen MT" panose="020B0602020104020603" pitchFamily="34" charset="0"/>
              </a:rPr>
              <a:t> </a:t>
            </a:r>
            <a:r>
              <a:rPr lang="en-US" sz="1000" dirty="0" err="1" smtClean="0">
                <a:latin typeface="Tw Cen MT" panose="020B0602020104020603" pitchFamily="34" charset="0"/>
              </a:rPr>
              <a:t>Pendidikan</a:t>
            </a:r>
            <a:r>
              <a:rPr lang="en-US" sz="1000" dirty="0" smtClean="0">
                <a:latin typeface="Tw Cen MT" panose="020B0602020104020603" pitchFamily="34" charset="0"/>
              </a:rPr>
              <a:t> </a:t>
            </a:r>
            <a:r>
              <a:rPr lang="en-US" sz="1000" dirty="0" err="1" smtClean="0">
                <a:latin typeface="Tw Cen MT" panose="020B0602020104020603" pitchFamily="34" charset="0"/>
              </a:rPr>
              <a:t>Politeknik</a:t>
            </a:r>
            <a:r>
              <a:rPr lang="en-US" sz="1000" dirty="0" smtClean="0">
                <a:latin typeface="Tw Cen MT" panose="020B0602020104020603" pitchFamily="34" charset="0"/>
              </a:rPr>
              <a:t> Malaysia are finalizing their </a:t>
            </a:r>
            <a:r>
              <a:rPr lang="en-US" sz="1000" dirty="0" err="1" smtClean="0">
                <a:latin typeface="Tw Cen MT" panose="020B0602020104020603" pitchFamily="34" charset="0"/>
              </a:rPr>
              <a:t>MoU</a:t>
            </a:r>
            <a:r>
              <a:rPr lang="en-US" sz="1000" dirty="0" smtClean="0">
                <a:latin typeface="Tw Cen MT" panose="020B0602020104020603" pitchFamily="34" charset="0"/>
              </a:rPr>
              <a:t> document with legal office.</a:t>
            </a:r>
          </a:p>
          <a:p>
            <a:endParaRPr lang="en-MY" sz="1000" dirty="0" smtClean="0">
              <a:latin typeface="Tw Cen MT" panose="020B0602020104020603" pitchFamily="34" charset="0"/>
            </a:endParaRPr>
          </a:p>
        </p:txBody>
      </p:sp>
      <p:sp>
        <p:nvSpPr>
          <p:cNvPr id="5" name="Rectangle 4"/>
          <p:cNvSpPr/>
          <p:nvPr/>
        </p:nvSpPr>
        <p:spPr>
          <a:xfrm>
            <a:off x="2110332" y="63798"/>
            <a:ext cx="3167790" cy="307777"/>
          </a:xfrm>
          <a:prstGeom prst="rect">
            <a:avLst/>
          </a:prstGeom>
          <a:ln>
            <a:noFill/>
          </a:ln>
        </p:spPr>
        <p:txBody>
          <a:bodyPr wrap="none">
            <a:spAutoFit/>
          </a:bodyPr>
          <a:lstStyle/>
          <a:p>
            <a:r>
              <a:rPr lang="ms-MY" sz="1400" b="1" dirty="0" smtClean="0">
                <a:solidFill>
                  <a:srgbClr val="FF0000"/>
                </a:solidFill>
                <a:latin typeface="Tw Cen MT" panose="020B0602020104020603" pitchFamily="34" charset="0"/>
              </a:rPr>
              <a:t>QUALITY, SAFETY &amp; PROFESSIONALISM</a:t>
            </a:r>
            <a:endParaRPr lang="ms-MY" sz="1400" dirty="0">
              <a:solidFill>
                <a:srgbClr val="FF0000"/>
              </a:solidFill>
            </a:endParaRPr>
          </a:p>
        </p:txBody>
      </p:sp>
      <p:sp>
        <p:nvSpPr>
          <p:cNvPr id="10" name="Rectangle 9"/>
          <p:cNvSpPr/>
          <p:nvPr/>
        </p:nvSpPr>
        <p:spPr>
          <a:xfrm>
            <a:off x="116962" y="-74431"/>
            <a:ext cx="2283337"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Q3-024</a:t>
            </a:r>
            <a:endParaRPr lang="ms-MY" sz="2800" dirty="0">
              <a:solidFill>
                <a:schemeClr val="bg1"/>
              </a:solidFill>
            </a:endParaRPr>
          </a:p>
        </p:txBody>
      </p:sp>
      <p:sp>
        <p:nvSpPr>
          <p:cNvPr id="15" name="TextBox 14"/>
          <p:cNvSpPr txBox="1"/>
          <p:nvPr/>
        </p:nvSpPr>
        <p:spPr>
          <a:xfrm>
            <a:off x="0" y="4658921"/>
            <a:ext cx="6858000" cy="230832"/>
          </a:xfrm>
          <a:prstGeom prst="rect">
            <a:avLst/>
          </a:prstGeom>
          <a:solidFill>
            <a:srgbClr val="FF3300"/>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a:t>
            </a:r>
            <a:r>
              <a:rPr lang="en-US" sz="900" b="1" dirty="0">
                <a:solidFill>
                  <a:schemeClr val="bg1"/>
                </a:solidFill>
                <a:latin typeface="Tw Cen MT" panose="020B0602020104020603" pitchFamily="34" charset="0"/>
              </a:rPr>
              <a:t>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FF3300"/>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Tree>
    <p:extLst>
      <p:ext uri="{BB962C8B-B14F-4D97-AF65-F5344CB8AC3E}">
        <p14:creationId xmlns:p14="http://schemas.microsoft.com/office/powerpoint/2010/main" val="16873882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a:extLst>
              <a:ext uri="{FF2B5EF4-FFF2-40B4-BE49-F238E27FC236}">
                <a16:creationId xmlns:a16="http://schemas.microsoft.com/office/drawing/2014/main" id="{68FB8E7B-B830-904B-B556-9ACDAB91AD57}"/>
              </a:ext>
            </a:extLst>
          </p:cNvPr>
          <p:cNvSpPr/>
          <p:nvPr/>
        </p:nvSpPr>
        <p:spPr>
          <a:xfrm>
            <a:off x="-150813" y="0"/>
            <a:ext cx="2319338" cy="369888"/>
          </a:xfrm>
          <a:prstGeom prst="parallelogram">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MY">
              <a:solidFill>
                <a:srgbClr val="FFFFFF"/>
              </a:solidFill>
            </a:endParaRPr>
          </a:p>
        </p:txBody>
      </p:sp>
      <p:graphicFrame>
        <p:nvGraphicFramePr>
          <p:cNvPr id="2" name="Table 1"/>
          <p:cNvGraphicFramePr>
            <a:graphicFrameLocks noGrp="1"/>
          </p:cNvGraphicFramePr>
          <p:nvPr/>
        </p:nvGraphicFramePr>
        <p:xfrm>
          <a:off x="0" y="2063750"/>
          <a:ext cx="6858000" cy="2209800"/>
        </p:xfrm>
        <a:graphic>
          <a:graphicData uri="http://schemas.openxmlformats.org/drawingml/2006/table">
            <a:tbl>
              <a:tblPr/>
              <a:tblGrid>
                <a:gridCol w="1319213">
                  <a:extLst>
                    <a:ext uri="{9D8B030D-6E8A-4147-A177-3AD203B41FA5}">
                      <a16:colId xmlns:a16="http://schemas.microsoft.com/office/drawing/2014/main" val="20000"/>
                    </a:ext>
                  </a:extLst>
                </a:gridCol>
                <a:gridCol w="1423987">
                  <a:extLst>
                    <a:ext uri="{9D8B030D-6E8A-4147-A177-3AD203B41FA5}">
                      <a16:colId xmlns:a16="http://schemas.microsoft.com/office/drawing/2014/main" val="20001"/>
                    </a:ext>
                  </a:extLst>
                </a:gridCol>
                <a:gridCol w="1414463">
                  <a:extLst>
                    <a:ext uri="{9D8B030D-6E8A-4147-A177-3AD203B41FA5}">
                      <a16:colId xmlns:a16="http://schemas.microsoft.com/office/drawing/2014/main" val="20002"/>
                    </a:ext>
                  </a:extLst>
                </a:gridCol>
                <a:gridCol w="1328737">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tblGrid>
              <a:tr h="422275">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rPr>
                        <a:t>2016</a:t>
                      </a:r>
                    </a:p>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rPr>
                        <a:t>Weightage : 40%</a:t>
                      </a: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3300">
                        <a:alpha val="65097"/>
                      </a:srgbClr>
                    </a:solid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rPr>
                        <a:t>2017</a:t>
                      </a:r>
                    </a:p>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rPr>
                        <a:t>Weightage : 15%</a:t>
                      </a: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3300">
                        <a:alpha val="65097"/>
                      </a:srgbClr>
                    </a:solid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rPr>
                        <a:t>2018</a:t>
                      </a:r>
                    </a:p>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rPr>
                        <a:t>Weightage : 15%</a:t>
                      </a: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3300">
                        <a:alpha val="65097"/>
                      </a:srgbClr>
                    </a:solid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rPr>
                        <a:t>2019</a:t>
                      </a:r>
                    </a:p>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rPr>
                        <a:t>Weightage : 15%</a:t>
                      </a: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3300">
                        <a:alpha val="65097"/>
                      </a:srgbClr>
                    </a:solid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rPr>
                        <a:t>2020</a:t>
                      </a:r>
                    </a:p>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rPr>
                        <a:t>Weightage : 15%</a:t>
                      </a: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3300">
                        <a:alpha val="65097"/>
                      </a:srgbClr>
                    </a:solidFill>
                  </a:tcPr>
                </a:tc>
                <a:extLst>
                  <a:ext uri="{0D108BD9-81ED-4DB2-BD59-A6C34878D82A}">
                    <a16:rowId xmlns:a16="http://schemas.microsoft.com/office/drawing/2014/main" val="10000"/>
                  </a:ext>
                </a:extLst>
              </a:tr>
              <a:tr h="1787525">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Tw Cen MT" pitchFamily="34" charset="0"/>
                        </a:rPr>
                        <a:t>CITP portal launched</a:t>
                      </a:r>
                    </a:p>
                    <a:p>
                      <a:pPr marL="0" marR="0" lvl="0" indent="0" algn="l" defTabSz="685800" rtl="0" eaLnBrk="1" fontAlgn="base" latinLnBrk="0" hangingPunct="1">
                        <a:lnSpc>
                          <a:spcPct val="100000"/>
                        </a:lnSpc>
                        <a:spcBef>
                          <a:spcPct val="0"/>
                        </a:spcBef>
                        <a:spcAft>
                          <a:spcPct val="0"/>
                        </a:spcAft>
                        <a:buClrTx/>
                        <a:buSzTx/>
                        <a:buFontTx/>
                        <a:buNone/>
                        <a:tabLst/>
                      </a:pPr>
                      <a:endParaRPr kumimoji="0" lang="ms-MY" sz="900" b="0" i="0" u="none" strike="noStrike" cap="none" normalizeH="0" baseline="0" smtClean="0">
                        <a:ln>
                          <a:noFill/>
                        </a:ln>
                        <a:solidFill>
                          <a:schemeClr val="tx1"/>
                        </a:solidFill>
                        <a:effectLst/>
                        <a:latin typeface="Tw Cen MT" pitchFamily="34" charset="0"/>
                      </a:endParaRP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BE5D6"/>
                    </a:solid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w Cen MT" pitchFamily="34" charset="0"/>
                        </a:rPr>
                        <a:t>CITP portal updated and maintained</a:t>
                      </a:r>
                    </a:p>
                    <a:p>
                      <a:pPr marL="0" marR="0" lvl="0" indent="0" algn="l" defTabSz="6858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chemeClr val="tx1"/>
                        </a:solidFill>
                        <a:effectLst/>
                        <a:latin typeface="Tw Cen MT" pitchFamily="34" charset="0"/>
                      </a:endParaRPr>
                    </a:p>
                    <a:p>
                      <a:pPr marL="0" marR="0" lvl="0" indent="0" algn="l" defTabSz="6858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w Cen MT" pitchFamily="34" charset="0"/>
                        </a:rPr>
                        <a:t>40,000 unique users on CITP portal captured</a:t>
                      </a:r>
                    </a:p>
                    <a:p>
                      <a:pPr marL="0" marR="0" lvl="0" indent="0" algn="l" defTabSz="685800" rtl="0" eaLnBrk="1" fontAlgn="base" latinLnBrk="0" hangingPunct="1">
                        <a:lnSpc>
                          <a:spcPct val="100000"/>
                        </a:lnSpc>
                        <a:spcBef>
                          <a:spcPct val="0"/>
                        </a:spcBef>
                        <a:spcAft>
                          <a:spcPct val="0"/>
                        </a:spcAft>
                        <a:buClrTx/>
                        <a:buSzTx/>
                        <a:buFontTx/>
                        <a:buNone/>
                        <a:tabLst/>
                      </a:pPr>
                      <a:endParaRPr kumimoji="0" lang="en-MY" sz="900" b="0" i="0" u="none" strike="noStrike" cap="none" normalizeH="0" baseline="0" smtClean="0">
                        <a:ln>
                          <a:noFill/>
                        </a:ln>
                        <a:solidFill>
                          <a:schemeClr val="tx1"/>
                        </a:solidFill>
                        <a:effectLst/>
                        <a:latin typeface="Tw Cen MT" pitchFamily="34" charset="0"/>
                      </a:endParaRP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BE5D6"/>
                    </a:solid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w Cen MT" pitchFamily="34" charset="0"/>
                        </a:rPr>
                        <a:t>CITP portal updated and maintained</a:t>
                      </a:r>
                    </a:p>
                    <a:p>
                      <a:pPr marL="0" marR="0" lvl="0" indent="0" algn="l" defTabSz="6858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chemeClr val="tx1"/>
                        </a:solidFill>
                        <a:effectLst/>
                        <a:latin typeface="Tw Cen MT" pitchFamily="34" charset="0"/>
                      </a:endParaRPr>
                    </a:p>
                    <a:p>
                      <a:pPr marL="0" marR="0" lvl="0" indent="0" algn="l" defTabSz="6858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w Cen MT" pitchFamily="34" charset="0"/>
                        </a:rPr>
                        <a:t>40,000 unique users on CITP portal captured</a:t>
                      </a:r>
                    </a:p>
                    <a:p>
                      <a:pPr marL="0" marR="0" lvl="0" indent="0" algn="l" defTabSz="685800" rtl="0" eaLnBrk="1" fontAlgn="base" latinLnBrk="0" hangingPunct="1">
                        <a:lnSpc>
                          <a:spcPct val="100000"/>
                        </a:lnSpc>
                        <a:spcBef>
                          <a:spcPct val="0"/>
                        </a:spcBef>
                        <a:spcAft>
                          <a:spcPct val="0"/>
                        </a:spcAft>
                        <a:buClrTx/>
                        <a:buSzTx/>
                        <a:buFontTx/>
                        <a:buNone/>
                        <a:tabLst/>
                      </a:pPr>
                      <a:endParaRPr kumimoji="0" lang="en-MY" sz="900" b="0" i="0" u="none" strike="noStrike" cap="none" normalizeH="0" baseline="0" smtClean="0">
                        <a:ln>
                          <a:noFill/>
                        </a:ln>
                        <a:solidFill>
                          <a:schemeClr val="tx1"/>
                        </a:solidFill>
                        <a:effectLst/>
                        <a:latin typeface="Tw Cen MT" pitchFamily="34" charset="0"/>
                      </a:endParaRP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BE5D6"/>
                    </a:solid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w Cen MT" pitchFamily="34" charset="0"/>
                        </a:rPr>
                        <a:t>CITP portal updated and maintained</a:t>
                      </a:r>
                    </a:p>
                    <a:p>
                      <a:pPr marL="0" marR="0" lvl="0" indent="0" algn="l" defTabSz="6858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chemeClr val="tx1"/>
                        </a:solidFill>
                        <a:effectLst/>
                        <a:latin typeface="Tw Cen MT" pitchFamily="34" charset="0"/>
                      </a:endParaRPr>
                    </a:p>
                    <a:p>
                      <a:pPr marL="0" marR="0" lvl="0" indent="0" algn="l" defTabSz="6858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w Cen MT" pitchFamily="34" charset="0"/>
                        </a:rPr>
                        <a:t>40,000 unique users on CITP portal captured</a:t>
                      </a:r>
                    </a:p>
                    <a:p>
                      <a:pPr marL="0" marR="0" lvl="0" indent="0" algn="l" defTabSz="685800" rtl="0" eaLnBrk="1" fontAlgn="base" latinLnBrk="0" hangingPunct="1">
                        <a:lnSpc>
                          <a:spcPct val="100000"/>
                        </a:lnSpc>
                        <a:spcBef>
                          <a:spcPct val="0"/>
                        </a:spcBef>
                        <a:spcAft>
                          <a:spcPct val="0"/>
                        </a:spcAft>
                        <a:buClrTx/>
                        <a:buSzTx/>
                        <a:buFontTx/>
                        <a:buNone/>
                        <a:tabLst/>
                      </a:pPr>
                      <a:endParaRPr kumimoji="0" lang="en-MY" sz="900" b="0" i="0" u="none" strike="noStrike" cap="none" normalizeH="0" baseline="0" smtClean="0">
                        <a:ln>
                          <a:noFill/>
                        </a:ln>
                        <a:solidFill>
                          <a:schemeClr val="tx1"/>
                        </a:solidFill>
                        <a:effectLst/>
                        <a:latin typeface="Tw Cen MT" pitchFamily="34" charset="0"/>
                      </a:endParaRP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BE5D6"/>
                    </a:solid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w Cen MT" pitchFamily="34" charset="0"/>
                        </a:rPr>
                        <a:t>CITP portal updated and maintained</a:t>
                      </a:r>
                    </a:p>
                    <a:p>
                      <a:pPr marL="0" marR="0" lvl="0" indent="0" algn="l" defTabSz="6858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chemeClr val="tx1"/>
                        </a:solidFill>
                        <a:effectLst/>
                        <a:latin typeface="Tw Cen MT" pitchFamily="34" charset="0"/>
                      </a:endParaRPr>
                    </a:p>
                    <a:p>
                      <a:pPr marL="0" marR="0" lvl="0" indent="0" algn="l" defTabSz="6858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w Cen MT" pitchFamily="34" charset="0"/>
                        </a:rPr>
                        <a:t>40,000 unique users on CITP portal captured</a:t>
                      </a:r>
                    </a:p>
                    <a:p>
                      <a:pPr marL="0" marR="0" lvl="0" indent="0" algn="l" defTabSz="685800" rtl="0" eaLnBrk="1" fontAlgn="base" latinLnBrk="0" hangingPunct="1">
                        <a:lnSpc>
                          <a:spcPct val="100000"/>
                        </a:lnSpc>
                        <a:spcBef>
                          <a:spcPct val="0"/>
                        </a:spcBef>
                        <a:spcAft>
                          <a:spcPct val="0"/>
                        </a:spcAft>
                        <a:buClrTx/>
                        <a:buSzTx/>
                        <a:buFontTx/>
                        <a:buNone/>
                        <a:tabLst/>
                      </a:pPr>
                      <a:endParaRPr kumimoji="0" lang="en-MY" sz="900" b="0" i="0" u="none" strike="noStrike" cap="none" normalizeH="0" baseline="0" smtClean="0">
                        <a:ln>
                          <a:noFill/>
                        </a:ln>
                        <a:solidFill>
                          <a:schemeClr val="tx1"/>
                        </a:solidFill>
                        <a:effectLst/>
                        <a:latin typeface="Tw Cen MT" pitchFamily="34" charset="0"/>
                      </a:endParaRP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BE5D6"/>
                    </a:solidFill>
                  </a:tcPr>
                </a:tc>
                <a:extLst>
                  <a:ext uri="{0D108BD9-81ED-4DB2-BD59-A6C34878D82A}">
                    <a16:rowId xmlns:a16="http://schemas.microsoft.com/office/drawing/2014/main" val="10001"/>
                  </a:ext>
                </a:extLst>
              </a:tr>
            </a:tbl>
          </a:graphicData>
        </a:graphic>
      </p:graphicFrame>
      <p:sp>
        <p:nvSpPr>
          <p:cNvPr id="3" name="Rectangle 2">
            <a:extLst>
              <a:ext uri="{FF2B5EF4-FFF2-40B4-BE49-F238E27FC236}">
                <a16:creationId xmlns:a16="http://schemas.microsoft.com/office/drawing/2014/main" id="{98936A00-98F6-444B-99A4-FF19308B3C5E}"/>
              </a:ext>
            </a:extLst>
          </p:cNvPr>
          <p:cNvSpPr/>
          <p:nvPr/>
        </p:nvSpPr>
        <p:spPr>
          <a:xfrm>
            <a:off x="0" y="4540250"/>
            <a:ext cx="6858000" cy="53308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ms-MY">
              <a:solidFill>
                <a:srgbClr val="FFFFFF"/>
              </a:solidFill>
            </a:endParaRPr>
          </a:p>
        </p:txBody>
      </p:sp>
      <p:graphicFrame>
        <p:nvGraphicFramePr>
          <p:cNvPr id="19" name="Table 18"/>
          <p:cNvGraphicFramePr>
            <a:graphicFrameLocks noGrp="1"/>
          </p:cNvGraphicFramePr>
          <p:nvPr/>
        </p:nvGraphicFramePr>
        <p:xfrm>
          <a:off x="4614863" y="254000"/>
          <a:ext cx="2232025" cy="1587500"/>
        </p:xfrm>
        <a:graphic>
          <a:graphicData uri="http://schemas.openxmlformats.org/drawingml/2006/table">
            <a:tbl>
              <a:tblPr/>
              <a:tblGrid>
                <a:gridCol w="2232025">
                  <a:extLst>
                    <a:ext uri="{9D8B030D-6E8A-4147-A177-3AD203B41FA5}">
                      <a16:colId xmlns:a16="http://schemas.microsoft.com/office/drawing/2014/main" val="20000"/>
                    </a:ext>
                  </a:extLst>
                </a:gridCol>
              </a:tblGrid>
              <a:tr h="396875">
                <a:tc>
                  <a:txBody>
                    <a:bodyPr/>
                    <a:lstStyle/>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smtClean="0">
                          <a:ln>
                            <a:noFill/>
                          </a:ln>
                          <a:solidFill>
                            <a:schemeClr val="tx1"/>
                          </a:solidFill>
                          <a:effectLst/>
                          <a:latin typeface="Tw Cen MT" pitchFamily="34" charset="0"/>
                        </a:rPr>
                        <a:t>SPONSOR</a:t>
                      </a:r>
                    </a:p>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0" i="0" u="none" strike="noStrike" cap="none" normalizeH="0" baseline="0" smtClean="0">
                          <a:ln>
                            <a:noFill/>
                          </a:ln>
                          <a:solidFill>
                            <a:schemeClr val="tx1"/>
                          </a:solidFill>
                          <a:effectLst/>
                          <a:latin typeface="Tw Cen MT" pitchFamily="34" charset="0"/>
                        </a:rPr>
                        <a:t>Sr Sariah Abd Karib</a:t>
                      </a:r>
                    </a:p>
                  </a:txBody>
                  <a:tcPr marL="91406" marR="91406" marT="45747" marB="45747"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smtClean="0">
                          <a:ln>
                            <a:noFill/>
                          </a:ln>
                          <a:solidFill>
                            <a:schemeClr val="tx1"/>
                          </a:solidFill>
                          <a:effectLst/>
                          <a:latin typeface="Tw Cen MT" pitchFamily="34" charset="0"/>
                        </a:rPr>
                        <a:t>OWNER </a:t>
                      </a:r>
                    </a:p>
                    <a:p>
                      <a:pPr marL="0" marR="0" lvl="0" indent="0" algn="r" defTabSz="6858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Tw Cen MT" pitchFamily="34" charset="0"/>
                        </a:rPr>
                        <a:t>Noryani Ismail </a:t>
                      </a:r>
                      <a:endParaRPr kumimoji="0" lang="ms-MY" sz="1000" b="0" i="0" u="none" strike="noStrike" cap="none" normalizeH="0" baseline="0" smtClean="0">
                        <a:ln>
                          <a:noFill/>
                        </a:ln>
                        <a:solidFill>
                          <a:schemeClr val="tx1"/>
                        </a:solidFill>
                        <a:effectLst/>
                        <a:latin typeface="Tw Cen MT" pitchFamily="34" charset="0"/>
                      </a:endParaRPr>
                    </a:p>
                  </a:txBody>
                  <a:tcPr marL="91406" marR="91406" marT="45747" marB="45747"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396875">
                <a:tc>
                  <a:txBody>
                    <a:bodyPr/>
                    <a:lstStyle/>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smtClean="0">
                          <a:ln>
                            <a:noFill/>
                          </a:ln>
                          <a:solidFill>
                            <a:schemeClr val="tx1"/>
                          </a:solidFill>
                          <a:effectLst/>
                          <a:latin typeface="Tw Cen MT" pitchFamily="34" charset="0"/>
                        </a:rPr>
                        <a:t>OIC</a:t>
                      </a:r>
                    </a:p>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0" i="0" u="none" strike="noStrike" cap="none" normalizeH="0" baseline="0" smtClean="0">
                          <a:ln>
                            <a:noFill/>
                          </a:ln>
                          <a:solidFill>
                            <a:schemeClr val="tx1"/>
                          </a:solidFill>
                          <a:effectLst/>
                          <a:latin typeface="Tw Cen MT" pitchFamily="34" charset="0"/>
                        </a:rPr>
                        <a:t>Noraini Mohd Fadzil</a:t>
                      </a:r>
                    </a:p>
                  </a:txBody>
                  <a:tcPr marL="91406" marR="91406" marT="45747" marB="45747"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396875">
                <a:tc>
                  <a:txBody>
                    <a:bodyPr/>
                    <a:lstStyle/>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smtClean="0">
                          <a:ln>
                            <a:noFill/>
                          </a:ln>
                          <a:solidFill>
                            <a:srgbClr val="000000"/>
                          </a:solidFill>
                          <a:effectLst/>
                          <a:latin typeface="Tw Cen MT" pitchFamily="34" charset="0"/>
                        </a:rPr>
                        <a:t>KPI LEADER </a:t>
                      </a:r>
                    </a:p>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0" i="0" u="none" strike="noStrike" cap="none" normalizeH="0" baseline="0" smtClean="0">
                          <a:ln>
                            <a:noFill/>
                          </a:ln>
                          <a:solidFill>
                            <a:srgbClr val="000000"/>
                          </a:solidFill>
                          <a:effectLst/>
                          <a:latin typeface="Tw Cen MT" pitchFamily="34" charset="0"/>
                        </a:rPr>
                        <a:t>CIDB</a:t>
                      </a:r>
                    </a:p>
                  </a:txBody>
                  <a:tcPr marL="91406" marR="91406" marT="45747" marB="45747"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nvGraphicFramePr>
        <p:xfrm>
          <a:off x="0" y="444500"/>
          <a:ext cx="4402138" cy="1179620"/>
        </p:xfrm>
        <a:graphic>
          <a:graphicData uri="http://schemas.openxmlformats.org/drawingml/2006/table">
            <a:tbl>
              <a:tblPr/>
              <a:tblGrid>
                <a:gridCol w="4402138">
                  <a:extLst>
                    <a:ext uri="{9D8B030D-6E8A-4147-A177-3AD203B41FA5}">
                      <a16:colId xmlns:a16="http://schemas.microsoft.com/office/drawing/2014/main" val="20000"/>
                    </a:ext>
                  </a:extLst>
                </a:gridCol>
              </a:tblGrid>
              <a:tr h="404813">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smtClean="0">
                          <a:ln>
                            <a:noFill/>
                          </a:ln>
                          <a:solidFill>
                            <a:schemeClr val="tx1"/>
                          </a:solidFill>
                          <a:effectLst/>
                          <a:latin typeface="Tw Cen MT" pitchFamily="34" charset="0"/>
                        </a:rPr>
                        <a:t>KPI DESCRIPTION</a:t>
                      </a:r>
                    </a:p>
                    <a:p>
                      <a:pPr marL="0" marR="0" lvl="0" indent="0" algn="l" defTabSz="6858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w Cen MT" pitchFamily="34" charset="0"/>
                        </a:rPr>
                        <a:t>One stop portal on CITP with 40,000 unique users annually beginning 2017</a:t>
                      </a:r>
                    </a:p>
                  </a:txBody>
                  <a:tcPr marL="91445" marR="91445" marT="45710" marB="4571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77825">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smtClean="0">
                          <a:ln>
                            <a:noFill/>
                          </a:ln>
                          <a:solidFill>
                            <a:schemeClr val="tx1"/>
                          </a:solidFill>
                          <a:effectLst/>
                          <a:latin typeface="Tw Cen MT" pitchFamily="34" charset="0"/>
                        </a:rPr>
                        <a:t>INITIATIVE</a:t>
                      </a:r>
                    </a:p>
                    <a:p>
                      <a:pPr marL="0" marR="0" lvl="0" indent="0" algn="l" defTabSz="685800" rtl="0" eaLnBrk="1" fontAlgn="base" latinLnBrk="0" hangingPunct="1">
                        <a:lnSpc>
                          <a:spcPct val="88000"/>
                        </a:lnSpc>
                        <a:spcBef>
                          <a:spcPct val="0"/>
                        </a:spcBef>
                        <a:spcAft>
                          <a:spcPct val="0"/>
                        </a:spcAft>
                        <a:buClrTx/>
                        <a:buSzTx/>
                        <a:buFontTx/>
                        <a:buNone/>
                        <a:tabLst/>
                      </a:pPr>
                      <a:r>
                        <a:rPr kumimoji="0" lang="en-MY" sz="1000" b="0" i="0" u="none" strike="noStrike" cap="none" normalizeH="0" baseline="0" smtClean="0">
                          <a:ln>
                            <a:noFill/>
                          </a:ln>
                          <a:solidFill>
                            <a:schemeClr val="tx1"/>
                          </a:solidFill>
                          <a:effectLst/>
                          <a:latin typeface="Tw Cen MT" pitchFamily="34" charset="0"/>
                        </a:rPr>
                        <a:t>Q4 - Promote and raise awareness of CITP initiatives</a:t>
                      </a:r>
                      <a:endParaRPr kumimoji="0" lang="en-US" sz="1000" b="0" i="0" u="none" strike="noStrike" cap="none" normalizeH="0" baseline="0" smtClean="0">
                        <a:ln>
                          <a:noFill/>
                        </a:ln>
                        <a:solidFill>
                          <a:schemeClr val="tx1"/>
                        </a:solidFill>
                        <a:effectLst/>
                        <a:latin typeface="Tw Cen MT" pitchFamily="34" charset="0"/>
                      </a:endParaRPr>
                    </a:p>
                  </a:txBody>
                  <a:tcPr marL="91445" marR="91445" marT="45710" marB="4571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396875">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smtClean="0">
                          <a:ln>
                            <a:noFill/>
                          </a:ln>
                          <a:solidFill>
                            <a:schemeClr val="tx1"/>
                          </a:solidFill>
                          <a:effectLst/>
                          <a:latin typeface="Tw Cen MT" pitchFamily="34" charset="0"/>
                        </a:rPr>
                        <a:t>SUB-INITIATIVE</a:t>
                      </a:r>
                    </a:p>
                    <a:p>
                      <a:pPr marL="0" marR="0" lvl="0" indent="0" algn="l" defTabSz="685800" rtl="0" eaLnBrk="1" fontAlgn="base" latinLnBrk="0" hangingPunct="1">
                        <a:lnSpc>
                          <a:spcPct val="100000"/>
                        </a:lnSpc>
                        <a:spcBef>
                          <a:spcPct val="0"/>
                        </a:spcBef>
                        <a:spcAft>
                          <a:spcPct val="0"/>
                        </a:spcAft>
                        <a:buClrTx/>
                        <a:buSzTx/>
                        <a:buFontTx/>
                        <a:buNone/>
                        <a:tabLst/>
                      </a:pPr>
                      <a:r>
                        <a:rPr kumimoji="0" lang="en-MY" sz="1000" b="0" i="0" u="none" strike="noStrike" cap="none" normalizeH="0" baseline="0" smtClean="0">
                          <a:ln>
                            <a:noFill/>
                          </a:ln>
                          <a:solidFill>
                            <a:schemeClr val="tx1"/>
                          </a:solidFill>
                          <a:effectLst/>
                          <a:latin typeface="Tw Cen MT" pitchFamily="34" charset="0"/>
                        </a:rPr>
                        <a:t>-</a:t>
                      </a:r>
                      <a:endParaRPr kumimoji="0" lang="ms-MY" sz="1000" b="0" i="0" u="none" strike="noStrike" cap="none" normalizeH="0" baseline="0" smtClean="0">
                        <a:ln>
                          <a:noFill/>
                        </a:ln>
                        <a:solidFill>
                          <a:schemeClr val="tx1"/>
                        </a:solidFill>
                        <a:effectLst/>
                        <a:latin typeface="Tw Cen MT" pitchFamily="34" charset="0"/>
                      </a:endParaRPr>
                    </a:p>
                  </a:txBody>
                  <a:tcPr marL="91445" marR="91445" marT="45710" marB="4571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1" name="TextBox 20">
            <a:extLst>
              <a:ext uri="{FF2B5EF4-FFF2-40B4-BE49-F238E27FC236}">
                <a16:creationId xmlns:a16="http://schemas.microsoft.com/office/drawing/2014/main" id="{8D315198-F02D-2347-8B19-6AC9871B939A}"/>
              </a:ext>
            </a:extLst>
          </p:cNvPr>
          <p:cNvSpPr txBox="1"/>
          <p:nvPr/>
        </p:nvSpPr>
        <p:spPr>
          <a:xfrm>
            <a:off x="-6350" y="4592638"/>
            <a:ext cx="6864350" cy="3477875"/>
          </a:xfrm>
          <a:prstGeom prst="rect">
            <a:avLst/>
          </a:prstGeom>
          <a:noFill/>
        </p:spPr>
        <p:txBody>
          <a:bodyPr>
            <a:spAutoFit/>
          </a:bodyPr>
          <a:lstStyle/>
          <a:p>
            <a:pPr eaLnBrk="1" hangingPunct="1"/>
            <a:r>
              <a:rPr lang="en-MY" sz="1000" dirty="0">
                <a:latin typeface="Tw Cen MT" pitchFamily="34" charset="0"/>
              </a:rPr>
              <a:t>This KPI is under the purview of IWG5.</a:t>
            </a:r>
          </a:p>
          <a:p>
            <a:pPr eaLnBrk="1" hangingPunct="1"/>
            <a:endParaRPr lang="en-MY" sz="1000" b="1" dirty="0">
              <a:latin typeface="Tw Cen MT" pitchFamily="34" charset="0"/>
            </a:endParaRPr>
          </a:p>
          <a:p>
            <a:pPr eaLnBrk="1" hangingPunct="1"/>
            <a:r>
              <a:rPr lang="en-MY" sz="1000" b="1" dirty="0">
                <a:latin typeface="Tw Cen MT" pitchFamily="34" charset="0"/>
              </a:rPr>
              <a:t>CITP portal launched</a:t>
            </a:r>
          </a:p>
          <a:p>
            <a:pPr eaLnBrk="1" hangingPunct="1"/>
            <a:r>
              <a:rPr lang="en-MY" sz="1000" dirty="0">
                <a:latin typeface="Tw Cen MT" pitchFamily="34" charset="0"/>
              </a:rPr>
              <a:t>The CITP portal was launched on 4 November 2016 during the CIDB Industry Appreciation Night.</a:t>
            </a:r>
          </a:p>
          <a:p>
            <a:pPr eaLnBrk="1" hangingPunct="1"/>
            <a:endParaRPr lang="en-US" sz="1000" dirty="0">
              <a:latin typeface="Tw Cen MT" pitchFamily="34" charset="0"/>
            </a:endParaRPr>
          </a:p>
          <a:p>
            <a:pPr eaLnBrk="1" hangingPunct="1"/>
            <a:r>
              <a:rPr lang="en-US" sz="1000" b="1" dirty="0">
                <a:latin typeface="Tw Cen MT" pitchFamily="34" charset="0"/>
              </a:rPr>
              <a:t>CITP portal updated and maintained</a:t>
            </a:r>
          </a:p>
          <a:p>
            <a:pPr eaLnBrk="1" hangingPunct="1"/>
            <a:r>
              <a:rPr lang="en-MY" sz="1000" dirty="0">
                <a:latin typeface="Tw Cen MT" pitchFamily="34" charset="0"/>
              </a:rPr>
              <a:t>The CITP portal is regularly being maintained and updated. The latest information updated as follows:</a:t>
            </a:r>
          </a:p>
          <a:p>
            <a:pPr eaLnBrk="1" hangingPunct="1">
              <a:buFontTx/>
              <a:buAutoNum type="arabicParenR"/>
            </a:pPr>
            <a:r>
              <a:rPr lang="en-US" sz="1000" dirty="0" smtClean="0">
                <a:latin typeface="Tw Cen MT" pitchFamily="34" charset="0"/>
              </a:rPr>
              <a:t>  CITP </a:t>
            </a:r>
            <a:r>
              <a:rPr lang="en-US" sz="1000" dirty="0">
                <a:latin typeface="Tw Cen MT" pitchFamily="34" charset="0"/>
              </a:rPr>
              <a:t>Report Q2 </a:t>
            </a:r>
            <a:r>
              <a:rPr lang="en-US" sz="1000" dirty="0" smtClean="0">
                <a:latin typeface="Tw Cen MT" pitchFamily="34" charset="0"/>
              </a:rPr>
              <a:t>2017</a:t>
            </a:r>
            <a:r>
              <a:rPr lang="en-US" sz="1000" dirty="0">
                <a:latin typeface="Tw Cen MT" pitchFamily="34" charset="0"/>
              </a:rPr>
              <a:t> </a:t>
            </a:r>
            <a:endParaRPr lang="en-US" sz="1000" dirty="0" smtClean="0">
              <a:latin typeface="Tw Cen MT" pitchFamily="34" charset="0"/>
            </a:endParaRPr>
          </a:p>
          <a:p>
            <a:pPr eaLnBrk="1" hangingPunct="1">
              <a:buFontTx/>
              <a:buAutoNum type="arabicParenR"/>
            </a:pPr>
            <a:r>
              <a:rPr lang="en-US" sz="1000" dirty="0">
                <a:latin typeface="Tw Cen MT" pitchFamily="34" charset="0"/>
              </a:rPr>
              <a:t> </a:t>
            </a:r>
            <a:r>
              <a:rPr lang="en-US" sz="1000" dirty="0" smtClean="0">
                <a:latin typeface="Tw Cen MT" pitchFamily="34" charset="0"/>
              </a:rPr>
              <a:t> CITP </a:t>
            </a:r>
            <a:r>
              <a:rPr lang="en-US" sz="1000" dirty="0">
                <a:latin typeface="Tw Cen MT" pitchFamily="34" charset="0"/>
              </a:rPr>
              <a:t>Q3 2017 scorecard </a:t>
            </a:r>
          </a:p>
          <a:p>
            <a:pPr eaLnBrk="1" hangingPunct="1">
              <a:buFontTx/>
              <a:buAutoNum type="arabicParenR"/>
            </a:pPr>
            <a:r>
              <a:rPr lang="en-US" sz="1000" dirty="0" smtClean="0">
                <a:latin typeface="Tw Cen MT" pitchFamily="34" charset="0"/>
              </a:rPr>
              <a:t>  Latest </a:t>
            </a:r>
            <a:r>
              <a:rPr lang="en-US" sz="1000" dirty="0">
                <a:latin typeface="Tw Cen MT" pitchFamily="34" charset="0"/>
              </a:rPr>
              <a:t>news and events on CITP</a:t>
            </a:r>
          </a:p>
          <a:p>
            <a:pPr eaLnBrk="1" hangingPunct="1">
              <a:buFontTx/>
              <a:buAutoNum type="arabicParenR"/>
            </a:pPr>
            <a:r>
              <a:rPr lang="en-US" sz="1000" dirty="0" smtClean="0">
                <a:latin typeface="Tw Cen MT" pitchFamily="34" charset="0"/>
              </a:rPr>
              <a:t>  Membership </a:t>
            </a:r>
            <a:r>
              <a:rPr lang="en-US" sz="1000" dirty="0">
                <a:latin typeface="Tw Cen MT" pitchFamily="34" charset="0"/>
              </a:rPr>
              <a:t>of CITP committees</a:t>
            </a:r>
          </a:p>
          <a:p>
            <a:pPr eaLnBrk="1" hangingPunct="1">
              <a:buFontTx/>
              <a:buAutoNum type="arabicParenR"/>
            </a:pPr>
            <a:r>
              <a:rPr lang="en-US" sz="1000" dirty="0" smtClean="0">
                <a:latin typeface="Tw Cen MT" pitchFamily="34" charset="0"/>
              </a:rPr>
              <a:t>  Other </a:t>
            </a:r>
            <a:r>
              <a:rPr lang="en-US" sz="1000" dirty="0">
                <a:latin typeface="Tw Cen MT" pitchFamily="34" charset="0"/>
              </a:rPr>
              <a:t>relevant CITP content</a:t>
            </a:r>
          </a:p>
          <a:p>
            <a:pPr eaLnBrk="1" hangingPunct="1">
              <a:buFontTx/>
              <a:buAutoNum type="arabicParenR"/>
            </a:pPr>
            <a:endParaRPr lang="en-MY" sz="1000" dirty="0" smtClean="0">
              <a:latin typeface="Tw Cen MT" pitchFamily="34" charset="0"/>
            </a:endParaRPr>
          </a:p>
          <a:p>
            <a:pPr eaLnBrk="1" hangingPunct="1"/>
            <a:r>
              <a:rPr lang="en-US" sz="1000" b="1" dirty="0" smtClean="0">
                <a:latin typeface="Tw Cen MT" pitchFamily="34" charset="0"/>
              </a:rPr>
              <a:t>Unique Users</a:t>
            </a:r>
          </a:p>
          <a:p>
            <a:pPr eaLnBrk="1" hangingPunct="1"/>
            <a:r>
              <a:rPr lang="en-US" sz="1000" dirty="0" smtClean="0">
                <a:latin typeface="Tw Cen MT" pitchFamily="34" charset="0"/>
              </a:rPr>
              <a:t>The statistics are as follows :</a:t>
            </a:r>
          </a:p>
          <a:p>
            <a:pPr eaLnBrk="1" hangingPunct="1"/>
            <a:endParaRPr lang="en-US" sz="1000" dirty="0">
              <a:latin typeface="Tw Cen MT" pitchFamily="34" charset="0"/>
            </a:endParaRPr>
          </a:p>
          <a:p>
            <a:pPr eaLnBrk="1" hangingPunct="1"/>
            <a:endParaRPr lang="en-US" sz="1000" dirty="0" smtClean="0">
              <a:latin typeface="Tw Cen MT" pitchFamily="34" charset="0"/>
            </a:endParaRPr>
          </a:p>
          <a:p>
            <a:pPr eaLnBrk="1" hangingPunct="1"/>
            <a:endParaRPr lang="en-US" sz="1000" dirty="0" smtClean="0">
              <a:latin typeface="Tw Cen MT" pitchFamily="34" charset="0"/>
            </a:endParaRPr>
          </a:p>
          <a:p>
            <a:pPr eaLnBrk="1" hangingPunct="1"/>
            <a:endParaRPr lang="en-US" sz="1000" dirty="0" smtClean="0">
              <a:latin typeface="Tw Cen MT" pitchFamily="34" charset="0"/>
            </a:endParaRPr>
          </a:p>
          <a:p>
            <a:pPr eaLnBrk="1" hangingPunct="1"/>
            <a:endParaRPr lang="en-US" sz="1000" dirty="0">
              <a:latin typeface="Tw Cen MT" pitchFamily="34" charset="0"/>
            </a:endParaRPr>
          </a:p>
          <a:p>
            <a:pPr eaLnBrk="1" hangingPunct="1"/>
            <a:endParaRPr lang="en-US" sz="1000" dirty="0">
              <a:latin typeface="Tw Cen MT" pitchFamily="34" charset="0"/>
            </a:endParaRPr>
          </a:p>
          <a:p>
            <a:pPr eaLnBrk="1" hangingPunct="1"/>
            <a:endParaRPr lang="en-MY" sz="1000" dirty="0">
              <a:latin typeface="Tw Cen MT" pitchFamily="34" charset="0"/>
            </a:endParaRPr>
          </a:p>
        </p:txBody>
      </p:sp>
      <p:sp>
        <p:nvSpPr>
          <p:cNvPr id="2082" name="Rectangle 4"/>
          <p:cNvSpPr>
            <a:spLocks noChangeArrowheads="1"/>
          </p:cNvSpPr>
          <p:nvPr/>
        </p:nvSpPr>
        <p:spPr bwMode="auto">
          <a:xfrm>
            <a:off x="2109788" y="63500"/>
            <a:ext cx="3168650" cy="307975"/>
          </a:xfrm>
          <a:prstGeom prst="rect">
            <a:avLst/>
          </a:prstGeom>
          <a:noFill/>
          <a:ln w="9525">
            <a:noFill/>
            <a:miter lim="800000"/>
            <a:headEnd/>
            <a:tailEnd/>
          </a:ln>
        </p:spPr>
        <p:txBody>
          <a:bodyPr wrap="none">
            <a:spAutoFit/>
          </a:bodyPr>
          <a:lstStyle/>
          <a:p>
            <a:pPr eaLnBrk="1" hangingPunct="1"/>
            <a:r>
              <a:rPr lang="ms-MY" altLang="en-US" sz="1400" b="1">
                <a:solidFill>
                  <a:srgbClr val="FF0000"/>
                </a:solidFill>
                <a:latin typeface="Tw Cen MT" pitchFamily="34" charset="0"/>
              </a:rPr>
              <a:t>QUALITY, SAFETY &amp; PROFESSIONALISM</a:t>
            </a:r>
            <a:endParaRPr lang="ms-MY" altLang="en-US" sz="1400">
              <a:solidFill>
                <a:srgbClr val="FF0000"/>
              </a:solidFill>
            </a:endParaRPr>
          </a:p>
        </p:txBody>
      </p:sp>
      <p:sp>
        <p:nvSpPr>
          <p:cNvPr id="2083" name="Rectangle 9"/>
          <p:cNvSpPr>
            <a:spLocks noChangeArrowheads="1"/>
          </p:cNvSpPr>
          <p:nvPr/>
        </p:nvSpPr>
        <p:spPr bwMode="auto">
          <a:xfrm>
            <a:off x="117475" y="-74613"/>
            <a:ext cx="2431172" cy="523876"/>
          </a:xfrm>
          <a:prstGeom prst="rect">
            <a:avLst/>
          </a:prstGeom>
          <a:noFill/>
          <a:ln w="9525">
            <a:noFill/>
            <a:miter lim="800000"/>
            <a:headEnd/>
            <a:tailEnd/>
          </a:ln>
        </p:spPr>
        <p:txBody>
          <a:bodyPr wrap="square">
            <a:spAutoFit/>
          </a:bodyPr>
          <a:lstStyle/>
          <a:p>
            <a:pPr eaLnBrk="1" hangingPunct="1"/>
            <a:r>
              <a:rPr lang="ms-MY" altLang="en-US" sz="2800" b="1" dirty="0">
                <a:solidFill>
                  <a:schemeClr val="bg1"/>
                </a:solidFill>
                <a:latin typeface="Tw Cen MT" pitchFamily="34" charset="0"/>
              </a:rPr>
              <a:t>KPI Q4-025</a:t>
            </a:r>
            <a:endParaRPr lang="ms-MY" altLang="en-US" sz="2800" dirty="0">
              <a:solidFill>
                <a:schemeClr val="bg1"/>
              </a:solidFill>
            </a:endParaRPr>
          </a:p>
        </p:txBody>
      </p:sp>
      <p:sp>
        <p:nvSpPr>
          <p:cNvPr id="2084" name="TextBox 14"/>
          <p:cNvSpPr txBox="1">
            <a:spLocks noChangeArrowheads="1"/>
          </p:cNvSpPr>
          <p:nvPr/>
        </p:nvSpPr>
        <p:spPr bwMode="auto">
          <a:xfrm>
            <a:off x="0" y="4305300"/>
            <a:ext cx="6858000" cy="231775"/>
          </a:xfrm>
          <a:prstGeom prst="rect">
            <a:avLst/>
          </a:prstGeom>
          <a:solidFill>
            <a:srgbClr val="FF3300"/>
          </a:solidFill>
          <a:ln w="9525">
            <a:noFill/>
            <a:miter lim="800000"/>
            <a:headEnd/>
            <a:tailEnd/>
          </a:ln>
        </p:spPr>
        <p:txBody>
          <a:bodyPr>
            <a:spAutoFit/>
          </a:bodyPr>
          <a:lstStyle/>
          <a:p>
            <a:pPr algn="ctr" eaLnBrk="1" hangingPunct="1"/>
            <a:r>
              <a:rPr lang="en-US" altLang="en-US" sz="900" b="1" dirty="0">
                <a:solidFill>
                  <a:schemeClr val="bg1"/>
                </a:solidFill>
                <a:latin typeface="Tw Cen MT" pitchFamily="34" charset="0"/>
              </a:rPr>
              <a:t>PROGRESS REPORT UNTIL </a:t>
            </a:r>
            <a:r>
              <a:rPr lang="en-US" altLang="en-US" sz="900" b="1" dirty="0" smtClean="0">
                <a:solidFill>
                  <a:schemeClr val="bg1"/>
                </a:solidFill>
                <a:latin typeface="Tw Cen MT" pitchFamily="34" charset="0"/>
              </a:rPr>
              <a:t>Q2 </a:t>
            </a:r>
            <a:r>
              <a:rPr lang="en-US" altLang="en-US" sz="900" b="1" dirty="0">
                <a:solidFill>
                  <a:schemeClr val="bg1"/>
                </a:solidFill>
                <a:latin typeface="Tw Cen MT" pitchFamily="34" charset="0"/>
              </a:rPr>
              <a:t>2018</a:t>
            </a:r>
            <a:endParaRPr lang="en-MY" altLang="en-US" sz="900" b="1" dirty="0">
              <a:solidFill>
                <a:schemeClr val="bg1"/>
              </a:solidFill>
              <a:latin typeface="Tw Cen MT" pitchFamily="34" charset="0"/>
            </a:endParaRPr>
          </a:p>
        </p:txBody>
      </p:sp>
      <p:sp>
        <p:nvSpPr>
          <p:cNvPr id="2085" name="TextBox 15"/>
          <p:cNvSpPr txBox="1">
            <a:spLocks noChangeArrowheads="1"/>
          </p:cNvSpPr>
          <p:nvPr/>
        </p:nvSpPr>
        <p:spPr bwMode="auto">
          <a:xfrm>
            <a:off x="0" y="1820863"/>
            <a:ext cx="6858000" cy="231775"/>
          </a:xfrm>
          <a:prstGeom prst="rect">
            <a:avLst/>
          </a:prstGeom>
          <a:solidFill>
            <a:srgbClr val="FF3300"/>
          </a:solidFill>
          <a:ln w="9525">
            <a:noFill/>
            <a:miter lim="800000"/>
            <a:headEnd/>
            <a:tailEnd/>
          </a:ln>
        </p:spPr>
        <p:txBody>
          <a:bodyPr>
            <a:spAutoFit/>
          </a:bodyPr>
          <a:lstStyle/>
          <a:p>
            <a:pPr algn="ctr" eaLnBrk="1" hangingPunct="1"/>
            <a:r>
              <a:rPr lang="en-US" altLang="en-US" sz="900" b="1">
                <a:solidFill>
                  <a:schemeClr val="bg1"/>
                </a:solidFill>
                <a:latin typeface="Tw Cen MT" pitchFamily="34" charset="0"/>
              </a:rPr>
              <a:t>ANNUAL TARGET</a:t>
            </a:r>
            <a:endParaRPr lang="en-MY" altLang="en-US" sz="900" b="1">
              <a:solidFill>
                <a:schemeClr val="bg1"/>
              </a:solidFill>
              <a:latin typeface="Tw Cen MT"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3624981310"/>
              </p:ext>
            </p:extLst>
          </p:nvPr>
        </p:nvGraphicFramePr>
        <p:xfrm>
          <a:off x="238127" y="7022141"/>
          <a:ext cx="6353174" cy="1283659"/>
        </p:xfrm>
        <a:graphic>
          <a:graphicData uri="http://schemas.openxmlformats.org/drawingml/2006/table">
            <a:tbl>
              <a:tblPr firstRow="1" bandRow="1">
                <a:tableStyleId>{2D5ABB26-0587-4C30-8999-92F81FD0307C}</a:tableStyleId>
              </a:tblPr>
              <a:tblGrid>
                <a:gridCol w="1588294">
                  <a:extLst>
                    <a:ext uri="{9D8B030D-6E8A-4147-A177-3AD203B41FA5}">
                      <a16:colId xmlns:a16="http://schemas.microsoft.com/office/drawing/2014/main" val="20000"/>
                    </a:ext>
                  </a:extLst>
                </a:gridCol>
                <a:gridCol w="1588294">
                  <a:extLst>
                    <a:ext uri="{9D8B030D-6E8A-4147-A177-3AD203B41FA5}">
                      <a16:colId xmlns:a16="http://schemas.microsoft.com/office/drawing/2014/main" val="20001"/>
                    </a:ext>
                  </a:extLst>
                </a:gridCol>
                <a:gridCol w="1823032">
                  <a:extLst>
                    <a:ext uri="{9D8B030D-6E8A-4147-A177-3AD203B41FA5}">
                      <a16:colId xmlns:a16="http://schemas.microsoft.com/office/drawing/2014/main" val="20002"/>
                    </a:ext>
                  </a:extLst>
                </a:gridCol>
                <a:gridCol w="1353554">
                  <a:extLst>
                    <a:ext uri="{9D8B030D-6E8A-4147-A177-3AD203B41FA5}">
                      <a16:colId xmlns:a16="http://schemas.microsoft.com/office/drawing/2014/main" val="20003"/>
                    </a:ext>
                  </a:extLst>
                </a:gridCol>
              </a:tblGrid>
              <a:tr h="219075">
                <a:tc>
                  <a:txBody>
                    <a:bodyPr/>
                    <a:lstStyle/>
                    <a:p>
                      <a:endParaRPr lang="en-MY" sz="1000" kern="1200" dirty="0">
                        <a:solidFill>
                          <a:schemeClr val="tx1"/>
                        </a:solidFill>
                        <a:latin typeface="Tw Cen MT" panose="020B0602020104020603"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2017</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2018</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2019</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315919">
                <a:tc>
                  <a:txBody>
                    <a:bodyPr/>
                    <a:lstStyle/>
                    <a:p>
                      <a:r>
                        <a:rPr lang="en-MY" sz="1000" kern="1200" dirty="0" smtClean="0">
                          <a:solidFill>
                            <a:schemeClr val="tx1"/>
                          </a:solidFill>
                          <a:latin typeface="Tw Cen MT" panose="020B0602020104020603" pitchFamily="34" charset="0"/>
                          <a:ea typeface="+mn-ea"/>
                          <a:cs typeface="+mn-cs"/>
                        </a:rPr>
                        <a:t>Target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40,000</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40,000</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40,000</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46614">
                <a:tc>
                  <a:txBody>
                    <a:bodyPr/>
                    <a:lstStyle/>
                    <a:p>
                      <a:r>
                        <a:rPr lang="en-MY" sz="1000" kern="1200" dirty="0" smtClean="0">
                          <a:solidFill>
                            <a:schemeClr val="tx1"/>
                          </a:solidFill>
                          <a:latin typeface="Tw Cen MT" panose="020B0602020104020603" pitchFamily="34" charset="0"/>
                          <a:ea typeface="+mn-ea"/>
                          <a:cs typeface="+mn-cs"/>
                        </a:rPr>
                        <a:t>Achievement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43,514</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12,413 </a:t>
                      </a:r>
                    </a:p>
                    <a:p>
                      <a:pPr algn="ctr"/>
                      <a:r>
                        <a:rPr lang="en-MY" sz="1000" kern="1200" dirty="0" smtClean="0">
                          <a:solidFill>
                            <a:schemeClr val="tx1"/>
                          </a:solidFill>
                          <a:latin typeface="Tw Cen MT" panose="020B0602020104020603" pitchFamily="34" charset="0"/>
                          <a:ea typeface="+mn-ea"/>
                          <a:cs typeface="+mn-cs"/>
                        </a:rPr>
                        <a:t>(Q2 2018)</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27660">
                <a:tc>
                  <a:txBody>
                    <a:bodyPr/>
                    <a:lstStyle/>
                    <a:p>
                      <a:r>
                        <a:rPr lang="en-MY" sz="1000" kern="1200" dirty="0" smtClean="0">
                          <a:solidFill>
                            <a:schemeClr val="tx1"/>
                          </a:solidFill>
                          <a:latin typeface="Tw Cen MT" panose="020B0602020104020603" pitchFamily="34" charset="0"/>
                          <a:ea typeface="+mn-ea"/>
                          <a:cs typeface="+mn-cs"/>
                        </a:rPr>
                        <a:t>Achievement %</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108%</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31%</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209429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a:extLst>
              <a:ext uri="{FF2B5EF4-FFF2-40B4-BE49-F238E27FC236}">
                <a16:creationId xmlns:a16="http://schemas.microsoft.com/office/drawing/2014/main" id="{18DF9AA7-F04A-704E-8802-030FB0F22A9B}"/>
              </a:ext>
            </a:extLst>
          </p:cNvPr>
          <p:cNvSpPr/>
          <p:nvPr/>
        </p:nvSpPr>
        <p:spPr>
          <a:xfrm>
            <a:off x="-150813" y="0"/>
            <a:ext cx="2319338" cy="369888"/>
          </a:xfrm>
          <a:prstGeom prst="parallelogram">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MY">
              <a:solidFill>
                <a:srgbClr val="FFFFFF"/>
              </a:solidFill>
            </a:endParaRPr>
          </a:p>
        </p:txBody>
      </p:sp>
      <p:graphicFrame>
        <p:nvGraphicFramePr>
          <p:cNvPr id="2" name="Table 1"/>
          <p:cNvGraphicFramePr>
            <a:graphicFrameLocks noGrp="1"/>
          </p:cNvGraphicFramePr>
          <p:nvPr/>
        </p:nvGraphicFramePr>
        <p:xfrm>
          <a:off x="0" y="2063750"/>
          <a:ext cx="6858000" cy="2209800"/>
        </p:xfrm>
        <a:graphic>
          <a:graphicData uri="http://schemas.openxmlformats.org/drawingml/2006/table">
            <a:tbl>
              <a:tblPr/>
              <a:tblGrid>
                <a:gridCol w="1319213">
                  <a:extLst>
                    <a:ext uri="{9D8B030D-6E8A-4147-A177-3AD203B41FA5}">
                      <a16:colId xmlns:a16="http://schemas.microsoft.com/office/drawing/2014/main" val="20000"/>
                    </a:ext>
                  </a:extLst>
                </a:gridCol>
                <a:gridCol w="1423987">
                  <a:extLst>
                    <a:ext uri="{9D8B030D-6E8A-4147-A177-3AD203B41FA5}">
                      <a16:colId xmlns:a16="http://schemas.microsoft.com/office/drawing/2014/main" val="20001"/>
                    </a:ext>
                  </a:extLst>
                </a:gridCol>
                <a:gridCol w="1414463">
                  <a:extLst>
                    <a:ext uri="{9D8B030D-6E8A-4147-A177-3AD203B41FA5}">
                      <a16:colId xmlns:a16="http://schemas.microsoft.com/office/drawing/2014/main" val="20002"/>
                    </a:ext>
                  </a:extLst>
                </a:gridCol>
                <a:gridCol w="1328737">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tblGrid>
              <a:tr h="422275">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dirty="0" smtClean="0">
                          <a:ln>
                            <a:noFill/>
                          </a:ln>
                          <a:solidFill>
                            <a:schemeClr val="bg1"/>
                          </a:solidFill>
                          <a:effectLst/>
                          <a:latin typeface="Tw Cen MT" pitchFamily="34" charset="0"/>
                        </a:rPr>
                        <a:t>2016</a:t>
                      </a:r>
                    </a:p>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dirty="0" smtClean="0">
                          <a:ln>
                            <a:noFill/>
                          </a:ln>
                          <a:solidFill>
                            <a:schemeClr val="bg1"/>
                          </a:solidFill>
                          <a:effectLst/>
                          <a:latin typeface="Tw Cen MT" pitchFamily="34" charset="0"/>
                        </a:rPr>
                        <a:t>Weightage : 18%</a:t>
                      </a: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3300">
                        <a:alpha val="65097"/>
                      </a:srgbClr>
                    </a:solid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rPr>
                        <a:t>2017</a:t>
                      </a:r>
                    </a:p>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rPr>
                        <a:t>Weightage : 22%</a:t>
                      </a: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3300">
                        <a:alpha val="65097"/>
                      </a:srgbClr>
                    </a:solid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rPr>
                        <a:t>2018</a:t>
                      </a:r>
                    </a:p>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rPr>
                        <a:t>Weightage : 20%</a:t>
                      </a: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3300">
                        <a:alpha val="65097"/>
                      </a:srgbClr>
                    </a:solid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rPr>
                        <a:t>2019</a:t>
                      </a:r>
                    </a:p>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rPr>
                        <a:t>Weightage : 20%</a:t>
                      </a: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3300">
                        <a:alpha val="65097"/>
                      </a:srgbClr>
                    </a:solid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rPr>
                        <a:t>2020</a:t>
                      </a:r>
                    </a:p>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rPr>
                        <a:t>Weightage : 20%</a:t>
                      </a: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3300">
                        <a:alpha val="65097"/>
                      </a:srgbClr>
                    </a:solidFill>
                  </a:tcPr>
                </a:tc>
                <a:extLst>
                  <a:ext uri="{0D108BD9-81ED-4DB2-BD59-A6C34878D82A}">
                    <a16:rowId xmlns:a16="http://schemas.microsoft.com/office/drawing/2014/main" val="10000"/>
                  </a:ext>
                </a:extLst>
              </a:tr>
              <a:tr h="1787525">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Tw Cen MT" pitchFamily="34" charset="0"/>
                        </a:rPr>
                        <a:t>30 event platforms used to promote CITP</a:t>
                      </a:r>
                    </a:p>
                    <a:p>
                      <a:pPr marL="0" marR="0" lvl="0" indent="0" algn="l" defTabSz="685800" rtl="0" eaLnBrk="1" fontAlgn="base" latinLnBrk="0" hangingPunct="1">
                        <a:lnSpc>
                          <a:spcPct val="100000"/>
                        </a:lnSpc>
                        <a:spcBef>
                          <a:spcPct val="0"/>
                        </a:spcBef>
                        <a:spcAft>
                          <a:spcPct val="0"/>
                        </a:spcAft>
                        <a:buClrTx/>
                        <a:buSzTx/>
                        <a:buFontTx/>
                        <a:buNone/>
                        <a:tabLst/>
                      </a:pPr>
                      <a:endParaRPr kumimoji="0" lang="ms-MY" sz="900" b="0" i="0" u="none" strike="noStrike" cap="none" normalizeH="0" baseline="0" smtClean="0">
                        <a:ln>
                          <a:noFill/>
                        </a:ln>
                        <a:solidFill>
                          <a:schemeClr val="tx1"/>
                        </a:solidFill>
                        <a:effectLst/>
                        <a:latin typeface="Tw Cen MT" pitchFamily="34" charset="0"/>
                      </a:endParaRP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BE5D6"/>
                    </a:solid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Tw Cen MT" pitchFamily="34" charset="0"/>
                        </a:rPr>
                        <a:t>30 event platforms used to promote CITP</a:t>
                      </a:r>
                    </a:p>
                    <a:p>
                      <a:pPr marL="0" marR="0" lvl="0" indent="0" algn="l" defTabSz="685800" rtl="0" eaLnBrk="1" fontAlgn="base" latinLnBrk="0" hangingPunct="1">
                        <a:lnSpc>
                          <a:spcPct val="100000"/>
                        </a:lnSpc>
                        <a:spcBef>
                          <a:spcPct val="0"/>
                        </a:spcBef>
                        <a:spcAft>
                          <a:spcPct val="0"/>
                        </a:spcAft>
                        <a:buClrTx/>
                        <a:buSzTx/>
                        <a:buFontTx/>
                        <a:buNone/>
                        <a:tabLst/>
                      </a:pPr>
                      <a:endParaRPr kumimoji="0" lang="en-MY" sz="900" b="0" i="0" u="none" strike="noStrike" cap="none" normalizeH="0" baseline="0" smtClean="0">
                        <a:ln>
                          <a:noFill/>
                        </a:ln>
                        <a:solidFill>
                          <a:srgbClr val="000000"/>
                        </a:solidFill>
                        <a:effectLst/>
                        <a:latin typeface="Tw Cen MT" pitchFamily="34" charset="0"/>
                      </a:endParaRP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BE5D6"/>
                    </a:solid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Tw Cen MT" pitchFamily="34" charset="0"/>
                        </a:rPr>
                        <a:t>30 event platforms used to promote CITP</a:t>
                      </a:r>
                    </a:p>
                    <a:p>
                      <a:pPr marL="0" marR="0" lvl="0" indent="0" algn="l" defTabSz="685800" rtl="0" eaLnBrk="1" fontAlgn="base" latinLnBrk="0" hangingPunct="1">
                        <a:lnSpc>
                          <a:spcPct val="100000"/>
                        </a:lnSpc>
                        <a:spcBef>
                          <a:spcPct val="0"/>
                        </a:spcBef>
                        <a:spcAft>
                          <a:spcPct val="0"/>
                        </a:spcAft>
                        <a:buClrTx/>
                        <a:buSzTx/>
                        <a:buFontTx/>
                        <a:buNone/>
                        <a:tabLst/>
                      </a:pPr>
                      <a:endParaRPr kumimoji="0" lang="en-MY" sz="900" b="0" i="0" u="none" strike="noStrike" cap="none" normalizeH="0" baseline="0" smtClean="0">
                        <a:ln>
                          <a:noFill/>
                        </a:ln>
                        <a:solidFill>
                          <a:srgbClr val="000000"/>
                        </a:solidFill>
                        <a:effectLst/>
                        <a:latin typeface="Tw Cen MT" pitchFamily="34" charset="0"/>
                      </a:endParaRP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BE5D6"/>
                    </a:solid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Tw Cen MT" pitchFamily="34" charset="0"/>
                        </a:rPr>
                        <a:t>30 event platforms used to promote CITP</a:t>
                      </a:r>
                    </a:p>
                    <a:p>
                      <a:pPr marL="0" marR="0" lvl="0" indent="0" algn="l" defTabSz="685800" rtl="0" eaLnBrk="1" fontAlgn="base" latinLnBrk="0" hangingPunct="1">
                        <a:lnSpc>
                          <a:spcPct val="100000"/>
                        </a:lnSpc>
                        <a:spcBef>
                          <a:spcPct val="0"/>
                        </a:spcBef>
                        <a:spcAft>
                          <a:spcPct val="0"/>
                        </a:spcAft>
                        <a:buClrTx/>
                        <a:buSzTx/>
                        <a:buFontTx/>
                        <a:buNone/>
                        <a:tabLst/>
                      </a:pPr>
                      <a:endParaRPr kumimoji="0" lang="en-MY" sz="900" b="0" i="0" u="none" strike="noStrike" cap="none" normalizeH="0" baseline="0" dirty="0" smtClean="0">
                        <a:ln>
                          <a:noFill/>
                        </a:ln>
                        <a:solidFill>
                          <a:srgbClr val="000000"/>
                        </a:solidFill>
                        <a:effectLst/>
                        <a:latin typeface="Tw Cen MT" pitchFamily="34" charset="0"/>
                      </a:endParaRP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BE5D6"/>
                    </a:solid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Tw Cen MT" pitchFamily="34" charset="0"/>
                        </a:rPr>
                        <a:t>30 event platforms used to promote CITP</a:t>
                      </a:r>
                    </a:p>
                    <a:p>
                      <a:pPr marL="0" marR="0" lvl="0" indent="0" algn="l" defTabSz="685800" rtl="0" eaLnBrk="1" fontAlgn="base" latinLnBrk="0" hangingPunct="1">
                        <a:lnSpc>
                          <a:spcPct val="100000"/>
                        </a:lnSpc>
                        <a:spcBef>
                          <a:spcPct val="0"/>
                        </a:spcBef>
                        <a:spcAft>
                          <a:spcPct val="0"/>
                        </a:spcAft>
                        <a:buClrTx/>
                        <a:buSzTx/>
                        <a:buFontTx/>
                        <a:buNone/>
                        <a:tabLst/>
                      </a:pPr>
                      <a:endParaRPr kumimoji="0" lang="en-MY" sz="900" b="0" i="0" u="none" strike="noStrike" cap="none" normalizeH="0" baseline="0" dirty="0" smtClean="0">
                        <a:ln>
                          <a:noFill/>
                        </a:ln>
                        <a:solidFill>
                          <a:srgbClr val="000000"/>
                        </a:solidFill>
                        <a:effectLst/>
                        <a:latin typeface="Tw Cen MT" pitchFamily="34" charset="0"/>
                      </a:endParaRP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BE5D6"/>
                    </a:solidFill>
                  </a:tcPr>
                </a:tc>
                <a:extLst>
                  <a:ext uri="{0D108BD9-81ED-4DB2-BD59-A6C34878D82A}">
                    <a16:rowId xmlns:a16="http://schemas.microsoft.com/office/drawing/2014/main" val="10001"/>
                  </a:ext>
                </a:extLst>
              </a:tr>
            </a:tbl>
          </a:graphicData>
        </a:graphic>
      </p:graphicFrame>
      <p:sp>
        <p:nvSpPr>
          <p:cNvPr id="3" name="Rectangle 2">
            <a:extLst>
              <a:ext uri="{FF2B5EF4-FFF2-40B4-BE49-F238E27FC236}">
                <a16:creationId xmlns:a16="http://schemas.microsoft.com/office/drawing/2014/main" id="{EE775148-DE88-0D4B-BABD-E2810DDD9DBA}"/>
              </a:ext>
            </a:extLst>
          </p:cNvPr>
          <p:cNvSpPr/>
          <p:nvPr/>
        </p:nvSpPr>
        <p:spPr>
          <a:xfrm>
            <a:off x="0" y="4540250"/>
            <a:ext cx="6858000" cy="53308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ms-MY">
              <a:solidFill>
                <a:srgbClr val="FFFFFF"/>
              </a:solidFill>
            </a:endParaRPr>
          </a:p>
        </p:txBody>
      </p:sp>
      <p:graphicFrame>
        <p:nvGraphicFramePr>
          <p:cNvPr id="19" name="Table 18"/>
          <p:cNvGraphicFramePr>
            <a:graphicFrameLocks noGrp="1"/>
          </p:cNvGraphicFramePr>
          <p:nvPr/>
        </p:nvGraphicFramePr>
        <p:xfrm>
          <a:off x="4614863" y="254000"/>
          <a:ext cx="2232025" cy="1587500"/>
        </p:xfrm>
        <a:graphic>
          <a:graphicData uri="http://schemas.openxmlformats.org/drawingml/2006/table">
            <a:tbl>
              <a:tblPr/>
              <a:tblGrid>
                <a:gridCol w="2232025">
                  <a:extLst>
                    <a:ext uri="{9D8B030D-6E8A-4147-A177-3AD203B41FA5}">
                      <a16:colId xmlns:a16="http://schemas.microsoft.com/office/drawing/2014/main" val="20000"/>
                    </a:ext>
                  </a:extLst>
                </a:gridCol>
              </a:tblGrid>
              <a:tr h="396875">
                <a:tc>
                  <a:txBody>
                    <a:bodyPr/>
                    <a:lstStyle/>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smtClean="0">
                          <a:ln>
                            <a:noFill/>
                          </a:ln>
                          <a:solidFill>
                            <a:schemeClr val="tx1"/>
                          </a:solidFill>
                          <a:effectLst/>
                          <a:latin typeface="Tw Cen MT" pitchFamily="34" charset="0"/>
                        </a:rPr>
                        <a:t>SPONSOR</a:t>
                      </a:r>
                    </a:p>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0" i="0" u="none" strike="noStrike" cap="none" normalizeH="0" baseline="0" smtClean="0">
                          <a:ln>
                            <a:noFill/>
                          </a:ln>
                          <a:solidFill>
                            <a:schemeClr val="tx1"/>
                          </a:solidFill>
                          <a:effectLst/>
                          <a:latin typeface="Tw Cen MT" pitchFamily="34" charset="0"/>
                        </a:rPr>
                        <a:t>Sr Sariah Abd Karib</a:t>
                      </a:r>
                    </a:p>
                  </a:txBody>
                  <a:tcPr marL="91406" marR="91406" marT="45747" marB="45747"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smtClean="0">
                          <a:ln>
                            <a:noFill/>
                          </a:ln>
                          <a:solidFill>
                            <a:schemeClr val="tx1"/>
                          </a:solidFill>
                          <a:effectLst/>
                          <a:latin typeface="Tw Cen MT" pitchFamily="34" charset="0"/>
                        </a:rPr>
                        <a:t>OWNER </a:t>
                      </a:r>
                    </a:p>
                    <a:p>
                      <a:pPr marL="0" marR="0" lvl="0" indent="0" algn="r" defTabSz="6858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Tw Cen MT" pitchFamily="34" charset="0"/>
                        </a:rPr>
                        <a:t>Noryani Ismail </a:t>
                      </a:r>
                      <a:endParaRPr kumimoji="0" lang="ms-MY" sz="1000" b="0" i="0" u="none" strike="noStrike" cap="none" normalizeH="0" baseline="0" smtClean="0">
                        <a:ln>
                          <a:noFill/>
                        </a:ln>
                        <a:solidFill>
                          <a:schemeClr val="tx1"/>
                        </a:solidFill>
                        <a:effectLst/>
                        <a:latin typeface="Tw Cen MT" pitchFamily="34" charset="0"/>
                      </a:endParaRPr>
                    </a:p>
                  </a:txBody>
                  <a:tcPr marL="91406" marR="91406" marT="45747" marB="45747"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396875">
                <a:tc>
                  <a:txBody>
                    <a:bodyPr/>
                    <a:lstStyle/>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smtClean="0">
                          <a:ln>
                            <a:noFill/>
                          </a:ln>
                          <a:solidFill>
                            <a:schemeClr val="tx1"/>
                          </a:solidFill>
                          <a:effectLst/>
                          <a:latin typeface="Tw Cen MT" pitchFamily="34" charset="0"/>
                        </a:rPr>
                        <a:t>OIC</a:t>
                      </a:r>
                    </a:p>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0" i="0" u="none" strike="noStrike" cap="none" normalizeH="0" baseline="0" smtClean="0">
                          <a:ln>
                            <a:noFill/>
                          </a:ln>
                          <a:solidFill>
                            <a:schemeClr val="tx1"/>
                          </a:solidFill>
                          <a:effectLst/>
                          <a:latin typeface="Tw Cen MT" pitchFamily="34" charset="0"/>
                        </a:rPr>
                        <a:t>Noraini Mohd Fadzil</a:t>
                      </a:r>
                    </a:p>
                  </a:txBody>
                  <a:tcPr marL="91406" marR="91406" marT="45747" marB="45747"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396875">
                <a:tc>
                  <a:txBody>
                    <a:bodyPr/>
                    <a:lstStyle/>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smtClean="0">
                          <a:ln>
                            <a:noFill/>
                          </a:ln>
                          <a:solidFill>
                            <a:srgbClr val="000000"/>
                          </a:solidFill>
                          <a:effectLst/>
                          <a:latin typeface="Tw Cen MT" pitchFamily="34" charset="0"/>
                        </a:rPr>
                        <a:t>KPI LEADER </a:t>
                      </a:r>
                    </a:p>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0" i="0" u="none" strike="noStrike" cap="none" normalizeH="0" baseline="0" smtClean="0">
                          <a:ln>
                            <a:noFill/>
                          </a:ln>
                          <a:solidFill>
                            <a:srgbClr val="000000"/>
                          </a:solidFill>
                          <a:effectLst/>
                          <a:latin typeface="Tw Cen MT" pitchFamily="34" charset="0"/>
                        </a:rPr>
                        <a:t>CIDB</a:t>
                      </a:r>
                    </a:p>
                  </a:txBody>
                  <a:tcPr marL="91406" marR="91406" marT="45747" marB="45747"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nvGraphicFramePr>
        <p:xfrm>
          <a:off x="0" y="444500"/>
          <a:ext cx="4402138" cy="1179620"/>
        </p:xfrm>
        <a:graphic>
          <a:graphicData uri="http://schemas.openxmlformats.org/drawingml/2006/table">
            <a:tbl>
              <a:tblPr/>
              <a:tblGrid>
                <a:gridCol w="4402138">
                  <a:extLst>
                    <a:ext uri="{9D8B030D-6E8A-4147-A177-3AD203B41FA5}">
                      <a16:colId xmlns:a16="http://schemas.microsoft.com/office/drawing/2014/main" val="20000"/>
                    </a:ext>
                  </a:extLst>
                </a:gridCol>
              </a:tblGrid>
              <a:tr h="404813">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dirty="0" smtClean="0">
                          <a:ln>
                            <a:noFill/>
                          </a:ln>
                          <a:solidFill>
                            <a:schemeClr val="tx1"/>
                          </a:solidFill>
                          <a:effectLst/>
                          <a:latin typeface="Tw Cen MT" pitchFamily="34" charset="0"/>
                        </a:rPr>
                        <a:t>KPI DESCRIPTION</a:t>
                      </a:r>
                    </a:p>
                    <a:p>
                      <a:pPr marL="0" marR="0" lvl="0" indent="0" algn="l" defTabSz="6858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Tw Cen MT" pitchFamily="34" charset="0"/>
                        </a:rPr>
                        <a:t>CITP promoted in 30 industry/CIDB event platforms annually beginning 2016</a:t>
                      </a:r>
                      <a:endParaRPr kumimoji="0" lang="ms-MY" sz="1000" b="0" i="0" u="none" strike="noStrike" cap="none" normalizeH="0" baseline="0" dirty="0" smtClean="0">
                        <a:ln>
                          <a:noFill/>
                        </a:ln>
                        <a:solidFill>
                          <a:schemeClr val="tx1"/>
                        </a:solidFill>
                        <a:effectLst/>
                        <a:latin typeface="Tw Cen MT" pitchFamily="34" charset="0"/>
                      </a:endParaRPr>
                    </a:p>
                  </a:txBody>
                  <a:tcPr marL="91445" marR="91445" marT="45710" marB="4571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77825">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dirty="0" smtClean="0">
                          <a:ln>
                            <a:noFill/>
                          </a:ln>
                          <a:solidFill>
                            <a:schemeClr val="tx1"/>
                          </a:solidFill>
                          <a:effectLst/>
                          <a:latin typeface="Tw Cen MT" pitchFamily="34" charset="0"/>
                        </a:rPr>
                        <a:t>INITIATIVE</a:t>
                      </a:r>
                    </a:p>
                    <a:p>
                      <a:pPr marL="0" marR="0" lvl="0" indent="0" algn="l" defTabSz="685800" rtl="0" eaLnBrk="1" fontAlgn="base" latinLnBrk="0" hangingPunct="1">
                        <a:lnSpc>
                          <a:spcPct val="88000"/>
                        </a:lnSpc>
                        <a:spcBef>
                          <a:spcPct val="0"/>
                        </a:spcBef>
                        <a:spcAft>
                          <a:spcPct val="0"/>
                        </a:spcAft>
                        <a:buClrTx/>
                        <a:buSzTx/>
                        <a:buFontTx/>
                        <a:buNone/>
                        <a:tabLst/>
                      </a:pPr>
                      <a:r>
                        <a:rPr kumimoji="0" lang="en-MY" sz="1000" b="0" i="0" u="none" strike="noStrike" cap="none" normalizeH="0" baseline="0" dirty="0" smtClean="0">
                          <a:ln>
                            <a:noFill/>
                          </a:ln>
                          <a:solidFill>
                            <a:schemeClr val="tx1"/>
                          </a:solidFill>
                          <a:effectLst/>
                          <a:latin typeface="Tw Cen MT" pitchFamily="34" charset="0"/>
                        </a:rPr>
                        <a:t>Q4 - Promote and raise awareness of CITP initiatives</a:t>
                      </a:r>
                      <a:endParaRPr kumimoji="0" lang="en-US" sz="1000" b="0" i="0" u="none" strike="noStrike" cap="none" normalizeH="0" baseline="0" dirty="0" smtClean="0">
                        <a:ln>
                          <a:noFill/>
                        </a:ln>
                        <a:solidFill>
                          <a:schemeClr val="tx1"/>
                        </a:solidFill>
                        <a:effectLst/>
                        <a:latin typeface="Tw Cen MT" pitchFamily="34" charset="0"/>
                      </a:endParaRPr>
                    </a:p>
                  </a:txBody>
                  <a:tcPr marL="91445" marR="91445" marT="45710" marB="4571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396875">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dirty="0" smtClean="0">
                          <a:ln>
                            <a:noFill/>
                          </a:ln>
                          <a:solidFill>
                            <a:schemeClr val="tx1"/>
                          </a:solidFill>
                          <a:effectLst/>
                          <a:latin typeface="Tw Cen MT" pitchFamily="34" charset="0"/>
                        </a:rPr>
                        <a:t>SUB-INITIATIVE</a:t>
                      </a:r>
                    </a:p>
                    <a:p>
                      <a:pPr marL="0" marR="0" lvl="0" indent="0" algn="l" defTabSz="685800" rtl="0" eaLnBrk="1" fontAlgn="base" latinLnBrk="0" hangingPunct="1">
                        <a:lnSpc>
                          <a:spcPct val="100000"/>
                        </a:lnSpc>
                        <a:spcBef>
                          <a:spcPct val="0"/>
                        </a:spcBef>
                        <a:spcAft>
                          <a:spcPct val="0"/>
                        </a:spcAft>
                        <a:buClrTx/>
                        <a:buSzTx/>
                        <a:buFontTx/>
                        <a:buNone/>
                        <a:tabLst/>
                      </a:pPr>
                      <a:r>
                        <a:rPr kumimoji="0" lang="en-MY" sz="1000" b="0" i="0" u="none" strike="noStrike" cap="none" normalizeH="0" baseline="0" dirty="0" smtClean="0">
                          <a:ln>
                            <a:noFill/>
                          </a:ln>
                          <a:solidFill>
                            <a:schemeClr val="tx1"/>
                          </a:solidFill>
                          <a:effectLst/>
                          <a:latin typeface="Tw Cen MT" pitchFamily="34" charset="0"/>
                        </a:rPr>
                        <a:t>-</a:t>
                      </a:r>
                      <a:endParaRPr kumimoji="0" lang="ms-MY" sz="1000" b="0" i="0" u="none" strike="noStrike" cap="none" normalizeH="0" baseline="0" dirty="0" smtClean="0">
                        <a:ln>
                          <a:noFill/>
                        </a:ln>
                        <a:solidFill>
                          <a:schemeClr val="tx1"/>
                        </a:solidFill>
                        <a:effectLst/>
                        <a:latin typeface="Tw Cen MT" pitchFamily="34" charset="0"/>
                      </a:endParaRPr>
                    </a:p>
                  </a:txBody>
                  <a:tcPr marL="91445" marR="91445" marT="45710" marB="4571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105" name="TextBox 20"/>
          <p:cNvSpPr txBox="1">
            <a:spLocks noChangeArrowheads="1"/>
          </p:cNvSpPr>
          <p:nvPr/>
        </p:nvSpPr>
        <p:spPr bwMode="auto">
          <a:xfrm>
            <a:off x="-6350" y="4592638"/>
            <a:ext cx="6864350" cy="2400657"/>
          </a:xfrm>
          <a:prstGeom prst="rect">
            <a:avLst/>
          </a:prstGeom>
          <a:noFill/>
          <a:ln w="9525">
            <a:noFill/>
            <a:miter lim="800000"/>
            <a:headEnd/>
            <a:tailEnd/>
          </a:ln>
        </p:spPr>
        <p:txBody>
          <a:bodyPr>
            <a:spAutoFit/>
          </a:bodyPr>
          <a:lstStyle/>
          <a:p>
            <a:pPr eaLnBrk="1" hangingPunct="1"/>
            <a:r>
              <a:rPr lang="en-MY" altLang="en-US" sz="1000" dirty="0">
                <a:latin typeface="Tw Cen MT" pitchFamily="34" charset="0"/>
              </a:rPr>
              <a:t>This KPI is under the purview of IWG5.</a:t>
            </a:r>
          </a:p>
          <a:p>
            <a:pPr eaLnBrk="1" hangingPunct="1"/>
            <a:endParaRPr lang="en-MY" altLang="en-US" sz="1000" dirty="0" smtClean="0">
              <a:latin typeface="Tw Cen MT" pitchFamily="34" charset="0"/>
            </a:endParaRPr>
          </a:p>
          <a:p>
            <a:pPr eaLnBrk="1" hangingPunct="1"/>
            <a:r>
              <a:rPr lang="en-MY" altLang="en-US" sz="1000" b="1" dirty="0" smtClean="0">
                <a:latin typeface="Tw Cen MT" pitchFamily="34" charset="0"/>
              </a:rPr>
              <a:t>Event platforms to promote CITP :</a:t>
            </a:r>
          </a:p>
          <a:p>
            <a:pPr eaLnBrk="1" hangingPunct="1"/>
            <a:r>
              <a:rPr lang="en-MY" altLang="en-US" sz="1000" dirty="0" smtClean="0">
                <a:latin typeface="Tw Cen MT" pitchFamily="34" charset="0"/>
              </a:rPr>
              <a:t>The statistics of event platforms conducted are as follows:</a:t>
            </a:r>
          </a:p>
          <a:p>
            <a:pPr eaLnBrk="1" hangingPunct="1"/>
            <a:endParaRPr lang="en-MY" altLang="en-US" sz="1000" b="1" dirty="0">
              <a:latin typeface="Tw Cen MT" pitchFamily="34" charset="0"/>
            </a:endParaRPr>
          </a:p>
          <a:p>
            <a:pPr eaLnBrk="1" hangingPunct="1"/>
            <a:endParaRPr lang="en-MY" altLang="en-US" sz="1000" b="1" dirty="0" smtClean="0">
              <a:latin typeface="Tw Cen MT" pitchFamily="34" charset="0"/>
            </a:endParaRPr>
          </a:p>
          <a:p>
            <a:pPr eaLnBrk="1" hangingPunct="1"/>
            <a:endParaRPr lang="en-MY" altLang="en-US" sz="1000" b="1" dirty="0">
              <a:latin typeface="Tw Cen MT" pitchFamily="34" charset="0"/>
            </a:endParaRPr>
          </a:p>
          <a:p>
            <a:pPr eaLnBrk="1" hangingPunct="1"/>
            <a:endParaRPr lang="en-MY" altLang="en-US" sz="1000" b="1" dirty="0" smtClean="0">
              <a:latin typeface="Tw Cen MT" pitchFamily="34" charset="0"/>
            </a:endParaRPr>
          </a:p>
          <a:p>
            <a:pPr eaLnBrk="1" hangingPunct="1"/>
            <a:endParaRPr lang="en-MY" altLang="en-US" sz="1000" b="1" dirty="0">
              <a:latin typeface="Tw Cen MT" pitchFamily="34" charset="0"/>
            </a:endParaRPr>
          </a:p>
          <a:p>
            <a:pPr eaLnBrk="1" hangingPunct="1"/>
            <a:endParaRPr lang="en-MY" altLang="en-US" sz="1000" b="1" dirty="0" smtClean="0">
              <a:latin typeface="Tw Cen MT" pitchFamily="34" charset="0"/>
            </a:endParaRPr>
          </a:p>
          <a:p>
            <a:pPr eaLnBrk="1" hangingPunct="1"/>
            <a:endParaRPr lang="en-MY" altLang="en-US" sz="1000" b="1" dirty="0">
              <a:latin typeface="Tw Cen MT" pitchFamily="34" charset="0"/>
            </a:endParaRPr>
          </a:p>
          <a:p>
            <a:pPr eaLnBrk="1" hangingPunct="1"/>
            <a:endParaRPr lang="en-MY" altLang="en-US" sz="1000" b="1" dirty="0">
              <a:latin typeface="Tw Cen MT" pitchFamily="34" charset="0"/>
            </a:endParaRPr>
          </a:p>
          <a:p>
            <a:pPr eaLnBrk="1" hangingPunct="1"/>
            <a:endParaRPr lang="en-MY" altLang="en-US" sz="1000" dirty="0">
              <a:latin typeface="Tw Cen MT" pitchFamily="34" charset="0"/>
            </a:endParaRPr>
          </a:p>
          <a:p>
            <a:pPr eaLnBrk="1" hangingPunct="1"/>
            <a:endParaRPr lang="en-MY" altLang="en-US" sz="1000" dirty="0" smtClean="0">
              <a:latin typeface="Tw Cen MT" pitchFamily="34" charset="0"/>
            </a:endParaRPr>
          </a:p>
          <a:p>
            <a:pPr eaLnBrk="1" hangingPunct="1"/>
            <a:r>
              <a:rPr lang="en-MY" altLang="en-US" sz="1000" dirty="0" smtClean="0">
                <a:latin typeface="Tw Cen MT" pitchFamily="34" charset="0"/>
              </a:rPr>
              <a:t>In </a:t>
            </a:r>
            <a:r>
              <a:rPr lang="en-MY" altLang="en-US" sz="1000" dirty="0">
                <a:latin typeface="Tw Cen MT" pitchFamily="34" charset="0"/>
              </a:rPr>
              <a:t>Q2 2018, a total of 4 events </a:t>
            </a:r>
            <a:r>
              <a:rPr lang="en-MY" altLang="en-US" sz="1000" dirty="0" smtClean="0">
                <a:latin typeface="Tw Cen MT" pitchFamily="34" charset="0"/>
              </a:rPr>
              <a:t>were organized </a:t>
            </a:r>
            <a:r>
              <a:rPr lang="en-MY" altLang="en-US" sz="1000" dirty="0">
                <a:latin typeface="Tw Cen MT" pitchFamily="34" charset="0"/>
              </a:rPr>
              <a:t>as follows:</a:t>
            </a:r>
          </a:p>
        </p:txBody>
      </p:sp>
      <p:sp>
        <p:nvSpPr>
          <p:cNvPr id="3106" name="Rectangle 4"/>
          <p:cNvSpPr>
            <a:spLocks noChangeArrowheads="1"/>
          </p:cNvSpPr>
          <p:nvPr/>
        </p:nvSpPr>
        <p:spPr bwMode="auto">
          <a:xfrm>
            <a:off x="2109788" y="63500"/>
            <a:ext cx="3168650" cy="307975"/>
          </a:xfrm>
          <a:prstGeom prst="rect">
            <a:avLst/>
          </a:prstGeom>
          <a:noFill/>
          <a:ln w="9525">
            <a:noFill/>
            <a:miter lim="800000"/>
            <a:headEnd/>
            <a:tailEnd/>
          </a:ln>
        </p:spPr>
        <p:txBody>
          <a:bodyPr wrap="none">
            <a:spAutoFit/>
          </a:bodyPr>
          <a:lstStyle/>
          <a:p>
            <a:pPr eaLnBrk="1" hangingPunct="1"/>
            <a:r>
              <a:rPr lang="ms-MY" altLang="en-US" sz="1400" b="1">
                <a:solidFill>
                  <a:srgbClr val="FF0000"/>
                </a:solidFill>
                <a:latin typeface="Tw Cen MT" pitchFamily="34" charset="0"/>
              </a:rPr>
              <a:t>QUALITY, SAFETY &amp; PROFESSIONALISM</a:t>
            </a:r>
            <a:endParaRPr lang="ms-MY" altLang="en-US" sz="1400">
              <a:solidFill>
                <a:srgbClr val="FF0000"/>
              </a:solidFill>
            </a:endParaRPr>
          </a:p>
        </p:txBody>
      </p:sp>
      <p:sp>
        <p:nvSpPr>
          <p:cNvPr id="3107" name="Rectangle 9"/>
          <p:cNvSpPr>
            <a:spLocks noChangeArrowheads="1"/>
          </p:cNvSpPr>
          <p:nvPr/>
        </p:nvSpPr>
        <p:spPr bwMode="auto">
          <a:xfrm>
            <a:off x="117475" y="-74613"/>
            <a:ext cx="2470082" cy="523876"/>
          </a:xfrm>
          <a:prstGeom prst="rect">
            <a:avLst/>
          </a:prstGeom>
          <a:noFill/>
          <a:ln w="9525">
            <a:noFill/>
            <a:miter lim="800000"/>
            <a:headEnd/>
            <a:tailEnd/>
          </a:ln>
        </p:spPr>
        <p:txBody>
          <a:bodyPr wrap="square">
            <a:spAutoFit/>
          </a:bodyPr>
          <a:lstStyle/>
          <a:p>
            <a:pPr eaLnBrk="1" hangingPunct="1"/>
            <a:r>
              <a:rPr lang="ms-MY" altLang="en-US" sz="2800" b="1" dirty="0">
                <a:solidFill>
                  <a:schemeClr val="bg1"/>
                </a:solidFill>
                <a:latin typeface="Tw Cen MT" pitchFamily="34" charset="0"/>
              </a:rPr>
              <a:t>KPI Q4-026</a:t>
            </a:r>
            <a:endParaRPr lang="ms-MY" altLang="en-US" sz="2800" dirty="0">
              <a:solidFill>
                <a:schemeClr val="bg1"/>
              </a:solidFill>
            </a:endParaRPr>
          </a:p>
        </p:txBody>
      </p:sp>
      <p:sp>
        <p:nvSpPr>
          <p:cNvPr id="3108" name="TextBox 14"/>
          <p:cNvSpPr txBox="1">
            <a:spLocks noChangeArrowheads="1"/>
          </p:cNvSpPr>
          <p:nvPr/>
        </p:nvSpPr>
        <p:spPr bwMode="auto">
          <a:xfrm>
            <a:off x="0" y="4305300"/>
            <a:ext cx="6858000" cy="231775"/>
          </a:xfrm>
          <a:prstGeom prst="rect">
            <a:avLst/>
          </a:prstGeom>
          <a:solidFill>
            <a:srgbClr val="FF3300"/>
          </a:solidFill>
          <a:ln w="9525">
            <a:noFill/>
            <a:miter lim="800000"/>
            <a:headEnd/>
            <a:tailEnd/>
          </a:ln>
        </p:spPr>
        <p:txBody>
          <a:bodyPr>
            <a:spAutoFit/>
          </a:bodyPr>
          <a:lstStyle/>
          <a:p>
            <a:pPr algn="ctr" eaLnBrk="1" hangingPunct="1"/>
            <a:r>
              <a:rPr lang="en-US" altLang="en-US" sz="900" b="1">
                <a:solidFill>
                  <a:schemeClr val="bg1"/>
                </a:solidFill>
                <a:latin typeface="Tw Cen MT" pitchFamily="34" charset="0"/>
              </a:rPr>
              <a:t>PROGRESS REPORT UNTIL Q2 2018</a:t>
            </a:r>
            <a:endParaRPr lang="en-MY" altLang="en-US" sz="900" b="1">
              <a:solidFill>
                <a:schemeClr val="bg1"/>
              </a:solidFill>
              <a:latin typeface="Tw Cen MT" pitchFamily="34" charset="0"/>
            </a:endParaRPr>
          </a:p>
        </p:txBody>
      </p:sp>
      <p:sp>
        <p:nvSpPr>
          <p:cNvPr id="3109" name="TextBox 15"/>
          <p:cNvSpPr txBox="1">
            <a:spLocks noChangeArrowheads="1"/>
          </p:cNvSpPr>
          <p:nvPr/>
        </p:nvSpPr>
        <p:spPr bwMode="auto">
          <a:xfrm>
            <a:off x="0" y="1820863"/>
            <a:ext cx="6858000" cy="231775"/>
          </a:xfrm>
          <a:prstGeom prst="rect">
            <a:avLst/>
          </a:prstGeom>
          <a:solidFill>
            <a:srgbClr val="FF3300"/>
          </a:solidFill>
          <a:ln w="9525">
            <a:noFill/>
            <a:miter lim="800000"/>
            <a:headEnd/>
            <a:tailEnd/>
          </a:ln>
        </p:spPr>
        <p:txBody>
          <a:bodyPr>
            <a:spAutoFit/>
          </a:bodyPr>
          <a:lstStyle/>
          <a:p>
            <a:pPr algn="ctr" eaLnBrk="1" hangingPunct="1"/>
            <a:r>
              <a:rPr lang="en-US" altLang="en-US" sz="900" b="1">
                <a:solidFill>
                  <a:schemeClr val="bg1"/>
                </a:solidFill>
                <a:latin typeface="Tw Cen MT" pitchFamily="34" charset="0"/>
              </a:rPr>
              <a:t>ANNUAL TARGET</a:t>
            </a:r>
            <a:endParaRPr lang="en-MY" altLang="en-US" sz="900" b="1">
              <a:solidFill>
                <a:schemeClr val="bg1"/>
              </a:solidFill>
              <a:latin typeface="Tw Cen MT"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4194408500"/>
              </p:ext>
            </p:extLst>
          </p:nvPr>
        </p:nvGraphicFramePr>
        <p:xfrm>
          <a:off x="180754" y="7058432"/>
          <a:ext cx="6422066" cy="1871529"/>
        </p:xfrm>
        <a:graphic>
          <a:graphicData uri="http://schemas.openxmlformats.org/drawingml/2006/table">
            <a:tbl>
              <a:tblPr/>
              <a:tblGrid>
                <a:gridCol w="356904">
                  <a:extLst>
                    <a:ext uri="{9D8B030D-6E8A-4147-A177-3AD203B41FA5}">
                      <a16:colId xmlns:a16="http://schemas.microsoft.com/office/drawing/2014/main" val="20000"/>
                    </a:ext>
                  </a:extLst>
                </a:gridCol>
                <a:gridCol w="3470757">
                  <a:extLst>
                    <a:ext uri="{9D8B030D-6E8A-4147-A177-3AD203B41FA5}">
                      <a16:colId xmlns:a16="http://schemas.microsoft.com/office/drawing/2014/main" val="20001"/>
                    </a:ext>
                  </a:extLst>
                </a:gridCol>
                <a:gridCol w="1053596">
                  <a:extLst>
                    <a:ext uri="{9D8B030D-6E8A-4147-A177-3AD203B41FA5}">
                      <a16:colId xmlns:a16="http://schemas.microsoft.com/office/drawing/2014/main" val="20002"/>
                    </a:ext>
                  </a:extLst>
                </a:gridCol>
                <a:gridCol w="1540809">
                  <a:extLst>
                    <a:ext uri="{9D8B030D-6E8A-4147-A177-3AD203B41FA5}">
                      <a16:colId xmlns:a16="http://schemas.microsoft.com/office/drawing/2014/main" val="20003"/>
                    </a:ext>
                  </a:extLst>
                </a:gridCol>
              </a:tblGrid>
              <a:tr h="238125">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Tw Cen MT" pitchFamily="34" charset="0"/>
                        </a:rPr>
                        <a:t>No</a:t>
                      </a:r>
                      <a:endParaRPr kumimoji="0" lang="en-MY" sz="900" b="1" i="0" u="none" strike="noStrike" cap="none" normalizeH="0" baseline="0" dirty="0" smtClean="0">
                        <a:ln>
                          <a:noFill/>
                        </a:ln>
                        <a:solidFill>
                          <a:schemeClr val="tx1"/>
                        </a:solidFill>
                        <a:effectLst/>
                        <a:latin typeface="Tw Cen MT" pitchFamily="34" charset="0"/>
                      </a:endParaRP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Tw Cen MT" pitchFamily="34" charset="0"/>
                        </a:rPr>
                        <a:t>Events</a:t>
                      </a:r>
                      <a:endParaRPr kumimoji="0" lang="en-MY" sz="900" b="1" i="0" u="none" strike="noStrike" cap="none" normalizeH="0" baseline="0" dirty="0" smtClean="0">
                        <a:ln>
                          <a:noFill/>
                        </a:ln>
                        <a:solidFill>
                          <a:schemeClr val="tx1"/>
                        </a:solidFill>
                        <a:effectLst/>
                        <a:latin typeface="Tw Cen MT" pitchFamily="34" charset="0"/>
                      </a:endParaRP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Tw Cen MT" pitchFamily="34" charset="0"/>
                        </a:rPr>
                        <a:t>Date</a:t>
                      </a:r>
                      <a:endParaRPr kumimoji="0" lang="en-MY" sz="900" b="1" i="0" u="none" strike="noStrike" cap="none" normalizeH="0" baseline="0" dirty="0" smtClean="0">
                        <a:ln>
                          <a:noFill/>
                        </a:ln>
                        <a:solidFill>
                          <a:schemeClr val="tx1"/>
                        </a:solidFill>
                        <a:effectLst/>
                        <a:latin typeface="Tw Cen MT" pitchFamily="34" charset="0"/>
                      </a:endParaRP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Tw Cen MT" pitchFamily="34" charset="0"/>
                        </a:rPr>
                        <a:t>Venue</a:t>
                      </a:r>
                      <a:endParaRPr kumimoji="0" lang="en-MY" sz="900" b="1" i="0" u="none" strike="noStrike" cap="none" normalizeH="0" baseline="0" dirty="0" smtClean="0">
                        <a:ln>
                          <a:noFill/>
                        </a:ln>
                        <a:solidFill>
                          <a:schemeClr val="tx1"/>
                        </a:solidFill>
                        <a:effectLst/>
                        <a:latin typeface="Tw Cen MT" pitchFamily="34" charset="0"/>
                      </a:endParaRP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0"/>
                  </a:ext>
                </a:extLst>
              </a:tr>
              <a:tr h="371068">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Tw Cen MT" pitchFamily="34" charset="0"/>
                        </a:rPr>
                        <a:t>1.</a:t>
                      </a:r>
                      <a:endParaRPr kumimoji="0" lang="en-MY" sz="900" b="0" i="0" u="none" strike="noStrike" cap="none" normalizeH="0" baseline="0" dirty="0" smtClean="0">
                        <a:ln>
                          <a:noFill/>
                        </a:ln>
                        <a:solidFill>
                          <a:schemeClr val="tx1"/>
                        </a:solidFill>
                        <a:effectLst/>
                        <a:latin typeface="Tw Cen MT" pitchFamily="34" charset="0"/>
                      </a:endParaRP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n-MY" sz="900" b="0" i="0" u="none" strike="noStrike" cap="none" normalizeH="0" baseline="0" dirty="0" err="1" smtClean="0">
                          <a:ln>
                            <a:noFill/>
                          </a:ln>
                          <a:solidFill>
                            <a:schemeClr val="tx1"/>
                          </a:solidFill>
                          <a:effectLst/>
                          <a:latin typeface="Tw Cen MT" pitchFamily="34" charset="0"/>
                        </a:rPr>
                        <a:t>Majlis</a:t>
                      </a:r>
                      <a:r>
                        <a:rPr kumimoji="0" lang="en-MY" sz="900" b="0" i="0" u="none" strike="noStrike" cap="none" normalizeH="0" baseline="0" dirty="0" smtClean="0">
                          <a:ln>
                            <a:noFill/>
                          </a:ln>
                          <a:solidFill>
                            <a:schemeClr val="tx1"/>
                          </a:solidFill>
                          <a:effectLst/>
                          <a:latin typeface="Tw Cen MT" pitchFamily="34" charset="0"/>
                        </a:rPr>
                        <a:t> </a:t>
                      </a:r>
                      <a:r>
                        <a:rPr kumimoji="0" lang="en-MY" sz="900" b="0" i="0" u="none" strike="noStrike" cap="none" normalizeH="0" baseline="0" dirty="0" err="1" smtClean="0">
                          <a:ln>
                            <a:noFill/>
                          </a:ln>
                          <a:solidFill>
                            <a:schemeClr val="tx1"/>
                          </a:solidFill>
                          <a:effectLst/>
                          <a:latin typeface="Tw Cen MT" pitchFamily="34" charset="0"/>
                        </a:rPr>
                        <a:t>Perasmian</a:t>
                      </a:r>
                      <a:r>
                        <a:rPr kumimoji="0" lang="en-MY" sz="900" b="0" i="0" u="none" strike="noStrike" cap="none" normalizeH="0" baseline="0" dirty="0" smtClean="0">
                          <a:ln>
                            <a:noFill/>
                          </a:ln>
                          <a:solidFill>
                            <a:schemeClr val="tx1"/>
                          </a:solidFill>
                          <a:effectLst/>
                          <a:latin typeface="Tw Cen MT" pitchFamily="34" charset="0"/>
                        </a:rPr>
                        <a:t> CIDB Convention Centre Sarawak</a:t>
                      </a: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en-MY" sz="900" b="0" i="0" u="none" strike="noStrike" cap="none" normalizeH="0" baseline="0" dirty="0" smtClean="0">
                          <a:ln>
                            <a:noFill/>
                          </a:ln>
                          <a:solidFill>
                            <a:schemeClr val="tx1"/>
                          </a:solidFill>
                          <a:effectLst/>
                          <a:latin typeface="Tw Cen MT" pitchFamily="34" charset="0"/>
                        </a:rPr>
                        <a:t>27 April 2018 </a:t>
                      </a: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n-MY" sz="900" b="0" i="0" u="none" strike="noStrike" cap="none" normalizeH="0" baseline="0" smtClean="0">
                          <a:ln>
                            <a:noFill/>
                          </a:ln>
                          <a:solidFill>
                            <a:schemeClr val="tx1"/>
                          </a:solidFill>
                          <a:effectLst/>
                          <a:latin typeface="Tw Cen MT" pitchFamily="34" charset="0"/>
                        </a:rPr>
                        <a:t>Kuching, Sarawak</a:t>
                      </a: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3768">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Tw Cen MT" pitchFamily="34" charset="0"/>
                        </a:rPr>
                        <a:t>2.</a:t>
                      </a:r>
                      <a:endParaRPr kumimoji="0" lang="en-MY" sz="900" b="0" i="0" u="none" strike="noStrike" cap="none" normalizeH="0" baseline="0" dirty="0" smtClean="0">
                        <a:ln>
                          <a:noFill/>
                        </a:ln>
                        <a:solidFill>
                          <a:schemeClr val="tx1"/>
                        </a:solidFill>
                        <a:effectLst/>
                        <a:latin typeface="Tw Cen MT" pitchFamily="34" charset="0"/>
                      </a:endParaRP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n-MY" sz="900" b="0" i="0" u="none" strike="noStrike" cap="none" normalizeH="0" baseline="0" dirty="0" err="1" smtClean="0">
                          <a:ln>
                            <a:noFill/>
                          </a:ln>
                          <a:solidFill>
                            <a:schemeClr val="tx1"/>
                          </a:solidFill>
                          <a:effectLst/>
                          <a:latin typeface="Tw Cen MT" pitchFamily="34" charset="0"/>
                        </a:rPr>
                        <a:t>Bengkel</a:t>
                      </a:r>
                      <a:r>
                        <a:rPr kumimoji="0" lang="en-MY" sz="900" b="0" i="0" u="none" strike="noStrike" cap="none" normalizeH="0" baseline="0" dirty="0" smtClean="0">
                          <a:ln>
                            <a:noFill/>
                          </a:ln>
                          <a:solidFill>
                            <a:schemeClr val="tx1"/>
                          </a:solidFill>
                          <a:effectLst/>
                          <a:latin typeface="Tw Cen MT" pitchFamily="34" charset="0"/>
                        </a:rPr>
                        <a:t> </a:t>
                      </a:r>
                      <a:r>
                        <a:rPr kumimoji="0" lang="en-MY" sz="900" b="0" i="0" u="none" strike="noStrike" cap="none" normalizeH="0" baseline="0" dirty="0" err="1" smtClean="0">
                          <a:ln>
                            <a:noFill/>
                          </a:ln>
                          <a:solidFill>
                            <a:schemeClr val="tx1"/>
                          </a:solidFill>
                          <a:effectLst/>
                          <a:latin typeface="Tw Cen MT" pitchFamily="34" charset="0"/>
                        </a:rPr>
                        <a:t>Pengurusan</a:t>
                      </a:r>
                      <a:r>
                        <a:rPr kumimoji="0" lang="en-MY" sz="900" b="0" i="0" u="none" strike="noStrike" cap="none" normalizeH="0" baseline="0" dirty="0" smtClean="0">
                          <a:ln>
                            <a:noFill/>
                          </a:ln>
                          <a:solidFill>
                            <a:schemeClr val="tx1"/>
                          </a:solidFill>
                          <a:effectLst/>
                          <a:latin typeface="Tw Cen MT" pitchFamily="34" charset="0"/>
                        </a:rPr>
                        <a:t> </a:t>
                      </a:r>
                      <a:r>
                        <a:rPr kumimoji="0" lang="en-MY" sz="900" b="0" i="0" u="none" strike="noStrike" cap="none" normalizeH="0" baseline="0" dirty="0" err="1" smtClean="0">
                          <a:ln>
                            <a:noFill/>
                          </a:ln>
                          <a:solidFill>
                            <a:schemeClr val="tx1"/>
                          </a:solidFill>
                          <a:effectLst/>
                          <a:latin typeface="Tw Cen MT" pitchFamily="34" charset="0"/>
                        </a:rPr>
                        <a:t>Projek</a:t>
                      </a:r>
                      <a:r>
                        <a:rPr kumimoji="0" lang="en-MY" sz="900" b="0" i="0" u="none" strike="noStrike" cap="none" normalizeH="0" baseline="0" dirty="0" smtClean="0">
                          <a:ln>
                            <a:noFill/>
                          </a:ln>
                          <a:solidFill>
                            <a:schemeClr val="tx1"/>
                          </a:solidFill>
                          <a:effectLst/>
                          <a:latin typeface="Tw Cen MT" pitchFamily="34" charset="0"/>
                        </a:rPr>
                        <a:t> </a:t>
                      </a:r>
                      <a:r>
                        <a:rPr kumimoji="0" lang="en-MY" sz="900" b="0" i="0" u="none" strike="noStrike" cap="none" normalizeH="0" baseline="0" dirty="0" err="1" smtClean="0">
                          <a:ln>
                            <a:noFill/>
                          </a:ln>
                          <a:solidFill>
                            <a:schemeClr val="tx1"/>
                          </a:solidFill>
                          <a:effectLst/>
                          <a:latin typeface="Tw Cen MT" pitchFamily="34" charset="0"/>
                        </a:rPr>
                        <a:t>Kontraktor</a:t>
                      </a:r>
                      <a:r>
                        <a:rPr kumimoji="0" lang="en-MY" sz="900" b="0" i="0" u="none" strike="noStrike" cap="none" normalizeH="0" baseline="0" dirty="0" smtClean="0">
                          <a:ln>
                            <a:noFill/>
                          </a:ln>
                          <a:solidFill>
                            <a:schemeClr val="tx1"/>
                          </a:solidFill>
                          <a:effectLst/>
                          <a:latin typeface="Tw Cen MT" pitchFamily="34" charset="0"/>
                        </a:rPr>
                        <a:t> </a:t>
                      </a:r>
                      <a:r>
                        <a:rPr kumimoji="0" lang="en-MY" sz="900" b="0" i="0" u="none" strike="noStrike" cap="none" normalizeH="0" baseline="0" dirty="0" err="1" smtClean="0">
                          <a:ln>
                            <a:noFill/>
                          </a:ln>
                          <a:solidFill>
                            <a:schemeClr val="tx1"/>
                          </a:solidFill>
                          <a:effectLst/>
                          <a:latin typeface="Tw Cen MT" pitchFamily="34" charset="0"/>
                        </a:rPr>
                        <a:t>Binaan</a:t>
                      </a:r>
                      <a:r>
                        <a:rPr kumimoji="0" lang="en-MY" sz="900" b="0" i="0" u="none" strike="noStrike" cap="none" normalizeH="0" baseline="0" dirty="0" smtClean="0">
                          <a:ln>
                            <a:noFill/>
                          </a:ln>
                          <a:solidFill>
                            <a:schemeClr val="tx1"/>
                          </a:solidFill>
                          <a:effectLst/>
                          <a:latin typeface="Tw Cen MT" pitchFamily="34" charset="0"/>
                        </a:rPr>
                        <a:t> </a:t>
                      </a:r>
                      <a:r>
                        <a:rPr kumimoji="0" lang="en-MY" sz="900" b="0" i="0" u="none" strike="noStrike" cap="none" normalizeH="0" baseline="0" dirty="0" err="1" smtClean="0">
                          <a:ln>
                            <a:noFill/>
                          </a:ln>
                          <a:solidFill>
                            <a:schemeClr val="tx1"/>
                          </a:solidFill>
                          <a:effectLst/>
                          <a:latin typeface="Tw Cen MT" pitchFamily="34" charset="0"/>
                        </a:rPr>
                        <a:t>dan</a:t>
                      </a:r>
                      <a:r>
                        <a:rPr kumimoji="0" lang="en-MY" sz="900" b="0" i="0" u="none" strike="noStrike" cap="none" normalizeH="0" baseline="0" dirty="0" smtClean="0">
                          <a:ln>
                            <a:noFill/>
                          </a:ln>
                          <a:solidFill>
                            <a:schemeClr val="tx1"/>
                          </a:solidFill>
                          <a:effectLst/>
                          <a:latin typeface="Tw Cen MT" pitchFamily="34" charset="0"/>
                        </a:rPr>
                        <a:t> </a:t>
                      </a:r>
                      <a:r>
                        <a:rPr kumimoji="0" lang="en-MY" sz="900" b="0" i="0" u="none" strike="noStrike" cap="none" normalizeH="0" baseline="0" dirty="0" err="1" smtClean="0">
                          <a:ln>
                            <a:noFill/>
                          </a:ln>
                          <a:solidFill>
                            <a:schemeClr val="tx1"/>
                          </a:solidFill>
                          <a:effectLst/>
                          <a:latin typeface="Tw Cen MT" pitchFamily="34" charset="0"/>
                        </a:rPr>
                        <a:t>Majlis</a:t>
                      </a:r>
                      <a:r>
                        <a:rPr kumimoji="0" lang="en-MY" sz="900" b="0" i="0" u="none" strike="noStrike" cap="none" normalizeH="0" baseline="0" dirty="0" smtClean="0">
                          <a:ln>
                            <a:noFill/>
                          </a:ln>
                          <a:solidFill>
                            <a:schemeClr val="tx1"/>
                          </a:solidFill>
                          <a:effectLst/>
                          <a:latin typeface="Tw Cen MT" pitchFamily="34" charset="0"/>
                        </a:rPr>
                        <a:t> </a:t>
                      </a:r>
                      <a:r>
                        <a:rPr kumimoji="0" lang="en-MY" sz="900" b="0" i="0" u="none" strike="noStrike" cap="none" normalizeH="0" baseline="0" dirty="0" err="1" smtClean="0">
                          <a:ln>
                            <a:noFill/>
                          </a:ln>
                          <a:solidFill>
                            <a:schemeClr val="tx1"/>
                          </a:solidFill>
                          <a:effectLst/>
                          <a:latin typeface="Tw Cen MT" pitchFamily="34" charset="0"/>
                        </a:rPr>
                        <a:t>Penyampaian</a:t>
                      </a:r>
                      <a:r>
                        <a:rPr kumimoji="0" lang="en-MY" sz="900" b="0" i="0" u="none" strike="noStrike" cap="none" normalizeH="0" baseline="0" dirty="0" smtClean="0">
                          <a:ln>
                            <a:noFill/>
                          </a:ln>
                          <a:solidFill>
                            <a:schemeClr val="tx1"/>
                          </a:solidFill>
                          <a:effectLst/>
                          <a:latin typeface="Tw Cen MT" pitchFamily="34" charset="0"/>
                        </a:rPr>
                        <a:t> </a:t>
                      </a:r>
                      <a:r>
                        <a:rPr kumimoji="0" lang="en-MY" sz="900" b="0" i="0" u="none" strike="noStrike" cap="none" normalizeH="0" baseline="0" dirty="0" err="1" smtClean="0">
                          <a:ln>
                            <a:noFill/>
                          </a:ln>
                          <a:solidFill>
                            <a:schemeClr val="tx1"/>
                          </a:solidFill>
                          <a:effectLst/>
                          <a:latin typeface="Tw Cen MT" pitchFamily="34" charset="0"/>
                        </a:rPr>
                        <a:t>Sijil</a:t>
                      </a:r>
                      <a:r>
                        <a:rPr kumimoji="0" lang="en-MY" sz="900" b="0" i="0" u="none" strike="noStrike" cap="none" normalizeH="0" baseline="0" dirty="0" smtClean="0">
                          <a:ln>
                            <a:noFill/>
                          </a:ln>
                          <a:solidFill>
                            <a:schemeClr val="tx1"/>
                          </a:solidFill>
                          <a:effectLst/>
                          <a:latin typeface="Tw Cen MT" pitchFamily="34" charset="0"/>
                        </a:rPr>
                        <a:t> </a:t>
                      </a:r>
                      <a:r>
                        <a:rPr kumimoji="0" lang="en-MY" sz="900" b="0" i="0" u="none" strike="noStrike" cap="none" normalizeH="0" baseline="0" dirty="0" err="1" smtClean="0">
                          <a:ln>
                            <a:noFill/>
                          </a:ln>
                          <a:solidFill>
                            <a:schemeClr val="tx1"/>
                          </a:solidFill>
                          <a:effectLst/>
                          <a:latin typeface="Tw Cen MT" pitchFamily="34" charset="0"/>
                        </a:rPr>
                        <a:t>Personel</a:t>
                      </a:r>
                      <a:r>
                        <a:rPr kumimoji="0" lang="en-MY" sz="900" b="0" i="0" u="none" strike="noStrike" cap="none" normalizeH="0" baseline="0" dirty="0" smtClean="0">
                          <a:ln>
                            <a:noFill/>
                          </a:ln>
                          <a:solidFill>
                            <a:schemeClr val="tx1"/>
                          </a:solidFill>
                          <a:effectLst/>
                          <a:latin typeface="Tw Cen MT" pitchFamily="34" charset="0"/>
                        </a:rPr>
                        <a:t> </a:t>
                      </a:r>
                      <a:r>
                        <a:rPr kumimoji="0" lang="en-MY" sz="900" b="0" i="0" u="none" strike="noStrike" cap="none" normalizeH="0" baseline="0" dirty="0" err="1" smtClean="0">
                          <a:ln>
                            <a:noFill/>
                          </a:ln>
                          <a:solidFill>
                            <a:schemeClr val="tx1"/>
                          </a:solidFill>
                          <a:effectLst/>
                          <a:latin typeface="Tw Cen MT" pitchFamily="34" charset="0"/>
                        </a:rPr>
                        <a:t>Belia</a:t>
                      </a:r>
                      <a:r>
                        <a:rPr kumimoji="0" lang="en-MY" sz="900" b="0" i="0" u="none" strike="noStrike" cap="none" normalizeH="0" baseline="0" dirty="0" smtClean="0">
                          <a:ln>
                            <a:noFill/>
                          </a:ln>
                          <a:solidFill>
                            <a:schemeClr val="tx1"/>
                          </a:solidFill>
                          <a:effectLst/>
                          <a:latin typeface="Tw Cen MT" pitchFamily="34" charset="0"/>
                        </a:rPr>
                        <a:t> </a:t>
                      </a:r>
                      <a:r>
                        <a:rPr kumimoji="0" lang="en-MY" sz="900" b="0" i="0" u="none" strike="noStrike" cap="none" normalizeH="0" baseline="0" dirty="0" err="1" smtClean="0">
                          <a:ln>
                            <a:noFill/>
                          </a:ln>
                          <a:solidFill>
                            <a:schemeClr val="tx1"/>
                          </a:solidFill>
                          <a:effectLst/>
                          <a:latin typeface="Tw Cen MT" pitchFamily="34" charset="0"/>
                        </a:rPr>
                        <a:t>di</a:t>
                      </a:r>
                      <a:r>
                        <a:rPr kumimoji="0" lang="en-MY" sz="900" b="0" i="0" u="none" strike="noStrike" cap="none" normalizeH="0" baseline="0" dirty="0" smtClean="0">
                          <a:ln>
                            <a:noFill/>
                          </a:ln>
                          <a:solidFill>
                            <a:schemeClr val="tx1"/>
                          </a:solidFill>
                          <a:effectLst/>
                          <a:latin typeface="Tw Cen MT" pitchFamily="34" charset="0"/>
                        </a:rPr>
                        <a:t> Daerah </a:t>
                      </a:r>
                      <a:r>
                        <a:rPr kumimoji="0" lang="en-MY" sz="900" b="0" i="0" u="none" strike="noStrike" cap="none" normalizeH="0" baseline="0" dirty="0" err="1" smtClean="0">
                          <a:ln>
                            <a:noFill/>
                          </a:ln>
                          <a:solidFill>
                            <a:schemeClr val="tx1"/>
                          </a:solidFill>
                          <a:effectLst/>
                          <a:latin typeface="Tw Cen MT" pitchFamily="34" charset="0"/>
                        </a:rPr>
                        <a:t>Papar</a:t>
                      </a:r>
                      <a:endParaRPr kumimoji="0" lang="en-MY" sz="900" b="0" i="0" u="none" strike="noStrike" cap="none" normalizeH="0" baseline="0" dirty="0" smtClean="0">
                        <a:ln>
                          <a:noFill/>
                        </a:ln>
                        <a:solidFill>
                          <a:schemeClr val="tx1"/>
                        </a:solidFill>
                        <a:effectLst/>
                        <a:latin typeface="Tw Cen MT" pitchFamily="34" charset="0"/>
                      </a:endParaRP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en-MY" sz="900" b="0" i="0" u="none" strike="noStrike" cap="none" normalizeH="0" baseline="0" smtClean="0">
                          <a:ln>
                            <a:noFill/>
                          </a:ln>
                          <a:solidFill>
                            <a:schemeClr val="tx1"/>
                          </a:solidFill>
                          <a:effectLst/>
                          <a:latin typeface="Tw Cen MT" pitchFamily="34" charset="0"/>
                        </a:rPr>
                        <a:t>5 May 2018</a:t>
                      </a: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n-MY" sz="900" b="0" i="0" u="none" strike="noStrike" cap="none" normalizeH="0" baseline="0" smtClean="0">
                          <a:ln>
                            <a:noFill/>
                          </a:ln>
                          <a:solidFill>
                            <a:schemeClr val="tx1"/>
                          </a:solidFill>
                          <a:effectLst/>
                          <a:latin typeface="Tw Cen MT" pitchFamily="34" charset="0"/>
                        </a:rPr>
                        <a:t>Papar, Sabah</a:t>
                      </a: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Tw Cen MT" pitchFamily="34" charset="0"/>
                        </a:rPr>
                        <a:t>3.</a:t>
                      </a:r>
                      <a:endParaRPr kumimoji="0" lang="en-MY" sz="900" b="0" i="0" u="none" strike="noStrike" cap="none" normalizeH="0" baseline="0" dirty="0" smtClean="0">
                        <a:ln>
                          <a:noFill/>
                        </a:ln>
                        <a:solidFill>
                          <a:schemeClr val="tx1"/>
                        </a:solidFill>
                        <a:effectLst/>
                        <a:latin typeface="Tw Cen MT" pitchFamily="34" charset="0"/>
                      </a:endParaRP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n-MY" sz="900" b="0" i="0" u="none" strike="noStrike" cap="none" normalizeH="0" baseline="0" dirty="0" err="1" smtClean="0">
                          <a:ln>
                            <a:noFill/>
                          </a:ln>
                          <a:solidFill>
                            <a:schemeClr val="tx1"/>
                          </a:solidFill>
                          <a:effectLst/>
                          <a:latin typeface="Tw Cen MT" pitchFamily="34" charset="0"/>
                        </a:rPr>
                        <a:t>Majlis</a:t>
                      </a:r>
                      <a:r>
                        <a:rPr kumimoji="0" lang="en-MY" sz="900" b="0" i="0" u="none" strike="noStrike" cap="none" normalizeH="0" baseline="0" dirty="0" smtClean="0">
                          <a:ln>
                            <a:noFill/>
                          </a:ln>
                          <a:solidFill>
                            <a:schemeClr val="tx1"/>
                          </a:solidFill>
                          <a:effectLst/>
                          <a:latin typeface="Tw Cen MT" pitchFamily="34" charset="0"/>
                        </a:rPr>
                        <a:t> </a:t>
                      </a:r>
                      <a:r>
                        <a:rPr kumimoji="0" lang="en-MY" sz="900" b="0" i="0" u="none" strike="noStrike" cap="none" normalizeH="0" baseline="0" dirty="0" err="1" smtClean="0">
                          <a:ln>
                            <a:noFill/>
                          </a:ln>
                          <a:solidFill>
                            <a:schemeClr val="tx1"/>
                          </a:solidFill>
                          <a:effectLst/>
                          <a:latin typeface="Tw Cen MT" pitchFamily="34" charset="0"/>
                        </a:rPr>
                        <a:t>Penyerahan</a:t>
                      </a:r>
                      <a:r>
                        <a:rPr kumimoji="0" lang="en-MY" sz="900" b="0" i="0" u="none" strike="noStrike" cap="none" normalizeH="0" baseline="0" dirty="0" smtClean="0">
                          <a:ln>
                            <a:noFill/>
                          </a:ln>
                          <a:solidFill>
                            <a:schemeClr val="tx1"/>
                          </a:solidFill>
                          <a:effectLst/>
                          <a:latin typeface="Tw Cen MT" pitchFamily="34" charset="0"/>
                        </a:rPr>
                        <a:t> </a:t>
                      </a:r>
                      <a:r>
                        <a:rPr kumimoji="0" lang="en-MY" sz="900" b="0" i="0" u="none" strike="noStrike" cap="none" normalizeH="0" baseline="0" dirty="0" err="1" smtClean="0">
                          <a:ln>
                            <a:noFill/>
                          </a:ln>
                          <a:solidFill>
                            <a:schemeClr val="tx1"/>
                          </a:solidFill>
                          <a:effectLst/>
                          <a:latin typeface="Tw Cen MT" pitchFamily="34" charset="0"/>
                        </a:rPr>
                        <a:t>Projek</a:t>
                      </a:r>
                      <a:r>
                        <a:rPr kumimoji="0" lang="en-MY" sz="900" b="0" i="0" u="none" strike="noStrike" cap="none" normalizeH="0" baseline="0" dirty="0" smtClean="0">
                          <a:ln>
                            <a:noFill/>
                          </a:ln>
                          <a:solidFill>
                            <a:schemeClr val="tx1"/>
                          </a:solidFill>
                          <a:effectLst/>
                          <a:latin typeface="Tw Cen MT" pitchFamily="34" charset="0"/>
                        </a:rPr>
                        <a:t> </a:t>
                      </a:r>
                      <a:r>
                        <a:rPr kumimoji="0" lang="en-MY" sz="900" b="0" i="0" u="none" strike="noStrike" cap="none" normalizeH="0" baseline="0" dirty="0" err="1" smtClean="0">
                          <a:ln>
                            <a:noFill/>
                          </a:ln>
                          <a:solidFill>
                            <a:schemeClr val="tx1"/>
                          </a:solidFill>
                          <a:effectLst/>
                          <a:latin typeface="Tw Cen MT" pitchFamily="34" charset="0"/>
                        </a:rPr>
                        <a:t>Pembinaan</a:t>
                      </a:r>
                      <a:r>
                        <a:rPr kumimoji="0" lang="en-MY" sz="900" b="0" i="0" u="none" strike="noStrike" cap="none" normalizeH="0" baseline="0" dirty="0" smtClean="0">
                          <a:ln>
                            <a:noFill/>
                          </a:ln>
                          <a:solidFill>
                            <a:schemeClr val="tx1"/>
                          </a:solidFill>
                          <a:effectLst/>
                          <a:latin typeface="Tw Cen MT" pitchFamily="34" charset="0"/>
                        </a:rPr>
                        <a:t> </a:t>
                      </a:r>
                      <a:r>
                        <a:rPr kumimoji="0" lang="en-MY" sz="900" b="0" i="0" u="none" strike="noStrike" cap="none" normalizeH="0" baseline="0" dirty="0" err="1" smtClean="0">
                          <a:ln>
                            <a:noFill/>
                          </a:ln>
                          <a:solidFill>
                            <a:schemeClr val="tx1"/>
                          </a:solidFill>
                          <a:effectLst/>
                          <a:latin typeface="Tw Cen MT" pitchFamily="34" charset="0"/>
                        </a:rPr>
                        <a:t>Semula</a:t>
                      </a:r>
                      <a:r>
                        <a:rPr kumimoji="0" lang="en-MY" sz="900" b="0" i="0" u="none" strike="noStrike" cap="none" normalizeH="0" baseline="0" dirty="0" smtClean="0">
                          <a:ln>
                            <a:noFill/>
                          </a:ln>
                          <a:solidFill>
                            <a:schemeClr val="tx1"/>
                          </a:solidFill>
                          <a:effectLst/>
                          <a:latin typeface="Tw Cen MT" pitchFamily="34" charset="0"/>
                        </a:rPr>
                        <a:t> </a:t>
                      </a:r>
                      <a:r>
                        <a:rPr kumimoji="0" lang="en-MY" sz="900" b="0" i="0" u="none" strike="noStrike" cap="none" normalizeH="0" baseline="0" dirty="0" err="1" smtClean="0">
                          <a:ln>
                            <a:noFill/>
                          </a:ln>
                          <a:solidFill>
                            <a:schemeClr val="tx1"/>
                          </a:solidFill>
                          <a:effectLst/>
                          <a:latin typeface="Tw Cen MT" pitchFamily="34" charset="0"/>
                        </a:rPr>
                        <a:t>Tabika</a:t>
                      </a:r>
                      <a:r>
                        <a:rPr kumimoji="0" lang="en-MY" sz="900" b="0" i="0" u="none" strike="noStrike" cap="none" normalizeH="0" baseline="0" dirty="0" smtClean="0">
                          <a:ln>
                            <a:noFill/>
                          </a:ln>
                          <a:solidFill>
                            <a:schemeClr val="tx1"/>
                          </a:solidFill>
                          <a:effectLst/>
                          <a:latin typeface="Tw Cen MT" pitchFamily="34" charset="0"/>
                        </a:rPr>
                        <a:t> KEMAS, </a:t>
                      </a:r>
                      <a:r>
                        <a:rPr kumimoji="0" lang="en-MY" sz="900" b="0" i="0" u="none" strike="noStrike" cap="none" normalizeH="0" baseline="0" dirty="0" err="1" smtClean="0">
                          <a:ln>
                            <a:noFill/>
                          </a:ln>
                          <a:solidFill>
                            <a:schemeClr val="tx1"/>
                          </a:solidFill>
                          <a:effectLst/>
                          <a:latin typeface="Tw Cen MT" pitchFamily="34" charset="0"/>
                        </a:rPr>
                        <a:t>Kampung</a:t>
                      </a:r>
                      <a:r>
                        <a:rPr kumimoji="0" lang="en-MY" sz="900" b="0" i="0" u="none" strike="noStrike" cap="none" normalizeH="0" baseline="0" dirty="0" smtClean="0">
                          <a:ln>
                            <a:noFill/>
                          </a:ln>
                          <a:solidFill>
                            <a:schemeClr val="tx1"/>
                          </a:solidFill>
                          <a:effectLst/>
                          <a:latin typeface="Tw Cen MT" pitchFamily="34" charset="0"/>
                        </a:rPr>
                        <a:t> </a:t>
                      </a:r>
                      <a:r>
                        <a:rPr kumimoji="0" lang="en-MY" sz="900" b="0" i="0" u="none" strike="noStrike" cap="none" normalizeH="0" baseline="0" dirty="0" err="1" smtClean="0">
                          <a:ln>
                            <a:noFill/>
                          </a:ln>
                          <a:solidFill>
                            <a:schemeClr val="tx1"/>
                          </a:solidFill>
                          <a:effectLst/>
                          <a:latin typeface="Tw Cen MT" pitchFamily="34" charset="0"/>
                        </a:rPr>
                        <a:t>Kudei</a:t>
                      </a:r>
                      <a:r>
                        <a:rPr kumimoji="0" lang="en-MY" sz="900" b="0" i="0" u="none" strike="noStrike" cap="none" normalizeH="0" baseline="0" dirty="0" smtClean="0">
                          <a:ln>
                            <a:noFill/>
                          </a:ln>
                          <a:solidFill>
                            <a:schemeClr val="tx1"/>
                          </a:solidFill>
                          <a:effectLst/>
                          <a:latin typeface="Tw Cen MT" pitchFamily="34" charset="0"/>
                        </a:rPr>
                        <a:t> </a:t>
                      </a:r>
                      <a:r>
                        <a:rPr kumimoji="0" lang="en-MY" sz="900" b="0" i="0" u="none" strike="noStrike" cap="none" normalizeH="0" baseline="0" dirty="0" err="1" smtClean="0">
                          <a:ln>
                            <a:noFill/>
                          </a:ln>
                          <a:solidFill>
                            <a:schemeClr val="tx1"/>
                          </a:solidFill>
                          <a:effectLst/>
                          <a:latin typeface="Tw Cen MT" pitchFamily="34" charset="0"/>
                        </a:rPr>
                        <a:t>Baru</a:t>
                      </a:r>
                      <a:r>
                        <a:rPr kumimoji="0" lang="en-MY" sz="900" b="0" i="0" u="none" strike="noStrike" cap="none" normalizeH="0" baseline="0" dirty="0" smtClean="0">
                          <a:ln>
                            <a:noFill/>
                          </a:ln>
                          <a:solidFill>
                            <a:schemeClr val="tx1"/>
                          </a:solidFill>
                          <a:effectLst/>
                          <a:latin typeface="Tw Cen MT" pitchFamily="34" charset="0"/>
                        </a:rPr>
                        <a:t>, Kuching Sarawak</a:t>
                      </a: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en-MY" sz="900" b="0" i="0" u="none" strike="noStrike" cap="none" normalizeH="0" baseline="0" smtClean="0">
                          <a:ln>
                            <a:noFill/>
                          </a:ln>
                          <a:solidFill>
                            <a:schemeClr val="tx1"/>
                          </a:solidFill>
                          <a:effectLst/>
                          <a:latin typeface="Tw Cen MT" pitchFamily="34" charset="0"/>
                        </a:rPr>
                        <a:t>8 May 2018</a:t>
                      </a: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n-MY" sz="900" b="0" i="0" u="none" strike="noStrike" cap="none" normalizeH="0" baseline="0" smtClean="0">
                          <a:ln>
                            <a:noFill/>
                          </a:ln>
                          <a:solidFill>
                            <a:schemeClr val="tx1"/>
                          </a:solidFill>
                          <a:effectLst/>
                          <a:latin typeface="Tw Cen MT" pitchFamily="34" charset="0"/>
                        </a:rPr>
                        <a:t>Kampung Kudei Baru, Kuching, Sarawak</a:t>
                      </a: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Tw Cen MT" pitchFamily="34" charset="0"/>
                        </a:rPr>
                        <a:t>4.</a:t>
                      </a:r>
                      <a:endParaRPr kumimoji="0" lang="en-MY" sz="900" b="0" i="0" u="none" strike="noStrike" cap="none" normalizeH="0" baseline="0" dirty="0" smtClean="0">
                        <a:ln>
                          <a:noFill/>
                        </a:ln>
                        <a:solidFill>
                          <a:schemeClr val="tx1"/>
                        </a:solidFill>
                        <a:effectLst/>
                        <a:latin typeface="Tw Cen MT" pitchFamily="34" charset="0"/>
                      </a:endParaRP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n-MY" sz="900" b="0" i="0" u="none" strike="noStrike" cap="none" normalizeH="0" baseline="0" dirty="0" err="1" smtClean="0">
                          <a:ln>
                            <a:noFill/>
                          </a:ln>
                          <a:solidFill>
                            <a:schemeClr val="tx1"/>
                          </a:solidFill>
                          <a:effectLst/>
                          <a:latin typeface="Tw Cen MT" pitchFamily="34" charset="0"/>
                        </a:rPr>
                        <a:t>Sesi</a:t>
                      </a:r>
                      <a:r>
                        <a:rPr kumimoji="0" lang="en-MY" sz="900" b="0" i="0" u="none" strike="noStrike" cap="none" normalizeH="0" baseline="0" dirty="0" smtClean="0">
                          <a:ln>
                            <a:noFill/>
                          </a:ln>
                          <a:solidFill>
                            <a:schemeClr val="tx1"/>
                          </a:solidFill>
                          <a:effectLst/>
                          <a:latin typeface="Tw Cen MT" pitchFamily="34" charset="0"/>
                        </a:rPr>
                        <a:t> </a:t>
                      </a:r>
                      <a:r>
                        <a:rPr kumimoji="0" lang="en-MY" sz="900" b="0" i="0" u="none" strike="noStrike" cap="none" normalizeH="0" baseline="0" dirty="0" err="1" smtClean="0">
                          <a:ln>
                            <a:noFill/>
                          </a:ln>
                          <a:solidFill>
                            <a:schemeClr val="tx1"/>
                          </a:solidFill>
                          <a:effectLst/>
                          <a:latin typeface="Tw Cen MT" pitchFamily="34" charset="0"/>
                        </a:rPr>
                        <a:t>Taklimat</a:t>
                      </a:r>
                      <a:r>
                        <a:rPr kumimoji="0" lang="en-MY" sz="900" b="0" i="0" u="none" strike="noStrike" cap="none" normalizeH="0" baseline="0" dirty="0" smtClean="0">
                          <a:ln>
                            <a:noFill/>
                          </a:ln>
                          <a:solidFill>
                            <a:schemeClr val="tx1"/>
                          </a:solidFill>
                          <a:effectLst/>
                          <a:latin typeface="Tw Cen MT" pitchFamily="34" charset="0"/>
                        </a:rPr>
                        <a:t> Serta </a:t>
                      </a:r>
                      <a:r>
                        <a:rPr kumimoji="0" lang="en-MY" sz="900" b="0" i="0" u="none" strike="noStrike" cap="none" normalizeH="0" baseline="0" dirty="0" err="1" smtClean="0">
                          <a:ln>
                            <a:noFill/>
                          </a:ln>
                          <a:solidFill>
                            <a:schemeClr val="tx1"/>
                          </a:solidFill>
                          <a:effectLst/>
                          <a:latin typeface="Tw Cen MT" pitchFamily="34" charset="0"/>
                        </a:rPr>
                        <a:t>Perbincangan</a:t>
                      </a:r>
                      <a:r>
                        <a:rPr kumimoji="0" lang="en-MY" sz="900" b="0" i="0" u="none" strike="noStrike" cap="none" normalizeH="0" baseline="0" dirty="0" smtClean="0">
                          <a:ln>
                            <a:noFill/>
                          </a:ln>
                          <a:solidFill>
                            <a:schemeClr val="tx1"/>
                          </a:solidFill>
                          <a:effectLst/>
                          <a:latin typeface="Tw Cen MT" pitchFamily="34" charset="0"/>
                        </a:rPr>
                        <a:t> </a:t>
                      </a:r>
                      <a:r>
                        <a:rPr kumimoji="0" lang="en-MY" sz="900" b="0" i="0" u="none" strike="noStrike" cap="none" normalizeH="0" baseline="0" dirty="0" err="1" smtClean="0">
                          <a:ln>
                            <a:noFill/>
                          </a:ln>
                          <a:solidFill>
                            <a:schemeClr val="tx1"/>
                          </a:solidFill>
                          <a:effectLst/>
                          <a:latin typeface="Tw Cen MT" pitchFamily="34" charset="0"/>
                        </a:rPr>
                        <a:t>Meja</a:t>
                      </a:r>
                      <a:r>
                        <a:rPr kumimoji="0" lang="en-MY" sz="900" b="0" i="0" u="none" strike="noStrike" cap="none" normalizeH="0" baseline="0" dirty="0" smtClean="0">
                          <a:ln>
                            <a:noFill/>
                          </a:ln>
                          <a:solidFill>
                            <a:schemeClr val="tx1"/>
                          </a:solidFill>
                          <a:effectLst/>
                          <a:latin typeface="Tw Cen MT" pitchFamily="34" charset="0"/>
                        </a:rPr>
                        <a:t> </a:t>
                      </a:r>
                      <a:r>
                        <a:rPr kumimoji="0" lang="en-MY" sz="900" b="0" i="0" u="none" strike="noStrike" cap="none" normalizeH="0" baseline="0" dirty="0" err="1" smtClean="0">
                          <a:ln>
                            <a:noFill/>
                          </a:ln>
                          <a:solidFill>
                            <a:schemeClr val="tx1"/>
                          </a:solidFill>
                          <a:effectLst/>
                          <a:latin typeface="Tw Cen MT" pitchFamily="34" charset="0"/>
                        </a:rPr>
                        <a:t>Bulat</a:t>
                      </a:r>
                      <a:r>
                        <a:rPr kumimoji="0" lang="en-MY" sz="900" b="0" i="0" u="none" strike="noStrike" cap="none" normalizeH="0" baseline="0" dirty="0" smtClean="0">
                          <a:ln>
                            <a:noFill/>
                          </a:ln>
                          <a:solidFill>
                            <a:schemeClr val="tx1"/>
                          </a:solidFill>
                          <a:effectLst/>
                          <a:latin typeface="Tw Cen MT" pitchFamily="34" charset="0"/>
                        </a:rPr>
                        <a:t> Program </a:t>
                      </a:r>
                      <a:r>
                        <a:rPr kumimoji="0" lang="en-MY" sz="900" b="0" i="0" u="none" strike="noStrike" cap="none" normalizeH="0" baseline="0" dirty="0" err="1" smtClean="0">
                          <a:ln>
                            <a:noFill/>
                          </a:ln>
                          <a:solidFill>
                            <a:schemeClr val="tx1"/>
                          </a:solidFill>
                          <a:effectLst/>
                          <a:latin typeface="Tw Cen MT" pitchFamily="34" charset="0"/>
                        </a:rPr>
                        <a:t>Akreditasi</a:t>
                      </a:r>
                      <a:r>
                        <a:rPr kumimoji="0" lang="en-MY" sz="900" b="0" i="0" u="none" strike="noStrike" cap="none" normalizeH="0" baseline="0" dirty="0" smtClean="0">
                          <a:ln>
                            <a:noFill/>
                          </a:ln>
                          <a:solidFill>
                            <a:schemeClr val="tx1"/>
                          </a:solidFill>
                          <a:effectLst/>
                          <a:latin typeface="Tw Cen MT" pitchFamily="34" charset="0"/>
                        </a:rPr>
                        <a:t> </a:t>
                      </a:r>
                      <a:r>
                        <a:rPr kumimoji="0" lang="en-MY" sz="900" b="0" i="0" u="none" strike="noStrike" cap="none" normalizeH="0" baseline="0" dirty="0" err="1" smtClean="0">
                          <a:ln>
                            <a:noFill/>
                          </a:ln>
                          <a:solidFill>
                            <a:schemeClr val="tx1"/>
                          </a:solidFill>
                          <a:effectLst/>
                          <a:latin typeface="Tw Cen MT" pitchFamily="34" charset="0"/>
                        </a:rPr>
                        <a:t>Pekerja</a:t>
                      </a:r>
                      <a:r>
                        <a:rPr kumimoji="0" lang="en-MY" sz="900" b="0" i="0" u="none" strike="noStrike" cap="none" normalizeH="0" baseline="0" dirty="0" smtClean="0">
                          <a:ln>
                            <a:noFill/>
                          </a:ln>
                          <a:solidFill>
                            <a:schemeClr val="tx1"/>
                          </a:solidFill>
                          <a:effectLst/>
                          <a:latin typeface="Tw Cen MT" pitchFamily="34" charset="0"/>
                        </a:rPr>
                        <a:t> </a:t>
                      </a:r>
                      <a:r>
                        <a:rPr kumimoji="0" lang="en-MY" sz="900" b="0" i="0" u="none" strike="noStrike" cap="none" normalizeH="0" baseline="0" dirty="0" err="1" smtClean="0">
                          <a:ln>
                            <a:noFill/>
                          </a:ln>
                          <a:solidFill>
                            <a:schemeClr val="tx1"/>
                          </a:solidFill>
                          <a:effectLst/>
                          <a:latin typeface="Tw Cen MT" pitchFamily="34" charset="0"/>
                        </a:rPr>
                        <a:t>Mahir</a:t>
                      </a:r>
                      <a:r>
                        <a:rPr kumimoji="0" lang="en-MY" sz="900" b="0" i="0" u="none" strike="noStrike" cap="none" normalizeH="0" baseline="0" dirty="0" smtClean="0">
                          <a:ln>
                            <a:noFill/>
                          </a:ln>
                          <a:solidFill>
                            <a:schemeClr val="tx1"/>
                          </a:solidFill>
                          <a:effectLst/>
                          <a:latin typeface="Tw Cen MT" pitchFamily="34" charset="0"/>
                        </a:rPr>
                        <a:t> </a:t>
                      </a:r>
                      <a:r>
                        <a:rPr kumimoji="0" lang="en-MY" sz="900" b="0" i="0" u="none" strike="noStrike" cap="none" normalizeH="0" baseline="0" dirty="0" err="1" smtClean="0">
                          <a:ln>
                            <a:noFill/>
                          </a:ln>
                          <a:solidFill>
                            <a:schemeClr val="tx1"/>
                          </a:solidFill>
                          <a:effectLst/>
                          <a:latin typeface="Tw Cen MT" pitchFamily="34" charset="0"/>
                        </a:rPr>
                        <a:t>dan</a:t>
                      </a:r>
                      <a:r>
                        <a:rPr kumimoji="0" lang="en-MY" sz="900" b="0" i="0" u="none" strike="noStrike" cap="none" normalizeH="0" baseline="0" dirty="0" smtClean="0">
                          <a:ln>
                            <a:noFill/>
                          </a:ln>
                          <a:solidFill>
                            <a:schemeClr val="tx1"/>
                          </a:solidFill>
                          <a:effectLst/>
                          <a:latin typeface="Tw Cen MT" pitchFamily="34" charset="0"/>
                        </a:rPr>
                        <a:t> </a:t>
                      </a:r>
                      <a:r>
                        <a:rPr kumimoji="0" lang="en-MY" sz="900" b="0" i="0" u="none" strike="noStrike" cap="none" normalizeH="0" baseline="0" dirty="0" err="1" smtClean="0">
                          <a:ln>
                            <a:noFill/>
                          </a:ln>
                          <a:solidFill>
                            <a:schemeClr val="tx1"/>
                          </a:solidFill>
                          <a:effectLst/>
                          <a:latin typeface="Tw Cen MT" pitchFamily="34" charset="0"/>
                        </a:rPr>
                        <a:t>Penyelia</a:t>
                      </a:r>
                      <a:r>
                        <a:rPr kumimoji="0" lang="en-MY" sz="900" b="0" i="0" u="none" strike="noStrike" cap="none" normalizeH="0" baseline="0" dirty="0" smtClean="0">
                          <a:ln>
                            <a:noFill/>
                          </a:ln>
                          <a:solidFill>
                            <a:schemeClr val="tx1"/>
                          </a:solidFill>
                          <a:effectLst/>
                          <a:latin typeface="Tw Cen MT" pitchFamily="34" charset="0"/>
                        </a:rPr>
                        <a:t> </a:t>
                      </a:r>
                      <a:r>
                        <a:rPr kumimoji="0" lang="en-MY" sz="900" b="0" i="0" u="none" strike="noStrike" cap="none" normalizeH="0" baseline="0" dirty="0" err="1" smtClean="0">
                          <a:ln>
                            <a:noFill/>
                          </a:ln>
                          <a:solidFill>
                            <a:schemeClr val="tx1"/>
                          </a:solidFill>
                          <a:effectLst/>
                          <a:latin typeface="Tw Cen MT" pitchFamily="34" charset="0"/>
                        </a:rPr>
                        <a:t>Tapak</a:t>
                      </a:r>
                      <a:r>
                        <a:rPr kumimoji="0" lang="en-MY" sz="900" b="0" i="0" u="none" strike="noStrike" cap="none" normalizeH="0" baseline="0" dirty="0" smtClean="0">
                          <a:ln>
                            <a:noFill/>
                          </a:ln>
                          <a:solidFill>
                            <a:schemeClr val="tx1"/>
                          </a:solidFill>
                          <a:effectLst/>
                          <a:latin typeface="Tw Cen MT" pitchFamily="34" charset="0"/>
                        </a:rPr>
                        <a:t> </a:t>
                      </a:r>
                      <a:r>
                        <a:rPr kumimoji="0" lang="en-MY" sz="900" b="0" i="0" u="none" strike="noStrike" cap="none" normalizeH="0" baseline="0" dirty="0" err="1" smtClean="0">
                          <a:ln>
                            <a:noFill/>
                          </a:ln>
                          <a:solidFill>
                            <a:schemeClr val="tx1"/>
                          </a:solidFill>
                          <a:effectLst/>
                          <a:latin typeface="Tw Cen MT" pitchFamily="34" charset="0"/>
                        </a:rPr>
                        <a:t>Binaan</a:t>
                      </a:r>
                      <a:r>
                        <a:rPr kumimoji="0" lang="en-MY" sz="900" b="0" i="0" u="none" strike="noStrike" cap="none" normalizeH="0" baseline="0" dirty="0" smtClean="0">
                          <a:ln>
                            <a:noFill/>
                          </a:ln>
                          <a:solidFill>
                            <a:schemeClr val="tx1"/>
                          </a:solidFill>
                          <a:effectLst/>
                          <a:latin typeface="Tw Cen MT" pitchFamily="34" charset="0"/>
                        </a:rPr>
                        <a:t> CIDB </a:t>
                      </a:r>
                      <a:r>
                        <a:rPr kumimoji="0" lang="en-MY" sz="900" b="0" i="0" u="none" strike="noStrike" cap="none" normalizeH="0" baseline="0" dirty="0" err="1" smtClean="0">
                          <a:ln>
                            <a:noFill/>
                          </a:ln>
                          <a:solidFill>
                            <a:schemeClr val="tx1"/>
                          </a:solidFill>
                          <a:effectLst/>
                          <a:latin typeface="Tw Cen MT" pitchFamily="34" charset="0"/>
                        </a:rPr>
                        <a:t>Pulau</a:t>
                      </a:r>
                      <a:r>
                        <a:rPr kumimoji="0" lang="en-MY" sz="900" b="0" i="0" u="none" strike="noStrike" cap="none" normalizeH="0" baseline="0" dirty="0" smtClean="0">
                          <a:ln>
                            <a:noFill/>
                          </a:ln>
                          <a:solidFill>
                            <a:schemeClr val="tx1"/>
                          </a:solidFill>
                          <a:effectLst/>
                          <a:latin typeface="Tw Cen MT" pitchFamily="34" charset="0"/>
                        </a:rPr>
                        <a:t> Pinang </a:t>
                      </a:r>
                      <a:r>
                        <a:rPr kumimoji="0" lang="en-MY" sz="900" b="0" i="0" u="none" strike="noStrike" cap="none" normalizeH="0" baseline="0" dirty="0" err="1" smtClean="0">
                          <a:ln>
                            <a:noFill/>
                          </a:ln>
                          <a:solidFill>
                            <a:schemeClr val="tx1"/>
                          </a:solidFill>
                          <a:effectLst/>
                          <a:latin typeface="Tw Cen MT" pitchFamily="34" charset="0"/>
                        </a:rPr>
                        <a:t>Bagi</a:t>
                      </a:r>
                      <a:r>
                        <a:rPr kumimoji="0" lang="en-MY" sz="900" b="0" i="0" u="none" strike="noStrike" cap="none" normalizeH="0" baseline="0" dirty="0" smtClean="0">
                          <a:ln>
                            <a:noFill/>
                          </a:ln>
                          <a:solidFill>
                            <a:schemeClr val="tx1"/>
                          </a:solidFill>
                          <a:effectLst/>
                          <a:latin typeface="Tw Cen MT" pitchFamily="34" charset="0"/>
                        </a:rPr>
                        <a:t> </a:t>
                      </a:r>
                      <a:r>
                        <a:rPr kumimoji="0" lang="en-MY" sz="900" b="0" i="0" u="none" strike="noStrike" cap="none" normalizeH="0" baseline="0" dirty="0" err="1" smtClean="0">
                          <a:ln>
                            <a:noFill/>
                          </a:ln>
                          <a:solidFill>
                            <a:schemeClr val="tx1"/>
                          </a:solidFill>
                          <a:effectLst/>
                          <a:latin typeface="Tw Cen MT" pitchFamily="34" charset="0"/>
                        </a:rPr>
                        <a:t>Tahun</a:t>
                      </a:r>
                      <a:r>
                        <a:rPr kumimoji="0" lang="en-MY" sz="900" b="0" i="0" u="none" strike="noStrike" cap="none" normalizeH="0" baseline="0" dirty="0" smtClean="0">
                          <a:ln>
                            <a:noFill/>
                          </a:ln>
                          <a:solidFill>
                            <a:schemeClr val="tx1"/>
                          </a:solidFill>
                          <a:effectLst/>
                          <a:latin typeface="Tw Cen MT" pitchFamily="34" charset="0"/>
                        </a:rPr>
                        <a:t> 2018</a:t>
                      </a: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en-MY" sz="900" b="0" i="0" u="none" strike="noStrike" cap="none" normalizeH="0" baseline="0" smtClean="0">
                          <a:ln>
                            <a:noFill/>
                          </a:ln>
                          <a:solidFill>
                            <a:schemeClr val="tx1"/>
                          </a:solidFill>
                          <a:effectLst/>
                          <a:latin typeface="Tw Cen MT" pitchFamily="34" charset="0"/>
                        </a:rPr>
                        <a:t>26 Jun 2018</a:t>
                      </a: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n-MY" sz="900" b="0" i="0" u="none" strike="noStrike" cap="none" normalizeH="0" baseline="0" dirty="0" err="1" smtClean="0">
                          <a:ln>
                            <a:noFill/>
                          </a:ln>
                          <a:solidFill>
                            <a:schemeClr val="tx1"/>
                          </a:solidFill>
                          <a:effectLst/>
                          <a:latin typeface="Tw Cen MT" pitchFamily="34" charset="0"/>
                        </a:rPr>
                        <a:t>Eastin</a:t>
                      </a:r>
                      <a:r>
                        <a:rPr kumimoji="0" lang="en-MY" sz="900" b="0" i="0" u="none" strike="noStrike" cap="none" normalizeH="0" baseline="0" dirty="0" smtClean="0">
                          <a:ln>
                            <a:noFill/>
                          </a:ln>
                          <a:solidFill>
                            <a:schemeClr val="tx1"/>
                          </a:solidFill>
                          <a:effectLst/>
                          <a:latin typeface="Tw Cen MT" pitchFamily="34" charset="0"/>
                        </a:rPr>
                        <a:t> Hotel, </a:t>
                      </a:r>
                      <a:r>
                        <a:rPr kumimoji="0" lang="en-MY" sz="900" b="0" i="0" u="none" strike="noStrike" cap="none" normalizeH="0" baseline="0" dirty="0" err="1" smtClean="0">
                          <a:ln>
                            <a:noFill/>
                          </a:ln>
                          <a:solidFill>
                            <a:schemeClr val="tx1"/>
                          </a:solidFill>
                          <a:effectLst/>
                          <a:latin typeface="Tw Cen MT" pitchFamily="34" charset="0"/>
                        </a:rPr>
                        <a:t>Pulau</a:t>
                      </a:r>
                      <a:r>
                        <a:rPr kumimoji="0" lang="en-MY" sz="900" b="0" i="0" u="none" strike="noStrike" cap="none" normalizeH="0" baseline="0" dirty="0" smtClean="0">
                          <a:ln>
                            <a:noFill/>
                          </a:ln>
                          <a:solidFill>
                            <a:schemeClr val="tx1"/>
                          </a:solidFill>
                          <a:effectLst/>
                          <a:latin typeface="Tw Cen MT" pitchFamily="34" charset="0"/>
                        </a:rPr>
                        <a:t> Pinang</a:t>
                      </a: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548817704"/>
              </p:ext>
            </p:extLst>
          </p:nvPr>
        </p:nvGraphicFramePr>
        <p:xfrm>
          <a:off x="180755" y="5367551"/>
          <a:ext cx="6422063" cy="1261849"/>
        </p:xfrm>
        <a:graphic>
          <a:graphicData uri="http://schemas.openxmlformats.org/drawingml/2006/table">
            <a:tbl>
              <a:tblPr firstRow="1" bandRow="1">
                <a:tableStyleId>{2D5ABB26-0587-4C30-8999-92F81FD0307C}</a:tableStyleId>
              </a:tblPr>
              <a:tblGrid>
                <a:gridCol w="1252673">
                  <a:extLst>
                    <a:ext uri="{9D8B030D-6E8A-4147-A177-3AD203B41FA5}">
                      <a16:colId xmlns:a16="http://schemas.microsoft.com/office/drawing/2014/main" val="20000"/>
                    </a:ext>
                  </a:extLst>
                </a:gridCol>
                <a:gridCol w="942075">
                  <a:extLst>
                    <a:ext uri="{9D8B030D-6E8A-4147-A177-3AD203B41FA5}">
                      <a16:colId xmlns:a16="http://schemas.microsoft.com/office/drawing/2014/main" val="20001"/>
                    </a:ext>
                  </a:extLst>
                </a:gridCol>
                <a:gridCol w="1097374">
                  <a:extLst>
                    <a:ext uri="{9D8B030D-6E8A-4147-A177-3AD203B41FA5}">
                      <a16:colId xmlns:a16="http://schemas.microsoft.com/office/drawing/2014/main" val="20002"/>
                    </a:ext>
                  </a:extLst>
                </a:gridCol>
                <a:gridCol w="1259559">
                  <a:extLst>
                    <a:ext uri="{9D8B030D-6E8A-4147-A177-3AD203B41FA5}">
                      <a16:colId xmlns:a16="http://schemas.microsoft.com/office/drawing/2014/main" val="20003"/>
                    </a:ext>
                  </a:extLst>
                </a:gridCol>
                <a:gridCol w="935191">
                  <a:extLst>
                    <a:ext uri="{9D8B030D-6E8A-4147-A177-3AD203B41FA5}">
                      <a16:colId xmlns:a16="http://schemas.microsoft.com/office/drawing/2014/main" val="20004"/>
                    </a:ext>
                  </a:extLst>
                </a:gridCol>
                <a:gridCol w="935191">
                  <a:extLst>
                    <a:ext uri="{9D8B030D-6E8A-4147-A177-3AD203B41FA5}">
                      <a16:colId xmlns:a16="http://schemas.microsoft.com/office/drawing/2014/main" val="20005"/>
                    </a:ext>
                  </a:extLst>
                </a:gridCol>
              </a:tblGrid>
              <a:tr h="219075">
                <a:tc>
                  <a:txBody>
                    <a:bodyPr/>
                    <a:lstStyle/>
                    <a:p>
                      <a:endParaRPr lang="en-MY" sz="1000" kern="1200" dirty="0">
                        <a:solidFill>
                          <a:schemeClr val="tx1"/>
                        </a:solidFill>
                        <a:latin typeface="Tw Cen MT" panose="020B0602020104020603"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2016</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2017</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2018</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2019</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2020</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322684">
                <a:tc>
                  <a:txBody>
                    <a:bodyPr/>
                    <a:lstStyle/>
                    <a:p>
                      <a:r>
                        <a:rPr lang="en-MY" sz="1000" kern="1200" dirty="0" smtClean="0">
                          <a:solidFill>
                            <a:schemeClr val="tx1"/>
                          </a:solidFill>
                          <a:latin typeface="Tw Cen MT" panose="020B0602020104020603" pitchFamily="34" charset="0"/>
                          <a:ea typeface="+mn-ea"/>
                          <a:cs typeface="+mn-cs"/>
                        </a:rPr>
                        <a:t>Target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30</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30</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30</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30</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30</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46614">
                <a:tc>
                  <a:txBody>
                    <a:bodyPr/>
                    <a:lstStyle/>
                    <a:p>
                      <a:r>
                        <a:rPr lang="en-MY" sz="1000" kern="1200" dirty="0" smtClean="0">
                          <a:solidFill>
                            <a:schemeClr val="tx1"/>
                          </a:solidFill>
                          <a:latin typeface="Tw Cen MT" panose="020B0602020104020603" pitchFamily="34" charset="0"/>
                          <a:ea typeface="+mn-ea"/>
                          <a:cs typeface="+mn-cs"/>
                        </a:rPr>
                        <a:t>Achievement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47</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71</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43 </a:t>
                      </a:r>
                    </a:p>
                    <a:p>
                      <a:pPr algn="ctr"/>
                      <a:r>
                        <a:rPr lang="en-MY" sz="1000" kern="1200" dirty="0" smtClean="0">
                          <a:solidFill>
                            <a:schemeClr val="tx1"/>
                          </a:solidFill>
                          <a:latin typeface="Tw Cen MT" panose="020B0602020104020603" pitchFamily="34" charset="0"/>
                          <a:ea typeface="+mn-ea"/>
                          <a:cs typeface="+mn-cs"/>
                        </a:rPr>
                        <a:t>(Q2 2018)</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99085">
                <a:tc>
                  <a:txBody>
                    <a:bodyPr/>
                    <a:lstStyle/>
                    <a:p>
                      <a:r>
                        <a:rPr lang="en-MY" sz="1000" kern="1200" dirty="0" smtClean="0">
                          <a:solidFill>
                            <a:schemeClr val="tx1"/>
                          </a:solidFill>
                          <a:latin typeface="Tw Cen MT" panose="020B0602020104020603" pitchFamily="34" charset="0"/>
                          <a:ea typeface="+mn-ea"/>
                          <a:cs typeface="+mn-cs"/>
                        </a:rPr>
                        <a:t>Achievement %</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156%</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236%</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143%</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070153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a:extLst>
              <a:ext uri="{FF2B5EF4-FFF2-40B4-BE49-F238E27FC236}">
                <a16:creationId xmlns:a16="http://schemas.microsoft.com/office/drawing/2014/main" id="{BC16F548-3606-D441-BE6B-78F0158FE395}"/>
              </a:ext>
            </a:extLst>
          </p:cNvPr>
          <p:cNvSpPr/>
          <p:nvPr/>
        </p:nvSpPr>
        <p:spPr>
          <a:xfrm>
            <a:off x="-150813" y="0"/>
            <a:ext cx="2319338" cy="369888"/>
          </a:xfrm>
          <a:prstGeom prst="parallelogram">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MY">
              <a:solidFill>
                <a:srgbClr val="FFFFFF"/>
              </a:solidFill>
            </a:endParaRPr>
          </a:p>
        </p:txBody>
      </p:sp>
      <p:graphicFrame>
        <p:nvGraphicFramePr>
          <p:cNvPr id="2" name="Table 1"/>
          <p:cNvGraphicFramePr>
            <a:graphicFrameLocks noGrp="1"/>
          </p:cNvGraphicFramePr>
          <p:nvPr/>
        </p:nvGraphicFramePr>
        <p:xfrm>
          <a:off x="0" y="2063750"/>
          <a:ext cx="6858000" cy="2209800"/>
        </p:xfrm>
        <a:graphic>
          <a:graphicData uri="http://schemas.openxmlformats.org/drawingml/2006/table">
            <a:tbl>
              <a:tblPr/>
              <a:tblGrid>
                <a:gridCol w="1319213">
                  <a:extLst>
                    <a:ext uri="{9D8B030D-6E8A-4147-A177-3AD203B41FA5}">
                      <a16:colId xmlns:a16="http://schemas.microsoft.com/office/drawing/2014/main" val="20000"/>
                    </a:ext>
                  </a:extLst>
                </a:gridCol>
                <a:gridCol w="1423987">
                  <a:extLst>
                    <a:ext uri="{9D8B030D-6E8A-4147-A177-3AD203B41FA5}">
                      <a16:colId xmlns:a16="http://schemas.microsoft.com/office/drawing/2014/main" val="20001"/>
                    </a:ext>
                  </a:extLst>
                </a:gridCol>
                <a:gridCol w="1414463">
                  <a:extLst>
                    <a:ext uri="{9D8B030D-6E8A-4147-A177-3AD203B41FA5}">
                      <a16:colId xmlns:a16="http://schemas.microsoft.com/office/drawing/2014/main" val="20002"/>
                    </a:ext>
                  </a:extLst>
                </a:gridCol>
                <a:gridCol w="1328737">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tblGrid>
              <a:tr h="422275">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dirty="0" smtClean="0">
                          <a:ln>
                            <a:noFill/>
                          </a:ln>
                          <a:solidFill>
                            <a:schemeClr val="bg1"/>
                          </a:solidFill>
                          <a:effectLst/>
                          <a:latin typeface="Tw Cen MT" pitchFamily="34" charset="0"/>
                        </a:rPr>
                        <a:t>2016</a:t>
                      </a:r>
                    </a:p>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dirty="0" smtClean="0">
                          <a:ln>
                            <a:noFill/>
                          </a:ln>
                          <a:solidFill>
                            <a:schemeClr val="bg1"/>
                          </a:solidFill>
                          <a:effectLst/>
                          <a:latin typeface="Tw Cen MT" pitchFamily="34" charset="0"/>
                        </a:rPr>
                        <a:t>Weightage : 50%</a:t>
                      </a: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3300">
                        <a:alpha val="65097"/>
                      </a:srgbClr>
                    </a:solid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rPr>
                        <a:t>2017</a:t>
                      </a:r>
                    </a:p>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rPr>
                        <a:t>Weightage : 40%</a:t>
                      </a: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3300">
                        <a:alpha val="65097"/>
                      </a:srgbClr>
                    </a:solid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rPr>
                        <a:t>2018</a:t>
                      </a:r>
                    </a:p>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rPr>
                        <a:t>Weightage : 4%</a:t>
                      </a: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3300">
                        <a:alpha val="65097"/>
                      </a:srgbClr>
                    </a:solid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rPr>
                        <a:t>2019</a:t>
                      </a:r>
                    </a:p>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rPr>
                        <a:t>Weightage : 3%</a:t>
                      </a: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3300">
                        <a:alpha val="65097"/>
                      </a:srgbClr>
                    </a:solid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rPr>
                        <a:t>2020</a:t>
                      </a:r>
                    </a:p>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rPr>
                        <a:t>Weightage : 3%</a:t>
                      </a: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3300">
                        <a:alpha val="65097"/>
                      </a:srgbClr>
                    </a:solidFill>
                  </a:tcPr>
                </a:tc>
                <a:extLst>
                  <a:ext uri="{0D108BD9-81ED-4DB2-BD59-A6C34878D82A}">
                    <a16:rowId xmlns:a16="http://schemas.microsoft.com/office/drawing/2014/main" val="10000"/>
                  </a:ext>
                </a:extLst>
              </a:tr>
              <a:tr h="1787525">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Tw Cen MT" pitchFamily="34" charset="0"/>
                        </a:rPr>
                        <a:t>5 strategic partnership sealed</a:t>
                      </a:r>
                    </a:p>
                    <a:p>
                      <a:pPr marL="0" marR="0" lvl="0" indent="0" algn="l" defTabSz="685800" rtl="0" eaLnBrk="1" fontAlgn="base" latinLnBrk="0" hangingPunct="1">
                        <a:lnSpc>
                          <a:spcPct val="100000"/>
                        </a:lnSpc>
                        <a:spcBef>
                          <a:spcPct val="0"/>
                        </a:spcBef>
                        <a:spcAft>
                          <a:spcPct val="0"/>
                        </a:spcAft>
                        <a:buClrTx/>
                        <a:buSzTx/>
                        <a:buFontTx/>
                        <a:buNone/>
                        <a:tabLst/>
                      </a:pPr>
                      <a:endParaRPr kumimoji="0" lang="ms-MY" sz="900" b="0" i="0" u="none" strike="noStrike" cap="none" normalizeH="0" baseline="0" smtClean="0">
                        <a:ln>
                          <a:noFill/>
                        </a:ln>
                        <a:solidFill>
                          <a:schemeClr val="tx1"/>
                        </a:solidFill>
                        <a:effectLst/>
                        <a:latin typeface="Tw Cen MT" pitchFamily="34" charset="0"/>
                      </a:endParaRP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BE5D6"/>
                    </a:solid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Tw Cen MT" pitchFamily="34" charset="0"/>
                        </a:rPr>
                        <a:t>5 strategic partnership sealed</a:t>
                      </a:r>
                    </a:p>
                    <a:p>
                      <a:pPr marL="0" marR="0" lvl="0" indent="0" algn="l" defTabSz="685800" rtl="0" eaLnBrk="1" fontAlgn="base" latinLnBrk="0" hangingPunct="1">
                        <a:lnSpc>
                          <a:spcPct val="100000"/>
                        </a:lnSpc>
                        <a:spcBef>
                          <a:spcPct val="0"/>
                        </a:spcBef>
                        <a:spcAft>
                          <a:spcPct val="0"/>
                        </a:spcAft>
                        <a:buClrTx/>
                        <a:buSzTx/>
                        <a:buFontTx/>
                        <a:buNone/>
                        <a:tabLst/>
                      </a:pPr>
                      <a:endParaRPr kumimoji="0" lang="en-MY" sz="900" b="0" i="0" u="none" strike="noStrike" cap="none" normalizeH="0" baseline="0" smtClean="0">
                        <a:ln>
                          <a:noFill/>
                        </a:ln>
                        <a:solidFill>
                          <a:srgbClr val="000000"/>
                        </a:solidFill>
                        <a:effectLst/>
                        <a:latin typeface="Tw Cen MT" pitchFamily="34" charset="0"/>
                      </a:endParaRP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BE5D6"/>
                    </a:solid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Tw Cen MT" pitchFamily="34" charset="0"/>
                        </a:rPr>
                        <a:t>5 strategic partnership sealed</a:t>
                      </a: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BE5D6"/>
                    </a:solid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Tw Cen MT" pitchFamily="34" charset="0"/>
                        </a:rPr>
                        <a:t>5 strategic partnership sealed</a:t>
                      </a:r>
                    </a:p>
                    <a:p>
                      <a:pPr marL="0" marR="0" lvl="0" indent="0" algn="l" defTabSz="685800" rtl="0" eaLnBrk="1" fontAlgn="base" latinLnBrk="0" hangingPunct="1">
                        <a:lnSpc>
                          <a:spcPct val="100000"/>
                        </a:lnSpc>
                        <a:spcBef>
                          <a:spcPct val="0"/>
                        </a:spcBef>
                        <a:spcAft>
                          <a:spcPct val="0"/>
                        </a:spcAft>
                        <a:buClrTx/>
                        <a:buSzTx/>
                        <a:buFontTx/>
                        <a:buNone/>
                        <a:tabLst/>
                      </a:pPr>
                      <a:endParaRPr kumimoji="0" lang="en-MY" sz="900" b="0" i="0" u="none" strike="noStrike" cap="none" normalizeH="0" baseline="0" smtClean="0">
                        <a:ln>
                          <a:noFill/>
                        </a:ln>
                        <a:solidFill>
                          <a:srgbClr val="000000"/>
                        </a:solidFill>
                        <a:effectLst/>
                        <a:latin typeface="Tw Cen MT" pitchFamily="34" charset="0"/>
                      </a:endParaRP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BE5D6"/>
                    </a:solid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Tw Cen MT" pitchFamily="34" charset="0"/>
                        </a:rPr>
                        <a:t>5 strategic partnership sealed</a:t>
                      </a:r>
                    </a:p>
                    <a:p>
                      <a:pPr marL="0" marR="0" lvl="0" indent="0" algn="l" defTabSz="685800" rtl="0" eaLnBrk="1" fontAlgn="base" latinLnBrk="0" hangingPunct="1">
                        <a:lnSpc>
                          <a:spcPct val="100000"/>
                        </a:lnSpc>
                        <a:spcBef>
                          <a:spcPct val="0"/>
                        </a:spcBef>
                        <a:spcAft>
                          <a:spcPct val="0"/>
                        </a:spcAft>
                        <a:buClrTx/>
                        <a:buSzTx/>
                        <a:buFontTx/>
                        <a:buNone/>
                        <a:tabLst/>
                      </a:pPr>
                      <a:endParaRPr kumimoji="0" lang="en-MY" sz="900" b="0" i="0" u="none" strike="noStrike" cap="none" normalizeH="0" baseline="0" smtClean="0">
                        <a:ln>
                          <a:noFill/>
                        </a:ln>
                        <a:solidFill>
                          <a:srgbClr val="000000"/>
                        </a:solidFill>
                        <a:effectLst/>
                        <a:latin typeface="Tw Cen MT" pitchFamily="34" charset="0"/>
                      </a:endParaRP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BE5D6"/>
                    </a:solidFill>
                  </a:tcPr>
                </a:tc>
                <a:extLst>
                  <a:ext uri="{0D108BD9-81ED-4DB2-BD59-A6C34878D82A}">
                    <a16:rowId xmlns:a16="http://schemas.microsoft.com/office/drawing/2014/main" val="10001"/>
                  </a:ext>
                </a:extLst>
              </a:tr>
            </a:tbl>
          </a:graphicData>
        </a:graphic>
      </p:graphicFrame>
      <p:sp>
        <p:nvSpPr>
          <p:cNvPr id="3" name="Rectangle 2">
            <a:extLst>
              <a:ext uri="{FF2B5EF4-FFF2-40B4-BE49-F238E27FC236}">
                <a16:creationId xmlns:a16="http://schemas.microsoft.com/office/drawing/2014/main" id="{AD4F53A2-EB76-6748-97D5-169E7B97B91A}"/>
              </a:ext>
            </a:extLst>
          </p:cNvPr>
          <p:cNvSpPr/>
          <p:nvPr/>
        </p:nvSpPr>
        <p:spPr>
          <a:xfrm>
            <a:off x="0" y="4540250"/>
            <a:ext cx="6858000" cy="53308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ms-MY">
              <a:solidFill>
                <a:srgbClr val="FFFFFF"/>
              </a:solidFill>
            </a:endParaRPr>
          </a:p>
        </p:txBody>
      </p:sp>
      <p:graphicFrame>
        <p:nvGraphicFramePr>
          <p:cNvPr id="19" name="Table 18"/>
          <p:cNvGraphicFramePr>
            <a:graphicFrameLocks noGrp="1"/>
          </p:cNvGraphicFramePr>
          <p:nvPr/>
        </p:nvGraphicFramePr>
        <p:xfrm>
          <a:off x="4614863" y="254000"/>
          <a:ext cx="2232025" cy="1587500"/>
        </p:xfrm>
        <a:graphic>
          <a:graphicData uri="http://schemas.openxmlformats.org/drawingml/2006/table">
            <a:tbl>
              <a:tblPr/>
              <a:tblGrid>
                <a:gridCol w="2232025">
                  <a:extLst>
                    <a:ext uri="{9D8B030D-6E8A-4147-A177-3AD203B41FA5}">
                      <a16:colId xmlns:a16="http://schemas.microsoft.com/office/drawing/2014/main" val="20000"/>
                    </a:ext>
                  </a:extLst>
                </a:gridCol>
              </a:tblGrid>
              <a:tr h="396875">
                <a:tc>
                  <a:txBody>
                    <a:bodyPr/>
                    <a:lstStyle/>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smtClean="0">
                          <a:ln>
                            <a:noFill/>
                          </a:ln>
                          <a:solidFill>
                            <a:schemeClr val="tx1"/>
                          </a:solidFill>
                          <a:effectLst/>
                          <a:latin typeface="Tw Cen MT" pitchFamily="34" charset="0"/>
                        </a:rPr>
                        <a:t>SPONSOR</a:t>
                      </a:r>
                    </a:p>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0" i="0" u="none" strike="noStrike" cap="none" normalizeH="0" baseline="0" smtClean="0">
                          <a:ln>
                            <a:noFill/>
                          </a:ln>
                          <a:solidFill>
                            <a:schemeClr val="tx1"/>
                          </a:solidFill>
                          <a:effectLst/>
                          <a:latin typeface="Tw Cen MT" pitchFamily="34" charset="0"/>
                        </a:rPr>
                        <a:t>Sr Sariah Abd Karib</a:t>
                      </a:r>
                    </a:p>
                  </a:txBody>
                  <a:tcPr marL="91406" marR="91406" marT="45747" marB="45747"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smtClean="0">
                          <a:ln>
                            <a:noFill/>
                          </a:ln>
                          <a:solidFill>
                            <a:schemeClr val="tx1"/>
                          </a:solidFill>
                          <a:effectLst/>
                          <a:latin typeface="Tw Cen MT" pitchFamily="34" charset="0"/>
                        </a:rPr>
                        <a:t>OWNER </a:t>
                      </a:r>
                    </a:p>
                    <a:p>
                      <a:pPr marL="0" marR="0" lvl="0" indent="0" algn="r" defTabSz="6858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Tw Cen MT" pitchFamily="34" charset="0"/>
                        </a:rPr>
                        <a:t>Noryani Ismail </a:t>
                      </a:r>
                      <a:endParaRPr kumimoji="0" lang="ms-MY" sz="1000" b="0" i="0" u="none" strike="noStrike" cap="none" normalizeH="0" baseline="0" smtClean="0">
                        <a:ln>
                          <a:noFill/>
                        </a:ln>
                        <a:solidFill>
                          <a:schemeClr val="tx1"/>
                        </a:solidFill>
                        <a:effectLst/>
                        <a:latin typeface="Tw Cen MT" pitchFamily="34" charset="0"/>
                      </a:endParaRPr>
                    </a:p>
                  </a:txBody>
                  <a:tcPr marL="91406" marR="91406" marT="45747" marB="45747"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396875">
                <a:tc>
                  <a:txBody>
                    <a:bodyPr/>
                    <a:lstStyle/>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smtClean="0">
                          <a:ln>
                            <a:noFill/>
                          </a:ln>
                          <a:solidFill>
                            <a:schemeClr val="tx1"/>
                          </a:solidFill>
                          <a:effectLst/>
                          <a:latin typeface="Tw Cen MT" pitchFamily="34" charset="0"/>
                        </a:rPr>
                        <a:t>OIC</a:t>
                      </a:r>
                    </a:p>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0" i="0" u="none" strike="noStrike" cap="none" normalizeH="0" baseline="0" smtClean="0">
                          <a:ln>
                            <a:noFill/>
                          </a:ln>
                          <a:solidFill>
                            <a:schemeClr val="tx1"/>
                          </a:solidFill>
                          <a:effectLst/>
                          <a:latin typeface="Tw Cen MT" pitchFamily="34" charset="0"/>
                        </a:rPr>
                        <a:t>Noraini Mohd Fadzil</a:t>
                      </a:r>
                    </a:p>
                  </a:txBody>
                  <a:tcPr marL="91406" marR="91406" marT="45747" marB="45747"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396875">
                <a:tc>
                  <a:txBody>
                    <a:bodyPr/>
                    <a:lstStyle/>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smtClean="0">
                          <a:ln>
                            <a:noFill/>
                          </a:ln>
                          <a:solidFill>
                            <a:srgbClr val="000000"/>
                          </a:solidFill>
                          <a:effectLst/>
                          <a:latin typeface="Tw Cen MT" pitchFamily="34" charset="0"/>
                        </a:rPr>
                        <a:t>KPI LEADER </a:t>
                      </a:r>
                    </a:p>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0" i="0" u="none" strike="noStrike" cap="none" normalizeH="0" baseline="0" smtClean="0">
                          <a:ln>
                            <a:noFill/>
                          </a:ln>
                          <a:solidFill>
                            <a:srgbClr val="000000"/>
                          </a:solidFill>
                          <a:effectLst/>
                          <a:latin typeface="Tw Cen MT" pitchFamily="34" charset="0"/>
                        </a:rPr>
                        <a:t>CIDB</a:t>
                      </a:r>
                    </a:p>
                  </a:txBody>
                  <a:tcPr marL="91406" marR="91406" marT="45747" marB="45747"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nvGraphicFramePr>
        <p:xfrm>
          <a:off x="0" y="444500"/>
          <a:ext cx="4402138" cy="1324182"/>
        </p:xfrm>
        <a:graphic>
          <a:graphicData uri="http://schemas.openxmlformats.org/drawingml/2006/table">
            <a:tbl>
              <a:tblPr/>
              <a:tblGrid>
                <a:gridCol w="4402138">
                  <a:extLst>
                    <a:ext uri="{9D8B030D-6E8A-4147-A177-3AD203B41FA5}">
                      <a16:colId xmlns:a16="http://schemas.microsoft.com/office/drawing/2014/main" val="20000"/>
                    </a:ext>
                  </a:extLst>
                </a:gridCol>
              </a:tblGrid>
              <a:tr h="549275">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smtClean="0">
                          <a:ln>
                            <a:noFill/>
                          </a:ln>
                          <a:solidFill>
                            <a:schemeClr val="tx1"/>
                          </a:solidFill>
                          <a:effectLst/>
                          <a:latin typeface="Tw Cen MT" pitchFamily="34" charset="0"/>
                        </a:rPr>
                        <a:t>KPI DESCRIPTION</a:t>
                      </a:r>
                    </a:p>
                    <a:p>
                      <a:pPr marL="0" marR="0" lvl="0" indent="0" algn="l" defTabSz="6858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w Cen MT" pitchFamily="34" charset="0"/>
                        </a:rPr>
                        <a:t>5 strategic partnerships secured annually between CIDB and key private/public organisations towards achieving CITP targets</a:t>
                      </a:r>
                      <a:endParaRPr kumimoji="0" lang="ms-MY" sz="1000" b="0" i="0" u="none" strike="noStrike" cap="none" normalizeH="0" baseline="0" smtClean="0">
                        <a:ln>
                          <a:noFill/>
                        </a:ln>
                        <a:solidFill>
                          <a:schemeClr val="tx1"/>
                        </a:solidFill>
                        <a:effectLst/>
                        <a:latin typeface="Tw Cen MT" pitchFamily="34" charset="0"/>
                      </a:endParaRPr>
                    </a:p>
                  </a:txBody>
                  <a:tcPr marL="91445" marR="91445" marT="45760" marB="4576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77825">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smtClean="0">
                          <a:ln>
                            <a:noFill/>
                          </a:ln>
                          <a:solidFill>
                            <a:schemeClr val="tx1"/>
                          </a:solidFill>
                          <a:effectLst/>
                          <a:latin typeface="Tw Cen MT" pitchFamily="34" charset="0"/>
                        </a:rPr>
                        <a:t>INITIATIVE</a:t>
                      </a:r>
                    </a:p>
                    <a:p>
                      <a:pPr marL="0" marR="0" lvl="0" indent="0" algn="l" defTabSz="685800" rtl="0" eaLnBrk="1" fontAlgn="base" latinLnBrk="0" hangingPunct="1">
                        <a:lnSpc>
                          <a:spcPct val="88000"/>
                        </a:lnSpc>
                        <a:spcBef>
                          <a:spcPct val="0"/>
                        </a:spcBef>
                        <a:spcAft>
                          <a:spcPct val="0"/>
                        </a:spcAft>
                        <a:buClrTx/>
                        <a:buSzTx/>
                        <a:buFontTx/>
                        <a:buNone/>
                        <a:tabLst/>
                      </a:pPr>
                      <a:r>
                        <a:rPr kumimoji="0" lang="en-MY" sz="1000" b="0" i="0" u="none" strike="noStrike" cap="none" normalizeH="0" baseline="0" smtClean="0">
                          <a:ln>
                            <a:noFill/>
                          </a:ln>
                          <a:solidFill>
                            <a:schemeClr val="tx1"/>
                          </a:solidFill>
                          <a:effectLst/>
                          <a:latin typeface="Tw Cen MT" pitchFamily="34" charset="0"/>
                        </a:rPr>
                        <a:t>Q4 - Promote and raise awareness of CITP initiatives</a:t>
                      </a:r>
                      <a:endParaRPr kumimoji="0" lang="en-US" sz="1000" b="0" i="0" u="none" strike="noStrike" cap="none" normalizeH="0" baseline="0" smtClean="0">
                        <a:ln>
                          <a:noFill/>
                        </a:ln>
                        <a:solidFill>
                          <a:schemeClr val="tx1"/>
                        </a:solidFill>
                        <a:effectLst/>
                        <a:latin typeface="Tw Cen MT" pitchFamily="34" charset="0"/>
                      </a:endParaRPr>
                    </a:p>
                  </a:txBody>
                  <a:tcPr marL="91445" marR="91445" marT="45760" marB="4576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396875">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smtClean="0">
                          <a:ln>
                            <a:noFill/>
                          </a:ln>
                          <a:solidFill>
                            <a:schemeClr val="tx1"/>
                          </a:solidFill>
                          <a:effectLst/>
                          <a:latin typeface="Tw Cen MT" pitchFamily="34" charset="0"/>
                        </a:rPr>
                        <a:t>SUB-INITIATIVE</a:t>
                      </a:r>
                    </a:p>
                    <a:p>
                      <a:pPr marL="0" marR="0" lvl="0" indent="0" algn="l" defTabSz="685800" rtl="0" eaLnBrk="1" fontAlgn="base" latinLnBrk="0" hangingPunct="1">
                        <a:lnSpc>
                          <a:spcPct val="100000"/>
                        </a:lnSpc>
                        <a:spcBef>
                          <a:spcPct val="0"/>
                        </a:spcBef>
                        <a:spcAft>
                          <a:spcPct val="0"/>
                        </a:spcAft>
                        <a:buClrTx/>
                        <a:buSzTx/>
                        <a:buFontTx/>
                        <a:buNone/>
                        <a:tabLst/>
                      </a:pPr>
                      <a:r>
                        <a:rPr kumimoji="0" lang="en-MY" sz="1000" b="0" i="0" u="none" strike="noStrike" cap="none" normalizeH="0" baseline="0" smtClean="0">
                          <a:ln>
                            <a:noFill/>
                          </a:ln>
                          <a:solidFill>
                            <a:schemeClr val="tx1"/>
                          </a:solidFill>
                          <a:effectLst/>
                          <a:latin typeface="Tw Cen MT" pitchFamily="34" charset="0"/>
                        </a:rPr>
                        <a:t>-</a:t>
                      </a:r>
                      <a:endParaRPr kumimoji="0" lang="ms-MY" sz="1000" b="0" i="0" u="none" strike="noStrike" cap="none" normalizeH="0" baseline="0" smtClean="0">
                        <a:ln>
                          <a:noFill/>
                        </a:ln>
                        <a:solidFill>
                          <a:schemeClr val="tx1"/>
                        </a:solidFill>
                        <a:effectLst/>
                        <a:latin typeface="Tw Cen MT" pitchFamily="34" charset="0"/>
                      </a:endParaRPr>
                    </a:p>
                  </a:txBody>
                  <a:tcPr marL="91445" marR="91445" marT="45760" marB="4576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1" name="TextBox 20">
            <a:extLst>
              <a:ext uri="{FF2B5EF4-FFF2-40B4-BE49-F238E27FC236}">
                <a16:creationId xmlns:a16="http://schemas.microsoft.com/office/drawing/2014/main" id="{70804207-4C84-214A-9C5E-7BBE3A4E42BF}"/>
              </a:ext>
            </a:extLst>
          </p:cNvPr>
          <p:cNvSpPr txBox="1"/>
          <p:nvPr/>
        </p:nvSpPr>
        <p:spPr>
          <a:xfrm>
            <a:off x="-6350" y="4592638"/>
            <a:ext cx="6864350" cy="5124480"/>
          </a:xfrm>
          <a:prstGeom prst="rect">
            <a:avLst/>
          </a:prstGeom>
          <a:noFill/>
        </p:spPr>
        <p:txBody>
          <a:bodyPr>
            <a:spAutoFit/>
          </a:bodyPr>
          <a:lstStyle/>
          <a:p>
            <a:pPr eaLnBrk="1" hangingPunct="1"/>
            <a:r>
              <a:rPr lang="en-MY" sz="1000" dirty="0">
                <a:latin typeface="Tw Cen MT" pitchFamily="34" charset="0"/>
              </a:rPr>
              <a:t>This KPI is under the purview of IWG5.</a:t>
            </a:r>
          </a:p>
          <a:p>
            <a:pPr eaLnBrk="1" hangingPunct="1"/>
            <a:endParaRPr lang="en-MY" sz="1000" dirty="0" smtClean="0">
              <a:latin typeface="Tw Cen MT" pitchFamily="34" charset="0"/>
            </a:endParaRPr>
          </a:p>
          <a:p>
            <a:pPr eaLnBrk="1" hangingPunct="1"/>
            <a:r>
              <a:rPr kumimoji="0" lang="en-US" sz="1000" b="1" i="0" u="none" strike="noStrike" cap="none" normalizeH="0" baseline="0" dirty="0" smtClean="0">
                <a:ln>
                  <a:noFill/>
                </a:ln>
                <a:solidFill>
                  <a:srgbClr val="000000"/>
                </a:solidFill>
                <a:effectLst/>
                <a:latin typeface="Tw Cen MT" pitchFamily="34" charset="0"/>
              </a:rPr>
              <a:t>Strategic Partnerships Sealed :</a:t>
            </a:r>
            <a:endParaRPr lang="en-MY" sz="1000" b="1" dirty="0" smtClean="0">
              <a:latin typeface="Tw Cen MT" pitchFamily="34" charset="0"/>
            </a:endParaRPr>
          </a:p>
          <a:p>
            <a:pPr eaLnBrk="1" hangingPunct="1"/>
            <a:r>
              <a:rPr lang="en-MY" sz="1000" dirty="0" smtClean="0">
                <a:latin typeface="Tw Cen MT" pitchFamily="34" charset="0"/>
              </a:rPr>
              <a:t>The statistics on strategic partnerships sealed are as follows :</a:t>
            </a:r>
          </a:p>
          <a:p>
            <a:pPr eaLnBrk="1" hangingPunct="1"/>
            <a:endParaRPr lang="en-MY" sz="1000" dirty="0">
              <a:latin typeface="Tw Cen MT" pitchFamily="34" charset="0"/>
            </a:endParaRPr>
          </a:p>
          <a:p>
            <a:pPr eaLnBrk="1" hangingPunct="1"/>
            <a:endParaRPr lang="en-MY" sz="1000" dirty="0" smtClean="0">
              <a:latin typeface="Tw Cen MT" pitchFamily="34" charset="0"/>
            </a:endParaRPr>
          </a:p>
          <a:p>
            <a:pPr eaLnBrk="1" hangingPunct="1"/>
            <a:endParaRPr lang="en-MY" sz="1000" dirty="0">
              <a:latin typeface="Tw Cen MT" pitchFamily="34" charset="0"/>
            </a:endParaRPr>
          </a:p>
          <a:p>
            <a:pPr eaLnBrk="1" hangingPunct="1"/>
            <a:endParaRPr lang="en-MY" sz="1000" dirty="0" smtClean="0">
              <a:latin typeface="Tw Cen MT" pitchFamily="34" charset="0"/>
            </a:endParaRPr>
          </a:p>
          <a:p>
            <a:pPr eaLnBrk="1" hangingPunct="1"/>
            <a:endParaRPr lang="en-MY" sz="1000" dirty="0">
              <a:latin typeface="Tw Cen MT" pitchFamily="34" charset="0"/>
            </a:endParaRPr>
          </a:p>
          <a:p>
            <a:pPr eaLnBrk="1" hangingPunct="1"/>
            <a:endParaRPr lang="en-MY" sz="1000" dirty="0" smtClean="0">
              <a:latin typeface="Tw Cen MT" pitchFamily="34" charset="0"/>
            </a:endParaRPr>
          </a:p>
          <a:p>
            <a:pPr eaLnBrk="1" hangingPunct="1"/>
            <a:endParaRPr lang="en-MY" sz="1000" dirty="0">
              <a:latin typeface="Tw Cen MT" pitchFamily="34" charset="0"/>
            </a:endParaRPr>
          </a:p>
          <a:p>
            <a:pPr eaLnBrk="1" hangingPunct="1"/>
            <a:endParaRPr lang="en-MY" sz="1000" dirty="0" smtClean="0">
              <a:latin typeface="Tw Cen MT" pitchFamily="34" charset="0"/>
            </a:endParaRPr>
          </a:p>
          <a:p>
            <a:pPr eaLnBrk="1" hangingPunct="1"/>
            <a:endParaRPr lang="en-MY" sz="1000" dirty="0">
              <a:latin typeface="Tw Cen MT" pitchFamily="34" charset="0"/>
            </a:endParaRPr>
          </a:p>
          <a:p>
            <a:pPr eaLnBrk="1" hangingPunct="1"/>
            <a:endParaRPr lang="en-US" sz="1000" dirty="0" smtClean="0">
              <a:latin typeface="Tw Cen MT" pitchFamily="34" charset="0"/>
            </a:endParaRPr>
          </a:p>
          <a:p>
            <a:pPr algn="just" eaLnBrk="1" hangingPunct="1"/>
            <a:r>
              <a:rPr lang="en-US" sz="1000" dirty="0" smtClean="0">
                <a:latin typeface="Tw Cen MT" pitchFamily="34" charset="0"/>
              </a:rPr>
              <a:t>The list of </a:t>
            </a:r>
            <a:r>
              <a:rPr lang="en-MY" sz="1000" dirty="0" smtClean="0">
                <a:latin typeface="Tw Cen MT" pitchFamily="34" charset="0"/>
              </a:rPr>
              <a:t>strategic partnerships sealed in 2016 and 2017 between CIDB and key private/public organisations can be accessed via CITP portal at www.citp.my</a:t>
            </a:r>
          </a:p>
          <a:p>
            <a:pPr algn="just" eaLnBrk="1" hangingPunct="1"/>
            <a:endParaRPr lang="en-MY" sz="1000" dirty="0">
              <a:latin typeface="Tw Cen MT" pitchFamily="34" charset="0"/>
            </a:endParaRPr>
          </a:p>
          <a:p>
            <a:pPr algn="just" eaLnBrk="1" hangingPunct="1"/>
            <a:r>
              <a:rPr lang="en-US" sz="1000" dirty="0" smtClean="0">
                <a:latin typeface="Tw Cen MT" pitchFamily="34" charset="0"/>
              </a:rPr>
              <a:t>Strategic Partnership via Memorandum </a:t>
            </a:r>
            <a:r>
              <a:rPr lang="en-US" sz="1000" dirty="0">
                <a:latin typeface="Tw Cen MT" pitchFamily="34" charset="0"/>
              </a:rPr>
              <a:t>of </a:t>
            </a:r>
            <a:r>
              <a:rPr lang="en-US" sz="1000" dirty="0" smtClean="0">
                <a:latin typeface="Tw Cen MT" pitchFamily="34" charset="0"/>
              </a:rPr>
              <a:t>Understanding was signed with the following </a:t>
            </a:r>
            <a:r>
              <a:rPr lang="en-US" sz="1000" dirty="0" err="1" smtClean="0">
                <a:latin typeface="Tw Cen MT" pitchFamily="34" charset="0"/>
              </a:rPr>
              <a:t>organisations</a:t>
            </a:r>
            <a:r>
              <a:rPr lang="en-US" sz="1000" dirty="0" smtClean="0">
                <a:latin typeface="Tw Cen MT" pitchFamily="34" charset="0"/>
              </a:rPr>
              <a:t> in 2018 :</a:t>
            </a:r>
          </a:p>
          <a:p>
            <a:pPr algn="just" eaLnBrk="1" hangingPunct="1"/>
            <a:endParaRPr lang="en-US" sz="700" dirty="0" smtClean="0">
              <a:latin typeface="Tw Cen MT" pitchFamily="34" charset="0"/>
            </a:endParaRPr>
          </a:p>
          <a:p>
            <a:pPr marL="228600" indent="-228600" algn="just" eaLnBrk="1" hangingPunct="1">
              <a:buFont typeface="+mj-lt"/>
              <a:buAutoNum type="arabicPeriod"/>
            </a:pPr>
            <a:r>
              <a:rPr lang="en-MY" sz="1000" dirty="0" err="1" smtClean="0">
                <a:latin typeface="Tw Cen MT" pitchFamily="34" charset="0"/>
              </a:rPr>
              <a:t>Perbadanan</a:t>
            </a:r>
            <a:r>
              <a:rPr lang="en-MY" sz="1000" dirty="0" smtClean="0">
                <a:latin typeface="Tw Cen MT" pitchFamily="34" charset="0"/>
              </a:rPr>
              <a:t> </a:t>
            </a:r>
            <a:r>
              <a:rPr lang="en-MY" sz="1000" dirty="0" err="1">
                <a:latin typeface="Tw Cen MT" pitchFamily="34" charset="0"/>
              </a:rPr>
              <a:t>Produktiviti</a:t>
            </a:r>
            <a:r>
              <a:rPr lang="en-MY" sz="1000" dirty="0">
                <a:latin typeface="Tw Cen MT" pitchFamily="34" charset="0"/>
              </a:rPr>
              <a:t> Malaysia (MPC), 6 Feb 2018, Olive Tree Hotel, </a:t>
            </a:r>
            <a:r>
              <a:rPr lang="en-MY" sz="1000" dirty="0" err="1">
                <a:latin typeface="Tw Cen MT" pitchFamily="34" charset="0"/>
              </a:rPr>
              <a:t>Bayan</a:t>
            </a:r>
            <a:r>
              <a:rPr lang="en-MY" sz="1000" dirty="0">
                <a:latin typeface="Tw Cen MT" pitchFamily="34" charset="0"/>
              </a:rPr>
              <a:t> </a:t>
            </a:r>
            <a:r>
              <a:rPr lang="en-MY" sz="1000" dirty="0" err="1">
                <a:latin typeface="Tw Cen MT" pitchFamily="34" charset="0"/>
              </a:rPr>
              <a:t>Lepas</a:t>
            </a:r>
            <a:r>
              <a:rPr lang="en-MY" sz="1000" dirty="0">
                <a:latin typeface="Tw Cen MT" pitchFamily="34" charset="0"/>
              </a:rPr>
              <a:t>, </a:t>
            </a:r>
            <a:r>
              <a:rPr lang="en-MY" sz="1000" dirty="0" err="1">
                <a:latin typeface="Tw Cen MT" pitchFamily="34" charset="0"/>
              </a:rPr>
              <a:t>Pulau</a:t>
            </a:r>
            <a:r>
              <a:rPr lang="en-MY" sz="1000" dirty="0">
                <a:latin typeface="Tw Cen MT" pitchFamily="34" charset="0"/>
              </a:rPr>
              <a:t> </a:t>
            </a:r>
            <a:r>
              <a:rPr lang="en-MY" sz="1000" dirty="0" smtClean="0">
                <a:latin typeface="Tw Cen MT" pitchFamily="34" charset="0"/>
              </a:rPr>
              <a:t>Pinang</a:t>
            </a:r>
          </a:p>
          <a:p>
            <a:pPr marL="228600" indent="-228600" algn="just" eaLnBrk="1" hangingPunct="1">
              <a:buFont typeface="+mj-lt"/>
              <a:buAutoNum type="arabicPeriod"/>
            </a:pPr>
            <a:r>
              <a:rPr lang="en-MY" sz="1000" dirty="0" err="1" smtClean="0">
                <a:latin typeface="Tw Cen MT" pitchFamily="34" charset="0"/>
              </a:rPr>
              <a:t>Persatuan</a:t>
            </a:r>
            <a:r>
              <a:rPr lang="en-MY" sz="1000" dirty="0" smtClean="0">
                <a:latin typeface="Tw Cen MT" pitchFamily="34" charset="0"/>
              </a:rPr>
              <a:t> </a:t>
            </a:r>
            <a:r>
              <a:rPr lang="en-MY" sz="1000" dirty="0" err="1">
                <a:latin typeface="Tw Cen MT" pitchFamily="34" charset="0"/>
              </a:rPr>
              <a:t>Kontraktor</a:t>
            </a:r>
            <a:r>
              <a:rPr lang="en-MY" sz="1000" dirty="0">
                <a:latin typeface="Tw Cen MT" pitchFamily="34" charset="0"/>
              </a:rPr>
              <a:t> </a:t>
            </a:r>
            <a:r>
              <a:rPr lang="en-MY" sz="1000" dirty="0" err="1">
                <a:latin typeface="Tw Cen MT" pitchFamily="34" charset="0"/>
              </a:rPr>
              <a:t>Perumahan</a:t>
            </a:r>
            <a:r>
              <a:rPr lang="en-MY" sz="1000" dirty="0">
                <a:latin typeface="Tw Cen MT" pitchFamily="34" charset="0"/>
              </a:rPr>
              <a:t> Kelantan (PKPK) </a:t>
            </a:r>
            <a:r>
              <a:rPr lang="en-MY" sz="1000" dirty="0" err="1">
                <a:latin typeface="Tw Cen MT" pitchFamily="34" charset="0"/>
              </a:rPr>
              <a:t>dalam</a:t>
            </a:r>
            <a:r>
              <a:rPr lang="en-MY" sz="1000" dirty="0">
                <a:latin typeface="Tw Cen MT" pitchFamily="34" charset="0"/>
              </a:rPr>
              <a:t> </a:t>
            </a:r>
            <a:r>
              <a:rPr lang="en-MY" sz="1000" dirty="0" err="1">
                <a:latin typeface="Tw Cen MT" pitchFamily="34" charset="0"/>
              </a:rPr>
              <a:t>Penggunaan</a:t>
            </a:r>
            <a:r>
              <a:rPr lang="en-MY" sz="1000" dirty="0">
                <a:latin typeface="Tw Cen MT" pitchFamily="34" charset="0"/>
              </a:rPr>
              <a:t> IBS, 25 Feb 2018, </a:t>
            </a:r>
            <a:r>
              <a:rPr lang="en-MY" sz="1000" dirty="0" err="1">
                <a:latin typeface="Tw Cen MT" pitchFamily="34" charset="0"/>
              </a:rPr>
              <a:t>Perdana</a:t>
            </a:r>
            <a:r>
              <a:rPr lang="en-MY" sz="1000" dirty="0">
                <a:latin typeface="Tw Cen MT" pitchFamily="34" charset="0"/>
              </a:rPr>
              <a:t> Hotel, Kota </a:t>
            </a:r>
            <a:r>
              <a:rPr lang="en-MY" sz="1000" dirty="0" err="1">
                <a:latin typeface="Tw Cen MT" pitchFamily="34" charset="0"/>
              </a:rPr>
              <a:t>Bharu</a:t>
            </a:r>
            <a:r>
              <a:rPr lang="en-MY" sz="1000" dirty="0">
                <a:latin typeface="Tw Cen MT" pitchFamily="34" charset="0"/>
              </a:rPr>
              <a:t>, </a:t>
            </a:r>
            <a:r>
              <a:rPr lang="en-MY" sz="1000" dirty="0" smtClean="0">
                <a:latin typeface="Tw Cen MT" pitchFamily="34" charset="0"/>
              </a:rPr>
              <a:t>Kelantan (with CIDB </a:t>
            </a:r>
            <a:r>
              <a:rPr lang="en-MY" sz="1000" dirty="0" err="1" smtClean="0">
                <a:latin typeface="Tw Cen MT" pitchFamily="34" charset="0"/>
              </a:rPr>
              <a:t>MyIBS</a:t>
            </a:r>
            <a:r>
              <a:rPr lang="en-MY" sz="1000" dirty="0" smtClean="0">
                <a:latin typeface="Tw Cen MT" pitchFamily="34" charset="0"/>
              </a:rPr>
              <a:t>)</a:t>
            </a:r>
          </a:p>
          <a:p>
            <a:pPr marL="228600" indent="-228600" eaLnBrk="1" hangingPunct="1">
              <a:buFont typeface="+mj-lt"/>
              <a:buAutoNum type="arabicPeriod"/>
            </a:pPr>
            <a:r>
              <a:rPr lang="en-MY" sz="1000" dirty="0" smtClean="0">
                <a:latin typeface="Tw Cen MT" pitchFamily="34" charset="0"/>
              </a:rPr>
              <a:t>University of Reading Malaysia</a:t>
            </a:r>
            <a:r>
              <a:rPr lang="en-MY" sz="1000" dirty="0">
                <a:latin typeface="Tw Cen MT" pitchFamily="34" charset="0"/>
              </a:rPr>
              <a:t> </a:t>
            </a:r>
            <a:r>
              <a:rPr lang="en-MY" sz="1000" dirty="0" smtClean="0">
                <a:latin typeface="Tw Cen MT" pitchFamily="34" charset="0"/>
              </a:rPr>
              <a:t>in </a:t>
            </a:r>
            <a:r>
              <a:rPr lang="en-MY" sz="1000" dirty="0" err="1">
                <a:latin typeface="Tw Cen MT" pitchFamily="34" charset="0"/>
              </a:rPr>
              <a:t>MyCESMM</a:t>
            </a:r>
            <a:r>
              <a:rPr lang="en-MY" sz="1000" dirty="0">
                <a:latin typeface="Tw Cen MT" pitchFamily="34" charset="0"/>
              </a:rPr>
              <a:t>, 27 March 2018, Exhibition Hall 4, </a:t>
            </a:r>
            <a:r>
              <a:rPr lang="en-MY" sz="1000" dirty="0" smtClean="0">
                <a:latin typeface="Tw Cen MT" pitchFamily="34" charset="0"/>
              </a:rPr>
              <a:t>KLCC</a:t>
            </a:r>
          </a:p>
          <a:p>
            <a:pPr marL="228600" indent="-228600" eaLnBrk="1" hangingPunct="1">
              <a:buFont typeface="+mj-lt"/>
              <a:buAutoNum type="arabicPeriod"/>
            </a:pPr>
            <a:r>
              <a:rPr lang="en-MY" sz="1000" dirty="0" err="1" smtClean="0">
                <a:latin typeface="Tw Cen MT" pitchFamily="34" charset="0"/>
              </a:rPr>
              <a:t>Universiti</a:t>
            </a:r>
            <a:r>
              <a:rPr lang="en-MY" sz="1000" dirty="0" smtClean="0">
                <a:latin typeface="Tw Cen MT" pitchFamily="34" charset="0"/>
              </a:rPr>
              <a:t> </a:t>
            </a:r>
            <a:r>
              <a:rPr lang="en-MY" sz="1000" dirty="0" err="1" smtClean="0">
                <a:latin typeface="Tw Cen MT" pitchFamily="34" charset="0"/>
              </a:rPr>
              <a:t>Teknologi</a:t>
            </a:r>
            <a:r>
              <a:rPr lang="en-MY" sz="1000" dirty="0" smtClean="0">
                <a:latin typeface="Tw Cen MT" pitchFamily="34" charset="0"/>
              </a:rPr>
              <a:t> Malaysia in </a:t>
            </a:r>
            <a:r>
              <a:rPr lang="en-MY" sz="1000" dirty="0" err="1" smtClean="0">
                <a:latin typeface="Tw Cen MT" pitchFamily="34" charset="0"/>
              </a:rPr>
              <a:t>MyCESMM</a:t>
            </a:r>
            <a:r>
              <a:rPr lang="en-MY" sz="1000" dirty="0" smtClean="0">
                <a:latin typeface="Tw Cen MT" pitchFamily="34" charset="0"/>
              </a:rPr>
              <a:t>, 27 March 2018, Exhibition Hall 4, KLCC</a:t>
            </a:r>
          </a:p>
          <a:p>
            <a:pPr marL="228600" indent="-228600" eaLnBrk="1" hangingPunct="1">
              <a:buFont typeface="+mj-lt"/>
              <a:buAutoNum type="arabicPeriod"/>
            </a:pPr>
            <a:r>
              <a:rPr lang="en-MY" sz="1000" dirty="0" err="1" smtClean="0">
                <a:latin typeface="Tw Cen MT" pitchFamily="34" charset="0"/>
              </a:rPr>
              <a:t>Universiti</a:t>
            </a:r>
            <a:r>
              <a:rPr lang="en-MY" sz="1000" dirty="0" smtClean="0">
                <a:latin typeface="Tw Cen MT" pitchFamily="34" charset="0"/>
              </a:rPr>
              <a:t> </a:t>
            </a:r>
            <a:r>
              <a:rPr lang="en-MY" sz="1000" dirty="0" err="1" smtClean="0">
                <a:latin typeface="Tw Cen MT" pitchFamily="34" charset="0"/>
              </a:rPr>
              <a:t>Sains</a:t>
            </a:r>
            <a:r>
              <a:rPr lang="en-MY" sz="1000" dirty="0" smtClean="0">
                <a:latin typeface="Tw Cen MT" pitchFamily="34" charset="0"/>
              </a:rPr>
              <a:t> Malaysia in </a:t>
            </a:r>
            <a:r>
              <a:rPr lang="en-MY" sz="1000" dirty="0" err="1" smtClean="0">
                <a:latin typeface="Tw Cen MT" pitchFamily="34" charset="0"/>
              </a:rPr>
              <a:t>MyCESMM</a:t>
            </a:r>
            <a:r>
              <a:rPr lang="en-MY" sz="1000" dirty="0" smtClean="0">
                <a:latin typeface="Tw Cen MT" pitchFamily="34" charset="0"/>
              </a:rPr>
              <a:t>, 27 March 2018, Exhibition Hall 4, KLCC</a:t>
            </a:r>
          </a:p>
          <a:p>
            <a:pPr marL="228600" indent="-228600" eaLnBrk="1" hangingPunct="1">
              <a:buFont typeface="+mj-lt"/>
              <a:buAutoNum type="arabicPeriod"/>
            </a:pPr>
            <a:r>
              <a:rPr lang="en-MY" sz="1000" dirty="0" err="1" smtClean="0">
                <a:latin typeface="Tw Cen MT" pitchFamily="34" charset="0"/>
              </a:rPr>
              <a:t>Universiti</a:t>
            </a:r>
            <a:r>
              <a:rPr lang="en-MY" sz="1000" dirty="0" smtClean="0">
                <a:latin typeface="Tw Cen MT" pitchFamily="34" charset="0"/>
              </a:rPr>
              <a:t> Malaya in </a:t>
            </a:r>
            <a:r>
              <a:rPr lang="en-MY" sz="1000" dirty="0" err="1" smtClean="0">
                <a:latin typeface="Tw Cen MT" pitchFamily="34" charset="0"/>
              </a:rPr>
              <a:t>MyCESMM</a:t>
            </a:r>
            <a:r>
              <a:rPr lang="en-MY" sz="1000" dirty="0" smtClean="0">
                <a:latin typeface="Tw Cen MT" pitchFamily="34" charset="0"/>
              </a:rPr>
              <a:t>, 27 March 2018, Exhibition Hall 4, KLCC</a:t>
            </a:r>
          </a:p>
          <a:p>
            <a:pPr marL="228600" indent="-228600" eaLnBrk="1" hangingPunct="1">
              <a:buFont typeface="+mj-lt"/>
              <a:buAutoNum type="arabicPeriod"/>
            </a:pPr>
            <a:r>
              <a:rPr lang="en-MY" sz="1000" dirty="0" smtClean="0">
                <a:latin typeface="Tw Cen MT" pitchFamily="34" charset="0"/>
              </a:rPr>
              <a:t>University </a:t>
            </a:r>
            <a:r>
              <a:rPr lang="en-MY" sz="1000" dirty="0" err="1" smtClean="0">
                <a:latin typeface="Tw Cen MT" pitchFamily="34" charset="0"/>
              </a:rPr>
              <a:t>Tunku</a:t>
            </a:r>
            <a:r>
              <a:rPr lang="en-MY" sz="1000" dirty="0" smtClean="0">
                <a:latin typeface="Tw Cen MT" pitchFamily="34" charset="0"/>
              </a:rPr>
              <a:t> Abdul </a:t>
            </a:r>
            <a:r>
              <a:rPr lang="en-MY" sz="1000" dirty="0" err="1" smtClean="0">
                <a:latin typeface="Tw Cen MT" pitchFamily="34" charset="0"/>
              </a:rPr>
              <a:t>Rahman</a:t>
            </a:r>
            <a:r>
              <a:rPr lang="en-MY" sz="1000" dirty="0" smtClean="0">
                <a:latin typeface="Tw Cen MT" pitchFamily="34" charset="0"/>
              </a:rPr>
              <a:t> in </a:t>
            </a:r>
            <a:r>
              <a:rPr lang="en-MY" sz="1000" dirty="0" err="1" smtClean="0">
                <a:latin typeface="Tw Cen MT" pitchFamily="34" charset="0"/>
              </a:rPr>
              <a:t>MyCESMM</a:t>
            </a:r>
            <a:r>
              <a:rPr lang="en-MY" sz="1000" dirty="0" smtClean="0">
                <a:latin typeface="Tw Cen MT" pitchFamily="34" charset="0"/>
              </a:rPr>
              <a:t>, 27 March 2018, Exhibition Hall 4, KLCC</a:t>
            </a:r>
          </a:p>
          <a:p>
            <a:pPr marL="228600" indent="-228600" eaLnBrk="1" hangingPunct="1">
              <a:buFont typeface="+mj-lt"/>
              <a:buAutoNum type="arabicPeriod"/>
            </a:pPr>
            <a:r>
              <a:rPr lang="en-MY" sz="1000" dirty="0" err="1" smtClean="0">
                <a:latin typeface="Tw Cen MT" pitchFamily="34" charset="0"/>
              </a:rPr>
              <a:t>SEGi</a:t>
            </a:r>
            <a:r>
              <a:rPr lang="en-MY" sz="1000" dirty="0" smtClean="0">
                <a:latin typeface="Tw Cen MT" pitchFamily="34" charset="0"/>
              </a:rPr>
              <a:t> University in </a:t>
            </a:r>
            <a:r>
              <a:rPr lang="en-MY" sz="1000" dirty="0" err="1" smtClean="0">
                <a:latin typeface="Tw Cen MT" pitchFamily="34" charset="0"/>
              </a:rPr>
              <a:t>MyCESMM</a:t>
            </a:r>
            <a:r>
              <a:rPr lang="en-MY" sz="1000" dirty="0" smtClean="0">
                <a:latin typeface="Tw Cen MT" pitchFamily="34" charset="0"/>
              </a:rPr>
              <a:t>, 27 March 2018, Exhibition Hall 4, KLCC</a:t>
            </a:r>
          </a:p>
          <a:p>
            <a:pPr marL="228600" indent="-228600" eaLnBrk="1" hangingPunct="1">
              <a:buFont typeface="+mj-lt"/>
              <a:buAutoNum type="arabicPeriod"/>
            </a:pPr>
            <a:r>
              <a:rPr lang="en-MY" sz="1000" dirty="0" err="1" smtClean="0">
                <a:latin typeface="Tw Cen MT" pitchFamily="34" charset="0"/>
              </a:rPr>
              <a:t>Universiti</a:t>
            </a:r>
            <a:r>
              <a:rPr lang="en-MY" sz="1000" dirty="0" smtClean="0">
                <a:latin typeface="Tw Cen MT" pitchFamily="34" charset="0"/>
              </a:rPr>
              <a:t> </a:t>
            </a:r>
            <a:r>
              <a:rPr lang="en-MY" sz="1000" dirty="0" err="1" smtClean="0">
                <a:latin typeface="Tw Cen MT" pitchFamily="34" charset="0"/>
              </a:rPr>
              <a:t>Teknologi</a:t>
            </a:r>
            <a:r>
              <a:rPr lang="en-MY" sz="1000" dirty="0" smtClean="0">
                <a:latin typeface="Tw Cen MT" pitchFamily="34" charset="0"/>
              </a:rPr>
              <a:t> MARA in </a:t>
            </a:r>
            <a:r>
              <a:rPr lang="en-MY" sz="1000" dirty="0" err="1" smtClean="0">
                <a:latin typeface="Tw Cen MT" pitchFamily="34" charset="0"/>
              </a:rPr>
              <a:t>MyCESMM</a:t>
            </a:r>
            <a:r>
              <a:rPr lang="en-MY" sz="1000" dirty="0" smtClean="0">
                <a:latin typeface="Tw Cen MT" pitchFamily="34" charset="0"/>
              </a:rPr>
              <a:t>, 27 March 2018, Exhibition Hall 4, KLCC</a:t>
            </a:r>
          </a:p>
          <a:p>
            <a:pPr marL="228600" indent="-228600" eaLnBrk="1" hangingPunct="1">
              <a:buFont typeface="+mj-lt"/>
              <a:buAutoNum type="arabicPeriod"/>
            </a:pPr>
            <a:r>
              <a:rPr lang="en-MY" sz="1000" dirty="0" smtClean="0">
                <a:latin typeface="Tw Cen MT" pitchFamily="34" charset="0"/>
              </a:rPr>
              <a:t>Taylor's University in </a:t>
            </a:r>
            <a:r>
              <a:rPr lang="en-MY" sz="1000" dirty="0" err="1" smtClean="0">
                <a:latin typeface="Tw Cen MT" pitchFamily="34" charset="0"/>
              </a:rPr>
              <a:t>MyCESMM</a:t>
            </a:r>
            <a:r>
              <a:rPr lang="en-MY" sz="1000" dirty="0" smtClean="0">
                <a:latin typeface="Tw Cen MT" pitchFamily="34" charset="0"/>
              </a:rPr>
              <a:t>, 27 March 2018, Exhibition Hall 4, KLCC</a:t>
            </a:r>
          </a:p>
          <a:p>
            <a:pPr marL="228600" indent="-228600" eaLnBrk="1" hangingPunct="1">
              <a:buFont typeface="+mj-lt"/>
              <a:buAutoNum type="arabicPeriod"/>
            </a:pPr>
            <a:r>
              <a:rPr lang="en-MY" sz="1000" dirty="0" err="1" smtClean="0">
                <a:latin typeface="Tw Cen MT" pitchFamily="34" charset="0"/>
              </a:rPr>
              <a:t>Tunku</a:t>
            </a:r>
            <a:r>
              <a:rPr lang="en-MY" sz="1000" dirty="0" smtClean="0">
                <a:latin typeface="Tw Cen MT" pitchFamily="34" charset="0"/>
              </a:rPr>
              <a:t> Abdul </a:t>
            </a:r>
            <a:r>
              <a:rPr lang="en-MY" sz="1000" dirty="0" err="1" smtClean="0">
                <a:latin typeface="Tw Cen MT" pitchFamily="34" charset="0"/>
              </a:rPr>
              <a:t>Rahman</a:t>
            </a:r>
            <a:r>
              <a:rPr lang="en-MY" sz="1000" dirty="0" smtClean="0">
                <a:latin typeface="Tw Cen MT" pitchFamily="34" charset="0"/>
              </a:rPr>
              <a:t> University College in </a:t>
            </a:r>
            <a:r>
              <a:rPr lang="en-MY" sz="1000" dirty="0" err="1" smtClean="0">
                <a:latin typeface="Tw Cen MT" pitchFamily="34" charset="0"/>
              </a:rPr>
              <a:t>MyCESMM</a:t>
            </a:r>
            <a:r>
              <a:rPr lang="en-MY" sz="1000" dirty="0" smtClean="0">
                <a:latin typeface="Tw Cen MT" pitchFamily="34" charset="0"/>
              </a:rPr>
              <a:t>, 27 March 2018, Exhibition Hall 4, KLCC</a:t>
            </a:r>
            <a:endParaRPr lang="en-MY" sz="1000" dirty="0">
              <a:latin typeface="Tw Cen MT" pitchFamily="34" charset="0"/>
            </a:endParaRPr>
          </a:p>
          <a:p>
            <a:pPr eaLnBrk="1" hangingPunct="1"/>
            <a:endParaRPr lang="en-US" sz="1000" dirty="0">
              <a:latin typeface="Tw Cen MT" pitchFamily="34" charset="0"/>
            </a:endParaRPr>
          </a:p>
          <a:p>
            <a:pPr eaLnBrk="1" hangingPunct="1"/>
            <a:endParaRPr lang="en-MY" sz="1000" dirty="0">
              <a:latin typeface="Tw Cen MT" pitchFamily="34" charset="0"/>
            </a:endParaRPr>
          </a:p>
        </p:txBody>
      </p:sp>
      <p:sp>
        <p:nvSpPr>
          <p:cNvPr id="4130" name="Rectangle 4"/>
          <p:cNvSpPr>
            <a:spLocks noChangeArrowheads="1"/>
          </p:cNvSpPr>
          <p:nvPr/>
        </p:nvSpPr>
        <p:spPr bwMode="auto">
          <a:xfrm>
            <a:off x="2109788" y="63500"/>
            <a:ext cx="3168650" cy="307975"/>
          </a:xfrm>
          <a:prstGeom prst="rect">
            <a:avLst/>
          </a:prstGeom>
          <a:noFill/>
          <a:ln w="9525">
            <a:noFill/>
            <a:miter lim="800000"/>
            <a:headEnd/>
            <a:tailEnd/>
          </a:ln>
        </p:spPr>
        <p:txBody>
          <a:bodyPr wrap="none">
            <a:spAutoFit/>
          </a:bodyPr>
          <a:lstStyle/>
          <a:p>
            <a:pPr eaLnBrk="1" hangingPunct="1"/>
            <a:r>
              <a:rPr lang="ms-MY" altLang="en-US" sz="1400" b="1">
                <a:solidFill>
                  <a:srgbClr val="FF0000"/>
                </a:solidFill>
                <a:latin typeface="Tw Cen MT" pitchFamily="34" charset="0"/>
              </a:rPr>
              <a:t>QUALITY, SAFETY &amp; PROFESSIONALISM</a:t>
            </a:r>
            <a:endParaRPr lang="ms-MY" altLang="en-US" sz="1400">
              <a:solidFill>
                <a:srgbClr val="FF0000"/>
              </a:solidFill>
            </a:endParaRPr>
          </a:p>
        </p:txBody>
      </p:sp>
      <p:sp>
        <p:nvSpPr>
          <p:cNvPr id="4131" name="Rectangle 9"/>
          <p:cNvSpPr>
            <a:spLocks noChangeArrowheads="1"/>
          </p:cNvSpPr>
          <p:nvPr/>
        </p:nvSpPr>
        <p:spPr bwMode="auto">
          <a:xfrm>
            <a:off x="117475" y="-74613"/>
            <a:ext cx="2645180" cy="523876"/>
          </a:xfrm>
          <a:prstGeom prst="rect">
            <a:avLst/>
          </a:prstGeom>
          <a:noFill/>
          <a:ln w="9525">
            <a:noFill/>
            <a:miter lim="800000"/>
            <a:headEnd/>
            <a:tailEnd/>
          </a:ln>
        </p:spPr>
        <p:txBody>
          <a:bodyPr wrap="square">
            <a:spAutoFit/>
          </a:bodyPr>
          <a:lstStyle/>
          <a:p>
            <a:pPr eaLnBrk="1" hangingPunct="1"/>
            <a:r>
              <a:rPr lang="ms-MY" altLang="en-US" sz="2800" b="1" dirty="0">
                <a:solidFill>
                  <a:schemeClr val="bg1"/>
                </a:solidFill>
                <a:latin typeface="Tw Cen MT" pitchFamily="34" charset="0"/>
              </a:rPr>
              <a:t>KPI Q4-027</a:t>
            </a:r>
            <a:endParaRPr lang="ms-MY" altLang="en-US" sz="2800" dirty="0">
              <a:solidFill>
                <a:schemeClr val="bg1"/>
              </a:solidFill>
            </a:endParaRPr>
          </a:p>
        </p:txBody>
      </p:sp>
      <p:sp>
        <p:nvSpPr>
          <p:cNvPr id="4132" name="TextBox 14"/>
          <p:cNvSpPr txBox="1">
            <a:spLocks noChangeArrowheads="1"/>
          </p:cNvSpPr>
          <p:nvPr/>
        </p:nvSpPr>
        <p:spPr bwMode="auto">
          <a:xfrm>
            <a:off x="0" y="4305300"/>
            <a:ext cx="6858000" cy="231775"/>
          </a:xfrm>
          <a:prstGeom prst="rect">
            <a:avLst/>
          </a:prstGeom>
          <a:solidFill>
            <a:srgbClr val="FF3300"/>
          </a:solidFill>
          <a:ln w="9525">
            <a:noFill/>
            <a:miter lim="800000"/>
            <a:headEnd/>
            <a:tailEnd/>
          </a:ln>
        </p:spPr>
        <p:txBody>
          <a:bodyPr>
            <a:spAutoFit/>
          </a:bodyPr>
          <a:lstStyle/>
          <a:p>
            <a:pPr algn="ctr" eaLnBrk="1" hangingPunct="1"/>
            <a:r>
              <a:rPr lang="en-US" altLang="en-US" sz="900" b="1">
                <a:solidFill>
                  <a:schemeClr val="bg1"/>
                </a:solidFill>
                <a:latin typeface="Tw Cen MT" pitchFamily="34" charset="0"/>
              </a:rPr>
              <a:t>PROGRESS REPORT UNTIL Q2 2018</a:t>
            </a:r>
            <a:endParaRPr lang="en-MY" altLang="en-US" sz="900" b="1">
              <a:solidFill>
                <a:schemeClr val="bg1"/>
              </a:solidFill>
              <a:latin typeface="Tw Cen MT" pitchFamily="34" charset="0"/>
            </a:endParaRPr>
          </a:p>
        </p:txBody>
      </p:sp>
      <p:sp>
        <p:nvSpPr>
          <p:cNvPr id="4133" name="TextBox 15"/>
          <p:cNvSpPr txBox="1">
            <a:spLocks noChangeArrowheads="1"/>
          </p:cNvSpPr>
          <p:nvPr/>
        </p:nvSpPr>
        <p:spPr bwMode="auto">
          <a:xfrm>
            <a:off x="0" y="1820863"/>
            <a:ext cx="6858000" cy="231775"/>
          </a:xfrm>
          <a:prstGeom prst="rect">
            <a:avLst/>
          </a:prstGeom>
          <a:solidFill>
            <a:srgbClr val="FF3300"/>
          </a:solidFill>
          <a:ln w="9525">
            <a:noFill/>
            <a:miter lim="800000"/>
            <a:headEnd/>
            <a:tailEnd/>
          </a:ln>
        </p:spPr>
        <p:txBody>
          <a:bodyPr>
            <a:spAutoFit/>
          </a:bodyPr>
          <a:lstStyle/>
          <a:p>
            <a:pPr algn="ctr" eaLnBrk="1" hangingPunct="1"/>
            <a:r>
              <a:rPr lang="en-US" altLang="en-US" sz="900" b="1">
                <a:solidFill>
                  <a:schemeClr val="bg1"/>
                </a:solidFill>
                <a:latin typeface="Tw Cen MT" pitchFamily="34" charset="0"/>
              </a:rPr>
              <a:t>ANNUAL TARGET</a:t>
            </a:r>
            <a:endParaRPr lang="en-MY" altLang="en-US" sz="900" b="1">
              <a:solidFill>
                <a:schemeClr val="bg1"/>
              </a:solidFill>
              <a:latin typeface="Tw Cen MT"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097385127"/>
              </p:ext>
            </p:extLst>
          </p:nvPr>
        </p:nvGraphicFramePr>
        <p:xfrm>
          <a:off x="200027" y="5367551"/>
          <a:ext cx="6457948" cy="1252324"/>
        </p:xfrm>
        <a:graphic>
          <a:graphicData uri="http://schemas.openxmlformats.org/drawingml/2006/table">
            <a:tbl>
              <a:tblPr firstRow="1" bandRow="1">
                <a:tableStyleId>{2D5ABB26-0587-4C30-8999-92F81FD0307C}</a:tableStyleId>
              </a:tblPr>
              <a:tblGrid>
                <a:gridCol w="1259672">
                  <a:extLst>
                    <a:ext uri="{9D8B030D-6E8A-4147-A177-3AD203B41FA5}">
                      <a16:colId xmlns:a16="http://schemas.microsoft.com/office/drawing/2014/main" val="20000"/>
                    </a:ext>
                  </a:extLst>
                </a:gridCol>
                <a:gridCol w="947339">
                  <a:extLst>
                    <a:ext uri="{9D8B030D-6E8A-4147-A177-3AD203B41FA5}">
                      <a16:colId xmlns:a16="http://schemas.microsoft.com/office/drawing/2014/main" val="20001"/>
                    </a:ext>
                  </a:extLst>
                </a:gridCol>
                <a:gridCol w="1103506">
                  <a:extLst>
                    <a:ext uri="{9D8B030D-6E8A-4147-A177-3AD203B41FA5}">
                      <a16:colId xmlns:a16="http://schemas.microsoft.com/office/drawing/2014/main" val="20002"/>
                    </a:ext>
                  </a:extLst>
                </a:gridCol>
                <a:gridCol w="1266597">
                  <a:extLst>
                    <a:ext uri="{9D8B030D-6E8A-4147-A177-3AD203B41FA5}">
                      <a16:colId xmlns:a16="http://schemas.microsoft.com/office/drawing/2014/main" val="20003"/>
                    </a:ext>
                  </a:extLst>
                </a:gridCol>
                <a:gridCol w="940417">
                  <a:extLst>
                    <a:ext uri="{9D8B030D-6E8A-4147-A177-3AD203B41FA5}">
                      <a16:colId xmlns:a16="http://schemas.microsoft.com/office/drawing/2014/main" val="20004"/>
                    </a:ext>
                  </a:extLst>
                </a:gridCol>
                <a:gridCol w="940417">
                  <a:extLst>
                    <a:ext uri="{9D8B030D-6E8A-4147-A177-3AD203B41FA5}">
                      <a16:colId xmlns:a16="http://schemas.microsoft.com/office/drawing/2014/main" val="20005"/>
                    </a:ext>
                  </a:extLst>
                </a:gridCol>
              </a:tblGrid>
              <a:tr h="219075">
                <a:tc>
                  <a:txBody>
                    <a:bodyPr/>
                    <a:lstStyle/>
                    <a:p>
                      <a:endParaRPr lang="en-MY" sz="1000" kern="1200" dirty="0">
                        <a:solidFill>
                          <a:schemeClr val="tx1"/>
                        </a:solidFill>
                        <a:latin typeface="Tw Cen MT" panose="020B0602020104020603"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2016</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2017</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2018</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2019</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2020</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294109">
                <a:tc>
                  <a:txBody>
                    <a:bodyPr/>
                    <a:lstStyle/>
                    <a:p>
                      <a:r>
                        <a:rPr lang="en-MY" sz="1000" kern="1200" dirty="0" smtClean="0">
                          <a:solidFill>
                            <a:schemeClr val="tx1"/>
                          </a:solidFill>
                          <a:latin typeface="Tw Cen MT" panose="020B0602020104020603" pitchFamily="34" charset="0"/>
                          <a:ea typeface="+mn-ea"/>
                          <a:cs typeface="+mn-cs"/>
                        </a:rPr>
                        <a:t>Target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5</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5</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5</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5</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5</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46614">
                <a:tc>
                  <a:txBody>
                    <a:bodyPr/>
                    <a:lstStyle/>
                    <a:p>
                      <a:r>
                        <a:rPr lang="en-MY" sz="1000" kern="1200" dirty="0" smtClean="0">
                          <a:solidFill>
                            <a:schemeClr val="tx1"/>
                          </a:solidFill>
                          <a:latin typeface="Tw Cen MT" panose="020B0602020104020603" pitchFamily="34" charset="0"/>
                          <a:ea typeface="+mn-ea"/>
                          <a:cs typeface="+mn-cs"/>
                        </a:rPr>
                        <a:t>Achievement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11</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7</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11 </a:t>
                      </a:r>
                    </a:p>
                    <a:p>
                      <a:pPr algn="ctr"/>
                      <a:r>
                        <a:rPr lang="en-MY" sz="1000" kern="1200" dirty="0" smtClean="0">
                          <a:solidFill>
                            <a:schemeClr val="tx1"/>
                          </a:solidFill>
                          <a:latin typeface="Tw Cen MT" panose="020B0602020104020603" pitchFamily="34" charset="0"/>
                          <a:ea typeface="+mn-ea"/>
                          <a:cs typeface="+mn-cs"/>
                        </a:rPr>
                        <a:t>(Q2 2018)</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18135">
                <a:tc>
                  <a:txBody>
                    <a:bodyPr/>
                    <a:lstStyle/>
                    <a:p>
                      <a:r>
                        <a:rPr lang="en-MY" sz="1000" kern="1200" dirty="0" smtClean="0">
                          <a:solidFill>
                            <a:schemeClr val="tx1"/>
                          </a:solidFill>
                          <a:latin typeface="Tw Cen MT" panose="020B0602020104020603" pitchFamily="34" charset="0"/>
                          <a:ea typeface="+mn-ea"/>
                          <a:cs typeface="+mn-cs"/>
                        </a:rPr>
                        <a:t>Achievement %</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220%</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140%</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220%</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689294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a:extLst>
              <a:ext uri="{FF2B5EF4-FFF2-40B4-BE49-F238E27FC236}">
                <a16:creationId xmlns:a16="http://schemas.microsoft.com/office/drawing/2014/main" id="{2353C157-E484-A841-9748-B05E49E0ED25}"/>
              </a:ext>
            </a:extLst>
          </p:cNvPr>
          <p:cNvSpPr/>
          <p:nvPr/>
        </p:nvSpPr>
        <p:spPr>
          <a:xfrm>
            <a:off x="-150813" y="0"/>
            <a:ext cx="2319338" cy="369888"/>
          </a:xfrm>
          <a:prstGeom prst="parallelogram">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MY">
              <a:solidFill>
                <a:srgbClr val="FFFFFF"/>
              </a:solidFill>
            </a:endParaRPr>
          </a:p>
        </p:txBody>
      </p:sp>
      <p:graphicFrame>
        <p:nvGraphicFramePr>
          <p:cNvPr id="2" name="Table 1"/>
          <p:cNvGraphicFramePr>
            <a:graphicFrameLocks noGrp="1"/>
          </p:cNvGraphicFramePr>
          <p:nvPr/>
        </p:nvGraphicFramePr>
        <p:xfrm>
          <a:off x="0" y="2063750"/>
          <a:ext cx="6858000" cy="2209800"/>
        </p:xfrm>
        <a:graphic>
          <a:graphicData uri="http://schemas.openxmlformats.org/drawingml/2006/table">
            <a:tbl>
              <a:tblPr/>
              <a:tblGrid>
                <a:gridCol w="1319213">
                  <a:extLst>
                    <a:ext uri="{9D8B030D-6E8A-4147-A177-3AD203B41FA5}">
                      <a16:colId xmlns:a16="http://schemas.microsoft.com/office/drawing/2014/main" val="20000"/>
                    </a:ext>
                  </a:extLst>
                </a:gridCol>
                <a:gridCol w="1423987">
                  <a:extLst>
                    <a:ext uri="{9D8B030D-6E8A-4147-A177-3AD203B41FA5}">
                      <a16:colId xmlns:a16="http://schemas.microsoft.com/office/drawing/2014/main" val="20001"/>
                    </a:ext>
                  </a:extLst>
                </a:gridCol>
                <a:gridCol w="1414463">
                  <a:extLst>
                    <a:ext uri="{9D8B030D-6E8A-4147-A177-3AD203B41FA5}">
                      <a16:colId xmlns:a16="http://schemas.microsoft.com/office/drawing/2014/main" val="20002"/>
                    </a:ext>
                  </a:extLst>
                </a:gridCol>
                <a:gridCol w="1328737">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tblGrid>
              <a:tr h="422275">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dirty="0" smtClean="0">
                          <a:ln>
                            <a:noFill/>
                          </a:ln>
                          <a:solidFill>
                            <a:schemeClr val="bg1"/>
                          </a:solidFill>
                          <a:effectLst/>
                          <a:latin typeface="Tw Cen MT" pitchFamily="34" charset="0"/>
                        </a:rPr>
                        <a:t>2016</a:t>
                      </a:r>
                    </a:p>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dirty="0" smtClean="0">
                          <a:ln>
                            <a:noFill/>
                          </a:ln>
                          <a:solidFill>
                            <a:schemeClr val="bg1"/>
                          </a:solidFill>
                          <a:effectLst/>
                          <a:latin typeface="Tw Cen MT" pitchFamily="34" charset="0"/>
                        </a:rPr>
                        <a:t>Weightage : 20%</a:t>
                      </a: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3300">
                        <a:alpha val="65097"/>
                      </a:srgbClr>
                    </a:solid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rPr>
                        <a:t>2017</a:t>
                      </a:r>
                    </a:p>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rPr>
                        <a:t>Weightage : 20%</a:t>
                      </a: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3300">
                        <a:alpha val="65097"/>
                      </a:srgbClr>
                    </a:solid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rPr>
                        <a:t>2018</a:t>
                      </a:r>
                    </a:p>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rPr>
                        <a:t>Weightage : 20%</a:t>
                      </a: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3300">
                        <a:alpha val="65097"/>
                      </a:srgbClr>
                    </a:solid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rPr>
                        <a:t>2019</a:t>
                      </a:r>
                    </a:p>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rPr>
                        <a:t>Weightage : 20%</a:t>
                      </a: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3300">
                        <a:alpha val="65097"/>
                      </a:srgbClr>
                    </a:solid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rPr>
                        <a:t>2020</a:t>
                      </a:r>
                    </a:p>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rPr>
                        <a:t>Weightage : 20%</a:t>
                      </a: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3300">
                        <a:alpha val="65097"/>
                      </a:srgbClr>
                    </a:solidFill>
                  </a:tcPr>
                </a:tc>
                <a:extLst>
                  <a:ext uri="{0D108BD9-81ED-4DB2-BD59-A6C34878D82A}">
                    <a16:rowId xmlns:a16="http://schemas.microsoft.com/office/drawing/2014/main" val="10000"/>
                  </a:ext>
                </a:extLst>
              </a:tr>
              <a:tr h="1787525">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Tw Cen MT" pitchFamily="34" charset="0"/>
                        </a:rPr>
                        <a:t>PR value of RM 20Mn achieved</a:t>
                      </a:r>
                    </a:p>
                    <a:p>
                      <a:pPr marL="0" marR="0" lvl="0" indent="0" algn="l" defTabSz="685800" rtl="0" eaLnBrk="1" fontAlgn="base" latinLnBrk="0" hangingPunct="1">
                        <a:lnSpc>
                          <a:spcPct val="100000"/>
                        </a:lnSpc>
                        <a:spcBef>
                          <a:spcPct val="0"/>
                        </a:spcBef>
                        <a:spcAft>
                          <a:spcPct val="0"/>
                        </a:spcAft>
                        <a:buClrTx/>
                        <a:buSzTx/>
                        <a:buFontTx/>
                        <a:buNone/>
                        <a:tabLst/>
                      </a:pPr>
                      <a:endParaRPr kumimoji="0" lang="ms-MY" sz="900" b="0" i="0" u="none" strike="noStrike" cap="none" normalizeH="0" baseline="0" smtClean="0">
                        <a:ln>
                          <a:noFill/>
                        </a:ln>
                        <a:solidFill>
                          <a:schemeClr val="tx1"/>
                        </a:solidFill>
                        <a:effectLst/>
                        <a:latin typeface="Tw Cen MT" pitchFamily="34" charset="0"/>
                      </a:endParaRP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BE5D6"/>
                    </a:solid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Tw Cen MT" pitchFamily="34" charset="0"/>
                        </a:rPr>
                        <a:t>PR value of RM 20Mn achieved</a:t>
                      </a:r>
                    </a:p>
                    <a:p>
                      <a:pPr marL="0" marR="0" lvl="0" indent="0" algn="l" defTabSz="685800" rtl="0" eaLnBrk="1" fontAlgn="base" latinLnBrk="0" hangingPunct="1">
                        <a:lnSpc>
                          <a:spcPct val="100000"/>
                        </a:lnSpc>
                        <a:spcBef>
                          <a:spcPct val="0"/>
                        </a:spcBef>
                        <a:spcAft>
                          <a:spcPct val="0"/>
                        </a:spcAft>
                        <a:buClrTx/>
                        <a:buSzTx/>
                        <a:buFontTx/>
                        <a:buNone/>
                        <a:tabLst/>
                      </a:pPr>
                      <a:endParaRPr kumimoji="0" lang="en-MY" sz="900" b="0" i="0" u="none" strike="noStrike" cap="none" normalizeH="0" baseline="0" smtClean="0">
                        <a:ln>
                          <a:noFill/>
                        </a:ln>
                        <a:solidFill>
                          <a:srgbClr val="000000"/>
                        </a:solidFill>
                        <a:effectLst/>
                        <a:latin typeface="Tw Cen MT" pitchFamily="34" charset="0"/>
                      </a:endParaRP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BE5D6"/>
                    </a:solid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Tw Cen MT" pitchFamily="34" charset="0"/>
                        </a:rPr>
                        <a:t>PR value of RM 20Mn achieved</a:t>
                      </a:r>
                    </a:p>
                    <a:p>
                      <a:pPr marL="0" marR="0" lvl="0" indent="0" algn="l" defTabSz="685800" rtl="0" eaLnBrk="1" fontAlgn="base" latinLnBrk="0" hangingPunct="1">
                        <a:lnSpc>
                          <a:spcPct val="100000"/>
                        </a:lnSpc>
                        <a:spcBef>
                          <a:spcPct val="0"/>
                        </a:spcBef>
                        <a:spcAft>
                          <a:spcPct val="0"/>
                        </a:spcAft>
                        <a:buClrTx/>
                        <a:buSzTx/>
                        <a:buFontTx/>
                        <a:buNone/>
                        <a:tabLst/>
                      </a:pPr>
                      <a:endParaRPr kumimoji="0" lang="en-MY" sz="900" b="0" i="0" u="none" strike="noStrike" cap="none" normalizeH="0" baseline="0" dirty="0" smtClean="0">
                        <a:ln>
                          <a:noFill/>
                        </a:ln>
                        <a:solidFill>
                          <a:srgbClr val="000000"/>
                        </a:solidFill>
                        <a:effectLst/>
                        <a:latin typeface="Tw Cen MT" pitchFamily="34" charset="0"/>
                      </a:endParaRP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BE5D6"/>
                    </a:solid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Tw Cen MT" pitchFamily="34" charset="0"/>
                        </a:rPr>
                        <a:t>PR value of RM 20Mn achieved</a:t>
                      </a:r>
                    </a:p>
                    <a:p>
                      <a:pPr marL="0" marR="0" lvl="0" indent="0" algn="l" defTabSz="685800" rtl="0" eaLnBrk="1" fontAlgn="base" latinLnBrk="0" hangingPunct="1">
                        <a:lnSpc>
                          <a:spcPct val="100000"/>
                        </a:lnSpc>
                        <a:spcBef>
                          <a:spcPct val="0"/>
                        </a:spcBef>
                        <a:spcAft>
                          <a:spcPct val="0"/>
                        </a:spcAft>
                        <a:buClrTx/>
                        <a:buSzTx/>
                        <a:buFontTx/>
                        <a:buNone/>
                        <a:tabLst/>
                      </a:pPr>
                      <a:endParaRPr kumimoji="0" lang="en-MY" sz="900" b="0" i="0" u="none" strike="noStrike" cap="none" normalizeH="0" baseline="0" smtClean="0">
                        <a:ln>
                          <a:noFill/>
                        </a:ln>
                        <a:solidFill>
                          <a:srgbClr val="000000"/>
                        </a:solidFill>
                        <a:effectLst/>
                        <a:latin typeface="Tw Cen MT" pitchFamily="34" charset="0"/>
                      </a:endParaRP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BE5D6"/>
                    </a:solid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Tw Cen MT" pitchFamily="34" charset="0"/>
                        </a:rPr>
                        <a:t>PR value of RM 20Mn achieved</a:t>
                      </a:r>
                    </a:p>
                    <a:p>
                      <a:pPr marL="0" marR="0" lvl="0" indent="0" algn="l" defTabSz="685800" rtl="0" eaLnBrk="1" fontAlgn="base" latinLnBrk="0" hangingPunct="1">
                        <a:lnSpc>
                          <a:spcPct val="100000"/>
                        </a:lnSpc>
                        <a:spcBef>
                          <a:spcPct val="0"/>
                        </a:spcBef>
                        <a:spcAft>
                          <a:spcPct val="0"/>
                        </a:spcAft>
                        <a:buClrTx/>
                        <a:buSzTx/>
                        <a:buFontTx/>
                        <a:buNone/>
                        <a:tabLst/>
                      </a:pPr>
                      <a:endParaRPr kumimoji="0" lang="en-MY" sz="900" b="0" i="0" u="none" strike="noStrike" cap="none" normalizeH="0" baseline="0" smtClean="0">
                        <a:ln>
                          <a:noFill/>
                        </a:ln>
                        <a:solidFill>
                          <a:srgbClr val="000000"/>
                        </a:solidFill>
                        <a:effectLst/>
                        <a:latin typeface="Tw Cen MT" pitchFamily="34" charset="0"/>
                      </a:endParaRP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BE5D6"/>
                    </a:solidFill>
                  </a:tcPr>
                </a:tc>
                <a:extLst>
                  <a:ext uri="{0D108BD9-81ED-4DB2-BD59-A6C34878D82A}">
                    <a16:rowId xmlns:a16="http://schemas.microsoft.com/office/drawing/2014/main" val="10001"/>
                  </a:ext>
                </a:extLst>
              </a:tr>
            </a:tbl>
          </a:graphicData>
        </a:graphic>
      </p:graphicFrame>
      <p:sp>
        <p:nvSpPr>
          <p:cNvPr id="3" name="Rectangle 2">
            <a:extLst>
              <a:ext uri="{FF2B5EF4-FFF2-40B4-BE49-F238E27FC236}">
                <a16:creationId xmlns:a16="http://schemas.microsoft.com/office/drawing/2014/main" id="{DA62670C-8F5C-AB4F-B4DA-162B15A57704}"/>
              </a:ext>
            </a:extLst>
          </p:cNvPr>
          <p:cNvSpPr/>
          <p:nvPr/>
        </p:nvSpPr>
        <p:spPr>
          <a:xfrm>
            <a:off x="0" y="4540250"/>
            <a:ext cx="6858000" cy="53308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ms-MY">
              <a:solidFill>
                <a:srgbClr val="FFFFFF"/>
              </a:solidFill>
            </a:endParaRPr>
          </a:p>
        </p:txBody>
      </p:sp>
      <p:graphicFrame>
        <p:nvGraphicFramePr>
          <p:cNvPr id="19" name="Table 18"/>
          <p:cNvGraphicFramePr>
            <a:graphicFrameLocks noGrp="1"/>
          </p:cNvGraphicFramePr>
          <p:nvPr/>
        </p:nvGraphicFramePr>
        <p:xfrm>
          <a:off x="4614863" y="254000"/>
          <a:ext cx="2232025" cy="1587500"/>
        </p:xfrm>
        <a:graphic>
          <a:graphicData uri="http://schemas.openxmlformats.org/drawingml/2006/table">
            <a:tbl>
              <a:tblPr/>
              <a:tblGrid>
                <a:gridCol w="2232025">
                  <a:extLst>
                    <a:ext uri="{9D8B030D-6E8A-4147-A177-3AD203B41FA5}">
                      <a16:colId xmlns:a16="http://schemas.microsoft.com/office/drawing/2014/main" val="20000"/>
                    </a:ext>
                  </a:extLst>
                </a:gridCol>
              </a:tblGrid>
              <a:tr h="396875">
                <a:tc>
                  <a:txBody>
                    <a:bodyPr/>
                    <a:lstStyle/>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smtClean="0">
                          <a:ln>
                            <a:noFill/>
                          </a:ln>
                          <a:solidFill>
                            <a:schemeClr val="tx1"/>
                          </a:solidFill>
                          <a:effectLst/>
                          <a:latin typeface="Tw Cen MT" pitchFamily="34" charset="0"/>
                        </a:rPr>
                        <a:t>SPONSOR</a:t>
                      </a:r>
                    </a:p>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0" i="0" u="none" strike="noStrike" cap="none" normalizeH="0" baseline="0" smtClean="0">
                          <a:ln>
                            <a:noFill/>
                          </a:ln>
                          <a:solidFill>
                            <a:schemeClr val="tx1"/>
                          </a:solidFill>
                          <a:effectLst/>
                          <a:latin typeface="Tw Cen MT" pitchFamily="34" charset="0"/>
                        </a:rPr>
                        <a:t>Sr Sariah Abd Karib</a:t>
                      </a:r>
                    </a:p>
                  </a:txBody>
                  <a:tcPr marL="91406" marR="91406" marT="45747" marB="45747"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smtClean="0">
                          <a:ln>
                            <a:noFill/>
                          </a:ln>
                          <a:solidFill>
                            <a:schemeClr val="tx1"/>
                          </a:solidFill>
                          <a:effectLst/>
                          <a:latin typeface="Tw Cen MT" pitchFamily="34" charset="0"/>
                        </a:rPr>
                        <a:t>OWNER </a:t>
                      </a:r>
                    </a:p>
                    <a:p>
                      <a:pPr marL="0" marR="0" lvl="0" indent="0" algn="r" defTabSz="6858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Tw Cen MT" pitchFamily="34" charset="0"/>
                        </a:rPr>
                        <a:t>Noryani Ismail </a:t>
                      </a:r>
                      <a:endParaRPr kumimoji="0" lang="ms-MY" sz="1000" b="0" i="0" u="none" strike="noStrike" cap="none" normalizeH="0" baseline="0" smtClean="0">
                        <a:ln>
                          <a:noFill/>
                        </a:ln>
                        <a:solidFill>
                          <a:schemeClr val="tx1"/>
                        </a:solidFill>
                        <a:effectLst/>
                        <a:latin typeface="Tw Cen MT" pitchFamily="34" charset="0"/>
                      </a:endParaRPr>
                    </a:p>
                  </a:txBody>
                  <a:tcPr marL="91406" marR="91406" marT="45747" marB="45747"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396875">
                <a:tc>
                  <a:txBody>
                    <a:bodyPr/>
                    <a:lstStyle/>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smtClean="0">
                          <a:ln>
                            <a:noFill/>
                          </a:ln>
                          <a:solidFill>
                            <a:schemeClr val="tx1"/>
                          </a:solidFill>
                          <a:effectLst/>
                          <a:latin typeface="Tw Cen MT" pitchFamily="34" charset="0"/>
                        </a:rPr>
                        <a:t>OIC</a:t>
                      </a:r>
                    </a:p>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0" i="0" u="none" strike="noStrike" cap="none" normalizeH="0" baseline="0" smtClean="0">
                          <a:ln>
                            <a:noFill/>
                          </a:ln>
                          <a:solidFill>
                            <a:schemeClr val="tx1"/>
                          </a:solidFill>
                          <a:effectLst/>
                          <a:latin typeface="Tw Cen MT" pitchFamily="34" charset="0"/>
                        </a:rPr>
                        <a:t>Noraini Mohd Fadzil</a:t>
                      </a:r>
                    </a:p>
                  </a:txBody>
                  <a:tcPr marL="91406" marR="91406" marT="45747" marB="45747"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396875">
                <a:tc>
                  <a:txBody>
                    <a:bodyPr/>
                    <a:lstStyle/>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smtClean="0">
                          <a:ln>
                            <a:noFill/>
                          </a:ln>
                          <a:solidFill>
                            <a:srgbClr val="000000"/>
                          </a:solidFill>
                          <a:effectLst/>
                          <a:latin typeface="Tw Cen MT" pitchFamily="34" charset="0"/>
                        </a:rPr>
                        <a:t>KPI LEADER </a:t>
                      </a:r>
                    </a:p>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0" i="0" u="none" strike="noStrike" cap="none" normalizeH="0" baseline="0" smtClean="0">
                          <a:ln>
                            <a:noFill/>
                          </a:ln>
                          <a:solidFill>
                            <a:srgbClr val="000000"/>
                          </a:solidFill>
                          <a:effectLst/>
                          <a:latin typeface="Tw Cen MT" pitchFamily="34" charset="0"/>
                        </a:rPr>
                        <a:t>CIDB</a:t>
                      </a:r>
                    </a:p>
                  </a:txBody>
                  <a:tcPr marL="91406" marR="91406" marT="45747" marB="45747"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nvGraphicFramePr>
        <p:xfrm>
          <a:off x="0" y="444500"/>
          <a:ext cx="4402138" cy="1324182"/>
        </p:xfrm>
        <a:graphic>
          <a:graphicData uri="http://schemas.openxmlformats.org/drawingml/2006/table">
            <a:tbl>
              <a:tblPr/>
              <a:tblGrid>
                <a:gridCol w="4402138">
                  <a:extLst>
                    <a:ext uri="{9D8B030D-6E8A-4147-A177-3AD203B41FA5}">
                      <a16:colId xmlns:a16="http://schemas.microsoft.com/office/drawing/2014/main" val="20000"/>
                    </a:ext>
                  </a:extLst>
                </a:gridCol>
              </a:tblGrid>
              <a:tr h="549275">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smtClean="0">
                          <a:ln>
                            <a:noFill/>
                          </a:ln>
                          <a:solidFill>
                            <a:schemeClr val="tx1"/>
                          </a:solidFill>
                          <a:effectLst/>
                          <a:latin typeface="Tw Cen MT" pitchFamily="34" charset="0"/>
                        </a:rPr>
                        <a:t>KPI DESCRIPTION</a:t>
                      </a:r>
                    </a:p>
                    <a:p>
                      <a:pPr marL="0" marR="0" lvl="0" indent="0" algn="l" defTabSz="6858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w Cen MT" pitchFamily="34" charset="0"/>
                        </a:rPr>
                        <a:t>Public relation (PR) value on media coverage involving industry captains of at least RM20m achieved annually beginning 2016</a:t>
                      </a:r>
                      <a:endParaRPr kumimoji="0" lang="ms-MY" sz="1000" b="0" i="0" u="none" strike="noStrike" cap="none" normalizeH="0" baseline="0" smtClean="0">
                        <a:ln>
                          <a:noFill/>
                        </a:ln>
                        <a:solidFill>
                          <a:schemeClr val="tx1"/>
                        </a:solidFill>
                        <a:effectLst/>
                        <a:latin typeface="Tw Cen MT" pitchFamily="34" charset="0"/>
                      </a:endParaRPr>
                    </a:p>
                  </a:txBody>
                  <a:tcPr marL="91445" marR="91445" marT="45760" marB="4576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77825">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smtClean="0">
                          <a:ln>
                            <a:noFill/>
                          </a:ln>
                          <a:solidFill>
                            <a:schemeClr val="tx1"/>
                          </a:solidFill>
                          <a:effectLst/>
                          <a:latin typeface="Tw Cen MT" pitchFamily="34" charset="0"/>
                        </a:rPr>
                        <a:t>INITIATIVE</a:t>
                      </a:r>
                    </a:p>
                    <a:p>
                      <a:pPr marL="0" marR="0" lvl="0" indent="0" algn="l" defTabSz="685800" rtl="0" eaLnBrk="1" fontAlgn="base" latinLnBrk="0" hangingPunct="1">
                        <a:lnSpc>
                          <a:spcPct val="88000"/>
                        </a:lnSpc>
                        <a:spcBef>
                          <a:spcPct val="0"/>
                        </a:spcBef>
                        <a:spcAft>
                          <a:spcPct val="0"/>
                        </a:spcAft>
                        <a:buClrTx/>
                        <a:buSzTx/>
                        <a:buFontTx/>
                        <a:buNone/>
                        <a:tabLst/>
                      </a:pPr>
                      <a:r>
                        <a:rPr kumimoji="0" lang="en-MY" sz="1000" b="0" i="0" u="none" strike="noStrike" cap="none" normalizeH="0" baseline="0" smtClean="0">
                          <a:ln>
                            <a:noFill/>
                          </a:ln>
                          <a:solidFill>
                            <a:schemeClr val="tx1"/>
                          </a:solidFill>
                          <a:effectLst/>
                          <a:latin typeface="Tw Cen MT" pitchFamily="34" charset="0"/>
                        </a:rPr>
                        <a:t>Q4 - Promote and raise awareness of CITP initiatives</a:t>
                      </a:r>
                      <a:endParaRPr kumimoji="0" lang="en-US" sz="1000" b="0" i="0" u="none" strike="noStrike" cap="none" normalizeH="0" baseline="0" smtClean="0">
                        <a:ln>
                          <a:noFill/>
                        </a:ln>
                        <a:solidFill>
                          <a:schemeClr val="tx1"/>
                        </a:solidFill>
                        <a:effectLst/>
                        <a:latin typeface="Tw Cen MT" pitchFamily="34" charset="0"/>
                      </a:endParaRPr>
                    </a:p>
                  </a:txBody>
                  <a:tcPr marL="91445" marR="91445" marT="45760" marB="4576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396875">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smtClean="0">
                          <a:ln>
                            <a:noFill/>
                          </a:ln>
                          <a:solidFill>
                            <a:schemeClr val="tx1"/>
                          </a:solidFill>
                          <a:effectLst/>
                          <a:latin typeface="Tw Cen MT" pitchFamily="34" charset="0"/>
                        </a:rPr>
                        <a:t>SUB-INITIATIVE</a:t>
                      </a:r>
                    </a:p>
                    <a:p>
                      <a:pPr marL="0" marR="0" lvl="0" indent="0" algn="l" defTabSz="685800" rtl="0" eaLnBrk="1" fontAlgn="base" latinLnBrk="0" hangingPunct="1">
                        <a:lnSpc>
                          <a:spcPct val="100000"/>
                        </a:lnSpc>
                        <a:spcBef>
                          <a:spcPct val="0"/>
                        </a:spcBef>
                        <a:spcAft>
                          <a:spcPct val="0"/>
                        </a:spcAft>
                        <a:buClrTx/>
                        <a:buSzTx/>
                        <a:buFontTx/>
                        <a:buNone/>
                        <a:tabLst/>
                      </a:pPr>
                      <a:r>
                        <a:rPr kumimoji="0" lang="en-MY" sz="1000" b="0" i="0" u="none" strike="noStrike" cap="none" normalizeH="0" baseline="0" smtClean="0">
                          <a:ln>
                            <a:noFill/>
                          </a:ln>
                          <a:solidFill>
                            <a:schemeClr val="tx1"/>
                          </a:solidFill>
                          <a:effectLst/>
                          <a:latin typeface="Tw Cen MT" pitchFamily="34" charset="0"/>
                        </a:rPr>
                        <a:t>-</a:t>
                      </a:r>
                      <a:endParaRPr kumimoji="0" lang="ms-MY" sz="1000" b="0" i="0" u="none" strike="noStrike" cap="none" normalizeH="0" baseline="0" smtClean="0">
                        <a:ln>
                          <a:noFill/>
                        </a:ln>
                        <a:solidFill>
                          <a:schemeClr val="tx1"/>
                        </a:solidFill>
                        <a:effectLst/>
                        <a:latin typeface="Tw Cen MT" pitchFamily="34" charset="0"/>
                      </a:endParaRPr>
                    </a:p>
                  </a:txBody>
                  <a:tcPr marL="91445" marR="91445" marT="45760" marB="4576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153" name="TextBox 20"/>
          <p:cNvSpPr txBox="1">
            <a:spLocks noChangeArrowheads="1"/>
          </p:cNvSpPr>
          <p:nvPr/>
        </p:nvSpPr>
        <p:spPr bwMode="auto">
          <a:xfrm>
            <a:off x="66674" y="4592638"/>
            <a:ext cx="6657975" cy="3016210"/>
          </a:xfrm>
          <a:prstGeom prst="rect">
            <a:avLst/>
          </a:prstGeom>
          <a:noFill/>
          <a:ln w="9525">
            <a:noFill/>
            <a:miter lim="800000"/>
            <a:headEnd/>
            <a:tailEnd/>
          </a:ln>
        </p:spPr>
        <p:txBody>
          <a:bodyPr wrap="square">
            <a:spAutoFit/>
          </a:bodyPr>
          <a:lstStyle/>
          <a:p>
            <a:pPr eaLnBrk="1" hangingPunct="1"/>
            <a:r>
              <a:rPr lang="en-MY" altLang="en-US" sz="1000" dirty="0">
                <a:latin typeface="Tw Cen MT" pitchFamily="34" charset="0"/>
              </a:rPr>
              <a:t>This KPI is under the purview of IWG5.</a:t>
            </a:r>
          </a:p>
          <a:p>
            <a:pPr eaLnBrk="1" hangingPunct="1"/>
            <a:endParaRPr lang="en-MY" altLang="en-US" sz="1000" dirty="0">
              <a:latin typeface="Tw Cen MT" pitchFamily="34" charset="0"/>
            </a:endParaRPr>
          </a:p>
          <a:p>
            <a:pPr algn="just" eaLnBrk="1" hangingPunct="1"/>
            <a:r>
              <a:rPr lang="en-MY" altLang="en-US" sz="1000" dirty="0">
                <a:latin typeface="Tw Cen MT" pitchFamily="34" charset="0"/>
              </a:rPr>
              <a:t>The Public Relation (PR) value is derived from the numbers of news published in the mass media namely television, radio, newspapers, magazine, newsletters and other print publications. The PR Value is calculated by an appointed media monitoring agency (ISENTIA (M) </a:t>
            </a:r>
            <a:r>
              <a:rPr lang="en-MY" altLang="en-US" sz="1000" dirty="0" err="1">
                <a:latin typeface="Tw Cen MT" pitchFamily="34" charset="0"/>
              </a:rPr>
              <a:t>Sdn</a:t>
            </a:r>
            <a:r>
              <a:rPr lang="en-MY" altLang="en-US" sz="1000" dirty="0">
                <a:latin typeface="Tw Cen MT" pitchFamily="34" charset="0"/>
              </a:rPr>
              <a:t> </a:t>
            </a:r>
            <a:r>
              <a:rPr lang="en-MY" altLang="en-US" sz="1000" dirty="0" err="1">
                <a:latin typeface="Tw Cen MT" pitchFamily="34" charset="0"/>
              </a:rPr>
              <a:t>Bhd</a:t>
            </a:r>
            <a:r>
              <a:rPr lang="en-MY" altLang="en-US" sz="1000" dirty="0">
                <a:latin typeface="Tw Cen MT" pitchFamily="34" charset="0"/>
              </a:rPr>
              <a:t>), who monitored the media coverage regularly and reported to CIDB quarterly or whenever required.</a:t>
            </a:r>
          </a:p>
          <a:p>
            <a:pPr eaLnBrk="1" hangingPunct="1"/>
            <a:endParaRPr lang="en-MY" altLang="en-US" sz="1000" dirty="0" smtClean="0">
              <a:latin typeface="Tw Cen MT" pitchFamily="34" charset="0"/>
            </a:endParaRPr>
          </a:p>
          <a:p>
            <a:pPr lvl="0" eaLnBrk="1" hangingPunct="1"/>
            <a:r>
              <a:rPr kumimoji="0" lang="en-US" sz="1000" b="1" i="0" u="none" strike="noStrike" cap="none" normalizeH="0" baseline="0" dirty="0" smtClean="0">
                <a:ln>
                  <a:noFill/>
                </a:ln>
                <a:solidFill>
                  <a:srgbClr val="000000"/>
                </a:solidFill>
                <a:effectLst/>
                <a:latin typeface="Tw Cen MT" pitchFamily="34" charset="0"/>
              </a:rPr>
              <a:t>PR Value Achieved :</a:t>
            </a:r>
          </a:p>
          <a:p>
            <a:pPr eaLnBrk="1" hangingPunct="1"/>
            <a:r>
              <a:rPr lang="en-MY" sz="1000" dirty="0" smtClean="0">
                <a:latin typeface="Tw Cen MT" pitchFamily="34" charset="0"/>
              </a:rPr>
              <a:t>The statistics on PR value achieved are as follows :</a:t>
            </a:r>
          </a:p>
          <a:p>
            <a:pPr eaLnBrk="1" hangingPunct="1"/>
            <a:endParaRPr lang="en-MY" altLang="en-US" sz="1000" dirty="0" smtClean="0">
              <a:latin typeface="Tw Cen MT" pitchFamily="34" charset="0"/>
            </a:endParaRPr>
          </a:p>
          <a:p>
            <a:pPr eaLnBrk="1" hangingPunct="1"/>
            <a:endParaRPr lang="en-MY" altLang="en-US" sz="1000" dirty="0">
              <a:latin typeface="Tw Cen MT" pitchFamily="34" charset="0"/>
            </a:endParaRPr>
          </a:p>
          <a:p>
            <a:pPr eaLnBrk="1" hangingPunct="1"/>
            <a:endParaRPr lang="en-MY" altLang="en-US" sz="1000" dirty="0" smtClean="0">
              <a:latin typeface="Tw Cen MT" pitchFamily="34" charset="0"/>
            </a:endParaRPr>
          </a:p>
          <a:p>
            <a:pPr eaLnBrk="1" hangingPunct="1"/>
            <a:endParaRPr lang="en-MY" altLang="en-US" sz="1000" dirty="0">
              <a:latin typeface="Tw Cen MT" pitchFamily="34" charset="0"/>
            </a:endParaRPr>
          </a:p>
          <a:p>
            <a:pPr eaLnBrk="1" hangingPunct="1"/>
            <a:endParaRPr lang="en-MY" altLang="en-US" sz="1000" dirty="0" smtClean="0">
              <a:latin typeface="Tw Cen MT" pitchFamily="34" charset="0"/>
            </a:endParaRPr>
          </a:p>
          <a:p>
            <a:pPr eaLnBrk="1" hangingPunct="1"/>
            <a:endParaRPr lang="en-MY" altLang="en-US" sz="1000" dirty="0">
              <a:latin typeface="Tw Cen MT" pitchFamily="34" charset="0"/>
            </a:endParaRPr>
          </a:p>
          <a:p>
            <a:pPr eaLnBrk="1" hangingPunct="1"/>
            <a:endParaRPr lang="en-MY" altLang="en-US" sz="1000" dirty="0" smtClean="0">
              <a:latin typeface="Tw Cen MT" pitchFamily="34" charset="0"/>
            </a:endParaRPr>
          </a:p>
          <a:p>
            <a:pPr eaLnBrk="1" hangingPunct="1"/>
            <a:endParaRPr lang="en-MY" altLang="en-US" sz="1000" dirty="0" smtClean="0">
              <a:latin typeface="Tw Cen MT" pitchFamily="34" charset="0"/>
            </a:endParaRPr>
          </a:p>
          <a:p>
            <a:pPr eaLnBrk="1" hangingPunct="1"/>
            <a:endParaRPr lang="en-MY" altLang="en-US" sz="1000" dirty="0" smtClean="0">
              <a:latin typeface="Tw Cen MT" pitchFamily="34" charset="0"/>
            </a:endParaRPr>
          </a:p>
          <a:p>
            <a:pPr eaLnBrk="1" hangingPunct="1"/>
            <a:endParaRPr lang="en-MY" altLang="en-US" sz="1000" dirty="0">
              <a:latin typeface="Tw Cen MT" pitchFamily="34" charset="0"/>
            </a:endParaRPr>
          </a:p>
        </p:txBody>
      </p:sp>
      <p:sp>
        <p:nvSpPr>
          <p:cNvPr id="5154" name="Rectangle 4"/>
          <p:cNvSpPr>
            <a:spLocks noChangeArrowheads="1"/>
          </p:cNvSpPr>
          <p:nvPr/>
        </p:nvSpPr>
        <p:spPr bwMode="auto">
          <a:xfrm>
            <a:off x="2109788" y="63500"/>
            <a:ext cx="3168650" cy="307975"/>
          </a:xfrm>
          <a:prstGeom prst="rect">
            <a:avLst/>
          </a:prstGeom>
          <a:noFill/>
          <a:ln w="9525">
            <a:noFill/>
            <a:miter lim="800000"/>
            <a:headEnd/>
            <a:tailEnd/>
          </a:ln>
        </p:spPr>
        <p:txBody>
          <a:bodyPr wrap="none">
            <a:spAutoFit/>
          </a:bodyPr>
          <a:lstStyle/>
          <a:p>
            <a:pPr eaLnBrk="1" hangingPunct="1"/>
            <a:r>
              <a:rPr lang="ms-MY" altLang="en-US" sz="1400" b="1">
                <a:solidFill>
                  <a:srgbClr val="FF0000"/>
                </a:solidFill>
                <a:latin typeface="Tw Cen MT" pitchFamily="34" charset="0"/>
              </a:rPr>
              <a:t>QUALITY, SAFETY &amp; PROFESSIONALISM</a:t>
            </a:r>
            <a:endParaRPr lang="ms-MY" altLang="en-US" sz="1400">
              <a:solidFill>
                <a:srgbClr val="FF0000"/>
              </a:solidFill>
            </a:endParaRPr>
          </a:p>
        </p:txBody>
      </p:sp>
      <p:sp>
        <p:nvSpPr>
          <p:cNvPr id="5155" name="Rectangle 9"/>
          <p:cNvSpPr>
            <a:spLocks noChangeArrowheads="1"/>
          </p:cNvSpPr>
          <p:nvPr/>
        </p:nvSpPr>
        <p:spPr bwMode="auto">
          <a:xfrm>
            <a:off x="117474" y="-74613"/>
            <a:ext cx="2567359" cy="523876"/>
          </a:xfrm>
          <a:prstGeom prst="rect">
            <a:avLst/>
          </a:prstGeom>
          <a:noFill/>
          <a:ln w="9525">
            <a:noFill/>
            <a:miter lim="800000"/>
            <a:headEnd/>
            <a:tailEnd/>
          </a:ln>
        </p:spPr>
        <p:txBody>
          <a:bodyPr wrap="square">
            <a:spAutoFit/>
          </a:bodyPr>
          <a:lstStyle/>
          <a:p>
            <a:pPr eaLnBrk="1" hangingPunct="1"/>
            <a:r>
              <a:rPr lang="ms-MY" altLang="en-US" sz="2800" b="1" dirty="0">
                <a:solidFill>
                  <a:schemeClr val="bg1"/>
                </a:solidFill>
                <a:latin typeface="Tw Cen MT" pitchFamily="34" charset="0"/>
              </a:rPr>
              <a:t>KPI Q4-028</a:t>
            </a:r>
            <a:endParaRPr lang="ms-MY" altLang="en-US" sz="2800" dirty="0">
              <a:solidFill>
                <a:schemeClr val="bg1"/>
              </a:solidFill>
            </a:endParaRPr>
          </a:p>
        </p:txBody>
      </p:sp>
      <p:sp>
        <p:nvSpPr>
          <p:cNvPr id="5156" name="TextBox 14"/>
          <p:cNvSpPr txBox="1">
            <a:spLocks noChangeArrowheads="1"/>
          </p:cNvSpPr>
          <p:nvPr/>
        </p:nvSpPr>
        <p:spPr bwMode="auto">
          <a:xfrm>
            <a:off x="0" y="4305300"/>
            <a:ext cx="6858000" cy="231775"/>
          </a:xfrm>
          <a:prstGeom prst="rect">
            <a:avLst/>
          </a:prstGeom>
          <a:solidFill>
            <a:srgbClr val="FF3300"/>
          </a:solidFill>
          <a:ln w="9525">
            <a:noFill/>
            <a:miter lim="800000"/>
            <a:headEnd/>
            <a:tailEnd/>
          </a:ln>
        </p:spPr>
        <p:txBody>
          <a:bodyPr>
            <a:spAutoFit/>
          </a:bodyPr>
          <a:lstStyle/>
          <a:p>
            <a:pPr algn="ctr" eaLnBrk="1" hangingPunct="1"/>
            <a:r>
              <a:rPr lang="en-US" altLang="en-US" sz="900" b="1">
                <a:solidFill>
                  <a:schemeClr val="bg1"/>
                </a:solidFill>
                <a:latin typeface="Tw Cen MT" pitchFamily="34" charset="0"/>
              </a:rPr>
              <a:t>PROGRESS REPORT UNTIL Q2 2018</a:t>
            </a:r>
            <a:endParaRPr lang="en-MY" altLang="en-US" sz="900" b="1">
              <a:solidFill>
                <a:schemeClr val="bg1"/>
              </a:solidFill>
              <a:latin typeface="Tw Cen MT" pitchFamily="34" charset="0"/>
            </a:endParaRPr>
          </a:p>
        </p:txBody>
      </p:sp>
      <p:sp>
        <p:nvSpPr>
          <p:cNvPr id="5157" name="TextBox 15"/>
          <p:cNvSpPr txBox="1">
            <a:spLocks noChangeArrowheads="1"/>
          </p:cNvSpPr>
          <p:nvPr/>
        </p:nvSpPr>
        <p:spPr bwMode="auto">
          <a:xfrm>
            <a:off x="0" y="1820863"/>
            <a:ext cx="6858000" cy="231775"/>
          </a:xfrm>
          <a:prstGeom prst="rect">
            <a:avLst/>
          </a:prstGeom>
          <a:solidFill>
            <a:srgbClr val="FF3300"/>
          </a:solidFill>
          <a:ln w="9525">
            <a:noFill/>
            <a:miter lim="800000"/>
            <a:headEnd/>
            <a:tailEnd/>
          </a:ln>
        </p:spPr>
        <p:txBody>
          <a:bodyPr>
            <a:spAutoFit/>
          </a:bodyPr>
          <a:lstStyle/>
          <a:p>
            <a:pPr algn="ctr" eaLnBrk="1" hangingPunct="1"/>
            <a:r>
              <a:rPr lang="en-US" altLang="en-US" sz="900" b="1">
                <a:solidFill>
                  <a:schemeClr val="bg1"/>
                </a:solidFill>
                <a:latin typeface="Tw Cen MT" pitchFamily="34" charset="0"/>
              </a:rPr>
              <a:t>ANNUAL TARGET</a:t>
            </a:r>
            <a:endParaRPr lang="en-MY" altLang="en-US" sz="900" b="1">
              <a:solidFill>
                <a:schemeClr val="bg1"/>
              </a:solidFill>
              <a:latin typeface="Tw Cen MT"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1988246281"/>
              </p:ext>
            </p:extLst>
          </p:nvPr>
        </p:nvGraphicFramePr>
        <p:xfrm>
          <a:off x="161928" y="6148246"/>
          <a:ext cx="6524621" cy="1330608"/>
        </p:xfrm>
        <a:graphic>
          <a:graphicData uri="http://schemas.openxmlformats.org/drawingml/2006/table">
            <a:tbl>
              <a:tblPr firstRow="1" bandRow="1">
                <a:tableStyleId>{2D5ABB26-0587-4C30-8999-92F81FD0307C}</a:tableStyleId>
              </a:tblPr>
              <a:tblGrid>
                <a:gridCol w="1177671">
                  <a:extLst>
                    <a:ext uri="{9D8B030D-6E8A-4147-A177-3AD203B41FA5}">
                      <a16:colId xmlns:a16="http://schemas.microsoft.com/office/drawing/2014/main" val="20000"/>
                    </a:ext>
                  </a:extLst>
                </a:gridCol>
                <a:gridCol w="1069390">
                  <a:extLst>
                    <a:ext uri="{9D8B030D-6E8A-4147-A177-3AD203B41FA5}">
                      <a16:colId xmlns:a16="http://schemas.microsoft.com/office/drawing/2014/main" val="20001"/>
                    </a:ext>
                  </a:extLst>
                </a:gridCol>
                <a:gridCol w="1069390">
                  <a:extLst>
                    <a:ext uri="{9D8B030D-6E8A-4147-A177-3AD203B41FA5}">
                      <a16:colId xmlns:a16="http://schemas.microsoft.com/office/drawing/2014/main" val="20002"/>
                    </a:ext>
                  </a:extLst>
                </a:gridCol>
                <a:gridCol w="1069390">
                  <a:extLst>
                    <a:ext uri="{9D8B030D-6E8A-4147-A177-3AD203B41FA5}">
                      <a16:colId xmlns:a16="http://schemas.microsoft.com/office/drawing/2014/main" val="20003"/>
                    </a:ext>
                  </a:extLst>
                </a:gridCol>
                <a:gridCol w="1069390">
                  <a:extLst>
                    <a:ext uri="{9D8B030D-6E8A-4147-A177-3AD203B41FA5}">
                      <a16:colId xmlns:a16="http://schemas.microsoft.com/office/drawing/2014/main" val="20004"/>
                    </a:ext>
                  </a:extLst>
                </a:gridCol>
                <a:gridCol w="1069390">
                  <a:extLst>
                    <a:ext uri="{9D8B030D-6E8A-4147-A177-3AD203B41FA5}">
                      <a16:colId xmlns:a16="http://schemas.microsoft.com/office/drawing/2014/main" val="20005"/>
                    </a:ext>
                  </a:extLst>
                </a:gridCol>
              </a:tblGrid>
              <a:tr h="219075">
                <a:tc>
                  <a:txBody>
                    <a:bodyPr/>
                    <a:lstStyle/>
                    <a:p>
                      <a:endParaRPr lang="en-MY" sz="1000" kern="1200" dirty="0">
                        <a:solidFill>
                          <a:schemeClr val="tx1"/>
                        </a:solidFill>
                        <a:latin typeface="Tw Cen MT" panose="020B0602020104020603"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2016</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2017</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2018</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2019</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2020</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343818">
                <a:tc>
                  <a:txBody>
                    <a:bodyPr/>
                    <a:lstStyle/>
                    <a:p>
                      <a:r>
                        <a:rPr lang="en-MY" sz="1000" kern="1200" dirty="0" smtClean="0">
                          <a:solidFill>
                            <a:schemeClr val="tx1"/>
                          </a:solidFill>
                          <a:latin typeface="Tw Cen MT" panose="020B0602020104020603" pitchFamily="34" charset="0"/>
                          <a:ea typeface="+mn-ea"/>
                          <a:cs typeface="+mn-cs"/>
                        </a:rPr>
                        <a:t>Target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RM20Mn</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RM20Mn</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RM20Mn</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smtClean="0">
                          <a:solidFill>
                            <a:schemeClr val="tx1"/>
                          </a:solidFill>
                          <a:latin typeface="Tw Cen MT" panose="020B0602020104020603" pitchFamily="34" charset="0"/>
                          <a:ea typeface="+mn-ea"/>
                          <a:cs typeface="+mn-cs"/>
                        </a:rPr>
                        <a:t>RM20Mn</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RM20Mn</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46614">
                <a:tc>
                  <a:txBody>
                    <a:bodyPr/>
                    <a:lstStyle/>
                    <a:p>
                      <a:r>
                        <a:rPr lang="en-MY" sz="1000" kern="1200" dirty="0" smtClean="0">
                          <a:solidFill>
                            <a:schemeClr val="tx1"/>
                          </a:solidFill>
                          <a:latin typeface="Tw Cen MT" panose="020B0602020104020603" pitchFamily="34" charset="0"/>
                          <a:ea typeface="+mn-ea"/>
                          <a:cs typeface="+mn-cs"/>
                        </a:rPr>
                        <a:t>Achievement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RM38Mn</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RM48Mn</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000" kern="1200" dirty="0" smtClean="0">
                          <a:solidFill>
                            <a:schemeClr val="tx1"/>
                          </a:solidFill>
                          <a:latin typeface="Tw Cen MT" panose="020B0602020104020603" pitchFamily="34" charset="0"/>
                          <a:ea typeface="+mn-ea"/>
                          <a:cs typeface="+mn-cs"/>
                        </a:rPr>
                        <a:t>RM78.22Mn </a:t>
                      </a:r>
                    </a:p>
                    <a:p>
                      <a:pPr marL="0" marR="0" indent="0" algn="ctr" defTabSz="685800" rtl="0" eaLnBrk="1" fontAlgn="auto" latinLnBrk="0" hangingPunct="1">
                        <a:lnSpc>
                          <a:spcPct val="100000"/>
                        </a:lnSpc>
                        <a:spcBef>
                          <a:spcPts val="0"/>
                        </a:spcBef>
                        <a:spcAft>
                          <a:spcPts val="0"/>
                        </a:spcAft>
                        <a:buClrTx/>
                        <a:buSzTx/>
                        <a:buFontTx/>
                        <a:buNone/>
                        <a:tabLst/>
                        <a:defRPr/>
                      </a:pPr>
                      <a:r>
                        <a:rPr lang="en-MY" sz="1000" kern="1200" dirty="0" smtClean="0">
                          <a:solidFill>
                            <a:schemeClr val="tx1"/>
                          </a:solidFill>
                          <a:latin typeface="Tw Cen MT" panose="020B0602020104020603" pitchFamily="34" charset="0"/>
                          <a:ea typeface="+mn-ea"/>
                          <a:cs typeface="+mn-cs"/>
                        </a:rPr>
                        <a:t>(Q2 2018)</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46710">
                <a:tc>
                  <a:txBody>
                    <a:bodyPr/>
                    <a:lstStyle/>
                    <a:p>
                      <a:r>
                        <a:rPr lang="en-MY" sz="1000" kern="1200" dirty="0" smtClean="0">
                          <a:solidFill>
                            <a:schemeClr val="tx1"/>
                          </a:solidFill>
                          <a:latin typeface="Tw Cen MT" panose="020B0602020104020603" pitchFamily="34" charset="0"/>
                          <a:ea typeface="+mn-ea"/>
                          <a:cs typeface="+mn-cs"/>
                        </a:rPr>
                        <a:t>Achievement %</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190%</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240%</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391%</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235461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2" y="2030131"/>
            <a:ext cx="6857999" cy="784103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77">
              <a:defRPr/>
            </a:pPr>
            <a:endParaRPr lang="ms-MY">
              <a:solidFill>
                <a:prstClr val="white"/>
              </a:solidFill>
              <a:latin typeface="Calibri" panose="020F0502020204030204"/>
            </a:endParaRPr>
          </a:p>
        </p:txBody>
      </p:sp>
      <p:graphicFrame>
        <p:nvGraphicFramePr>
          <p:cNvPr id="19" name="Table 18"/>
          <p:cNvGraphicFramePr>
            <a:graphicFrameLocks noGrp="1"/>
          </p:cNvGraphicFramePr>
          <p:nvPr>
            <p:extLst/>
          </p:nvPr>
        </p:nvGraphicFramePr>
        <p:xfrm>
          <a:off x="4867276" y="254484"/>
          <a:ext cx="1980116" cy="1594476"/>
        </p:xfrm>
        <a:graphic>
          <a:graphicData uri="http://schemas.openxmlformats.org/drawingml/2006/table">
            <a:tbl>
              <a:tblPr firstRow="1" bandRow="1">
                <a:tableStyleId>{5C22544A-7EE6-4342-B048-85BDC9FD1C3A}</a:tableStyleId>
              </a:tblPr>
              <a:tblGrid>
                <a:gridCol w="1980116">
                  <a:extLst>
                    <a:ext uri="{9D8B030D-6E8A-4147-A177-3AD203B41FA5}">
                      <a16:colId xmlns:a16="http://schemas.microsoft.com/office/drawing/2014/main" val="2880578049"/>
                    </a:ext>
                  </a:extLst>
                </a:gridCol>
              </a:tblGrid>
              <a:tr h="398619">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98619">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ms-MY" sz="1000" dirty="0" smtClean="0">
                          <a:solidFill>
                            <a:schemeClr val="tx1"/>
                          </a:solidFill>
                          <a:latin typeface="Tw Cen MT" panose="020B0602020104020603" pitchFamily="34" charset="0"/>
                        </a:rPr>
                        <a:t>Hj.</a:t>
                      </a:r>
                      <a:r>
                        <a:rPr lang="ms-MY" sz="1000" baseline="0" dirty="0" smtClean="0">
                          <a:solidFill>
                            <a:schemeClr val="tx1"/>
                          </a:solidFill>
                          <a:latin typeface="Tw Cen MT" panose="020B0602020104020603" pitchFamily="34" charset="0"/>
                        </a:rPr>
                        <a:t> Razuki Ibrahim</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398619">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Faizal Abdul Hamid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398619">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KKR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25201018"/>
              </p:ext>
            </p:extLst>
          </p:nvPr>
        </p:nvGraphicFramePr>
        <p:xfrm>
          <a:off x="-1" y="455786"/>
          <a:ext cx="4774020" cy="1349447"/>
        </p:xfrm>
        <a:graphic>
          <a:graphicData uri="http://schemas.openxmlformats.org/drawingml/2006/table">
            <a:tbl>
              <a:tblPr firstRow="1" bandRow="1">
                <a:tableStyleId>{5C22544A-7EE6-4342-B048-85BDC9FD1C3A}</a:tableStyleId>
              </a:tblPr>
              <a:tblGrid>
                <a:gridCol w="4774020">
                  <a:extLst>
                    <a:ext uri="{9D8B030D-6E8A-4147-A177-3AD203B41FA5}">
                      <a16:colId xmlns:a16="http://schemas.microsoft.com/office/drawing/2014/main" val="2880578049"/>
                    </a:ext>
                  </a:extLst>
                </a:gridCol>
              </a:tblGrid>
              <a:tr h="552209">
                <a:tc>
                  <a:txBody>
                    <a:bodyPr/>
                    <a:lstStyle/>
                    <a:p>
                      <a:r>
                        <a:rPr lang="ms-MY" sz="1000" b="1" kern="1200" dirty="0" smtClean="0">
                          <a:solidFill>
                            <a:schemeClr val="tx1"/>
                          </a:solidFill>
                          <a:latin typeface="Tw Cen MT" panose="020B0602020104020603" pitchFamily="34" charset="0"/>
                          <a:ea typeface="+mn-ea"/>
                          <a:cs typeface="+mn-cs"/>
                        </a:rPr>
                        <a:t>KPI DESCRIPTION</a:t>
                      </a:r>
                    </a:p>
                    <a:p>
                      <a:pPr fontAlgn="auto">
                        <a:spcBef>
                          <a:spcPts val="0"/>
                        </a:spcBef>
                        <a:spcAft>
                          <a:spcPts val="0"/>
                        </a:spcAft>
                        <a:defRPr/>
                      </a:pPr>
                      <a:r>
                        <a:rPr lang="en-US" sz="1000" b="0" kern="1200" dirty="0" smtClean="0">
                          <a:solidFill>
                            <a:schemeClr val="tx1"/>
                          </a:solidFill>
                          <a:latin typeface="Tw Cen MT" panose="020B0602020104020603" pitchFamily="34" charset="0"/>
                          <a:ea typeface="+mn-ea"/>
                          <a:cs typeface="+mn-cs"/>
                        </a:rPr>
                        <a:t>More than 50% of public building projects  completed annually by G7 contractors achieve a minimum QLASSIC score of  70 by Q4 2020 </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98619">
                <a:tc>
                  <a:txBody>
                    <a:bodyPr/>
                    <a:lstStyle/>
                    <a:p>
                      <a:r>
                        <a:rPr lang="ms-MY" sz="1000" b="1" dirty="0" smtClean="0">
                          <a:solidFill>
                            <a:schemeClr val="tx1"/>
                          </a:solidFill>
                          <a:latin typeface="Tw Cen MT" panose="020B0602020104020603" pitchFamily="34" charset="0"/>
                        </a:rPr>
                        <a:t>INITIATIVE</a:t>
                      </a:r>
                    </a:p>
                    <a:p>
                      <a:r>
                        <a:rPr lang="en-US" sz="1000" b="0" dirty="0" smtClean="0">
                          <a:solidFill>
                            <a:schemeClr val="tx1"/>
                          </a:solidFill>
                          <a:latin typeface="Tw Cen MT" panose="020B0602020104020603" pitchFamily="34" charset="0"/>
                        </a:rPr>
                        <a:t>Q1 - Increase Emphasis On Quality And Implement Quality Assessments</a:t>
                      </a:r>
                      <a:endParaRPr lang="ms-MY" sz="1000" b="0" dirty="0" smtClean="0">
                        <a:solidFill>
                          <a:schemeClr val="tx1"/>
                        </a:solidFill>
                        <a:latin typeface="Tw Cen MT" panose="020B0602020104020603" pitchFamily="34" charset="0"/>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398619">
                <a:tc>
                  <a:txBody>
                    <a:bodyPr/>
                    <a:lstStyle/>
                    <a:p>
                      <a:r>
                        <a:rPr lang="ms-MY" sz="1000" b="1" dirty="0" smtClean="0">
                          <a:solidFill>
                            <a:schemeClr val="tx1"/>
                          </a:solidFill>
                          <a:latin typeface="Tw Cen MT" panose="020B0602020104020603" pitchFamily="34" charset="0"/>
                        </a:rPr>
                        <a:t>SUB-INITIATIVE</a:t>
                      </a:r>
                    </a:p>
                    <a:p>
                      <a:r>
                        <a:rPr lang="ms-MY" sz="1000" b="1" dirty="0" smtClean="0">
                          <a:solidFill>
                            <a:schemeClr val="tx1"/>
                          </a:solidFill>
                          <a:latin typeface="Tw Cen MT" panose="020B0602020104020603" pitchFamily="34" charset="0"/>
                        </a:rPr>
                        <a:t>-</a:t>
                      </a:r>
                      <a:endParaRPr lang="ms-MY" sz="1000" dirty="0" smtClean="0">
                        <a:solidFill>
                          <a:schemeClr val="tx1"/>
                        </a:solidFill>
                        <a:latin typeface="Tw Cen MT" panose="020B0602020104020603"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3" y="63798"/>
            <a:ext cx="3167790" cy="307777"/>
          </a:xfrm>
          <a:prstGeom prst="rect">
            <a:avLst/>
          </a:prstGeom>
          <a:ln>
            <a:noFill/>
          </a:ln>
        </p:spPr>
        <p:txBody>
          <a:bodyPr wrap="none">
            <a:spAutoFit/>
          </a:bodyPr>
          <a:lstStyle/>
          <a:p>
            <a:r>
              <a:rPr lang="ms-MY" sz="1400" b="1" dirty="0">
                <a:solidFill>
                  <a:srgbClr val="FF0000"/>
                </a:solidFill>
                <a:latin typeface="Tw Cen MT" panose="020B0602020104020603" pitchFamily="34" charset="0"/>
              </a:rPr>
              <a:t>QUALITY, SAFETY &amp; PROFESSIONALISM</a:t>
            </a:r>
            <a:endParaRPr lang="ms-MY" sz="1400" dirty="0">
              <a:solidFill>
                <a:srgbClr val="FF0000"/>
              </a:solidFill>
            </a:endParaRPr>
          </a:p>
        </p:txBody>
      </p:sp>
      <p:sp>
        <p:nvSpPr>
          <p:cNvPr id="10" name="Rectangle 9"/>
          <p:cNvSpPr/>
          <p:nvPr/>
        </p:nvSpPr>
        <p:spPr>
          <a:xfrm>
            <a:off x="116962" y="-74431"/>
            <a:ext cx="2340487"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a:t>
            </a:r>
            <a:r>
              <a:rPr lang="ms-MY" sz="2800" b="1" dirty="0" smtClean="0">
                <a:solidFill>
                  <a:schemeClr val="bg1"/>
                </a:solidFill>
                <a:latin typeface="Tw Cen MT" panose="020B0602020104020603" pitchFamily="34" charset="0"/>
              </a:rPr>
              <a:t>Q1-007</a:t>
            </a:r>
            <a:endParaRPr lang="ms-MY" sz="2800" dirty="0">
              <a:solidFill>
                <a:schemeClr val="bg1"/>
              </a:solidFill>
            </a:endParaRPr>
          </a:p>
        </p:txBody>
      </p:sp>
      <p:sp>
        <p:nvSpPr>
          <p:cNvPr id="15" name="TextBox 14"/>
          <p:cNvSpPr txBox="1"/>
          <p:nvPr/>
        </p:nvSpPr>
        <p:spPr>
          <a:xfrm>
            <a:off x="0" y="1821123"/>
            <a:ext cx="6858000" cy="230832"/>
          </a:xfrm>
          <a:prstGeom prst="rect">
            <a:avLst/>
          </a:prstGeom>
          <a:solidFill>
            <a:srgbClr val="FF330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2" name="TextBox 11"/>
          <p:cNvSpPr txBox="1"/>
          <p:nvPr/>
        </p:nvSpPr>
        <p:spPr>
          <a:xfrm>
            <a:off x="1" y="2067502"/>
            <a:ext cx="6762749" cy="6063198"/>
          </a:xfrm>
          <a:prstGeom prst="rect">
            <a:avLst/>
          </a:prstGeom>
          <a:noFill/>
        </p:spPr>
        <p:txBody>
          <a:bodyPr wrap="square" rtlCol="0">
            <a:spAutoFit/>
          </a:bodyPr>
          <a:lstStyle/>
          <a:p>
            <a:r>
              <a:rPr lang="en-US" sz="1000" b="1" dirty="0" smtClean="0">
                <a:latin typeface="Tw Cen MT" panose="020B0602020104020603" pitchFamily="34" charset="0"/>
              </a:rPr>
              <a:t>Policy paper on QLASSIC adoption </a:t>
            </a:r>
          </a:p>
          <a:p>
            <a:pPr algn="just"/>
            <a:r>
              <a:rPr lang="en-MY" sz="1000" dirty="0" smtClean="0">
                <a:latin typeface="Tw Cen MT" panose="020B0602020104020603" pitchFamily="34" charset="0"/>
              </a:rPr>
              <a:t>Subsequent to obtaining feedback from Government and private sector, the enhanced policy paper (concept paper) has been tabled at </a:t>
            </a:r>
            <a:r>
              <a:rPr lang="en-MY" sz="1000" dirty="0" err="1" smtClean="0">
                <a:latin typeface="Tw Cen MT" panose="020B0602020104020603" pitchFamily="34" charset="0"/>
              </a:rPr>
              <a:t>Mesyuarat</a:t>
            </a:r>
            <a:r>
              <a:rPr lang="en-MY" sz="1000" dirty="0" smtClean="0">
                <a:latin typeface="Tw Cen MT" panose="020B0602020104020603" pitchFamily="34" charset="0"/>
              </a:rPr>
              <a:t> </a:t>
            </a:r>
            <a:r>
              <a:rPr lang="en-MY" sz="1000" dirty="0" err="1" smtClean="0">
                <a:latin typeface="Tw Cen MT" panose="020B0602020104020603" pitchFamily="34" charset="0"/>
              </a:rPr>
              <a:t>Jawatankuasa</a:t>
            </a:r>
            <a:r>
              <a:rPr lang="en-MY" sz="1000" dirty="0" smtClean="0">
                <a:latin typeface="Tw Cen MT" panose="020B0602020104020603" pitchFamily="34" charset="0"/>
              </a:rPr>
              <a:t> </a:t>
            </a:r>
            <a:r>
              <a:rPr lang="en-MY" sz="1000" dirty="0" err="1" smtClean="0">
                <a:latin typeface="Tw Cen MT" panose="020B0602020104020603" pitchFamily="34" charset="0"/>
              </a:rPr>
              <a:t>Kerja</a:t>
            </a:r>
            <a:r>
              <a:rPr lang="en-MY" sz="1000" dirty="0" smtClean="0">
                <a:latin typeface="Tw Cen MT" panose="020B0602020104020603" pitchFamily="34" charset="0"/>
              </a:rPr>
              <a:t> </a:t>
            </a:r>
            <a:r>
              <a:rPr lang="en-MY" sz="1000" dirty="0" err="1" smtClean="0">
                <a:latin typeface="Tw Cen MT" panose="020B0602020104020603" pitchFamily="34" charset="0"/>
              </a:rPr>
              <a:t>Dasar</a:t>
            </a:r>
            <a:r>
              <a:rPr lang="en-MY" sz="1000" dirty="0" smtClean="0">
                <a:latin typeface="Tw Cen MT" panose="020B0602020104020603" pitchFamily="34" charset="0"/>
              </a:rPr>
              <a:t> </a:t>
            </a:r>
            <a:r>
              <a:rPr lang="en-MY" sz="1000" dirty="0" err="1" smtClean="0">
                <a:latin typeface="Tw Cen MT" panose="020B0602020104020603" pitchFamily="34" charset="0"/>
              </a:rPr>
              <a:t>Kementerian</a:t>
            </a:r>
            <a:r>
              <a:rPr lang="en-MY" sz="1000" dirty="0" smtClean="0">
                <a:latin typeface="Tw Cen MT" panose="020B0602020104020603" pitchFamily="34" charset="0"/>
              </a:rPr>
              <a:t> </a:t>
            </a:r>
            <a:r>
              <a:rPr lang="en-MY" sz="1000" dirty="0" err="1" smtClean="0">
                <a:latin typeface="Tw Cen MT" panose="020B0602020104020603" pitchFamily="34" charset="0"/>
              </a:rPr>
              <a:t>Kerja</a:t>
            </a:r>
            <a:r>
              <a:rPr lang="en-MY" sz="1000" dirty="0" smtClean="0">
                <a:latin typeface="Tw Cen MT" panose="020B0602020104020603" pitchFamily="34" charset="0"/>
              </a:rPr>
              <a:t> Raya (JKDKKR) on 10</a:t>
            </a:r>
            <a:r>
              <a:rPr lang="en-MY" sz="1000" baseline="30000" dirty="0" smtClean="0">
                <a:latin typeface="Tw Cen MT" panose="020B0602020104020603" pitchFamily="34" charset="0"/>
              </a:rPr>
              <a:t>th</a:t>
            </a:r>
            <a:r>
              <a:rPr lang="en-MY" sz="1000" dirty="0" smtClean="0">
                <a:latin typeface="Tw Cen MT" panose="020B0602020104020603" pitchFamily="34" charset="0"/>
              </a:rPr>
              <a:t> April 2018. The meeting has agreed to the following:</a:t>
            </a:r>
          </a:p>
          <a:p>
            <a:pPr algn="just"/>
            <a:endParaRPr lang="en-MY" sz="800" dirty="0" smtClean="0">
              <a:latin typeface="Tw Cen MT" panose="020B0602020104020603" pitchFamily="34" charset="0"/>
            </a:endParaRPr>
          </a:p>
          <a:p>
            <a:pPr marL="228589" indent="-228589" algn="just">
              <a:buAutoNum type="alphaLcParenR"/>
            </a:pPr>
            <a:r>
              <a:rPr lang="en-MY" sz="1000" dirty="0" smtClean="0">
                <a:latin typeface="Tw Cen MT" panose="020B0602020104020603" pitchFamily="34" charset="0"/>
              </a:rPr>
              <a:t>Policy paper to be reviewed including considerations on :</a:t>
            </a:r>
          </a:p>
          <a:p>
            <a:pPr algn="just"/>
            <a:r>
              <a:rPr lang="en-MY" sz="1000" dirty="0" smtClean="0">
                <a:latin typeface="Tw Cen MT" panose="020B0602020104020603" pitchFamily="34" charset="0"/>
              </a:rPr>
              <a:t>       </a:t>
            </a:r>
            <a:r>
              <a:rPr lang="en-MY" sz="1000" dirty="0" err="1" smtClean="0">
                <a:latin typeface="Tw Cen MT" panose="020B0602020104020603" pitchFamily="34" charset="0"/>
              </a:rPr>
              <a:t>i</a:t>
            </a:r>
            <a:r>
              <a:rPr lang="en-MY" sz="1000" dirty="0" smtClean="0">
                <a:latin typeface="Tw Cen MT" panose="020B0602020104020603" pitchFamily="34" charset="0"/>
              </a:rPr>
              <a:t>)  promotion</a:t>
            </a:r>
          </a:p>
          <a:p>
            <a:pPr algn="just"/>
            <a:r>
              <a:rPr lang="en-MY" sz="1000" dirty="0" smtClean="0">
                <a:latin typeface="Tw Cen MT" panose="020B0602020104020603" pitchFamily="34" charset="0"/>
              </a:rPr>
              <a:t>       ii) feedback from higher level of management within relevant agencies</a:t>
            </a:r>
          </a:p>
          <a:p>
            <a:pPr marL="228589" indent="-228589" algn="just">
              <a:buAutoNum type="alphaLcParenR" startAt="2"/>
            </a:pPr>
            <a:r>
              <a:rPr lang="en-MY" sz="1000" dirty="0" smtClean="0">
                <a:latin typeface="Tw Cen MT" panose="020B0602020104020603" pitchFamily="34" charset="0"/>
              </a:rPr>
              <a:t>Mandating of QLASSIC to be postponed until reviewing process has been done as per item a.</a:t>
            </a:r>
          </a:p>
          <a:p>
            <a:pPr marL="228589" indent="-228589" algn="just">
              <a:buAutoNum type="alphaLcParenR" startAt="2"/>
            </a:pPr>
            <a:endParaRPr lang="en-MY" sz="1000" dirty="0" smtClean="0">
              <a:latin typeface="Tw Cen MT" panose="020B0602020104020603" pitchFamily="34" charset="0"/>
            </a:endParaRPr>
          </a:p>
          <a:p>
            <a:pPr algn="just"/>
            <a:r>
              <a:rPr lang="en-MY" sz="1000" dirty="0" smtClean="0">
                <a:latin typeface="Tw Cen MT" panose="020B0602020104020603" pitchFamily="34" charset="0"/>
              </a:rPr>
              <a:t>A meeting between </a:t>
            </a:r>
            <a:r>
              <a:rPr lang="en-MY" sz="1000" dirty="0" err="1" smtClean="0">
                <a:latin typeface="Tw Cen MT" panose="020B0602020104020603" pitchFamily="34" charset="0"/>
              </a:rPr>
              <a:t>Kementerian</a:t>
            </a:r>
            <a:r>
              <a:rPr lang="en-MY" sz="1000" dirty="0" smtClean="0">
                <a:latin typeface="Tw Cen MT" panose="020B0602020104020603" pitchFamily="34" charset="0"/>
              </a:rPr>
              <a:t> </a:t>
            </a:r>
            <a:r>
              <a:rPr lang="en-MY" sz="1000" dirty="0" err="1" smtClean="0">
                <a:latin typeface="Tw Cen MT" panose="020B0602020104020603" pitchFamily="34" charset="0"/>
              </a:rPr>
              <a:t>Kerja</a:t>
            </a:r>
            <a:r>
              <a:rPr lang="en-MY" sz="1000" dirty="0" smtClean="0">
                <a:latin typeface="Tw Cen MT" panose="020B0602020104020603" pitchFamily="34" charset="0"/>
              </a:rPr>
              <a:t> Raya, </a:t>
            </a:r>
            <a:r>
              <a:rPr lang="en-MY" sz="1000" dirty="0" err="1" smtClean="0">
                <a:latin typeface="Tw Cen MT" panose="020B0602020104020603" pitchFamily="34" charset="0"/>
              </a:rPr>
              <a:t>Jabatan</a:t>
            </a:r>
            <a:r>
              <a:rPr lang="en-MY" sz="1000" dirty="0" smtClean="0">
                <a:latin typeface="Tw Cen MT" panose="020B0602020104020603" pitchFamily="34" charset="0"/>
              </a:rPr>
              <a:t> </a:t>
            </a:r>
            <a:r>
              <a:rPr lang="en-MY" sz="1000" dirty="0" err="1" smtClean="0">
                <a:latin typeface="Tw Cen MT" panose="020B0602020104020603" pitchFamily="34" charset="0"/>
              </a:rPr>
              <a:t>Kerja</a:t>
            </a:r>
            <a:r>
              <a:rPr lang="en-MY" sz="1000" dirty="0" smtClean="0">
                <a:latin typeface="Tw Cen MT" panose="020B0602020104020603" pitchFamily="34" charset="0"/>
              </a:rPr>
              <a:t> Raya and CIDB is scheduled to be held on 2 July 2018 to discuss further on item a and b. </a:t>
            </a:r>
          </a:p>
          <a:p>
            <a:pPr algn="just"/>
            <a:endParaRPr lang="en-MY" sz="1000" b="1" dirty="0" smtClean="0">
              <a:latin typeface="Tw Cen MT" panose="020B0602020104020603" pitchFamily="34" charset="0"/>
            </a:endParaRPr>
          </a:p>
          <a:p>
            <a:pPr algn="just"/>
            <a:r>
              <a:rPr lang="en-US" sz="1000" b="1" dirty="0" smtClean="0">
                <a:latin typeface="Tw Cen MT" panose="020B0602020104020603" pitchFamily="34" charset="0"/>
              </a:rPr>
              <a:t>Impact </a:t>
            </a:r>
            <a:r>
              <a:rPr lang="en-US" sz="1000" b="1" dirty="0">
                <a:latin typeface="Tw Cen MT" panose="020B0602020104020603" pitchFamily="34" charset="0"/>
              </a:rPr>
              <a:t>Study on Project Cost Implementing QLASSIC</a:t>
            </a:r>
          </a:p>
          <a:p>
            <a:pPr algn="just"/>
            <a:r>
              <a:rPr lang="en-MY" sz="1000" dirty="0" err="1">
                <a:latin typeface="Tw Cen MT" panose="020B0602020104020603" pitchFamily="34" charset="0"/>
              </a:rPr>
              <a:t>UiTM</a:t>
            </a:r>
            <a:r>
              <a:rPr lang="en-MY" sz="1000" dirty="0">
                <a:latin typeface="Tw Cen MT" panose="020B0602020104020603" pitchFamily="34" charset="0"/>
              </a:rPr>
              <a:t> was appointed in Nov 2017 and the report was completed on 22 Jan 2018. </a:t>
            </a:r>
          </a:p>
          <a:p>
            <a:pPr algn="just"/>
            <a:endParaRPr lang="en-MY" sz="1000" dirty="0">
              <a:latin typeface="Tw Cen MT" panose="020B0602020104020603" pitchFamily="34" charset="0"/>
            </a:endParaRPr>
          </a:p>
          <a:p>
            <a:pPr algn="just"/>
            <a:r>
              <a:rPr lang="en-US" sz="1000" dirty="0">
                <a:latin typeface="Tw Cen MT" panose="020B0602020104020603" pitchFamily="34" charset="0"/>
              </a:rPr>
              <a:t>Findings from the study concluded that the cost implications with the implementation of QLASSIC is very minimal i.e., &lt;3% increase of cost for the QLASSIC assessed elements.  The figure will be very much lower if this increase is divided by the overall construction cost. </a:t>
            </a:r>
            <a:endParaRPr lang="en-MY" sz="1000" dirty="0">
              <a:latin typeface="Tw Cen MT" panose="020B0602020104020603" pitchFamily="34" charset="0"/>
            </a:endParaRPr>
          </a:p>
          <a:p>
            <a:pPr algn="just"/>
            <a:endParaRPr lang="en-US" sz="1000" dirty="0">
              <a:solidFill>
                <a:srgbClr val="FF0000"/>
              </a:solidFill>
              <a:latin typeface="Tw Cen MT" panose="020B0602020104020603" pitchFamily="34" charset="0"/>
            </a:endParaRPr>
          </a:p>
          <a:p>
            <a:pPr algn="just"/>
            <a:r>
              <a:rPr lang="en-MY" sz="1000" b="1" dirty="0" smtClean="0">
                <a:latin typeface="Tw Cen MT" panose="020B0602020104020603" pitchFamily="34" charset="0"/>
              </a:rPr>
              <a:t>QLASSIC </a:t>
            </a:r>
            <a:r>
              <a:rPr lang="en-MY" sz="1000" b="1" dirty="0">
                <a:latin typeface="Tw Cen MT" panose="020B0602020104020603" pitchFamily="34" charset="0"/>
              </a:rPr>
              <a:t>Analysis on 3 JKR Pilot Projects </a:t>
            </a:r>
          </a:p>
          <a:p>
            <a:pPr algn="just"/>
            <a:r>
              <a:rPr lang="en-MY" sz="1000" dirty="0">
                <a:latin typeface="Tw Cen MT" panose="020B0602020104020603" pitchFamily="34" charset="0"/>
              </a:rPr>
              <a:t>QLASSIC analysis on 3 JKR pilot projects was completed in Q4 2017. Common defects identified are :</a:t>
            </a:r>
          </a:p>
          <a:p>
            <a:pPr marL="85721" indent="-85721" algn="just">
              <a:buFont typeface="Arial" pitchFamily="34" charset="0"/>
              <a:buChar char="•"/>
            </a:pPr>
            <a:r>
              <a:rPr lang="en-MY" sz="1000" dirty="0">
                <a:latin typeface="Tw Cen MT" panose="020B0602020104020603" pitchFamily="34" charset="0"/>
              </a:rPr>
              <a:t>floor &amp; wall - finishing, hollowness, jointing</a:t>
            </a:r>
          </a:p>
          <a:p>
            <a:pPr marL="85721" indent="-85721" algn="just">
              <a:buFont typeface="Arial" pitchFamily="34" charset="0"/>
              <a:buChar char="•"/>
            </a:pPr>
            <a:r>
              <a:rPr lang="en-MY" sz="1000" dirty="0">
                <a:latin typeface="Tw Cen MT" panose="020B0602020104020603" pitchFamily="34" charset="0"/>
              </a:rPr>
              <a:t>ceiling - finishing &amp; jointing</a:t>
            </a:r>
          </a:p>
          <a:p>
            <a:pPr marL="85721" indent="-85721" algn="just">
              <a:buFont typeface="Arial" pitchFamily="34" charset="0"/>
              <a:buChar char="•"/>
            </a:pPr>
            <a:r>
              <a:rPr lang="en-MY" sz="1000" dirty="0">
                <a:latin typeface="Tw Cen MT" panose="020B0602020104020603" pitchFamily="34" charset="0"/>
              </a:rPr>
              <a:t>door/window/M&amp;E fittings - material damages, joints &amp; gaps</a:t>
            </a:r>
          </a:p>
          <a:p>
            <a:pPr marL="85721" indent="-85721" algn="just">
              <a:buFont typeface="Arial" pitchFamily="34" charset="0"/>
              <a:buChar char="•"/>
            </a:pPr>
            <a:endParaRPr lang="en-US" sz="1000" b="1" dirty="0">
              <a:latin typeface="Tw Cen MT" panose="020B0602020104020603" pitchFamily="34" charset="0"/>
            </a:endParaRPr>
          </a:p>
          <a:p>
            <a:pPr algn="just"/>
            <a:r>
              <a:rPr lang="en-US" sz="1000" b="1" dirty="0">
                <a:latin typeface="Tw Cen MT" panose="020B0602020104020603" pitchFamily="34" charset="0"/>
              </a:rPr>
              <a:t>Contractual Requirement guideline completed</a:t>
            </a:r>
            <a:endParaRPr lang="en-MY" sz="1000" b="1" dirty="0">
              <a:latin typeface="Tw Cen MT" panose="020B0602020104020603" pitchFamily="34" charset="0"/>
            </a:endParaRPr>
          </a:p>
          <a:p>
            <a:pPr algn="just"/>
            <a:r>
              <a:rPr lang="en-MY" sz="1000" dirty="0">
                <a:latin typeface="Tw Cen MT" panose="020B0602020104020603" pitchFamily="34" charset="0"/>
              </a:rPr>
              <a:t>CIDB appointed Canaan Building Inspections &amp; Rectification Services on 28 Feb 2018</a:t>
            </a:r>
            <a:r>
              <a:rPr lang="en-MY" sz="1000" dirty="0">
                <a:solidFill>
                  <a:srgbClr val="FF3300"/>
                </a:solidFill>
                <a:latin typeface="Tw Cen MT" panose="020B0602020104020603" pitchFamily="34" charset="0"/>
              </a:rPr>
              <a:t> </a:t>
            </a:r>
            <a:r>
              <a:rPr lang="en-MY" sz="1000" dirty="0">
                <a:latin typeface="Tw Cen MT" panose="020B0602020104020603" pitchFamily="34" charset="0"/>
              </a:rPr>
              <a:t>to develop </a:t>
            </a:r>
            <a:r>
              <a:rPr lang="en-MY" sz="1000" dirty="0" smtClean="0">
                <a:latin typeface="Tw Cen MT" panose="020B0602020104020603" pitchFamily="34" charset="0"/>
              </a:rPr>
              <a:t>the contractual </a:t>
            </a:r>
            <a:r>
              <a:rPr lang="en-MY" sz="1000" dirty="0">
                <a:latin typeface="Tw Cen MT" panose="020B0602020104020603" pitchFamily="34" charset="0"/>
              </a:rPr>
              <a:t>requirement guideline and </a:t>
            </a:r>
            <a:r>
              <a:rPr lang="en-MY" sz="1000" dirty="0" smtClean="0">
                <a:latin typeface="Tw Cen MT" panose="020B0602020104020603" pitchFamily="34" charset="0"/>
              </a:rPr>
              <a:t>it was completed on 30 June 2018. It is expected to be tabled to IWG1 for required feedback in July 2018.</a:t>
            </a:r>
          </a:p>
          <a:p>
            <a:pPr algn="just"/>
            <a:endParaRPr lang="en-MY" sz="1000" b="1" dirty="0">
              <a:latin typeface="Tw Cen MT" panose="020B0602020104020603" pitchFamily="34" charset="0"/>
            </a:endParaRPr>
          </a:p>
          <a:p>
            <a:pPr algn="just"/>
            <a:r>
              <a:rPr lang="en-MY" sz="1000" b="1" dirty="0">
                <a:latin typeface="Tw Cen MT" panose="020B0602020104020603" pitchFamily="34" charset="0"/>
              </a:rPr>
              <a:t>Quality Assurance/Quality Control guideline published</a:t>
            </a:r>
          </a:p>
          <a:p>
            <a:pPr algn="just"/>
            <a:r>
              <a:rPr lang="en-MY" sz="1000" dirty="0">
                <a:latin typeface="Tw Cen MT" panose="020B0602020104020603" pitchFamily="34" charset="0"/>
              </a:rPr>
              <a:t>CIDB appointed Global Quality Excellence Academy </a:t>
            </a:r>
            <a:r>
              <a:rPr lang="en-MY" sz="1000" dirty="0" err="1">
                <a:latin typeface="Tw Cen MT" panose="020B0602020104020603" pitchFamily="34" charset="0"/>
              </a:rPr>
              <a:t>Sdn</a:t>
            </a:r>
            <a:r>
              <a:rPr lang="en-MY" sz="1000" dirty="0">
                <a:latin typeface="Tw Cen MT" panose="020B0602020104020603" pitchFamily="34" charset="0"/>
              </a:rPr>
              <a:t> </a:t>
            </a:r>
            <a:r>
              <a:rPr lang="en-MY" sz="1000" dirty="0" err="1">
                <a:latin typeface="Tw Cen MT" panose="020B0602020104020603" pitchFamily="34" charset="0"/>
              </a:rPr>
              <a:t>Bhd</a:t>
            </a:r>
            <a:r>
              <a:rPr lang="en-MY" sz="1000" dirty="0">
                <a:latin typeface="Tw Cen MT" panose="020B0602020104020603" pitchFamily="34" charset="0"/>
              </a:rPr>
              <a:t> on 22 Feb 2018 to develop a QA/QC </a:t>
            </a:r>
            <a:r>
              <a:rPr lang="en-MY" sz="1000" dirty="0" smtClean="0">
                <a:latin typeface="Tw Cen MT" panose="020B0602020104020603" pitchFamily="34" charset="0"/>
              </a:rPr>
              <a:t>guideline with the completion date at the end </a:t>
            </a:r>
            <a:r>
              <a:rPr lang="en-MY" sz="1000" dirty="0">
                <a:latin typeface="Tw Cen MT" panose="020B0602020104020603" pitchFamily="34" charset="0"/>
              </a:rPr>
              <a:t>of </a:t>
            </a:r>
            <a:r>
              <a:rPr lang="en-MY" sz="1000" dirty="0" smtClean="0">
                <a:latin typeface="Tw Cen MT" panose="020B0602020104020603" pitchFamily="34" charset="0"/>
              </a:rPr>
              <a:t>November </a:t>
            </a:r>
            <a:r>
              <a:rPr lang="en-MY" sz="1000" dirty="0">
                <a:latin typeface="Tw Cen MT" panose="020B0602020104020603" pitchFamily="34" charset="0"/>
              </a:rPr>
              <a:t>2018</a:t>
            </a:r>
            <a:r>
              <a:rPr lang="en-MY" sz="1000" dirty="0" smtClean="0">
                <a:latin typeface="Tw Cen MT" panose="020B0602020104020603" pitchFamily="34" charset="0"/>
              </a:rPr>
              <a:t>. The guideline is 80% completed. It is scheduled </a:t>
            </a:r>
            <a:r>
              <a:rPr lang="en-MY" sz="1000" dirty="0">
                <a:latin typeface="Tw Cen MT" panose="020B0602020104020603" pitchFamily="34" charset="0"/>
              </a:rPr>
              <a:t>to be tabled to </a:t>
            </a:r>
            <a:r>
              <a:rPr lang="en-MY" sz="1000" dirty="0" smtClean="0">
                <a:latin typeface="Tw Cen MT" panose="020B0602020104020603" pitchFamily="34" charset="0"/>
              </a:rPr>
              <a:t>IWG1 for required feedback in July 2018.</a:t>
            </a:r>
          </a:p>
          <a:p>
            <a:pPr algn="just"/>
            <a:endParaRPr lang="en-MY" sz="1000" dirty="0" smtClean="0">
              <a:solidFill>
                <a:srgbClr val="FF0000"/>
              </a:solidFill>
              <a:latin typeface="Tw Cen MT" panose="020B0602020104020603" pitchFamily="34" charset="0"/>
            </a:endParaRPr>
          </a:p>
          <a:p>
            <a:pPr algn="just"/>
            <a:r>
              <a:rPr lang="en-MY" sz="1000" b="1" dirty="0" smtClean="0">
                <a:latin typeface="Tw Cen MT" panose="020B0602020104020603" pitchFamily="34" charset="0"/>
              </a:rPr>
              <a:t>QLASSIC as a deciding factor for tender proposal</a:t>
            </a:r>
          </a:p>
          <a:p>
            <a:pPr algn="just"/>
            <a:r>
              <a:rPr lang="en-MY" sz="1000" dirty="0" smtClean="0">
                <a:latin typeface="Tw Cen MT" panose="020B0602020104020603" pitchFamily="34" charset="0"/>
              </a:rPr>
              <a:t>CIDB appointed Canaan Building Inspections &amp; Rectification Services in Feb 2018 to develop the mechanism on implementing QLASSIC as a deciding factor for tender proposal with the completion date at the end of September 2018. </a:t>
            </a:r>
            <a:endParaRPr lang="en-MY" sz="1000" dirty="0" smtClean="0">
              <a:solidFill>
                <a:srgbClr val="FF0000"/>
              </a:solidFill>
              <a:latin typeface="Tw Cen MT" panose="020B0602020104020603" pitchFamily="34" charset="0"/>
            </a:endParaRPr>
          </a:p>
          <a:p>
            <a:endParaRPr lang="en-MY" sz="1000" b="1" dirty="0">
              <a:solidFill>
                <a:srgbClr val="FF0000"/>
              </a:solidFill>
              <a:latin typeface="Tw Cen MT" panose="020B0602020104020603" pitchFamily="34" charset="0"/>
            </a:endParaRPr>
          </a:p>
        </p:txBody>
      </p:sp>
    </p:spTree>
    <p:extLst>
      <p:ext uri="{BB962C8B-B14F-4D97-AF65-F5344CB8AC3E}">
        <p14:creationId xmlns:p14="http://schemas.microsoft.com/office/powerpoint/2010/main" val="38961508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a:extLst>
              <a:ext uri="{FF2B5EF4-FFF2-40B4-BE49-F238E27FC236}">
                <a16:creationId xmlns:a16="http://schemas.microsoft.com/office/drawing/2014/main" id="{7BBCFAC0-E852-CB4C-8C0F-212448702F1A}"/>
              </a:ext>
            </a:extLst>
          </p:cNvPr>
          <p:cNvSpPr/>
          <p:nvPr/>
        </p:nvSpPr>
        <p:spPr>
          <a:xfrm>
            <a:off x="-150813" y="0"/>
            <a:ext cx="2319338" cy="369888"/>
          </a:xfrm>
          <a:prstGeom prst="parallelogram">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MY">
              <a:solidFill>
                <a:srgbClr val="FFFFFF"/>
              </a:solidFill>
            </a:endParaRPr>
          </a:p>
        </p:txBody>
      </p:sp>
      <p:graphicFrame>
        <p:nvGraphicFramePr>
          <p:cNvPr id="2" name="Table 1"/>
          <p:cNvGraphicFramePr>
            <a:graphicFrameLocks noGrp="1"/>
          </p:cNvGraphicFramePr>
          <p:nvPr/>
        </p:nvGraphicFramePr>
        <p:xfrm>
          <a:off x="0" y="2063750"/>
          <a:ext cx="6858000" cy="2209800"/>
        </p:xfrm>
        <a:graphic>
          <a:graphicData uri="http://schemas.openxmlformats.org/drawingml/2006/table">
            <a:tbl>
              <a:tblPr/>
              <a:tblGrid>
                <a:gridCol w="1319213">
                  <a:extLst>
                    <a:ext uri="{9D8B030D-6E8A-4147-A177-3AD203B41FA5}">
                      <a16:colId xmlns:a16="http://schemas.microsoft.com/office/drawing/2014/main" val="20000"/>
                    </a:ext>
                  </a:extLst>
                </a:gridCol>
                <a:gridCol w="1423987">
                  <a:extLst>
                    <a:ext uri="{9D8B030D-6E8A-4147-A177-3AD203B41FA5}">
                      <a16:colId xmlns:a16="http://schemas.microsoft.com/office/drawing/2014/main" val="20001"/>
                    </a:ext>
                  </a:extLst>
                </a:gridCol>
                <a:gridCol w="1414463">
                  <a:extLst>
                    <a:ext uri="{9D8B030D-6E8A-4147-A177-3AD203B41FA5}">
                      <a16:colId xmlns:a16="http://schemas.microsoft.com/office/drawing/2014/main" val="20002"/>
                    </a:ext>
                  </a:extLst>
                </a:gridCol>
                <a:gridCol w="1328737">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tblGrid>
              <a:tr h="422275">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dirty="0" smtClean="0">
                          <a:ln>
                            <a:noFill/>
                          </a:ln>
                          <a:solidFill>
                            <a:schemeClr val="bg1"/>
                          </a:solidFill>
                          <a:effectLst/>
                          <a:latin typeface="Tw Cen MT" pitchFamily="34" charset="0"/>
                        </a:rPr>
                        <a:t>2016</a:t>
                      </a:r>
                    </a:p>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dirty="0" smtClean="0">
                          <a:ln>
                            <a:noFill/>
                          </a:ln>
                          <a:solidFill>
                            <a:schemeClr val="bg1"/>
                          </a:solidFill>
                          <a:effectLst/>
                          <a:latin typeface="Tw Cen MT" pitchFamily="34" charset="0"/>
                        </a:rPr>
                        <a:t>Weightage : 20%</a:t>
                      </a: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3300">
                        <a:alpha val="65097"/>
                      </a:srgbClr>
                    </a:solid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rPr>
                        <a:t>2017</a:t>
                      </a:r>
                    </a:p>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rPr>
                        <a:t>Weightage : 20%</a:t>
                      </a: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3300">
                        <a:alpha val="65097"/>
                      </a:srgbClr>
                    </a:solid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rPr>
                        <a:t>2018</a:t>
                      </a:r>
                    </a:p>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rPr>
                        <a:t>Weightage : 20%</a:t>
                      </a: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3300">
                        <a:alpha val="65097"/>
                      </a:srgbClr>
                    </a:solid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rPr>
                        <a:t>2019</a:t>
                      </a:r>
                    </a:p>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rPr>
                        <a:t>Weightage : 20%</a:t>
                      </a: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3300">
                        <a:alpha val="65097"/>
                      </a:srgbClr>
                    </a:solid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rPr>
                        <a:t>2020</a:t>
                      </a:r>
                    </a:p>
                    <a:p>
                      <a:pPr marL="0" marR="0" lvl="0" indent="0" algn="ctr" defTabSz="685800" rtl="0" eaLnBrk="1" fontAlgn="base" latinLnBrk="0" hangingPunct="1">
                        <a:lnSpc>
                          <a:spcPct val="100000"/>
                        </a:lnSpc>
                        <a:spcBef>
                          <a:spcPct val="0"/>
                        </a:spcBef>
                        <a:spcAft>
                          <a:spcPct val="0"/>
                        </a:spcAft>
                        <a:buClrTx/>
                        <a:buSzTx/>
                        <a:buFontTx/>
                        <a:buNone/>
                        <a:tabLst/>
                      </a:pPr>
                      <a:r>
                        <a:rPr kumimoji="0" lang="ms-MY" sz="900" b="1" i="0" u="none" strike="noStrike" cap="none" normalizeH="0" baseline="0" smtClean="0">
                          <a:ln>
                            <a:noFill/>
                          </a:ln>
                          <a:solidFill>
                            <a:schemeClr val="bg1"/>
                          </a:solidFill>
                          <a:effectLst/>
                          <a:latin typeface="Tw Cen MT" pitchFamily="34" charset="0"/>
                        </a:rPr>
                        <a:t>Weightage : 20%</a:t>
                      </a: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3300">
                        <a:alpha val="65097"/>
                      </a:srgbClr>
                    </a:solidFill>
                  </a:tcPr>
                </a:tc>
                <a:extLst>
                  <a:ext uri="{0D108BD9-81ED-4DB2-BD59-A6C34878D82A}">
                    <a16:rowId xmlns:a16="http://schemas.microsoft.com/office/drawing/2014/main" val="10000"/>
                  </a:ext>
                </a:extLst>
              </a:tr>
              <a:tr h="1787525">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w Cen MT" pitchFamily="34" charset="0"/>
                        </a:rPr>
                        <a:t>7 million users reached on Social Media</a:t>
                      </a:r>
                    </a:p>
                    <a:p>
                      <a:pPr marL="0" marR="0" lvl="0" indent="0" algn="l" defTabSz="685800" rtl="0" eaLnBrk="1" fontAlgn="base" latinLnBrk="0" hangingPunct="1">
                        <a:lnSpc>
                          <a:spcPct val="100000"/>
                        </a:lnSpc>
                        <a:spcBef>
                          <a:spcPct val="0"/>
                        </a:spcBef>
                        <a:spcAft>
                          <a:spcPct val="0"/>
                        </a:spcAft>
                        <a:buClrTx/>
                        <a:buSzTx/>
                        <a:buFontTx/>
                        <a:buNone/>
                        <a:tabLst/>
                      </a:pPr>
                      <a:endParaRPr kumimoji="0" lang="ms-MY" sz="900" b="0" i="0" u="none" strike="noStrike" cap="none" normalizeH="0" baseline="0" smtClean="0">
                        <a:ln>
                          <a:noFill/>
                        </a:ln>
                        <a:solidFill>
                          <a:schemeClr val="tx1"/>
                        </a:solidFill>
                        <a:effectLst/>
                        <a:latin typeface="Tw Cen MT" pitchFamily="34" charset="0"/>
                      </a:endParaRP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BE5D6"/>
                    </a:solid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Tw Cen MT" pitchFamily="34" charset="0"/>
                        </a:rPr>
                        <a:t>7 million users reached on Social Media</a:t>
                      </a:r>
                    </a:p>
                    <a:p>
                      <a:pPr marL="0" marR="0" lvl="0" indent="0" algn="l" defTabSz="685800" rtl="0" eaLnBrk="1" fontAlgn="base" latinLnBrk="0" hangingPunct="1">
                        <a:lnSpc>
                          <a:spcPct val="100000"/>
                        </a:lnSpc>
                        <a:spcBef>
                          <a:spcPct val="0"/>
                        </a:spcBef>
                        <a:spcAft>
                          <a:spcPct val="0"/>
                        </a:spcAft>
                        <a:buClrTx/>
                        <a:buSzTx/>
                        <a:buFontTx/>
                        <a:buNone/>
                        <a:tabLst/>
                      </a:pPr>
                      <a:endParaRPr kumimoji="0" lang="en-MY" sz="900" b="0" i="0" u="none" strike="noStrike" cap="none" normalizeH="0" baseline="0" dirty="0" smtClean="0">
                        <a:ln>
                          <a:noFill/>
                        </a:ln>
                        <a:solidFill>
                          <a:schemeClr val="tx1"/>
                        </a:solidFill>
                        <a:effectLst/>
                        <a:latin typeface="Tw Cen MT" pitchFamily="34" charset="0"/>
                      </a:endParaRP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BE5D6"/>
                    </a:solid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w Cen MT" pitchFamily="34" charset="0"/>
                        </a:rPr>
                        <a:t>7 million users reached on Social Media</a:t>
                      </a:r>
                    </a:p>
                    <a:p>
                      <a:pPr marL="0" marR="0" lvl="0" indent="0" algn="l" defTabSz="685800" rtl="0" eaLnBrk="1" fontAlgn="base" latinLnBrk="0" hangingPunct="1">
                        <a:lnSpc>
                          <a:spcPct val="100000"/>
                        </a:lnSpc>
                        <a:spcBef>
                          <a:spcPct val="0"/>
                        </a:spcBef>
                        <a:spcAft>
                          <a:spcPct val="0"/>
                        </a:spcAft>
                        <a:buClrTx/>
                        <a:buSzTx/>
                        <a:buFontTx/>
                        <a:buNone/>
                        <a:tabLst/>
                      </a:pPr>
                      <a:endParaRPr kumimoji="0" lang="en-MY" sz="900" b="0" i="0" u="none" strike="noStrike" cap="none" normalizeH="0" baseline="0" smtClean="0">
                        <a:ln>
                          <a:noFill/>
                        </a:ln>
                        <a:solidFill>
                          <a:schemeClr val="tx1"/>
                        </a:solidFill>
                        <a:effectLst/>
                        <a:latin typeface="Tw Cen MT" pitchFamily="34" charset="0"/>
                      </a:endParaRP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BE5D6"/>
                    </a:solid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w Cen MT" pitchFamily="34" charset="0"/>
                        </a:rPr>
                        <a:t>7 million users reached on Social Media</a:t>
                      </a:r>
                    </a:p>
                    <a:p>
                      <a:pPr marL="0" marR="0" lvl="0" indent="0" algn="l" defTabSz="685800" rtl="0" eaLnBrk="1" fontAlgn="base" latinLnBrk="0" hangingPunct="1">
                        <a:lnSpc>
                          <a:spcPct val="100000"/>
                        </a:lnSpc>
                        <a:spcBef>
                          <a:spcPct val="0"/>
                        </a:spcBef>
                        <a:spcAft>
                          <a:spcPct val="0"/>
                        </a:spcAft>
                        <a:buClrTx/>
                        <a:buSzTx/>
                        <a:buFontTx/>
                        <a:buNone/>
                        <a:tabLst/>
                      </a:pPr>
                      <a:endParaRPr kumimoji="0" lang="en-MY" sz="900" b="0" i="0" u="none" strike="noStrike" cap="none" normalizeH="0" baseline="0" smtClean="0">
                        <a:ln>
                          <a:noFill/>
                        </a:ln>
                        <a:solidFill>
                          <a:schemeClr val="tx1"/>
                        </a:solidFill>
                        <a:effectLst/>
                        <a:latin typeface="Tw Cen MT" pitchFamily="34" charset="0"/>
                      </a:endParaRP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BE5D6"/>
                    </a:solid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w Cen MT" pitchFamily="34" charset="0"/>
                        </a:rPr>
                        <a:t>7 million users reached on Social Media</a:t>
                      </a:r>
                    </a:p>
                    <a:p>
                      <a:pPr marL="0" marR="0" lvl="0" indent="0" algn="l" defTabSz="685800" rtl="0" eaLnBrk="1" fontAlgn="base" latinLnBrk="0" hangingPunct="1">
                        <a:lnSpc>
                          <a:spcPct val="100000"/>
                        </a:lnSpc>
                        <a:spcBef>
                          <a:spcPct val="0"/>
                        </a:spcBef>
                        <a:spcAft>
                          <a:spcPct val="0"/>
                        </a:spcAft>
                        <a:buClrTx/>
                        <a:buSzTx/>
                        <a:buFontTx/>
                        <a:buNone/>
                        <a:tabLst/>
                      </a:pPr>
                      <a:endParaRPr kumimoji="0" lang="en-MY" sz="900" b="0" i="0" u="none" strike="noStrike" cap="none" normalizeH="0" baseline="0" smtClean="0">
                        <a:ln>
                          <a:noFill/>
                        </a:ln>
                        <a:solidFill>
                          <a:schemeClr val="tx1"/>
                        </a:solidFill>
                        <a:effectLst/>
                        <a:latin typeface="Tw Cen MT" pitchFamily="34" charset="0"/>
                      </a:endParaRP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BE5D6"/>
                    </a:solidFill>
                  </a:tcPr>
                </a:tc>
                <a:extLst>
                  <a:ext uri="{0D108BD9-81ED-4DB2-BD59-A6C34878D82A}">
                    <a16:rowId xmlns:a16="http://schemas.microsoft.com/office/drawing/2014/main" val="10001"/>
                  </a:ext>
                </a:extLst>
              </a:tr>
            </a:tbl>
          </a:graphicData>
        </a:graphic>
      </p:graphicFrame>
      <p:sp>
        <p:nvSpPr>
          <p:cNvPr id="3" name="Rectangle 2">
            <a:extLst>
              <a:ext uri="{FF2B5EF4-FFF2-40B4-BE49-F238E27FC236}">
                <a16:creationId xmlns:a16="http://schemas.microsoft.com/office/drawing/2014/main" id="{41D29A86-12A2-B844-BA4F-0EC442453562}"/>
              </a:ext>
            </a:extLst>
          </p:cNvPr>
          <p:cNvSpPr/>
          <p:nvPr/>
        </p:nvSpPr>
        <p:spPr>
          <a:xfrm>
            <a:off x="0" y="4540250"/>
            <a:ext cx="6858000" cy="53308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ms-MY">
              <a:solidFill>
                <a:srgbClr val="FFFFFF"/>
              </a:solidFill>
            </a:endParaRPr>
          </a:p>
        </p:txBody>
      </p:sp>
      <p:graphicFrame>
        <p:nvGraphicFramePr>
          <p:cNvPr id="19" name="Table 18"/>
          <p:cNvGraphicFramePr>
            <a:graphicFrameLocks noGrp="1"/>
          </p:cNvGraphicFramePr>
          <p:nvPr/>
        </p:nvGraphicFramePr>
        <p:xfrm>
          <a:off x="4614863" y="254000"/>
          <a:ext cx="2232025" cy="1587500"/>
        </p:xfrm>
        <a:graphic>
          <a:graphicData uri="http://schemas.openxmlformats.org/drawingml/2006/table">
            <a:tbl>
              <a:tblPr/>
              <a:tblGrid>
                <a:gridCol w="2232025">
                  <a:extLst>
                    <a:ext uri="{9D8B030D-6E8A-4147-A177-3AD203B41FA5}">
                      <a16:colId xmlns:a16="http://schemas.microsoft.com/office/drawing/2014/main" val="20000"/>
                    </a:ext>
                  </a:extLst>
                </a:gridCol>
              </a:tblGrid>
              <a:tr h="396875">
                <a:tc>
                  <a:txBody>
                    <a:bodyPr/>
                    <a:lstStyle/>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smtClean="0">
                          <a:ln>
                            <a:noFill/>
                          </a:ln>
                          <a:solidFill>
                            <a:schemeClr val="tx1"/>
                          </a:solidFill>
                          <a:effectLst/>
                          <a:latin typeface="Tw Cen MT" pitchFamily="34" charset="0"/>
                        </a:rPr>
                        <a:t>SPONSOR</a:t>
                      </a:r>
                    </a:p>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0" i="0" u="none" strike="noStrike" cap="none" normalizeH="0" baseline="0" smtClean="0">
                          <a:ln>
                            <a:noFill/>
                          </a:ln>
                          <a:solidFill>
                            <a:schemeClr val="tx1"/>
                          </a:solidFill>
                          <a:effectLst/>
                          <a:latin typeface="Tw Cen MT" pitchFamily="34" charset="0"/>
                        </a:rPr>
                        <a:t>Sr Sariah Abd Karib</a:t>
                      </a:r>
                    </a:p>
                  </a:txBody>
                  <a:tcPr marL="91406" marR="91406" marT="45747" marB="45747"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smtClean="0">
                          <a:ln>
                            <a:noFill/>
                          </a:ln>
                          <a:solidFill>
                            <a:schemeClr val="tx1"/>
                          </a:solidFill>
                          <a:effectLst/>
                          <a:latin typeface="Tw Cen MT" pitchFamily="34" charset="0"/>
                        </a:rPr>
                        <a:t>OWNER </a:t>
                      </a:r>
                    </a:p>
                    <a:p>
                      <a:pPr marL="0" marR="0" lvl="0" indent="0" algn="r" defTabSz="6858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Tw Cen MT" pitchFamily="34" charset="0"/>
                        </a:rPr>
                        <a:t>Noryani Ismail </a:t>
                      </a:r>
                      <a:endParaRPr kumimoji="0" lang="ms-MY" sz="1000" b="0" i="0" u="none" strike="noStrike" cap="none" normalizeH="0" baseline="0" smtClean="0">
                        <a:ln>
                          <a:noFill/>
                        </a:ln>
                        <a:solidFill>
                          <a:schemeClr val="tx1"/>
                        </a:solidFill>
                        <a:effectLst/>
                        <a:latin typeface="Tw Cen MT" pitchFamily="34" charset="0"/>
                      </a:endParaRPr>
                    </a:p>
                  </a:txBody>
                  <a:tcPr marL="91406" marR="91406" marT="45747" marB="45747"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396875">
                <a:tc>
                  <a:txBody>
                    <a:bodyPr/>
                    <a:lstStyle/>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smtClean="0">
                          <a:ln>
                            <a:noFill/>
                          </a:ln>
                          <a:solidFill>
                            <a:schemeClr val="tx1"/>
                          </a:solidFill>
                          <a:effectLst/>
                          <a:latin typeface="Tw Cen MT" pitchFamily="34" charset="0"/>
                        </a:rPr>
                        <a:t>OIC</a:t>
                      </a:r>
                    </a:p>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0" i="0" u="none" strike="noStrike" cap="none" normalizeH="0" baseline="0" smtClean="0">
                          <a:ln>
                            <a:noFill/>
                          </a:ln>
                          <a:solidFill>
                            <a:schemeClr val="tx1"/>
                          </a:solidFill>
                          <a:effectLst/>
                          <a:latin typeface="Tw Cen MT" pitchFamily="34" charset="0"/>
                        </a:rPr>
                        <a:t>Noraini Mohd Fadzil</a:t>
                      </a:r>
                    </a:p>
                  </a:txBody>
                  <a:tcPr marL="91406" marR="91406" marT="45747" marB="45747"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396875">
                <a:tc>
                  <a:txBody>
                    <a:bodyPr/>
                    <a:lstStyle/>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smtClean="0">
                          <a:ln>
                            <a:noFill/>
                          </a:ln>
                          <a:solidFill>
                            <a:srgbClr val="000000"/>
                          </a:solidFill>
                          <a:effectLst/>
                          <a:latin typeface="Tw Cen MT" pitchFamily="34" charset="0"/>
                        </a:rPr>
                        <a:t>KPI LEADER </a:t>
                      </a:r>
                    </a:p>
                    <a:p>
                      <a:pPr marL="0" marR="0" lvl="0" indent="0" algn="r" defTabSz="685800" rtl="0" eaLnBrk="1" fontAlgn="base" latinLnBrk="0" hangingPunct="1">
                        <a:lnSpc>
                          <a:spcPct val="100000"/>
                        </a:lnSpc>
                        <a:spcBef>
                          <a:spcPct val="0"/>
                        </a:spcBef>
                        <a:spcAft>
                          <a:spcPct val="0"/>
                        </a:spcAft>
                        <a:buClrTx/>
                        <a:buSzTx/>
                        <a:buFontTx/>
                        <a:buNone/>
                        <a:tabLst/>
                      </a:pPr>
                      <a:r>
                        <a:rPr kumimoji="0" lang="ms-MY" sz="1000" b="0" i="0" u="none" strike="noStrike" cap="none" normalizeH="0" baseline="0" smtClean="0">
                          <a:ln>
                            <a:noFill/>
                          </a:ln>
                          <a:solidFill>
                            <a:srgbClr val="000000"/>
                          </a:solidFill>
                          <a:effectLst/>
                          <a:latin typeface="Tw Cen MT" pitchFamily="34" charset="0"/>
                        </a:rPr>
                        <a:t>CIDB</a:t>
                      </a:r>
                    </a:p>
                  </a:txBody>
                  <a:tcPr marL="91406" marR="91406" marT="45747" marB="45747"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nvGraphicFramePr>
        <p:xfrm>
          <a:off x="0" y="444500"/>
          <a:ext cx="4402138" cy="1179620"/>
        </p:xfrm>
        <a:graphic>
          <a:graphicData uri="http://schemas.openxmlformats.org/drawingml/2006/table">
            <a:tbl>
              <a:tblPr/>
              <a:tblGrid>
                <a:gridCol w="4402138">
                  <a:extLst>
                    <a:ext uri="{9D8B030D-6E8A-4147-A177-3AD203B41FA5}">
                      <a16:colId xmlns:a16="http://schemas.microsoft.com/office/drawing/2014/main" val="20000"/>
                    </a:ext>
                  </a:extLst>
                </a:gridCol>
              </a:tblGrid>
              <a:tr h="404813">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smtClean="0">
                          <a:ln>
                            <a:noFill/>
                          </a:ln>
                          <a:solidFill>
                            <a:schemeClr val="tx1"/>
                          </a:solidFill>
                          <a:effectLst/>
                          <a:latin typeface="Tw Cen MT" pitchFamily="34" charset="0"/>
                        </a:rPr>
                        <a:t>KPI DESCRIPTION</a:t>
                      </a:r>
                    </a:p>
                    <a:p>
                      <a:pPr marL="0" marR="0" lvl="0" indent="0" algn="l" defTabSz="6858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w Cen MT" pitchFamily="34" charset="0"/>
                        </a:rPr>
                        <a:t>CITP communications on Social Media reach 7 million users annually</a:t>
                      </a:r>
                    </a:p>
                  </a:txBody>
                  <a:tcPr marL="91445" marR="91445" marT="45710" marB="4571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77825">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smtClean="0">
                          <a:ln>
                            <a:noFill/>
                          </a:ln>
                          <a:solidFill>
                            <a:schemeClr val="tx1"/>
                          </a:solidFill>
                          <a:effectLst/>
                          <a:latin typeface="Tw Cen MT" pitchFamily="34" charset="0"/>
                        </a:rPr>
                        <a:t>INITIATIVE</a:t>
                      </a:r>
                    </a:p>
                    <a:p>
                      <a:pPr marL="0" marR="0" lvl="0" indent="0" algn="l" defTabSz="685800" rtl="0" eaLnBrk="1" fontAlgn="base" latinLnBrk="0" hangingPunct="1">
                        <a:lnSpc>
                          <a:spcPct val="88000"/>
                        </a:lnSpc>
                        <a:spcBef>
                          <a:spcPct val="0"/>
                        </a:spcBef>
                        <a:spcAft>
                          <a:spcPct val="0"/>
                        </a:spcAft>
                        <a:buClrTx/>
                        <a:buSzTx/>
                        <a:buFontTx/>
                        <a:buNone/>
                        <a:tabLst/>
                      </a:pPr>
                      <a:r>
                        <a:rPr kumimoji="0" lang="en-MY" sz="1000" b="0" i="0" u="none" strike="noStrike" cap="none" normalizeH="0" baseline="0" smtClean="0">
                          <a:ln>
                            <a:noFill/>
                          </a:ln>
                          <a:solidFill>
                            <a:schemeClr val="tx1"/>
                          </a:solidFill>
                          <a:effectLst/>
                          <a:latin typeface="Tw Cen MT" pitchFamily="34" charset="0"/>
                        </a:rPr>
                        <a:t>Q4 - Promote and raise awareness of CITP initiatives</a:t>
                      </a:r>
                      <a:endParaRPr kumimoji="0" lang="en-US" sz="1000" b="0" i="0" u="none" strike="noStrike" cap="none" normalizeH="0" baseline="0" smtClean="0">
                        <a:ln>
                          <a:noFill/>
                        </a:ln>
                        <a:solidFill>
                          <a:schemeClr val="tx1"/>
                        </a:solidFill>
                        <a:effectLst/>
                        <a:latin typeface="Tw Cen MT" pitchFamily="34" charset="0"/>
                      </a:endParaRPr>
                    </a:p>
                  </a:txBody>
                  <a:tcPr marL="91445" marR="91445" marT="45710" marB="4571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396875">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ms-MY" sz="1000" b="1" i="0" u="none" strike="noStrike" cap="none" normalizeH="0" baseline="0" smtClean="0">
                          <a:ln>
                            <a:noFill/>
                          </a:ln>
                          <a:solidFill>
                            <a:schemeClr val="tx1"/>
                          </a:solidFill>
                          <a:effectLst/>
                          <a:latin typeface="Tw Cen MT" pitchFamily="34" charset="0"/>
                        </a:rPr>
                        <a:t>SUB-INITIATIVE</a:t>
                      </a:r>
                    </a:p>
                    <a:p>
                      <a:pPr marL="0" marR="0" lvl="0" indent="0" algn="l" defTabSz="685800" rtl="0" eaLnBrk="1" fontAlgn="base" latinLnBrk="0" hangingPunct="1">
                        <a:lnSpc>
                          <a:spcPct val="100000"/>
                        </a:lnSpc>
                        <a:spcBef>
                          <a:spcPct val="0"/>
                        </a:spcBef>
                        <a:spcAft>
                          <a:spcPct val="0"/>
                        </a:spcAft>
                        <a:buClrTx/>
                        <a:buSzTx/>
                        <a:buFontTx/>
                        <a:buNone/>
                        <a:tabLst/>
                      </a:pPr>
                      <a:r>
                        <a:rPr kumimoji="0" lang="en-MY" sz="1000" b="0" i="0" u="none" strike="noStrike" cap="none" normalizeH="0" baseline="0" smtClean="0">
                          <a:ln>
                            <a:noFill/>
                          </a:ln>
                          <a:solidFill>
                            <a:schemeClr val="tx1"/>
                          </a:solidFill>
                          <a:effectLst/>
                          <a:latin typeface="Tw Cen MT" pitchFamily="34" charset="0"/>
                        </a:rPr>
                        <a:t>-</a:t>
                      </a:r>
                      <a:endParaRPr kumimoji="0" lang="ms-MY" sz="1000" b="0" i="0" u="none" strike="noStrike" cap="none" normalizeH="0" baseline="0" smtClean="0">
                        <a:ln>
                          <a:noFill/>
                        </a:ln>
                        <a:solidFill>
                          <a:schemeClr val="tx1"/>
                        </a:solidFill>
                        <a:effectLst/>
                        <a:latin typeface="Tw Cen MT" pitchFamily="34" charset="0"/>
                      </a:endParaRPr>
                    </a:p>
                  </a:txBody>
                  <a:tcPr marL="91445" marR="91445" marT="45710" marB="4571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177" name="TextBox 20"/>
          <p:cNvSpPr txBox="1">
            <a:spLocks noChangeArrowheads="1"/>
          </p:cNvSpPr>
          <p:nvPr/>
        </p:nvSpPr>
        <p:spPr bwMode="auto">
          <a:xfrm>
            <a:off x="-6350" y="4592638"/>
            <a:ext cx="6864350" cy="2708434"/>
          </a:xfrm>
          <a:prstGeom prst="rect">
            <a:avLst/>
          </a:prstGeom>
          <a:noFill/>
          <a:ln w="9525">
            <a:noFill/>
            <a:miter lim="800000"/>
            <a:headEnd/>
            <a:tailEnd/>
          </a:ln>
        </p:spPr>
        <p:txBody>
          <a:bodyPr>
            <a:spAutoFit/>
          </a:bodyPr>
          <a:lstStyle/>
          <a:p>
            <a:pPr eaLnBrk="1" hangingPunct="1"/>
            <a:r>
              <a:rPr lang="en-MY" altLang="en-US" sz="1000" dirty="0">
                <a:latin typeface="Tw Cen MT" pitchFamily="34" charset="0"/>
              </a:rPr>
              <a:t>This KPI is under the purview of IWG5</a:t>
            </a:r>
            <a:r>
              <a:rPr lang="en-MY" altLang="en-US" sz="1000" dirty="0" smtClean="0">
                <a:latin typeface="Tw Cen MT" pitchFamily="34" charset="0"/>
              </a:rPr>
              <a:t>.</a:t>
            </a:r>
          </a:p>
          <a:p>
            <a:pPr eaLnBrk="1" hangingPunct="1"/>
            <a:endParaRPr lang="en-MY" altLang="en-US" sz="1000" dirty="0">
              <a:latin typeface="Tw Cen MT" pitchFamily="34" charset="0"/>
            </a:endParaRPr>
          </a:p>
          <a:p>
            <a:pPr eaLnBrk="1" hangingPunct="1"/>
            <a:r>
              <a:rPr lang="en-US" altLang="en-US" sz="1000" dirty="0" smtClean="0">
                <a:latin typeface="Tw Cen MT" pitchFamily="34" charset="0"/>
              </a:rPr>
              <a:t>This KPI has been enhanced by IWG5 from the target of 3Mn to a new target of 7Mn beginning 2017.</a:t>
            </a:r>
          </a:p>
          <a:p>
            <a:pPr eaLnBrk="1" hangingPunct="1"/>
            <a:endParaRPr lang="en-US" altLang="en-US" sz="1000" dirty="0">
              <a:latin typeface="Tw Cen MT" pitchFamily="34" charset="0"/>
            </a:endParaRPr>
          </a:p>
          <a:p>
            <a:pPr lvl="0" eaLnBrk="1" hangingPunct="1"/>
            <a:r>
              <a:rPr kumimoji="0" lang="en-US" sz="1000" b="1" i="0" u="none" strike="noStrike" cap="none" normalizeH="0" baseline="0" dirty="0" smtClean="0">
                <a:ln>
                  <a:noFill/>
                </a:ln>
                <a:solidFill>
                  <a:schemeClr val="tx1"/>
                </a:solidFill>
                <a:effectLst/>
                <a:latin typeface="Tw Cen MT" pitchFamily="34" charset="0"/>
              </a:rPr>
              <a:t>Users Reached On Social Media :</a:t>
            </a:r>
          </a:p>
          <a:p>
            <a:pPr lvl="0" eaLnBrk="1" hangingPunct="1"/>
            <a:r>
              <a:rPr lang="en-MY" sz="1000" dirty="0" smtClean="0">
                <a:latin typeface="Tw Cen MT" pitchFamily="34" charset="0"/>
              </a:rPr>
              <a:t>The statistics on users reached on social media are as follows :</a:t>
            </a:r>
          </a:p>
          <a:p>
            <a:pPr lvl="0" eaLnBrk="1" hangingPunct="1"/>
            <a:endParaRPr kumimoji="0" lang="en-MY" sz="1000" b="1" i="0" u="none" strike="noStrike" cap="none" normalizeH="0" baseline="0" dirty="0">
              <a:ln>
                <a:noFill/>
              </a:ln>
              <a:solidFill>
                <a:schemeClr val="tx1"/>
              </a:solidFill>
              <a:effectLst/>
              <a:latin typeface="Tw Cen MT" pitchFamily="34" charset="0"/>
            </a:endParaRPr>
          </a:p>
          <a:p>
            <a:pPr lvl="0" eaLnBrk="1" hangingPunct="1"/>
            <a:endParaRPr lang="en-MY" sz="1000" b="1" dirty="0" smtClean="0">
              <a:latin typeface="Tw Cen MT" pitchFamily="34" charset="0"/>
            </a:endParaRPr>
          </a:p>
          <a:p>
            <a:pPr lvl="0" eaLnBrk="1" hangingPunct="1"/>
            <a:endParaRPr kumimoji="0" lang="en-MY" sz="1000" b="1" i="0" u="none" strike="noStrike" cap="none" normalizeH="0" baseline="0" dirty="0">
              <a:ln>
                <a:noFill/>
              </a:ln>
              <a:solidFill>
                <a:schemeClr val="tx1"/>
              </a:solidFill>
              <a:effectLst/>
              <a:latin typeface="Tw Cen MT" pitchFamily="34" charset="0"/>
            </a:endParaRPr>
          </a:p>
          <a:p>
            <a:pPr lvl="0" eaLnBrk="1" hangingPunct="1"/>
            <a:endParaRPr lang="en-MY" sz="1000" b="1" dirty="0" smtClean="0">
              <a:latin typeface="Tw Cen MT" pitchFamily="34" charset="0"/>
            </a:endParaRPr>
          </a:p>
          <a:p>
            <a:pPr lvl="0" eaLnBrk="1" hangingPunct="1"/>
            <a:endParaRPr kumimoji="0" lang="en-MY" sz="1000" b="1" i="0" u="none" strike="noStrike" cap="none" normalizeH="0" baseline="0" dirty="0">
              <a:ln>
                <a:noFill/>
              </a:ln>
              <a:solidFill>
                <a:schemeClr val="tx1"/>
              </a:solidFill>
              <a:effectLst/>
              <a:latin typeface="Tw Cen MT" pitchFamily="34" charset="0"/>
            </a:endParaRPr>
          </a:p>
          <a:p>
            <a:pPr lvl="0" eaLnBrk="1" hangingPunct="1"/>
            <a:endParaRPr lang="en-MY" sz="1000" b="1" dirty="0" smtClean="0">
              <a:latin typeface="Tw Cen MT" pitchFamily="34" charset="0"/>
            </a:endParaRPr>
          </a:p>
          <a:p>
            <a:pPr lvl="0" eaLnBrk="1" hangingPunct="1"/>
            <a:endParaRPr kumimoji="0" lang="en-MY" sz="1000" b="1" i="0" u="none" strike="noStrike" cap="none" normalizeH="0" baseline="0" dirty="0">
              <a:ln>
                <a:noFill/>
              </a:ln>
              <a:solidFill>
                <a:schemeClr val="tx1"/>
              </a:solidFill>
              <a:effectLst/>
              <a:latin typeface="Tw Cen MT" pitchFamily="34" charset="0"/>
            </a:endParaRPr>
          </a:p>
          <a:p>
            <a:pPr lvl="0" eaLnBrk="1" hangingPunct="1"/>
            <a:endParaRPr lang="en-MY" sz="1000" b="1" dirty="0" smtClean="0">
              <a:latin typeface="Tw Cen MT" pitchFamily="34" charset="0"/>
            </a:endParaRPr>
          </a:p>
          <a:p>
            <a:pPr lvl="0" eaLnBrk="1" hangingPunct="1"/>
            <a:endParaRPr kumimoji="0" lang="en-US" sz="1000" b="1" i="0" u="none" strike="noStrike" cap="none" normalizeH="0" baseline="0" dirty="0" smtClean="0">
              <a:ln>
                <a:noFill/>
              </a:ln>
              <a:solidFill>
                <a:schemeClr val="tx1"/>
              </a:solidFill>
              <a:effectLst/>
              <a:latin typeface="Tw Cen MT" pitchFamily="34" charset="0"/>
            </a:endParaRPr>
          </a:p>
          <a:p>
            <a:pPr eaLnBrk="1" hangingPunct="1"/>
            <a:endParaRPr lang="en-MY" altLang="en-US" sz="1000" dirty="0">
              <a:latin typeface="Tw Cen MT" pitchFamily="34" charset="0"/>
            </a:endParaRPr>
          </a:p>
          <a:p>
            <a:pPr eaLnBrk="1" hangingPunct="1"/>
            <a:endParaRPr lang="en-MY" altLang="en-US" sz="1000" dirty="0">
              <a:latin typeface="Tw Cen MT" pitchFamily="34" charset="0"/>
            </a:endParaRPr>
          </a:p>
        </p:txBody>
      </p:sp>
      <p:sp>
        <p:nvSpPr>
          <p:cNvPr id="6178" name="Rectangle 4"/>
          <p:cNvSpPr>
            <a:spLocks noChangeArrowheads="1"/>
          </p:cNvSpPr>
          <p:nvPr/>
        </p:nvSpPr>
        <p:spPr bwMode="auto">
          <a:xfrm>
            <a:off x="2109788" y="63500"/>
            <a:ext cx="3168650" cy="307975"/>
          </a:xfrm>
          <a:prstGeom prst="rect">
            <a:avLst/>
          </a:prstGeom>
          <a:noFill/>
          <a:ln w="9525">
            <a:noFill/>
            <a:miter lim="800000"/>
            <a:headEnd/>
            <a:tailEnd/>
          </a:ln>
        </p:spPr>
        <p:txBody>
          <a:bodyPr wrap="none">
            <a:spAutoFit/>
          </a:bodyPr>
          <a:lstStyle/>
          <a:p>
            <a:pPr eaLnBrk="1" hangingPunct="1"/>
            <a:r>
              <a:rPr lang="ms-MY" altLang="en-US" sz="1400" b="1">
                <a:solidFill>
                  <a:srgbClr val="FF0000"/>
                </a:solidFill>
                <a:latin typeface="Tw Cen MT" pitchFamily="34" charset="0"/>
              </a:rPr>
              <a:t>QUALITY, SAFETY &amp; PROFESSIONALISM</a:t>
            </a:r>
            <a:endParaRPr lang="ms-MY" altLang="en-US" sz="1400">
              <a:solidFill>
                <a:srgbClr val="FF0000"/>
              </a:solidFill>
            </a:endParaRPr>
          </a:p>
        </p:txBody>
      </p:sp>
      <p:sp>
        <p:nvSpPr>
          <p:cNvPr id="6179" name="Rectangle 9"/>
          <p:cNvSpPr>
            <a:spLocks noChangeArrowheads="1"/>
          </p:cNvSpPr>
          <p:nvPr/>
        </p:nvSpPr>
        <p:spPr bwMode="auto">
          <a:xfrm>
            <a:off x="117474" y="-74613"/>
            <a:ext cx="2217163" cy="523876"/>
          </a:xfrm>
          <a:prstGeom prst="rect">
            <a:avLst/>
          </a:prstGeom>
          <a:noFill/>
          <a:ln w="9525">
            <a:noFill/>
            <a:miter lim="800000"/>
            <a:headEnd/>
            <a:tailEnd/>
          </a:ln>
        </p:spPr>
        <p:txBody>
          <a:bodyPr wrap="square">
            <a:spAutoFit/>
          </a:bodyPr>
          <a:lstStyle/>
          <a:p>
            <a:pPr eaLnBrk="1" hangingPunct="1"/>
            <a:r>
              <a:rPr lang="ms-MY" altLang="en-US" sz="2800" b="1" dirty="0">
                <a:solidFill>
                  <a:schemeClr val="bg1"/>
                </a:solidFill>
                <a:latin typeface="Tw Cen MT" pitchFamily="34" charset="0"/>
              </a:rPr>
              <a:t>KPI Q4-029</a:t>
            </a:r>
            <a:endParaRPr lang="ms-MY" altLang="en-US" sz="2800" dirty="0">
              <a:solidFill>
                <a:schemeClr val="bg1"/>
              </a:solidFill>
            </a:endParaRPr>
          </a:p>
        </p:txBody>
      </p:sp>
      <p:sp>
        <p:nvSpPr>
          <p:cNvPr id="6180" name="TextBox 14"/>
          <p:cNvSpPr txBox="1">
            <a:spLocks noChangeArrowheads="1"/>
          </p:cNvSpPr>
          <p:nvPr/>
        </p:nvSpPr>
        <p:spPr bwMode="auto">
          <a:xfrm>
            <a:off x="0" y="4305300"/>
            <a:ext cx="6858000" cy="231775"/>
          </a:xfrm>
          <a:prstGeom prst="rect">
            <a:avLst/>
          </a:prstGeom>
          <a:solidFill>
            <a:srgbClr val="FF3300"/>
          </a:solidFill>
          <a:ln w="9525">
            <a:noFill/>
            <a:miter lim="800000"/>
            <a:headEnd/>
            <a:tailEnd/>
          </a:ln>
        </p:spPr>
        <p:txBody>
          <a:bodyPr>
            <a:spAutoFit/>
          </a:bodyPr>
          <a:lstStyle/>
          <a:p>
            <a:pPr algn="ctr" eaLnBrk="1" hangingPunct="1"/>
            <a:r>
              <a:rPr lang="en-US" altLang="en-US" sz="900" b="1">
                <a:solidFill>
                  <a:schemeClr val="bg1"/>
                </a:solidFill>
                <a:latin typeface="Tw Cen MT" pitchFamily="34" charset="0"/>
              </a:rPr>
              <a:t>PROGRESS REPORT UNTIL Q2 2018</a:t>
            </a:r>
            <a:endParaRPr lang="en-MY" altLang="en-US" sz="900" b="1">
              <a:solidFill>
                <a:schemeClr val="bg1"/>
              </a:solidFill>
              <a:latin typeface="Tw Cen MT" pitchFamily="34" charset="0"/>
            </a:endParaRPr>
          </a:p>
        </p:txBody>
      </p:sp>
      <p:sp>
        <p:nvSpPr>
          <p:cNvPr id="6181" name="TextBox 15"/>
          <p:cNvSpPr txBox="1">
            <a:spLocks noChangeArrowheads="1"/>
          </p:cNvSpPr>
          <p:nvPr/>
        </p:nvSpPr>
        <p:spPr bwMode="auto">
          <a:xfrm>
            <a:off x="0" y="1820863"/>
            <a:ext cx="6858000" cy="231775"/>
          </a:xfrm>
          <a:prstGeom prst="rect">
            <a:avLst/>
          </a:prstGeom>
          <a:solidFill>
            <a:srgbClr val="FF3300"/>
          </a:solidFill>
          <a:ln w="9525">
            <a:noFill/>
            <a:miter lim="800000"/>
            <a:headEnd/>
            <a:tailEnd/>
          </a:ln>
        </p:spPr>
        <p:txBody>
          <a:bodyPr>
            <a:spAutoFit/>
          </a:bodyPr>
          <a:lstStyle/>
          <a:p>
            <a:pPr algn="ctr" eaLnBrk="1" hangingPunct="1"/>
            <a:r>
              <a:rPr lang="en-US" altLang="en-US" sz="900" b="1">
                <a:solidFill>
                  <a:schemeClr val="bg1"/>
                </a:solidFill>
                <a:latin typeface="Tw Cen MT" pitchFamily="34" charset="0"/>
              </a:rPr>
              <a:t>ANNUAL TARGET</a:t>
            </a:r>
            <a:endParaRPr lang="en-MY" altLang="en-US" sz="900" b="1">
              <a:solidFill>
                <a:schemeClr val="bg1"/>
              </a:solidFill>
              <a:latin typeface="Tw Cen MT"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401885960"/>
              </p:ext>
            </p:extLst>
          </p:nvPr>
        </p:nvGraphicFramePr>
        <p:xfrm>
          <a:off x="209549" y="5696393"/>
          <a:ext cx="6438900" cy="1352107"/>
        </p:xfrm>
        <a:graphic>
          <a:graphicData uri="http://schemas.openxmlformats.org/drawingml/2006/table">
            <a:tbl>
              <a:tblPr firstRow="1" bandRow="1">
                <a:tableStyleId>{2D5ABB26-0587-4C30-8999-92F81FD0307C}</a:tableStyleId>
              </a:tblPr>
              <a:tblGrid>
                <a:gridCol w="1073150">
                  <a:extLst>
                    <a:ext uri="{9D8B030D-6E8A-4147-A177-3AD203B41FA5}">
                      <a16:colId xmlns:a16="http://schemas.microsoft.com/office/drawing/2014/main" val="20000"/>
                    </a:ext>
                  </a:extLst>
                </a:gridCol>
                <a:gridCol w="1073150">
                  <a:extLst>
                    <a:ext uri="{9D8B030D-6E8A-4147-A177-3AD203B41FA5}">
                      <a16:colId xmlns:a16="http://schemas.microsoft.com/office/drawing/2014/main" val="20001"/>
                    </a:ext>
                  </a:extLst>
                </a:gridCol>
                <a:gridCol w="1073150">
                  <a:extLst>
                    <a:ext uri="{9D8B030D-6E8A-4147-A177-3AD203B41FA5}">
                      <a16:colId xmlns:a16="http://schemas.microsoft.com/office/drawing/2014/main" val="20002"/>
                    </a:ext>
                  </a:extLst>
                </a:gridCol>
                <a:gridCol w="1073150">
                  <a:extLst>
                    <a:ext uri="{9D8B030D-6E8A-4147-A177-3AD203B41FA5}">
                      <a16:colId xmlns:a16="http://schemas.microsoft.com/office/drawing/2014/main" val="20003"/>
                    </a:ext>
                  </a:extLst>
                </a:gridCol>
                <a:gridCol w="1073150">
                  <a:extLst>
                    <a:ext uri="{9D8B030D-6E8A-4147-A177-3AD203B41FA5}">
                      <a16:colId xmlns:a16="http://schemas.microsoft.com/office/drawing/2014/main" val="20004"/>
                    </a:ext>
                  </a:extLst>
                </a:gridCol>
                <a:gridCol w="1073150">
                  <a:extLst>
                    <a:ext uri="{9D8B030D-6E8A-4147-A177-3AD203B41FA5}">
                      <a16:colId xmlns:a16="http://schemas.microsoft.com/office/drawing/2014/main" val="20005"/>
                    </a:ext>
                  </a:extLst>
                </a:gridCol>
              </a:tblGrid>
              <a:tr h="219075">
                <a:tc>
                  <a:txBody>
                    <a:bodyPr/>
                    <a:lstStyle/>
                    <a:p>
                      <a:endParaRPr lang="en-MY" sz="1000" kern="1200" dirty="0">
                        <a:solidFill>
                          <a:schemeClr val="tx1"/>
                        </a:solidFill>
                        <a:latin typeface="Tw Cen MT" panose="020B0602020104020603"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2016</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2017</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2018</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2019</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2020</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355792">
                <a:tc>
                  <a:txBody>
                    <a:bodyPr/>
                    <a:lstStyle/>
                    <a:p>
                      <a:r>
                        <a:rPr lang="en-MY" sz="1000" kern="1200" dirty="0" smtClean="0">
                          <a:solidFill>
                            <a:schemeClr val="tx1"/>
                          </a:solidFill>
                          <a:latin typeface="Tw Cen MT" panose="020B0602020104020603" pitchFamily="34" charset="0"/>
                          <a:ea typeface="+mn-ea"/>
                          <a:cs typeface="+mn-cs"/>
                        </a:rPr>
                        <a:t>Target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3Mn</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7Mn</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smtClean="0">
                          <a:solidFill>
                            <a:schemeClr val="tx1"/>
                          </a:solidFill>
                          <a:latin typeface="Tw Cen MT" panose="020B0602020104020603" pitchFamily="34" charset="0"/>
                          <a:ea typeface="+mn-ea"/>
                          <a:cs typeface="+mn-cs"/>
                        </a:rPr>
                        <a:t>7Mn</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7Mn</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7Mn</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46614">
                <a:tc>
                  <a:txBody>
                    <a:bodyPr/>
                    <a:lstStyle/>
                    <a:p>
                      <a:r>
                        <a:rPr lang="en-MY" sz="1000" kern="1200" dirty="0" smtClean="0">
                          <a:solidFill>
                            <a:schemeClr val="tx1"/>
                          </a:solidFill>
                          <a:latin typeface="Tw Cen MT" panose="020B0602020104020603" pitchFamily="34" charset="0"/>
                          <a:ea typeface="+mn-ea"/>
                          <a:cs typeface="+mn-cs"/>
                        </a:rPr>
                        <a:t>Achievement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7.3Mn</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7.1Mn</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000" kern="1200" dirty="0" smtClean="0">
                          <a:solidFill>
                            <a:schemeClr val="tx1"/>
                          </a:solidFill>
                          <a:latin typeface="Tw Cen MT" panose="020B0602020104020603" pitchFamily="34" charset="0"/>
                          <a:ea typeface="+mn-ea"/>
                          <a:cs typeface="+mn-cs"/>
                        </a:rPr>
                        <a:t>5.6Mn </a:t>
                      </a:r>
                    </a:p>
                    <a:p>
                      <a:pPr marL="0" marR="0" indent="0" algn="ctr" defTabSz="685800" rtl="0" eaLnBrk="1" fontAlgn="auto" latinLnBrk="0" hangingPunct="1">
                        <a:lnSpc>
                          <a:spcPct val="100000"/>
                        </a:lnSpc>
                        <a:spcBef>
                          <a:spcPts val="0"/>
                        </a:spcBef>
                        <a:spcAft>
                          <a:spcPts val="0"/>
                        </a:spcAft>
                        <a:buClrTx/>
                        <a:buSzTx/>
                        <a:buFontTx/>
                        <a:buNone/>
                        <a:tabLst/>
                        <a:defRPr/>
                      </a:pPr>
                      <a:r>
                        <a:rPr lang="en-MY" sz="1000" kern="1200" dirty="0" smtClean="0">
                          <a:solidFill>
                            <a:schemeClr val="tx1"/>
                          </a:solidFill>
                          <a:latin typeface="Tw Cen MT" panose="020B0602020104020603" pitchFamily="34" charset="0"/>
                          <a:ea typeface="+mn-ea"/>
                          <a:cs typeface="+mn-cs"/>
                        </a:rPr>
                        <a:t>(Q2 2018)</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56235">
                <a:tc>
                  <a:txBody>
                    <a:bodyPr/>
                    <a:lstStyle/>
                    <a:p>
                      <a:r>
                        <a:rPr lang="en-MY" sz="1000" kern="1200" dirty="0" smtClean="0">
                          <a:solidFill>
                            <a:schemeClr val="tx1"/>
                          </a:solidFill>
                          <a:latin typeface="Tw Cen MT" panose="020B0602020104020603" pitchFamily="34" charset="0"/>
                          <a:ea typeface="+mn-ea"/>
                          <a:cs typeface="+mn-cs"/>
                        </a:rPr>
                        <a:t>Achievement %</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243%</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101%</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80%</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558085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txBody>
                  <a:tcPr>
                    <a:solidFill>
                      <a:srgbClr val="FF3300">
                        <a:alpha val="65000"/>
                      </a:srgb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10</a:t>
                      </a:r>
                      <a:r>
                        <a:rPr lang="ms-MY" sz="900" dirty="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35</a:t>
                      </a:r>
                      <a:r>
                        <a:rPr lang="ms-MY" sz="900" dirty="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35</a:t>
                      </a:r>
                      <a:r>
                        <a:rPr lang="ms-MY" sz="900" dirty="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FF3300">
                        <a:alpha val="65000"/>
                      </a:srgbClr>
                    </a:solidFill>
                  </a:tcPr>
                </a:tc>
                <a:extLst>
                  <a:ext uri="{0D108BD9-81ED-4DB2-BD59-A6C34878D82A}">
                    <a16:rowId xmlns:a16="http://schemas.microsoft.com/office/drawing/2014/main" val="2306563032"/>
                  </a:ext>
                </a:extLst>
              </a:tr>
              <a:tr h="1787931">
                <a:tc>
                  <a:txBody>
                    <a:bodyPr/>
                    <a:lstStyle/>
                    <a:p>
                      <a:endParaRPr lang="en-MY"/>
                    </a:p>
                  </a:txBody>
                  <a:tcPr>
                    <a:solidFill>
                      <a:schemeClr val="accent2">
                        <a:lumMod val="20000"/>
                        <a:lumOff val="80000"/>
                      </a:schemeClr>
                    </a:solidFill>
                  </a:tcPr>
                </a:tc>
                <a:tc>
                  <a:txBody>
                    <a:bodyPr/>
                    <a:lstStyle/>
                    <a:p>
                      <a:pPr>
                        <a:lnSpc>
                          <a:spcPct val="100000"/>
                        </a:lnSpc>
                        <a:defRPr/>
                      </a:pPr>
                      <a:r>
                        <a:rPr lang="en-US" sz="900" dirty="0">
                          <a:solidFill>
                            <a:schemeClr val="tx1"/>
                          </a:solidFill>
                          <a:latin typeface="Tw Cen MT" pitchFamily="34" charset="0"/>
                        </a:rPr>
                        <a:t>3 pilot projects for the implementation of </a:t>
                      </a:r>
                      <a:r>
                        <a:rPr lang="en-US" sz="900" dirty="0" err="1">
                          <a:solidFill>
                            <a:schemeClr val="tx1"/>
                          </a:solidFill>
                          <a:latin typeface="Tw Cen MT" pitchFamily="34" charset="0"/>
                        </a:rPr>
                        <a:t>Gerbang</a:t>
                      </a:r>
                      <a:r>
                        <a:rPr lang="en-US" sz="900" dirty="0">
                          <a:solidFill>
                            <a:schemeClr val="tx1"/>
                          </a:solidFill>
                          <a:latin typeface="Tw Cen MT" pitchFamily="34" charset="0"/>
                        </a:rPr>
                        <a:t> </a:t>
                      </a:r>
                      <a:r>
                        <a:rPr lang="en-US" sz="900" dirty="0" err="1">
                          <a:solidFill>
                            <a:schemeClr val="tx1"/>
                          </a:solidFill>
                          <a:latin typeface="Tw Cen MT" pitchFamily="34" charset="0"/>
                        </a:rPr>
                        <a:t>Nilai</a:t>
                      </a:r>
                      <a:r>
                        <a:rPr lang="en-US" sz="900" dirty="0">
                          <a:solidFill>
                            <a:schemeClr val="tx1"/>
                          </a:solidFill>
                          <a:latin typeface="Tw Cen MT" pitchFamily="34" charset="0"/>
                        </a:rPr>
                        <a:t> identified.</a:t>
                      </a:r>
                    </a:p>
                    <a:p>
                      <a:pPr eaLnBrk="1" fontAlgn="auto" hangingPunct="1">
                        <a:lnSpc>
                          <a:spcPct val="100000"/>
                        </a:lnSpc>
                        <a:spcBef>
                          <a:spcPts val="0"/>
                        </a:spcBef>
                        <a:spcAft>
                          <a:spcPts val="0"/>
                        </a:spcAft>
                        <a:defRPr/>
                      </a:pPr>
                      <a:endParaRPr lang="en-US" sz="900" dirty="0">
                        <a:solidFill>
                          <a:schemeClr val="tx1"/>
                        </a:solidFill>
                        <a:latin typeface="Tw Cen MT" pitchFamily="34" charset="0"/>
                      </a:endParaRPr>
                    </a:p>
                    <a:p>
                      <a:pPr>
                        <a:lnSpc>
                          <a:spcPct val="100000"/>
                        </a:lnSpc>
                        <a:defRPr/>
                      </a:pPr>
                      <a:r>
                        <a:rPr lang="en-US" sz="900" dirty="0">
                          <a:solidFill>
                            <a:schemeClr val="tx1"/>
                          </a:solidFill>
                          <a:latin typeface="Tw Cen MT" pitchFamily="34" charset="0"/>
                        </a:rPr>
                        <a:t>Study on the implementation of </a:t>
                      </a:r>
                      <a:r>
                        <a:rPr lang="en-US" sz="900" dirty="0" err="1">
                          <a:solidFill>
                            <a:schemeClr val="tx1"/>
                          </a:solidFill>
                          <a:latin typeface="Tw Cen MT" pitchFamily="34" charset="0"/>
                        </a:rPr>
                        <a:t>Gerbang</a:t>
                      </a:r>
                      <a:r>
                        <a:rPr lang="en-US" sz="900" dirty="0">
                          <a:solidFill>
                            <a:schemeClr val="tx1"/>
                          </a:solidFill>
                          <a:latin typeface="Tw Cen MT" pitchFamily="34" charset="0"/>
                        </a:rPr>
                        <a:t> </a:t>
                      </a:r>
                      <a:r>
                        <a:rPr lang="en-US" sz="900" dirty="0" err="1">
                          <a:solidFill>
                            <a:schemeClr val="tx1"/>
                          </a:solidFill>
                          <a:latin typeface="Tw Cen MT" pitchFamily="34" charset="0"/>
                        </a:rPr>
                        <a:t>Nilai</a:t>
                      </a:r>
                      <a:r>
                        <a:rPr lang="en-US" sz="900" dirty="0">
                          <a:solidFill>
                            <a:schemeClr val="tx1"/>
                          </a:solidFill>
                          <a:latin typeface="Tw Cen MT" pitchFamily="34" charset="0"/>
                        </a:rPr>
                        <a:t> in previous projects completed</a:t>
                      </a:r>
                    </a:p>
                  </a:txBody>
                  <a:tcPr>
                    <a:solidFill>
                      <a:schemeClr val="accent2">
                        <a:lumMod val="20000"/>
                        <a:lumOff val="80000"/>
                      </a:schemeClr>
                    </a:solidFill>
                  </a:tcPr>
                </a:tc>
                <a:tc>
                  <a:txBody>
                    <a:bodyPr/>
                    <a:lstStyle/>
                    <a:p>
                      <a:pPr eaLnBrk="1" fontAlgn="auto" hangingPunct="1">
                        <a:lnSpc>
                          <a:spcPct val="100000"/>
                        </a:lnSpc>
                        <a:spcBef>
                          <a:spcPts val="0"/>
                        </a:spcBef>
                        <a:spcAft>
                          <a:spcPts val="0"/>
                        </a:spcAft>
                        <a:defRPr/>
                      </a:pPr>
                      <a:r>
                        <a:rPr lang="en-US" sz="900" dirty="0">
                          <a:solidFill>
                            <a:schemeClr val="tx1"/>
                          </a:solidFill>
                          <a:latin typeface="Tw Cen MT" pitchFamily="34" charset="0"/>
                        </a:rPr>
                        <a:t>All 3 pilot projects </a:t>
                      </a:r>
                    </a:p>
                    <a:p>
                      <a:pPr eaLnBrk="1" fontAlgn="auto" hangingPunct="1">
                        <a:lnSpc>
                          <a:spcPct val="100000"/>
                        </a:lnSpc>
                        <a:spcBef>
                          <a:spcPts val="0"/>
                        </a:spcBef>
                        <a:spcAft>
                          <a:spcPts val="0"/>
                        </a:spcAft>
                        <a:defRPr/>
                      </a:pPr>
                      <a:r>
                        <a:rPr lang="en-US" sz="900" dirty="0">
                          <a:solidFill>
                            <a:schemeClr val="tx1"/>
                          </a:solidFill>
                          <a:latin typeface="Tw Cen MT" pitchFamily="34" charset="0"/>
                        </a:rPr>
                        <a:t>assessed by </a:t>
                      </a:r>
                      <a:r>
                        <a:rPr lang="en-US" sz="900" dirty="0" err="1">
                          <a:solidFill>
                            <a:schemeClr val="tx1"/>
                          </a:solidFill>
                          <a:latin typeface="Tw Cen MT" pitchFamily="34" charset="0"/>
                        </a:rPr>
                        <a:t>Gerbang</a:t>
                      </a:r>
                      <a:r>
                        <a:rPr lang="en-US" sz="900" dirty="0">
                          <a:solidFill>
                            <a:schemeClr val="tx1"/>
                          </a:solidFill>
                          <a:latin typeface="Tw Cen MT" pitchFamily="34" charset="0"/>
                        </a:rPr>
                        <a:t> </a:t>
                      </a:r>
                      <a:r>
                        <a:rPr lang="en-US" sz="900" dirty="0" err="1">
                          <a:solidFill>
                            <a:schemeClr val="tx1"/>
                          </a:solidFill>
                          <a:latin typeface="Tw Cen MT" pitchFamily="34" charset="0"/>
                        </a:rPr>
                        <a:t>Nilai</a:t>
                      </a:r>
                      <a:r>
                        <a:rPr lang="en-US" sz="900" dirty="0">
                          <a:solidFill>
                            <a:schemeClr val="tx1"/>
                          </a:solidFill>
                          <a:latin typeface="Tw Cen MT" pitchFamily="34" charset="0"/>
                        </a:rPr>
                        <a:t>  No.1 (Planning Phase), </a:t>
                      </a:r>
                      <a:r>
                        <a:rPr lang="en-US" sz="900" dirty="0" err="1">
                          <a:solidFill>
                            <a:schemeClr val="tx1"/>
                          </a:solidFill>
                          <a:latin typeface="Tw Cen MT" pitchFamily="34" charset="0"/>
                        </a:rPr>
                        <a:t>Gerbang</a:t>
                      </a:r>
                      <a:r>
                        <a:rPr lang="en-US" sz="900" dirty="0">
                          <a:solidFill>
                            <a:schemeClr val="tx1"/>
                          </a:solidFill>
                          <a:latin typeface="Tw Cen MT" pitchFamily="34" charset="0"/>
                        </a:rPr>
                        <a:t> </a:t>
                      </a:r>
                      <a:r>
                        <a:rPr lang="en-US" sz="900" dirty="0" err="1">
                          <a:solidFill>
                            <a:schemeClr val="tx1"/>
                          </a:solidFill>
                          <a:latin typeface="Tw Cen MT" pitchFamily="34" charset="0"/>
                        </a:rPr>
                        <a:t>Nilai</a:t>
                      </a:r>
                      <a:r>
                        <a:rPr lang="en-US" sz="900" dirty="0">
                          <a:solidFill>
                            <a:schemeClr val="tx1"/>
                          </a:solidFill>
                          <a:latin typeface="Tw Cen MT" pitchFamily="34" charset="0"/>
                        </a:rPr>
                        <a:t>  No.2 (Design Phase), and </a:t>
                      </a:r>
                      <a:r>
                        <a:rPr lang="en-US" sz="900" dirty="0" err="1">
                          <a:solidFill>
                            <a:schemeClr val="tx1"/>
                          </a:solidFill>
                          <a:latin typeface="Tw Cen MT" pitchFamily="34" charset="0"/>
                        </a:rPr>
                        <a:t>Gerbang</a:t>
                      </a:r>
                      <a:r>
                        <a:rPr lang="en-US" sz="900" dirty="0">
                          <a:solidFill>
                            <a:schemeClr val="tx1"/>
                          </a:solidFill>
                          <a:latin typeface="Tw Cen MT" pitchFamily="34" charset="0"/>
                        </a:rPr>
                        <a:t> </a:t>
                      </a:r>
                      <a:r>
                        <a:rPr lang="en-US" sz="900" dirty="0" err="1">
                          <a:solidFill>
                            <a:schemeClr val="tx1"/>
                          </a:solidFill>
                          <a:latin typeface="Tw Cen MT" pitchFamily="34" charset="0"/>
                        </a:rPr>
                        <a:t>Nilai</a:t>
                      </a:r>
                      <a:r>
                        <a:rPr lang="en-US" sz="900" dirty="0">
                          <a:solidFill>
                            <a:schemeClr val="tx1"/>
                          </a:solidFill>
                          <a:latin typeface="Tw Cen MT" pitchFamily="34" charset="0"/>
                        </a:rPr>
                        <a:t>  No.3 (Tender Phase) </a:t>
                      </a:r>
                    </a:p>
                  </a:txBody>
                  <a:tcPr>
                    <a:solidFill>
                      <a:schemeClr val="accent2">
                        <a:lumMod val="20000"/>
                        <a:lumOff val="80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Tw Cen MT" pitchFamily="34" charset="0"/>
                        </a:rPr>
                        <a:t>All 3 pilot projects assessed by </a:t>
                      </a:r>
                      <a:r>
                        <a:rPr lang="en-US" sz="900" dirty="0" err="1">
                          <a:solidFill>
                            <a:schemeClr val="tx1"/>
                          </a:solidFill>
                          <a:latin typeface="Tw Cen MT" pitchFamily="34" charset="0"/>
                        </a:rPr>
                        <a:t>Gerbang</a:t>
                      </a:r>
                      <a:r>
                        <a:rPr lang="en-US" sz="900" dirty="0">
                          <a:solidFill>
                            <a:schemeClr val="tx1"/>
                          </a:solidFill>
                          <a:latin typeface="Tw Cen MT" pitchFamily="34" charset="0"/>
                        </a:rPr>
                        <a:t> </a:t>
                      </a:r>
                      <a:r>
                        <a:rPr lang="en-US" sz="900" dirty="0" err="1">
                          <a:solidFill>
                            <a:schemeClr val="tx1"/>
                          </a:solidFill>
                          <a:latin typeface="Tw Cen MT" pitchFamily="34" charset="0"/>
                        </a:rPr>
                        <a:t>Nilai</a:t>
                      </a:r>
                      <a:r>
                        <a:rPr lang="en-US" sz="900" dirty="0">
                          <a:solidFill>
                            <a:schemeClr val="tx1"/>
                          </a:solidFill>
                          <a:latin typeface="Tw Cen MT" pitchFamily="34" charset="0"/>
                        </a:rPr>
                        <a:t>  No.4 (Hand Over Phase)</a:t>
                      </a:r>
                    </a:p>
                    <a:p>
                      <a:pPr>
                        <a:lnSpc>
                          <a:spcPct val="100000"/>
                        </a:lnSpc>
                      </a:pPr>
                      <a:endParaRPr lang="en-MY" sz="900" dirty="0">
                        <a:solidFill>
                          <a:schemeClr val="tx1"/>
                        </a:solidFill>
                        <a:latin typeface="Tw Cen MT" pitchFamily="34" charset="0"/>
                      </a:endParaRPr>
                    </a:p>
                  </a:txBody>
                  <a:tcPr>
                    <a:solidFill>
                      <a:schemeClr val="accent2">
                        <a:lumMod val="20000"/>
                        <a:lumOff val="80000"/>
                      </a:schemeClr>
                    </a:solidFill>
                  </a:tcPr>
                </a:tc>
                <a:tc>
                  <a:txBody>
                    <a:bodyPr/>
                    <a:lstStyle/>
                    <a:p>
                      <a:pPr>
                        <a:lnSpc>
                          <a:spcPct val="100000"/>
                        </a:lnSpc>
                        <a:defRPr/>
                      </a:pPr>
                      <a:r>
                        <a:rPr lang="en-US" sz="900" dirty="0">
                          <a:solidFill>
                            <a:schemeClr val="tx1"/>
                          </a:solidFill>
                          <a:latin typeface="Tw Cen MT" pitchFamily="34" charset="0"/>
                        </a:rPr>
                        <a:t>JKR to submit report on the use of </a:t>
                      </a:r>
                      <a:r>
                        <a:rPr lang="en-US" sz="900" dirty="0" err="1">
                          <a:solidFill>
                            <a:schemeClr val="tx1"/>
                          </a:solidFill>
                          <a:latin typeface="Tw Cen MT" pitchFamily="34" charset="0"/>
                        </a:rPr>
                        <a:t>Gerbang</a:t>
                      </a:r>
                      <a:r>
                        <a:rPr lang="en-US" sz="900" dirty="0">
                          <a:solidFill>
                            <a:schemeClr val="tx1"/>
                          </a:solidFill>
                          <a:latin typeface="Tw Cen MT" pitchFamily="34" charset="0"/>
                        </a:rPr>
                        <a:t> </a:t>
                      </a:r>
                      <a:r>
                        <a:rPr lang="en-US" sz="900" dirty="0" err="1">
                          <a:solidFill>
                            <a:schemeClr val="tx1"/>
                          </a:solidFill>
                          <a:latin typeface="Tw Cen MT" pitchFamily="34" charset="0"/>
                        </a:rPr>
                        <a:t>Nilai</a:t>
                      </a:r>
                      <a:r>
                        <a:rPr lang="en-US" sz="900" dirty="0">
                          <a:solidFill>
                            <a:schemeClr val="tx1"/>
                          </a:solidFill>
                          <a:latin typeface="Tw Cen MT" pitchFamily="34" charset="0"/>
                        </a:rPr>
                        <a:t> for all public projects to KKR for onward submission to </a:t>
                      </a:r>
                      <a:r>
                        <a:rPr lang="en-US" sz="900" dirty="0" err="1">
                          <a:solidFill>
                            <a:schemeClr val="tx1"/>
                          </a:solidFill>
                          <a:latin typeface="Tw Cen MT" pitchFamily="34" charset="0"/>
                        </a:rPr>
                        <a:t>MoF</a:t>
                      </a:r>
                      <a:r>
                        <a:rPr lang="en-US" sz="900" dirty="0">
                          <a:solidFill>
                            <a:schemeClr val="tx1"/>
                          </a:solidFill>
                          <a:latin typeface="Tw Cen MT" pitchFamily="34" charset="0"/>
                        </a:rPr>
                        <a:t> ‘s  enforcement.</a:t>
                      </a:r>
                    </a:p>
                    <a:p>
                      <a:pPr>
                        <a:lnSpc>
                          <a:spcPct val="100000"/>
                        </a:lnSpc>
                        <a:defRPr/>
                      </a:pPr>
                      <a:endParaRPr lang="en-US" sz="900" dirty="0">
                        <a:solidFill>
                          <a:schemeClr val="tx1"/>
                        </a:solidFill>
                        <a:latin typeface="Tw Cen MT" pitchFamily="34" charset="0"/>
                      </a:endParaRPr>
                    </a:p>
                    <a:p>
                      <a:pPr>
                        <a:lnSpc>
                          <a:spcPct val="100000"/>
                        </a:lnSpc>
                        <a:defRPr/>
                      </a:pPr>
                      <a:r>
                        <a:rPr lang="en-US" sz="900" dirty="0">
                          <a:solidFill>
                            <a:schemeClr val="tx1"/>
                          </a:solidFill>
                          <a:latin typeface="Tw Cen MT" pitchFamily="34" charset="0"/>
                        </a:rPr>
                        <a:t>All public projects adopted </a:t>
                      </a:r>
                      <a:r>
                        <a:rPr lang="en-US" sz="900" dirty="0" err="1">
                          <a:solidFill>
                            <a:schemeClr val="tx1"/>
                          </a:solidFill>
                          <a:latin typeface="Tw Cen MT" pitchFamily="34" charset="0"/>
                        </a:rPr>
                        <a:t>Gerbang</a:t>
                      </a:r>
                      <a:r>
                        <a:rPr lang="en-US" sz="900" dirty="0">
                          <a:solidFill>
                            <a:schemeClr val="tx1"/>
                          </a:solidFill>
                          <a:latin typeface="Tw Cen MT" pitchFamily="34" charset="0"/>
                        </a:rPr>
                        <a:t> </a:t>
                      </a:r>
                      <a:r>
                        <a:rPr lang="en-US" sz="900" dirty="0" err="1">
                          <a:solidFill>
                            <a:schemeClr val="tx1"/>
                          </a:solidFill>
                          <a:latin typeface="Tw Cen MT" pitchFamily="34" charset="0"/>
                        </a:rPr>
                        <a:t>Nilai</a:t>
                      </a:r>
                      <a:r>
                        <a:rPr lang="en-US" sz="900" dirty="0">
                          <a:solidFill>
                            <a:schemeClr val="tx1"/>
                          </a:solidFill>
                          <a:latin typeface="Tw Cen MT" pitchFamily="34" charset="0"/>
                        </a:rPr>
                        <a:t> by Q4 2020</a:t>
                      </a:r>
                    </a:p>
                    <a:p>
                      <a:pPr>
                        <a:lnSpc>
                          <a:spcPct val="100000"/>
                        </a:lnSpc>
                      </a:pPr>
                      <a:endParaRPr lang="en-MY" sz="900" dirty="0">
                        <a:solidFill>
                          <a:schemeClr val="tx1"/>
                        </a:solidFill>
                        <a:latin typeface="Tw Cen MT" pitchFamily="34" charset="0"/>
                      </a:endParaRPr>
                    </a:p>
                  </a:txBody>
                  <a:tcPr>
                    <a:solidFill>
                      <a:schemeClr val="accent2">
                        <a:lumMod val="20000"/>
                        <a:lumOff val="80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dirty="0">
                          <a:solidFill>
                            <a:schemeClr val="tx1"/>
                          </a:solidFill>
                          <a:latin typeface="Tw Cen MT" panose="020B0602020104020603" pitchFamily="34" charset="0"/>
                        </a:rPr>
                        <a:t>Sr Sariah Abd Karib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Haslina</a:t>
                      </a:r>
                      <a:r>
                        <a:rPr lang="pt-BR" sz="1000" baseline="0" dirty="0" smtClean="0">
                          <a:solidFill>
                            <a:schemeClr val="tx1"/>
                          </a:solidFill>
                          <a:latin typeface="Tw Cen MT" panose="020B0602020104020603" pitchFamily="34" charset="0"/>
                        </a:rPr>
                        <a:t> Abdul Halim</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Nur Hafizah Mohd Nor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JKR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401881" cy="1179643"/>
        </p:xfrm>
        <a:graphic>
          <a:graphicData uri="http://schemas.openxmlformats.org/drawingml/2006/table">
            <a:tbl>
              <a:tblPr firstRow="1" bandRow="1">
                <a:tableStyleId>{5C22544A-7EE6-4342-B048-85BDC9FD1C3A}</a:tableStyleId>
              </a:tblPr>
              <a:tblGrid>
                <a:gridCol w="4401881">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eaLnBrk="1" fontAlgn="auto" hangingPunct="1">
                        <a:spcBef>
                          <a:spcPts val="0"/>
                        </a:spcBef>
                        <a:spcAft>
                          <a:spcPts val="0"/>
                        </a:spcAft>
                        <a:defRPr/>
                      </a:pPr>
                      <a:r>
                        <a:rPr lang="en-US" sz="1000" b="0" kern="1200" dirty="0">
                          <a:solidFill>
                            <a:schemeClr val="tx1"/>
                          </a:solidFill>
                          <a:latin typeface="Tw Cen MT" panose="020B0602020104020603" pitchFamily="34" charset="0"/>
                          <a:ea typeface="+mn-ea"/>
                          <a:cs typeface="+mn-cs"/>
                        </a:rPr>
                        <a:t>All public projects to adopt </a:t>
                      </a:r>
                      <a:r>
                        <a:rPr lang="en-US" sz="1000" b="0" kern="1200" dirty="0" err="1">
                          <a:solidFill>
                            <a:schemeClr val="tx1"/>
                          </a:solidFill>
                          <a:latin typeface="Tw Cen MT" panose="020B0602020104020603" pitchFamily="34" charset="0"/>
                          <a:ea typeface="+mn-ea"/>
                          <a:cs typeface="+mn-cs"/>
                        </a:rPr>
                        <a:t>Gerbang</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Nilai</a:t>
                      </a:r>
                      <a:r>
                        <a:rPr lang="en-US" sz="1000" b="0" kern="1200" dirty="0">
                          <a:solidFill>
                            <a:schemeClr val="tx1"/>
                          </a:solidFill>
                          <a:latin typeface="Tw Cen MT" panose="020B0602020104020603" pitchFamily="34" charset="0"/>
                          <a:ea typeface="+mn-ea"/>
                          <a:cs typeface="+mn-cs"/>
                        </a:rPr>
                        <a:t> by Q4 2020</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Q5 - Enhance Integrity and Increase Governance</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3167790" cy="307777"/>
          </a:xfrm>
          <a:prstGeom prst="rect">
            <a:avLst/>
          </a:prstGeom>
          <a:ln>
            <a:noFill/>
          </a:ln>
        </p:spPr>
        <p:txBody>
          <a:bodyPr wrap="none">
            <a:spAutoFit/>
          </a:bodyPr>
          <a:lstStyle/>
          <a:p>
            <a:r>
              <a:rPr lang="ms-MY" sz="1400" b="1" dirty="0">
                <a:solidFill>
                  <a:srgbClr val="FF0000"/>
                </a:solidFill>
                <a:latin typeface="Tw Cen MT" panose="020B0602020104020603" pitchFamily="34" charset="0"/>
              </a:rPr>
              <a:t>QUALITY, SAFETY &amp; PROFESSIONALISM</a:t>
            </a:r>
            <a:endParaRPr lang="ms-MY" sz="1400" dirty="0">
              <a:solidFill>
                <a:srgbClr val="FF0000"/>
              </a:solidFill>
            </a:endParaRPr>
          </a:p>
        </p:txBody>
      </p:sp>
      <p:sp>
        <p:nvSpPr>
          <p:cNvPr id="10" name="Rectangle 9"/>
          <p:cNvSpPr/>
          <p:nvPr/>
        </p:nvSpPr>
        <p:spPr>
          <a:xfrm>
            <a:off x="116962" y="-74431"/>
            <a:ext cx="2295497"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Q5-130</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rgbClr val="FF3300"/>
          </a:solidFill>
        </p:spPr>
        <p:txBody>
          <a:bodyPr wrap="square" rtlCol="0">
            <a:spAutoFit/>
          </a:bodyPr>
          <a:lstStyle/>
          <a:p>
            <a:pPr algn="ctr"/>
            <a:r>
              <a:rPr lang="en-US" sz="900" b="1" dirty="0">
                <a:solidFill>
                  <a:schemeClr val="bg1"/>
                </a:solidFill>
                <a:latin typeface="Tw Cen MT" panose="020B0602020104020603" pitchFamily="34" charset="0"/>
              </a:rPr>
              <a:t>PROGRESS REPORT </a:t>
            </a:r>
            <a:r>
              <a:rPr lang="en-US" sz="900" b="1">
                <a:solidFill>
                  <a:schemeClr val="bg1"/>
                </a:solidFill>
                <a:latin typeface="Tw Cen MT" panose="020B0602020104020603" pitchFamily="34" charset="0"/>
              </a:rPr>
              <a:t>UNTIL </a:t>
            </a:r>
            <a:r>
              <a:rPr lang="en-US" sz="900" b="1" smtClean="0">
                <a:solidFill>
                  <a:schemeClr val="bg1"/>
                </a:solidFill>
                <a:latin typeface="Tw Cen MT" panose="020B0602020104020603" pitchFamily="34" charset="0"/>
              </a:rPr>
              <a:t>Q2 </a:t>
            </a:r>
            <a:r>
              <a:rPr lang="en-US" sz="900" b="1" dirty="0" smtClean="0">
                <a:solidFill>
                  <a:schemeClr val="bg1"/>
                </a:solidFill>
                <a:latin typeface="Tw Cen MT" panose="020B0602020104020603" pitchFamily="34" charset="0"/>
              </a:rPr>
              <a:t>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FF330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
        <p:nvSpPr>
          <p:cNvPr id="12" name="TextBox 12"/>
          <p:cNvSpPr txBox="1"/>
          <p:nvPr/>
        </p:nvSpPr>
        <p:spPr>
          <a:xfrm>
            <a:off x="1" y="4607252"/>
            <a:ext cx="6762750" cy="532453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MY" sz="1000" dirty="0" smtClean="0">
                <a:latin typeface="Tw Cen MT" panose="020B0602020104020603" pitchFamily="34" charset="0"/>
              </a:rPr>
              <a:t>This KPI is under the purview of IWG19</a:t>
            </a:r>
          </a:p>
          <a:p>
            <a:endParaRPr lang="en-MY" sz="1000" dirty="0" smtClean="0">
              <a:latin typeface="Tw Cen MT" panose="020B0602020104020603" pitchFamily="34" charset="0"/>
            </a:endParaRPr>
          </a:p>
          <a:p>
            <a:pPr algn="just"/>
            <a:r>
              <a:rPr lang="en-MY" sz="1000" dirty="0" err="1" smtClean="0">
                <a:latin typeface="Tw Cen MT" panose="020B0602020104020603" pitchFamily="34" charset="0"/>
              </a:rPr>
              <a:t>Gerbang</a:t>
            </a:r>
            <a:r>
              <a:rPr lang="en-MY" sz="1000" dirty="0" smtClean="0">
                <a:latin typeface="Tw Cen MT" panose="020B0602020104020603" pitchFamily="34" charset="0"/>
              </a:rPr>
              <a:t> </a:t>
            </a:r>
            <a:r>
              <a:rPr lang="en-MY" sz="1000" dirty="0" err="1" smtClean="0">
                <a:latin typeface="Tw Cen MT" panose="020B0602020104020603" pitchFamily="34" charset="0"/>
              </a:rPr>
              <a:t>Nilai</a:t>
            </a:r>
            <a:r>
              <a:rPr lang="en-MY" sz="1000" dirty="0" smtClean="0">
                <a:latin typeface="Tw Cen MT" panose="020B0602020104020603" pitchFamily="34" charset="0"/>
              </a:rPr>
              <a:t> is an adaption of the United Kingdom’s Office of Government Commerce’s Gateway Review Study which provides advice on the progress and likely success of the delivery of major projects. There are 4 phases of the </a:t>
            </a:r>
            <a:r>
              <a:rPr lang="en-MY" sz="1000" dirty="0" err="1" smtClean="0">
                <a:latin typeface="Tw Cen MT" panose="020B0602020104020603" pitchFamily="34" charset="0"/>
              </a:rPr>
              <a:t>Gerbang</a:t>
            </a:r>
            <a:r>
              <a:rPr lang="en-MY" sz="1000" dirty="0" smtClean="0">
                <a:latin typeface="Tw Cen MT" panose="020B0602020104020603" pitchFamily="34" charset="0"/>
              </a:rPr>
              <a:t> </a:t>
            </a:r>
            <a:r>
              <a:rPr lang="en-MY" sz="1000" dirty="0" err="1" smtClean="0">
                <a:latin typeface="Tw Cen MT" panose="020B0602020104020603" pitchFamily="34" charset="0"/>
              </a:rPr>
              <a:t>Nilai</a:t>
            </a:r>
            <a:r>
              <a:rPr lang="en-MY" sz="1000" dirty="0" smtClean="0">
                <a:latin typeface="Tw Cen MT" panose="020B0602020104020603" pitchFamily="34" charset="0"/>
              </a:rPr>
              <a:t> assessment as follows :-</a:t>
            </a:r>
          </a:p>
          <a:p>
            <a:r>
              <a:rPr lang="en-MY" sz="1000" dirty="0" smtClean="0">
                <a:latin typeface="Tw Cen MT" panose="020B0602020104020603" pitchFamily="34" charset="0"/>
              </a:rPr>
              <a:t>Phase 1 – Planning Phase</a:t>
            </a:r>
          </a:p>
          <a:p>
            <a:r>
              <a:rPr lang="en-MY" sz="1000" dirty="0" smtClean="0">
                <a:latin typeface="Tw Cen MT" panose="020B0602020104020603" pitchFamily="34" charset="0"/>
              </a:rPr>
              <a:t>Phase 2 – Design Phase</a:t>
            </a:r>
          </a:p>
          <a:p>
            <a:r>
              <a:rPr lang="en-MY" sz="1000" dirty="0" smtClean="0">
                <a:latin typeface="Tw Cen MT" panose="020B0602020104020603" pitchFamily="34" charset="0"/>
              </a:rPr>
              <a:t>Phase 3 – Tender Phase</a:t>
            </a:r>
          </a:p>
          <a:p>
            <a:r>
              <a:rPr lang="en-MY" sz="1000" dirty="0" smtClean="0">
                <a:latin typeface="Tw Cen MT" panose="020B0602020104020603" pitchFamily="34" charset="0"/>
              </a:rPr>
              <a:t>Phase 4 – Hand Over Phase</a:t>
            </a:r>
          </a:p>
          <a:p>
            <a:endParaRPr lang="en-MY" sz="800" dirty="0" smtClean="0">
              <a:latin typeface="Tw Cen MT" panose="020B0602020104020603" pitchFamily="34" charset="0"/>
            </a:endParaRPr>
          </a:p>
          <a:p>
            <a:r>
              <a:rPr lang="en-MY" sz="1000" b="1" dirty="0" smtClean="0">
                <a:latin typeface="Tw Cen MT" panose="020B0602020104020603" pitchFamily="34" charset="0"/>
              </a:rPr>
              <a:t>Pilot Projects</a:t>
            </a:r>
          </a:p>
          <a:p>
            <a:pPr algn="just"/>
            <a:r>
              <a:rPr lang="en-MY" sz="1000" dirty="0" smtClean="0">
                <a:latin typeface="Tw Cen MT" panose="020B0602020104020603" pitchFamily="34" charset="0"/>
              </a:rPr>
              <a:t>Each of the 3 pilot projects identified has the construction period of under two years to enable the projects to undergo the complete cycle of the 4 phases of </a:t>
            </a:r>
            <a:r>
              <a:rPr lang="en-MY" sz="1000" dirty="0" err="1" smtClean="0">
                <a:latin typeface="Tw Cen MT" panose="020B0602020104020603" pitchFamily="34" charset="0"/>
              </a:rPr>
              <a:t>Gerbang</a:t>
            </a:r>
            <a:r>
              <a:rPr lang="en-MY" sz="1000" dirty="0" smtClean="0">
                <a:latin typeface="Tw Cen MT" panose="020B0602020104020603" pitchFamily="34" charset="0"/>
              </a:rPr>
              <a:t> </a:t>
            </a:r>
            <a:r>
              <a:rPr lang="en-MY" sz="1000" dirty="0" err="1" smtClean="0">
                <a:latin typeface="Tw Cen MT" panose="020B0602020104020603" pitchFamily="34" charset="0"/>
              </a:rPr>
              <a:t>Nilai</a:t>
            </a:r>
            <a:r>
              <a:rPr lang="en-MY" sz="1000" dirty="0" smtClean="0">
                <a:latin typeface="Tw Cen MT" panose="020B0602020104020603" pitchFamily="34" charset="0"/>
              </a:rPr>
              <a:t>. The 3 pilot projects are as follows :-</a:t>
            </a:r>
          </a:p>
          <a:p>
            <a:pPr marL="228600" indent="-228600" algn="just">
              <a:buAutoNum type="arabicParenR"/>
            </a:pPr>
            <a:r>
              <a:rPr lang="en-MY" sz="1000" dirty="0" err="1" smtClean="0">
                <a:latin typeface="Tw Cen MT" panose="020B0602020104020603" pitchFamily="34" charset="0"/>
              </a:rPr>
              <a:t>Projek</a:t>
            </a:r>
            <a:r>
              <a:rPr lang="en-MY" sz="1000" dirty="0" smtClean="0">
                <a:latin typeface="Tw Cen MT" panose="020B0602020104020603" pitchFamily="34" charset="0"/>
              </a:rPr>
              <a:t> </a:t>
            </a:r>
            <a:r>
              <a:rPr lang="en-MY" sz="1000" dirty="0" err="1" smtClean="0">
                <a:latin typeface="Tw Cen MT" panose="020B0602020104020603" pitchFamily="34" charset="0"/>
              </a:rPr>
              <a:t>Menaiktaraf</a:t>
            </a:r>
            <a:r>
              <a:rPr lang="en-MY" sz="1000" dirty="0" smtClean="0">
                <a:latin typeface="Tw Cen MT" panose="020B0602020104020603" pitchFamily="34" charset="0"/>
              </a:rPr>
              <a:t> Blok </a:t>
            </a:r>
            <a:r>
              <a:rPr lang="en-MY" sz="1000" dirty="0" err="1" smtClean="0">
                <a:latin typeface="Tw Cen MT" panose="020B0602020104020603" pitchFamily="34" charset="0"/>
              </a:rPr>
              <a:t>Asrama</a:t>
            </a:r>
            <a:r>
              <a:rPr lang="en-MY" sz="1000" dirty="0" smtClean="0">
                <a:latin typeface="Tw Cen MT" panose="020B0602020104020603" pitchFamily="34" charset="0"/>
              </a:rPr>
              <a:t> di </a:t>
            </a:r>
            <a:r>
              <a:rPr lang="en-MY" sz="1000" dirty="0" err="1" smtClean="0">
                <a:latin typeface="Tw Cen MT" panose="020B0602020104020603" pitchFamily="34" charset="0"/>
              </a:rPr>
              <a:t>Institut</a:t>
            </a:r>
            <a:r>
              <a:rPr lang="en-MY" sz="1000" dirty="0" smtClean="0">
                <a:latin typeface="Tw Cen MT" panose="020B0602020104020603" pitchFamily="34" charset="0"/>
              </a:rPr>
              <a:t> </a:t>
            </a:r>
            <a:r>
              <a:rPr lang="en-MY" sz="1000" dirty="0" err="1" smtClean="0">
                <a:latin typeface="Tw Cen MT" panose="020B0602020104020603" pitchFamily="34" charset="0"/>
              </a:rPr>
              <a:t>Kemajuan</a:t>
            </a:r>
            <a:r>
              <a:rPr lang="en-MY" sz="1000" dirty="0" smtClean="0">
                <a:latin typeface="Tw Cen MT" panose="020B0602020104020603" pitchFamily="34" charset="0"/>
              </a:rPr>
              <a:t> </a:t>
            </a:r>
            <a:r>
              <a:rPr lang="en-MY" sz="1000" dirty="0" err="1" smtClean="0">
                <a:latin typeface="Tw Cen MT" panose="020B0602020104020603" pitchFamily="34" charset="0"/>
              </a:rPr>
              <a:t>Desa</a:t>
            </a:r>
            <a:r>
              <a:rPr lang="en-MY" sz="1000" dirty="0" smtClean="0">
                <a:latin typeface="Tw Cen MT" panose="020B0602020104020603" pitchFamily="34" charset="0"/>
              </a:rPr>
              <a:t> (Infra) </a:t>
            </a:r>
            <a:r>
              <a:rPr lang="en-MY" sz="1000" dirty="0" err="1" smtClean="0">
                <a:latin typeface="Tw Cen MT" panose="020B0602020104020603" pitchFamily="34" charset="0"/>
              </a:rPr>
              <a:t>Bangi</a:t>
            </a:r>
            <a:endParaRPr lang="en-MY" sz="1000" dirty="0" smtClean="0">
              <a:latin typeface="Tw Cen MT" panose="020B0602020104020603" pitchFamily="34" charset="0"/>
            </a:endParaRPr>
          </a:p>
          <a:p>
            <a:pPr marL="228600" indent="-228600" algn="just">
              <a:buAutoNum type="arabicParenR"/>
            </a:pPr>
            <a:r>
              <a:rPr lang="en-MY" sz="1000" dirty="0" err="1" smtClean="0">
                <a:latin typeface="Tw Cen MT" panose="020B0602020104020603" pitchFamily="34" charset="0"/>
              </a:rPr>
              <a:t>Pembinaan</a:t>
            </a:r>
            <a:r>
              <a:rPr lang="en-MY" sz="1000" dirty="0" smtClean="0">
                <a:latin typeface="Tw Cen MT" panose="020B0602020104020603" pitchFamily="34" charset="0"/>
              </a:rPr>
              <a:t> </a:t>
            </a:r>
            <a:r>
              <a:rPr lang="en-MY" sz="1000" dirty="0" err="1" smtClean="0">
                <a:latin typeface="Tw Cen MT" panose="020B0602020104020603" pitchFamily="34" charset="0"/>
              </a:rPr>
              <a:t>Dua</a:t>
            </a:r>
            <a:r>
              <a:rPr lang="en-MY" sz="1000" dirty="0" smtClean="0">
                <a:latin typeface="Tw Cen MT" panose="020B0602020104020603" pitchFamily="34" charset="0"/>
              </a:rPr>
              <a:t> Blok </a:t>
            </a:r>
            <a:r>
              <a:rPr lang="en-MY" sz="1000" dirty="0" err="1" smtClean="0">
                <a:latin typeface="Tw Cen MT" panose="020B0602020104020603" pitchFamily="34" charset="0"/>
              </a:rPr>
              <a:t>Bangunan</a:t>
            </a:r>
            <a:r>
              <a:rPr lang="en-MY" sz="1000" dirty="0" smtClean="0">
                <a:latin typeface="Tw Cen MT" panose="020B0602020104020603" pitchFamily="34" charset="0"/>
              </a:rPr>
              <a:t> </a:t>
            </a:r>
            <a:r>
              <a:rPr lang="en-MY" sz="1000" dirty="0" err="1" smtClean="0">
                <a:latin typeface="Tw Cen MT" panose="020B0602020104020603" pitchFamily="34" charset="0"/>
              </a:rPr>
              <a:t>Tambahan</a:t>
            </a:r>
            <a:r>
              <a:rPr lang="en-MY" sz="1000" dirty="0" smtClean="0">
                <a:latin typeface="Tw Cen MT" panose="020B0602020104020603" pitchFamily="34" charset="0"/>
              </a:rPr>
              <a:t> 24 </a:t>
            </a:r>
            <a:r>
              <a:rPr lang="en-MY" sz="1000" dirty="0" err="1" smtClean="0">
                <a:latin typeface="Tw Cen MT" panose="020B0602020104020603" pitchFamily="34" charset="0"/>
              </a:rPr>
              <a:t>bilik</a:t>
            </a:r>
            <a:r>
              <a:rPr lang="en-MY" sz="1000" dirty="0" smtClean="0">
                <a:latin typeface="Tw Cen MT" panose="020B0602020104020603" pitchFamily="34" charset="0"/>
              </a:rPr>
              <a:t> </a:t>
            </a:r>
            <a:r>
              <a:rPr lang="en-MY" sz="1000" dirty="0" err="1" smtClean="0">
                <a:latin typeface="Tw Cen MT" panose="020B0602020104020603" pitchFamily="34" charset="0"/>
              </a:rPr>
              <a:t>Darjah</a:t>
            </a:r>
            <a:r>
              <a:rPr lang="en-MY" sz="1000" dirty="0" smtClean="0">
                <a:latin typeface="Tw Cen MT" panose="020B0602020104020603" pitchFamily="34" charset="0"/>
              </a:rPr>
              <a:t> </a:t>
            </a:r>
            <a:r>
              <a:rPr lang="en-MY" sz="1000" dirty="0" err="1" smtClean="0">
                <a:latin typeface="Tw Cen MT" panose="020B0602020104020603" pitchFamily="34" charset="0"/>
              </a:rPr>
              <a:t>di</a:t>
            </a:r>
            <a:r>
              <a:rPr lang="en-MY" sz="1000" dirty="0" smtClean="0">
                <a:latin typeface="Tw Cen MT" panose="020B0602020104020603" pitchFamily="34" charset="0"/>
              </a:rPr>
              <a:t> SJKC Kay Sin, </a:t>
            </a:r>
            <a:r>
              <a:rPr lang="en-MY" sz="1000" dirty="0" err="1" smtClean="0">
                <a:latin typeface="Tw Cen MT" panose="020B0602020104020603" pitchFamily="34" charset="0"/>
              </a:rPr>
              <a:t>Seberang</a:t>
            </a:r>
            <a:r>
              <a:rPr lang="en-MY" sz="1000" dirty="0" smtClean="0">
                <a:latin typeface="Tw Cen MT" panose="020B0602020104020603" pitchFamily="34" charset="0"/>
              </a:rPr>
              <a:t> </a:t>
            </a:r>
            <a:r>
              <a:rPr lang="en-MY" sz="1000" dirty="0" err="1" smtClean="0">
                <a:latin typeface="Tw Cen MT" panose="020B0602020104020603" pitchFamily="34" charset="0"/>
              </a:rPr>
              <a:t>Perai</a:t>
            </a:r>
            <a:r>
              <a:rPr lang="en-MY" sz="1000" dirty="0" smtClean="0">
                <a:latin typeface="Tw Cen MT" panose="020B0602020104020603" pitchFamily="34" charset="0"/>
              </a:rPr>
              <a:t> Tengah, </a:t>
            </a:r>
            <a:r>
              <a:rPr lang="en-MY" sz="1000" dirty="0" err="1" smtClean="0">
                <a:latin typeface="Tw Cen MT" panose="020B0602020104020603" pitchFamily="34" charset="0"/>
              </a:rPr>
              <a:t>Pulau</a:t>
            </a:r>
            <a:r>
              <a:rPr lang="en-MY" sz="1000" dirty="0" smtClean="0">
                <a:latin typeface="Tw Cen MT" panose="020B0602020104020603" pitchFamily="34" charset="0"/>
              </a:rPr>
              <a:t> Pinang</a:t>
            </a:r>
          </a:p>
          <a:p>
            <a:pPr marL="228600" indent="-228600" algn="just">
              <a:buAutoNum type="arabicParenR"/>
            </a:pPr>
            <a:r>
              <a:rPr lang="en-MY" sz="1000" dirty="0" err="1" smtClean="0">
                <a:latin typeface="Tw Cen MT" panose="020B0602020104020603" pitchFamily="34" charset="0"/>
              </a:rPr>
              <a:t>Cadangan</a:t>
            </a:r>
            <a:r>
              <a:rPr lang="en-MY" sz="1000" dirty="0" smtClean="0">
                <a:latin typeface="Tw Cen MT" panose="020B0602020104020603" pitchFamily="34" charset="0"/>
              </a:rPr>
              <a:t> </a:t>
            </a:r>
            <a:r>
              <a:rPr lang="en-MY" sz="1000" dirty="0" err="1" smtClean="0">
                <a:latin typeface="Tw Cen MT" panose="020B0602020104020603" pitchFamily="34" charset="0"/>
              </a:rPr>
              <a:t>Menaiktaraf</a:t>
            </a:r>
            <a:r>
              <a:rPr lang="en-MY" sz="1000" dirty="0" smtClean="0">
                <a:latin typeface="Tw Cen MT" panose="020B0602020104020603" pitchFamily="34" charset="0"/>
              </a:rPr>
              <a:t> </a:t>
            </a:r>
            <a:r>
              <a:rPr lang="en-MY" sz="1000" dirty="0" err="1" smtClean="0">
                <a:latin typeface="Tw Cen MT" panose="020B0602020104020603" pitchFamily="34" charset="0"/>
              </a:rPr>
              <a:t>Kemudahan</a:t>
            </a:r>
            <a:r>
              <a:rPr lang="en-MY" sz="1000" dirty="0" smtClean="0">
                <a:latin typeface="Tw Cen MT" panose="020B0602020104020603" pitchFamily="34" charset="0"/>
              </a:rPr>
              <a:t> </a:t>
            </a:r>
            <a:r>
              <a:rPr lang="en-MY" sz="1000" dirty="0" err="1" smtClean="0">
                <a:latin typeface="Tw Cen MT" panose="020B0602020104020603" pitchFamily="34" charset="0"/>
              </a:rPr>
              <a:t>Asas</a:t>
            </a:r>
            <a:r>
              <a:rPr lang="en-MY" sz="1000" dirty="0" smtClean="0">
                <a:latin typeface="Tw Cen MT" panose="020B0602020104020603" pitchFamily="34" charset="0"/>
              </a:rPr>
              <a:t>, </a:t>
            </a:r>
            <a:r>
              <a:rPr lang="en-MY" sz="1000" dirty="0" err="1" smtClean="0">
                <a:latin typeface="Tw Cen MT" panose="020B0602020104020603" pitchFamily="34" charset="0"/>
              </a:rPr>
              <a:t>Infrastruktur</a:t>
            </a:r>
            <a:r>
              <a:rPr lang="en-MY" sz="1000" dirty="0" smtClean="0">
                <a:latin typeface="Tw Cen MT" panose="020B0602020104020603" pitchFamily="34" charset="0"/>
              </a:rPr>
              <a:t> </a:t>
            </a:r>
            <a:r>
              <a:rPr lang="en-MY" sz="1000" dirty="0" err="1" smtClean="0">
                <a:latin typeface="Tw Cen MT" panose="020B0602020104020603" pitchFamily="34" charset="0"/>
              </a:rPr>
              <a:t>dan</a:t>
            </a:r>
            <a:r>
              <a:rPr lang="en-MY" sz="1000" dirty="0" smtClean="0">
                <a:latin typeface="Tw Cen MT" panose="020B0602020104020603" pitchFamily="34" charset="0"/>
              </a:rPr>
              <a:t> </a:t>
            </a:r>
            <a:r>
              <a:rPr lang="en-MY" sz="1000" dirty="0" err="1" smtClean="0">
                <a:latin typeface="Tw Cen MT" panose="020B0602020104020603" pitchFamily="34" charset="0"/>
              </a:rPr>
              <a:t>Utiliti</a:t>
            </a:r>
            <a:r>
              <a:rPr lang="en-MY" sz="1000" dirty="0" smtClean="0">
                <a:latin typeface="Tw Cen MT" panose="020B0602020104020603" pitchFamily="34" charset="0"/>
              </a:rPr>
              <a:t> di </a:t>
            </a:r>
            <a:r>
              <a:rPr lang="en-MY" sz="1000" dirty="0" err="1" smtClean="0">
                <a:latin typeface="Tw Cen MT" panose="020B0602020104020603" pitchFamily="34" charset="0"/>
              </a:rPr>
              <a:t>Pulau</a:t>
            </a:r>
            <a:r>
              <a:rPr lang="en-MY" sz="1000" dirty="0" smtClean="0">
                <a:latin typeface="Tw Cen MT" panose="020B0602020104020603" pitchFamily="34" charset="0"/>
              </a:rPr>
              <a:t> </a:t>
            </a:r>
            <a:r>
              <a:rPr lang="en-MY" sz="1000" dirty="0" err="1" smtClean="0">
                <a:latin typeface="Tw Cen MT" panose="020B0602020104020603" pitchFamily="34" charset="0"/>
              </a:rPr>
              <a:t>Besar</a:t>
            </a:r>
            <a:r>
              <a:rPr lang="en-MY" sz="1000" dirty="0" smtClean="0">
                <a:latin typeface="Tw Cen MT" panose="020B0602020104020603" pitchFamily="34" charset="0"/>
              </a:rPr>
              <a:t> </a:t>
            </a:r>
            <a:r>
              <a:rPr lang="en-MY" sz="1000" dirty="0" err="1" smtClean="0">
                <a:latin typeface="Tw Cen MT" panose="020B0602020104020603" pitchFamily="34" charset="0"/>
              </a:rPr>
              <a:t>dan</a:t>
            </a:r>
            <a:r>
              <a:rPr lang="en-MY" sz="1000" dirty="0" smtClean="0">
                <a:latin typeface="Tw Cen MT" panose="020B0602020104020603" pitchFamily="34" charset="0"/>
              </a:rPr>
              <a:t> </a:t>
            </a:r>
            <a:r>
              <a:rPr lang="en-MY" sz="1000" dirty="0" err="1" smtClean="0">
                <a:latin typeface="Tw Cen MT" panose="020B0602020104020603" pitchFamily="34" charset="0"/>
              </a:rPr>
              <a:t>Pulau</a:t>
            </a:r>
            <a:r>
              <a:rPr lang="en-MY" sz="1000" dirty="0" smtClean="0">
                <a:latin typeface="Tw Cen MT" panose="020B0602020104020603" pitchFamily="34" charset="0"/>
              </a:rPr>
              <a:t> </a:t>
            </a:r>
            <a:r>
              <a:rPr lang="en-MY" sz="1000" dirty="0" err="1" smtClean="0">
                <a:latin typeface="Tw Cen MT" panose="020B0602020104020603" pitchFamily="34" charset="0"/>
              </a:rPr>
              <a:t>Pemanggil</a:t>
            </a:r>
            <a:r>
              <a:rPr lang="en-MY" sz="1000" dirty="0" smtClean="0">
                <a:latin typeface="Tw Cen MT" panose="020B0602020104020603" pitchFamily="34" charset="0"/>
              </a:rPr>
              <a:t>, Johor</a:t>
            </a:r>
          </a:p>
          <a:p>
            <a:pPr marL="228600" indent="-228600" algn="just">
              <a:buAutoNum type="arabicParenR"/>
            </a:pPr>
            <a:endParaRPr lang="en-US" sz="800" dirty="0" smtClean="0">
              <a:latin typeface="Tw Cen MT" panose="020B0602020104020603" pitchFamily="34" charset="0"/>
            </a:endParaRPr>
          </a:p>
          <a:p>
            <a:pPr algn="just"/>
            <a:r>
              <a:rPr lang="en-US" sz="1000" u="sng" dirty="0" smtClean="0">
                <a:latin typeface="Tw Cen MT" panose="020B0602020104020603" pitchFamily="34" charset="0"/>
              </a:rPr>
              <a:t>Assessment of Pilot Projects :</a:t>
            </a:r>
            <a:endParaRPr lang="en-US" sz="1000" u="sng" dirty="0">
              <a:latin typeface="Tw Cen MT" panose="020B0602020104020603" pitchFamily="34" charset="0"/>
            </a:endParaRPr>
          </a:p>
          <a:p>
            <a:pPr marL="228600" indent="-228600">
              <a:buAutoNum type="arabicParenR"/>
            </a:pPr>
            <a:endParaRPr lang="en-MY" sz="1000" dirty="0" smtClean="0">
              <a:latin typeface="Tw Cen MT" panose="020B0602020104020603" pitchFamily="34" charset="0"/>
            </a:endParaRPr>
          </a:p>
          <a:p>
            <a:pPr marL="228600" indent="-228600">
              <a:buAutoNum type="arabicParenR"/>
            </a:pPr>
            <a:endParaRPr lang="en-US" sz="1000" dirty="0">
              <a:latin typeface="Tw Cen MT" panose="020B0602020104020603" pitchFamily="34" charset="0"/>
            </a:endParaRPr>
          </a:p>
          <a:p>
            <a:pPr marL="228600" indent="-228600">
              <a:buAutoNum type="arabicParenR"/>
            </a:pPr>
            <a:endParaRPr lang="en-US" sz="1000" dirty="0" smtClean="0">
              <a:latin typeface="Tw Cen MT" panose="020B0602020104020603" pitchFamily="34" charset="0"/>
            </a:endParaRPr>
          </a:p>
          <a:p>
            <a:pPr marL="228600" indent="-228600">
              <a:buAutoNum type="arabicParenR"/>
            </a:pPr>
            <a:endParaRPr lang="en-US" sz="1000" dirty="0">
              <a:latin typeface="Tw Cen MT" panose="020B0602020104020603" pitchFamily="34" charset="0"/>
            </a:endParaRPr>
          </a:p>
          <a:p>
            <a:pPr marL="228600" indent="-228600">
              <a:buAutoNum type="arabicParenR"/>
            </a:pPr>
            <a:endParaRPr lang="en-US" sz="1000" dirty="0" smtClean="0">
              <a:latin typeface="Tw Cen MT" panose="020B0602020104020603" pitchFamily="34" charset="0"/>
            </a:endParaRPr>
          </a:p>
          <a:p>
            <a:pPr marL="228600" indent="-228600">
              <a:buAutoNum type="arabicParenR"/>
            </a:pPr>
            <a:endParaRPr lang="en-US" sz="1000" dirty="0">
              <a:latin typeface="Tw Cen MT" panose="020B0602020104020603" pitchFamily="34" charset="0"/>
            </a:endParaRPr>
          </a:p>
          <a:p>
            <a:pPr marL="228600" indent="-228600">
              <a:buAutoNum type="arabicParenR"/>
            </a:pPr>
            <a:endParaRPr lang="en-US" sz="1000" dirty="0" smtClean="0">
              <a:latin typeface="Tw Cen MT" panose="020B0602020104020603" pitchFamily="34" charset="0"/>
            </a:endParaRPr>
          </a:p>
          <a:p>
            <a:pPr marL="228600" indent="-228600">
              <a:buAutoNum type="arabicParenR"/>
            </a:pPr>
            <a:endParaRPr lang="en-US" sz="1000" dirty="0">
              <a:latin typeface="Tw Cen MT" panose="020B0602020104020603" pitchFamily="34" charset="0"/>
            </a:endParaRPr>
          </a:p>
          <a:p>
            <a:pPr marL="228600" indent="-228600"/>
            <a:endParaRPr lang="en-US" sz="1000" dirty="0">
              <a:latin typeface="Tw Cen MT" panose="020B0602020104020603" pitchFamily="34" charset="0"/>
            </a:endParaRPr>
          </a:p>
          <a:p>
            <a:pPr marL="228600" indent="-228600"/>
            <a:endParaRPr lang="en-US" sz="1000" dirty="0" smtClean="0">
              <a:latin typeface="Tw Cen MT" panose="020B0602020104020603" pitchFamily="34" charset="0"/>
            </a:endParaRPr>
          </a:p>
          <a:p>
            <a:pPr marL="228600" indent="-228600"/>
            <a:endParaRPr lang="en-MY" sz="100" dirty="0" smtClean="0">
              <a:latin typeface="Tw Cen MT" panose="020B0602020104020603" pitchFamily="34" charset="0"/>
            </a:endParaRPr>
          </a:p>
          <a:p>
            <a:pPr marL="228600" indent="-228600"/>
            <a:r>
              <a:rPr lang="en-MY" sz="1000" b="1" dirty="0" smtClean="0">
                <a:latin typeface="Tw Cen MT" panose="020B0602020104020603" pitchFamily="34" charset="0"/>
              </a:rPr>
              <a:t>Study on the implementation of </a:t>
            </a:r>
            <a:r>
              <a:rPr lang="en-MY" sz="1000" b="1" dirty="0" err="1" smtClean="0">
                <a:latin typeface="Tw Cen MT" panose="020B0602020104020603" pitchFamily="34" charset="0"/>
              </a:rPr>
              <a:t>Gerbang</a:t>
            </a:r>
            <a:r>
              <a:rPr lang="en-MY" sz="1000" b="1" dirty="0" smtClean="0">
                <a:latin typeface="Tw Cen MT" panose="020B0602020104020603" pitchFamily="34" charset="0"/>
              </a:rPr>
              <a:t> </a:t>
            </a:r>
            <a:r>
              <a:rPr lang="en-MY" sz="1000" b="1" dirty="0" err="1" smtClean="0">
                <a:latin typeface="Tw Cen MT" panose="020B0602020104020603" pitchFamily="34" charset="0"/>
              </a:rPr>
              <a:t>Nilai</a:t>
            </a:r>
            <a:endParaRPr lang="en-MY" sz="1000" b="1" dirty="0" smtClean="0">
              <a:latin typeface="Tw Cen MT" panose="020B0602020104020603" pitchFamily="34" charset="0"/>
            </a:endParaRPr>
          </a:p>
          <a:p>
            <a:pPr algn="just"/>
            <a:r>
              <a:rPr lang="en-MY" sz="1000" dirty="0" smtClean="0">
                <a:latin typeface="Tw Cen MT" panose="020B0602020104020603" pitchFamily="34" charset="0"/>
              </a:rPr>
              <a:t>The study on the past implementation of </a:t>
            </a:r>
            <a:r>
              <a:rPr lang="en-MY" sz="1000" dirty="0" err="1" smtClean="0">
                <a:latin typeface="Tw Cen MT" panose="020B0602020104020603" pitchFamily="34" charset="0"/>
              </a:rPr>
              <a:t>Gerbang</a:t>
            </a:r>
            <a:r>
              <a:rPr lang="en-MY" sz="1000" dirty="0" smtClean="0">
                <a:latin typeface="Tw Cen MT" panose="020B0602020104020603" pitchFamily="34" charset="0"/>
              </a:rPr>
              <a:t> </a:t>
            </a:r>
            <a:r>
              <a:rPr lang="en-MY" sz="1000" dirty="0" err="1" smtClean="0">
                <a:latin typeface="Tw Cen MT" panose="020B0602020104020603" pitchFamily="34" charset="0"/>
              </a:rPr>
              <a:t>Nilai</a:t>
            </a:r>
            <a:r>
              <a:rPr lang="en-MY" sz="1000" dirty="0" smtClean="0">
                <a:latin typeface="Tw Cen MT" panose="020B0602020104020603" pitchFamily="34" charset="0"/>
              </a:rPr>
              <a:t> was completed and presented on 19 Dec 2017 during IWG19 meeting.  The study was carried out by JKR for a period of 10 months from February until December 2017. The objective of the study was to strengthen the delivery system of JKR projects. The findings confirmed the low application of </a:t>
            </a:r>
            <a:r>
              <a:rPr lang="en-MY" sz="1000" dirty="0" err="1" smtClean="0">
                <a:latin typeface="Tw Cen MT" panose="020B0602020104020603" pitchFamily="34" charset="0"/>
              </a:rPr>
              <a:t>Gerbang</a:t>
            </a:r>
            <a:r>
              <a:rPr lang="en-MY" sz="1000" dirty="0" smtClean="0">
                <a:latin typeface="Tw Cen MT" panose="020B0602020104020603" pitchFamily="34" charset="0"/>
              </a:rPr>
              <a:t> </a:t>
            </a:r>
            <a:r>
              <a:rPr lang="en-MY" sz="1000" dirty="0" err="1" smtClean="0">
                <a:latin typeface="Tw Cen MT" panose="020B0602020104020603" pitchFamily="34" charset="0"/>
              </a:rPr>
              <a:t>Nilai</a:t>
            </a:r>
            <a:r>
              <a:rPr lang="en-MY" sz="1000" dirty="0" smtClean="0">
                <a:latin typeface="Tw Cen MT" panose="020B0602020104020603" pitchFamily="34" charset="0"/>
              </a:rPr>
              <a:t> in JKR projects was primarily due to its non-mandatory requirements on its use.</a:t>
            </a:r>
          </a:p>
          <a:p>
            <a:pPr marL="228600" indent="-228600"/>
            <a:endParaRPr lang="en-MY" sz="1000" dirty="0" smtClean="0">
              <a:latin typeface="Tw Cen MT" panose="020B0602020104020603"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1984984155"/>
              </p:ext>
            </p:extLst>
          </p:nvPr>
        </p:nvGraphicFramePr>
        <p:xfrm>
          <a:off x="116963" y="7469662"/>
          <a:ext cx="6570916" cy="1253008"/>
        </p:xfrm>
        <a:graphic>
          <a:graphicData uri="http://schemas.openxmlformats.org/drawingml/2006/table">
            <a:tbl>
              <a:tblPr firstRow="1" bandRow="1">
                <a:tableStyleId>{5940675A-B579-460E-94D1-54222C63F5DA}</a:tableStyleId>
              </a:tblPr>
              <a:tblGrid>
                <a:gridCol w="1642729">
                  <a:extLst>
                    <a:ext uri="{9D8B030D-6E8A-4147-A177-3AD203B41FA5}">
                      <a16:colId xmlns:a16="http://schemas.microsoft.com/office/drawing/2014/main" val="2859885496"/>
                    </a:ext>
                  </a:extLst>
                </a:gridCol>
                <a:gridCol w="1642729">
                  <a:extLst>
                    <a:ext uri="{9D8B030D-6E8A-4147-A177-3AD203B41FA5}">
                      <a16:colId xmlns:a16="http://schemas.microsoft.com/office/drawing/2014/main" val="2309800256"/>
                    </a:ext>
                  </a:extLst>
                </a:gridCol>
                <a:gridCol w="1642729">
                  <a:extLst>
                    <a:ext uri="{9D8B030D-6E8A-4147-A177-3AD203B41FA5}">
                      <a16:colId xmlns:a16="http://schemas.microsoft.com/office/drawing/2014/main" val="4123629708"/>
                    </a:ext>
                  </a:extLst>
                </a:gridCol>
                <a:gridCol w="1642729">
                  <a:extLst>
                    <a:ext uri="{9D8B030D-6E8A-4147-A177-3AD203B41FA5}">
                      <a16:colId xmlns:a16="http://schemas.microsoft.com/office/drawing/2014/main" val="2483367538"/>
                    </a:ext>
                  </a:extLst>
                </a:gridCol>
              </a:tblGrid>
              <a:tr h="265598">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Tw Cen MT" panose="020B0602020104020603" pitchFamily="34" charset="0"/>
                          <a:ea typeface="+mn-ea"/>
                          <a:cs typeface="+mn-cs"/>
                        </a:rPr>
                        <a:t>Phase</a:t>
                      </a:r>
                      <a:endParaRPr lang="en-MY" sz="1000" b="1" kern="1200" dirty="0" smtClean="0">
                        <a:solidFill>
                          <a:schemeClr val="tx1"/>
                        </a:solidFill>
                        <a:latin typeface="Tw Cen MT" panose="020B0602020104020603" pitchFamily="34" charset="0"/>
                        <a:ea typeface="+mn-ea"/>
                        <a:cs typeface="+mn-cs"/>
                      </a:endParaRPr>
                    </a:p>
                  </a:txBody>
                  <a:tcPr>
                    <a:solidFill>
                      <a:schemeClr val="accent2">
                        <a:lumMod val="20000"/>
                        <a:lumOff val="80000"/>
                      </a:schemeClr>
                    </a:solidFill>
                  </a:tcPr>
                </a:tc>
                <a:tc>
                  <a:txBody>
                    <a:bodyPr/>
                    <a:lstStyle/>
                    <a:p>
                      <a:pPr algn="ctr"/>
                      <a:r>
                        <a:rPr lang="en-US" sz="1000" b="1" kern="1200" dirty="0" err="1" smtClean="0">
                          <a:solidFill>
                            <a:schemeClr val="tx1"/>
                          </a:solidFill>
                          <a:latin typeface="Tw Cen MT" panose="020B0602020104020603" pitchFamily="34" charset="0"/>
                          <a:ea typeface="+mn-ea"/>
                          <a:cs typeface="+mn-cs"/>
                        </a:rPr>
                        <a:t>Asrama</a:t>
                      </a:r>
                      <a:r>
                        <a:rPr lang="en-US" sz="1000" b="1" kern="1200" baseline="0" dirty="0" smtClean="0">
                          <a:solidFill>
                            <a:schemeClr val="tx1"/>
                          </a:solidFill>
                          <a:latin typeface="Tw Cen MT" panose="020B0602020104020603" pitchFamily="34" charset="0"/>
                          <a:ea typeface="+mn-ea"/>
                          <a:cs typeface="+mn-cs"/>
                        </a:rPr>
                        <a:t> (</a:t>
                      </a:r>
                      <a:r>
                        <a:rPr lang="en-US" sz="1000" b="1" kern="1200" dirty="0" err="1" smtClean="0">
                          <a:solidFill>
                            <a:schemeClr val="tx1"/>
                          </a:solidFill>
                          <a:latin typeface="Tw Cen MT" panose="020B0602020104020603" pitchFamily="34" charset="0"/>
                          <a:ea typeface="+mn-ea"/>
                          <a:cs typeface="+mn-cs"/>
                        </a:rPr>
                        <a:t>Bangi</a:t>
                      </a:r>
                      <a:r>
                        <a:rPr lang="en-US" sz="1000" b="1" kern="1200" dirty="0" smtClean="0">
                          <a:solidFill>
                            <a:schemeClr val="tx1"/>
                          </a:solidFill>
                          <a:latin typeface="Tw Cen MT" panose="020B0602020104020603" pitchFamily="34" charset="0"/>
                          <a:ea typeface="+mn-ea"/>
                          <a:cs typeface="+mn-cs"/>
                        </a:rPr>
                        <a:t>)</a:t>
                      </a:r>
                      <a:endParaRPr lang="en-MY" sz="1000" b="1" kern="1200" dirty="0">
                        <a:solidFill>
                          <a:schemeClr val="tx1"/>
                        </a:solidFill>
                        <a:latin typeface="Tw Cen MT" panose="020B0602020104020603" pitchFamily="34" charset="0"/>
                        <a:ea typeface="+mn-ea"/>
                        <a:cs typeface="+mn-cs"/>
                      </a:endParaRPr>
                    </a:p>
                  </a:txBody>
                  <a:tcPr>
                    <a:solidFill>
                      <a:schemeClr val="accent2">
                        <a:lumMod val="20000"/>
                        <a:lumOff val="80000"/>
                      </a:schemeClr>
                    </a:solidFill>
                  </a:tcPr>
                </a:tc>
                <a:tc>
                  <a:txBody>
                    <a:bodyPr/>
                    <a:lstStyle/>
                    <a:p>
                      <a:pPr algn="ctr"/>
                      <a:r>
                        <a:rPr lang="en-US" sz="1000" b="1" kern="1200" dirty="0" smtClean="0">
                          <a:solidFill>
                            <a:schemeClr val="tx1"/>
                          </a:solidFill>
                          <a:latin typeface="Tw Cen MT" panose="020B0602020104020603" pitchFamily="34" charset="0"/>
                          <a:ea typeface="+mn-ea"/>
                          <a:cs typeface="+mn-cs"/>
                        </a:rPr>
                        <a:t>SJKC Kay Sin</a:t>
                      </a:r>
                      <a:r>
                        <a:rPr lang="en-US" sz="1000" b="1" kern="1200" baseline="0" dirty="0" smtClean="0">
                          <a:solidFill>
                            <a:schemeClr val="tx1"/>
                          </a:solidFill>
                          <a:latin typeface="Tw Cen MT" panose="020B0602020104020603" pitchFamily="34" charset="0"/>
                          <a:ea typeface="+mn-ea"/>
                          <a:cs typeface="+mn-cs"/>
                        </a:rPr>
                        <a:t> (</a:t>
                      </a:r>
                      <a:r>
                        <a:rPr lang="en-US" sz="1000" b="1" kern="1200" dirty="0" err="1" smtClean="0">
                          <a:solidFill>
                            <a:schemeClr val="tx1"/>
                          </a:solidFill>
                          <a:latin typeface="Tw Cen MT" panose="020B0602020104020603" pitchFamily="34" charset="0"/>
                          <a:ea typeface="+mn-ea"/>
                          <a:cs typeface="+mn-cs"/>
                        </a:rPr>
                        <a:t>P.Pinang</a:t>
                      </a:r>
                      <a:r>
                        <a:rPr lang="en-US" sz="1000" b="1" kern="1200" dirty="0" smtClean="0">
                          <a:solidFill>
                            <a:schemeClr val="tx1"/>
                          </a:solidFill>
                          <a:latin typeface="Tw Cen MT" panose="020B0602020104020603" pitchFamily="34" charset="0"/>
                          <a:ea typeface="+mn-ea"/>
                          <a:cs typeface="+mn-cs"/>
                        </a:rPr>
                        <a:t>)</a:t>
                      </a:r>
                      <a:endParaRPr lang="en-MY" sz="1000" b="1" kern="1200" dirty="0">
                        <a:solidFill>
                          <a:schemeClr val="tx1"/>
                        </a:solidFill>
                        <a:latin typeface="Tw Cen MT" panose="020B0602020104020603" pitchFamily="34" charset="0"/>
                        <a:ea typeface="+mn-ea"/>
                        <a:cs typeface="+mn-cs"/>
                      </a:endParaRPr>
                    </a:p>
                  </a:txBody>
                  <a:tcPr>
                    <a:solidFill>
                      <a:schemeClr val="accent2">
                        <a:lumMod val="20000"/>
                        <a:lumOff val="80000"/>
                      </a:schemeClr>
                    </a:solidFill>
                  </a:tcPr>
                </a:tc>
                <a:tc>
                  <a:txBody>
                    <a:bodyPr/>
                    <a:lstStyle/>
                    <a:p>
                      <a:pPr algn="ctr"/>
                      <a:r>
                        <a:rPr lang="en-US" sz="1000" b="1" kern="1200" dirty="0" err="1" smtClean="0">
                          <a:solidFill>
                            <a:schemeClr val="tx1"/>
                          </a:solidFill>
                          <a:latin typeface="Tw Cen MT" panose="020B0602020104020603" pitchFamily="34" charset="0"/>
                          <a:ea typeface="+mn-ea"/>
                          <a:cs typeface="+mn-cs"/>
                        </a:rPr>
                        <a:t>Infrastruktur</a:t>
                      </a:r>
                      <a:r>
                        <a:rPr lang="en-US" sz="1000" b="1" kern="1200" baseline="0" dirty="0" smtClean="0">
                          <a:solidFill>
                            <a:schemeClr val="tx1"/>
                          </a:solidFill>
                          <a:latin typeface="Tw Cen MT" panose="020B0602020104020603" pitchFamily="34" charset="0"/>
                          <a:ea typeface="+mn-ea"/>
                          <a:cs typeface="+mn-cs"/>
                        </a:rPr>
                        <a:t> (</a:t>
                      </a:r>
                      <a:r>
                        <a:rPr lang="en-US" sz="1000" b="1" kern="1200" dirty="0" smtClean="0">
                          <a:solidFill>
                            <a:schemeClr val="tx1"/>
                          </a:solidFill>
                          <a:latin typeface="Tw Cen MT" panose="020B0602020104020603" pitchFamily="34" charset="0"/>
                          <a:ea typeface="+mn-ea"/>
                          <a:cs typeface="+mn-cs"/>
                        </a:rPr>
                        <a:t>P. </a:t>
                      </a:r>
                      <a:r>
                        <a:rPr lang="en-US" sz="1000" b="1" kern="1200" dirty="0" err="1" smtClean="0">
                          <a:solidFill>
                            <a:schemeClr val="tx1"/>
                          </a:solidFill>
                          <a:latin typeface="Tw Cen MT" panose="020B0602020104020603" pitchFamily="34" charset="0"/>
                          <a:ea typeface="+mn-ea"/>
                          <a:cs typeface="+mn-cs"/>
                        </a:rPr>
                        <a:t>Pemanggil</a:t>
                      </a:r>
                      <a:r>
                        <a:rPr lang="en-US" sz="1000" b="1" kern="1200" dirty="0" smtClean="0">
                          <a:solidFill>
                            <a:schemeClr val="tx1"/>
                          </a:solidFill>
                          <a:latin typeface="Tw Cen MT" panose="020B0602020104020603" pitchFamily="34" charset="0"/>
                          <a:ea typeface="+mn-ea"/>
                          <a:cs typeface="+mn-cs"/>
                        </a:rPr>
                        <a:t>)</a:t>
                      </a:r>
                      <a:endParaRPr lang="en-MY" sz="1000" b="1" kern="1200" dirty="0">
                        <a:solidFill>
                          <a:schemeClr val="tx1"/>
                        </a:solidFill>
                        <a:latin typeface="Tw Cen MT" panose="020B0602020104020603" pitchFamily="34" charset="0"/>
                        <a:ea typeface="+mn-ea"/>
                        <a:cs typeface="+mn-cs"/>
                      </a:endParaRPr>
                    </a:p>
                  </a:txBody>
                  <a:tcPr>
                    <a:solidFill>
                      <a:schemeClr val="accent2">
                        <a:lumMod val="20000"/>
                        <a:lumOff val="80000"/>
                      </a:schemeClr>
                    </a:solidFill>
                  </a:tcPr>
                </a:tc>
                <a:extLst>
                  <a:ext uri="{0D108BD9-81ED-4DB2-BD59-A6C34878D82A}">
                    <a16:rowId xmlns:a16="http://schemas.microsoft.com/office/drawing/2014/main" val="1958864517"/>
                  </a:ext>
                </a:extLst>
              </a:tr>
              <a:tr h="202018">
                <a:tc>
                  <a:txBody>
                    <a:bodyPr/>
                    <a:lstStyle/>
                    <a:p>
                      <a:r>
                        <a:rPr lang="en-US" sz="1000" b="0" kern="1200" dirty="0" smtClean="0">
                          <a:solidFill>
                            <a:schemeClr val="tx1"/>
                          </a:solidFill>
                          <a:latin typeface="Tw Cen MT" panose="020B0602020104020603" pitchFamily="34" charset="0"/>
                          <a:ea typeface="+mn-ea"/>
                          <a:cs typeface="+mn-cs"/>
                        </a:rPr>
                        <a:t>Phase 1 – Planning</a:t>
                      </a:r>
                      <a:endParaRPr lang="en-MY" sz="1000" b="0" kern="1200" dirty="0">
                        <a:solidFill>
                          <a:schemeClr val="tx1"/>
                        </a:solidFill>
                        <a:latin typeface="Tw Cen MT" panose="020B0602020104020603" pitchFamily="34" charset="0"/>
                        <a:ea typeface="+mn-ea"/>
                        <a:cs typeface="+mn-cs"/>
                      </a:endParaRPr>
                    </a:p>
                  </a:txBody>
                  <a:tcPr anchor="ctr"/>
                </a:tc>
                <a:tc>
                  <a:txBody>
                    <a:bodyPr/>
                    <a:lstStyle/>
                    <a:p>
                      <a:pPr algn="ctr"/>
                      <a:r>
                        <a:rPr lang="en-US" sz="1000" b="0" kern="1200" dirty="0" smtClean="0">
                          <a:solidFill>
                            <a:schemeClr val="tx1"/>
                          </a:solidFill>
                          <a:latin typeface="Tw Cen MT" panose="020B0602020104020603" pitchFamily="34" charset="0"/>
                          <a:ea typeface="+mn-ea"/>
                          <a:cs typeface="+mn-cs"/>
                        </a:rPr>
                        <a:t>Completed</a:t>
                      </a:r>
                      <a:endParaRPr lang="en-MY" sz="1000" b="0" kern="1200" dirty="0">
                        <a:solidFill>
                          <a:schemeClr val="tx1"/>
                        </a:solidFill>
                        <a:latin typeface="Tw Cen MT" panose="020B0602020104020603" pitchFamily="34" charset="0"/>
                        <a:ea typeface="+mn-ea"/>
                        <a:cs typeface="+mn-cs"/>
                      </a:endParaRPr>
                    </a:p>
                  </a:txBody>
                  <a:tcPr anchor="ctr"/>
                </a:tc>
                <a:tc>
                  <a:txBody>
                    <a:bodyPr/>
                    <a:lstStyle/>
                    <a:p>
                      <a:pPr algn="ctr"/>
                      <a:r>
                        <a:rPr lang="en-US" sz="1000" b="0" kern="1200" dirty="0" smtClean="0">
                          <a:solidFill>
                            <a:schemeClr val="tx1"/>
                          </a:solidFill>
                          <a:latin typeface="Tw Cen MT" panose="020B0602020104020603" pitchFamily="34" charset="0"/>
                          <a:ea typeface="+mn-ea"/>
                          <a:cs typeface="+mn-cs"/>
                        </a:rPr>
                        <a:t>Completed</a:t>
                      </a:r>
                      <a:endParaRPr lang="en-MY" sz="1000" b="0" kern="1200" dirty="0">
                        <a:solidFill>
                          <a:schemeClr val="tx1"/>
                        </a:solidFill>
                        <a:latin typeface="Tw Cen MT" panose="020B0602020104020603" pitchFamily="34" charset="0"/>
                        <a:ea typeface="+mn-ea"/>
                        <a:cs typeface="+mn-cs"/>
                      </a:endParaRPr>
                    </a:p>
                  </a:txBody>
                  <a:tcPr anchor="ctr"/>
                </a:tc>
                <a:tc>
                  <a:txBody>
                    <a:bodyPr/>
                    <a:lstStyle/>
                    <a:p>
                      <a:pPr algn="ctr"/>
                      <a:r>
                        <a:rPr lang="en-US" sz="1000" b="0" kern="1200" dirty="0" smtClean="0">
                          <a:solidFill>
                            <a:schemeClr val="tx1"/>
                          </a:solidFill>
                          <a:latin typeface="Tw Cen MT" panose="020B0602020104020603" pitchFamily="34" charset="0"/>
                          <a:ea typeface="+mn-ea"/>
                          <a:cs typeface="+mn-cs"/>
                        </a:rPr>
                        <a:t>Completed</a:t>
                      </a:r>
                      <a:endParaRPr lang="en-MY" sz="1000" b="0" kern="1200" dirty="0">
                        <a:solidFill>
                          <a:schemeClr val="tx1"/>
                        </a:solidFill>
                        <a:latin typeface="Tw Cen MT" panose="020B0602020104020603" pitchFamily="34" charset="0"/>
                        <a:ea typeface="+mn-ea"/>
                        <a:cs typeface="+mn-cs"/>
                      </a:endParaRPr>
                    </a:p>
                  </a:txBody>
                  <a:tcPr anchor="ctr"/>
                </a:tc>
                <a:extLst>
                  <a:ext uri="{0D108BD9-81ED-4DB2-BD59-A6C34878D82A}">
                    <a16:rowId xmlns:a16="http://schemas.microsoft.com/office/drawing/2014/main" val="1368106294"/>
                  </a:ext>
                </a:extLst>
              </a:tr>
              <a:tr h="255890">
                <a:tc>
                  <a:txBody>
                    <a:bodyPr/>
                    <a:lstStyle/>
                    <a:p>
                      <a:r>
                        <a:rPr lang="en-US" sz="1000" b="0" kern="1200" dirty="0" smtClean="0">
                          <a:solidFill>
                            <a:schemeClr val="tx1"/>
                          </a:solidFill>
                          <a:latin typeface="Tw Cen MT" panose="020B0602020104020603" pitchFamily="34" charset="0"/>
                          <a:ea typeface="+mn-ea"/>
                          <a:cs typeface="+mn-cs"/>
                        </a:rPr>
                        <a:t>Phase 2 – Design</a:t>
                      </a:r>
                      <a:endParaRPr lang="en-MY" sz="1000" b="0" kern="1200" dirty="0">
                        <a:solidFill>
                          <a:schemeClr val="tx1"/>
                        </a:solidFill>
                        <a:latin typeface="Tw Cen MT" panose="020B0602020104020603" pitchFamily="34" charset="0"/>
                        <a:ea typeface="+mn-ea"/>
                        <a:cs typeface="+mn-cs"/>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000" b="0" kern="1200" dirty="0" smtClean="0">
                          <a:solidFill>
                            <a:schemeClr val="tx1"/>
                          </a:solidFill>
                          <a:latin typeface="Tw Cen MT" panose="020B0602020104020603" pitchFamily="34" charset="0"/>
                          <a:ea typeface="+mn-ea"/>
                          <a:cs typeface="+mn-cs"/>
                        </a:rPr>
                        <a:t>Completed</a:t>
                      </a:r>
                      <a:endParaRPr lang="en-MY" sz="1000" b="0" kern="1200" dirty="0" smtClean="0">
                        <a:solidFill>
                          <a:schemeClr val="tx1"/>
                        </a:solidFill>
                        <a:latin typeface="Tw Cen MT" panose="020B0602020104020603" pitchFamily="34" charset="0"/>
                        <a:ea typeface="+mn-ea"/>
                        <a:cs typeface="+mn-cs"/>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000" b="0" kern="1200" dirty="0" smtClean="0">
                          <a:solidFill>
                            <a:schemeClr val="tx1"/>
                          </a:solidFill>
                          <a:latin typeface="Tw Cen MT" panose="020B0602020104020603" pitchFamily="34" charset="0"/>
                          <a:ea typeface="+mn-ea"/>
                          <a:cs typeface="+mn-cs"/>
                        </a:rPr>
                        <a:t>Completed</a:t>
                      </a:r>
                      <a:endParaRPr lang="en-MY" sz="1000" b="0" kern="1200" dirty="0" smtClean="0">
                        <a:solidFill>
                          <a:schemeClr val="tx1"/>
                        </a:solidFill>
                        <a:latin typeface="Tw Cen MT" panose="020B0602020104020603" pitchFamily="34" charset="0"/>
                        <a:ea typeface="+mn-ea"/>
                        <a:cs typeface="+mn-cs"/>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000" b="0" kern="1200" dirty="0" smtClean="0">
                          <a:solidFill>
                            <a:schemeClr val="tx1"/>
                          </a:solidFill>
                          <a:latin typeface="Tw Cen MT" panose="020B0602020104020603" pitchFamily="34" charset="0"/>
                          <a:ea typeface="+mn-ea"/>
                          <a:cs typeface="+mn-cs"/>
                        </a:rPr>
                        <a:t>Completed</a:t>
                      </a:r>
                      <a:endParaRPr lang="en-MY" sz="1000" b="0" kern="1200" dirty="0" smtClean="0">
                        <a:solidFill>
                          <a:schemeClr val="tx1"/>
                        </a:solidFill>
                        <a:latin typeface="Tw Cen MT" panose="020B0602020104020603" pitchFamily="34" charset="0"/>
                        <a:ea typeface="+mn-ea"/>
                        <a:cs typeface="+mn-cs"/>
                      </a:endParaRPr>
                    </a:p>
                  </a:txBody>
                  <a:tcPr anchor="ctr"/>
                </a:tc>
                <a:extLst>
                  <a:ext uri="{0D108BD9-81ED-4DB2-BD59-A6C34878D82A}">
                    <a16:rowId xmlns:a16="http://schemas.microsoft.com/office/drawing/2014/main" val="3329156134"/>
                  </a:ext>
                </a:extLst>
              </a:tr>
              <a:tr h="212651">
                <a:tc>
                  <a:txBody>
                    <a:bodyPr/>
                    <a:lstStyle/>
                    <a:p>
                      <a:r>
                        <a:rPr lang="en-US" sz="1000" b="0" kern="1200" dirty="0" smtClean="0">
                          <a:solidFill>
                            <a:schemeClr val="tx1"/>
                          </a:solidFill>
                          <a:latin typeface="Tw Cen MT" panose="020B0602020104020603" pitchFamily="34" charset="0"/>
                          <a:ea typeface="+mn-ea"/>
                          <a:cs typeface="+mn-cs"/>
                        </a:rPr>
                        <a:t>Phase 3 – Tender</a:t>
                      </a:r>
                      <a:endParaRPr lang="en-MY" sz="1000" b="0" kern="1200" dirty="0">
                        <a:solidFill>
                          <a:schemeClr val="tx1"/>
                        </a:solidFill>
                        <a:latin typeface="Tw Cen MT" panose="020B0602020104020603" pitchFamily="34" charset="0"/>
                        <a:ea typeface="+mn-ea"/>
                        <a:cs typeface="+mn-cs"/>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000" b="0" kern="1200" dirty="0" smtClean="0">
                          <a:solidFill>
                            <a:schemeClr val="tx1"/>
                          </a:solidFill>
                          <a:latin typeface="Tw Cen MT" panose="020B0602020104020603" pitchFamily="34" charset="0"/>
                          <a:ea typeface="+mn-ea"/>
                          <a:cs typeface="+mn-cs"/>
                        </a:rPr>
                        <a:t>Completed</a:t>
                      </a:r>
                      <a:endParaRPr lang="en-MY" sz="1000" b="0" kern="1200" dirty="0" smtClean="0">
                        <a:solidFill>
                          <a:schemeClr val="tx1"/>
                        </a:solidFill>
                        <a:latin typeface="Tw Cen MT" panose="020B0602020104020603" pitchFamily="34" charset="0"/>
                        <a:ea typeface="+mn-ea"/>
                        <a:cs typeface="+mn-cs"/>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000" b="0" kern="1200" dirty="0" smtClean="0">
                          <a:solidFill>
                            <a:schemeClr val="tx1"/>
                          </a:solidFill>
                          <a:latin typeface="Tw Cen MT" panose="020B0602020104020603" pitchFamily="34" charset="0"/>
                          <a:ea typeface="+mn-ea"/>
                          <a:cs typeface="+mn-cs"/>
                        </a:rPr>
                        <a:t>Completed</a:t>
                      </a:r>
                      <a:endParaRPr lang="en-MY" sz="1000" b="0" kern="1200" dirty="0" smtClean="0">
                        <a:solidFill>
                          <a:schemeClr val="tx1"/>
                        </a:solidFill>
                        <a:latin typeface="Tw Cen MT" panose="020B0602020104020603" pitchFamily="34" charset="0"/>
                        <a:ea typeface="+mn-ea"/>
                        <a:cs typeface="+mn-cs"/>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000" b="0" kern="1200" dirty="0" smtClean="0">
                          <a:solidFill>
                            <a:schemeClr val="tx1"/>
                          </a:solidFill>
                          <a:latin typeface="Tw Cen MT" panose="020B0602020104020603" pitchFamily="34" charset="0"/>
                          <a:ea typeface="+mn-ea"/>
                          <a:cs typeface="+mn-cs"/>
                        </a:rPr>
                        <a:t>Completed</a:t>
                      </a:r>
                      <a:endParaRPr lang="en-MY" sz="1000" b="0" kern="1200" dirty="0" smtClean="0">
                        <a:solidFill>
                          <a:schemeClr val="tx1"/>
                        </a:solidFill>
                        <a:latin typeface="Tw Cen MT" panose="020B0602020104020603" pitchFamily="34" charset="0"/>
                        <a:ea typeface="+mn-ea"/>
                        <a:cs typeface="+mn-cs"/>
                      </a:endParaRPr>
                    </a:p>
                  </a:txBody>
                  <a:tcPr anchor="ctr"/>
                </a:tc>
                <a:extLst>
                  <a:ext uri="{0D108BD9-81ED-4DB2-BD59-A6C34878D82A}">
                    <a16:rowId xmlns:a16="http://schemas.microsoft.com/office/drawing/2014/main" val="644390480"/>
                  </a:ext>
                </a:extLst>
              </a:tr>
              <a:tr h="0">
                <a:tc>
                  <a:txBody>
                    <a:bodyPr/>
                    <a:lstStyle/>
                    <a:p>
                      <a:r>
                        <a:rPr lang="en-US" sz="1000" b="0" kern="1200" dirty="0" smtClean="0">
                          <a:solidFill>
                            <a:schemeClr val="tx1"/>
                          </a:solidFill>
                          <a:latin typeface="Tw Cen MT" panose="020B0602020104020603" pitchFamily="34" charset="0"/>
                          <a:ea typeface="+mn-ea"/>
                          <a:cs typeface="+mn-cs"/>
                        </a:rPr>
                        <a:t>Phase 4 – Hand Over</a:t>
                      </a:r>
                      <a:endParaRPr lang="en-MY" sz="1000" b="0" kern="1200" dirty="0">
                        <a:solidFill>
                          <a:schemeClr val="tx1"/>
                        </a:solidFill>
                        <a:latin typeface="Tw Cen MT" panose="020B0602020104020603" pitchFamily="34" charset="0"/>
                        <a:ea typeface="+mn-ea"/>
                        <a:cs typeface="+mn-cs"/>
                      </a:endParaRPr>
                    </a:p>
                  </a:txBody>
                  <a:tcPr anchor="ctr"/>
                </a:tc>
                <a:tc>
                  <a:txBody>
                    <a:bodyPr/>
                    <a:lstStyle/>
                    <a:p>
                      <a:pPr algn="ctr"/>
                      <a:r>
                        <a:rPr lang="en-US" sz="1000" b="0" kern="1200" dirty="0" smtClean="0">
                          <a:solidFill>
                            <a:schemeClr val="tx1"/>
                          </a:solidFill>
                          <a:latin typeface="Tw Cen MT" panose="020B0602020104020603" pitchFamily="34" charset="0"/>
                          <a:ea typeface="+mn-ea"/>
                          <a:cs typeface="+mn-cs"/>
                        </a:rPr>
                        <a:t>By</a:t>
                      </a:r>
                      <a:r>
                        <a:rPr lang="en-US" sz="1000" b="0" kern="1200" baseline="0" dirty="0" smtClean="0">
                          <a:solidFill>
                            <a:schemeClr val="tx1"/>
                          </a:solidFill>
                          <a:latin typeface="Tw Cen MT" panose="020B0602020104020603" pitchFamily="34" charset="0"/>
                          <a:ea typeface="+mn-ea"/>
                          <a:cs typeface="+mn-cs"/>
                        </a:rPr>
                        <a:t> 13 November 2019</a:t>
                      </a:r>
                      <a:endParaRPr lang="en-MY" sz="1000" b="0" kern="1200" dirty="0">
                        <a:solidFill>
                          <a:schemeClr val="tx1"/>
                        </a:solidFill>
                        <a:latin typeface="Tw Cen MT" panose="020B0602020104020603" pitchFamily="34" charset="0"/>
                        <a:ea typeface="+mn-ea"/>
                        <a:cs typeface="+mn-cs"/>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000" b="0" kern="1200" dirty="0" smtClean="0">
                          <a:solidFill>
                            <a:schemeClr val="tx1"/>
                          </a:solidFill>
                          <a:latin typeface="Tw Cen MT" panose="020B0602020104020603" pitchFamily="34" charset="0"/>
                          <a:ea typeface="+mn-ea"/>
                          <a:cs typeface="+mn-cs"/>
                        </a:rPr>
                        <a:t>By 11 June 2020</a:t>
                      </a:r>
                      <a:endParaRPr lang="en-MY" sz="1000" b="0" kern="1200" dirty="0" smtClean="0">
                        <a:solidFill>
                          <a:schemeClr val="tx1"/>
                        </a:solidFill>
                        <a:latin typeface="Tw Cen MT" panose="020B0602020104020603" pitchFamily="34" charset="0"/>
                        <a:ea typeface="+mn-ea"/>
                        <a:cs typeface="+mn-cs"/>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000" b="0" kern="1200" dirty="0" smtClean="0">
                          <a:solidFill>
                            <a:schemeClr val="tx1"/>
                          </a:solidFill>
                          <a:latin typeface="Tw Cen MT" panose="020B0602020104020603" pitchFamily="34" charset="0"/>
                          <a:ea typeface="+mn-ea"/>
                          <a:cs typeface="+mn-cs"/>
                        </a:rPr>
                        <a:t>By 18 August 2019</a:t>
                      </a:r>
                      <a:endParaRPr lang="en-MY" sz="1000" b="0" kern="1200" dirty="0" smtClean="0">
                        <a:solidFill>
                          <a:schemeClr val="tx1"/>
                        </a:solidFill>
                        <a:latin typeface="Tw Cen MT" panose="020B0602020104020603" pitchFamily="34" charset="0"/>
                        <a:ea typeface="+mn-ea"/>
                        <a:cs typeface="+mn-cs"/>
                      </a:endParaRPr>
                    </a:p>
                  </a:txBody>
                  <a:tcPr anchor="ctr"/>
                </a:tc>
                <a:extLst>
                  <a:ext uri="{0D108BD9-81ED-4DB2-BD59-A6C34878D82A}">
                    <a16:rowId xmlns:a16="http://schemas.microsoft.com/office/drawing/2014/main" val="116228070"/>
                  </a:ext>
                </a:extLst>
              </a:tr>
            </a:tbl>
          </a:graphicData>
        </a:graphic>
      </p:graphicFrame>
    </p:spTree>
    <p:extLst>
      <p:ext uri="{BB962C8B-B14F-4D97-AF65-F5344CB8AC3E}">
        <p14:creationId xmlns:p14="http://schemas.microsoft.com/office/powerpoint/2010/main" val="24774239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txBody>
                  <a:tcPr>
                    <a:solidFill>
                      <a:srgbClr val="FF3300">
                        <a:alpha val="65000"/>
                      </a:srgb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5</a:t>
                      </a:r>
                      <a:r>
                        <a:rPr lang="ms-MY" sz="900" dirty="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35</a:t>
                      </a:r>
                      <a:r>
                        <a:rPr lang="ms-MY" sz="900" dirty="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FF3300">
                        <a:alpha val="65000"/>
                      </a:srgbClr>
                    </a:solidFill>
                  </a:tcPr>
                </a:tc>
                <a:extLst>
                  <a:ext uri="{0D108BD9-81ED-4DB2-BD59-A6C34878D82A}">
                    <a16:rowId xmlns:a16="http://schemas.microsoft.com/office/drawing/2014/main" val="2306563032"/>
                  </a:ext>
                </a:extLst>
              </a:tr>
              <a:tr h="1787931">
                <a:tc>
                  <a:txBody>
                    <a:bodyPr/>
                    <a:lstStyle/>
                    <a:p>
                      <a:endParaRPr lang="en-MY"/>
                    </a:p>
                  </a:txBody>
                  <a:tcPr>
                    <a:solidFill>
                      <a:schemeClr val="accent2">
                        <a:lumMod val="20000"/>
                        <a:lumOff val="80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Tw Cen MT" pitchFamily="34" charset="0"/>
                        </a:rPr>
                        <a:t>Feasibility study on National Works Procurement System (WPS) for Public Projects completed</a:t>
                      </a:r>
                    </a:p>
                    <a:p>
                      <a:pPr>
                        <a:lnSpc>
                          <a:spcPct val="100000"/>
                        </a:lnSpc>
                        <a:defRPr/>
                      </a:pPr>
                      <a:endParaRPr lang="en-US" sz="900" dirty="0">
                        <a:solidFill>
                          <a:schemeClr val="tx1"/>
                        </a:solidFill>
                        <a:latin typeface="Tw Cen MT" pitchFamily="34" charset="0"/>
                      </a:endParaRPr>
                    </a:p>
                  </a:txBody>
                  <a:tcPr>
                    <a:solidFill>
                      <a:schemeClr val="accent2">
                        <a:lumMod val="20000"/>
                        <a:lumOff val="80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Tw Cen MT" pitchFamily="34" charset="0"/>
                        </a:rPr>
                        <a:t>National Works Procurement System (WPS) developed  </a:t>
                      </a:r>
                    </a:p>
                    <a:p>
                      <a:pPr eaLnBrk="1" fontAlgn="auto" hangingPunct="1">
                        <a:lnSpc>
                          <a:spcPct val="100000"/>
                        </a:lnSpc>
                        <a:spcBef>
                          <a:spcPts val="0"/>
                        </a:spcBef>
                        <a:spcAft>
                          <a:spcPts val="0"/>
                        </a:spcAft>
                        <a:defRPr/>
                      </a:pPr>
                      <a:endParaRPr lang="en-US" sz="900" dirty="0">
                        <a:solidFill>
                          <a:schemeClr val="tx1"/>
                        </a:solidFill>
                        <a:latin typeface="Tw Cen MT" pitchFamily="34" charset="0"/>
                      </a:endParaRPr>
                    </a:p>
                  </a:txBody>
                  <a:tcPr>
                    <a:solidFill>
                      <a:schemeClr val="accent2">
                        <a:lumMod val="20000"/>
                        <a:lumOff val="80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Tw Cen MT" pitchFamily="34" charset="0"/>
                        </a:rPr>
                        <a:t>National Works Procurement System (WPS) developed  </a:t>
                      </a:r>
                    </a:p>
                    <a:p>
                      <a:pPr>
                        <a:lnSpc>
                          <a:spcPct val="100000"/>
                        </a:lnSpc>
                      </a:pPr>
                      <a:endParaRPr lang="en-MY" sz="900" dirty="0">
                        <a:solidFill>
                          <a:schemeClr val="tx1"/>
                        </a:solidFill>
                        <a:latin typeface="Tw Cen MT" pitchFamily="34" charset="0"/>
                      </a:endParaRPr>
                    </a:p>
                  </a:txBody>
                  <a:tcPr>
                    <a:solidFill>
                      <a:schemeClr val="accent2">
                        <a:lumMod val="20000"/>
                        <a:lumOff val="80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Tw Cen MT" pitchFamily="34" charset="0"/>
                        </a:rPr>
                        <a:t>National Works Procurement System (WPS) developed  </a:t>
                      </a:r>
                    </a:p>
                    <a:p>
                      <a:pPr>
                        <a:lnSpc>
                          <a:spcPct val="100000"/>
                        </a:lnSpc>
                      </a:pPr>
                      <a:endParaRPr lang="en-MY" sz="900" dirty="0">
                        <a:solidFill>
                          <a:schemeClr val="tx1"/>
                        </a:solidFill>
                        <a:latin typeface="Tw Cen MT" pitchFamily="34" charset="0"/>
                      </a:endParaRPr>
                    </a:p>
                  </a:txBody>
                  <a:tcPr>
                    <a:solidFill>
                      <a:schemeClr val="accent2">
                        <a:lumMod val="20000"/>
                        <a:lumOff val="80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dirty="0">
                          <a:solidFill>
                            <a:schemeClr val="tx1"/>
                          </a:solidFill>
                          <a:latin typeface="Tw Cen MT" panose="020B0602020104020603" pitchFamily="34" charset="0"/>
                        </a:rPr>
                        <a:t>Sr Sariah Abd Karib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Haslina Abdul Halim</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Nur Hafizah Mohd Nor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KKR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401881" cy="1179643"/>
        </p:xfrm>
        <a:graphic>
          <a:graphicData uri="http://schemas.openxmlformats.org/drawingml/2006/table">
            <a:tbl>
              <a:tblPr firstRow="1" bandRow="1">
                <a:tableStyleId>{5C22544A-7EE6-4342-B048-85BDC9FD1C3A}</a:tableStyleId>
              </a:tblPr>
              <a:tblGrid>
                <a:gridCol w="4401881">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eaLnBrk="1" fontAlgn="auto" hangingPunct="1">
                        <a:spcBef>
                          <a:spcPts val="0"/>
                        </a:spcBef>
                        <a:spcAft>
                          <a:spcPts val="0"/>
                        </a:spcAft>
                        <a:defRPr/>
                      </a:pPr>
                      <a:r>
                        <a:rPr lang="en-US" sz="1000" b="0" kern="1200" dirty="0">
                          <a:solidFill>
                            <a:schemeClr val="tx1"/>
                          </a:solidFill>
                          <a:latin typeface="Tw Cen MT" panose="020B0602020104020603" pitchFamily="34" charset="0"/>
                          <a:ea typeface="+mn-ea"/>
                          <a:cs typeface="+mn-cs"/>
                        </a:rPr>
                        <a:t>National Works Procurement System (WPS) completed by 2020</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Q5 - Enhance Integrity and Increase Governance</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3167790" cy="307777"/>
          </a:xfrm>
          <a:prstGeom prst="rect">
            <a:avLst/>
          </a:prstGeom>
          <a:ln>
            <a:noFill/>
          </a:ln>
        </p:spPr>
        <p:txBody>
          <a:bodyPr wrap="none">
            <a:spAutoFit/>
          </a:bodyPr>
          <a:lstStyle/>
          <a:p>
            <a:r>
              <a:rPr lang="ms-MY" sz="1400" b="1" dirty="0">
                <a:solidFill>
                  <a:srgbClr val="FF0000"/>
                </a:solidFill>
                <a:latin typeface="Tw Cen MT" panose="020B0602020104020603" pitchFamily="34" charset="0"/>
              </a:rPr>
              <a:t>QUALITY, SAFETY &amp; PROFESSIONALISM</a:t>
            </a:r>
            <a:endParaRPr lang="ms-MY" sz="1400" dirty="0">
              <a:solidFill>
                <a:srgbClr val="FF0000"/>
              </a:solidFill>
            </a:endParaRPr>
          </a:p>
        </p:txBody>
      </p:sp>
      <p:sp>
        <p:nvSpPr>
          <p:cNvPr id="10" name="Rectangle 9"/>
          <p:cNvSpPr/>
          <p:nvPr/>
        </p:nvSpPr>
        <p:spPr>
          <a:xfrm>
            <a:off x="116963" y="-74431"/>
            <a:ext cx="2373318"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Q5-131</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rgbClr val="FF3300"/>
          </a:solidFill>
        </p:spPr>
        <p:txBody>
          <a:bodyPr wrap="square" rtlCol="0">
            <a:spAutoFit/>
          </a:bodyPr>
          <a:lstStyle/>
          <a:p>
            <a:pPr algn="ctr"/>
            <a:r>
              <a:rPr lang="en-US" sz="900" b="1" dirty="0">
                <a:solidFill>
                  <a:schemeClr val="bg1"/>
                </a:solidFill>
                <a:latin typeface="Tw Cen MT" panose="020B0602020104020603" pitchFamily="34" charset="0"/>
              </a:rPr>
              <a:t>PROGRESS REPORT UNTIL </a:t>
            </a:r>
            <a:r>
              <a:rPr lang="en-US" sz="900" b="1" dirty="0" smtClean="0">
                <a:solidFill>
                  <a:schemeClr val="bg1"/>
                </a:solidFill>
                <a:latin typeface="Tw Cen MT" panose="020B0602020104020603" pitchFamily="34" charset="0"/>
              </a:rPr>
              <a:t>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FF330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
        <p:nvSpPr>
          <p:cNvPr id="12" name="TextBox 12"/>
          <p:cNvSpPr txBox="1"/>
          <p:nvPr/>
        </p:nvSpPr>
        <p:spPr>
          <a:xfrm>
            <a:off x="0" y="4615204"/>
            <a:ext cx="6772275" cy="31700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MY" sz="1000" dirty="0" smtClean="0">
                <a:latin typeface="Tw Cen MT" panose="020B0602020104020603" pitchFamily="34" charset="0"/>
              </a:rPr>
              <a:t>This KPI is under the purview of IWG19.</a:t>
            </a:r>
          </a:p>
          <a:p>
            <a:endParaRPr lang="en-MY" sz="1000" dirty="0" smtClean="0">
              <a:latin typeface="Tw Cen MT" panose="020B0602020104020603" pitchFamily="34" charset="0"/>
            </a:endParaRPr>
          </a:p>
          <a:p>
            <a:pPr algn="just"/>
            <a:r>
              <a:rPr lang="en-MY" sz="1000" dirty="0" smtClean="0">
                <a:latin typeface="Tw Cen MT" panose="020B0602020104020603" pitchFamily="34" charset="0"/>
              </a:rPr>
              <a:t>National Works Procurement System (WPS) is a centralized </a:t>
            </a:r>
            <a:r>
              <a:rPr lang="en-MY" sz="1000" dirty="0" err="1" smtClean="0">
                <a:latin typeface="Tw Cen MT" panose="020B0602020104020603" pitchFamily="34" charset="0"/>
              </a:rPr>
              <a:t>databse</a:t>
            </a:r>
            <a:r>
              <a:rPr lang="en-MY" sz="1000" dirty="0" smtClean="0">
                <a:latin typeface="Tw Cen MT" panose="020B0602020104020603" pitchFamily="34" charset="0"/>
              </a:rPr>
              <a:t> system designed to manage the procurement of all public construction projects. The system is aimed at achieving efficiency and a measure of transparency in public works procurement. Authorised parties will also be able to access an up-to-date progress of a construction works.</a:t>
            </a:r>
          </a:p>
          <a:p>
            <a:pPr algn="just"/>
            <a:endParaRPr lang="en-MY" sz="1000" dirty="0" smtClean="0">
              <a:latin typeface="Tw Cen MT" panose="020B0602020104020603" pitchFamily="34" charset="0"/>
            </a:endParaRPr>
          </a:p>
          <a:p>
            <a:pPr algn="just"/>
            <a:r>
              <a:rPr lang="en-MY" sz="1000" b="1" dirty="0" smtClean="0">
                <a:latin typeface="Tw Cen MT" panose="020B0602020104020603" pitchFamily="34" charset="0"/>
              </a:rPr>
              <a:t>Feasibility study on National Works Procurement System (WPS)</a:t>
            </a:r>
          </a:p>
          <a:p>
            <a:pPr algn="just"/>
            <a:r>
              <a:rPr lang="en-MY" sz="1000" dirty="0" smtClean="0">
                <a:latin typeface="Tw Cen MT" panose="020B0602020104020603" pitchFamily="34" charset="0"/>
              </a:rPr>
              <a:t>The study was conducted by KPMG PLT. The study commenced on 4 Dec 2016 and was completed on 30 June 2017. The objective of the study was to develop a framework for an online procurement system that would effectively and efficiently manage end-to-end project delivery processes.</a:t>
            </a:r>
          </a:p>
          <a:p>
            <a:pPr algn="just"/>
            <a:endParaRPr lang="en-MY" sz="1000" dirty="0" smtClean="0">
              <a:latin typeface="Tw Cen MT" panose="020B0602020104020603" pitchFamily="34" charset="0"/>
            </a:endParaRPr>
          </a:p>
          <a:p>
            <a:pPr algn="just"/>
            <a:r>
              <a:rPr lang="en-MY" sz="1000" dirty="0" smtClean="0">
                <a:latin typeface="Tw Cen MT" panose="020B0602020104020603" pitchFamily="34" charset="0"/>
              </a:rPr>
              <a:t>The study was presented to the </a:t>
            </a:r>
            <a:r>
              <a:rPr lang="en-MY" sz="1000" dirty="0" err="1" smtClean="0">
                <a:latin typeface="Tw Cen MT" panose="020B0602020104020603" pitchFamily="34" charset="0"/>
              </a:rPr>
              <a:t>Ketua</a:t>
            </a:r>
            <a:r>
              <a:rPr lang="en-MY" sz="1000" dirty="0" smtClean="0">
                <a:latin typeface="Tw Cen MT" panose="020B0602020104020603" pitchFamily="34" charset="0"/>
              </a:rPr>
              <a:t> </a:t>
            </a:r>
            <a:r>
              <a:rPr lang="en-MY" sz="1000" dirty="0" err="1" smtClean="0">
                <a:latin typeface="Tw Cen MT" panose="020B0602020104020603" pitchFamily="34" charset="0"/>
              </a:rPr>
              <a:t>Setiausaha</a:t>
            </a:r>
            <a:r>
              <a:rPr lang="en-MY" sz="1000" dirty="0" smtClean="0">
                <a:latin typeface="Tw Cen MT" panose="020B0602020104020603" pitchFamily="34" charset="0"/>
              </a:rPr>
              <a:t> Negara (KSN) through </a:t>
            </a:r>
            <a:r>
              <a:rPr lang="en-MY" sz="1000" dirty="0" err="1" smtClean="0">
                <a:latin typeface="Tw Cen MT" panose="020B0602020104020603" pitchFamily="34" charset="0"/>
              </a:rPr>
              <a:t>Jawatankuasa</a:t>
            </a:r>
            <a:r>
              <a:rPr lang="en-MY" sz="1000" dirty="0" smtClean="0">
                <a:latin typeface="Tw Cen MT" panose="020B0602020104020603" pitchFamily="34" charset="0"/>
              </a:rPr>
              <a:t> </a:t>
            </a:r>
            <a:r>
              <a:rPr lang="en-MY" sz="1000" dirty="0" err="1" smtClean="0">
                <a:latin typeface="Tw Cen MT" panose="020B0602020104020603" pitchFamily="34" charset="0"/>
              </a:rPr>
              <a:t>Perancang</a:t>
            </a:r>
            <a:r>
              <a:rPr lang="en-MY" sz="1000" dirty="0" smtClean="0">
                <a:latin typeface="Tw Cen MT" panose="020B0602020104020603" pitchFamily="34" charset="0"/>
              </a:rPr>
              <a:t> Pembangunan Negara (JPPN) on 8 Nov 2017 for the procurement and implementation of WPS. </a:t>
            </a:r>
          </a:p>
          <a:p>
            <a:pPr algn="just"/>
            <a:endParaRPr lang="en-MY" sz="1000" dirty="0" smtClean="0">
              <a:solidFill>
                <a:srgbClr val="FF0000"/>
              </a:solidFill>
              <a:latin typeface="Tw Cen MT" panose="020B0602020104020603" pitchFamily="34" charset="0"/>
            </a:endParaRPr>
          </a:p>
          <a:p>
            <a:pPr algn="just"/>
            <a:r>
              <a:rPr lang="en-MY" sz="1000" dirty="0" smtClean="0">
                <a:latin typeface="Tw Cen MT" panose="020B0602020104020603" pitchFamily="34" charset="0"/>
              </a:rPr>
              <a:t>Further to this, additional scope was identified to enhance the study which is scheduled to commence later. </a:t>
            </a:r>
            <a:r>
              <a:rPr lang="en-US" sz="1000" dirty="0" smtClean="0">
                <a:latin typeface="Tw Cen MT" panose="020B0602020104020603" pitchFamily="34" charset="0"/>
              </a:rPr>
              <a:t>Application for additional budget to proceed with the study was requested from Ministry of Finance. KKR is still awaiting its approval.</a:t>
            </a:r>
            <a:endParaRPr lang="en-MY"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r>
              <a:rPr lang="en-MY" sz="1000" b="1" dirty="0" smtClean="0">
                <a:latin typeface="Tw Cen MT" panose="020B0602020104020603" pitchFamily="34" charset="0"/>
              </a:rPr>
              <a:t>National Works Procurement System (WPS) </a:t>
            </a:r>
          </a:p>
          <a:p>
            <a:pPr algn="just"/>
            <a:r>
              <a:rPr lang="en-MY" sz="1000" dirty="0" smtClean="0">
                <a:latin typeface="Tw Cen MT" panose="020B0602020104020603" pitchFamily="34" charset="0"/>
              </a:rPr>
              <a:t>The development of the National Works Procurement System will commence after the above study is completed</a:t>
            </a:r>
            <a:r>
              <a:rPr lang="en-US" sz="1000" dirty="0" smtClean="0">
                <a:latin typeface="Tw Cen MT" panose="020B0602020104020603" pitchFamily="34" charset="0"/>
              </a:rPr>
              <a:t>. </a:t>
            </a:r>
            <a:endParaRPr lang="en-US" sz="1000" dirty="0">
              <a:latin typeface="Tw Cen MT" panose="020B0602020104020603" pitchFamily="34" charset="0"/>
            </a:endParaRPr>
          </a:p>
          <a:p>
            <a:endParaRPr lang="en-MY" sz="1000" dirty="0" smtClean="0">
              <a:latin typeface="Tw Cen MT" panose="020B0602020104020603" pitchFamily="34" charset="0"/>
            </a:endParaRPr>
          </a:p>
        </p:txBody>
      </p:sp>
    </p:spTree>
    <p:extLst>
      <p:ext uri="{BB962C8B-B14F-4D97-AF65-F5344CB8AC3E}">
        <p14:creationId xmlns:p14="http://schemas.microsoft.com/office/powerpoint/2010/main" val="6213915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txBody>
                  <a:tcPr>
                    <a:solidFill>
                      <a:srgbClr val="FF3300">
                        <a:alpha val="65000"/>
                      </a:srgb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15</a:t>
                      </a:r>
                      <a:r>
                        <a:rPr lang="ms-MY" sz="900" dirty="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15</a:t>
                      </a:r>
                      <a:r>
                        <a:rPr lang="ms-MY" sz="900" dirty="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40</a:t>
                      </a:r>
                      <a:r>
                        <a:rPr lang="ms-MY" sz="900" dirty="0">
                          <a:solidFill>
                            <a:schemeClr val="bg1"/>
                          </a:solidFill>
                          <a:latin typeface="Tw Cen MT" panose="020B0602020104020603" pitchFamily="34" charset="0"/>
                        </a:rPr>
                        <a:t>%</a:t>
                      </a:r>
                    </a:p>
                  </a:txBody>
                  <a:tcPr>
                    <a:solidFill>
                      <a:srgbClr val="FF3300">
                        <a:alpha val="65000"/>
                      </a:srgbClr>
                    </a:solidFill>
                  </a:tcPr>
                </a:tc>
                <a:extLst>
                  <a:ext uri="{0D108BD9-81ED-4DB2-BD59-A6C34878D82A}">
                    <a16:rowId xmlns:a16="http://schemas.microsoft.com/office/drawing/2014/main" val="2306563032"/>
                  </a:ext>
                </a:extLst>
              </a:tr>
              <a:tr h="1787931">
                <a:tc>
                  <a:txBody>
                    <a:bodyPr/>
                    <a:lstStyle/>
                    <a:p>
                      <a:endParaRPr lang="en-MY"/>
                    </a:p>
                  </a:txBody>
                  <a:tcPr>
                    <a:solidFill>
                      <a:schemeClr val="accent2">
                        <a:lumMod val="20000"/>
                        <a:lumOff val="80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altLang="en-US" sz="900" dirty="0">
                          <a:solidFill>
                            <a:schemeClr val="tx1"/>
                          </a:solidFill>
                          <a:latin typeface="Tw Cen MT" pitchFamily="34" charset="0"/>
                          <a:cs typeface="Calibri" panose="020F0502020204030204" pitchFamily="34" charset="0"/>
                        </a:rPr>
                        <a:t>Adoption of  ISO 37001 (ABMS) as Malaysian Standard completed by Q4</a:t>
                      </a:r>
                    </a:p>
                    <a:p>
                      <a:pPr>
                        <a:lnSpc>
                          <a:spcPct val="100000"/>
                        </a:lnSpc>
                        <a:defRPr/>
                      </a:pPr>
                      <a:endParaRPr lang="en-US" sz="900" dirty="0">
                        <a:solidFill>
                          <a:schemeClr val="tx1"/>
                        </a:solidFill>
                        <a:latin typeface="Tw Cen MT" pitchFamily="34" charset="0"/>
                      </a:endParaRPr>
                    </a:p>
                  </a:txBody>
                  <a:tcPr>
                    <a:solidFill>
                      <a:schemeClr val="accent2">
                        <a:lumMod val="20000"/>
                        <a:lumOff val="80000"/>
                      </a:schemeClr>
                    </a:solidFill>
                  </a:tcPr>
                </a:tc>
                <a:tc>
                  <a:txBody>
                    <a:bodyPr/>
                    <a:lstStyle/>
                    <a:p>
                      <a:pPr eaLnBrk="1" fontAlgn="auto" hangingPunct="1">
                        <a:lnSpc>
                          <a:spcPct val="100000"/>
                        </a:lnSpc>
                        <a:spcBef>
                          <a:spcPts val="0"/>
                        </a:spcBef>
                        <a:spcAft>
                          <a:spcPts val="0"/>
                        </a:spcAft>
                        <a:defRPr/>
                      </a:pPr>
                      <a:r>
                        <a:rPr lang="en-US" altLang="en-US" sz="900" dirty="0">
                          <a:solidFill>
                            <a:schemeClr val="tx1"/>
                          </a:solidFill>
                          <a:latin typeface="Tw Cen MT" pitchFamily="34" charset="0"/>
                        </a:rPr>
                        <a:t>At least 1 Certification Body for ISO 37001 /MS ISO 37001 accredited by DSM by Q3 2018</a:t>
                      </a:r>
                    </a:p>
                    <a:p>
                      <a:pPr eaLnBrk="1" fontAlgn="auto" hangingPunct="1">
                        <a:lnSpc>
                          <a:spcPct val="100000"/>
                        </a:lnSpc>
                        <a:spcBef>
                          <a:spcPts val="0"/>
                        </a:spcBef>
                        <a:spcAft>
                          <a:spcPts val="0"/>
                        </a:spcAft>
                        <a:defRPr/>
                      </a:pPr>
                      <a:endParaRPr lang="en-US" altLang="en-US" sz="900" dirty="0">
                        <a:solidFill>
                          <a:schemeClr val="tx1"/>
                        </a:solidFill>
                        <a:latin typeface="Tw Cen MT" pitchFamily="34" charset="0"/>
                        <a:cs typeface="Calibri" panose="020F0502020204030204" pitchFamily="34" charset="0"/>
                      </a:endParaRPr>
                    </a:p>
                    <a:p>
                      <a:pPr eaLnBrk="1" fontAlgn="auto" hangingPunct="1">
                        <a:lnSpc>
                          <a:spcPct val="100000"/>
                        </a:lnSpc>
                        <a:spcBef>
                          <a:spcPts val="0"/>
                        </a:spcBef>
                        <a:spcAft>
                          <a:spcPts val="0"/>
                        </a:spcAft>
                        <a:defRPr/>
                      </a:pPr>
                      <a:r>
                        <a:rPr lang="en-US" altLang="en-US" sz="900" dirty="0">
                          <a:solidFill>
                            <a:schemeClr val="tx1"/>
                          </a:solidFill>
                          <a:latin typeface="Tw Cen MT" pitchFamily="34" charset="0"/>
                          <a:cs typeface="Calibri" panose="020F0502020204030204" pitchFamily="34" charset="0"/>
                        </a:rPr>
                        <a:t>4 promotional events/ seminar to promote MS ISO 37001 (ABMS) conducted at 4 states by Q4 2018</a:t>
                      </a:r>
                    </a:p>
                    <a:p>
                      <a:pPr eaLnBrk="1" fontAlgn="auto" hangingPunct="1">
                        <a:lnSpc>
                          <a:spcPct val="100000"/>
                        </a:lnSpc>
                        <a:spcBef>
                          <a:spcPts val="0"/>
                        </a:spcBef>
                        <a:spcAft>
                          <a:spcPts val="0"/>
                        </a:spcAft>
                        <a:defRPr/>
                      </a:pPr>
                      <a:endParaRPr lang="en-US" sz="900" dirty="0">
                        <a:solidFill>
                          <a:schemeClr val="tx1"/>
                        </a:solidFill>
                        <a:latin typeface="Tw Cen MT" pitchFamily="34" charset="0"/>
                      </a:endParaRPr>
                    </a:p>
                  </a:txBody>
                  <a:tcPr>
                    <a:solidFill>
                      <a:schemeClr val="accent2">
                        <a:lumMod val="20000"/>
                        <a:lumOff val="80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Tw Cen MT" pitchFamily="34" charset="0"/>
                        </a:rPr>
                        <a:t>4 construction related </a:t>
                      </a:r>
                      <a:r>
                        <a:rPr lang="en-US" sz="900" dirty="0" smtClean="0">
                          <a:solidFill>
                            <a:schemeClr val="tx1"/>
                          </a:solidFill>
                          <a:latin typeface="Tw Cen MT" pitchFamily="34" charset="0"/>
                        </a:rPr>
                        <a:t>organizations </a:t>
                      </a:r>
                      <a:r>
                        <a:rPr lang="en-US" sz="900" dirty="0">
                          <a:solidFill>
                            <a:schemeClr val="tx1"/>
                          </a:solidFill>
                          <a:latin typeface="Tw Cen MT" pitchFamily="34" charset="0"/>
                        </a:rPr>
                        <a:t>/ PBT certified with ISO 37001 /MS ISO 37001</a:t>
                      </a:r>
                    </a:p>
                    <a:p>
                      <a:pPr>
                        <a:lnSpc>
                          <a:spcPct val="100000"/>
                        </a:lnSpc>
                      </a:pPr>
                      <a:endParaRPr lang="en-MY" sz="900" dirty="0">
                        <a:solidFill>
                          <a:schemeClr val="tx1"/>
                        </a:solidFill>
                        <a:latin typeface="Tw Cen MT" pitchFamily="34" charset="0"/>
                      </a:endParaRPr>
                    </a:p>
                  </a:txBody>
                  <a:tcPr>
                    <a:solidFill>
                      <a:schemeClr val="accent2">
                        <a:lumMod val="20000"/>
                        <a:lumOff val="80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Tw Cen MT" pitchFamily="34" charset="0"/>
                        </a:rPr>
                        <a:t>6 construction related </a:t>
                      </a:r>
                      <a:r>
                        <a:rPr lang="en-US" sz="900" dirty="0" smtClean="0">
                          <a:solidFill>
                            <a:schemeClr val="tx1"/>
                          </a:solidFill>
                          <a:latin typeface="Tw Cen MT" pitchFamily="34" charset="0"/>
                        </a:rPr>
                        <a:t>organizations </a:t>
                      </a:r>
                      <a:r>
                        <a:rPr lang="en-US" sz="900" dirty="0">
                          <a:solidFill>
                            <a:schemeClr val="tx1"/>
                          </a:solidFill>
                          <a:latin typeface="Tw Cen MT" pitchFamily="34" charset="0"/>
                        </a:rPr>
                        <a:t>/ PBT certified with ISO 37001/MS ISO 37001</a:t>
                      </a:r>
                      <a:endParaRPr lang="en-US" sz="900" b="1" dirty="0">
                        <a:solidFill>
                          <a:schemeClr val="tx1"/>
                        </a:solidFill>
                        <a:latin typeface="Tw Cen MT" pitchFamily="34" charset="0"/>
                      </a:endParaRPr>
                    </a:p>
                    <a:p>
                      <a:pPr>
                        <a:lnSpc>
                          <a:spcPct val="100000"/>
                        </a:lnSpc>
                      </a:pPr>
                      <a:endParaRPr lang="en-MY" sz="900" dirty="0">
                        <a:solidFill>
                          <a:srgbClr val="FF0000"/>
                        </a:solidFill>
                        <a:latin typeface="Tw Cen MT" pitchFamily="34" charset="0"/>
                      </a:endParaRPr>
                    </a:p>
                  </a:txBody>
                  <a:tcPr>
                    <a:solidFill>
                      <a:schemeClr val="accent2">
                        <a:lumMod val="20000"/>
                        <a:lumOff val="80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dirty="0">
                          <a:solidFill>
                            <a:schemeClr val="tx1"/>
                          </a:solidFill>
                          <a:latin typeface="Tw Cen MT" panose="020B0602020104020603" pitchFamily="34" charset="0"/>
                        </a:rPr>
                        <a:t>Sr Sariah Abd Karib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Haslina Abdul</a:t>
                      </a:r>
                      <a:r>
                        <a:rPr lang="pt-BR" sz="1000" baseline="0" dirty="0" smtClean="0">
                          <a:solidFill>
                            <a:schemeClr val="tx1"/>
                          </a:solidFill>
                          <a:latin typeface="Tw Cen MT" panose="020B0602020104020603" pitchFamily="34" charset="0"/>
                        </a:rPr>
                        <a:t> Halim</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Nur Hafizah Mohd Nor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DSM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401881" cy="1322832"/>
        </p:xfrm>
        <a:graphic>
          <a:graphicData uri="http://schemas.openxmlformats.org/drawingml/2006/table">
            <a:tbl>
              <a:tblPr firstRow="1" bandRow="1">
                <a:tableStyleId>{5C22544A-7EE6-4342-B048-85BDC9FD1C3A}</a:tableStyleId>
              </a:tblPr>
              <a:tblGrid>
                <a:gridCol w="4401881">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a:defRPr/>
                      </a:pPr>
                      <a:r>
                        <a:rPr lang="en-US" sz="1000" b="0" kern="1200" dirty="0">
                          <a:solidFill>
                            <a:schemeClr val="tx1"/>
                          </a:solidFill>
                          <a:latin typeface="Tw Cen MT" panose="020B0602020104020603" pitchFamily="34" charset="0"/>
                          <a:ea typeface="+mn-ea"/>
                          <a:cs typeface="+mn-cs"/>
                        </a:rPr>
                        <a:t>10 construction </a:t>
                      </a:r>
                      <a:r>
                        <a:rPr lang="en-US" sz="1000" b="0" kern="1200">
                          <a:solidFill>
                            <a:schemeClr val="tx1"/>
                          </a:solidFill>
                          <a:latin typeface="Tw Cen MT" panose="020B0602020104020603" pitchFamily="34" charset="0"/>
                          <a:ea typeface="+mn-ea"/>
                          <a:cs typeface="+mn-cs"/>
                        </a:rPr>
                        <a:t>related </a:t>
                      </a:r>
                      <a:r>
                        <a:rPr lang="en-US" sz="1000" b="0" kern="1200" smtClean="0">
                          <a:solidFill>
                            <a:schemeClr val="tx1"/>
                          </a:solidFill>
                          <a:latin typeface="Tw Cen MT" panose="020B0602020104020603" pitchFamily="34" charset="0"/>
                          <a:ea typeface="+mn-ea"/>
                          <a:cs typeface="+mn-cs"/>
                        </a:rPr>
                        <a:t>organizations/ </a:t>
                      </a:r>
                      <a:r>
                        <a:rPr lang="en-US" sz="1000" b="0" kern="1200" dirty="0">
                          <a:solidFill>
                            <a:schemeClr val="tx1"/>
                          </a:solidFill>
                          <a:latin typeface="Tw Cen MT" panose="020B0602020104020603" pitchFamily="34" charset="0"/>
                          <a:ea typeface="+mn-ea"/>
                          <a:cs typeface="+mn-cs"/>
                        </a:rPr>
                        <a:t>PBT to be certified with ISO 37001 /MS ISO 37001 (Anti Bribery Management System) by Q4 2020</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Q5 - Enhance Integrity and Increase Governance</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3167790" cy="307777"/>
          </a:xfrm>
          <a:prstGeom prst="rect">
            <a:avLst/>
          </a:prstGeom>
          <a:ln>
            <a:noFill/>
          </a:ln>
        </p:spPr>
        <p:txBody>
          <a:bodyPr wrap="none">
            <a:spAutoFit/>
          </a:bodyPr>
          <a:lstStyle/>
          <a:p>
            <a:r>
              <a:rPr lang="ms-MY" sz="1400" b="1" dirty="0">
                <a:solidFill>
                  <a:srgbClr val="FF0000"/>
                </a:solidFill>
                <a:latin typeface="Tw Cen MT" panose="020B0602020104020603" pitchFamily="34" charset="0"/>
              </a:rPr>
              <a:t>QUALITY, SAFETY &amp; PROFESSIONALISM</a:t>
            </a:r>
            <a:endParaRPr lang="ms-MY" sz="1400" dirty="0">
              <a:solidFill>
                <a:srgbClr val="FF0000"/>
              </a:solidFill>
            </a:endParaRPr>
          </a:p>
        </p:txBody>
      </p:sp>
      <p:sp>
        <p:nvSpPr>
          <p:cNvPr id="10" name="Rectangle 9"/>
          <p:cNvSpPr/>
          <p:nvPr/>
        </p:nvSpPr>
        <p:spPr>
          <a:xfrm>
            <a:off x="116963" y="-74431"/>
            <a:ext cx="2198220"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Q5-132</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rgbClr val="FF3300"/>
          </a:solidFill>
        </p:spPr>
        <p:txBody>
          <a:bodyPr wrap="square" rtlCol="0">
            <a:spAutoFit/>
          </a:bodyPr>
          <a:lstStyle/>
          <a:p>
            <a:pPr algn="ctr"/>
            <a:r>
              <a:rPr lang="en-US" sz="900" b="1" dirty="0">
                <a:solidFill>
                  <a:schemeClr val="bg1"/>
                </a:solidFill>
                <a:latin typeface="Tw Cen MT" panose="020B0602020104020603" pitchFamily="34" charset="0"/>
              </a:rPr>
              <a:t>PROGRESS REPORT </a:t>
            </a:r>
            <a:r>
              <a:rPr lang="en-US" sz="900" b="1">
                <a:solidFill>
                  <a:schemeClr val="bg1"/>
                </a:solidFill>
                <a:latin typeface="Tw Cen MT" panose="020B0602020104020603" pitchFamily="34" charset="0"/>
              </a:rPr>
              <a:t>UNTIL </a:t>
            </a:r>
            <a:r>
              <a:rPr lang="en-US" sz="900" b="1" smtClean="0">
                <a:solidFill>
                  <a:schemeClr val="bg1"/>
                </a:solidFill>
                <a:latin typeface="Tw Cen MT" panose="020B0602020104020603" pitchFamily="34" charset="0"/>
              </a:rPr>
              <a:t>Q2 </a:t>
            </a:r>
            <a:r>
              <a:rPr lang="en-US" sz="900" b="1" dirty="0" smtClean="0">
                <a:solidFill>
                  <a:schemeClr val="bg1"/>
                </a:solidFill>
                <a:latin typeface="Tw Cen MT" panose="020B0602020104020603" pitchFamily="34" charset="0"/>
              </a:rPr>
              <a:t>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FF330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
        <p:nvSpPr>
          <p:cNvPr id="12" name="TextBox 11"/>
          <p:cNvSpPr txBox="1"/>
          <p:nvPr/>
        </p:nvSpPr>
        <p:spPr>
          <a:xfrm>
            <a:off x="0" y="4595854"/>
            <a:ext cx="6858000" cy="369332"/>
          </a:xfrm>
          <a:prstGeom prst="rect">
            <a:avLst/>
          </a:prstGeom>
          <a:noFill/>
        </p:spPr>
        <p:txBody>
          <a:bodyPr wrap="square" rtlCol="0">
            <a:spAutoFit/>
          </a:bodyPr>
          <a:lstStyle/>
          <a:p>
            <a:endParaRPr lang="en-US" dirty="0"/>
          </a:p>
        </p:txBody>
      </p:sp>
      <p:sp>
        <p:nvSpPr>
          <p:cNvPr id="13" name="TextBox 12"/>
          <p:cNvSpPr txBox="1"/>
          <p:nvPr/>
        </p:nvSpPr>
        <p:spPr>
          <a:xfrm>
            <a:off x="-6536" y="4593271"/>
            <a:ext cx="6778811" cy="4093428"/>
          </a:xfrm>
          <a:prstGeom prst="rect">
            <a:avLst/>
          </a:prstGeom>
          <a:noFill/>
        </p:spPr>
        <p:txBody>
          <a:bodyPr wrap="square" rtlCol="0">
            <a:spAutoFit/>
          </a:bodyPr>
          <a:lstStyle/>
          <a:p>
            <a:r>
              <a:rPr lang="en-MY" sz="1000" dirty="0" smtClean="0">
                <a:latin typeface="Tw Cen MT" panose="020B0602020104020603" pitchFamily="34" charset="0"/>
              </a:rPr>
              <a:t>This KPI is under the purview of IWG19</a:t>
            </a:r>
          </a:p>
          <a:p>
            <a:pPr algn="just"/>
            <a:endParaRPr lang="en-MY" sz="1000" dirty="0" smtClean="0">
              <a:latin typeface="Tw Cen MT" panose="020B0602020104020603" pitchFamily="34" charset="0"/>
            </a:endParaRPr>
          </a:p>
          <a:p>
            <a:pPr algn="just"/>
            <a:r>
              <a:rPr lang="en-MY" sz="1000" dirty="0" smtClean="0">
                <a:latin typeface="Tw Cen MT" panose="020B0602020104020603" pitchFamily="34" charset="0"/>
              </a:rPr>
              <a:t>ISO 37001 (Anti Bribery Management System) was developed by ISO Technical Committee and published in Oct 2016.</a:t>
            </a:r>
          </a:p>
          <a:p>
            <a:pPr algn="just"/>
            <a:endParaRPr lang="en-MY" sz="1000" dirty="0" smtClean="0">
              <a:latin typeface="Tw Cen MT" panose="020B0602020104020603" pitchFamily="34" charset="0"/>
            </a:endParaRPr>
          </a:p>
          <a:p>
            <a:pPr algn="just"/>
            <a:r>
              <a:rPr lang="en-MY" sz="1000" dirty="0" smtClean="0">
                <a:latin typeface="Tw Cen MT" panose="020B0602020104020603" pitchFamily="34" charset="0"/>
              </a:rPr>
              <a:t>Adoption of ISO 37001 (Anti Bribery Management System) as a Malaysian Standard was approved by the Ministry of Science, Technology and Innovation on 17 Oct 2017 and was subsequently launched on 27 Oct 2017 at </a:t>
            </a:r>
            <a:r>
              <a:rPr lang="en-MY" sz="1000" dirty="0" err="1" smtClean="0">
                <a:latin typeface="Tw Cen MT" panose="020B0602020104020603" pitchFamily="34" charset="0"/>
              </a:rPr>
              <a:t>Putrajaya</a:t>
            </a:r>
            <a:r>
              <a:rPr lang="en-MY" sz="1000" dirty="0" smtClean="0">
                <a:latin typeface="Tw Cen MT" panose="020B0602020104020603" pitchFamily="34" charset="0"/>
              </a:rPr>
              <a:t>. Department of Standard Malaysia together with CIDB will be promoting this Malaysian Standard starting from Q1 2018 onwards.</a:t>
            </a:r>
          </a:p>
          <a:p>
            <a:pPr algn="just"/>
            <a:endParaRPr lang="en-MY" sz="1000" dirty="0" smtClean="0">
              <a:latin typeface="Tw Cen MT" panose="020B0602020104020603" pitchFamily="34" charset="0"/>
            </a:endParaRPr>
          </a:p>
          <a:p>
            <a:pPr algn="just"/>
            <a:r>
              <a:rPr lang="en-MY" sz="1000" b="1" dirty="0" smtClean="0">
                <a:latin typeface="Tw Cen MT" panose="020B0602020104020603" pitchFamily="34" charset="0"/>
              </a:rPr>
              <a:t>Certification Body accredited by DSM</a:t>
            </a:r>
          </a:p>
          <a:p>
            <a:pPr algn="just"/>
            <a:r>
              <a:rPr lang="en-MY" sz="1000" dirty="0" smtClean="0">
                <a:latin typeface="Tw Cen MT" panose="020B0602020104020603" pitchFamily="34" charset="0"/>
              </a:rPr>
              <a:t>Standards Malaysia has successfully carried out a public comment on the additional criteria prepared by </a:t>
            </a:r>
            <a:r>
              <a:rPr lang="en-MY" sz="1000" dirty="0" err="1" smtClean="0">
                <a:latin typeface="Tw Cen MT" panose="020B0602020104020603" pitchFamily="34" charset="0"/>
              </a:rPr>
              <a:t>Suruhanjaya</a:t>
            </a:r>
            <a:r>
              <a:rPr lang="en-MY" sz="1000" dirty="0" smtClean="0">
                <a:latin typeface="Tw Cen MT" panose="020B0602020104020603" pitchFamily="34" charset="0"/>
              </a:rPr>
              <a:t> </a:t>
            </a:r>
            <a:r>
              <a:rPr lang="en-MY" sz="1000" dirty="0" err="1" smtClean="0">
                <a:latin typeface="Tw Cen MT" panose="020B0602020104020603" pitchFamily="34" charset="0"/>
              </a:rPr>
              <a:t>Pencegahan</a:t>
            </a:r>
            <a:r>
              <a:rPr lang="en-MY" sz="1000" dirty="0" smtClean="0">
                <a:latin typeface="Tw Cen MT" panose="020B0602020104020603" pitchFamily="34" charset="0"/>
              </a:rPr>
              <a:t> </a:t>
            </a:r>
            <a:r>
              <a:rPr lang="en-MY" sz="1000" dirty="0" err="1" smtClean="0">
                <a:latin typeface="Tw Cen MT" panose="020B0602020104020603" pitchFamily="34" charset="0"/>
              </a:rPr>
              <a:t>Rasuah</a:t>
            </a:r>
            <a:r>
              <a:rPr lang="en-MY" sz="1000" dirty="0" smtClean="0">
                <a:latin typeface="Tw Cen MT" panose="020B0602020104020603" pitchFamily="34" charset="0"/>
              </a:rPr>
              <a:t> Malaysia (MACC).  Comments from 58 entities involving 44 certification bodies (36 accredited CBs and 8 applicants) and 14 assessors were obtained. Those feedback and comments were submitted to MACC on 17 May 2018 for their further action. According to MACC, it needs to be referred to their legal adviser prior to be used for accreditation purposes.</a:t>
            </a:r>
          </a:p>
          <a:p>
            <a:pPr algn="just"/>
            <a:endParaRPr lang="en-MY" sz="1000" dirty="0" smtClean="0">
              <a:latin typeface="Tw Cen MT" panose="020B0602020104020603" pitchFamily="34" charset="0"/>
            </a:endParaRPr>
          </a:p>
          <a:p>
            <a:pPr algn="just"/>
            <a:r>
              <a:rPr lang="en-MY" sz="1000" dirty="0" smtClean="0">
                <a:latin typeface="Tw Cen MT" panose="020B0602020104020603" pitchFamily="34" charset="0"/>
              </a:rPr>
              <a:t>MACC is in the final stage of finalizing the additional criteria and training modules for certification bodies. Once completed, Department of Standard Malaysia will start the process of accrediting SIRIM as a certified Certification Body.</a:t>
            </a:r>
          </a:p>
          <a:p>
            <a:pPr algn="just"/>
            <a:endParaRPr lang="en-US" sz="1000" dirty="0" smtClean="0">
              <a:solidFill>
                <a:srgbClr val="FF0000"/>
              </a:solidFill>
              <a:latin typeface="Tw Cen MT" panose="020B0602020104020603" pitchFamily="34" charset="0"/>
            </a:endParaRPr>
          </a:p>
          <a:p>
            <a:pPr algn="just"/>
            <a:r>
              <a:rPr lang="en-MY" sz="1000" b="1" dirty="0" smtClean="0">
                <a:latin typeface="Tw Cen MT" panose="020B0602020104020603" pitchFamily="34" charset="0"/>
              </a:rPr>
              <a:t>Promotional events/seminar to promote MS ISO 37001</a:t>
            </a:r>
          </a:p>
          <a:p>
            <a:pPr algn="just"/>
            <a:r>
              <a:rPr lang="en-MY" sz="1000" dirty="0" smtClean="0">
                <a:latin typeface="Tw Cen MT" panose="020B0602020104020603" pitchFamily="34" charset="0"/>
              </a:rPr>
              <a:t>A seminar was conducted on 26 Apr 2018 to promote MS ISO 37001 at Pullman KLCC Hotel &amp; Residences where 60 participants attended.</a:t>
            </a:r>
          </a:p>
          <a:p>
            <a:pPr algn="just"/>
            <a:endParaRPr lang="en-MY" sz="1000" dirty="0" smtClean="0">
              <a:latin typeface="Tw Cen MT" panose="020B0602020104020603" pitchFamily="34" charset="0"/>
            </a:endParaRPr>
          </a:p>
          <a:p>
            <a:pPr algn="just"/>
            <a:r>
              <a:rPr lang="en-MY" sz="1000" dirty="0" smtClean="0">
                <a:latin typeface="Tw Cen MT" panose="020B0602020104020603" pitchFamily="34" charset="0"/>
              </a:rPr>
              <a:t>3 more events have been identified to promote </a:t>
            </a:r>
            <a:r>
              <a:rPr lang="en-MY" sz="1000" dirty="0">
                <a:latin typeface="Tw Cen MT" panose="020B0602020104020603" pitchFamily="34" charset="0"/>
              </a:rPr>
              <a:t>MS ISO 37001 (Anti Bribery Management System) to the industry players. The dates and venues are as follows :-</a:t>
            </a:r>
          </a:p>
          <a:p>
            <a:pPr marL="228600" indent="-228600">
              <a:buAutoNum type="arabicParenR"/>
            </a:pPr>
            <a:r>
              <a:rPr lang="en-MY" sz="1000" dirty="0" smtClean="0">
                <a:latin typeface="Tw Cen MT" panose="020B0602020104020603" pitchFamily="34" charset="0"/>
              </a:rPr>
              <a:t>27 </a:t>
            </a:r>
            <a:r>
              <a:rPr lang="en-MY" sz="1000" dirty="0">
                <a:latin typeface="Tw Cen MT" panose="020B0602020104020603" pitchFamily="34" charset="0"/>
              </a:rPr>
              <a:t>August 2018 – KSL Resort, Johor </a:t>
            </a:r>
            <a:r>
              <a:rPr lang="en-MY" sz="1000" dirty="0" err="1">
                <a:latin typeface="Tw Cen MT" panose="020B0602020104020603" pitchFamily="34" charset="0"/>
              </a:rPr>
              <a:t>Bahru</a:t>
            </a:r>
            <a:endParaRPr lang="en-MY" sz="1000" dirty="0">
              <a:latin typeface="Tw Cen MT" panose="020B0602020104020603" pitchFamily="34" charset="0"/>
            </a:endParaRPr>
          </a:p>
          <a:p>
            <a:pPr marL="228600" indent="-228600">
              <a:buAutoNum type="arabicParenR"/>
            </a:pPr>
            <a:r>
              <a:rPr lang="en-MY" sz="1000" dirty="0">
                <a:latin typeface="Tw Cen MT" panose="020B0602020104020603" pitchFamily="34" charset="0"/>
              </a:rPr>
              <a:t>19 September 2018 – </a:t>
            </a:r>
            <a:r>
              <a:rPr lang="en-MY" sz="1000" dirty="0" err="1">
                <a:latin typeface="Tw Cen MT" panose="020B0602020104020603" pitchFamily="34" charset="0"/>
              </a:rPr>
              <a:t>Cititel</a:t>
            </a:r>
            <a:r>
              <a:rPr lang="en-MY" sz="1000" dirty="0">
                <a:latin typeface="Tw Cen MT" panose="020B0602020104020603" pitchFamily="34" charset="0"/>
              </a:rPr>
              <a:t> Hotel, Penang</a:t>
            </a:r>
          </a:p>
          <a:p>
            <a:pPr marL="228600" indent="-228600">
              <a:buAutoNum type="arabicParenR"/>
            </a:pPr>
            <a:r>
              <a:rPr lang="en-MY" sz="1000" dirty="0">
                <a:latin typeface="Tw Cen MT" panose="020B0602020104020603" pitchFamily="34" charset="0"/>
              </a:rPr>
              <a:t>29 October 2018 – Concorde Hotel, Shah </a:t>
            </a:r>
            <a:r>
              <a:rPr lang="en-MY" sz="1000" dirty="0" err="1">
                <a:latin typeface="Tw Cen MT" panose="020B0602020104020603" pitchFamily="34" charset="0"/>
              </a:rPr>
              <a:t>Alam</a:t>
            </a:r>
            <a:endParaRPr lang="en-MY" sz="1000" dirty="0">
              <a:latin typeface="Tw Cen MT" panose="020B0602020104020603" pitchFamily="34" charset="0"/>
            </a:endParaRPr>
          </a:p>
        </p:txBody>
      </p:sp>
    </p:spTree>
    <p:extLst>
      <p:ext uri="{BB962C8B-B14F-4D97-AF65-F5344CB8AC3E}">
        <p14:creationId xmlns:p14="http://schemas.microsoft.com/office/powerpoint/2010/main" val="22802246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80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a:solidFill>
                            <a:srgbClr val="000000"/>
                          </a:solidFill>
                          <a:latin typeface="Tw Cen MT" pitchFamily="34" charset="0"/>
                          <a:cs typeface="Arial" panose="020B0604020202020204" pitchFamily="34" charset="0"/>
                        </a:rPr>
                        <a:t>Sustainability assessment on 2 pilot projects using CEEQUAL identified </a:t>
                      </a:r>
                    </a:p>
                    <a:p>
                      <a:pPr>
                        <a:lnSpc>
                          <a:spcPct val="100000"/>
                        </a:lnSpc>
                      </a:pPr>
                      <a:endParaRPr lang="en-MY" sz="900" dirty="0">
                        <a:latin typeface="Tw Cen MT" pitchFamily="34" charset="0"/>
                      </a:endParaRPr>
                    </a:p>
                  </a:txBody>
                  <a:tcPr>
                    <a:solidFill>
                      <a:srgbClr val="00B050">
                        <a:alpha val="10000"/>
                      </a:srgbClr>
                    </a:solidFill>
                  </a:tcPr>
                </a:tc>
                <a:tc>
                  <a:txBody>
                    <a:bodyPr/>
                    <a:lstStyle/>
                    <a:p>
                      <a:pPr>
                        <a:lnSpc>
                          <a:spcPct val="100000"/>
                        </a:lnSpc>
                      </a:pPr>
                      <a:r>
                        <a:rPr lang="en-US" sz="900" dirty="0">
                          <a:solidFill>
                            <a:srgbClr val="000000"/>
                          </a:solidFill>
                          <a:latin typeface="Tw Cen MT" pitchFamily="34" charset="0"/>
                          <a:cs typeface="Arial" panose="020B0604020202020204" pitchFamily="34" charset="0"/>
                        </a:rPr>
                        <a:t>Sustainability assessment on 2 pilot projects using CEEQUAL completed</a:t>
                      </a:r>
                    </a:p>
                    <a:p>
                      <a:pPr>
                        <a:lnSpc>
                          <a:spcPct val="100000"/>
                        </a:lnSpc>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eaLnBrk="1" fontAlgn="auto" hangingPunct="1">
                        <a:lnSpc>
                          <a:spcPct val="100000"/>
                        </a:lnSpc>
                        <a:spcBef>
                          <a:spcPts val="0"/>
                        </a:spcBef>
                        <a:spcAft>
                          <a:spcPts val="0"/>
                        </a:spcAft>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a:lnSpc>
                          <a:spcPct val="100000"/>
                        </a:lnSpc>
                      </a:pPr>
                      <a:endParaRPr lang="en-MY" sz="900" dirty="0">
                        <a:solidFill>
                          <a:srgbClr val="FF0000"/>
                        </a:solidFill>
                        <a:latin typeface="Tw Cen MT" pitchFamily="34" charset="0"/>
                      </a:endParaRPr>
                    </a:p>
                  </a:txBody>
                  <a:tcPr>
                    <a:solidFill>
                      <a:srgbClr val="00B050">
                        <a:alpha val="10000"/>
                      </a:srgbClr>
                    </a:solidFill>
                  </a:tcPr>
                </a:tc>
                <a:tc>
                  <a:txBody>
                    <a:bodyPr/>
                    <a:lstStyle/>
                    <a:p>
                      <a:pPr>
                        <a:lnSpc>
                          <a:spcPct val="100000"/>
                        </a:lnSpc>
                      </a:pPr>
                      <a:endParaRPr lang="en-MY" sz="900" dirty="0">
                        <a:solidFill>
                          <a:srgbClr val="FF0000"/>
                        </a:solidFill>
                        <a:latin typeface="Tw Cen MT"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401881" cy="1179643"/>
        </p:xfrm>
        <a:graphic>
          <a:graphicData uri="http://schemas.openxmlformats.org/drawingml/2006/table">
            <a:tbl>
              <a:tblPr firstRow="1" bandRow="1">
                <a:tableStyleId>{5C22544A-7EE6-4342-B048-85BDC9FD1C3A}</a:tableStyleId>
              </a:tblPr>
              <a:tblGrid>
                <a:gridCol w="4401881">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lvl="0"/>
                      <a:r>
                        <a:rPr lang="en-MY" sz="1000" b="0" kern="1200" dirty="0">
                          <a:solidFill>
                            <a:schemeClr val="tx1"/>
                          </a:solidFill>
                          <a:latin typeface="Tw Cen MT" panose="020B0602020104020603" pitchFamily="34" charset="0"/>
                          <a:ea typeface="+mn-ea"/>
                          <a:cs typeface="+mn-cs"/>
                        </a:rPr>
                        <a:t>2 Projects piloted for infrastructure sustainability rating using CEEQUAL by 2017</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E1- Drive innovation in sustainable construction </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E1-030</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a:t>
            </a:r>
            <a:r>
              <a:rPr lang="en-US" sz="900" b="1">
                <a:solidFill>
                  <a:schemeClr val="bg1"/>
                </a:solidFill>
                <a:latin typeface="Tw Cen MT" panose="020B0602020104020603" pitchFamily="34" charset="0"/>
              </a:rPr>
              <a:t>UNTIL </a:t>
            </a:r>
            <a:r>
              <a:rPr lang="en-US" sz="900" b="1" smtClean="0">
                <a:solidFill>
                  <a:schemeClr val="bg1"/>
                </a:solidFill>
                <a:latin typeface="Tw Cen MT" panose="020B0602020104020603" pitchFamily="34" charset="0"/>
              </a:rPr>
              <a:t>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
        <p:nvSpPr>
          <p:cNvPr id="12" name="TextBox 11"/>
          <p:cNvSpPr txBox="1"/>
          <p:nvPr/>
        </p:nvSpPr>
        <p:spPr>
          <a:xfrm>
            <a:off x="1" y="4567748"/>
            <a:ext cx="6762750" cy="3631763"/>
          </a:xfrm>
          <a:prstGeom prst="rect">
            <a:avLst/>
          </a:prstGeom>
          <a:noFill/>
        </p:spPr>
        <p:txBody>
          <a:bodyPr wrap="square" rtlCol="0">
            <a:spAutoFit/>
          </a:bodyPr>
          <a:lstStyle/>
          <a:p>
            <a:pPr algn="just"/>
            <a:r>
              <a:rPr lang="en-MY" sz="1000" dirty="0">
                <a:latin typeface="Tw Cen MT" panose="020B0602020104020603" pitchFamily="34" charset="0"/>
              </a:rPr>
              <a:t>This KPI is under the purview of IWG6.</a:t>
            </a:r>
          </a:p>
          <a:p>
            <a:pPr algn="just"/>
            <a:endParaRPr lang="en-MY" sz="1000" dirty="0">
              <a:latin typeface="Tw Cen MT" panose="020B0602020104020603" pitchFamily="34" charset="0"/>
            </a:endParaRPr>
          </a:p>
          <a:p>
            <a:pPr algn="just"/>
            <a:r>
              <a:rPr lang="en-MY" sz="1000" dirty="0" smtClean="0">
                <a:latin typeface="Tw Cen MT" panose="020B0602020104020603" pitchFamily="34" charset="0"/>
              </a:rPr>
              <a:t>CEEQUAL </a:t>
            </a:r>
            <a:r>
              <a:rPr lang="en-MY" sz="1000" dirty="0">
                <a:latin typeface="Tw Cen MT" panose="020B0602020104020603" pitchFamily="34" charset="0"/>
              </a:rPr>
              <a:t>(Civil Engineering Environmental Quality Assessment &amp; Award Scheme</a:t>
            </a:r>
            <a:r>
              <a:rPr lang="en-MY" sz="1000" dirty="0" smtClean="0">
                <a:latin typeface="Tw Cen MT" panose="020B0602020104020603" pitchFamily="34" charset="0"/>
              </a:rPr>
              <a:t>), ENVISION and </a:t>
            </a:r>
            <a:r>
              <a:rPr lang="en-MY" sz="1000" dirty="0">
                <a:latin typeface="Tw Cen MT" panose="020B0602020104020603" pitchFamily="34" charset="0"/>
              </a:rPr>
              <a:t>other infrastructure sustainability rating tools were benchmarked by USM from </a:t>
            </a:r>
            <a:r>
              <a:rPr lang="en-MY" sz="1000" dirty="0" smtClean="0">
                <a:latin typeface="Tw Cen MT" panose="020B0602020104020603" pitchFamily="34" charset="0"/>
              </a:rPr>
              <a:t>Feb </a:t>
            </a:r>
            <a:r>
              <a:rPr lang="en-MY" sz="1000" dirty="0">
                <a:latin typeface="Tw Cen MT" panose="020B0602020104020603" pitchFamily="34" charset="0"/>
              </a:rPr>
              <a:t>– May 2016 to analyse the benefits, cost comparison and suitability of the tools to be used in the Malaysian construction industry. The objective of this study </a:t>
            </a:r>
            <a:r>
              <a:rPr lang="en-MY" sz="1000" dirty="0" smtClean="0">
                <a:latin typeface="Tw Cen MT" panose="020B0602020104020603" pitchFamily="34" charset="0"/>
              </a:rPr>
              <a:t>are:</a:t>
            </a:r>
            <a:endParaRPr lang="en-MY" sz="1000" dirty="0">
              <a:latin typeface="Tw Cen MT" panose="020B0602020104020603" pitchFamily="34" charset="0"/>
            </a:endParaRPr>
          </a:p>
          <a:p>
            <a:pPr algn="just"/>
            <a:endParaRPr lang="en-MY" sz="1000" dirty="0">
              <a:latin typeface="Tw Cen MT" panose="020B0602020104020603" pitchFamily="34" charset="0"/>
            </a:endParaRPr>
          </a:p>
          <a:p>
            <a:pPr marL="228600" indent="-228600" algn="just">
              <a:buFont typeface="+mj-lt"/>
              <a:buAutoNum type="arabicParenR"/>
            </a:pPr>
            <a:r>
              <a:rPr lang="en-MY" sz="1000" dirty="0">
                <a:latin typeface="Tw Cen MT" panose="020B0602020104020603" pitchFamily="34" charset="0"/>
              </a:rPr>
              <a:t>Benchmark available sustainable infrastructure rating tools worldwide.</a:t>
            </a:r>
          </a:p>
          <a:p>
            <a:pPr marL="228600" indent="-228600" algn="just">
              <a:buFont typeface="+mj-lt"/>
              <a:buAutoNum type="arabicParenR"/>
            </a:pPr>
            <a:r>
              <a:rPr lang="en-MY" sz="1000" dirty="0">
                <a:latin typeface="Tw Cen MT" panose="020B0602020104020603" pitchFamily="34" charset="0"/>
              </a:rPr>
              <a:t>Benchmark and compare selected available sustainable infrastructure rating tools worldwide.</a:t>
            </a:r>
          </a:p>
          <a:p>
            <a:pPr marL="228600" indent="-228600" algn="just">
              <a:buFont typeface="+mj-lt"/>
              <a:buAutoNum type="arabicParenR"/>
            </a:pPr>
            <a:r>
              <a:rPr lang="en-MY" sz="1000" dirty="0">
                <a:latin typeface="Tw Cen MT" panose="020B0602020104020603" pitchFamily="34" charset="0"/>
              </a:rPr>
              <a:t>Categorise strengths and weaknesses of sustainable infrastructure rating tools assessed.</a:t>
            </a:r>
          </a:p>
          <a:p>
            <a:pPr algn="just"/>
            <a:endParaRPr lang="en-MY" sz="1000" dirty="0" smtClean="0">
              <a:latin typeface="Tw Cen MT" panose="020B0602020104020603" pitchFamily="34" charset="0"/>
            </a:endParaRPr>
          </a:p>
          <a:p>
            <a:pPr algn="just"/>
            <a:r>
              <a:rPr lang="en-MY" sz="1000" dirty="0">
                <a:latin typeface="Tw Cen MT" panose="020B0602020104020603" pitchFamily="34" charset="0"/>
              </a:rPr>
              <a:t>After conducting the study, CEEQUAL </a:t>
            </a:r>
            <a:r>
              <a:rPr lang="en-MY" sz="1000" dirty="0" smtClean="0">
                <a:latin typeface="Tw Cen MT" panose="020B0602020104020603" pitchFamily="34" charset="0"/>
              </a:rPr>
              <a:t>was </a:t>
            </a:r>
            <a:r>
              <a:rPr lang="en-MY" sz="1000" dirty="0">
                <a:latin typeface="Tw Cen MT" panose="020B0602020104020603" pitchFamily="34" charset="0"/>
              </a:rPr>
              <a:t>chosen as fundamental towards </a:t>
            </a:r>
            <a:r>
              <a:rPr lang="en-MY" sz="1000" dirty="0" smtClean="0">
                <a:latin typeface="Tw Cen MT" panose="020B0602020104020603" pitchFamily="34" charset="0"/>
              </a:rPr>
              <a:t>the development </a:t>
            </a:r>
            <a:r>
              <a:rPr lang="en-MY" sz="1000" dirty="0">
                <a:latin typeface="Tw Cen MT" panose="020B0602020104020603" pitchFamily="34" charset="0"/>
              </a:rPr>
              <a:t>of Malaysia Infrastructure Sustainable Rating Tool based on its broad applicability and adoptability in the global perspective.</a:t>
            </a:r>
          </a:p>
          <a:p>
            <a:pPr algn="just"/>
            <a:endParaRPr lang="en-MY" sz="1000" dirty="0">
              <a:latin typeface="Tw Cen MT" panose="020B0602020104020603" pitchFamily="34" charset="0"/>
            </a:endParaRPr>
          </a:p>
          <a:p>
            <a:pPr algn="just"/>
            <a:r>
              <a:rPr lang="en-MY" sz="1000" dirty="0" smtClean="0">
                <a:latin typeface="Tw Cen MT" panose="020B0602020104020603" pitchFamily="34" charset="0"/>
              </a:rPr>
              <a:t>These two </a:t>
            </a:r>
            <a:r>
              <a:rPr lang="en-MY" sz="1000" dirty="0">
                <a:latin typeface="Tw Cen MT" panose="020B0602020104020603" pitchFamily="34" charset="0"/>
              </a:rPr>
              <a:t>(2) pilot infrastructure sustainability assessments </a:t>
            </a:r>
            <a:r>
              <a:rPr lang="en-MY" sz="1000" dirty="0" smtClean="0">
                <a:latin typeface="Tw Cen MT" panose="020B0602020104020603" pitchFamily="34" charset="0"/>
              </a:rPr>
              <a:t>were </a:t>
            </a:r>
            <a:r>
              <a:rPr lang="en-MY" sz="1000" dirty="0">
                <a:latin typeface="Tw Cen MT" panose="020B0602020104020603" pitchFamily="34" charset="0"/>
              </a:rPr>
              <a:t>performed to test the suitability of CEEQUAL in </a:t>
            </a:r>
            <a:r>
              <a:rPr lang="en-MY" sz="1000" dirty="0" smtClean="0">
                <a:latin typeface="Tw Cen MT" panose="020B0602020104020603" pitchFamily="34" charset="0"/>
              </a:rPr>
              <a:t>Malaysia </a:t>
            </a:r>
            <a:r>
              <a:rPr lang="en-MY" sz="1000" dirty="0">
                <a:latin typeface="Tw Cen MT" panose="020B0602020104020603" pitchFamily="34" charset="0"/>
              </a:rPr>
              <a:t>:</a:t>
            </a:r>
          </a:p>
          <a:p>
            <a:pPr marL="228600" indent="-228600" algn="just">
              <a:buAutoNum type="arabicParenR"/>
            </a:pPr>
            <a:r>
              <a:rPr lang="en-MY" sz="1000" dirty="0">
                <a:latin typeface="Tw Cen MT" panose="020B0602020104020603" pitchFamily="34" charset="0"/>
              </a:rPr>
              <a:t>West Coast Expressway (WCE) Section 4 by IJM Construction</a:t>
            </a:r>
          </a:p>
          <a:p>
            <a:pPr marL="228600" indent="-228600" algn="just">
              <a:buAutoNum type="arabicParenR"/>
            </a:pPr>
            <a:r>
              <a:rPr lang="en-MY" sz="1000" dirty="0">
                <a:latin typeface="Tw Cen MT" panose="020B0602020104020603" pitchFamily="34" charset="0"/>
              </a:rPr>
              <a:t>DUKE Phase 3 by </a:t>
            </a:r>
            <a:r>
              <a:rPr lang="en-MY" sz="1000" dirty="0" err="1">
                <a:latin typeface="Tw Cen MT" panose="020B0602020104020603" pitchFamily="34" charset="0"/>
              </a:rPr>
              <a:t>Ekovest</a:t>
            </a:r>
            <a:endParaRPr lang="en-MY" sz="1000" dirty="0">
              <a:latin typeface="Tw Cen MT" panose="020B0602020104020603" pitchFamily="34" charset="0"/>
            </a:endParaRPr>
          </a:p>
          <a:p>
            <a:pPr algn="just"/>
            <a:endParaRPr lang="en-MY" sz="1000" dirty="0">
              <a:latin typeface="Tw Cen MT" panose="020B0602020104020603" pitchFamily="34" charset="0"/>
            </a:endParaRPr>
          </a:p>
          <a:p>
            <a:pPr algn="just"/>
            <a:r>
              <a:rPr lang="en-MY" sz="1000" dirty="0">
                <a:latin typeface="Tw Cen MT" panose="020B0602020104020603" pitchFamily="34" charset="0"/>
              </a:rPr>
              <a:t>IWG6 Meeting No.3 on 26 May 2017 approved the assessment report that concluded CEEQUAL is suitable for the development of the Malaysia sustainable infrastructure rating tool.</a:t>
            </a:r>
          </a:p>
          <a:p>
            <a:pPr algn="just"/>
            <a:endParaRPr lang="en-MY" sz="1000" dirty="0">
              <a:latin typeface="Tw Cen MT" panose="020B0602020104020603" pitchFamily="34" charset="0"/>
            </a:endParaRPr>
          </a:p>
          <a:p>
            <a:pPr algn="just"/>
            <a:r>
              <a:rPr lang="en-MY" sz="1000" dirty="0">
                <a:latin typeface="Tw Cen MT" panose="020B0602020104020603" pitchFamily="34" charset="0"/>
              </a:rPr>
              <a:t>The infrastructure sustainability </a:t>
            </a:r>
            <a:r>
              <a:rPr lang="en-MY" sz="1000" dirty="0" smtClean="0">
                <a:latin typeface="Tw Cen MT" panose="020B0602020104020603" pitchFamily="34" charset="0"/>
              </a:rPr>
              <a:t>assessments </a:t>
            </a:r>
            <a:r>
              <a:rPr lang="en-MY" sz="1000" dirty="0">
                <a:latin typeface="Tw Cen MT" panose="020B0602020104020603" pitchFamily="34" charset="0"/>
              </a:rPr>
              <a:t>using CEEQUAL for the 2 pilot projects </a:t>
            </a:r>
            <a:r>
              <a:rPr lang="en-MY" sz="1000" dirty="0" smtClean="0">
                <a:latin typeface="Tw Cen MT" panose="020B0602020104020603" pitchFamily="34" charset="0"/>
              </a:rPr>
              <a:t>were </a:t>
            </a:r>
            <a:r>
              <a:rPr lang="en-MY" sz="1000" dirty="0">
                <a:latin typeface="Tw Cen MT" panose="020B0602020104020603" pitchFamily="34" charset="0"/>
              </a:rPr>
              <a:t>completed in June 2017.</a:t>
            </a:r>
          </a:p>
          <a:p>
            <a:pPr algn="just"/>
            <a:endParaRPr lang="en-MY" sz="1000" dirty="0">
              <a:latin typeface="Tw Cen MT" panose="020B0602020104020603" pitchFamily="34" charset="0"/>
            </a:endParaRPr>
          </a:p>
          <a:p>
            <a:pPr algn="just"/>
            <a:r>
              <a:rPr lang="en-MY" sz="1000" dirty="0">
                <a:latin typeface="Tw Cen MT" panose="020B0602020104020603" pitchFamily="34" charset="0"/>
              </a:rPr>
              <a:t>This KPI is 100% achieved.</a:t>
            </a:r>
            <a:endParaRPr lang="en-US" sz="1000" dirty="0">
              <a:latin typeface="Tw Cen MT" panose="020B0602020104020603" pitchFamily="34" charset="0"/>
            </a:endParaRPr>
          </a:p>
        </p:txBody>
      </p:sp>
    </p:spTree>
    <p:extLst>
      <p:ext uri="{BB962C8B-B14F-4D97-AF65-F5344CB8AC3E}">
        <p14:creationId xmlns:p14="http://schemas.microsoft.com/office/powerpoint/2010/main" val="29683971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100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a:lnSpc>
                          <a:spcPct val="100000"/>
                        </a:lnSpc>
                      </a:pPr>
                      <a:endParaRPr lang="en-MY" sz="900" dirty="0">
                        <a:latin typeface="Tw Cen MT" pitchFamily="34" charset="0"/>
                      </a:endParaRPr>
                    </a:p>
                  </a:txBody>
                  <a:tcPr>
                    <a:solidFill>
                      <a:srgbClr val="00B050">
                        <a:alpha val="10000"/>
                      </a:srgbClr>
                    </a:solidFill>
                  </a:tcPr>
                </a:tc>
                <a:tc>
                  <a:txBody>
                    <a:bodyPr/>
                    <a:lstStyle/>
                    <a:p>
                      <a:pPr>
                        <a:lnSpc>
                          <a:spcPct val="100000"/>
                        </a:lnSpc>
                      </a:pPr>
                      <a:r>
                        <a:rPr lang="en-US" sz="900" dirty="0">
                          <a:solidFill>
                            <a:srgbClr val="000000"/>
                          </a:solidFill>
                          <a:latin typeface="Calibri" pitchFamily="34" charset="0"/>
                          <a:cs typeface="Arial" panose="020B0604020202020204" pitchFamily="34" charset="0"/>
                        </a:rPr>
                        <a:t>16 CEEQUAL assessors trained and accredited</a:t>
                      </a:r>
                    </a:p>
                    <a:p>
                      <a:pPr>
                        <a:lnSpc>
                          <a:spcPct val="100000"/>
                        </a:lnSpc>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eaLnBrk="1" fontAlgn="auto" hangingPunct="1">
                        <a:lnSpc>
                          <a:spcPct val="100000"/>
                        </a:lnSpc>
                        <a:spcBef>
                          <a:spcPts val="0"/>
                        </a:spcBef>
                        <a:spcAft>
                          <a:spcPts val="0"/>
                        </a:spcAft>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a:lnSpc>
                          <a:spcPct val="100000"/>
                        </a:lnSpc>
                      </a:pPr>
                      <a:endParaRPr lang="en-MY" sz="900" dirty="0">
                        <a:solidFill>
                          <a:srgbClr val="FF0000"/>
                        </a:solidFill>
                        <a:latin typeface="Tw Cen MT" pitchFamily="34" charset="0"/>
                      </a:endParaRPr>
                    </a:p>
                  </a:txBody>
                  <a:tcPr>
                    <a:solidFill>
                      <a:srgbClr val="00B050">
                        <a:alpha val="10000"/>
                      </a:srgbClr>
                    </a:solidFill>
                  </a:tcPr>
                </a:tc>
                <a:tc>
                  <a:txBody>
                    <a:bodyPr/>
                    <a:lstStyle/>
                    <a:p>
                      <a:pPr>
                        <a:lnSpc>
                          <a:spcPct val="100000"/>
                        </a:lnSpc>
                      </a:pPr>
                      <a:endParaRPr lang="en-MY" sz="900" dirty="0">
                        <a:solidFill>
                          <a:srgbClr val="FF0000"/>
                        </a:solidFill>
                        <a:latin typeface="Tw Cen MT"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401881" cy="1179643"/>
        </p:xfrm>
        <a:graphic>
          <a:graphicData uri="http://schemas.openxmlformats.org/drawingml/2006/table">
            <a:tbl>
              <a:tblPr firstRow="1" bandRow="1">
                <a:tableStyleId>{5C22544A-7EE6-4342-B048-85BDC9FD1C3A}</a:tableStyleId>
              </a:tblPr>
              <a:tblGrid>
                <a:gridCol w="4401881">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r>
                        <a:rPr lang="en-MY" sz="1000" b="0" kern="1200" dirty="0">
                          <a:solidFill>
                            <a:schemeClr val="tx1"/>
                          </a:solidFill>
                          <a:latin typeface="Tw Cen MT" panose="020B0602020104020603" pitchFamily="34" charset="0"/>
                          <a:ea typeface="+mn-ea"/>
                          <a:cs typeface="+mn-cs"/>
                        </a:rPr>
                        <a:t>16 assessors being trained in CEEQUAL by Q2 2017 </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E1- Drive innovation in sustainable construction </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5" y="4555170"/>
            <a:ext cx="6807386" cy="4401205"/>
          </a:xfrm>
          <a:prstGeom prst="rect">
            <a:avLst/>
          </a:prstGeom>
          <a:noFill/>
        </p:spPr>
        <p:txBody>
          <a:bodyPr wrap="square" rtlCol="0">
            <a:spAutoFit/>
          </a:bodyPr>
          <a:lstStyle/>
          <a:p>
            <a:pPr algn="just"/>
            <a:r>
              <a:rPr lang="en-MY" sz="1000" dirty="0">
                <a:latin typeface="Tw Cen MT" panose="020B0602020104020603" pitchFamily="34" charset="0"/>
              </a:rPr>
              <a:t>This KPI is under the purview of IWG6.</a:t>
            </a:r>
          </a:p>
          <a:p>
            <a:pPr algn="just"/>
            <a:endParaRPr lang="en-US" sz="1000" dirty="0">
              <a:latin typeface="Tw Cen MT" panose="020B0602020104020603" pitchFamily="34" charset="0"/>
            </a:endParaRPr>
          </a:p>
          <a:p>
            <a:pPr algn="just"/>
            <a:r>
              <a:rPr lang="en-US" sz="1000" dirty="0">
                <a:latin typeface="Tw Cen MT" panose="020B0602020104020603" pitchFamily="34" charset="0"/>
              </a:rPr>
              <a:t>In order to test CEEQUAL for use in Malaysia, it is critical to have qualified assessors to test the tool. The criteria for the selection of assessors are background in build environment, construction and engineering. 16 assessors were trained by CEEQUAL for 3 days in March 2017. </a:t>
            </a:r>
            <a:r>
              <a:rPr lang="en-MY" sz="1000" dirty="0">
                <a:latin typeface="Tw Cen MT" panose="020B0602020104020603" pitchFamily="34" charset="0"/>
              </a:rPr>
              <a:t>Below are the list of CEEQUAL assessors trained :</a:t>
            </a:r>
          </a:p>
          <a:p>
            <a:pPr algn="just"/>
            <a:endParaRPr lang="en-MY" sz="1000" dirty="0">
              <a:latin typeface="Tw Cen MT" panose="020B0602020104020603" pitchFamily="34" charset="0"/>
            </a:endParaRPr>
          </a:p>
          <a:p>
            <a:pPr marL="228600" indent="-228600" algn="just">
              <a:buFont typeface="+mj-lt"/>
              <a:buAutoNum type="arabicParenR"/>
            </a:pPr>
            <a:r>
              <a:rPr lang="en-MY" sz="1000" dirty="0">
                <a:latin typeface="Tw Cen MT" panose="020B0602020104020603" pitchFamily="34" charset="0"/>
              </a:rPr>
              <a:t>Ir. Chua Soo </a:t>
            </a:r>
            <a:r>
              <a:rPr lang="en-MY" sz="1000" dirty="0" err="1">
                <a:latin typeface="Tw Cen MT" panose="020B0602020104020603" pitchFamily="34" charset="0"/>
              </a:rPr>
              <a:t>Kok</a:t>
            </a:r>
            <a:r>
              <a:rPr lang="en-MY" sz="1000" dirty="0">
                <a:latin typeface="Tw Cen MT" panose="020B0602020104020603" pitchFamily="34" charset="0"/>
              </a:rPr>
              <a:t> (DUKE)</a:t>
            </a:r>
          </a:p>
          <a:p>
            <a:pPr marL="228600" indent="-228600" algn="just">
              <a:buFont typeface="+mj-lt"/>
              <a:buAutoNum type="arabicParenR"/>
            </a:pPr>
            <a:r>
              <a:rPr lang="en-MY" sz="1000" dirty="0">
                <a:latin typeface="Tw Cen MT" panose="020B0602020104020603" pitchFamily="34" charset="0"/>
              </a:rPr>
              <a:t>Ir. </a:t>
            </a:r>
            <a:r>
              <a:rPr lang="en-MY" sz="1000" dirty="0" err="1">
                <a:latin typeface="Tw Cen MT" panose="020B0602020104020603" pitchFamily="34" charset="0"/>
              </a:rPr>
              <a:t>Mohd</a:t>
            </a:r>
            <a:r>
              <a:rPr lang="en-MY" sz="1000" dirty="0">
                <a:latin typeface="Tw Cen MT" panose="020B0602020104020603" pitchFamily="34" charset="0"/>
              </a:rPr>
              <a:t> </a:t>
            </a:r>
            <a:r>
              <a:rPr lang="en-MY" sz="1000" dirty="0" err="1">
                <a:latin typeface="Tw Cen MT" panose="020B0602020104020603" pitchFamily="34" charset="0"/>
              </a:rPr>
              <a:t>Zaini</a:t>
            </a:r>
            <a:r>
              <a:rPr lang="en-MY" sz="1000" dirty="0">
                <a:latin typeface="Tw Cen MT" panose="020B0602020104020603" pitchFamily="34" charset="0"/>
              </a:rPr>
              <a:t> Abu Hassan (Green Tech Malaysia)    </a:t>
            </a:r>
          </a:p>
          <a:p>
            <a:pPr marL="228600" indent="-228600" algn="just">
              <a:buFont typeface="+mj-lt"/>
              <a:buAutoNum type="arabicParenR"/>
            </a:pPr>
            <a:r>
              <a:rPr lang="en-MY" sz="1000" dirty="0">
                <a:latin typeface="Tw Cen MT" panose="020B0602020104020603" pitchFamily="34" charset="0"/>
              </a:rPr>
              <a:t>Ir. </a:t>
            </a:r>
            <a:r>
              <a:rPr lang="en-MY" sz="1000" dirty="0" err="1">
                <a:latin typeface="Tw Cen MT" panose="020B0602020104020603" pitchFamily="34" charset="0"/>
              </a:rPr>
              <a:t>Md</a:t>
            </a:r>
            <a:r>
              <a:rPr lang="en-MY" sz="1000" dirty="0">
                <a:latin typeface="Tw Cen MT" panose="020B0602020104020603" pitchFamily="34" charset="0"/>
              </a:rPr>
              <a:t> </a:t>
            </a:r>
            <a:r>
              <a:rPr lang="en-MY" sz="1000" dirty="0" err="1">
                <a:latin typeface="Tw Cen MT" panose="020B0602020104020603" pitchFamily="34" charset="0"/>
              </a:rPr>
              <a:t>Zarulazam</a:t>
            </a:r>
            <a:r>
              <a:rPr lang="en-MY" sz="1000" dirty="0">
                <a:latin typeface="Tw Cen MT" panose="020B0602020104020603" pitchFamily="34" charset="0"/>
              </a:rPr>
              <a:t> </a:t>
            </a:r>
            <a:r>
              <a:rPr lang="en-MY" sz="1000" dirty="0" err="1">
                <a:latin typeface="Tw Cen MT" panose="020B0602020104020603" pitchFamily="34" charset="0"/>
              </a:rPr>
              <a:t>Md</a:t>
            </a:r>
            <a:r>
              <a:rPr lang="en-MY" sz="1000" dirty="0">
                <a:latin typeface="Tw Cen MT" panose="020B0602020104020603" pitchFamily="34" charset="0"/>
              </a:rPr>
              <a:t> </a:t>
            </a:r>
            <a:r>
              <a:rPr lang="en-MY" sz="1000" dirty="0" err="1">
                <a:latin typeface="Tw Cen MT" panose="020B0602020104020603" pitchFamily="34" charset="0"/>
              </a:rPr>
              <a:t>Eusofe</a:t>
            </a:r>
            <a:r>
              <a:rPr lang="en-MY" sz="1000" dirty="0">
                <a:latin typeface="Tw Cen MT" panose="020B0602020104020603" pitchFamily="34" charset="0"/>
              </a:rPr>
              <a:t> - </a:t>
            </a:r>
            <a:r>
              <a:rPr lang="en-MY" sz="1000" dirty="0" err="1">
                <a:latin typeface="Tw Cen MT" panose="020B0602020104020603" pitchFamily="34" charset="0"/>
              </a:rPr>
              <a:t>Konsortium</a:t>
            </a:r>
            <a:r>
              <a:rPr lang="en-MY" sz="1000" dirty="0">
                <a:latin typeface="Tw Cen MT" panose="020B0602020104020603" pitchFamily="34" charset="0"/>
              </a:rPr>
              <a:t> </a:t>
            </a:r>
            <a:r>
              <a:rPr lang="en-MY" sz="1000" dirty="0" err="1">
                <a:latin typeface="Tw Cen MT" panose="020B0602020104020603" pitchFamily="34" charset="0"/>
              </a:rPr>
              <a:t>Lebuhraya</a:t>
            </a:r>
            <a:r>
              <a:rPr lang="en-MY" sz="1000" dirty="0">
                <a:latin typeface="Tw Cen MT" panose="020B0602020104020603" pitchFamily="34" charset="0"/>
              </a:rPr>
              <a:t> Utara- </a:t>
            </a:r>
            <a:r>
              <a:rPr lang="en-MY" sz="1000" dirty="0" err="1">
                <a:latin typeface="Tw Cen MT" panose="020B0602020104020603" pitchFamily="34" charset="0"/>
              </a:rPr>
              <a:t>Timur</a:t>
            </a:r>
            <a:r>
              <a:rPr lang="en-MY" sz="1000" dirty="0">
                <a:latin typeface="Tw Cen MT" panose="020B0602020104020603" pitchFamily="34" charset="0"/>
              </a:rPr>
              <a:t> (KL) </a:t>
            </a:r>
            <a:r>
              <a:rPr lang="en-MY" sz="1000" dirty="0" err="1">
                <a:latin typeface="Tw Cen MT" panose="020B0602020104020603" pitchFamily="34" charset="0"/>
              </a:rPr>
              <a:t>SdnBhd</a:t>
            </a:r>
            <a:r>
              <a:rPr lang="en-MY" sz="1000" dirty="0">
                <a:latin typeface="Tw Cen MT" panose="020B0602020104020603" pitchFamily="34" charset="0"/>
              </a:rPr>
              <a:t>                                </a:t>
            </a:r>
          </a:p>
          <a:p>
            <a:pPr marL="228600" indent="-228600" algn="just">
              <a:buFont typeface="+mj-lt"/>
              <a:buAutoNum type="arabicParenR"/>
            </a:pPr>
            <a:r>
              <a:rPr lang="en-MY" sz="1000" dirty="0" err="1">
                <a:latin typeface="Tw Cen MT" panose="020B0602020104020603" pitchFamily="34" charset="0"/>
              </a:rPr>
              <a:t>Khoo</a:t>
            </a:r>
            <a:r>
              <a:rPr lang="en-MY" sz="1000" dirty="0">
                <a:latin typeface="Tw Cen MT" panose="020B0602020104020603" pitchFamily="34" charset="0"/>
              </a:rPr>
              <a:t> </a:t>
            </a:r>
            <a:r>
              <a:rPr lang="en-MY" sz="1000" dirty="0" err="1">
                <a:latin typeface="Tw Cen MT" panose="020B0602020104020603" pitchFamily="34" charset="0"/>
              </a:rPr>
              <a:t>Sik</a:t>
            </a:r>
            <a:r>
              <a:rPr lang="en-MY" sz="1000" dirty="0">
                <a:latin typeface="Tw Cen MT" panose="020B0602020104020603" pitchFamily="34" charset="0"/>
              </a:rPr>
              <a:t> </a:t>
            </a:r>
            <a:r>
              <a:rPr lang="en-MY" sz="1000" dirty="0" err="1">
                <a:latin typeface="Tw Cen MT" panose="020B0602020104020603" pitchFamily="34" charset="0"/>
              </a:rPr>
              <a:t>Khui</a:t>
            </a:r>
            <a:r>
              <a:rPr lang="en-MY" sz="1000" dirty="0">
                <a:latin typeface="Tw Cen MT" panose="020B0602020104020603" pitchFamily="34" charset="0"/>
              </a:rPr>
              <a:t> (IJM Corporation)                                      </a:t>
            </a:r>
          </a:p>
          <a:p>
            <a:pPr marL="228600" indent="-228600" algn="just">
              <a:buFont typeface="+mj-lt"/>
              <a:buAutoNum type="arabicParenR"/>
            </a:pPr>
            <a:r>
              <a:rPr lang="en-MY" sz="1000" dirty="0">
                <a:latin typeface="Tw Cen MT" panose="020B0602020104020603" pitchFamily="34" charset="0"/>
              </a:rPr>
              <a:t>S. Ramesh A/L V. </a:t>
            </a:r>
            <a:r>
              <a:rPr lang="en-MY" sz="1000" dirty="0" err="1">
                <a:latin typeface="Tw Cen MT" panose="020B0602020104020603" pitchFamily="34" charset="0"/>
              </a:rPr>
              <a:t>Subramaniam</a:t>
            </a:r>
            <a:r>
              <a:rPr lang="en-MY" sz="1000" dirty="0">
                <a:latin typeface="Tw Cen MT" panose="020B0602020104020603" pitchFamily="34" charset="0"/>
              </a:rPr>
              <a:t> (IJM Corporation)    </a:t>
            </a:r>
          </a:p>
          <a:p>
            <a:pPr marL="228600" indent="-228600" algn="just">
              <a:buFont typeface="+mj-lt"/>
              <a:buAutoNum type="arabicParenR"/>
            </a:pPr>
            <a:r>
              <a:rPr lang="en-MY" sz="1000" dirty="0">
                <a:latin typeface="Tw Cen MT" panose="020B0602020104020603" pitchFamily="34" charset="0"/>
              </a:rPr>
              <a:t>Timothy Pang - </a:t>
            </a:r>
            <a:r>
              <a:rPr lang="en-MY" sz="1000" dirty="0" err="1">
                <a:latin typeface="Tw Cen MT" panose="020B0602020104020603" pitchFamily="34" charset="0"/>
              </a:rPr>
              <a:t>Konsortium</a:t>
            </a:r>
            <a:r>
              <a:rPr lang="en-MY" sz="1000" dirty="0">
                <a:latin typeface="Tw Cen MT" panose="020B0602020104020603" pitchFamily="34" charset="0"/>
              </a:rPr>
              <a:t> </a:t>
            </a:r>
            <a:r>
              <a:rPr lang="en-MY" sz="1000" dirty="0" err="1">
                <a:latin typeface="Tw Cen MT" panose="020B0602020104020603" pitchFamily="34" charset="0"/>
              </a:rPr>
              <a:t>Lebuhraya</a:t>
            </a:r>
            <a:r>
              <a:rPr lang="en-MY" sz="1000" dirty="0">
                <a:latin typeface="Tw Cen MT" panose="020B0602020104020603" pitchFamily="34" charset="0"/>
              </a:rPr>
              <a:t> Utara- </a:t>
            </a:r>
            <a:r>
              <a:rPr lang="en-MY" sz="1000" dirty="0" err="1">
                <a:latin typeface="Tw Cen MT" panose="020B0602020104020603" pitchFamily="34" charset="0"/>
              </a:rPr>
              <a:t>Timur</a:t>
            </a:r>
            <a:r>
              <a:rPr lang="en-MY" sz="1000" dirty="0">
                <a:latin typeface="Tw Cen MT" panose="020B0602020104020603" pitchFamily="34" charset="0"/>
              </a:rPr>
              <a:t> (KL) </a:t>
            </a:r>
            <a:r>
              <a:rPr lang="en-MY" sz="1000" dirty="0" err="1">
                <a:latin typeface="Tw Cen MT" panose="020B0602020104020603" pitchFamily="34" charset="0"/>
              </a:rPr>
              <a:t>SdnBhd</a:t>
            </a:r>
            <a:r>
              <a:rPr lang="en-MY" sz="1000" dirty="0">
                <a:latin typeface="Tw Cen MT" panose="020B0602020104020603" pitchFamily="34" charset="0"/>
              </a:rPr>
              <a:t>                                                                         </a:t>
            </a:r>
          </a:p>
          <a:p>
            <a:pPr marL="228600" indent="-228600" algn="just">
              <a:buFont typeface="+mj-lt"/>
              <a:buAutoNum type="arabicParenR"/>
            </a:pPr>
            <a:r>
              <a:rPr lang="en-MY" sz="1000" dirty="0" err="1">
                <a:latin typeface="Tw Cen MT" panose="020B0602020104020603" pitchFamily="34" charset="0"/>
              </a:rPr>
              <a:t>Yuvabalan</a:t>
            </a:r>
            <a:r>
              <a:rPr lang="en-MY" sz="1000" dirty="0">
                <a:latin typeface="Tw Cen MT" panose="020B0602020104020603" pitchFamily="34" charset="0"/>
              </a:rPr>
              <a:t> A/L </a:t>
            </a:r>
            <a:r>
              <a:rPr lang="en-MY" sz="1000" dirty="0" err="1">
                <a:latin typeface="Tw Cen MT" panose="020B0602020104020603" pitchFamily="34" charset="0"/>
              </a:rPr>
              <a:t>Govindasamy</a:t>
            </a:r>
            <a:r>
              <a:rPr lang="en-MY" sz="1000" dirty="0">
                <a:latin typeface="Tw Cen MT" panose="020B0602020104020603" pitchFamily="34" charset="0"/>
              </a:rPr>
              <a:t> (CAST JKR)                      </a:t>
            </a:r>
          </a:p>
          <a:p>
            <a:pPr marL="228600" indent="-228600" algn="just">
              <a:buFont typeface="+mj-lt"/>
              <a:buAutoNum type="arabicParenR"/>
            </a:pPr>
            <a:r>
              <a:rPr lang="en-MY" sz="1000" dirty="0">
                <a:latin typeface="Tw Cen MT" panose="020B0602020104020603" pitchFamily="34" charset="0"/>
              </a:rPr>
              <a:t>Ab Halim Hussein (IJM Corporation)                          </a:t>
            </a:r>
          </a:p>
          <a:p>
            <a:pPr marL="228600" indent="-228600" algn="just">
              <a:buFont typeface="+mj-lt"/>
              <a:buAutoNum type="arabicParenR"/>
            </a:pPr>
            <a:r>
              <a:rPr lang="en-MY" sz="1000" dirty="0" err="1">
                <a:latin typeface="Tw Cen MT" panose="020B0602020104020603" pitchFamily="34" charset="0"/>
              </a:rPr>
              <a:t>Dr.</a:t>
            </a:r>
            <a:r>
              <a:rPr lang="en-MY" sz="1000" dirty="0">
                <a:latin typeface="Tw Cen MT" panose="020B0602020104020603" pitchFamily="34" charset="0"/>
              </a:rPr>
              <a:t> </a:t>
            </a:r>
            <a:r>
              <a:rPr lang="en-MY" sz="1000" dirty="0" err="1">
                <a:latin typeface="Tw Cen MT" panose="020B0602020104020603" pitchFamily="34" charset="0"/>
              </a:rPr>
              <a:t>Farid</a:t>
            </a:r>
            <a:r>
              <a:rPr lang="en-MY" sz="1000" dirty="0">
                <a:latin typeface="Tw Cen MT" panose="020B0602020104020603" pitchFamily="34" charset="0"/>
              </a:rPr>
              <a:t> </a:t>
            </a:r>
            <a:r>
              <a:rPr lang="en-MY" sz="1000" dirty="0" err="1">
                <a:latin typeface="Tw Cen MT" panose="020B0602020104020603" pitchFamily="34" charset="0"/>
              </a:rPr>
              <a:t>Ezanee</a:t>
            </a:r>
            <a:r>
              <a:rPr lang="en-MY" sz="1000" dirty="0">
                <a:latin typeface="Tw Cen MT" panose="020B0602020104020603" pitchFamily="34" charset="0"/>
              </a:rPr>
              <a:t> Mohamed </a:t>
            </a:r>
            <a:r>
              <a:rPr lang="en-MY" sz="1000" dirty="0" err="1">
                <a:latin typeface="Tw Cen MT" panose="020B0602020104020603" pitchFamily="34" charset="0"/>
              </a:rPr>
              <a:t>Ghazali</a:t>
            </a:r>
            <a:r>
              <a:rPr lang="en-MY" sz="1000" dirty="0">
                <a:latin typeface="Tw Cen MT" panose="020B0602020104020603" pitchFamily="34" charset="0"/>
              </a:rPr>
              <a:t> (USM)                                 </a:t>
            </a:r>
          </a:p>
          <a:p>
            <a:pPr marL="228600" indent="-228600" algn="just">
              <a:buFont typeface="+mj-lt"/>
              <a:buAutoNum type="arabicParenR"/>
            </a:pPr>
            <a:r>
              <a:rPr lang="en-MY" sz="1000" dirty="0" err="1">
                <a:latin typeface="Tw Cen MT" panose="020B0602020104020603" pitchFamily="34" charset="0"/>
              </a:rPr>
              <a:t>Dr.</a:t>
            </a:r>
            <a:r>
              <a:rPr lang="en-MY" sz="1000" dirty="0">
                <a:latin typeface="Tw Cen MT" panose="020B0602020104020603" pitchFamily="34" charset="0"/>
              </a:rPr>
              <a:t> </a:t>
            </a:r>
            <a:r>
              <a:rPr lang="en-MY" sz="1000" dirty="0" err="1">
                <a:latin typeface="Tw Cen MT" panose="020B0602020104020603" pitchFamily="34" charset="0"/>
              </a:rPr>
              <a:t>Mohd</a:t>
            </a:r>
            <a:r>
              <a:rPr lang="en-MY" sz="1000" dirty="0">
                <a:latin typeface="Tw Cen MT" panose="020B0602020104020603" pitchFamily="34" charset="0"/>
              </a:rPr>
              <a:t> </a:t>
            </a:r>
            <a:r>
              <a:rPr lang="en-MY" sz="1000" dirty="0" err="1">
                <a:latin typeface="Tw Cen MT" panose="020B0602020104020603" pitchFamily="34" charset="0"/>
              </a:rPr>
              <a:t>Rosli</a:t>
            </a:r>
            <a:r>
              <a:rPr lang="en-MY" sz="1000" dirty="0">
                <a:latin typeface="Tw Cen MT" panose="020B0602020104020603" pitchFamily="34" charset="0"/>
              </a:rPr>
              <a:t> (USM)                                                       </a:t>
            </a:r>
          </a:p>
          <a:p>
            <a:pPr marL="228600" indent="-228600" algn="just">
              <a:buFont typeface="+mj-lt"/>
              <a:buAutoNum type="arabicParenR"/>
            </a:pPr>
            <a:r>
              <a:rPr lang="en-MY" sz="1000" dirty="0" err="1">
                <a:latin typeface="Tw Cen MT" panose="020B0602020104020603" pitchFamily="34" charset="0"/>
              </a:rPr>
              <a:t>Dr.</a:t>
            </a:r>
            <a:r>
              <a:rPr lang="en-MY" sz="1000" dirty="0">
                <a:latin typeface="Tw Cen MT" panose="020B0602020104020603" pitchFamily="34" charset="0"/>
              </a:rPr>
              <a:t> </a:t>
            </a:r>
            <a:r>
              <a:rPr lang="en-MY" sz="1000" dirty="0" err="1">
                <a:latin typeface="Tw Cen MT" panose="020B0602020104020603" pitchFamily="34" charset="0"/>
              </a:rPr>
              <a:t>Rozana</a:t>
            </a:r>
            <a:r>
              <a:rPr lang="en-MY" sz="1000" dirty="0">
                <a:latin typeface="Tw Cen MT" panose="020B0602020104020603" pitchFamily="34" charset="0"/>
              </a:rPr>
              <a:t> </a:t>
            </a:r>
            <a:r>
              <a:rPr lang="en-MY" sz="1000" dirty="0" err="1">
                <a:latin typeface="Tw Cen MT" panose="020B0602020104020603" pitchFamily="34" charset="0"/>
              </a:rPr>
              <a:t>Zakaria</a:t>
            </a:r>
            <a:r>
              <a:rPr lang="en-MY" sz="1000" dirty="0">
                <a:latin typeface="Tw Cen MT" panose="020B0602020104020603" pitchFamily="34" charset="0"/>
              </a:rPr>
              <a:t> (UTM)                                            </a:t>
            </a:r>
          </a:p>
          <a:p>
            <a:pPr marL="228600" indent="-228600" algn="just">
              <a:buFont typeface="+mj-lt"/>
              <a:buAutoNum type="arabicParenR"/>
            </a:pPr>
            <a:r>
              <a:rPr lang="en-MY" sz="1000" dirty="0" err="1">
                <a:latin typeface="Tw Cen MT" panose="020B0602020104020603" pitchFamily="34" charset="0"/>
              </a:rPr>
              <a:t>Zuraihi</a:t>
            </a:r>
            <a:r>
              <a:rPr lang="en-MY" sz="1000" dirty="0">
                <a:latin typeface="Tw Cen MT" panose="020B0602020104020603" pitchFamily="34" charset="0"/>
              </a:rPr>
              <a:t> </a:t>
            </a:r>
            <a:r>
              <a:rPr lang="en-MY" sz="1000" dirty="0" err="1">
                <a:latin typeface="Tw Cen MT" panose="020B0602020104020603" pitchFamily="34" charset="0"/>
              </a:rPr>
              <a:t>Abd</a:t>
            </a:r>
            <a:r>
              <a:rPr lang="en-MY" sz="1000" dirty="0">
                <a:latin typeface="Tw Cen MT" panose="020B0602020104020603" pitchFamily="34" charset="0"/>
              </a:rPr>
              <a:t> Ghani (CIDB)                                           </a:t>
            </a:r>
          </a:p>
          <a:p>
            <a:pPr marL="228600" indent="-228600" algn="just">
              <a:buFont typeface="+mj-lt"/>
              <a:buAutoNum type="arabicParenR"/>
            </a:pPr>
            <a:r>
              <a:rPr lang="en-MY" sz="1000" dirty="0" err="1">
                <a:latin typeface="Tw Cen MT" panose="020B0602020104020603" pitchFamily="34" charset="0"/>
              </a:rPr>
              <a:t>Emasria</a:t>
            </a:r>
            <a:r>
              <a:rPr lang="en-MY" sz="1000" dirty="0">
                <a:latin typeface="Tw Cen MT" panose="020B0602020104020603" pitchFamily="34" charset="0"/>
              </a:rPr>
              <a:t> Ismail (CIDB- MAMPAN)                                                      </a:t>
            </a:r>
          </a:p>
          <a:p>
            <a:pPr marL="228600" indent="-228600" algn="just">
              <a:buFont typeface="+mj-lt"/>
              <a:buAutoNum type="arabicParenR"/>
            </a:pPr>
            <a:r>
              <a:rPr lang="en-MY" sz="1000" dirty="0">
                <a:latin typeface="Tw Cen MT" panose="020B0602020104020603" pitchFamily="34" charset="0"/>
              </a:rPr>
              <a:t>Noor </a:t>
            </a:r>
            <a:r>
              <a:rPr lang="en-MY" sz="1000" dirty="0" err="1">
                <a:latin typeface="Tw Cen MT" panose="020B0602020104020603" pitchFamily="34" charset="0"/>
              </a:rPr>
              <a:t>FazierahYaakub</a:t>
            </a:r>
            <a:r>
              <a:rPr lang="en-MY" sz="1000" dirty="0">
                <a:latin typeface="Tw Cen MT" panose="020B0602020104020603" pitchFamily="34" charset="0"/>
              </a:rPr>
              <a:t> (CIDB)                                                     </a:t>
            </a:r>
          </a:p>
          <a:p>
            <a:pPr marL="228600" indent="-228600" algn="just">
              <a:buFont typeface="+mj-lt"/>
              <a:buAutoNum type="arabicParenR"/>
            </a:pPr>
            <a:r>
              <a:rPr lang="en-MY" sz="1000" dirty="0" err="1">
                <a:latin typeface="Tw Cen MT" panose="020B0602020104020603" pitchFamily="34" charset="0"/>
              </a:rPr>
              <a:t>Fuhairah</a:t>
            </a:r>
            <a:r>
              <a:rPr lang="en-MY" sz="1000" dirty="0">
                <a:latin typeface="Tw Cen MT" panose="020B0602020104020603" pitchFamily="34" charset="0"/>
              </a:rPr>
              <a:t> Ahmad </a:t>
            </a:r>
            <a:r>
              <a:rPr lang="en-MY" sz="1000" dirty="0" err="1">
                <a:latin typeface="Tw Cen MT" panose="020B0602020104020603" pitchFamily="34" charset="0"/>
              </a:rPr>
              <a:t>Fuad</a:t>
            </a:r>
            <a:r>
              <a:rPr lang="en-MY" sz="1000" dirty="0">
                <a:latin typeface="Tw Cen MT" panose="020B0602020104020603" pitchFamily="34" charset="0"/>
              </a:rPr>
              <a:t> (CIDB)                                                    </a:t>
            </a:r>
          </a:p>
          <a:p>
            <a:pPr marL="228600" indent="-228600" algn="just">
              <a:buFont typeface="+mj-lt"/>
              <a:buAutoNum type="arabicParenR"/>
            </a:pPr>
            <a:r>
              <a:rPr lang="en-MY" sz="1000" dirty="0" err="1">
                <a:latin typeface="Tw Cen MT" panose="020B0602020104020603" pitchFamily="34" charset="0"/>
              </a:rPr>
              <a:t>Norzaidi</a:t>
            </a:r>
            <a:r>
              <a:rPr lang="en-MY" sz="1000" dirty="0">
                <a:latin typeface="Tw Cen MT" panose="020B0602020104020603" pitchFamily="34" charset="0"/>
              </a:rPr>
              <a:t> </a:t>
            </a:r>
            <a:r>
              <a:rPr lang="en-MY" sz="1000" dirty="0" err="1">
                <a:latin typeface="Tw Cen MT" panose="020B0602020104020603" pitchFamily="34" charset="0"/>
              </a:rPr>
              <a:t>Nordin</a:t>
            </a:r>
            <a:r>
              <a:rPr lang="en-MY" sz="1000" dirty="0">
                <a:latin typeface="Tw Cen MT" panose="020B0602020104020603" pitchFamily="34" charset="0"/>
              </a:rPr>
              <a:t> (CIDB-MAMPAN)</a:t>
            </a:r>
          </a:p>
          <a:p>
            <a:pPr algn="just"/>
            <a:endParaRPr lang="en-MY" sz="1000" dirty="0">
              <a:latin typeface="Tw Cen MT" panose="020B0602020104020603" pitchFamily="34" charset="0"/>
            </a:endParaRPr>
          </a:p>
          <a:p>
            <a:pPr algn="just"/>
            <a:r>
              <a:rPr lang="en-MY" sz="1000" dirty="0">
                <a:latin typeface="Tw Cen MT" panose="020B0602020104020603" pitchFamily="34" charset="0"/>
              </a:rPr>
              <a:t>All the trained 16 CEEQUAL Assessors </a:t>
            </a:r>
            <a:r>
              <a:rPr lang="en-MY" sz="1000" dirty="0" smtClean="0">
                <a:latin typeface="Tw Cen MT" panose="020B0602020104020603" pitchFamily="34" charset="0"/>
              </a:rPr>
              <a:t>were appointed </a:t>
            </a:r>
            <a:r>
              <a:rPr lang="en-MY" sz="1000" dirty="0">
                <a:latin typeface="Tw Cen MT" panose="020B0602020104020603" pitchFamily="34" charset="0"/>
              </a:rPr>
              <a:t>as Technical Committee </a:t>
            </a:r>
            <a:r>
              <a:rPr lang="en-MY" sz="1000" dirty="0" smtClean="0">
                <a:latin typeface="Tw Cen MT" panose="020B0602020104020603" pitchFamily="34" charset="0"/>
              </a:rPr>
              <a:t>members for </a:t>
            </a:r>
            <a:r>
              <a:rPr lang="en-MY" sz="1000" dirty="0">
                <a:latin typeface="Tw Cen MT" panose="020B0602020104020603" pitchFamily="34" charset="0"/>
              </a:rPr>
              <a:t>the development of </a:t>
            </a:r>
            <a:r>
              <a:rPr lang="en-MY" sz="1000" dirty="0" smtClean="0">
                <a:latin typeface="Tw Cen MT" panose="020B0602020104020603" pitchFamily="34" charset="0"/>
              </a:rPr>
              <a:t>Malaysia Sustainable </a:t>
            </a:r>
            <a:r>
              <a:rPr lang="en-MY" sz="1000" dirty="0">
                <a:latin typeface="Tw Cen MT" panose="020B0602020104020603" pitchFamily="34" charset="0"/>
              </a:rPr>
              <a:t>Infrastructure Rating Tool. The appointment starts from January 2018 until the completion of the Rating Tool.</a:t>
            </a:r>
          </a:p>
          <a:p>
            <a:pPr algn="just"/>
            <a:endParaRPr lang="en-MY" sz="1000" dirty="0">
              <a:latin typeface="Tw Cen MT" panose="020B0602020104020603" pitchFamily="34" charset="0"/>
            </a:endParaRPr>
          </a:p>
          <a:p>
            <a:pPr algn="just"/>
            <a:r>
              <a:rPr lang="en-MY" sz="1000" dirty="0">
                <a:latin typeface="Tw Cen MT" panose="020B0602020104020603" pitchFamily="34" charset="0"/>
              </a:rPr>
              <a:t>This KPI is 100% achieved.</a:t>
            </a:r>
            <a:endParaRPr lang="en-US" sz="1000" dirty="0">
              <a:latin typeface="Tw Cen MT" panose="020B0602020104020603" pitchFamily="34" charset="0"/>
            </a:endParaRPr>
          </a:p>
          <a:p>
            <a:pPr algn="just"/>
            <a:endParaRPr lang="en-MY" sz="1000" dirty="0">
              <a:latin typeface="Tw Cen MT" panose="020B0602020104020603" pitchFamily="34" charset="0"/>
            </a:endParaRP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E1-031</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a:t>
            </a:r>
            <a:r>
              <a:rPr lang="en-US" sz="900" b="1">
                <a:solidFill>
                  <a:schemeClr val="bg1"/>
                </a:solidFill>
                <a:latin typeface="Tw Cen MT" panose="020B0602020104020603" pitchFamily="34" charset="0"/>
              </a:rPr>
              <a:t>UNTIL </a:t>
            </a:r>
            <a:r>
              <a:rPr lang="en-US" sz="900" b="1" smtClean="0">
                <a:solidFill>
                  <a:schemeClr val="bg1"/>
                </a:solidFill>
                <a:latin typeface="Tw Cen MT" panose="020B0602020104020603" pitchFamily="34" charset="0"/>
              </a:rPr>
              <a:t>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1135327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64536" cy="2461743"/>
        </p:xfrm>
        <a:graphic>
          <a:graphicData uri="http://schemas.openxmlformats.org/drawingml/2006/table">
            <a:tbl>
              <a:tblPr firstRow="1" bandRow="1">
                <a:tableStyleId>{5C22544A-7EE6-4342-B048-85BDC9FD1C3A}</a:tableStyleId>
              </a:tblPr>
              <a:tblGrid>
                <a:gridCol w="1257298">
                  <a:extLst>
                    <a:ext uri="{9D8B030D-6E8A-4147-A177-3AD203B41FA5}">
                      <a16:colId xmlns:a16="http://schemas.microsoft.com/office/drawing/2014/main" val="2124581660"/>
                    </a:ext>
                  </a:extLst>
                </a:gridCol>
                <a:gridCol w="1381125">
                  <a:extLst>
                    <a:ext uri="{9D8B030D-6E8A-4147-A177-3AD203B41FA5}">
                      <a16:colId xmlns:a16="http://schemas.microsoft.com/office/drawing/2014/main" val="3372148144"/>
                    </a:ext>
                  </a:extLst>
                </a:gridCol>
                <a:gridCol w="1695450">
                  <a:extLst>
                    <a:ext uri="{9D8B030D-6E8A-4147-A177-3AD203B41FA5}">
                      <a16:colId xmlns:a16="http://schemas.microsoft.com/office/drawing/2014/main" val="384475541"/>
                    </a:ext>
                  </a:extLst>
                </a:gridCol>
                <a:gridCol w="1304925">
                  <a:extLst>
                    <a:ext uri="{9D8B030D-6E8A-4147-A177-3AD203B41FA5}">
                      <a16:colId xmlns:a16="http://schemas.microsoft.com/office/drawing/2014/main" val="3666211108"/>
                    </a:ext>
                  </a:extLst>
                </a:gridCol>
                <a:gridCol w="1225738">
                  <a:extLst>
                    <a:ext uri="{9D8B030D-6E8A-4147-A177-3AD203B41FA5}">
                      <a16:colId xmlns:a16="http://schemas.microsoft.com/office/drawing/2014/main" val="2017577163"/>
                    </a:ext>
                  </a:extLst>
                </a:gridCol>
              </a:tblGrid>
              <a:tr h="422440">
                <a:tc>
                  <a:txBody>
                    <a:bodyPr/>
                    <a:lstStyle/>
                    <a:p>
                      <a:pPr algn="ctr"/>
                      <a:r>
                        <a:rPr lang="ms-MY" sz="900" dirty="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10</a:t>
                      </a:r>
                      <a:r>
                        <a:rPr lang="ms-MY" sz="900" dirty="0">
                          <a:solidFill>
                            <a:schemeClr val="bg1"/>
                          </a:solidFill>
                          <a:latin typeface="Tw Cen MT" panose="020B0602020104020603" pitchFamily="34" charset="0"/>
                        </a:rPr>
                        <a:t>%</a:t>
                      </a:r>
                    </a:p>
                  </a:txBody>
                  <a:tcPr>
                    <a:lnR w="12700" cap="flat" cmpd="sng" algn="ctr">
                      <a:solidFill>
                        <a:schemeClr val="bg1"/>
                      </a:solidFill>
                      <a:prstDash val="solid"/>
                      <a:round/>
                      <a:headEnd type="none" w="med" len="med"/>
                      <a:tailEnd type="none" w="med" len="med"/>
                    </a:ln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b="1" kern="1200" baseline="0" dirty="0">
                          <a:solidFill>
                            <a:schemeClr val="bg1"/>
                          </a:solidFill>
                          <a:latin typeface="Tw Cen MT" panose="020B0602020104020603" pitchFamily="34" charset="0"/>
                          <a:ea typeface="+mn-ea"/>
                          <a:cs typeface="+mn-cs"/>
                        </a:rPr>
                        <a:t>Weightage : 30%</a:t>
                      </a:r>
                    </a:p>
                  </a:txBody>
                  <a:tcPr>
                    <a:lnL w="12700" cap="flat" cmpd="sng" algn="ctr">
                      <a:solidFill>
                        <a:schemeClr val="bg1"/>
                      </a:solidFill>
                      <a:prstDash val="solid"/>
                      <a:round/>
                      <a:headEnd type="none" w="med" len="med"/>
                      <a:tailEnd type="none" w="med" len="med"/>
                    </a:lnL>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b="1" kern="1200" baseline="0" dirty="0">
                          <a:solidFill>
                            <a:schemeClr val="bg1"/>
                          </a:solidFill>
                          <a:latin typeface="Tw Cen MT" panose="020B0602020104020603" pitchFamily="34" charset="0"/>
                          <a:ea typeface="+mn-ea"/>
                          <a:cs typeface="+mn-cs"/>
                        </a:rPr>
                        <a:t>Weightage : 30%</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a:lnSpc>
                          <a:spcPct val="100000"/>
                        </a:lnSpc>
                      </a:pPr>
                      <a:r>
                        <a:rPr lang="en-US" sz="900" dirty="0">
                          <a:solidFill>
                            <a:srgbClr val="000000"/>
                          </a:solidFill>
                          <a:latin typeface="Tw Cen MT" panose="020B0602020104020603" pitchFamily="34" charset="0"/>
                          <a:cs typeface="Arial" panose="020B0604020202020204" pitchFamily="34" charset="0"/>
                        </a:rPr>
                        <a:t>1</a:t>
                      </a:r>
                      <a:r>
                        <a:rPr lang="en-US" sz="900" baseline="30000" dirty="0">
                          <a:solidFill>
                            <a:srgbClr val="000000"/>
                          </a:solidFill>
                          <a:latin typeface="Tw Cen MT" panose="020B0602020104020603" pitchFamily="34" charset="0"/>
                          <a:cs typeface="Arial" panose="020B0604020202020204" pitchFamily="34" charset="0"/>
                        </a:rPr>
                        <a:t>st</a:t>
                      </a:r>
                      <a:r>
                        <a:rPr lang="en-US" sz="900" dirty="0">
                          <a:solidFill>
                            <a:srgbClr val="000000"/>
                          </a:solidFill>
                          <a:latin typeface="Tw Cen MT" panose="020B0602020104020603" pitchFamily="34" charset="0"/>
                          <a:cs typeface="Arial" panose="020B0604020202020204" pitchFamily="34" charset="0"/>
                        </a:rPr>
                        <a:t> batch of 3 qualifying research partnerships approved</a:t>
                      </a:r>
                    </a:p>
                    <a:p>
                      <a:pPr>
                        <a:lnSpc>
                          <a:spcPct val="100000"/>
                        </a:lnSpc>
                      </a:pPr>
                      <a:endParaRPr lang="en-US" sz="900" dirty="0">
                        <a:solidFill>
                          <a:srgbClr val="000000"/>
                        </a:solidFill>
                        <a:latin typeface="Tw Cen MT" panose="020B0602020104020603" pitchFamily="34" charset="0"/>
                        <a:cs typeface="Arial" panose="020B0604020202020204" pitchFamily="34" charset="0"/>
                      </a:endParaRPr>
                    </a:p>
                    <a:p>
                      <a:pPr>
                        <a:lnSpc>
                          <a:spcPct val="100000"/>
                        </a:lnSpc>
                      </a:pPr>
                      <a:r>
                        <a:rPr lang="en-US" sz="900" dirty="0">
                          <a:solidFill>
                            <a:srgbClr val="000000"/>
                          </a:solidFill>
                          <a:latin typeface="Tw Cen MT" panose="020B0602020104020603" pitchFamily="34" charset="0"/>
                          <a:cs typeface="Arial" panose="020B0604020202020204" pitchFamily="34" charset="0"/>
                        </a:rPr>
                        <a:t>1</a:t>
                      </a:r>
                      <a:r>
                        <a:rPr lang="en-US" sz="900" baseline="30000" dirty="0">
                          <a:solidFill>
                            <a:srgbClr val="000000"/>
                          </a:solidFill>
                          <a:latin typeface="Tw Cen MT" panose="020B0602020104020603" pitchFamily="34" charset="0"/>
                          <a:cs typeface="Arial" panose="020B0604020202020204" pitchFamily="34" charset="0"/>
                        </a:rPr>
                        <a:t>st</a:t>
                      </a:r>
                      <a:r>
                        <a:rPr lang="en-US" sz="900" dirty="0">
                          <a:solidFill>
                            <a:srgbClr val="000000"/>
                          </a:solidFill>
                          <a:latin typeface="Tw Cen MT" panose="020B0602020104020603" pitchFamily="34" charset="0"/>
                          <a:cs typeface="Arial" panose="020B0604020202020204" pitchFamily="34" charset="0"/>
                        </a:rPr>
                        <a:t> batch of 3 research MOU signed</a:t>
                      </a:r>
                    </a:p>
                    <a:p>
                      <a:pPr>
                        <a:lnSpc>
                          <a:spcPct val="100000"/>
                        </a:lnSpc>
                      </a:pPr>
                      <a:endParaRPr lang="en-MY" sz="900" dirty="0">
                        <a:latin typeface="Tw Cen MT" pitchFamily="34" charset="0"/>
                      </a:endParaRPr>
                    </a:p>
                  </a:txBody>
                  <a:tcPr>
                    <a:solidFill>
                      <a:srgbClr val="00B050">
                        <a:alpha val="10000"/>
                      </a:srgbClr>
                    </a:solidFill>
                  </a:tcPr>
                </a:tc>
                <a:tc>
                  <a:txBody>
                    <a:bodyPr/>
                    <a:lstStyle/>
                    <a:p>
                      <a:pPr>
                        <a:lnSpc>
                          <a:spcPct val="100000"/>
                        </a:lnSpc>
                      </a:pPr>
                      <a:r>
                        <a:rPr lang="en-US" sz="900" dirty="0">
                          <a:solidFill>
                            <a:srgbClr val="000000"/>
                          </a:solidFill>
                          <a:latin typeface="Tw Cen MT" panose="020B0602020104020603" pitchFamily="34" charset="0"/>
                          <a:cs typeface="Arial" panose="020B0604020202020204" pitchFamily="34" charset="0"/>
                        </a:rPr>
                        <a:t>4 R&amp;D topics identified </a:t>
                      </a:r>
                    </a:p>
                    <a:p>
                      <a:pPr>
                        <a:lnSpc>
                          <a:spcPct val="100000"/>
                        </a:lnSpc>
                      </a:pPr>
                      <a:endParaRPr lang="en-US" sz="900" dirty="0">
                        <a:solidFill>
                          <a:srgbClr val="000000"/>
                        </a:solidFill>
                        <a:latin typeface="Tw Cen MT" panose="020B0602020104020603" pitchFamily="34" charset="0"/>
                        <a:cs typeface="Arial" panose="020B0604020202020204" pitchFamily="34" charset="0"/>
                      </a:endParaRPr>
                    </a:p>
                    <a:p>
                      <a:pPr>
                        <a:lnSpc>
                          <a:spcPct val="100000"/>
                        </a:lnSpc>
                      </a:pPr>
                      <a:r>
                        <a:rPr lang="en-US" sz="900" dirty="0">
                          <a:solidFill>
                            <a:srgbClr val="000000"/>
                          </a:solidFill>
                          <a:latin typeface="Tw Cen MT" panose="020B0602020104020603" pitchFamily="34" charset="0"/>
                          <a:cs typeface="Arial" panose="020B0604020202020204" pitchFamily="34" charset="0"/>
                        </a:rPr>
                        <a:t>100% R&amp;D commenced</a:t>
                      </a:r>
                    </a:p>
                    <a:p>
                      <a:pPr>
                        <a:lnSpc>
                          <a:spcPct val="100000"/>
                        </a:lnSpc>
                      </a:pPr>
                      <a:endParaRPr lang="en-US" sz="900" dirty="0">
                        <a:solidFill>
                          <a:srgbClr val="000000"/>
                        </a:solidFill>
                        <a:latin typeface="Tw Cen MT" panose="020B0602020104020603" pitchFamily="34" charset="0"/>
                        <a:cs typeface="Arial" panose="020B0604020202020204" pitchFamily="34" charset="0"/>
                      </a:endParaRPr>
                    </a:p>
                    <a:p>
                      <a:pPr>
                        <a:lnSpc>
                          <a:spcPct val="100000"/>
                        </a:lnSpc>
                      </a:pPr>
                      <a:r>
                        <a:rPr lang="en-US" sz="900" dirty="0">
                          <a:solidFill>
                            <a:srgbClr val="000000"/>
                          </a:solidFill>
                          <a:latin typeface="Tw Cen MT" panose="020B0602020104020603" pitchFamily="34" charset="0"/>
                          <a:cs typeface="Arial" panose="020B0604020202020204" pitchFamily="34" charset="0"/>
                        </a:rPr>
                        <a:t>Board of Advisory under CREAM established</a:t>
                      </a:r>
                    </a:p>
                    <a:p>
                      <a:pPr>
                        <a:lnSpc>
                          <a:spcPct val="100000"/>
                        </a:lnSpc>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a:lnSpc>
                          <a:spcPct val="88000"/>
                        </a:lnSpc>
                        <a:defRPr/>
                      </a:pPr>
                      <a:r>
                        <a:rPr lang="en-US" sz="900" dirty="0">
                          <a:solidFill>
                            <a:schemeClr val="tx1"/>
                          </a:solidFill>
                          <a:latin typeface="Tw Cen MT" panose="020B0602020104020603" pitchFamily="34" charset="0"/>
                          <a:cs typeface="Calibri" pitchFamily="34" charset="0"/>
                        </a:rPr>
                        <a:t>Hazard map, risk map &amp; risk assessment on flood  for critical infrastructure established</a:t>
                      </a:r>
                    </a:p>
                    <a:p>
                      <a:pPr>
                        <a:lnSpc>
                          <a:spcPct val="88000"/>
                        </a:lnSpc>
                        <a:defRPr/>
                      </a:pPr>
                      <a:endParaRPr lang="en-US" sz="900" dirty="0">
                        <a:solidFill>
                          <a:schemeClr val="tx1"/>
                        </a:solidFill>
                        <a:latin typeface="Tw Cen MT" panose="020B0602020104020603" pitchFamily="34" charset="0"/>
                        <a:cs typeface="Calibri" pitchFamily="34" charset="0"/>
                      </a:endParaRPr>
                    </a:p>
                    <a:p>
                      <a:pPr>
                        <a:lnSpc>
                          <a:spcPct val="88000"/>
                        </a:lnSpc>
                        <a:defRPr/>
                      </a:pPr>
                      <a:r>
                        <a:rPr lang="en-US" sz="900" dirty="0">
                          <a:solidFill>
                            <a:schemeClr val="tx1"/>
                          </a:solidFill>
                          <a:latin typeface="Tw Cen MT" panose="020B0602020104020603" pitchFamily="34" charset="0"/>
                          <a:cs typeface="Calibri" pitchFamily="34" charset="0"/>
                        </a:rPr>
                        <a:t>Hazard map, risk map &amp; risk assessment on land slide for critical infrastructure established</a:t>
                      </a:r>
                    </a:p>
                    <a:p>
                      <a:pPr>
                        <a:lnSpc>
                          <a:spcPct val="88000"/>
                        </a:lnSpc>
                        <a:defRPr/>
                      </a:pPr>
                      <a:endParaRPr lang="ms-MY" sz="900" dirty="0">
                        <a:solidFill>
                          <a:schemeClr val="tx1"/>
                        </a:solidFill>
                        <a:latin typeface="Tw Cen MT" panose="020B0602020104020603" pitchFamily="34" charset="0"/>
                        <a:cs typeface="Calibri" pitchFamily="34" charset="0"/>
                      </a:endParaRPr>
                    </a:p>
                    <a:p>
                      <a:pPr>
                        <a:lnSpc>
                          <a:spcPct val="88000"/>
                        </a:lnSpc>
                        <a:defRPr/>
                      </a:pPr>
                      <a:r>
                        <a:rPr lang="ms-MY" sz="900" dirty="0">
                          <a:solidFill>
                            <a:schemeClr val="tx1"/>
                          </a:solidFill>
                          <a:latin typeface="Tw Cen MT" panose="020B0602020104020603" pitchFamily="34" charset="0"/>
                          <a:cs typeface="Calibri" pitchFamily="34" charset="0"/>
                        </a:rPr>
                        <a:t>Guidelines for construction on peat &amp; organic soil in Malaysia improved</a:t>
                      </a:r>
                    </a:p>
                    <a:p>
                      <a:pPr eaLnBrk="1" fontAlgn="auto" hangingPunct="1">
                        <a:lnSpc>
                          <a:spcPct val="88000"/>
                        </a:lnSpc>
                        <a:spcBef>
                          <a:spcPts val="0"/>
                        </a:spcBef>
                        <a:spcAft>
                          <a:spcPts val="0"/>
                        </a:spcAft>
                        <a:defRPr/>
                      </a:pPr>
                      <a:endParaRPr lang="en-US" sz="900" dirty="0">
                        <a:solidFill>
                          <a:schemeClr val="tx1"/>
                        </a:solidFill>
                        <a:latin typeface="Tw Cen MT" panose="020B0602020104020603" pitchFamily="34" charset="0"/>
                        <a:cs typeface="Calibri" pitchFamily="34" charset="0"/>
                      </a:endParaRPr>
                    </a:p>
                    <a:p>
                      <a:pPr>
                        <a:lnSpc>
                          <a:spcPct val="88000"/>
                        </a:lnSpc>
                        <a:defRPr/>
                      </a:pPr>
                      <a:r>
                        <a:rPr lang="en-US" sz="900" dirty="0">
                          <a:solidFill>
                            <a:schemeClr val="tx1"/>
                          </a:solidFill>
                          <a:latin typeface="Tw Cen MT" panose="020B0602020104020603" pitchFamily="34" charset="0"/>
                          <a:cs typeface="Calibri" pitchFamily="34" charset="0"/>
                        </a:rPr>
                        <a:t>Roadmap on Peat and Organic Soils in Malaysian Construction Industry established</a:t>
                      </a:r>
                    </a:p>
                    <a:p>
                      <a:pPr eaLnBrk="1" fontAlgn="auto" hangingPunct="1">
                        <a:lnSpc>
                          <a:spcPct val="100000"/>
                        </a:lnSpc>
                        <a:spcBef>
                          <a:spcPts val="0"/>
                        </a:spcBef>
                        <a:spcAft>
                          <a:spcPts val="0"/>
                        </a:spcAft>
                        <a:defRPr/>
                      </a:pPr>
                      <a:endParaRPr lang="en-US" sz="900" dirty="0">
                        <a:solidFill>
                          <a:schemeClr val="tx1"/>
                        </a:solidFill>
                        <a:latin typeface="Tw Cen MT" pitchFamily="34" charset="0"/>
                      </a:endParaRPr>
                    </a:p>
                  </a:txBody>
                  <a:tcPr>
                    <a:solidFill>
                      <a:srgbClr val="00B050">
                        <a:alpha val="10000"/>
                      </a:srgbClr>
                    </a:solidFill>
                  </a:tcPr>
                </a:tc>
                <a:tc>
                  <a:txBody>
                    <a:bodyPr/>
                    <a:lstStyle/>
                    <a:p>
                      <a:pPr lvl="0">
                        <a:lnSpc>
                          <a:spcPct val="88000"/>
                        </a:lnSpc>
                        <a:defRPr/>
                      </a:pPr>
                      <a:r>
                        <a:rPr lang="en-US" sz="900" dirty="0">
                          <a:solidFill>
                            <a:schemeClr val="tx1"/>
                          </a:solidFill>
                          <a:latin typeface="Tw Cen MT" panose="020B0602020104020603" pitchFamily="34" charset="0"/>
                          <a:cs typeface="Calibri" pitchFamily="34" charset="0"/>
                        </a:rPr>
                        <a:t>Guidelines for flood assessment of Critical Infrastructure in specified areas established</a:t>
                      </a:r>
                    </a:p>
                    <a:p>
                      <a:pPr lvl="0">
                        <a:lnSpc>
                          <a:spcPct val="88000"/>
                        </a:lnSpc>
                        <a:defRPr/>
                      </a:pPr>
                      <a:endParaRPr lang="en-US" sz="900" dirty="0">
                        <a:solidFill>
                          <a:schemeClr val="tx1"/>
                        </a:solidFill>
                        <a:latin typeface="Tw Cen MT" panose="020B0602020104020603" pitchFamily="34" charset="0"/>
                        <a:cs typeface="Calibri" pitchFamily="34" charset="0"/>
                      </a:endParaRPr>
                    </a:p>
                    <a:p>
                      <a:pPr>
                        <a:lnSpc>
                          <a:spcPct val="88000"/>
                        </a:lnSpc>
                        <a:defRPr/>
                      </a:pPr>
                      <a:r>
                        <a:rPr lang="en-US" sz="900" dirty="0">
                          <a:solidFill>
                            <a:schemeClr val="tx1"/>
                          </a:solidFill>
                          <a:latin typeface="Tw Cen MT" panose="020B0602020104020603" pitchFamily="34" charset="0"/>
                          <a:cs typeface="Calibri" pitchFamily="34" charset="0"/>
                        </a:rPr>
                        <a:t>Guidelines for land slide assessment of Critical Infrastructure in specified areas established</a:t>
                      </a:r>
                      <a:endParaRPr lang="en-US" sz="900" dirty="0">
                        <a:solidFill>
                          <a:schemeClr val="tx1"/>
                        </a:solidFill>
                        <a:latin typeface="Tw Cen MT" panose="020B0602020104020603" pitchFamily="34" charset="0"/>
                      </a:endParaRPr>
                    </a:p>
                    <a:p>
                      <a:pPr>
                        <a:lnSpc>
                          <a:spcPct val="100000"/>
                        </a:lnSpc>
                      </a:pPr>
                      <a:endParaRPr lang="en-MY" sz="900" dirty="0">
                        <a:solidFill>
                          <a:schemeClr val="tx1"/>
                        </a:solidFill>
                        <a:latin typeface="Tw Cen MT" pitchFamily="34" charset="0"/>
                      </a:endParaRPr>
                    </a:p>
                  </a:txBody>
                  <a:tcPr>
                    <a:solidFill>
                      <a:srgbClr val="00B050">
                        <a:alpha val="10000"/>
                      </a:srgbClr>
                    </a:solidFill>
                  </a:tcPr>
                </a:tc>
                <a:tc>
                  <a:txBody>
                    <a:bodyPr/>
                    <a:lstStyle/>
                    <a:p>
                      <a:pPr>
                        <a:lnSpc>
                          <a:spcPct val="100000"/>
                        </a:lnSpc>
                      </a:pPr>
                      <a:endParaRPr lang="en-US" sz="900" dirty="0">
                        <a:solidFill>
                          <a:srgbClr val="FF0000"/>
                        </a:solidFill>
                        <a:latin typeface="Tw Cen MT" pitchFamily="34" charset="0"/>
                      </a:endParaRPr>
                    </a:p>
                    <a:p>
                      <a:pPr>
                        <a:lnSpc>
                          <a:spcPct val="100000"/>
                        </a:lnSpc>
                      </a:pPr>
                      <a:endParaRPr lang="en-MY" sz="900" dirty="0">
                        <a:solidFill>
                          <a:srgbClr val="FF0000"/>
                        </a:solidFill>
                        <a:latin typeface="Tw Cen MT"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771207"/>
            <a:ext cx="6857999" cy="5134793"/>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401881" cy="1179643"/>
        </p:xfrm>
        <a:graphic>
          <a:graphicData uri="http://schemas.openxmlformats.org/drawingml/2006/table">
            <a:tbl>
              <a:tblPr firstRow="1" bandRow="1">
                <a:tableStyleId>{5C22544A-7EE6-4342-B048-85BDC9FD1C3A}</a:tableStyleId>
              </a:tblPr>
              <a:tblGrid>
                <a:gridCol w="4401881">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r>
                        <a:rPr lang="en-MY" sz="1000" b="0" kern="1200" dirty="0">
                          <a:solidFill>
                            <a:schemeClr val="tx1"/>
                          </a:solidFill>
                          <a:latin typeface="Tw Cen MT" panose="020B0602020104020603" pitchFamily="34" charset="0"/>
                          <a:ea typeface="+mn-ea"/>
                          <a:cs typeface="+mn-cs"/>
                        </a:rPr>
                        <a:t>At least 3 sustainable R&amp;D by MAMPAN completed by Q4 2019</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E1- Drive innovation in sustainable construction </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784786"/>
            <a:ext cx="6816911" cy="1323439"/>
          </a:xfrm>
          <a:prstGeom prst="rect">
            <a:avLst/>
          </a:prstGeom>
          <a:noFill/>
        </p:spPr>
        <p:txBody>
          <a:bodyPr wrap="square" rtlCol="0">
            <a:spAutoFit/>
          </a:bodyPr>
          <a:lstStyle/>
          <a:p>
            <a:pPr algn="just"/>
            <a:r>
              <a:rPr lang="en-MY" sz="800" dirty="0">
                <a:latin typeface="Tw Cen MT" panose="020B0602020104020603" pitchFamily="34" charset="0"/>
              </a:rPr>
              <a:t>This KPI is under the purview of IWG6.</a:t>
            </a:r>
          </a:p>
          <a:p>
            <a:pPr algn="just"/>
            <a:endParaRPr lang="en-MY" sz="600" dirty="0">
              <a:latin typeface="Tw Cen MT" panose="020B0602020104020603" pitchFamily="34" charset="0"/>
            </a:endParaRPr>
          </a:p>
          <a:p>
            <a:pPr algn="just"/>
            <a:r>
              <a:rPr lang="en-MY" sz="800" dirty="0">
                <a:latin typeface="Tw Cen MT" panose="020B0602020104020603" pitchFamily="34" charset="0"/>
              </a:rPr>
              <a:t>Four (4) qualifying research partnerships with </a:t>
            </a:r>
            <a:r>
              <a:rPr lang="en-MY" sz="800" dirty="0" err="1">
                <a:latin typeface="Tw Cen MT" panose="020B0602020104020603" pitchFamily="34" charset="0"/>
              </a:rPr>
              <a:t>Universiti</a:t>
            </a:r>
            <a:r>
              <a:rPr lang="en-MY" sz="800" dirty="0">
                <a:latin typeface="Tw Cen MT" panose="020B0602020104020603" pitchFamily="34" charset="0"/>
              </a:rPr>
              <a:t> Malaya (UM), </a:t>
            </a:r>
            <a:r>
              <a:rPr lang="en-MY" sz="800" dirty="0" err="1">
                <a:latin typeface="Tw Cen MT" panose="020B0602020104020603" pitchFamily="34" charset="0"/>
              </a:rPr>
              <a:t>Universiti</a:t>
            </a:r>
            <a:r>
              <a:rPr lang="en-MY" sz="800" dirty="0">
                <a:latin typeface="Tw Cen MT" panose="020B0602020104020603" pitchFamily="34" charset="0"/>
              </a:rPr>
              <a:t> </a:t>
            </a:r>
            <a:r>
              <a:rPr lang="en-MY" sz="800" dirty="0" err="1">
                <a:latin typeface="Tw Cen MT" panose="020B0602020104020603" pitchFamily="34" charset="0"/>
              </a:rPr>
              <a:t>Sains</a:t>
            </a:r>
            <a:r>
              <a:rPr lang="en-MY" sz="800" dirty="0">
                <a:latin typeface="Tw Cen MT" panose="020B0602020104020603" pitchFamily="34" charset="0"/>
              </a:rPr>
              <a:t> Malaysia (USM), </a:t>
            </a:r>
            <a:r>
              <a:rPr lang="en-MY" sz="800" dirty="0" err="1">
                <a:latin typeface="Tw Cen MT" panose="020B0602020104020603" pitchFamily="34" charset="0"/>
              </a:rPr>
              <a:t>Universiti</a:t>
            </a:r>
            <a:r>
              <a:rPr lang="en-MY" sz="800" dirty="0">
                <a:latin typeface="Tw Cen MT" panose="020B0602020104020603" pitchFamily="34" charset="0"/>
              </a:rPr>
              <a:t> </a:t>
            </a:r>
            <a:r>
              <a:rPr lang="en-MY" sz="800" dirty="0" err="1">
                <a:latin typeface="Tw Cen MT" panose="020B0602020104020603" pitchFamily="34" charset="0"/>
              </a:rPr>
              <a:t>Teknologi</a:t>
            </a:r>
            <a:r>
              <a:rPr lang="en-MY" sz="800" dirty="0">
                <a:latin typeface="Tw Cen MT" panose="020B0602020104020603" pitchFamily="34" charset="0"/>
              </a:rPr>
              <a:t> Malaysia (UTM) and </a:t>
            </a:r>
            <a:r>
              <a:rPr lang="en-MY" sz="800" dirty="0" err="1">
                <a:latin typeface="Tw Cen MT" panose="020B0602020104020603" pitchFamily="34" charset="0"/>
              </a:rPr>
              <a:t>Universiti</a:t>
            </a:r>
            <a:r>
              <a:rPr lang="en-MY" sz="800" dirty="0">
                <a:latin typeface="Tw Cen MT" panose="020B0602020104020603" pitchFamily="34" charset="0"/>
              </a:rPr>
              <a:t> </a:t>
            </a:r>
            <a:r>
              <a:rPr lang="en-MY" sz="800" dirty="0" err="1">
                <a:latin typeface="Tw Cen MT" panose="020B0602020104020603" pitchFamily="34" charset="0"/>
              </a:rPr>
              <a:t>Kebangsaan</a:t>
            </a:r>
            <a:r>
              <a:rPr lang="en-MY" sz="800" dirty="0">
                <a:latin typeface="Tw Cen MT" panose="020B0602020104020603" pitchFamily="34" charset="0"/>
              </a:rPr>
              <a:t> Malaysia (UKM) were approved and </a:t>
            </a:r>
            <a:r>
              <a:rPr lang="en-MY" sz="800" dirty="0" err="1">
                <a:latin typeface="Tw Cen MT" panose="020B0602020104020603" pitchFamily="34" charset="0"/>
              </a:rPr>
              <a:t>MoU</a:t>
            </a:r>
            <a:r>
              <a:rPr lang="en-MY" sz="800" dirty="0">
                <a:latin typeface="Tw Cen MT" panose="020B0602020104020603" pitchFamily="34" charset="0"/>
              </a:rPr>
              <a:t> signed. </a:t>
            </a:r>
            <a:endParaRPr lang="en-MY" sz="800" dirty="0" smtClean="0">
              <a:latin typeface="Tw Cen MT" panose="020B0602020104020603" pitchFamily="34" charset="0"/>
            </a:endParaRPr>
          </a:p>
          <a:p>
            <a:pPr algn="just"/>
            <a:endParaRPr lang="en-MY" sz="800" dirty="0" smtClean="0">
              <a:latin typeface="Tw Cen MT" panose="020B0602020104020603" pitchFamily="34" charset="0"/>
            </a:endParaRPr>
          </a:p>
          <a:p>
            <a:pPr algn="just"/>
            <a:r>
              <a:rPr lang="en-MY" sz="800" dirty="0">
                <a:latin typeface="Tw Cen MT" panose="020B0602020104020603" pitchFamily="34" charset="0"/>
              </a:rPr>
              <a:t>Sustainable Excellence Centre (MAMPAN</a:t>
            </a:r>
            <a:r>
              <a:rPr lang="en-MY" sz="800" dirty="0" smtClean="0">
                <a:latin typeface="Tw Cen MT" panose="020B0602020104020603" pitchFamily="34" charset="0"/>
              </a:rPr>
              <a:t>) launched on 1 Dec 2016 </a:t>
            </a:r>
            <a:r>
              <a:rPr lang="en-MY" sz="800" dirty="0">
                <a:latin typeface="Tw Cen MT" panose="020B0602020104020603" pitchFamily="34" charset="0"/>
              </a:rPr>
              <a:t>is a unit under Construction Research Institute of Malaysia (CREAM) </a:t>
            </a:r>
            <a:r>
              <a:rPr lang="en-MY" sz="800" dirty="0" smtClean="0">
                <a:latin typeface="Tw Cen MT" panose="020B0602020104020603" pitchFamily="34" charset="0"/>
              </a:rPr>
              <a:t>as a </a:t>
            </a:r>
            <a:r>
              <a:rPr lang="en-MY" sz="800" dirty="0">
                <a:latin typeface="Tw Cen MT" panose="020B0602020104020603" pitchFamily="34" charset="0"/>
              </a:rPr>
              <a:t>reference </a:t>
            </a:r>
            <a:r>
              <a:rPr lang="en-MY" sz="800" dirty="0" err="1">
                <a:latin typeface="Tw Cen MT" panose="020B0602020104020603" pitchFamily="34" charset="0"/>
              </a:rPr>
              <a:t>center</a:t>
            </a:r>
            <a:r>
              <a:rPr lang="en-MY" sz="800" dirty="0">
                <a:latin typeface="Tw Cen MT" panose="020B0602020104020603" pitchFamily="34" charset="0"/>
              </a:rPr>
              <a:t> for sustainable construction and development. Later on 20 Feb 2017, the Research Advisory Council (RAC) also under CREAM was established to advise on the research areas. From the Five (5) topics identified by RAC, 4 topics were enhanced &amp; endorsed by the Board of Trustee (BOT) of CREAM. The 4 topics that are managed by MAMPAN are as follows :</a:t>
            </a:r>
          </a:p>
          <a:p>
            <a:pPr algn="just"/>
            <a:endParaRPr lang="en-MY" sz="800" dirty="0">
              <a:latin typeface="Tw Cen MT" panose="020B0602020104020603" pitchFamily="34" charset="0"/>
            </a:endParaRP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E1-032</a:t>
            </a:r>
            <a:endParaRPr lang="ms-MY" sz="2800" dirty="0">
              <a:solidFill>
                <a:schemeClr val="bg1"/>
              </a:solidFill>
            </a:endParaRPr>
          </a:p>
        </p:txBody>
      </p:sp>
      <p:sp>
        <p:nvSpPr>
          <p:cNvPr id="15" name="TextBox 14"/>
          <p:cNvSpPr txBox="1"/>
          <p:nvPr/>
        </p:nvSpPr>
        <p:spPr>
          <a:xfrm>
            <a:off x="0" y="4551435"/>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1752815602"/>
              </p:ext>
            </p:extLst>
          </p:nvPr>
        </p:nvGraphicFramePr>
        <p:xfrm>
          <a:off x="47625" y="5982587"/>
          <a:ext cx="6752564" cy="3749040"/>
        </p:xfrm>
        <a:graphic>
          <a:graphicData uri="http://schemas.openxmlformats.org/drawingml/2006/table">
            <a:tbl>
              <a:tblPr firstRow="1" bandRow="1">
                <a:tableStyleId>{93296810-A885-4BE3-A3E7-6D5BEEA58F35}</a:tableStyleId>
              </a:tblPr>
              <a:tblGrid>
                <a:gridCol w="1392865">
                  <a:extLst>
                    <a:ext uri="{9D8B030D-6E8A-4147-A177-3AD203B41FA5}">
                      <a16:colId xmlns:a16="http://schemas.microsoft.com/office/drawing/2014/main" val="20000"/>
                    </a:ext>
                  </a:extLst>
                </a:gridCol>
                <a:gridCol w="435935">
                  <a:extLst>
                    <a:ext uri="{9D8B030D-6E8A-4147-A177-3AD203B41FA5}">
                      <a16:colId xmlns:a16="http://schemas.microsoft.com/office/drawing/2014/main" val="20001"/>
                    </a:ext>
                  </a:extLst>
                </a:gridCol>
                <a:gridCol w="438150">
                  <a:extLst>
                    <a:ext uri="{9D8B030D-6E8A-4147-A177-3AD203B41FA5}">
                      <a16:colId xmlns:a16="http://schemas.microsoft.com/office/drawing/2014/main" val="20002"/>
                    </a:ext>
                  </a:extLst>
                </a:gridCol>
                <a:gridCol w="1476375">
                  <a:extLst>
                    <a:ext uri="{9D8B030D-6E8A-4147-A177-3AD203B41FA5}">
                      <a16:colId xmlns:a16="http://schemas.microsoft.com/office/drawing/2014/main" val="20003"/>
                    </a:ext>
                  </a:extLst>
                </a:gridCol>
                <a:gridCol w="3009239">
                  <a:extLst>
                    <a:ext uri="{9D8B030D-6E8A-4147-A177-3AD203B41FA5}">
                      <a16:colId xmlns:a16="http://schemas.microsoft.com/office/drawing/2014/main" val="20004"/>
                    </a:ext>
                  </a:extLst>
                </a:gridCol>
              </a:tblGrid>
              <a:tr h="201304">
                <a:tc>
                  <a:txBody>
                    <a:bodyPr/>
                    <a:lstStyle/>
                    <a:p>
                      <a:pPr algn="ctr"/>
                      <a:r>
                        <a:rPr lang="en-MY" sz="800" dirty="0" smtClean="0">
                          <a:solidFill>
                            <a:schemeClr val="tx1"/>
                          </a:solidFill>
                        </a:rPr>
                        <a:t>R&amp;D</a:t>
                      </a:r>
                      <a:r>
                        <a:rPr lang="en-MY" sz="800" baseline="0" dirty="0" smtClean="0">
                          <a:solidFill>
                            <a:schemeClr val="tx1"/>
                          </a:solidFill>
                        </a:rPr>
                        <a:t> Title</a:t>
                      </a:r>
                      <a:endParaRPr lang="en-MY" sz="800" dirty="0">
                        <a:solidFill>
                          <a:schemeClr val="tx1"/>
                        </a:solidFill>
                        <a:latin typeface="Tw Cen MT"/>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MY" sz="800" dirty="0" smtClean="0">
                          <a:solidFill>
                            <a:schemeClr val="tx1"/>
                          </a:solidFill>
                        </a:rPr>
                        <a:t>Start </a:t>
                      </a:r>
                      <a:endParaRPr lang="en-MY" sz="800" dirty="0">
                        <a:solidFill>
                          <a:schemeClr val="tx1"/>
                        </a:solidFill>
                        <a:latin typeface="Tw Cen MT"/>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MY" sz="800" dirty="0" smtClean="0">
                          <a:solidFill>
                            <a:schemeClr val="tx1"/>
                          </a:solidFill>
                        </a:rPr>
                        <a:t>End </a:t>
                      </a:r>
                      <a:endParaRPr lang="en-MY" sz="800" dirty="0">
                        <a:solidFill>
                          <a:schemeClr val="tx1"/>
                        </a:solidFill>
                        <a:latin typeface="Tw Cen MT"/>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MY" sz="800" dirty="0" smtClean="0">
                          <a:solidFill>
                            <a:schemeClr val="tx1"/>
                          </a:solidFill>
                        </a:rPr>
                        <a:t>Output</a:t>
                      </a:r>
                      <a:endParaRPr lang="en-MY" sz="800" dirty="0">
                        <a:solidFill>
                          <a:schemeClr val="tx1"/>
                        </a:solidFill>
                        <a:latin typeface="Tw Cen MT"/>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MY" sz="800" dirty="0" smtClean="0">
                          <a:solidFill>
                            <a:schemeClr val="tx1"/>
                          </a:solidFill>
                        </a:rPr>
                        <a:t>Progress</a:t>
                      </a:r>
                      <a:endParaRPr lang="en-MY" sz="800" dirty="0">
                        <a:solidFill>
                          <a:schemeClr val="tx1"/>
                        </a:solidFill>
                        <a:latin typeface="Tw Cen MT"/>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370840">
                <a:tc>
                  <a:txBody>
                    <a:bodyPr/>
                    <a:lstStyle/>
                    <a:p>
                      <a:r>
                        <a:rPr lang="en-MY" sz="800" dirty="0" smtClean="0"/>
                        <a:t>Development of Flood Risk Assessment (FRA) and Flood Vulnerability Index (FVI) for Critical Infrastructure (CI) in Malaysia</a:t>
                      </a:r>
                      <a:endParaRPr lang="en-MY" sz="800"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lang="en-MY" sz="800" dirty="0" smtClean="0"/>
                        <a:t>Dec 2017</a:t>
                      </a:r>
                      <a:endParaRPr lang="en-MY" sz="800"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lang="en-MY" sz="800" dirty="0" smtClean="0"/>
                        <a:t>Dec 2019</a:t>
                      </a:r>
                      <a:endParaRPr lang="en-MY" sz="800"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lang="en-MY" sz="800" dirty="0" smtClean="0"/>
                        <a:t>Flood risk map, FVI for CI, Flood &amp; development zoning and guidelines of FVI for critical infrastructure (CI)</a:t>
                      </a:r>
                      <a:endParaRPr lang="en-MY" sz="800"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lang="en-MY" sz="800" dirty="0" smtClean="0"/>
                        <a:t>Content manual guidelines was revised according to the latest template from </a:t>
                      </a:r>
                      <a:r>
                        <a:rPr lang="en-MY" sz="800" dirty="0" err="1" smtClean="0"/>
                        <a:t>PLANMalaysia</a:t>
                      </a:r>
                      <a:r>
                        <a:rPr lang="en-MY" sz="800" dirty="0" smtClean="0"/>
                        <a:t>. GIS process of FVI and flood hydrodynamic model of the study area in Kelantan and Penang being develop. The flood data (DTM, flood model, and flood hazard map) obtained from JPS Malaysia.  Technical Working Group held 3 meetings to monitor and comment on the development of </a:t>
                      </a:r>
                      <a:r>
                        <a:rPr lang="en-US" sz="800" dirty="0" smtClean="0"/>
                        <a:t>R&amp;D.  </a:t>
                      </a:r>
                      <a:r>
                        <a:rPr lang="en-US" sz="800" b="1" dirty="0" smtClean="0"/>
                        <a:t>40% progress on track</a:t>
                      </a:r>
                      <a:endParaRPr lang="en-MY" sz="800" b="1"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MY" sz="800" dirty="0" smtClean="0"/>
                        <a:t>Guidelines for Landslides Vulnerability Assessment for Critical Infrastructure (CI) in Malaysia (Parameters, Vulnerability Index, Risk Index, Vulnerability Assessment)</a:t>
                      </a:r>
                      <a:endParaRPr lang="en-MY" sz="800"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lang="en-MY" sz="800" dirty="0" smtClean="0"/>
                        <a:t>Dec 2017</a:t>
                      </a:r>
                      <a:endParaRPr lang="en-MY" sz="800"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lang="en-MY" sz="800" dirty="0" smtClean="0"/>
                        <a:t>Dec 2019</a:t>
                      </a:r>
                      <a:endParaRPr lang="en-MY" sz="800"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lang="en-MY" sz="800" dirty="0" smtClean="0"/>
                        <a:t>Parameters for landslides vulnerability assessment and risk index for CI, landslides vulnerability assessment, risk index for CI, guidelines for landslides vulnerability assessment and risk index for CI</a:t>
                      </a:r>
                      <a:endParaRPr lang="en-MY" sz="800"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lang="en-MY" sz="800" dirty="0" smtClean="0"/>
                        <a:t>Content manual guidelines was revised according to the latest template from </a:t>
                      </a:r>
                      <a:r>
                        <a:rPr lang="en-MY" sz="800" dirty="0" err="1" smtClean="0"/>
                        <a:t>PLANMalaysia</a:t>
                      </a:r>
                      <a:r>
                        <a:rPr lang="en-MY" sz="800" dirty="0" smtClean="0"/>
                        <a:t>. Characterization of critical element-at-risk mapped. The vulnerability determination for identified CI has been addressed.</a:t>
                      </a:r>
                      <a:r>
                        <a:rPr lang="en-US" sz="800" dirty="0" smtClean="0"/>
                        <a:t> Technical Working Group held 3 meetings </a:t>
                      </a:r>
                      <a:r>
                        <a:rPr lang="en-MY" sz="800" dirty="0" smtClean="0"/>
                        <a:t>to monitor and comment on the development of </a:t>
                      </a:r>
                      <a:r>
                        <a:rPr lang="en-US" sz="800" dirty="0" smtClean="0"/>
                        <a:t>R&amp;D.   </a:t>
                      </a:r>
                    </a:p>
                    <a:p>
                      <a:r>
                        <a:rPr lang="en-US" sz="800" b="1" dirty="0" smtClean="0"/>
                        <a:t>45% progress on track.</a:t>
                      </a:r>
                      <a:endParaRPr lang="en-MY" sz="800" b="1"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MY" sz="800" dirty="0" smtClean="0"/>
                        <a:t>Review on Adequacy of Guidelines for Construction on Peat &amp; Organic Soils in Malaysia</a:t>
                      </a:r>
                    </a:p>
                    <a:p>
                      <a:endParaRPr lang="en-MY" sz="800"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lang="en-MY" sz="800" dirty="0" smtClean="0"/>
                        <a:t>Dec 2017</a:t>
                      </a:r>
                      <a:endParaRPr lang="en-MY" sz="800"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lang="en-MY" sz="800" dirty="0" smtClean="0"/>
                        <a:t>June 2018</a:t>
                      </a:r>
                      <a:endParaRPr lang="en-MY" sz="800"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lang="en-US" sz="800" dirty="0" smtClean="0"/>
                        <a:t>Reviewed Guidelines on Peat Soils</a:t>
                      </a:r>
                      <a:endParaRPr lang="en-MY" sz="800"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lang="en-US" sz="800" dirty="0" smtClean="0"/>
                        <a:t>Guidelines for construction on Peat soils was completed  on 30 June 2018.  </a:t>
                      </a:r>
                    </a:p>
                    <a:p>
                      <a:r>
                        <a:rPr lang="en-US" sz="800" b="1" dirty="0" smtClean="0"/>
                        <a:t>100% completed.</a:t>
                      </a:r>
                      <a:endParaRPr lang="en-MY" sz="800" b="1"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kumimoji="0" lang="en-MY" sz="800" u="none" strike="noStrike" kern="1200" cap="none" spc="0" normalizeH="0" baseline="0" noProof="0" dirty="0" smtClean="0">
                          <a:ln>
                            <a:noFill/>
                          </a:ln>
                          <a:effectLst/>
                          <a:uLnTx/>
                          <a:uFillTx/>
                        </a:rPr>
                        <a:t>Geotechnical Engineering on Peat &amp; Organic Soils in Malaysian Construction Industry Roadmap</a:t>
                      </a:r>
                      <a:endParaRPr lang="en-MY" sz="800"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lang="en-MY" sz="800" dirty="0" smtClean="0"/>
                        <a:t>Dec 2017</a:t>
                      </a:r>
                      <a:endParaRPr lang="en-MY" sz="800"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lang="en-MY" sz="800" dirty="0" smtClean="0"/>
                        <a:t>Dec 2018</a:t>
                      </a:r>
                      <a:endParaRPr lang="en-MY" sz="800"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MY" sz="800" u="none" strike="noStrike" kern="1200" cap="none" spc="0" normalizeH="0" baseline="0" noProof="0" dirty="0" smtClean="0">
                          <a:ln>
                            <a:noFill/>
                          </a:ln>
                          <a:effectLst/>
                          <a:uLnTx/>
                          <a:uFillTx/>
                        </a:rPr>
                        <a:t>Implementation strategy for the Roadmap</a:t>
                      </a:r>
                      <a:endParaRPr lang="en-MY" sz="800"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800" u="none" strike="noStrike" kern="1200" cap="none" spc="0" normalizeH="0" baseline="0" noProof="0" dirty="0" smtClean="0">
                          <a:ln>
                            <a:noFill/>
                          </a:ln>
                          <a:effectLst/>
                          <a:uLnTx/>
                          <a:uFillTx/>
                        </a:rPr>
                        <a:t>Technical Working Group committee has been identified. Workshop on identification of research themes and titles was held on 22 Feb 2018. Term &amp; Condition for the appointment of consultant has been finalized and RFP was called in May 2018. The appointment of the consultant is expected to be finalized by Aug 2018. </a:t>
                      </a:r>
                    </a:p>
                    <a:p>
                      <a:r>
                        <a:rPr lang="en-US" sz="800" b="1" dirty="0" smtClean="0"/>
                        <a:t>45% progress on track.</a:t>
                      </a:r>
                      <a:endParaRPr lang="en-MY" sz="800" b="1"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17" name="TextBox 16"/>
          <p:cNvSpPr txBox="1"/>
          <p:nvPr/>
        </p:nvSpPr>
        <p:spPr>
          <a:xfrm>
            <a:off x="1498612" y="6564145"/>
            <a:ext cx="795411" cy="215444"/>
          </a:xfrm>
          <a:prstGeom prst="rect">
            <a:avLst/>
          </a:prstGeom>
          <a:solidFill>
            <a:schemeClr val="bg1"/>
          </a:solidFill>
          <a:ln w="3175">
            <a:solidFill>
              <a:schemeClr val="tx1"/>
            </a:solidFill>
          </a:ln>
        </p:spPr>
        <p:txBody>
          <a:bodyPr wrap="none" rtlCol="0">
            <a:spAutoFit/>
          </a:bodyPr>
          <a:lstStyle/>
          <a:p>
            <a:pPr algn="ctr"/>
            <a:r>
              <a:rPr lang="en-MY" sz="800" dirty="0" smtClean="0">
                <a:latin typeface="Tw Cen MT"/>
              </a:rPr>
              <a:t>2 years period</a:t>
            </a:r>
            <a:endParaRPr lang="en-MY" sz="800" dirty="0">
              <a:latin typeface="Tw Cen MT"/>
            </a:endParaRPr>
          </a:p>
        </p:txBody>
      </p:sp>
      <p:sp>
        <p:nvSpPr>
          <p:cNvPr id="18" name="TextBox 17"/>
          <p:cNvSpPr txBox="1"/>
          <p:nvPr/>
        </p:nvSpPr>
        <p:spPr>
          <a:xfrm>
            <a:off x="1476381" y="7524620"/>
            <a:ext cx="795411" cy="215444"/>
          </a:xfrm>
          <a:prstGeom prst="rect">
            <a:avLst/>
          </a:prstGeom>
          <a:solidFill>
            <a:schemeClr val="bg1"/>
          </a:solidFill>
          <a:ln w="3175">
            <a:solidFill>
              <a:schemeClr val="tx1"/>
            </a:solidFill>
          </a:ln>
        </p:spPr>
        <p:txBody>
          <a:bodyPr wrap="none" rtlCol="0">
            <a:spAutoFit/>
          </a:bodyPr>
          <a:lstStyle/>
          <a:p>
            <a:pPr algn="ctr"/>
            <a:r>
              <a:rPr lang="en-MY" sz="800" dirty="0" smtClean="0">
                <a:latin typeface="Tw Cen MT"/>
              </a:rPr>
              <a:t>2 years period</a:t>
            </a:r>
            <a:endParaRPr lang="en-MY" sz="800" dirty="0">
              <a:latin typeface="Tw Cen MT"/>
            </a:endParaRPr>
          </a:p>
        </p:txBody>
      </p:sp>
      <p:sp>
        <p:nvSpPr>
          <p:cNvPr id="22" name="TextBox 21"/>
          <p:cNvSpPr txBox="1"/>
          <p:nvPr/>
        </p:nvSpPr>
        <p:spPr>
          <a:xfrm>
            <a:off x="1454741" y="8548889"/>
            <a:ext cx="838691" cy="215444"/>
          </a:xfrm>
          <a:prstGeom prst="rect">
            <a:avLst/>
          </a:prstGeom>
          <a:solidFill>
            <a:schemeClr val="bg1"/>
          </a:solidFill>
          <a:ln w="3175">
            <a:solidFill>
              <a:schemeClr val="tx1"/>
            </a:solidFill>
          </a:ln>
        </p:spPr>
        <p:txBody>
          <a:bodyPr wrap="square" rtlCol="0">
            <a:spAutoFit/>
          </a:bodyPr>
          <a:lstStyle/>
          <a:p>
            <a:pPr algn="ctr"/>
            <a:r>
              <a:rPr lang="en-MY" sz="800" dirty="0" smtClean="0">
                <a:latin typeface="Tw Cen MT"/>
              </a:rPr>
              <a:t>7 </a:t>
            </a:r>
            <a:r>
              <a:rPr lang="en-MY" sz="800" dirty="0" err="1" smtClean="0">
                <a:latin typeface="Tw Cen MT"/>
              </a:rPr>
              <a:t>mths</a:t>
            </a:r>
            <a:r>
              <a:rPr lang="en-MY" sz="800" dirty="0" smtClean="0">
                <a:latin typeface="Tw Cen MT"/>
              </a:rPr>
              <a:t> period</a:t>
            </a:r>
            <a:endParaRPr lang="en-MY" sz="800" dirty="0">
              <a:latin typeface="Tw Cen MT"/>
            </a:endParaRPr>
          </a:p>
        </p:txBody>
      </p:sp>
      <p:sp>
        <p:nvSpPr>
          <p:cNvPr id="23" name="TextBox 22"/>
          <p:cNvSpPr txBox="1"/>
          <p:nvPr/>
        </p:nvSpPr>
        <p:spPr>
          <a:xfrm>
            <a:off x="1461985" y="9274987"/>
            <a:ext cx="809837" cy="215444"/>
          </a:xfrm>
          <a:prstGeom prst="rect">
            <a:avLst/>
          </a:prstGeom>
          <a:solidFill>
            <a:schemeClr val="bg1"/>
          </a:solidFill>
          <a:ln w="3175">
            <a:solidFill>
              <a:schemeClr val="tx1"/>
            </a:solidFill>
          </a:ln>
        </p:spPr>
        <p:txBody>
          <a:bodyPr wrap="square" rtlCol="0">
            <a:spAutoFit/>
          </a:bodyPr>
          <a:lstStyle/>
          <a:p>
            <a:pPr algn="ctr"/>
            <a:r>
              <a:rPr lang="en-MY" sz="800" dirty="0" smtClean="0">
                <a:latin typeface="Tw Cen MT"/>
              </a:rPr>
              <a:t>12 </a:t>
            </a:r>
            <a:r>
              <a:rPr lang="en-MY" sz="800" dirty="0" err="1" smtClean="0">
                <a:latin typeface="Tw Cen MT"/>
              </a:rPr>
              <a:t>mths</a:t>
            </a:r>
            <a:r>
              <a:rPr lang="en-MY" sz="800" dirty="0" smtClean="0">
                <a:latin typeface="Tw Cen MT"/>
              </a:rPr>
              <a:t> period</a:t>
            </a:r>
            <a:endParaRPr lang="en-MY" sz="800" dirty="0">
              <a:latin typeface="Tw Cen MT"/>
            </a:endParaRPr>
          </a:p>
        </p:txBody>
      </p:sp>
    </p:spTree>
    <p:extLst>
      <p:ext uri="{BB962C8B-B14F-4D97-AF65-F5344CB8AC3E}">
        <p14:creationId xmlns:p14="http://schemas.microsoft.com/office/powerpoint/2010/main" val="8665341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434119"/>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a:lnSpc>
                          <a:spcPct val="100000"/>
                        </a:lnSpc>
                      </a:pPr>
                      <a:endParaRPr lang="en-MY" sz="900" dirty="0">
                        <a:latin typeface="Tw Cen MT" pitchFamily="34" charset="0"/>
                      </a:endParaRPr>
                    </a:p>
                  </a:txBody>
                  <a:tcPr>
                    <a:solidFill>
                      <a:srgbClr val="00B050">
                        <a:alpha val="10000"/>
                      </a:srgbClr>
                    </a:solidFill>
                  </a:tcPr>
                </a:tc>
                <a:tc>
                  <a:txBody>
                    <a:bodyPr/>
                    <a:lstStyle/>
                    <a:p>
                      <a:pPr>
                        <a:lnSpc>
                          <a:spcPct val="100000"/>
                        </a:lnSpc>
                      </a:pPr>
                      <a:r>
                        <a:rPr lang="en-US" sz="900" dirty="0">
                          <a:solidFill>
                            <a:schemeClr val="tx1"/>
                          </a:solidFill>
                          <a:latin typeface="Tw Cen MT" pitchFamily="34" charset="0"/>
                          <a:cs typeface="Arial" panose="020B0604020202020204" pitchFamily="34" charset="0"/>
                        </a:rPr>
                        <a:t>1</a:t>
                      </a:r>
                      <a:r>
                        <a:rPr lang="en-US" sz="900" baseline="30000" dirty="0">
                          <a:solidFill>
                            <a:schemeClr val="tx1"/>
                          </a:solidFill>
                          <a:latin typeface="Tw Cen MT" pitchFamily="34" charset="0"/>
                          <a:cs typeface="Arial" panose="020B0604020202020204" pitchFamily="34" charset="0"/>
                        </a:rPr>
                        <a:t>st</a:t>
                      </a:r>
                      <a:r>
                        <a:rPr lang="en-US" sz="900" dirty="0">
                          <a:solidFill>
                            <a:schemeClr val="tx1"/>
                          </a:solidFill>
                          <a:latin typeface="Tw Cen MT" pitchFamily="34" charset="0"/>
                          <a:cs typeface="Arial" panose="020B0604020202020204" pitchFamily="34" charset="0"/>
                        </a:rPr>
                        <a:t> Draft of Malaysia sustainability infrastructure rating tool completed by Q4 2017</a:t>
                      </a:r>
                    </a:p>
                    <a:p>
                      <a:pPr>
                        <a:lnSpc>
                          <a:spcPct val="100000"/>
                        </a:lnSpc>
                      </a:pPr>
                      <a:endParaRPr lang="en-US" sz="900" dirty="0">
                        <a:solidFill>
                          <a:schemeClr val="tx1"/>
                        </a:solidFill>
                        <a:latin typeface="Tw Cen MT" pitchFamily="34" charset="0"/>
                        <a:cs typeface="Arial" panose="020B0604020202020204" pitchFamily="34" charset="0"/>
                      </a:endParaRPr>
                    </a:p>
                    <a:p>
                      <a:pPr>
                        <a:lnSpc>
                          <a:spcPct val="100000"/>
                        </a:lnSpc>
                      </a:pPr>
                      <a:r>
                        <a:rPr lang="en-US" sz="900" dirty="0">
                          <a:solidFill>
                            <a:schemeClr val="tx1"/>
                          </a:solidFill>
                          <a:latin typeface="Tw Cen MT" pitchFamily="34" charset="0"/>
                          <a:cs typeface="Arial" panose="020B0604020202020204" pitchFamily="34" charset="0"/>
                        </a:rPr>
                        <a:t>4 pilot infrastructure projects identified for sustainability rating</a:t>
                      </a:r>
                    </a:p>
                    <a:p>
                      <a:pPr>
                        <a:lnSpc>
                          <a:spcPct val="100000"/>
                        </a:lnSpc>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a:lnSpc>
                          <a:spcPct val="100000"/>
                        </a:lnSpc>
                      </a:pPr>
                      <a:r>
                        <a:rPr lang="en-US" sz="900" dirty="0">
                          <a:solidFill>
                            <a:schemeClr val="tx1"/>
                          </a:solidFill>
                          <a:latin typeface="Tw Cen MT" pitchFamily="34" charset="0"/>
                          <a:cs typeface="Arial" panose="020B0604020202020204" pitchFamily="34" charset="0"/>
                        </a:rPr>
                        <a:t>4 infrastructure projects piloted using Malaysia sustainability infrastructure rating tool</a:t>
                      </a:r>
                    </a:p>
                    <a:p>
                      <a:pPr>
                        <a:lnSpc>
                          <a:spcPct val="100000"/>
                        </a:lnSpc>
                      </a:pPr>
                      <a:endParaRPr lang="en-US" sz="900" dirty="0">
                        <a:solidFill>
                          <a:schemeClr val="tx1"/>
                        </a:solidFill>
                        <a:latin typeface="Tw Cen MT" pitchFamily="34" charset="0"/>
                        <a:cs typeface="Arial" panose="020B0604020202020204" pitchFamily="34" charset="0"/>
                      </a:endParaRPr>
                    </a:p>
                    <a:p>
                      <a:pPr>
                        <a:lnSpc>
                          <a:spcPct val="100000"/>
                        </a:lnSpc>
                      </a:pPr>
                      <a:r>
                        <a:rPr lang="en-US" sz="900" dirty="0">
                          <a:solidFill>
                            <a:schemeClr val="tx1"/>
                          </a:solidFill>
                          <a:latin typeface="Tw Cen MT" pitchFamily="34" charset="0"/>
                          <a:cs typeface="Arial" panose="020B0604020202020204" pitchFamily="34" charset="0"/>
                        </a:rPr>
                        <a:t>Stakeholder engagement to refine sustainability infrastructure rating tool conducted</a:t>
                      </a:r>
                    </a:p>
                    <a:p>
                      <a:pPr>
                        <a:lnSpc>
                          <a:spcPct val="100000"/>
                        </a:lnSpc>
                      </a:pPr>
                      <a:endParaRPr lang="en-US" sz="900" dirty="0">
                        <a:solidFill>
                          <a:schemeClr val="tx1"/>
                        </a:solidFill>
                        <a:latin typeface="Tw Cen MT" pitchFamily="34" charset="0"/>
                        <a:cs typeface="Arial" panose="020B0604020202020204" pitchFamily="34" charset="0"/>
                      </a:endParaRPr>
                    </a:p>
                    <a:p>
                      <a:pPr>
                        <a:lnSpc>
                          <a:spcPct val="100000"/>
                        </a:lnSpc>
                      </a:pPr>
                      <a:r>
                        <a:rPr lang="en-US" sz="900" dirty="0">
                          <a:solidFill>
                            <a:schemeClr val="tx1"/>
                          </a:solidFill>
                          <a:latin typeface="Tw Cen MT" pitchFamily="34" charset="0"/>
                          <a:cs typeface="Arial" panose="020B0604020202020204" pitchFamily="34" charset="0"/>
                        </a:rPr>
                        <a:t>Malaysia sustainability infrastructure rating tool</a:t>
                      </a:r>
                    </a:p>
                    <a:p>
                      <a:pPr>
                        <a:lnSpc>
                          <a:spcPct val="100000"/>
                        </a:lnSpc>
                      </a:pPr>
                      <a:r>
                        <a:rPr lang="en-US" sz="900" dirty="0" err="1">
                          <a:solidFill>
                            <a:schemeClr val="tx1"/>
                          </a:solidFill>
                          <a:latin typeface="Tw Cen MT" pitchFamily="34" charset="0"/>
                          <a:cs typeface="Arial" panose="020B0604020202020204" pitchFamily="34" charset="0"/>
                        </a:rPr>
                        <a:t>finalised</a:t>
                      </a:r>
                      <a:r>
                        <a:rPr lang="en-US" sz="900" dirty="0">
                          <a:solidFill>
                            <a:schemeClr val="tx1"/>
                          </a:solidFill>
                          <a:latin typeface="Tw Cen MT" pitchFamily="34" charset="0"/>
                          <a:cs typeface="Arial" panose="020B0604020202020204" pitchFamily="34" charset="0"/>
                        </a:rPr>
                        <a:t> by Q4 2018</a:t>
                      </a:r>
                    </a:p>
                    <a:p>
                      <a:pPr eaLnBrk="1" fontAlgn="auto" hangingPunct="1">
                        <a:lnSpc>
                          <a:spcPct val="100000"/>
                        </a:lnSpc>
                        <a:spcBef>
                          <a:spcPts val="0"/>
                        </a:spcBef>
                        <a:spcAft>
                          <a:spcPts val="0"/>
                        </a:spcAft>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a:lnSpc>
                          <a:spcPct val="100000"/>
                        </a:lnSpc>
                      </a:pPr>
                      <a:r>
                        <a:rPr lang="en-US" sz="900" dirty="0">
                          <a:solidFill>
                            <a:schemeClr val="tx1"/>
                          </a:solidFill>
                          <a:latin typeface="Tw Cen MT" pitchFamily="34" charset="0"/>
                          <a:cs typeface="Arial" panose="020B0604020202020204" pitchFamily="34" charset="0"/>
                        </a:rPr>
                        <a:t>Malaysia sustainability infrastructure rating tool </a:t>
                      </a:r>
                      <a:r>
                        <a:rPr lang="ms-MY" sz="900" dirty="0">
                          <a:solidFill>
                            <a:schemeClr val="tx1"/>
                          </a:solidFill>
                          <a:latin typeface="Tw Cen MT" pitchFamily="34" charset="0"/>
                          <a:cs typeface="Arial" panose="020B0604020202020204" pitchFamily="34" charset="0"/>
                        </a:rPr>
                        <a:t>adopted for government projects </a:t>
                      </a:r>
                    </a:p>
                    <a:p>
                      <a:pPr>
                        <a:lnSpc>
                          <a:spcPct val="100000"/>
                        </a:lnSpc>
                      </a:pPr>
                      <a:endParaRPr lang="ms-MY" sz="900" dirty="0">
                        <a:solidFill>
                          <a:schemeClr val="tx1"/>
                        </a:solidFill>
                        <a:latin typeface="Tw Cen MT" pitchFamily="34" charset="0"/>
                        <a:cs typeface="Arial" panose="020B0604020202020204" pitchFamily="34" charset="0"/>
                      </a:endParaRPr>
                    </a:p>
                    <a:p>
                      <a:pPr>
                        <a:lnSpc>
                          <a:spcPct val="100000"/>
                        </a:lnSpc>
                      </a:pPr>
                      <a:r>
                        <a:rPr lang="ms-MY" sz="900" dirty="0">
                          <a:solidFill>
                            <a:schemeClr val="tx1"/>
                          </a:solidFill>
                          <a:latin typeface="Tw Cen MT" pitchFamily="34" charset="0"/>
                          <a:cs typeface="Arial" panose="020B0604020202020204" pitchFamily="34" charset="0"/>
                        </a:rPr>
                        <a:t>Report on adoption of </a:t>
                      </a:r>
                      <a:r>
                        <a:rPr lang="en-US" sz="900" dirty="0">
                          <a:solidFill>
                            <a:schemeClr val="tx1"/>
                          </a:solidFill>
                          <a:latin typeface="Tw Cen MT" pitchFamily="34" charset="0"/>
                          <a:cs typeface="Arial" panose="020B0604020202020204" pitchFamily="34" charset="0"/>
                        </a:rPr>
                        <a:t>Malaysia sustainability infrastructure rating tool </a:t>
                      </a:r>
                      <a:r>
                        <a:rPr lang="ms-MY" sz="900" dirty="0">
                          <a:solidFill>
                            <a:schemeClr val="tx1"/>
                          </a:solidFill>
                          <a:latin typeface="Tw Cen MT" pitchFamily="34" charset="0"/>
                          <a:cs typeface="Arial" panose="020B0604020202020204" pitchFamily="34" charset="0"/>
                        </a:rPr>
                        <a:t>produced </a:t>
                      </a:r>
                    </a:p>
                    <a:p>
                      <a:pPr>
                        <a:lnSpc>
                          <a:spcPct val="100000"/>
                        </a:lnSpc>
                      </a:pPr>
                      <a:endParaRPr lang="en-MY" sz="900" dirty="0">
                        <a:solidFill>
                          <a:srgbClr val="FF0000"/>
                        </a:solidFill>
                        <a:latin typeface="Tw Cen MT" pitchFamily="34" charset="0"/>
                      </a:endParaRPr>
                    </a:p>
                  </a:txBody>
                  <a:tcPr>
                    <a:solidFill>
                      <a:srgbClr val="00B050">
                        <a:alpha val="1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a:solidFill>
                            <a:schemeClr val="tx1"/>
                          </a:solidFill>
                          <a:latin typeface="Tw Cen MT" pitchFamily="34" charset="0"/>
                          <a:cs typeface="Arial" panose="020B0604020202020204" pitchFamily="34" charset="0"/>
                        </a:rPr>
                        <a:t>Cabinet paper/ Circular on adoption </a:t>
                      </a:r>
                      <a:r>
                        <a:rPr lang="en-US" sz="900" dirty="0">
                          <a:solidFill>
                            <a:schemeClr val="tx1"/>
                          </a:solidFill>
                          <a:latin typeface="Tw Cen MT" pitchFamily="34" charset="0"/>
                          <a:cs typeface="Arial" panose="020B0604020202020204" pitchFamily="34" charset="0"/>
                        </a:rPr>
                        <a:t>Malaysia sustainability infrastructure rating tool </a:t>
                      </a:r>
                      <a:r>
                        <a:rPr lang="ms-MY" sz="900" dirty="0">
                          <a:solidFill>
                            <a:schemeClr val="tx1"/>
                          </a:solidFill>
                          <a:latin typeface="Tw Cen MT" pitchFamily="34" charset="0"/>
                          <a:cs typeface="Arial" panose="020B0604020202020204" pitchFamily="34" charset="0"/>
                        </a:rPr>
                        <a:t>for public projects submitted </a:t>
                      </a:r>
                    </a:p>
                    <a:p>
                      <a:pPr>
                        <a:lnSpc>
                          <a:spcPct val="100000"/>
                        </a:lnSpc>
                      </a:pPr>
                      <a:endParaRPr lang="en-MY" sz="900" dirty="0">
                        <a:solidFill>
                          <a:srgbClr val="FF0000"/>
                        </a:solidFill>
                        <a:latin typeface="Tw Cen MT"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401881" cy="1322832"/>
        </p:xfrm>
        <a:graphic>
          <a:graphicData uri="http://schemas.openxmlformats.org/drawingml/2006/table">
            <a:tbl>
              <a:tblPr firstRow="1" bandRow="1">
                <a:tableStyleId>{5C22544A-7EE6-4342-B048-85BDC9FD1C3A}</a:tableStyleId>
              </a:tblPr>
              <a:tblGrid>
                <a:gridCol w="4401881">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lvl="0"/>
                      <a:r>
                        <a:rPr lang="en-MY" sz="1000" b="0" kern="1200" dirty="0">
                          <a:solidFill>
                            <a:schemeClr val="tx1"/>
                          </a:solidFill>
                          <a:latin typeface="Tw Cen MT" panose="020B0602020104020603" pitchFamily="34" charset="0"/>
                          <a:ea typeface="+mn-ea"/>
                          <a:cs typeface="+mn-cs"/>
                        </a:rPr>
                        <a:t>Malaysia environmental sustainability rating tool for infrastructure projects established by 2018</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E1- Drive innovation in sustainable construction </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17142" y="4790518"/>
            <a:ext cx="6713218" cy="2262158"/>
          </a:xfrm>
          <a:prstGeom prst="rect">
            <a:avLst/>
          </a:prstGeom>
          <a:noFill/>
        </p:spPr>
        <p:txBody>
          <a:bodyPr wrap="square" rtlCol="0">
            <a:spAutoFit/>
          </a:bodyPr>
          <a:lstStyle/>
          <a:p>
            <a:pPr algn="just"/>
            <a:r>
              <a:rPr lang="en-MY" sz="900" dirty="0">
                <a:latin typeface="Tw Cen MT" panose="020B0602020104020603" pitchFamily="34" charset="0"/>
              </a:rPr>
              <a:t>This </a:t>
            </a:r>
            <a:r>
              <a:rPr lang="en-MY" sz="900" dirty="0" smtClean="0">
                <a:latin typeface="Tw Cen MT" panose="020B0602020104020603" pitchFamily="34" charset="0"/>
              </a:rPr>
              <a:t>is a new KPI introduced in 2017 under </a:t>
            </a:r>
            <a:r>
              <a:rPr lang="en-MY" sz="900" dirty="0">
                <a:latin typeface="Tw Cen MT" panose="020B0602020104020603" pitchFamily="34" charset="0"/>
              </a:rPr>
              <a:t>the purview of IWG6</a:t>
            </a:r>
            <a:r>
              <a:rPr lang="en-MY" sz="900" dirty="0" smtClean="0">
                <a:latin typeface="Tw Cen MT" panose="020B0602020104020603" pitchFamily="34" charset="0"/>
              </a:rPr>
              <a:t>.</a:t>
            </a:r>
          </a:p>
          <a:p>
            <a:pPr algn="just"/>
            <a:endParaRPr lang="en-MY" sz="900" dirty="0">
              <a:latin typeface="Tw Cen MT" panose="020B0602020104020603" pitchFamily="34" charset="0"/>
            </a:endParaRPr>
          </a:p>
          <a:p>
            <a:pPr algn="just"/>
            <a:r>
              <a:rPr lang="en-MY" sz="900" b="1" dirty="0">
                <a:latin typeface="Tw Cen MT" panose="020B0602020104020603" pitchFamily="34" charset="0"/>
              </a:rPr>
              <a:t>First Draft of Malaysia Sustainability Infrastructure Rating Tool </a:t>
            </a:r>
          </a:p>
          <a:p>
            <a:pPr algn="just"/>
            <a:r>
              <a:rPr lang="en-MY" sz="900" dirty="0">
                <a:latin typeface="Tw Cen MT" panose="020B0602020104020603" pitchFamily="34" charset="0"/>
              </a:rPr>
              <a:t>The </a:t>
            </a:r>
            <a:r>
              <a:rPr lang="en-MY" sz="900" dirty="0" smtClean="0">
                <a:latin typeface="Tw Cen MT" panose="020B0602020104020603" pitchFamily="34" charset="0"/>
              </a:rPr>
              <a:t>draft </a:t>
            </a:r>
            <a:r>
              <a:rPr lang="en-MY" sz="900" dirty="0">
                <a:latin typeface="Tw Cen MT" panose="020B0602020104020603" pitchFamily="34" charset="0"/>
              </a:rPr>
              <a:t>of Malaysia Sustainability Infrastructure Rating Tool was developed and finalised by USM in Dec 2017 and ready to be tested for viability in 2018. </a:t>
            </a:r>
          </a:p>
          <a:p>
            <a:pPr algn="just"/>
            <a:endParaRPr lang="en-MY" sz="800" dirty="0">
              <a:latin typeface="Tw Cen MT" panose="020B0602020104020603" pitchFamily="34" charset="0"/>
            </a:endParaRPr>
          </a:p>
          <a:p>
            <a:pPr algn="just"/>
            <a:r>
              <a:rPr lang="en-MY" sz="900" dirty="0">
                <a:latin typeface="Tw Cen MT" panose="020B0602020104020603" pitchFamily="34" charset="0"/>
              </a:rPr>
              <a:t>Sustainable Infrastructure Rating Tool Task Force Committee chaired by CIDB agreed on four (4) types of infrastructure projects to be piloted for Malaysia Sustainability Infrastructure Rating Tool. They are :</a:t>
            </a:r>
          </a:p>
          <a:p>
            <a:pPr algn="just"/>
            <a:endParaRPr lang="en-MY" sz="800" dirty="0">
              <a:latin typeface="Tw Cen MT" panose="020B0602020104020603" pitchFamily="34" charset="0"/>
            </a:endParaRPr>
          </a:p>
          <a:p>
            <a:pPr marL="228600" indent="-228600" algn="just">
              <a:buAutoNum type="arabicParenR"/>
            </a:pPr>
            <a:r>
              <a:rPr lang="en-MY" sz="900" dirty="0">
                <a:latin typeface="Tw Cen MT" panose="020B0602020104020603" pitchFamily="34" charset="0"/>
              </a:rPr>
              <a:t>Highway Project </a:t>
            </a:r>
          </a:p>
          <a:p>
            <a:pPr marL="228600" indent="-228600" algn="just">
              <a:buAutoNum type="arabicParenR"/>
            </a:pPr>
            <a:r>
              <a:rPr lang="en-MY" sz="900" dirty="0">
                <a:latin typeface="Tw Cen MT" panose="020B0602020104020603" pitchFamily="34" charset="0"/>
              </a:rPr>
              <a:t>Jetty / Port Project</a:t>
            </a:r>
          </a:p>
          <a:p>
            <a:pPr marL="228600" indent="-228600" algn="just">
              <a:buAutoNum type="arabicParenR"/>
            </a:pPr>
            <a:r>
              <a:rPr lang="en-MY" sz="900" dirty="0">
                <a:latin typeface="Tw Cen MT" panose="020B0602020104020603" pitchFamily="34" charset="0"/>
              </a:rPr>
              <a:t>Dam Project</a:t>
            </a:r>
          </a:p>
          <a:p>
            <a:pPr marL="228600" indent="-228600" algn="just">
              <a:buAutoNum type="arabicParenR"/>
            </a:pPr>
            <a:r>
              <a:rPr lang="en-MY" sz="900" dirty="0">
                <a:latin typeface="Tw Cen MT" panose="020B0602020104020603" pitchFamily="34" charset="0"/>
              </a:rPr>
              <a:t>Utility Services Project</a:t>
            </a:r>
          </a:p>
          <a:p>
            <a:pPr algn="just"/>
            <a:endParaRPr lang="en-MY" sz="800" dirty="0">
              <a:latin typeface="Tw Cen MT" panose="020B0602020104020603" pitchFamily="34" charset="0"/>
            </a:endParaRPr>
          </a:p>
          <a:p>
            <a:pPr algn="just"/>
            <a:r>
              <a:rPr lang="en-US" sz="900" b="1" dirty="0" smtClean="0">
                <a:latin typeface="Tw Cen MT" pitchFamily="34" charset="0"/>
                <a:cs typeface="Arial" panose="020B0604020202020204" pitchFamily="34" charset="0"/>
              </a:rPr>
              <a:t>Infrastructure </a:t>
            </a:r>
            <a:r>
              <a:rPr lang="en-US" sz="900" b="1" dirty="0">
                <a:latin typeface="Tw Cen MT" pitchFamily="34" charset="0"/>
                <a:cs typeface="Arial" panose="020B0604020202020204" pitchFamily="34" charset="0"/>
              </a:rPr>
              <a:t>Projects Piloted Using Malaysia Sustainability Infrastructure Rating Tool</a:t>
            </a:r>
            <a:endParaRPr lang="en-MY" sz="900" dirty="0">
              <a:latin typeface="Tw Cen MT" panose="020B0602020104020603" pitchFamily="34" charset="0"/>
            </a:endParaRPr>
          </a:p>
          <a:p>
            <a:pPr algn="just"/>
            <a:r>
              <a:rPr lang="en-MY" sz="900" dirty="0">
                <a:latin typeface="Tw Cen MT" panose="020B0602020104020603" pitchFamily="34" charset="0"/>
              </a:rPr>
              <a:t>The four (4) infrastructure projects piloted for Malaysia Sustainability Infrastructure Rating Tool </a:t>
            </a:r>
            <a:r>
              <a:rPr lang="en-MY" sz="900" dirty="0" smtClean="0">
                <a:latin typeface="Tw Cen MT" panose="020B0602020104020603" pitchFamily="34" charset="0"/>
              </a:rPr>
              <a:t>and its assessment results are </a:t>
            </a:r>
            <a:r>
              <a:rPr lang="en-MY" sz="900" dirty="0">
                <a:latin typeface="Tw Cen MT" panose="020B0602020104020603" pitchFamily="34" charset="0"/>
              </a:rPr>
              <a:t>as follows : </a:t>
            </a: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E1-118</a:t>
            </a:r>
            <a:endParaRPr lang="ms-MY" sz="2800" dirty="0">
              <a:solidFill>
                <a:schemeClr val="bg1"/>
              </a:solidFill>
            </a:endParaRPr>
          </a:p>
        </p:txBody>
      </p:sp>
      <p:sp>
        <p:nvSpPr>
          <p:cNvPr id="15" name="TextBox 14"/>
          <p:cNvSpPr txBox="1"/>
          <p:nvPr/>
        </p:nvSpPr>
        <p:spPr>
          <a:xfrm>
            <a:off x="0" y="4550161"/>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graphicFrame>
        <p:nvGraphicFramePr>
          <p:cNvPr id="4" name="Table 3">
            <a:extLst>
              <a:ext uri="{FF2B5EF4-FFF2-40B4-BE49-F238E27FC236}">
                <a16:creationId xmlns:a16="http://schemas.microsoft.com/office/drawing/2014/main" id="{34DF6380-99DC-4D3E-BC37-77A168A19C73}"/>
              </a:ext>
            </a:extLst>
          </p:cNvPr>
          <p:cNvGraphicFramePr>
            <a:graphicFrameLocks noGrp="1"/>
          </p:cNvGraphicFramePr>
          <p:nvPr>
            <p:extLst>
              <p:ext uri="{D42A27DB-BD31-4B8C-83A1-F6EECF244321}">
                <p14:modId xmlns:p14="http://schemas.microsoft.com/office/powerpoint/2010/main" val="2601022864"/>
              </p:ext>
            </p:extLst>
          </p:nvPr>
        </p:nvGraphicFramePr>
        <p:xfrm>
          <a:off x="116963" y="7121610"/>
          <a:ext cx="6579113" cy="1456736"/>
        </p:xfrm>
        <a:graphic>
          <a:graphicData uri="http://schemas.openxmlformats.org/drawingml/2006/table">
            <a:tbl>
              <a:tblPr firstRow="1" firstCol="1" bandRow="1">
                <a:tableStyleId>{793D81CF-94F2-401A-BA57-92F5A7B2D0C5}</a:tableStyleId>
              </a:tblPr>
              <a:tblGrid>
                <a:gridCol w="1444766">
                  <a:extLst>
                    <a:ext uri="{9D8B030D-6E8A-4147-A177-3AD203B41FA5}">
                      <a16:colId xmlns:a16="http://schemas.microsoft.com/office/drawing/2014/main" val="1014350578"/>
                    </a:ext>
                  </a:extLst>
                </a:gridCol>
                <a:gridCol w="3092502">
                  <a:extLst>
                    <a:ext uri="{9D8B030D-6E8A-4147-A177-3AD203B41FA5}">
                      <a16:colId xmlns:a16="http://schemas.microsoft.com/office/drawing/2014/main" val="2679697466"/>
                    </a:ext>
                  </a:extLst>
                </a:gridCol>
                <a:gridCol w="1011011">
                  <a:extLst>
                    <a:ext uri="{9D8B030D-6E8A-4147-A177-3AD203B41FA5}">
                      <a16:colId xmlns:a16="http://schemas.microsoft.com/office/drawing/2014/main" val="3229984004"/>
                    </a:ext>
                  </a:extLst>
                </a:gridCol>
                <a:gridCol w="1030834">
                  <a:extLst>
                    <a:ext uri="{9D8B030D-6E8A-4147-A177-3AD203B41FA5}">
                      <a16:colId xmlns:a16="http://schemas.microsoft.com/office/drawing/2014/main" val="2065627572"/>
                    </a:ext>
                  </a:extLst>
                </a:gridCol>
              </a:tblGrid>
              <a:tr h="216405">
                <a:tc>
                  <a:txBody>
                    <a:bodyPr/>
                    <a:lstStyle/>
                    <a:p>
                      <a:pPr algn="ctr">
                        <a:lnSpc>
                          <a:spcPct val="107000"/>
                        </a:lnSpc>
                        <a:spcAft>
                          <a:spcPts val="0"/>
                        </a:spcAft>
                      </a:pPr>
                      <a:r>
                        <a:rPr lang="en-MY" sz="800" dirty="0">
                          <a:solidFill>
                            <a:schemeClr val="tx1"/>
                          </a:solidFill>
                          <a:effectLst/>
                          <a:latin typeface="Tw Cen MT" panose="020B0602020104020603" pitchFamily="34" charset="0"/>
                        </a:rPr>
                        <a:t>TYPE OF INFRASTRUCTURE</a:t>
                      </a:r>
                      <a:endParaRPr lang="en-MY" sz="80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lnSpc>
                          <a:spcPct val="107000"/>
                        </a:lnSpc>
                        <a:spcAft>
                          <a:spcPts val="0"/>
                        </a:spcAft>
                      </a:pPr>
                      <a:r>
                        <a:rPr lang="en-MY" sz="800" dirty="0">
                          <a:solidFill>
                            <a:schemeClr val="tx1"/>
                          </a:solidFill>
                          <a:effectLst/>
                          <a:latin typeface="Tw Cen MT" panose="020B0602020104020603" pitchFamily="34" charset="0"/>
                        </a:rPr>
                        <a:t>PROJECTS</a:t>
                      </a:r>
                      <a:endParaRPr lang="en-MY" sz="80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lnSpc>
                          <a:spcPct val="107000"/>
                        </a:lnSpc>
                        <a:spcAft>
                          <a:spcPts val="0"/>
                        </a:spcAft>
                      </a:pPr>
                      <a:r>
                        <a:rPr lang="en-MY" sz="800" dirty="0">
                          <a:solidFill>
                            <a:schemeClr val="tx1"/>
                          </a:solidFill>
                          <a:effectLst/>
                          <a:latin typeface="Tw Cen MT" panose="020B0602020104020603" pitchFamily="34" charset="0"/>
                        </a:rPr>
                        <a:t>DESIGN SCORE (%)</a:t>
                      </a:r>
                      <a:endParaRPr lang="en-MY" sz="80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lnSpc>
                          <a:spcPct val="107000"/>
                        </a:lnSpc>
                        <a:spcAft>
                          <a:spcPts val="0"/>
                        </a:spcAft>
                      </a:pPr>
                      <a:r>
                        <a:rPr lang="en-MY" sz="800" dirty="0" smtClean="0">
                          <a:solidFill>
                            <a:schemeClr val="tx1"/>
                          </a:solidFill>
                          <a:effectLst/>
                          <a:latin typeface="Tw Cen MT" panose="020B0602020104020603" pitchFamily="34" charset="0"/>
                        </a:rPr>
                        <a:t>CONS. SCORE </a:t>
                      </a:r>
                      <a:r>
                        <a:rPr lang="en-MY" sz="800" dirty="0">
                          <a:solidFill>
                            <a:schemeClr val="tx1"/>
                          </a:solidFill>
                          <a:effectLst/>
                          <a:latin typeface="Tw Cen MT" panose="020B0602020104020603" pitchFamily="34" charset="0"/>
                        </a:rPr>
                        <a:t>(%)</a:t>
                      </a:r>
                      <a:endParaRPr lang="en-MY" sz="80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714595184"/>
                  </a:ext>
                </a:extLst>
              </a:tr>
              <a:tr h="301035">
                <a:tc>
                  <a:txBody>
                    <a:bodyPr/>
                    <a:lstStyle/>
                    <a:p>
                      <a:pPr>
                        <a:lnSpc>
                          <a:spcPct val="107000"/>
                        </a:lnSpc>
                        <a:spcAft>
                          <a:spcPts val="0"/>
                        </a:spcAft>
                      </a:pPr>
                      <a:r>
                        <a:rPr lang="en-MY" sz="850" dirty="0">
                          <a:effectLst/>
                          <a:latin typeface="Tw Cen MT" panose="020B0602020104020603" pitchFamily="34" charset="0"/>
                        </a:rPr>
                        <a:t>Highway</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spcAft>
                          <a:spcPts val="0"/>
                        </a:spcAft>
                      </a:pPr>
                      <a:r>
                        <a:rPr lang="en-US" sz="850" kern="1200" dirty="0" err="1">
                          <a:effectLst/>
                          <a:latin typeface="Tw Cen MT" panose="020B0602020104020603" pitchFamily="34" charset="0"/>
                        </a:rPr>
                        <a:t>Projek</a:t>
                      </a:r>
                      <a:r>
                        <a:rPr lang="en-US" sz="850" kern="1200" dirty="0">
                          <a:effectLst/>
                          <a:latin typeface="Tw Cen MT" panose="020B0602020104020603" pitchFamily="34" charset="0"/>
                        </a:rPr>
                        <a:t> </a:t>
                      </a:r>
                      <a:r>
                        <a:rPr lang="en-US" sz="850" kern="1200" dirty="0" err="1">
                          <a:effectLst/>
                          <a:latin typeface="Tw Cen MT" panose="020B0602020104020603" pitchFamily="34" charset="0"/>
                        </a:rPr>
                        <a:t>Setia</a:t>
                      </a:r>
                      <a:r>
                        <a:rPr lang="en-US" sz="850" kern="1200" dirty="0">
                          <a:effectLst/>
                          <a:latin typeface="Tw Cen MT" panose="020B0602020104020603" pitchFamily="34" charset="0"/>
                        </a:rPr>
                        <a:t> </a:t>
                      </a:r>
                      <a:r>
                        <a:rPr lang="en-US" sz="850" kern="1200" dirty="0" err="1">
                          <a:effectLst/>
                          <a:latin typeface="Tw Cen MT" panose="020B0602020104020603" pitchFamily="34" charset="0"/>
                        </a:rPr>
                        <a:t>Pantai</a:t>
                      </a:r>
                      <a:r>
                        <a:rPr lang="en-US" sz="850" kern="1200" dirty="0">
                          <a:effectLst/>
                          <a:latin typeface="Tw Cen MT" panose="020B0602020104020603" pitchFamily="34" charset="0"/>
                        </a:rPr>
                        <a:t> – Express way (DUKE 3)</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MY" sz="850" dirty="0">
                          <a:effectLst/>
                          <a:latin typeface="Tw Cen MT" panose="020B0602020104020603" pitchFamily="34" charset="0"/>
                        </a:rPr>
                        <a:t> </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MY" sz="850" dirty="0">
                          <a:effectLst/>
                          <a:latin typeface="Tw Cen MT" panose="020B0602020104020603" pitchFamily="34" charset="0"/>
                        </a:rPr>
                        <a:t>NA</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16126659"/>
                  </a:ext>
                </a:extLst>
              </a:tr>
              <a:tr h="330853">
                <a:tc>
                  <a:txBody>
                    <a:bodyPr/>
                    <a:lstStyle/>
                    <a:p>
                      <a:pPr>
                        <a:lnSpc>
                          <a:spcPct val="107000"/>
                        </a:lnSpc>
                        <a:spcAft>
                          <a:spcPts val="0"/>
                        </a:spcAft>
                      </a:pPr>
                      <a:r>
                        <a:rPr lang="en-MY" sz="850" dirty="0">
                          <a:effectLst/>
                          <a:latin typeface="Tw Cen MT" panose="020B0602020104020603" pitchFamily="34" charset="0"/>
                        </a:rPr>
                        <a:t>Sewerage Treatment Plant </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spcAft>
                          <a:spcPts val="0"/>
                        </a:spcAft>
                      </a:pPr>
                      <a:r>
                        <a:rPr lang="en-US" sz="850" kern="1200" dirty="0">
                          <a:effectLst/>
                          <a:latin typeface="Tw Cen MT" panose="020B0602020104020603" pitchFamily="34" charset="0"/>
                        </a:rPr>
                        <a:t>Loji </a:t>
                      </a:r>
                      <a:r>
                        <a:rPr lang="en-US" sz="850" kern="1200" dirty="0" err="1">
                          <a:effectLst/>
                          <a:latin typeface="Tw Cen MT" panose="020B0602020104020603" pitchFamily="34" charset="0"/>
                        </a:rPr>
                        <a:t>Rawatan</a:t>
                      </a:r>
                      <a:r>
                        <a:rPr lang="en-US" sz="850" kern="1200" dirty="0">
                          <a:effectLst/>
                          <a:latin typeface="Tw Cen MT" panose="020B0602020104020603" pitchFamily="34" charset="0"/>
                        </a:rPr>
                        <a:t> </a:t>
                      </a:r>
                      <a:r>
                        <a:rPr lang="en-US" sz="850" kern="1200" dirty="0" err="1">
                          <a:effectLst/>
                          <a:latin typeface="Tw Cen MT" panose="020B0602020104020603" pitchFamily="34" charset="0"/>
                        </a:rPr>
                        <a:t>Kumbahan</a:t>
                      </a:r>
                      <a:r>
                        <a:rPr lang="en-US" sz="850" kern="1200" dirty="0">
                          <a:effectLst/>
                          <a:latin typeface="Tw Cen MT" panose="020B0602020104020603" pitchFamily="34" charset="0"/>
                        </a:rPr>
                        <a:t> </a:t>
                      </a:r>
                      <a:r>
                        <a:rPr lang="en-US" sz="850" kern="1200" dirty="0" err="1">
                          <a:effectLst/>
                          <a:latin typeface="Tw Cen MT" panose="020B0602020104020603" pitchFamily="34" charset="0"/>
                        </a:rPr>
                        <a:t>Serantau</a:t>
                      </a:r>
                      <a:r>
                        <a:rPr lang="en-US" sz="850" kern="1200" dirty="0">
                          <a:effectLst/>
                          <a:latin typeface="Tw Cen MT" panose="020B0602020104020603" pitchFamily="34" charset="0"/>
                        </a:rPr>
                        <a:t> &amp; </a:t>
                      </a:r>
                      <a:r>
                        <a:rPr lang="en-US" sz="850" kern="1200" dirty="0" err="1">
                          <a:effectLst/>
                          <a:latin typeface="Tw Cen MT" panose="020B0602020104020603" pitchFamily="34" charset="0"/>
                        </a:rPr>
                        <a:t>Rangkaian</a:t>
                      </a:r>
                      <a:r>
                        <a:rPr lang="en-US" sz="850" kern="1200" dirty="0">
                          <a:effectLst/>
                          <a:latin typeface="Tw Cen MT" panose="020B0602020104020603" pitchFamily="34" charset="0"/>
                        </a:rPr>
                        <a:t> </a:t>
                      </a:r>
                      <a:r>
                        <a:rPr lang="en-US" sz="850" kern="1200" dirty="0" err="1">
                          <a:effectLst/>
                          <a:latin typeface="Tw Cen MT" panose="020B0602020104020603" pitchFamily="34" charset="0"/>
                        </a:rPr>
                        <a:t>Paip</a:t>
                      </a:r>
                      <a:r>
                        <a:rPr lang="en-US" sz="850" kern="1200" dirty="0">
                          <a:effectLst/>
                          <a:latin typeface="Tw Cen MT" panose="020B0602020104020603" pitchFamily="34" charset="0"/>
                        </a:rPr>
                        <a:t> </a:t>
                      </a:r>
                      <a:r>
                        <a:rPr lang="en-US" sz="850" kern="1200" dirty="0" err="1">
                          <a:effectLst/>
                          <a:latin typeface="Tw Cen MT" panose="020B0602020104020603" pitchFamily="34" charset="0"/>
                        </a:rPr>
                        <a:t>Pembentungan</a:t>
                      </a:r>
                      <a:r>
                        <a:rPr lang="en-US" sz="850" kern="1200" dirty="0">
                          <a:effectLst/>
                          <a:latin typeface="Tw Cen MT" panose="020B0602020104020603" pitchFamily="34" charset="0"/>
                        </a:rPr>
                        <a:t>, Bandar </a:t>
                      </a:r>
                      <a:r>
                        <a:rPr lang="en-US" sz="850" kern="1200" dirty="0" err="1">
                          <a:effectLst/>
                          <a:latin typeface="Tw Cen MT" panose="020B0602020104020603" pitchFamily="34" charset="0"/>
                        </a:rPr>
                        <a:t>Indera</a:t>
                      </a:r>
                      <a:r>
                        <a:rPr lang="en-US" sz="850" kern="1200" dirty="0">
                          <a:effectLst/>
                          <a:latin typeface="Tw Cen MT" panose="020B0602020104020603" pitchFamily="34" charset="0"/>
                        </a:rPr>
                        <a:t> </a:t>
                      </a:r>
                      <a:r>
                        <a:rPr lang="en-US" sz="850" kern="1200" dirty="0" err="1">
                          <a:effectLst/>
                          <a:latin typeface="Tw Cen MT" panose="020B0602020104020603" pitchFamily="34" charset="0"/>
                        </a:rPr>
                        <a:t>Mahkota</a:t>
                      </a:r>
                      <a:r>
                        <a:rPr lang="en-US" sz="850" kern="1200" dirty="0">
                          <a:effectLst/>
                          <a:latin typeface="Tw Cen MT" panose="020B0602020104020603" pitchFamily="34" charset="0"/>
                        </a:rPr>
                        <a:t>, Kuantan Pahang</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MY" sz="850" dirty="0">
                          <a:effectLst/>
                          <a:latin typeface="Tw Cen MT" panose="020B0602020104020603" pitchFamily="34" charset="0"/>
                        </a:rPr>
                        <a:t>54.99</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MY" sz="850" dirty="0">
                          <a:effectLst/>
                          <a:latin typeface="Tw Cen MT" panose="020B0602020104020603" pitchFamily="34" charset="0"/>
                        </a:rPr>
                        <a:t>NA</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7838312"/>
                  </a:ext>
                </a:extLst>
              </a:tr>
              <a:tr h="297797">
                <a:tc>
                  <a:txBody>
                    <a:bodyPr/>
                    <a:lstStyle/>
                    <a:p>
                      <a:pPr>
                        <a:lnSpc>
                          <a:spcPct val="107000"/>
                        </a:lnSpc>
                        <a:spcAft>
                          <a:spcPts val="0"/>
                        </a:spcAft>
                      </a:pPr>
                      <a:r>
                        <a:rPr lang="en-MY" sz="850" dirty="0">
                          <a:effectLst/>
                          <a:latin typeface="Tw Cen MT" panose="020B0602020104020603" pitchFamily="34" charset="0"/>
                        </a:rPr>
                        <a:t>Dam</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spcAft>
                          <a:spcPts val="0"/>
                        </a:spcAft>
                      </a:pPr>
                      <a:r>
                        <a:rPr lang="en-US" sz="850" kern="1200" dirty="0" err="1">
                          <a:effectLst/>
                          <a:latin typeface="Tw Cen MT" panose="020B0602020104020603" pitchFamily="34" charset="0"/>
                        </a:rPr>
                        <a:t>Pembinaan</a:t>
                      </a:r>
                      <a:r>
                        <a:rPr lang="en-US" sz="850" kern="1200" dirty="0">
                          <a:effectLst/>
                          <a:latin typeface="Tw Cen MT" panose="020B0602020104020603" pitchFamily="34" charset="0"/>
                        </a:rPr>
                        <a:t> </a:t>
                      </a:r>
                      <a:r>
                        <a:rPr lang="en-US" sz="850" kern="1200" dirty="0" err="1">
                          <a:effectLst/>
                          <a:latin typeface="Tw Cen MT" panose="020B0602020104020603" pitchFamily="34" charset="0"/>
                        </a:rPr>
                        <a:t>Empangan</a:t>
                      </a:r>
                      <a:r>
                        <a:rPr lang="en-US" sz="850" kern="1200" dirty="0">
                          <a:effectLst/>
                          <a:latin typeface="Tw Cen MT" panose="020B0602020104020603" pitchFamily="34" charset="0"/>
                        </a:rPr>
                        <a:t> </a:t>
                      </a:r>
                      <a:r>
                        <a:rPr lang="en-US" sz="850" kern="1200" dirty="0" err="1">
                          <a:effectLst/>
                          <a:latin typeface="Tw Cen MT" panose="020B0602020104020603" pitchFamily="34" charset="0"/>
                        </a:rPr>
                        <a:t>Kahang</a:t>
                      </a:r>
                      <a:r>
                        <a:rPr lang="en-US" sz="850" kern="1200" dirty="0">
                          <a:effectLst/>
                          <a:latin typeface="Tw Cen MT" panose="020B0602020104020603" pitchFamily="34" charset="0"/>
                        </a:rPr>
                        <a:t>, </a:t>
                      </a:r>
                      <a:r>
                        <a:rPr lang="en-US" sz="850" kern="1200" dirty="0" err="1">
                          <a:effectLst/>
                          <a:latin typeface="Tw Cen MT" panose="020B0602020104020603" pitchFamily="34" charset="0"/>
                        </a:rPr>
                        <a:t>Kluang</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MY" sz="850" dirty="0">
                          <a:effectLst/>
                          <a:latin typeface="Tw Cen MT" panose="020B0602020104020603" pitchFamily="34" charset="0"/>
                        </a:rPr>
                        <a:t>33.81</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MY" sz="850" dirty="0">
                          <a:effectLst/>
                          <a:latin typeface="Tw Cen MT" panose="020B0602020104020603" pitchFamily="34" charset="0"/>
                        </a:rPr>
                        <a:t>2.5</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75656278"/>
                  </a:ext>
                </a:extLst>
              </a:tr>
              <a:tr h="310646">
                <a:tc>
                  <a:txBody>
                    <a:bodyPr/>
                    <a:lstStyle/>
                    <a:p>
                      <a:pPr>
                        <a:lnSpc>
                          <a:spcPct val="107000"/>
                        </a:lnSpc>
                        <a:spcAft>
                          <a:spcPts val="0"/>
                        </a:spcAft>
                      </a:pPr>
                      <a:r>
                        <a:rPr lang="en-MY" sz="850" dirty="0">
                          <a:effectLst/>
                          <a:latin typeface="Tw Cen MT" panose="020B0602020104020603" pitchFamily="34" charset="0"/>
                        </a:rPr>
                        <a:t>Utility Services</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spcAft>
                          <a:spcPts val="0"/>
                        </a:spcAft>
                      </a:pPr>
                      <a:r>
                        <a:rPr lang="en-US" sz="850" kern="1200" dirty="0" err="1">
                          <a:effectLst/>
                          <a:latin typeface="Tw Cen MT" panose="020B0602020104020603" pitchFamily="34" charset="0"/>
                        </a:rPr>
                        <a:t>Projek</a:t>
                      </a:r>
                      <a:r>
                        <a:rPr lang="en-US" sz="850" kern="1200" dirty="0">
                          <a:effectLst/>
                          <a:latin typeface="Tw Cen MT" panose="020B0602020104020603" pitchFamily="34" charset="0"/>
                        </a:rPr>
                        <a:t> </a:t>
                      </a:r>
                      <a:r>
                        <a:rPr lang="en-US" sz="850" kern="1200" dirty="0" err="1">
                          <a:effectLst/>
                          <a:latin typeface="Tw Cen MT" panose="020B0602020104020603" pitchFamily="34" charset="0"/>
                        </a:rPr>
                        <a:t>Penghantaran</a:t>
                      </a:r>
                      <a:r>
                        <a:rPr lang="en-US" sz="850" kern="1200" dirty="0">
                          <a:effectLst/>
                          <a:latin typeface="Tw Cen MT" panose="020B0602020104020603" pitchFamily="34" charset="0"/>
                        </a:rPr>
                        <a:t> 132:33kV (PMU) Bukit Nanas, Sandakan Sabah</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MY" sz="850" dirty="0">
                          <a:effectLst/>
                          <a:latin typeface="Tw Cen MT" panose="020B0602020104020603" pitchFamily="34" charset="0"/>
                        </a:rPr>
                        <a:t>43.62</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MY" sz="850" dirty="0">
                          <a:effectLst/>
                          <a:latin typeface="Tw Cen MT" panose="020B0602020104020603" pitchFamily="34" charset="0"/>
                        </a:rPr>
                        <a:t>NA</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07652204"/>
                  </a:ext>
                </a:extLst>
              </a:tr>
            </a:tbl>
          </a:graphicData>
        </a:graphic>
      </p:graphicFrame>
      <p:sp>
        <p:nvSpPr>
          <p:cNvPr id="14" name="TextBox 13"/>
          <p:cNvSpPr txBox="1"/>
          <p:nvPr/>
        </p:nvSpPr>
        <p:spPr>
          <a:xfrm>
            <a:off x="-9525" y="8374375"/>
            <a:ext cx="6705600" cy="2308324"/>
          </a:xfrm>
          <a:prstGeom prst="rect">
            <a:avLst/>
          </a:prstGeom>
          <a:noFill/>
        </p:spPr>
        <p:txBody>
          <a:bodyPr wrap="square" rtlCol="0">
            <a:spAutoFit/>
          </a:bodyPr>
          <a:lstStyle/>
          <a:p>
            <a:pPr algn="just"/>
            <a:endParaRPr lang="en-US" sz="900" b="1" dirty="0" smtClean="0">
              <a:latin typeface="Tw Cen MT" pitchFamily="34" charset="0"/>
              <a:cs typeface="Arial" panose="020B0604020202020204" pitchFamily="34" charset="0"/>
            </a:endParaRPr>
          </a:p>
          <a:p>
            <a:pPr algn="just"/>
            <a:endParaRPr lang="en-US" sz="900" b="1" dirty="0">
              <a:latin typeface="Tw Cen MT" pitchFamily="34" charset="0"/>
              <a:cs typeface="Arial" panose="020B0604020202020204" pitchFamily="34" charset="0"/>
            </a:endParaRPr>
          </a:p>
          <a:p>
            <a:pPr algn="just"/>
            <a:r>
              <a:rPr lang="en-US" sz="900" b="1" dirty="0" smtClean="0">
                <a:latin typeface="Tw Cen MT" pitchFamily="34" charset="0"/>
                <a:cs typeface="Arial" panose="020B0604020202020204" pitchFamily="34" charset="0"/>
              </a:rPr>
              <a:t>Stakeholder </a:t>
            </a:r>
            <a:r>
              <a:rPr lang="en-US" sz="900" b="1" dirty="0">
                <a:latin typeface="Tw Cen MT" pitchFamily="34" charset="0"/>
                <a:cs typeface="Arial" panose="020B0604020202020204" pitchFamily="34" charset="0"/>
              </a:rPr>
              <a:t>engagement to refine sustainability infrastructure rating </a:t>
            </a:r>
            <a:r>
              <a:rPr lang="en-US" sz="900" b="1" dirty="0" smtClean="0">
                <a:latin typeface="Tw Cen MT" pitchFamily="34" charset="0"/>
                <a:cs typeface="Arial" panose="020B0604020202020204" pitchFamily="34" charset="0"/>
              </a:rPr>
              <a:t>tool :</a:t>
            </a:r>
            <a:endParaRPr lang="en-US" sz="900" b="1" dirty="0">
              <a:latin typeface="Tw Cen MT" pitchFamily="34" charset="0"/>
              <a:cs typeface="Arial" panose="020B0604020202020204" pitchFamily="34" charset="0"/>
            </a:endParaRPr>
          </a:p>
          <a:p>
            <a:pPr algn="just" defTabSz="914400">
              <a:defRPr/>
            </a:pPr>
            <a:r>
              <a:rPr lang="en-MY" sz="900" dirty="0">
                <a:latin typeface="Tw Cen MT" panose="020B0602020104020603" pitchFamily="34" charset="0"/>
              </a:rPr>
              <a:t>From the result of the pilot </a:t>
            </a:r>
            <a:r>
              <a:rPr lang="en-MY" sz="900" dirty="0" smtClean="0">
                <a:latin typeface="Tw Cen MT" panose="020B0602020104020603" pitchFamily="34" charset="0"/>
              </a:rPr>
              <a:t>projects, industry </a:t>
            </a:r>
            <a:r>
              <a:rPr lang="en-MY" sz="900" dirty="0">
                <a:latin typeface="Tw Cen MT" panose="020B0602020104020603" pitchFamily="34" charset="0"/>
              </a:rPr>
              <a:t>e</a:t>
            </a:r>
            <a:r>
              <a:rPr lang="en-MY" sz="900" dirty="0" smtClean="0">
                <a:latin typeface="Tw Cen MT" panose="020B0602020104020603" pitchFamily="34" charset="0"/>
              </a:rPr>
              <a:t>ngagement was held on 8 </a:t>
            </a:r>
            <a:r>
              <a:rPr lang="en-MY" sz="900" dirty="0">
                <a:latin typeface="Tw Cen MT" panose="020B0602020104020603" pitchFamily="34" charset="0"/>
              </a:rPr>
              <a:t>June 2018 </a:t>
            </a:r>
            <a:r>
              <a:rPr lang="en-MY" sz="900" dirty="0" smtClean="0">
                <a:latin typeface="Tw Cen MT" panose="020B0602020104020603" pitchFamily="34" charset="0"/>
              </a:rPr>
              <a:t>involving 30 experts and industry players from various background including </a:t>
            </a:r>
            <a:r>
              <a:rPr lang="en-MY" sz="900" dirty="0">
                <a:latin typeface="Tw Cen MT" panose="020B0602020104020603" pitchFamily="34" charset="0"/>
              </a:rPr>
              <a:t>SME’s to review and </a:t>
            </a:r>
            <a:r>
              <a:rPr lang="en-MY" sz="900" dirty="0" smtClean="0">
                <a:latin typeface="Tw Cen MT" panose="020B0602020104020603" pitchFamily="34" charset="0"/>
              </a:rPr>
              <a:t>comment </a:t>
            </a:r>
            <a:r>
              <a:rPr lang="en-MY" sz="900" dirty="0">
                <a:latin typeface="Tw Cen MT" panose="020B0602020104020603" pitchFamily="34" charset="0"/>
              </a:rPr>
              <a:t>the draft </a:t>
            </a:r>
            <a:r>
              <a:rPr lang="en-MY" sz="900" dirty="0" smtClean="0">
                <a:latin typeface="Tw Cen MT" panose="020B0602020104020603" pitchFamily="34" charset="0"/>
              </a:rPr>
              <a:t>on </a:t>
            </a:r>
            <a:r>
              <a:rPr lang="en-MY" sz="900" dirty="0">
                <a:latin typeface="Tw Cen MT" panose="020B0602020104020603" pitchFamily="34" charset="0"/>
              </a:rPr>
              <a:t>sustainable infrastructure rating </a:t>
            </a:r>
            <a:r>
              <a:rPr lang="en-MY" sz="900" dirty="0" smtClean="0">
                <a:latin typeface="Tw Cen MT" panose="020B0602020104020603" pitchFamily="34" charset="0"/>
              </a:rPr>
              <a:t>tool. Some minor refinement were made to the document. </a:t>
            </a:r>
            <a:endParaRPr lang="en-MY" sz="900" dirty="0">
              <a:latin typeface="Tw Cen MT" panose="020B0602020104020603" pitchFamily="34" charset="0"/>
            </a:endParaRPr>
          </a:p>
          <a:p>
            <a:pPr algn="just"/>
            <a:endParaRPr lang="en-US" sz="900" dirty="0">
              <a:solidFill>
                <a:srgbClr val="FF0000"/>
              </a:solidFill>
              <a:latin typeface="Tw Cen MT" panose="020B0602020104020603" pitchFamily="34" charset="0"/>
              <a:cs typeface="Calibri" pitchFamily="34" charset="0"/>
            </a:endParaRPr>
          </a:p>
          <a:p>
            <a:pPr algn="just">
              <a:lnSpc>
                <a:spcPct val="100000"/>
              </a:lnSpc>
            </a:pPr>
            <a:r>
              <a:rPr lang="en-US" sz="900" b="1" dirty="0">
                <a:latin typeface="Tw Cen MT" pitchFamily="34" charset="0"/>
                <a:cs typeface="Arial" panose="020B0604020202020204" pitchFamily="34" charset="0"/>
              </a:rPr>
              <a:t>Malaysia sustainability infrastructure rating tool finalized </a:t>
            </a:r>
            <a:r>
              <a:rPr lang="en-US" sz="900" b="1" dirty="0" smtClean="0">
                <a:latin typeface="Tw Cen MT" pitchFamily="34" charset="0"/>
                <a:cs typeface="Arial" panose="020B0604020202020204" pitchFamily="34" charset="0"/>
              </a:rPr>
              <a:t>:</a:t>
            </a:r>
            <a:endParaRPr lang="en-US" sz="900" b="1" dirty="0">
              <a:latin typeface="Tw Cen MT" pitchFamily="34" charset="0"/>
              <a:cs typeface="Arial" panose="020B0604020202020204" pitchFamily="34" charset="0"/>
            </a:endParaRPr>
          </a:p>
          <a:p>
            <a:pPr algn="just"/>
            <a:r>
              <a:rPr lang="en-US" sz="900" dirty="0" smtClean="0">
                <a:latin typeface="Tw Cen MT" pitchFamily="34" charset="0"/>
                <a:cs typeface="Arial" panose="020B0604020202020204" pitchFamily="34" charset="0"/>
              </a:rPr>
              <a:t>The Malaysia sustainability infrastructure rating tool is 80% completed and expected to be finalized by Q4 2018. </a:t>
            </a:r>
          </a:p>
          <a:p>
            <a:pPr algn="just"/>
            <a:endParaRPr lang="en-US" sz="900" dirty="0">
              <a:solidFill>
                <a:srgbClr val="FF0000"/>
              </a:solidFill>
              <a:latin typeface="Tw Cen MT" panose="020B0602020104020603" pitchFamily="34" charset="0"/>
              <a:cs typeface="Calibri" pitchFamily="34" charset="0"/>
            </a:endParaRPr>
          </a:p>
          <a:p>
            <a:pPr algn="just"/>
            <a:endParaRPr lang="en-US" sz="900" dirty="0">
              <a:solidFill>
                <a:srgbClr val="FF0000"/>
              </a:solidFill>
              <a:latin typeface="Tw Cen MT" panose="020B0602020104020603" pitchFamily="34" charset="0"/>
              <a:cs typeface="Calibri" pitchFamily="34" charset="0"/>
            </a:endParaRPr>
          </a:p>
          <a:p>
            <a:pPr algn="just"/>
            <a:endParaRPr lang="en-US" sz="900" dirty="0">
              <a:solidFill>
                <a:srgbClr val="FF0000"/>
              </a:solidFill>
              <a:latin typeface="Tw Cen MT" panose="020B0602020104020603" pitchFamily="34" charset="0"/>
              <a:cs typeface="Calibri" pitchFamily="34" charset="0"/>
            </a:endParaRPr>
          </a:p>
          <a:p>
            <a:pPr algn="just"/>
            <a:endParaRPr lang="en-US" sz="900" dirty="0">
              <a:solidFill>
                <a:srgbClr val="FF0000"/>
              </a:solidFill>
              <a:latin typeface="Tw Cen MT" panose="020B0602020104020603" pitchFamily="34" charset="0"/>
              <a:cs typeface="Calibri" pitchFamily="34" charset="0"/>
            </a:endParaRPr>
          </a:p>
          <a:p>
            <a:pPr algn="just"/>
            <a:endParaRPr lang="en-US" sz="900" dirty="0">
              <a:solidFill>
                <a:srgbClr val="FF0000"/>
              </a:solidFill>
              <a:latin typeface="Tw Cen MT" panose="020B0602020104020603" pitchFamily="34" charset="0"/>
              <a:cs typeface="Calibri" pitchFamily="34" charset="0"/>
            </a:endParaRPr>
          </a:p>
          <a:p>
            <a:pPr algn="just"/>
            <a:endParaRPr lang="en-US" sz="900" dirty="0">
              <a:solidFill>
                <a:srgbClr val="FF0000"/>
              </a:solidFill>
              <a:latin typeface="Tw Cen MT" panose="020B0602020104020603" pitchFamily="34" charset="0"/>
              <a:cs typeface="Calibri" pitchFamily="34" charset="0"/>
            </a:endParaRPr>
          </a:p>
          <a:p>
            <a:pPr algn="just"/>
            <a:endParaRPr lang="en-MY" sz="900" dirty="0">
              <a:latin typeface="Tw Cen MT" panose="020B0602020104020603" pitchFamily="34" charset="0"/>
            </a:endParaRPr>
          </a:p>
        </p:txBody>
      </p:sp>
    </p:spTree>
    <p:extLst>
      <p:ext uri="{BB962C8B-B14F-4D97-AF65-F5344CB8AC3E}">
        <p14:creationId xmlns:p14="http://schemas.microsoft.com/office/powerpoint/2010/main" val="4258241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endParaRPr lang="ms-MY" sz="900" dirty="0">
                        <a:solidFill>
                          <a:schemeClr val="bg1"/>
                        </a:solidFill>
                        <a:latin typeface="Tw Cen MT" panose="020B0602020104020603" pitchFamily="34" charset="0"/>
                      </a:endParaRP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60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40</a:t>
                      </a:r>
                      <a:r>
                        <a:rPr lang="ms-MY" sz="900" dirty="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a:lnSpc>
                          <a:spcPct val="100000"/>
                        </a:lnSpc>
                      </a:pPr>
                      <a:endParaRPr lang="en-MY" sz="900" dirty="0">
                        <a:latin typeface="Tw Cen MT" pitchFamily="34" charset="0"/>
                      </a:endParaRPr>
                    </a:p>
                  </a:txBody>
                  <a:tcPr>
                    <a:solidFill>
                      <a:srgbClr val="00B050">
                        <a:alpha val="10000"/>
                      </a:srgbClr>
                    </a:solidFill>
                  </a:tcPr>
                </a:tc>
                <a:tc>
                  <a:txBody>
                    <a:bodyPr/>
                    <a:lstStyle/>
                    <a:p>
                      <a:pPr>
                        <a:lnSpc>
                          <a:spcPct val="100000"/>
                        </a:lnSpc>
                        <a:defRPr/>
                      </a:pPr>
                      <a:endParaRPr lang="en-US" sz="900" dirty="0">
                        <a:solidFill>
                          <a:srgbClr val="FF0000"/>
                        </a:solidFill>
                        <a:latin typeface="Tw Cen MT" pitchFamily="34" charset="0"/>
                      </a:endParaRPr>
                    </a:p>
                  </a:txBody>
                  <a:tcPr>
                    <a:solidFill>
                      <a:srgbClr val="00B050">
                        <a:alpha val="10000"/>
                      </a:srgbClr>
                    </a:solidFill>
                  </a:tcPr>
                </a:tc>
                <a:tc>
                  <a:txBody>
                    <a:bodyPr/>
                    <a:lstStyle/>
                    <a:p>
                      <a:endParaRPr lang="ms-MY"/>
                    </a:p>
                  </a:txBody>
                  <a:tcPr>
                    <a:solidFill>
                      <a:srgbClr val="00B050">
                        <a:alpha val="1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Tw Cen MT" pitchFamily="34" charset="0"/>
                          <a:cs typeface="Arial" panose="020B0604020202020204" pitchFamily="34" charset="0"/>
                        </a:rPr>
                        <a:t>Malaysia sustainability infrastructure rating tool training modules developed</a:t>
                      </a:r>
                    </a:p>
                  </a:txBody>
                  <a:tcPr>
                    <a:solidFill>
                      <a:srgbClr val="00B050">
                        <a:alpha val="1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a:solidFill>
                            <a:schemeClr val="tx1"/>
                          </a:solidFill>
                          <a:latin typeface="Tw Cen MT" pitchFamily="34" charset="0"/>
                          <a:cs typeface="Arial" panose="020B0604020202020204" pitchFamily="34" charset="0"/>
                        </a:rPr>
                        <a:t>25 trainers on Malaysia sustainable infrastructure rating tool trained and certified</a:t>
                      </a: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699593" cy="1179643"/>
        </p:xfrm>
        <a:graphic>
          <a:graphicData uri="http://schemas.openxmlformats.org/drawingml/2006/table">
            <a:tbl>
              <a:tblPr firstRow="1" bandRow="1">
                <a:tableStyleId>{5C22544A-7EE6-4342-B048-85BDC9FD1C3A}</a:tableStyleId>
              </a:tblPr>
              <a:tblGrid>
                <a:gridCol w="4699593">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lvl="0"/>
                      <a:r>
                        <a:rPr lang="en-MY" sz="1000" b="0" kern="1200" dirty="0">
                          <a:solidFill>
                            <a:schemeClr val="tx1"/>
                          </a:solidFill>
                          <a:latin typeface="Tw Cen MT" panose="020B0602020104020603" pitchFamily="34" charset="0"/>
                          <a:ea typeface="+mn-ea"/>
                          <a:cs typeface="+mn-cs"/>
                        </a:rPr>
                        <a:t>25 trainers certified in Malaysia environmental sustainability rating tool by Q4 2019</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E1- Drive innovation in sustainable construction </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17143" y="4567748"/>
            <a:ext cx="6864535" cy="1015663"/>
          </a:xfrm>
          <a:prstGeom prst="rect">
            <a:avLst/>
          </a:prstGeom>
          <a:noFill/>
        </p:spPr>
        <p:txBody>
          <a:bodyPr wrap="square" rtlCol="0">
            <a:spAutoFit/>
          </a:bodyPr>
          <a:lstStyle/>
          <a:p>
            <a:r>
              <a:rPr lang="en-MY" sz="1000" dirty="0">
                <a:latin typeface="Tw Cen MT" panose="020B0602020104020603" pitchFamily="34" charset="0"/>
              </a:rPr>
              <a:t>This KPI is under the purview of IWG6 and </a:t>
            </a:r>
            <a:r>
              <a:rPr lang="en-MY" sz="1000" dirty="0" smtClean="0">
                <a:latin typeface="Tw Cen MT" panose="020B0602020104020603" pitchFamily="34" charset="0"/>
              </a:rPr>
              <a:t>was initially targeted to commence in 2018. However due to delay in the completion </a:t>
            </a:r>
            <a:r>
              <a:rPr lang="en-MY" sz="1000" dirty="0">
                <a:latin typeface="Tw Cen MT" panose="020B0602020104020603" pitchFamily="34" charset="0"/>
              </a:rPr>
              <a:t>of Malaysia Sustainability Infrastructure Rating </a:t>
            </a:r>
            <a:r>
              <a:rPr lang="en-MY" sz="1000" dirty="0" smtClean="0">
                <a:latin typeface="Tw Cen MT" panose="020B0602020104020603" pitchFamily="34" charset="0"/>
              </a:rPr>
              <a:t>Tool, the target is now rescheduled to </a:t>
            </a:r>
            <a:r>
              <a:rPr lang="en-MY" sz="1000" dirty="0">
                <a:latin typeface="Tw Cen MT" panose="020B0602020104020603" pitchFamily="34" charset="0"/>
              </a:rPr>
              <a:t>commence in </a:t>
            </a:r>
            <a:r>
              <a:rPr lang="en-MY" sz="1000" dirty="0" smtClean="0">
                <a:latin typeface="Tw Cen MT" panose="020B0602020104020603" pitchFamily="34" charset="0"/>
              </a:rPr>
              <a:t>2019.</a:t>
            </a:r>
            <a:endParaRPr lang="en-MY" sz="1000" dirty="0">
              <a:latin typeface="Tw Cen MT" panose="020B0602020104020603" pitchFamily="34" charset="0"/>
            </a:endParaRPr>
          </a:p>
          <a:p>
            <a:endParaRPr lang="en-MY" sz="1000" dirty="0">
              <a:latin typeface="Tw Cen MT" panose="020B0602020104020603" pitchFamily="34" charset="0"/>
            </a:endParaRPr>
          </a:p>
          <a:p>
            <a:r>
              <a:rPr lang="en-MY" sz="1000" dirty="0">
                <a:latin typeface="Tw Cen MT" panose="020B0602020104020603" pitchFamily="34" charset="0"/>
              </a:rPr>
              <a:t>Development of training modules will commence after the completion of Malaysia Sustainability Infrastructure Rating </a:t>
            </a:r>
            <a:r>
              <a:rPr lang="en-MY" sz="1000" dirty="0" smtClean="0">
                <a:latin typeface="Tw Cen MT" panose="020B0602020104020603" pitchFamily="34" charset="0"/>
              </a:rPr>
              <a:t>Tool under KPI E1-118.</a:t>
            </a:r>
            <a:endParaRPr lang="en-US" sz="1000" dirty="0">
              <a:latin typeface="Tw Cen MT" panose="020B0602020104020603" pitchFamily="34" charset="0"/>
              <a:cs typeface="Calibri" pitchFamily="34" charset="0"/>
            </a:endParaRPr>
          </a:p>
          <a:p>
            <a:endParaRPr lang="en-US" sz="1000" dirty="0">
              <a:solidFill>
                <a:srgbClr val="FF0000"/>
              </a:solidFill>
              <a:latin typeface="Tw Cen MT" panose="020B0602020104020603" pitchFamily="34" charset="0"/>
              <a:cs typeface="Calibri" pitchFamily="34" charset="0"/>
            </a:endParaRP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E1-119</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11024256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40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40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a:solidFill>
                            <a:schemeClr val="bg1"/>
                          </a:solidFill>
                          <a:latin typeface="Tw Cen MT" panose="020B0602020104020603" pitchFamily="34" charset="0"/>
                        </a:rPr>
                        <a:t>2019</a:t>
                      </a:r>
                    </a:p>
                    <a:p>
                      <a:pPr marL="0" marR="0" lvl="0" indent="0" algn="ctr" defTabSz="685800" rtl="0" eaLnBrk="1" fontAlgn="auto" latinLnBrk="0" hangingPunct="1">
                        <a:lnSpc>
                          <a:spcPct val="100000"/>
                        </a:lnSpc>
                        <a:spcBef>
                          <a:spcPts val="0"/>
                        </a:spcBef>
                        <a:spcAft>
                          <a:spcPts val="0"/>
                        </a:spcAft>
                        <a:buClrTx/>
                        <a:buSzTx/>
                        <a:buFontTx/>
                        <a:buNone/>
                        <a:tabLst/>
                        <a:defRPr/>
                      </a:pPr>
                      <a:r>
                        <a:rPr lang="ms-MY" sz="900">
                          <a:solidFill>
                            <a:schemeClr val="bg1"/>
                          </a:solidFill>
                          <a:latin typeface="Tw Cen MT" panose="020B0602020104020603" pitchFamily="34" charset="0"/>
                        </a:rPr>
                        <a:t>Weightage</a:t>
                      </a:r>
                      <a:r>
                        <a:rPr lang="ms-MY" sz="900" baseline="0">
                          <a:solidFill>
                            <a:schemeClr val="bg1"/>
                          </a:solidFill>
                          <a:latin typeface="Tw Cen MT" panose="020B0602020104020603" pitchFamily="34" charset="0"/>
                        </a:rPr>
                        <a:t> : 0</a:t>
                      </a:r>
                      <a:r>
                        <a:rPr lang="ms-MY" sz="90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a:solidFill>
                            <a:schemeClr val="bg1"/>
                          </a:solidFill>
                          <a:latin typeface="Tw Cen MT" panose="020B0602020104020603" pitchFamily="34" charset="0"/>
                        </a:rPr>
                        <a:t>2020</a:t>
                      </a:r>
                    </a:p>
                    <a:p>
                      <a:pPr marL="0" marR="0" lvl="0" indent="0" algn="ctr" defTabSz="685800" rtl="0" eaLnBrk="1" fontAlgn="auto" latinLnBrk="0" hangingPunct="1">
                        <a:lnSpc>
                          <a:spcPct val="100000"/>
                        </a:lnSpc>
                        <a:spcBef>
                          <a:spcPts val="0"/>
                        </a:spcBef>
                        <a:spcAft>
                          <a:spcPts val="0"/>
                        </a:spcAft>
                        <a:buClrTx/>
                        <a:buSzTx/>
                        <a:buFontTx/>
                        <a:buNone/>
                        <a:tabLst/>
                        <a:defRPr/>
                      </a:pPr>
                      <a:r>
                        <a:rPr lang="ms-MY" sz="900">
                          <a:solidFill>
                            <a:schemeClr val="bg1"/>
                          </a:solidFill>
                          <a:latin typeface="Tw Cen MT" panose="020B0602020104020603" pitchFamily="34" charset="0"/>
                        </a:rPr>
                        <a:t>Weightage</a:t>
                      </a:r>
                      <a:r>
                        <a:rPr lang="ms-MY" sz="900" baseline="0">
                          <a:solidFill>
                            <a:schemeClr val="bg1"/>
                          </a:solidFill>
                          <a:latin typeface="Tw Cen MT" panose="020B0602020104020603" pitchFamily="34" charset="0"/>
                        </a:rPr>
                        <a:t> : 0</a:t>
                      </a:r>
                      <a:r>
                        <a:rPr lang="ms-MY" sz="90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MY" sz="900" dirty="0">
                          <a:solidFill>
                            <a:schemeClr val="tx1"/>
                          </a:solidFill>
                          <a:latin typeface="Tw Cen MT" pitchFamily="34" charset="0"/>
                          <a:cs typeface="Calibri" panose="020F0502020204030204" pitchFamily="34" charset="0"/>
                        </a:rPr>
                        <a:t>70% Study on building rating tools in Malaysia completed by Q4 2016</a:t>
                      </a:r>
                    </a:p>
                    <a:p>
                      <a:pPr>
                        <a:lnSpc>
                          <a:spcPct val="100000"/>
                        </a:lnSpc>
                      </a:pPr>
                      <a:endParaRPr lang="en-MY" sz="900" dirty="0">
                        <a:latin typeface="Tw Cen MT" pitchFamily="34" charset="0"/>
                      </a:endParaRPr>
                    </a:p>
                  </a:txBody>
                  <a:tcPr>
                    <a:solidFill>
                      <a:srgbClr val="00B050">
                        <a:alpha val="1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MY" sz="900" dirty="0">
                          <a:solidFill>
                            <a:schemeClr val="tx1"/>
                          </a:solidFill>
                          <a:latin typeface="Tw Cen MT" pitchFamily="34" charset="0"/>
                          <a:cs typeface="Calibri" panose="020F0502020204030204" pitchFamily="34" charset="0"/>
                        </a:rPr>
                        <a:t>100% Study on building rating tools in Malaysia completed by Q4 2017</a:t>
                      </a:r>
                    </a:p>
                    <a:p>
                      <a:pPr>
                        <a:lnSpc>
                          <a:spcPct val="100000"/>
                        </a:lnSpc>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MY" sz="900" dirty="0">
                          <a:solidFill>
                            <a:schemeClr val="tx1"/>
                          </a:solidFill>
                          <a:latin typeface="Tw Cen MT" pitchFamily="34" charset="0"/>
                          <a:cs typeface="Calibri" panose="020F0502020204030204" pitchFamily="34" charset="0"/>
                        </a:rPr>
                        <a:t>Study on building rating tools in </a:t>
                      </a:r>
                      <a:r>
                        <a:rPr lang="en-MY" sz="900">
                          <a:solidFill>
                            <a:schemeClr val="tx1"/>
                          </a:solidFill>
                          <a:latin typeface="Tw Cen MT" pitchFamily="34" charset="0"/>
                          <a:cs typeface="Calibri" panose="020F0502020204030204" pitchFamily="34" charset="0"/>
                        </a:rPr>
                        <a:t>Malaysia published </a:t>
                      </a:r>
                      <a:r>
                        <a:rPr lang="en-MY" sz="900" dirty="0">
                          <a:solidFill>
                            <a:schemeClr val="tx1"/>
                          </a:solidFill>
                          <a:latin typeface="Tw Cen MT" pitchFamily="34" charset="0"/>
                          <a:cs typeface="Calibri" panose="020F0502020204030204" pitchFamily="34" charset="0"/>
                        </a:rPr>
                        <a:t>by Q1 2018</a:t>
                      </a:r>
                      <a:endParaRPr lang="ms-MY" sz="900" dirty="0">
                        <a:solidFill>
                          <a:srgbClr val="000000"/>
                        </a:solidFill>
                        <a:latin typeface="Tw Cen MT" pitchFamily="34" charset="0"/>
                        <a:cs typeface="Arial" panose="020B0604020202020204" pitchFamily="34" charset="0"/>
                      </a:endParaRPr>
                    </a:p>
                    <a:p>
                      <a:pPr eaLnBrk="1" fontAlgn="auto" hangingPunct="1">
                        <a:lnSpc>
                          <a:spcPct val="100000"/>
                        </a:lnSpc>
                        <a:spcBef>
                          <a:spcPts val="0"/>
                        </a:spcBef>
                        <a:spcAft>
                          <a:spcPts val="0"/>
                        </a:spcAft>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a:lnSpc>
                          <a:spcPct val="100000"/>
                        </a:lnSpc>
                      </a:pPr>
                      <a:endParaRPr lang="en-MY" sz="900" dirty="0">
                        <a:solidFill>
                          <a:srgbClr val="FF0000"/>
                        </a:solidFill>
                        <a:latin typeface="Tw Cen MT" pitchFamily="34" charset="0"/>
                      </a:endParaRPr>
                    </a:p>
                  </a:txBody>
                  <a:tcPr>
                    <a:solidFill>
                      <a:srgbClr val="00B050">
                        <a:alpha val="10000"/>
                      </a:srgbClr>
                    </a:solidFill>
                  </a:tcPr>
                </a:tc>
                <a:tc>
                  <a:txBody>
                    <a:bodyPr/>
                    <a:lstStyle/>
                    <a:p>
                      <a:pPr>
                        <a:lnSpc>
                          <a:spcPct val="100000"/>
                        </a:lnSpc>
                      </a:pPr>
                      <a:endParaRPr lang="en-MY" sz="900" dirty="0">
                        <a:solidFill>
                          <a:srgbClr val="FF0000"/>
                        </a:solidFill>
                        <a:latin typeface="Tw Cen MT"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699593" cy="1322832"/>
        </p:xfrm>
        <a:graphic>
          <a:graphicData uri="http://schemas.openxmlformats.org/drawingml/2006/table">
            <a:tbl>
              <a:tblPr firstRow="1" bandRow="1">
                <a:tableStyleId>{5C22544A-7EE6-4342-B048-85BDC9FD1C3A}</a:tableStyleId>
              </a:tblPr>
              <a:tblGrid>
                <a:gridCol w="4699593">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lvl="0"/>
                      <a:r>
                        <a:rPr lang="en-US" sz="1000" b="0" kern="1200" dirty="0">
                          <a:solidFill>
                            <a:schemeClr val="tx1"/>
                          </a:solidFill>
                          <a:latin typeface="Tw Cen MT" panose="020B0602020104020603" pitchFamily="34" charset="0"/>
                          <a:ea typeface="+mn-ea"/>
                          <a:cs typeface="+mn-cs"/>
                        </a:rPr>
                        <a:t>Building rating tools available in Malaysia </a:t>
                      </a:r>
                      <a:r>
                        <a:rPr lang="en-US" sz="1000" b="0" kern="1200" dirty="0" err="1">
                          <a:solidFill>
                            <a:schemeClr val="tx1"/>
                          </a:solidFill>
                          <a:latin typeface="Tw Cen MT" panose="020B0602020104020603" pitchFamily="34" charset="0"/>
                          <a:ea typeface="+mn-ea"/>
                          <a:cs typeface="+mn-cs"/>
                        </a:rPr>
                        <a:t>analysed</a:t>
                      </a:r>
                      <a:r>
                        <a:rPr lang="en-US" sz="1000" b="0" kern="1200" dirty="0">
                          <a:solidFill>
                            <a:schemeClr val="tx1"/>
                          </a:solidFill>
                          <a:latin typeface="Tw Cen MT" panose="020B0602020104020603" pitchFamily="34" charset="0"/>
                          <a:ea typeface="+mn-ea"/>
                          <a:cs typeface="+mn-cs"/>
                        </a:rPr>
                        <a:t> and indexed for industry reference and utilization by Q4 2018</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E2-Drive compliance to environmental sustainability ratings and requirements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63775"/>
            <a:ext cx="6864535" cy="3170099"/>
          </a:xfrm>
          <a:prstGeom prst="rect">
            <a:avLst/>
          </a:prstGeom>
          <a:noFill/>
        </p:spPr>
        <p:txBody>
          <a:bodyPr wrap="square" rtlCol="0">
            <a:spAutoFit/>
          </a:bodyPr>
          <a:lstStyle/>
          <a:p>
            <a:r>
              <a:rPr lang="en-US" sz="1000" dirty="0">
                <a:latin typeface="Tw Cen MT" panose="020B0602020104020603" pitchFamily="34" charset="0"/>
              </a:rPr>
              <a:t>This KPI is under the purview of IWG6.</a:t>
            </a:r>
          </a:p>
          <a:p>
            <a:endParaRPr lang="en-US" sz="1000" dirty="0">
              <a:latin typeface="Tw Cen MT" panose="020B0602020104020603" pitchFamily="34" charset="0"/>
            </a:endParaRPr>
          </a:p>
          <a:p>
            <a:r>
              <a:rPr lang="en-US" sz="1000" dirty="0">
                <a:latin typeface="Tw Cen MT" panose="020B0602020104020603" pitchFamily="34" charset="0"/>
              </a:rPr>
              <a:t>Study on </a:t>
            </a:r>
            <a:r>
              <a:rPr lang="en-US" sz="1000" dirty="0" err="1">
                <a:latin typeface="Tw Cen MT" panose="020B0602020104020603" pitchFamily="34" charset="0"/>
              </a:rPr>
              <a:t>Analysing</a:t>
            </a:r>
            <a:r>
              <a:rPr lang="en-US" sz="1000" dirty="0">
                <a:latin typeface="Tw Cen MT" panose="020B0602020104020603" pitchFamily="34" charset="0"/>
              </a:rPr>
              <a:t> and Indexing Building Rating Tools in Malaysia was completed by CREAM in March 2017. </a:t>
            </a:r>
          </a:p>
          <a:p>
            <a:endParaRPr lang="en-US" sz="1000" dirty="0">
              <a:latin typeface="Tw Cen MT" panose="020B0602020104020603" pitchFamily="34" charset="0"/>
            </a:endParaRPr>
          </a:p>
          <a:p>
            <a:r>
              <a:rPr lang="en-US" sz="1000" dirty="0">
                <a:latin typeface="Tw Cen MT" panose="020B0602020104020603" pitchFamily="34" charset="0"/>
              </a:rPr>
              <a:t>The aim of the study is to ease the industry in </a:t>
            </a:r>
            <a:r>
              <a:rPr lang="en-US" sz="1000" dirty="0" smtClean="0">
                <a:latin typeface="Tw Cen MT" panose="020B0602020104020603" pitchFamily="34" charset="0"/>
              </a:rPr>
              <a:t>selecting the best </a:t>
            </a:r>
            <a:r>
              <a:rPr lang="en-US" sz="1000" dirty="0">
                <a:latin typeface="Tw Cen MT" panose="020B0602020104020603" pitchFamily="34" charset="0"/>
              </a:rPr>
              <a:t>sustainability rating tool to be implemented in building projects by providing analysis on all sustainability building rating tools in Malaysia.</a:t>
            </a:r>
          </a:p>
          <a:p>
            <a:endParaRPr lang="en-US" sz="1000" dirty="0">
              <a:latin typeface="Tw Cen MT" panose="020B0602020104020603" pitchFamily="34" charset="0"/>
            </a:endParaRPr>
          </a:p>
          <a:p>
            <a:r>
              <a:rPr lang="en-US" sz="1000" dirty="0">
                <a:latin typeface="Tw Cen MT" panose="020B0602020104020603" pitchFamily="34" charset="0"/>
              </a:rPr>
              <a:t>The study </a:t>
            </a:r>
            <a:r>
              <a:rPr lang="en-US" sz="1000" dirty="0" err="1">
                <a:latin typeface="Tw Cen MT" panose="020B0602020104020603" pitchFamily="34" charset="0"/>
              </a:rPr>
              <a:t>analysed</a:t>
            </a:r>
            <a:r>
              <a:rPr lang="en-US" sz="1000" dirty="0">
                <a:latin typeface="Tw Cen MT" panose="020B0602020104020603" pitchFamily="34" charset="0"/>
              </a:rPr>
              <a:t> 6 currently available sustainability building rating tools in Malaysia as follows:</a:t>
            </a:r>
          </a:p>
          <a:p>
            <a:endParaRPr lang="en-US" sz="1000" dirty="0">
              <a:latin typeface="Tw Cen MT" panose="020B0602020104020603" pitchFamily="34" charset="0"/>
            </a:endParaRPr>
          </a:p>
          <a:p>
            <a:pPr marL="228600" indent="-228600">
              <a:buFont typeface="+mj-lt"/>
              <a:buAutoNum type="arabicPeriod"/>
            </a:pPr>
            <a:r>
              <a:rPr lang="en-US" sz="1000" dirty="0" err="1" smtClean="0">
                <a:latin typeface="Tw Cen MT" panose="020B0602020104020603" pitchFamily="34" charset="0"/>
              </a:rPr>
              <a:t>MyCREST</a:t>
            </a:r>
            <a:r>
              <a:rPr lang="en-US" sz="1000" dirty="0" smtClean="0">
                <a:latin typeface="Tw Cen MT" panose="020B0602020104020603" pitchFamily="34" charset="0"/>
              </a:rPr>
              <a:t> </a:t>
            </a:r>
            <a:r>
              <a:rPr lang="en-US" sz="1000" dirty="0">
                <a:latin typeface="Tw Cen MT" panose="020B0602020104020603" pitchFamily="34" charset="0"/>
              </a:rPr>
              <a:t>(CIDB)</a:t>
            </a:r>
          </a:p>
          <a:p>
            <a:pPr marL="228600" indent="-228600">
              <a:buFont typeface="+mj-lt"/>
              <a:buAutoNum type="arabicPeriod"/>
            </a:pPr>
            <a:r>
              <a:rPr lang="en-US" sz="1000" dirty="0">
                <a:latin typeface="Tw Cen MT" panose="020B0602020104020603" pitchFamily="34" charset="0"/>
              </a:rPr>
              <a:t>Green PASS (CIDB)</a:t>
            </a:r>
          </a:p>
          <a:p>
            <a:pPr marL="228600" indent="-228600">
              <a:buFont typeface="+mj-lt"/>
              <a:buAutoNum type="arabicPeriod"/>
            </a:pPr>
            <a:r>
              <a:rPr lang="en-US" sz="1000" dirty="0" err="1">
                <a:latin typeface="Tw Cen MT" panose="020B0602020104020603" pitchFamily="34" charset="0"/>
              </a:rPr>
              <a:t>Penarafan</a:t>
            </a:r>
            <a:r>
              <a:rPr lang="en-US" sz="1000" dirty="0">
                <a:latin typeface="Tw Cen MT" panose="020B0602020104020603" pitchFamily="34" charset="0"/>
              </a:rPr>
              <a:t> </a:t>
            </a:r>
            <a:r>
              <a:rPr lang="en-US" sz="1000" dirty="0" err="1">
                <a:latin typeface="Tw Cen MT" panose="020B0602020104020603" pitchFamily="34" charset="0"/>
              </a:rPr>
              <a:t>Hijau</a:t>
            </a:r>
            <a:r>
              <a:rPr lang="en-US" sz="1000" dirty="0">
                <a:latin typeface="Tw Cen MT" panose="020B0602020104020603" pitchFamily="34" charset="0"/>
              </a:rPr>
              <a:t> (PH-JKR)</a:t>
            </a:r>
          </a:p>
          <a:p>
            <a:pPr marL="228600" indent="-228600">
              <a:buFont typeface="+mj-lt"/>
              <a:buAutoNum type="arabicPeriod"/>
            </a:pPr>
            <a:r>
              <a:rPr lang="en-US" sz="1000" dirty="0">
                <a:latin typeface="Tw Cen MT" panose="020B0602020104020603" pitchFamily="34" charset="0"/>
              </a:rPr>
              <a:t>Green Building Index (GBI)</a:t>
            </a:r>
          </a:p>
          <a:p>
            <a:pPr marL="228600" indent="-228600">
              <a:buFont typeface="+mj-lt"/>
              <a:buAutoNum type="arabicPeriod"/>
            </a:pPr>
            <a:r>
              <a:rPr lang="en-US" sz="1000" dirty="0" err="1">
                <a:latin typeface="Tw Cen MT" panose="020B0602020104020603" pitchFamily="34" charset="0"/>
              </a:rPr>
              <a:t>GreenRE</a:t>
            </a:r>
            <a:r>
              <a:rPr lang="en-US" sz="1000" dirty="0">
                <a:latin typeface="Tw Cen MT" panose="020B0602020104020603" pitchFamily="34" charset="0"/>
              </a:rPr>
              <a:t> (REHDA)</a:t>
            </a:r>
          </a:p>
          <a:p>
            <a:pPr marL="228600" indent="-228600">
              <a:buFont typeface="+mj-lt"/>
              <a:buAutoNum type="arabicPeriod"/>
            </a:pPr>
            <a:r>
              <a:rPr lang="en-US" sz="1000" dirty="0">
                <a:latin typeface="Tw Cen MT" panose="020B0602020104020603" pitchFamily="34" charset="0"/>
              </a:rPr>
              <a:t>IRDA-CASBEE (IRDA)</a:t>
            </a:r>
          </a:p>
          <a:p>
            <a:endParaRPr lang="en-US" sz="1000" dirty="0">
              <a:latin typeface="Tw Cen MT" panose="020B0602020104020603" pitchFamily="34" charset="0"/>
            </a:endParaRPr>
          </a:p>
          <a:p>
            <a:r>
              <a:rPr lang="en-US" sz="1000" dirty="0">
                <a:latin typeface="Tw Cen MT" panose="020B0602020104020603" pitchFamily="34" charset="0"/>
              </a:rPr>
              <a:t>The outcome of the study was presented to IWG6 in August </a:t>
            </a:r>
            <a:r>
              <a:rPr lang="en-US" sz="1000" dirty="0" smtClean="0">
                <a:latin typeface="Tw Cen MT" panose="020B0602020104020603" pitchFamily="34" charset="0"/>
              </a:rPr>
              <a:t>2017</a:t>
            </a:r>
            <a:r>
              <a:rPr lang="en-US" sz="1000" dirty="0">
                <a:latin typeface="Tw Cen MT" panose="020B0602020104020603" pitchFamily="34" charset="0"/>
              </a:rPr>
              <a:t> </a:t>
            </a:r>
            <a:r>
              <a:rPr lang="en-US" sz="1000" dirty="0" smtClean="0">
                <a:latin typeface="Tw Cen MT" panose="020B0602020104020603" pitchFamily="34" charset="0"/>
              </a:rPr>
              <a:t>and </a:t>
            </a:r>
            <a:r>
              <a:rPr lang="en-MY" sz="1000" dirty="0" smtClean="0">
                <a:latin typeface="Tw Cen MT" panose="020B0602020104020603" pitchFamily="34" charset="0"/>
              </a:rPr>
              <a:t>endorsed </a:t>
            </a:r>
            <a:r>
              <a:rPr lang="en-MY" sz="1000" dirty="0">
                <a:latin typeface="Tw Cen MT" panose="020B0602020104020603" pitchFamily="34" charset="0"/>
              </a:rPr>
              <a:t>by TWG2 on 30 Jan </a:t>
            </a:r>
            <a:r>
              <a:rPr lang="en-MY" sz="1000" dirty="0" smtClean="0">
                <a:latin typeface="Tw Cen MT" panose="020B0602020104020603" pitchFamily="34" charset="0"/>
              </a:rPr>
              <a:t>2018.  It was published </a:t>
            </a:r>
            <a:r>
              <a:rPr lang="en-MY" sz="1000" dirty="0">
                <a:latin typeface="Tw Cen MT" panose="020B0602020104020603" pitchFamily="34" charset="0"/>
              </a:rPr>
              <a:t>on 30 March 2018.</a:t>
            </a:r>
          </a:p>
          <a:p>
            <a:endParaRPr lang="en-MY" sz="1000" dirty="0">
              <a:latin typeface="Tw Cen MT" panose="020B0602020104020603" pitchFamily="34" charset="0"/>
            </a:endParaRPr>
          </a:p>
          <a:p>
            <a:r>
              <a:rPr lang="en-MY" sz="1000" dirty="0">
                <a:latin typeface="Tw Cen MT" panose="020B0602020104020603" pitchFamily="34" charset="0"/>
              </a:rPr>
              <a:t>This KPI is 100% achieved.</a:t>
            </a:r>
            <a:endParaRPr lang="en-US" sz="1000" dirty="0">
              <a:latin typeface="Tw Cen MT" panose="020B0602020104020603" pitchFamily="34" charset="0"/>
            </a:endParaRP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E2-037</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1862646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ext uri="{D42A27DB-BD31-4B8C-83A1-F6EECF244321}">
                <p14:modId xmlns:p14="http://schemas.microsoft.com/office/powerpoint/2010/main" val="1724125138"/>
              </p:ext>
            </p:extLst>
          </p:nvPr>
        </p:nvGraphicFramePr>
        <p:xfrm>
          <a:off x="2" y="2063921"/>
          <a:ext cx="6858000" cy="3429541"/>
        </p:xfrm>
        <a:graphic>
          <a:graphicData uri="http://schemas.openxmlformats.org/drawingml/2006/table">
            <a:tbl>
              <a:tblPr firstRow="1" bandRow="1">
                <a:tableStyleId>{5C22544A-7EE6-4342-B048-85BDC9FD1C3A}</a:tableStyleId>
              </a:tblPr>
              <a:tblGrid>
                <a:gridCol w="1257298">
                  <a:extLst>
                    <a:ext uri="{9D8B030D-6E8A-4147-A177-3AD203B41FA5}">
                      <a16:colId xmlns:a16="http://schemas.microsoft.com/office/drawing/2014/main" val="2124581660"/>
                    </a:ext>
                  </a:extLst>
                </a:gridCol>
                <a:gridCol w="1209675">
                  <a:extLst>
                    <a:ext uri="{9D8B030D-6E8A-4147-A177-3AD203B41FA5}">
                      <a16:colId xmlns:a16="http://schemas.microsoft.com/office/drawing/2014/main" val="3372148144"/>
                    </a:ext>
                  </a:extLst>
                </a:gridCol>
                <a:gridCol w="1647827">
                  <a:extLst>
                    <a:ext uri="{9D8B030D-6E8A-4147-A177-3AD203B41FA5}">
                      <a16:colId xmlns:a16="http://schemas.microsoft.com/office/drawing/2014/main" val="384475541"/>
                    </a:ext>
                  </a:extLst>
                </a:gridCol>
                <a:gridCol w="1371600">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339649">
                <a:tc>
                  <a:txBody>
                    <a:bodyPr/>
                    <a:lstStyle/>
                    <a:p>
                      <a:pPr algn="ctr"/>
                      <a:r>
                        <a:rPr lang="ms-MY" sz="900" dirty="0" smtClean="0">
                          <a:solidFill>
                            <a:schemeClr val="bg1"/>
                          </a:solidFill>
                          <a:latin typeface="Tw Cen MT" panose="020B0602020104020603" pitchFamily="34" charset="0"/>
                        </a:rPr>
                        <a:t>2016</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2017</a:t>
                      </a:r>
                    </a:p>
                    <a:p>
                      <a:pPr algn="ct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a:t>
                      </a:r>
                      <a:r>
                        <a:rPr lang="ms-MY" sz="900" dirty="0" smtClean="0">
                          <a:solidFill>
                            <a:schemeClr val="bg1"/>
                          </a:solidFill>
                          <a:latin typeface="Tw Cen MT" panose="020B0602020104020603" pitchFamily="34" charset="0"/>
                        </a:rPr>
                        <a:t>0%</a:t>
                      </a:r>
                      <a:endParaRPr lang="ms-MY" sz="900" dirty="0">
                        <a:solidFill>
                          <a:schemeClr val="bg1"/>
                        </a:solidFill>
                        <a:latin typeface="Tw Cen MT" panose="020B0602020104020603" pitchFamily="34" charset="0"/>
                      </a:endParaRP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2018</a:t>
                      </a:r>
                    </a:p>
                    <a:p>
                      <a:pPr algn="ct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a:t>
                      </a:r>
                      <a:r>
                        <a:rPr lang="ms-MY" sz="900" dirty="0" smtClean="0">
                          <a:solidFill>
                            <a:schemeClr val="bg1"/>
                          </a:solidFill>
                          <a:latin typeface="Tw Cen MT" panose="020B0602020104020603" pitchFamily="34" charset="0"/>
                        </a:rPr>
                        <a:t>0%</a:t>
                      </a:r>
                      <a:endParaRPr lang="ms-MY" sz="900" dirty="0">
                        <a:solidFill>
                          <a:schemeClr val="bg1"/>
                        </a:solidFill>
                        <a:latin typeface="Tw Cen MT" panose="020B0602020104020603" pitchFamily="34" charset="0"/>
                      </a:endParaRP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2019</a:t>
                      </a:r>
                    </a:p>
                    <a:p>
                      <a:pPr algn="ct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a:t>
                      </a:r>
                      <a:r>
                        <a:rPr lang="ms-MY" sz="900" dirty="0" smtClean="0">
                          <a:solidFill>
                            <a:schemeClr val="bg1"/>
                          </a:solidFill>
                          <a:latin typeface="Tw Cen MT" panose="020B0602020104020603" pitchFamily="34" charset="0"/>
                        </a:rPr>
                        <a:t>0%</a:t>
                      </a:r>
                      <a:endParaRPr lang="ms-MY" sz="900" dirty="0">
                        <a:solidFill>
                          <a:schemeClr val="bg1"/>
                        </a:solidFill>
                        <a:latin typeface="Tw Cen MT" panose="020B0602020104020603" pitchFamily="34" charset="0"/>
                      </a:endParaRP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2020</a:t>
                      </a:r>
                    </a:p>
                    <a:p>
                      <a:pPr algn="ct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a:t>
                      </a:r>
                      <a:r>
                        <a:rPr lang="ms-MY" sz="900" dirty="0" smtClean="0">
                          <a:solidFill>
                            <a:schemeClr val="bg1"/>
                          </a:solidFill>
                          <a:latin typeface="Tw Cen MT" panose="020B0602020104020603" pitchFamily="34" charset="0"/>
                        </a:rPr>
                        <a:t>0%</a:t>
                      </a:r>
                      <a:endParaRPr lang="ms-MY" sz="900" dirty="0">
                        <a:solidFill>
                          <a:schemeClr val="bg1"/>
                        </a:solidFill>
                        <a:latin typeface="Tw Cen MT" panose="020B0602020104020603" pitchFamily="34" charset="0"/>
                      </a:endParaRPr>
                    </a:p>
                  </a:txBody>
                  <a:tcPr>
                    <a:solidFill>
                      <a:srgbClr val="FF3300">
                        <a:alpha val="65000"/>
                      </a:srgbClr>
                    </a:solidFill>
                  </a:tcPr>
                </a:tc>
                <a:extLst>
                  <a:ext uri="{0D108BD9-81ED-4DB2-BD59-A6C34878D82A}">
                    <a16:rowId xmlns:a16="http://schemas.microsoft.com/office/drawing/2014/main" val="2306563032"/>
                  </a:ext>
                </a:extLst>
              </a:tr>
              <a:tr h="3063781">
                <a:tc>
                  <a:txBody>
                    <a:bodyPr/>
                    <a:lstStyle/>
                    <a:p>
                      <a:pPr algn="ct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a:t>
                      </a:r>
                    </a:p>
                    <a:p>
                      <a:endParaRPr kumimoji="0" lang="ms-MY" sz="900" b="0" i="0" u="none" strike="noStrike" kern="1200" cap="none" spc="0" normalizeH="0" baseline="0" noProof="0" dirty="0">
                        <a:ln>
                          <a:noFill/>
                        </a:ln>
                        <a:solidFill>
                          <a:schemeClr val="tx1"/>
                        </a:solidFill>
                        <a:effectLst/>
                        <a:uLnTx/>
                        <a:uFillTx/>
                        <a:latin typeface="Tw Cen MT" panose="020B0602020104020603" pitchFamily="34" charset="0"/>
                        <a:ea typeface="+mn-ea"/>
                        <a:cs typeface="+mn-cs"/>
                      </a:endParaRPr>
                    </a:p>
                  </a:txBody>
                  <a:tcPr>
                    <a:solidFill>
                      <a:schemeClr val="accent2">
                        <a:lumMod val="20000"/>
                        <a:lumOff val="80000"/>
                      </a:schemeClr>
                    </a:solidFill>
                  </a:tcPr>
                </a:tc>
                <a:tc>
                  <a:txBody>
                    <a:bodyPr/>
                    <a:lstStyle/>
                    <a:p>
                      <a:pPr marL="0" marR="0" lvl="0" indent="0" algn="l" defTabSz="914400" rtl="0" eaLnBrk="1" fontAlgn="auto" latinLnBrk="0" hangingPunct="1">
                        <a:lnSpc>
                          <a:spcPct val="88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20% of private residential project achieve minimum of 70% QLASSIC Score</a:t>
                      </a:r>
                    </a:p>
                    <a:p>
                      <a:endParaRPr kumimoji="0" lang="ms-MY" sz="900" b="0" i="0" u="none" strike="noStrike" kern="1200" cap="none" spc="0" normalizeH="0" baseline="0" noProof="0" dirty="0">
                        <a:ln>
                          <a:noFill/>
                        </a:ln>
                        <a:solidFill>
                          <a:schemeClr val="tx1"/>
                        </a:solidFill>
                        <a:effectLst/>
                        <a:uLnTx/>
                        <a:uFillTx/>
                        <a:latin typeface="Tw Cen MT" panose="020B0602020104020603" pitchFamily="34" charset="0"/>
                        <a:ea typeface="+mn-ea"/>
                        <a:cs typeface="+mn-cs"/>
                      </a:endParaRPr>
                    </a:p>
                  </a:txBody>
                  <a:tcPr>
                    <a:solidFill>
                      <a:schemeClr val="accent2">
                        <a:lumMod val="20000"/>
                        <a:lumOff val="80000"/>
                      </a:schemeClr>
                    </a:solidFill>
                  </a:tcPr>
                </a:tc>
                <a:tc>
                  <a:txBody>
                    <a:bodyPr/>
                    <a:lstStyle/>
                    <a:p>
                      <a:pPr fontAlgn="auto">
                        <a:lnSpc>
                          <a:spcPct val="88000"/>
                        </a:lnSpc>
                        <a:spcBef>
                          <a:spcPts val="0"/>
                        </a:spcBef>
                        <a:spcAft>
                          <a:spcPts val="0"/>
                        </a:spcAft>
                        <a:defRPr/>
                      </a:pP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30% of private residential project achieve minimum of 70% QLASSIC Score</a:t>
                      </a:r>
                    </a:p>
                    <a:p>
                      <a:pPr fontAlgn="auto">
                        <a:lnSpc>
                          <a:spcPct val="88000"/>
                        </a:lnSpc>
                        <a:spcBef>
                          <a:spcPts val="0"/>
                        </a:spcBef>
                        <a:spcAft>
                          <a:spcPts val="0"/>
                        </a:spcAft>
                        <a:defRPr/>
                      </a:pPr>
                      <a:endPar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endParaRPr>
                    </a:p>
                    <a:p>
                      <a:pPr fontAlgn="auto">
                        <a:lnSpc>
                          <a:spcPct val="88000"/>
                        </a:lnSpc>
                        <a:spcBef>
                          <a:spcPts val="0"/>
                        </a:spcBef>
                        <a:spcAft>
                          <a:spcPts val="0"/>
                        </a:spcAft>
                        <a:defRPr/>
                      </a:pP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Tenders  for private residential building projects to adopt QLASSIC score as part of tender evaluation criteria for tenders exceeding RM10m</a:t>
                      </a:r>
                    </a:p>
                    <a:p>
                      <a:pPr fontAlgn="auto">
                        <a:lnSpc>
                          <a:spcPct val="88000"/>
                        </a:lnSpc>
                        <a:spcBef>
                          <a:spcPts val="0"/>
                        </a:spcBef>
                        <a:spcAft>
                          <a:spcPts val="0"/>
                        </a:spcAft>
                        <a:defRPr/>
                      </a:pPr>
                      <a:endPar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endParaRPr>
                    </a:p>
                    <a:p>
                      <a:pPr>
                        <a:lnSpc>
                          <a:spcPct val="88000"/>
                        </a:lnSpc>
                        <a:defRPr/>
                      </a:pP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Quality Assurance/Quality Control  guideline published for implementation by G7 contractors undertaking private residential projects</a:t>
                      </a:r>
                    </a:p>
                    <a:p>
                      <a:pPr>
                        <a:lnSpc>
                          <a:spcPct val="88000"/>
                        </a:lnSpc>
                        <a:defRPr/>
                      </a:pPr>
                      <a:endPar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endParaRPr>
                    </a:p>
                    <a:p>
                      <a:pPr>
                        <a:lnSpc>
                          <a:spcPct val="88000"/>
                        </a:lnSpc>
                        <a:defRPr/>
                      </a:pP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Contractual requirement guideline for minimum QLASSIC score of 70 completed for  incorporation into tender documents for private residential projects exceeding RM10m</a:t>
                      </a:r>
                    </a:p>
                  </a:txBody>
                  <a:tcPr>
                    <a:solidFill>
                      <a:schemeClr val="accent2">
                        <a:lumMod val="20000"/>
                        <a:lumOff val="80000"/>
                      </a:schemeClr>
                    </a:solidFill>
                  </a:tcPr>
                </a:tc>
                <a:tc>
                  <a:txBody>
                    <a:bodyPr/>
                    <a:lstStyle/>
                    <a:p>
                      <a:pPr marL="0" marR="0" lvl="0" indent="0" algn="l" defTabSz="914400" rtl="0" eaLnBrk="1" fontAlgn="auto" latinLnBrk="0" hangingPunct="1">
                        <a:lnSpc>
                          <a:spcPct val="88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40% of private residential project achieve minimum of 70% QLASSIC Score</a:t>
                      </a:r>
                    </a:p>
                    <a:p>
                      <a:endParaRPr kumimoji="0" lang="ms-MY" sz="900" b="0" i="0" u="none" strike="noStrike" kern="1200" cap="none" spc="0" normalizeH="0" baseline="0" noProof="0" dirty="0">
                        <a:ln>
                          <a:noFill/>
                        </a:ln>
                        <a:solidFill>
                          <a:schemeClr val="tx1"/>
                        </a:solidFill>
                        <a:effectLst/>
                        <a:uLnTx/>
                        <a:uFillTx/>
                        <a:latin typeface="Tw Cen MT" panose="020B0602020104020603" pitchFamily="34" charset="0"/>
                        <a:ea typeface="+mn-ea"/>
                        <a:cs typeface="+mn-cs"/>
                      </a:endParaRPr>
                    </a:p>
                  </a:txBody>
                  <a:tcPr>
                    <a:solidFill>
                      <a:schemeClr val="accent2">
                        <a:lumMod val="20000"/>
                        <a:lumOff val="80000"/>
                      </a:schemeClr>
                    </a:solidFill>
                  </a:tcPr>
                </a:tc>
                <a:tc>
                  <a:txBody>
                    <a:bodyPr/>
                    <a:lstStyle/>
                    <a:p>
                      <a:pPr marL="0" marR="0" lvl="0" indent="0" algn="l" defTabSz="914400" rtl="0" eaLnBrk="1" fontAlgn="auto" latinLnBrk="0" hangingPunct="1">
                        <a:lnSpc>
                          <a:spcPct val="88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50% of private residential project achieve minimum of 70% QLASSIC Score</a:t>
                      </a:r>
                    </a:p>
                    <a:p>
                      <a:endParaRPr kumimoji="0" lang="ms-MY" sz="900" b="0" i="0" u="none" strike="noStrike" kern="1200" cap="none" spc="0" normalizeH="0" baseline="0" noProof="0" dirty="0">
                        <a:ln>
                          <a:noFill/>
                        </a:ln>
                        <a:solidFill>
                          <a:schemeClr val="tx1"/>
                        </a:solidFill>
                        <a:effectLst/>
                        <a:uLnTx/>
                        <a:uFillTx/>
                        <a:latin typeface="Tw Cen MT" panose="020B0602020104020603" pitchFamily="34" charset="0"/>
                        <a:ea typeface="+mn-ea"/>
                        <a:cs typeface="+mn-cs"/>
                      </a:endParaRPr>
                    </a:p>
                  </a:txBody>
                  <a:tcPr>
                    <a:solidFill>
                      <a:schemeClr val="accent2">
                        <a:lumMod val="20000"/>
                        <a:lumOff val="80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2" y="5629274"/>
            <a:ext cx="6857999" cy="42767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77">
              <a:defRPr/>
            </a:pPr>
            <a:endParaRPr lang="ms-MY">
              <a:solidFill>
                <a:prstClr val="white"/>
              </a:solidFill>
              <a:latin typeface="Calibri" panose="020F0502020204030204"/>
            </a:endParaRPr>
          </a:p>
        </p:txBody>
      </p:sp>
      <p:graphicFrame>
        <p:nvGraphicFramePr>
          <p:cNvPr id="19" name="Table 18"/>
          <p:cNvGraphicFramePr>
            <a:graphicFrameLocks noGrp="1"/>
          </p:cNvGraphicFramePr>
          <p:nvPr>
            <p:extLst/>
          </p:nvPr>
        </p:nvGraphicFramePr>
        <p:xfrm>
          <a:off x="5067300" y="254484"/>
          <a:ext cx="1780091" cy="1594476"/>
        </p:xfrm>
        <a:graphic>
          <a:graphicData uri="http://schemas.openxmlformats.org/drawingml/2006/table">
            <a:tbl>
              <a:tblPr firstRow="1" bandRow="1">
                <a:tableStyleId>{5C22544A-7EE6-4342-B048-85BDC9FD1C3A}</a:tableStyleId>
              </a:tblPr>
              <a:tblGrid>
                <a:gridCol w="1780091">
                  <a:extLst>
                    <a:ext uri="{9D8B030D-6E8A-4147-A177-3AD203B41FA5}">
                      <a16:colId xmlns:a16="http://schemas.microsoft.com/office/drawing/2014/main" val="2880578049"/>
                    </a:ext>
                  </a:extLst>
                </a:gridCol>
              </a:tblGrid>
              <a:tr h="398619">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98619">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ms-MY" sz="1000" dirty="0" smtClean="0">
                          <a:solidFill>
                            <a:schemeClr val="tx1"/>
                          </a:solidFill>
                          <a:latin typeface="Tw Cen MT" panose="020B0602020104020603" pitchFamily="34" charset="0"/>
                        </a:rPr>
                        <a:t>Hj.</a:t>
                      </a:r>
                      <a:r>
                        <a:rPr lang="ms-MY" sz="1000" baseline="0" dirty="0" smtClean="0">
                          <a:solidFill>
                            <a:schemeClr val="tx1"/>
                          </a:solidFill>
                          <a:latin typeface="Tw Cen MT" panose="020B0602020104020603" pitchFamily="34" charset="0"/>
                        </a:rPr>
                        <a:t> Razuki Ibrahim</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398619">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marL="0" marR="0" indent="0" algn="r" defTabSz="685766" rtl="0" eaLnBrk="1" fontAlgn="auto" latinLnBrk="0" hangingPunct="1">
                        <a:lnSpc>
                          <a:spcPct val="100000"/>
                        </a:lnSpc>
                        <a:spcBef>
                          <a:spcPts val="0"/>
                        </a:spcBef>
                        <a:spcAft>
                          <a:spcPts val="0"/>
                        </a:spcAft>
                        <a:buClrTx/>
                        <a:buSzTx/>
                        <a:buFontTx/>
                        <a:buNone/>
                        <a:tabLst/>
                        <a:defRPr/>
                      </a:pPr>
                      <a:r>
                        <a:rPr lang="ms-MY" sz="1000" dirty="0" smtClean="0">
                          <a:solidFill>
                            <a:schemeClr val="tx1"/>
                          </a:solidFill>
                          <a:latin typeface="Tw Cen MT" panose="020B0602020104020603" pitchFamily="34" charset="0"/>
                        </a:rPr>
                        <a:t>Mohd Faizal Abdul Hamid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398619">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REHDA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672355914"/>
              </p:ext>
            </p:extLst>
          </p:nvPr>
        </p:nvGraphicFramePr>
        <p:xfrm>
          <a:off x="-1" y="455786"/>
          <a:ext cx="4774020" cy="1349447"/>
        </p:xfrm>
        <a:graphic>
          <a:graphicData uri="http://schemas.openxmlformats.org/drawingml/2006/table">
            <a:tbl>
              <a:tblPr firstRow="1" bandRow="1">
                <a:tableStyleId>{5C22544A-7EE6-4342-B048-85BDC9FD1C3A}</a:tableStyleId>
              </a:tblPr>
              <a:tblGrid>
                <a:gridCol w="4774020">
                  <a:extLst>
                    <a:ext uri="{9D8B030D-6E8A-4147-A177-3AD203B41FA5}">
                      <a16:colId xmlns:a16="http://schemas.microsoft.com/office/drawing/2014/main" val="2880578049"/>
                    </a:ext>
                  </a:extLst>
                </a:gridCol>
              </a:tblGrid>
              <a:tr h="552209">
                <a:tc>
                  <a:txBody>
                    <a:bodyPr/>
                    <a:lstStyle/>
                    <a:p>
                      <a:r>
                        <a:rPr lang="ms-MY" sz="1000" b="1" dirty="0" smtClean="0">
                          <a:solidFill>
                            <a:schemeClr val="tx1"/>
                          </a:solidFill>
                          <a:latin typeface="Tw Cen MT" panose="020B0602020104020603" pitchFamily="34" charset="0"/>
                        </a:rPr>
                        <a:t>KPI DESCRIPTION</a:t>
                      </a:r>
                    </a:p>
                    <a:p>
                      <a:pPr fontAlgn="auto">
                        <a:spcBef>
                          <a:spcPts val="0"/>
                        </a:spcBef>
                        <a:spcAft>
                          <a:spcPts val="0"/>
                        </a:spcAft>
                        <a:defRPr/>
                      </a:pPr>
                      <a:r>
                        <a:rPr lang="en-MY" sz="1000" b="0" kern="1200" dirty="0" smtClean="0">
                          <a:solidFill>
                            <a:schemeClr val="tx1"/>
                          </a:solidFill>
                          <a:latin typeface="Tw Cen MT" panose="020B0602020104020603" pitchFamily="34" charset="0"/>
                          <a:ea typeface="+mn-ea"/>
                          <a:cs typeface="+mn-cs"/>
                        </a:rPr>
                        <a:t>More than 50% of private residential projects with contract sum exceeding RM10m completed annually to achieve a minimum QLASSIC score of  70 by Q4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98619">
                <a:tc>
                  <a:txBody>
                    <a:bodyPr/>
                    <a:lstStyle/>
                    <a:p>
                      <a:r>
                        <a:rPr lang="ms-MY" sz="1000" b="1" dirty="0" smtClean="0">
                          <a:solidFill>
                            <a:schemeClr val="tx1"/>
                          </a:solidFill>
                          <a:latin typeface="Tw Cen MT" panose="020B0602020104020603" pitchFamily="34" charset="0"/>
                        </a:rPr>
                        <a:t>INITIATIVE</a:t>
                      </a:r>
                    </a:p>
                    <a:p>
                      <a:r>
                        <a:rPr lang="en-US" sz="1000" b="0" dirty="0" smtClean="0">
                          <a:solidFill>
                            <a:schemeClr val="tx1"/>
                          </a:solidFill>
                          <a:latin typeface="Tw Cen MT" panose="020B0602020104020603" pitchFamily="34" charset="0"/>
                        </a:rPr>
                        <a:t>Q1 - Increase Emphasis On Quality And Implement Quality Assessments</a:t>
                      </a:r>
                      <a:endParaRPr lang="ms-MY" sz="1000" b="0" dirty="0" smtClean="0">
                        <a:solidFill>
                          <a:schemeClr val="tx1"/>
                        </a:solidFill>
                        <a:latin typeface="Tw Cen MT" panose="020B0602020104020603" pitchFamily="34" charset="0"/>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398619">
                <a:tc>
                  <a:txBody>
                    <a:bodyPr/>
                    <a:lstStyle/>
                    <a:p>
                      <a:r>
                        <a:rPr lang="ms-MY" sz="1000" b="1" dirty="0" smtClean="0">
                          <a:solidFill>
                            <a:schemeClr val="tx1"/>
                          </a:solidFill>
                          <a:latin typeface="Tw Cen MT" panose="020B0602020104020603" pitchFamily="34" charset="0"/>
                        </a:rPr>
                        <a:t>SUB-INITIATIVE</a:t>
                      </a:r>
                    </a:p>
                    <a:p>
                      <a:r>
                        <a:rPr lang="ms-MY" sz="1000" b="1" dirty="0" smtClean="0">
                          <a:solidFill>
                            <a:schemeClr val="tx1"/>
                          </a:solidFill>
                          <a:latin typeface="Tw Cen MT" panose="020B0602020104020603" pitchFamily="34" charset="0"/>
                        </a:rPr>
                        <a:t>-</a:t>
                      </a:r>
                      <a:endParaRPr lang="ms-MY" sz="1000" dirty="0" smtClean="0">
                        <a:solidFill>
                          <a:schemeClr val="tx1"/>
                        </a:solidFill>
                        <a:latin typeface="Tw Cen MT" panose="020B0602020104020603"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22040" y="5733149"/>
            <a:ext cx="6731185" cy="4955203"/>
          </a:xfrm>
          <a:prstGeom prst="rect">
            <a:avLst/>
          </a:prstGeom>
          <a:noFill/>
        </p:spPr>
        <p:txBody>
          <a:bodyPr wrap="square" rtlCol="0">
            <a:spAutoFit/>
          </a:bodyPr>
          <a:lstStyle/>
          <a:p>
            <a:r>
              <a:rPr lang="en-MY" sz="1000" dirty="0">
                <a:latin typeface="Tw Cen MT" panose="020B0602020104020603" pitchFamily="34" charset="0"/>
              </a:rPr>
              <a:t>This </a:t>
            </a:r>
            <a:r>
              <a:rPr lang="en-MY" sz="1000" dirty="0" smtClean="0">
                <a:latin typeface="Tw Cen MT" panose="020B0602020104020603" pitchFamily="34" charset="0"/>
              </a:rPr>
              <a:t>is a new KPI introduced in 2017 under </a:t>
            </a:r>
            <a:r>
              <a:rPr lang="en-MY" sz="1000" dirty="0">
                <a:latin typeface="Tw Cen MT" panose="020B0602020104020603" pitchFamily="34" charset="0"/>
              </a:rPr>
              <a:t>the purview of IWG1.</a:t>
            </a:r>
          </a:p>
          <a:p>
            <a:endParaRPr lang="en-MY" sz="1000" dirty="0">
              <a:latin typeface="Tw Cen MT" panose="020B0602020104020603" pitchFamily="34" charset="0"/>
            </a:endParaRPr>
          </a:p>
          <a:p>
            <a:r>
              <a:rPr lang="en-US" sz="1000" b="1" dirty="0" smtClean="0">
                <a:latin typeface="Tw Cen MT" panose="020B0602020104020603" pitchFamily="34" charset="0"/>
              </a:rPr>
              <a:t>QLASSIC Score  </a:t>
            </a:r>
            <a:r>
              <a:rPr lang="en-US" sz="1000" b="1" dirty="0">
                <a:latin typeface="Tw Cen MT" panose="020B0602020104020603" pitchFamily="34" charset="0"/>
              </a:rPr>
              <a:t>on </a:t>
            </a:r>
            <a:r>
              <a:rPr lang="en-US" sz="1000" b="1" dirty="0" smtClean="0">
                <a:latin typeface="Tw Cen MT" panose="020B0602020104020603" pitchFamily="34" charset="0"/>
              </a:rPr>
              <a:t>Private </a:t>
            </a:r>
            <a:r>
              <a:rPr lang="en-US" sz="1000" b="1" dirty="0">
                <a:latin typeface="Tw Cen MT" panose="020B0602020104020603" pitchFamily="34" charset="0"/>
              </a:rPr>
              <a:t>P</a:t>
            </a:r>
            <a:r>
              <a:rPr lang="en-US" sz="1000" b="1" dirty="0" smtClean="0">
                <a:latin typeface="Tw Cen MT" panose="020B0602020104020603" pitchFamily="34" charset="0"/>
              </a:rPr>
              <a:t>rojects</a:t>
            </a:r>
            <a:endParaRPr lang="en-US" sz="1000" b="1" dirty="0">
              <a:latin typeface="Tw Cen MT" panose="020B0602020104020603" pitchFamily="34" charset="0"/>
            </a:endParaRPr>
          </a:p>
          <a:p>
            <a:r>
              <a:rPr lang="en-MY" sz="1000" dirty="0">
                <a:latin typeface="Tw Cen MT" panose="020B0602020104020603" pitchFamily="34" charset="0"/>
              </a:rPr>
              <a:t>In Q2 2018, </a:t>
            </a:r>
            <a:r>
              <a:rPr lang="en-MY" sz="1000" dirty="0" smtClean="0">
                <a:latin typeface="Tw Cen MT" panose="020B0602020104020603" pitchFamily="34" charset="0"/>
              </a:rPr>
              <a:t>64 </a:t>
            </a:r>
            <a:r>
              <a:rPr lang="en-MY" sz="1000" dirty="0">
                <a:latin typeface="Tw Cen MT" panose="020B0602020104020603" pitchFamily="34" charset="0"/>
              </a:rPr>
              <a:t>projects were assessed using QLASSIC. </a:t>
            </a:r>
            <a:r>
              <a:rPr lang="en-MY" sz="1000" dirty="0" smtClean="0">
                <a:latin typeface="Tw Cen MT" panose="020B0602020104020603" pitchFamily="34" charset="0"/>
              </a:rPr>
              <a:t> The total projects assessed up till Q2 2018 is 141.</a:t>
            </a:r>
            <a:endParaRPr lang="en-US" sz="1000" dirty="0">
              <a:latin typeface="Tw Cen MT" panose="020B0602020104020603" pitchFamily="34" charset="0"/>
            </a:endParaRPr>
          </a:p>
          <a:p>
            <a:endParaRPr lang="en-US" sz="1000" b="1" dirty="0" smtClean="0">
              <a:latin typeface="Tw Cen MT" panose="020B0602020104020603" pitchFamily="34" charset="0"/>
            </a:endParaRPr>
          </a:p>
          <a:p>
            <a:endParaRPr lang="en-US" sz="1000" b="1" dirty="0" smtClean="0">
              <a:solidFill>
                <a:srgbClr val="FF3300"/>
              </a:solidFill>
              <a:latin typeface="Tw Cen MT" panose="020B0602020104020603" pitchFamily="34" charset="0"/>
            </a:endParaRPr>
          </a:p>
          <a:p>
            <a:endParaRPr lang="en-US" sz="1000" b="1" dirty="0" smtClean="0">
              <a:solidFill>
                <a:srgbClr val="FF3300"/>
              </a:solidFill>
              <a:latin typeface="Tw Cen MT" panose="020B0602020104020603" pitchFamily="34" charset="0"/>
            </a:endParaRPr>
          </a:p>
          <a:p>
            <a:endParaRPr lang="en-US" sz="1000" b="1" dirty="0" smtClean="0">
              <a:solidFill>
                <a:srgbClr val="FF3300"/>
              </a:solidFill>
              <a:latin typeface="Tw Cen MT" panose="020B0602020104020603" pitchFamily="34" charset="0"/>
            </a:endParaRPr>
          </a:p>
          <a:p>
            <a:endParaRPr lang="en-US" sz="1000" b="1" dirty="0" smtClean="0">
              <a:solidFill>
                <a:srgbClr val="FF3300"/>
              </a:solidFill>
              <a:latin typeface="Tw Cen MT" panose="020B0602020104020603" pitchFamily="34" charset="0"/>
            </a:endParaRPr>
          </a:p>
          <a:p>
            <a:endParaRPr lang="en-US" sz="1000" b="1" dirty="0" smtClean="0">
              <a:solidFill>
                <a:srgbClr val="FF3300"/>
              </a:solidFill>
              <a:latin typeface="Tw Cen MT" panose="020B0602020104020603" pitchFamily="34" charset="0"/>
            </a:endParaRPr>
          </a:p>
          <a:p>
            <a:endParaRPr lang="en-MY" sz="1000" dirty="0" smtClean="0">
              <a:latin typeface="Tw Cen MT" panose="020B0602020104020603" pitchFamily="34" charset="0"/>
            </a:endParaRPr>
          </a:p>
          <a:p>
            <a:r>
              <a:rPr lang="en-MY" sz="1000" dirty="0" smtClean="0">
                <a:latin typeface="Tw Cen MT" panose="020B0602020104020603" pitchFamily="34" charset="0"/>
              </a:rPr>
              <a:t>In Q1 2018, the highest QLASSIC score for projects is 84%, the lowest QLASSIC score is 59% and the average QLASSIC score is 73.9%.</a:t>
            </a:r>
          </a:p>
          <a:p>
            <a:endParaRPr lang="en-MY" sz="1000" dirty="0">
              <a:latin typeface="Tw Cen MT" panose="020B0602020104020603" pitchFamily="34" charset="0"/>
            </a:endParaRPr>
          </a:p>
          <a:p>
            <a:r>
              <a:rPr lang="en-MY" sz="1000" dirty="0" smtClean="0">
                <a:latin typeface="Tw Cen MT" panose="020B0602020104020603" pitchFamily="34" charset="0"/>
              </a:rPr>
              <a:t>In Q2 2018, the </a:t>
            </a:r>
            <a:r>
              <a:rPr lang="en-MY" sz="1000" dirty="0">
                <a:latin typeface="Tw Cen MT" panose="020B0602020104020603" pitchFamily="34" charset="0"/>
              </a:rPr>
              <a:t>highest QLASSIC score for projects </a:t>
            </a:r>
            <a:r>
              <a:rPr lang="en-MY" sz="1000" dirty="0" smtClean="0">
                <a:latin typeface="Tw Cen MT" panose="020B0602020104020603" pitchFamily="34" charset="0"/>
              </a:rPr>
              <a:t>is </a:t>
            </a:r>
            <a:r>
              <a:rPr lang="en-MY" sz="1000" dirty="0">
                <a:latin typeface="Tw Cen MT" panose="020B0602020104020603" pitchFamily="34" charset="0"/>
              </a:rPr>
              <a:t>86%, the lowest </a:t>
            </a:r>
            <a:r>
              <a:rPr lang="en-MY" sz="1000" dirty="0" smtClean="0">
                <a:latin typeface="Tw Cen MT" panose="020B0602020104020603" pitchFamily="34" charset="0"/>
              </a:rPr>
              <a:t>QLASSIC score </a:t>
            </a:r>
            <a:r>
              <a:rPr lang="en-MY" sz="1000" dirty="0">
                <a:latin typeface="Tw Cen MT" panose="020B0602020104020603" pitchFamily="34" charset="0"/>
              </a:rPr>
              <a:t>is 62% and the average QLASSIC score is 74.2%.</a:t>
            </a:r>
          </a:p>
          <a:p>
            <a:pPr lvl="0"/>
            <a:endParaRPr lang="en-US" sz="1000" dirty="0">
              <a:solidFill>
                <a:srgbClr val="FF3300"/>
              </a:solidFill>
              <a:latin typeface="Tw Cen MT" panose="020B0602020104020603" pitchFamily="34" charset="0"/>
            </a:endParaRPr>
          </a:p>
          <a:p>
            <a:r>
              <a:rPr lang="en-MY" sz="1000" b="1" dirty="0" smtClean="0">
                <a:latin typeface="Tw Cen MT" panose="020B0602020104020603" pitchFamily="34" charset="0"/>
              </a:rPr>
              <a:t>Quality Assurance/Quality Control guideline published</a:t>
            </a:r>
          </a:p>
          <a:p>
            <a:pPr algn="just"/>
            <a:r>
              <a:rPr lang="en-MY" sz="1000" dirty="0" smtClean="0">
                <a:latin typeface="Tw Cen MT" panose="020B0602020104020603" pitchFamily="34" charset="0"/>
              </a:rPr>
              <a:t>CIDB appointed Global Quality Excellence Academy </a:t>
            </a:r>
            <a:r>
              <a:rPr lang="en-MY" sz="1000" dirty="0" err="1" smtClean="0">
                <a:latin typeface="Tw Cen MT" panose="020B0602020104020603" pitchFamily="34" charset="0"/>
              </a:rPr>
              <a:t>Sdn</a:t>
            </a:r>
            <a:r>
              <a:rPr lang="en-MY" sz="1000" dirty="0" smtClean="0">
                <a:latin typeface="Tw Cen MT" panose="020B0602020104020603" pitchFamily="34" charset="0"/>
              </a:rPr>
              <a:t> </a:t>
            </a:r>
            <a:r>
              <a:rPr lang="en-MY" sz="1000" dirty="0" err="1" smtClean="0">
                <a:latin typeface="Tw Cen MT" panose="020B0602020104020603" pitchFamily="34" charset="0"/>
              </a:rPr>
              <a:t>Bhd</a:t>
            </a:r>
            <a:r>
              <a:rPr lang="en-MY" sz="1000" dirty="0" smtClean="0">
                <a:latin typeface="Tw Cen MT" panose="020B0602020104020603" pitchFamily="34" charset="0"/>
              </a:rPr>
              <a:t> on 22 Feb 2018 to develop a QA/QC guideline with the completion date at the end of November 2018. The guideline is 80% completed. It is scheduled to be tabled to IWG1 for required feedback in July 2018.</a:t>
            </a:r>
          </a:p>
          <a:p>
            <a:endParaRPr lang="en-MY" sz="1000" dirty="0" smtClean="0">
              <a:solidFill>
                <a:srgbClr val="FF0000"/>
              </a:solidFill>
              <a:latin typeface="Tw Cen MT" panose="020B0602020104020603" pitchFamily="34" charset="0"/>
            </a:endParaRPr>
          </a:p>
          <a:p>
            <a:r>
              <a:rPr lang="en-MY" sz="1000" b="1" dirty="0" smtClean="0">
                <a:latin typeface="Tw Cen MT" panose="020B0602020104020603" pitchFamily="34" charset="0"/>
              </a:rPr>
              <a:t>QLASSIC as a deciding factor for tender proposal</a:t>
            </a:r>
          </a:p>
          <a:p>
            <a:pPr algn="just"/>
            <a:r>
              <a:rPr lang="en-MY" sz="1000" dirty="0" smtClean="0">
                <a:latin typeface="Tw Cen MT" panose="020B0602020104020603" pitchFamily="34" charset="0"/>
              </a:rPr>
              <a:t>CIDB appointed Canaan Building Inspections &amp; Rectification Services in Feb 2018 to develop the mechanism on implementing QLASSIC as a deciding factor for tender proposal with the completion date at the end of September 2018. </a:t>
            </a:r>
            <a:endParaRPr lang="en-MY" sz="1000" dirty="0" smtClean="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MY" sz="1000" b="1" dirty="0">
              <a:solidFill>
                <a:srgbClr val="FF0000"/>
              </a:solidFill>
              <a:latin typeface="Tw Cen MT" panose="020B0602020104020603" pitchFamily="34" charset="0"/>
            </a:endParaRPr>
          </a:p>
          <a:p>
            <a:endParaRPr lang="en-US" sz="900" dirty="0">
              <a:latin typeface="Tw Cen MT" panose="020B0602020104020603" pitchFamily="34" charset="0"/>
            </a:endParaRPr>
          </a:p>
          <a:p>
            <a:endParaRPr lang="en-MY" sz="900" dirty="0">
              <a:latin typeface="Tw Cen MT" panose="020B0602020104020603" pitchFamily="34" charset="0"/>
            </a:endParaRPr>
          </a:p>
          <a:p>
            <a:endParaRPr lang="en-MY" sz="900" dirty="0">
              <a:solidFill>
                <a:srgbClr val="FF3300"/>
              </a:solidFill>
              <a:latin typeface="Tw Cen MT" panose="020B0602020104020603" pitchFamily="34" charset="0"/>
            </a:endParaRPr>
          </a:p>
          <a:p>
            <a:endParaRPr lang="en-MY" sz="900" b="1" dirty="0">
              <a:latin typeface="Tw Cen MT" panose="020B0602020104020603" pitchFamily="34" charset="0"/>
            </a:endParaRPr>
          </a:p>
        </p:txBody>
      </p:sp>
      <p:sp>
        <p:nvSpPr>
          <p:cNvPr id="5" name="Rectangle 4"/>
          <p:cNvSpPr/>
          <p:nvPr/>
        </p:nvSpPr>
        <p:spPr>
          <a:xfrm>
            <a:off x="2110333" y="63798"/>
            <a:ext cx="3167790" cy="307777"/>
          </a:xfrm>
          <a:prstGeom prst="rect">
            <a:avLst/>
          </a:prstGeom>
          <a:ln>
            <a:noFill/>
          </a:ln>
        </p:spPr>
        <p:txBody>
          <a:bodyPr wrap="none">
            <a:spAutoFit/>
          </a:bodyPr>
          <a:lstStyle/>
          <a:p>
            <a:r>
              <a:rPr lang="ms-MY" sz="1400" b="1" dirty="0">
                <a:solidFill>
                  <a:srgbClr val="FF0000"/>
                </a:solidFill>
                <a:latin typeface="Tw Cen MT" panose="020B0602020104020603" pitchFamily="34" charset="0"/>
              </a:rPr>
              <a:t>QUALITY, SAFETY &amp; PROFESSIONALISM</a:t>
            </a:r>
            <a:endParaRPr lang="ms-MY" sz="1400" dirty="0">
              <a:solidFill>
                <a:srgbClr val="FF0000"/>
              </a:solidFill>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a:t>
            </a:r>
            <a:r>
              <a:rPr lang="ms-MY" sz="2800" b="1" dirty="0" smtClean="0">
                <a:solidFill>
                  <a:schemeClr val="bg1"/>
                </a:solidFill>
                <a:latin typeface="Tw Cen MT" panose="020B0602020104020603" pitchFamily="34" charset="0"/>
              </a:rPr>
              <a:t>Q1-111</a:t>
            </a:r>
            <a:endParaRPr lang="ms-MY" sz="2800" dirty="0">
              <a:solidFill>
                <a:schemeClr val="bg1"/>
              </a:solidFill>
            </a:endParaRPr>
          </a:p>
        </p:txBody>
      </p:sp>
      <p:sp>
        <p:nvSpPr>
          <p:cNvPr id="15" name="TextBox 14"/>
          <p:cNvSpPr txBox="1"/>
          <p:nvPr/>
        </p:nvSpPr>
        <p:spPr>
          <a:xfrm>
            <a:off x="0" y="5498005"/>
            <a:ext cx="6858000" cy="230832"/>
          </a:xfrm>
          <a:prstGeom prst="rect">
            <a:avLst/>
          </a:prstGeom>
          <a:solidFill>
            <a:srgbClr val="FF330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3"/>
            <a:ext cx="6858000" cy="230832"/>
          </a:xfrm>
          <a:prstGeom prst="rect">
            <a:avLst/>
          </a:prstGeom>
          <a:solidFill>
            <a:srgbClr val="FF330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977925579"/>
              </p:ext>
            </p:extLst>
          </p:nvPr>
        </p:nvGraphicFramePr>
        <p:xfrm>
          <a:off x="209136" y="6505575"/>
          <a:ext cx="6439728" cy="822960"/>
        </p:xfrm>
        <a:graphic>
          <a:graphicData uri="http://schemas.openxmlformats.org/drawingml/2006/table">
            <a:tbl>
              <a:tblPr firstRow="1" bandRow="1">
                <a:tableStyleId>{5940675A-B579-460E-94D1-54222C63F5DA}</a:tableStyleId>
              </a:tblPr>
              <a:tblGrid>
                <a:gridCol w="712274">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104900">
                  <a:extLst>
                    <a:ext uri="{9D8B030D-6E8A-4147-A177-3AD203B41FA5}">
                      <a16:colId xmlns:a16="http://schemas.microsoft.com/office/drawing/2014/main" val="20002"/>
                    </a:ext>
                  </a:extLst>
                </a:gridCol>
                <a:gridCol w="1076325">
                  <a:extLst>
                    <a:ext uri="{9D8B030D-6E8A-4147-A177-3AD203B41FA5}">
                      <a16:colId xmlns:a16="http://schemas.microsoft.com/office/drawing/2014/main" val="20003"/>
                    </a:ext>
                  </a:extLst>
                </a:gridCol>
                <a:gridCol w="1123950">
                  <a:extLst>
                    <a:ext uri="{9D8B030D-6E8A-4147-A177-3AD203B41FA5}">
                      <a16:colId xmlns:a16="http://schemas.microsoft.com/office/drawing/2014/main" val="20004"/>
                    </a:ext>
                  </a:extLst>
                </a:gridCol>
                <a:gridCol w="1584079">
                  <a:extLst>
                    <a:ext uri="{9D8B030D-6E8A-4147-A177-3AD203B41FA5}">
                      <a16:colId xmlns:a16="http://schemas.microsoft.com/office/drawing/2014/main" val="20005"/>
                    </a:ext>
                  </a:extLst>
                </a:gridCol>
              </a:tblGrid>
              <a:tr h="355600">
                <a:tc>
                  <a:txBody>
                    <a:bodyPr/>
                    <a:lstStyle/>
                    <a:p>
                      <a:pPr algn="ctr"/>
                      <a:r>
                        <a:rPr lang="en-US" sz="900" b="1" kern="1200" dirty="0" smtClean="0">
                          <a:solidFill>
                            <a:schemeClr val="tx1"/>
                          </a:solidFill>
                          <a:latin typeface="Tw Cen MT" panose="020B0602020104020603" pitchFamily="34" charset="0"/>
                          <a:ea typeface="+mn-ea"/>
                          <a:cs typeface="+mn-cs"/>
                        </a:rPr>
                        <a:t>Year</a:t>
                      </a:r>
                      <a:endParaRPr lang="en-MY" sz="900" b="1" kern="1200" dirty="0">
                        <a:solidFill>
                          <a:schemeClr val="tx1"/>
                        </a:solidFill>
                        <a:latin typeface="Tw Cen MT" panose="020B0602020104020603" pitchFamily="34" charset="0"/>
                        <a:ea typeface="+mn-ea"/>
                        <a:cs typeface="+mn-cs"/>
                      </a:endParaRPr>
                    </a:p>
                  </a:txBody>
                  <a:tcPr anchor="ctr">
                    <a:solidFill>
                      <a:schemeClr val="accent2">
                        <a:lumMod val="20000"/>
                        <a:lumOff val="80000"/>
                      </a:schemeClr>
                    </a:solidFill>
                  </a:tcPr>
                </a:tc>
                <a:tc>
                  <a:txBody>
                    <a:bodyPr/>
                    <a:lstStyle/>
                    <a:p>
                      <a:pPr algn="ctr"/>
                      <a:r>
                        <a:rPr lang="en-US" sz="900" b="1" kern="1200" dirty="0" smtClean="0">
                          <a:solidFill>
                            <a:schemeClr val="tx1"/>
                          </a:solidFill>
                          <a:latin typeface="Tw Cen MT" panose="020B0602020104020603" pitchFamily="34" charset="0"/>
                          <a:ea typeface="+mn-ea"/>
                          <a:cs typeface="+mn-cs"/>
                        </a:rPr>
                        <a:t>Baseline</a:t>
                      </a:r>
                      <a:endParaRPr lang="en-MY" sz="900" b="1" kern="1200" dirty="0">
                        <a:solidFill>
                          <a:schemeClr val="tx1"/>
                        </a:solidFill>
                        <a:latin typeface="Tw Cen MT" panose="020B0602020104020603" pitchFamily="34" charset="0"/>
                        <a:ea typeface="+mn-ea"/>
                        <a:cs typeface="+mn-cs"/>
                      </a:endParaRPr>
                    </a:p>
                  </a:txBody>
                  <a:tcPr anchor="ctr">
                    <a:solidFill>
                      <a:schemeClr val="accent2">
                        <a:lumMod val="20000"/>
                        <a:lumOff val="80000"/>
                      </a:schemeClr>
                    </a:solidFill>
                  </a:tcPr>
                </a:tc>
                <a:tc>
                  <a:txBody>
                    <a:bodyPr/>
                    <a:lstStyle/>
                    <a:p>
                      <a:pPr algn="ctr"/>
                      <a:r>
                        <a:rPr lang="en-US" sz="900" b="1" kern="1200" dirty="0" smtClean="0">
                          <a:solidFill>
                            <a:schemeClr val="tx1"/>
                          </a:solidFill>
                          <a:latin typeface="Tw Cen MT" panose="020B0602020104020603" pitchFamily="34" charset="0"/>
                          <a:ea typeface="+mn-ea"/>
                          <a:cs typeface="+mn-cs"/>
                        </a:rPr>
                        <a:t>No. of Projects Targeted</a:t>
                      </a:r>
                    </a:p>
                  </a:txBody>
                  <a:tcPr anchor="ctr">
                    <a:solidFill>
                      <a:schemeClr val="accent2">
                        <a:lumMod val="20000"/>
                        <a:lumOff val="80000"/>
                      </a:schemeClr>
                    </a:solidFill>
                  </a:tcPr>
                </a:tc>
                <a:tc>
                  <a:txBody>
                    <a:bodyPr/>
                    <a:lstStyle/>
                    <a:p>
                      <a:pPr algn="ctr"/>
                      <a:r>
                        <a:rPr lang="en-US" sz="900" b="1" kern="1200" dirty="0" smtClean="0">
                          <a:solidFill>
                            <a:schemeClr val="tx1"/>
                          </a:solidFill>
                          <a:latin typeface="Tw Cen MT" panose="020B0602020104020603" pitchFamily="34" charset="0"/>
                          <a:ea typeface="+mn-ea"/>
                          <a:cs typeface="+mn-cs"/>
                        </a:rPr>
                        <a:t>No. of Projects Assessed</a:t>
                      </a:r>
                      <a:endParaRPr lang="en-MY" sz="900" b="1" kern="1200" dirty="0">
                        <a:solidFill>
                          <a:schemeClr val="tx1"/>
                        </a:solidFill>
                        <a:latin typeface="Tw Cen MT" panose="020B0602020104020603" pitchFamily="34" charset="0"/>
                        <a:ea typeface="+mn-ea"/>
                        <a:cs typeface="+mn-cs"/>
                      </a:endParaRPr>
                    </a:p>
                  </a:txBody>
                  <a:tcPr anchor="ctr">
                    <a:solidFill>
                      <a:schemeClr val="accent2">
                        <a:lumMod val="20000"/>
                        <a:lumOff val="80000"/>
                      </a:schemeClr>
                    </a:solidFill>
                  </a:tcPr>
                </a:tc>
                <a:tc>
                  <a:txBody>
                    <a:bodyPr/>
                    <a:lstStyle/>
                    <a:p>
                      <a:pPr algn="ctr"/>
                      <a:r>
                        <a:rPr lang="en-US" sz="900" b="1" kern="1200" dirty="0" smtClean="0">
                          <a:solidFill>
                            <a:schemeClr val="tx1"/>
                          </a:solidFill>
                          <a:latin typeface="Tw Cen MT" panose="020B0602020104020603" pitchFamily="34" charset="0"/>
                          <a:ea typeface="+mn-ea"/>
                          <a:cs typeface="+mn-cs"/>
                        </a:rPr>
                        <a:t>No. of Projects Achieved &gt;70%</a:t>
                      </a:r>
                    </a:p>
                  </a:txBody>
                  <a:tcPr anchor="ctr">
                    <a:solidFill>
                      <a:schemeClr val="accent2">
                        <a:lumMod val="20000"/>
                        <a:lumOff val="80000"/>
                      </a:schemeClr>
                    </a:solidFill>
                  </a:tcPr>
                </a:tc>
                <a:tc>
                  <a:txBody>
                    <a:bodyPr/>
                    <a:lstStyle/>
                    <a:p>
                      <a:pPr algn="ctr"/>
                      <a:r>
                        <a:rPr lang="en-US" sz="900" b="1" kern="1200" dirty="0" smtClean="0">
                          <a:solidFill>
                            <a:schemeClr val="tx1"/>
                          </a:solidFill>
                          <a:latin typeface="Tw Cen MT" panose="020B0602020104020603" pitchFamily="34" charset="0"/>
                          <a:ea typeface="+mn-ea"/>
                          <a:cs typeface="+mn-cs"/>
                        </a:rPr>
                        <a:t>Achievement</a:t>
                      </a:r>
                      <a:endParaRPr lang="en-MY" sz="900" b="1" kern="1200" dirty="0">
                        <a:solidFill>
                          <a:schemeClr val="tx1"/>
                        </a:solidFill>
                        <a:latin typeface="Tw Cen MT" panose="020B0602020104020603" pitchFamily="34" charset="0"/>
                        <a:ea typeface="+mn-ea"/>
                        <a:cs typeface="+mn-cs"/>
                      </a:endParaRPr>
                    </a:p>
                  </a:txBody>
                  <a:tcPr anchor="ctr">
                    <a:solidFill>
                      <a:schemeClr val="accent2">
                        <a:lumMod val="20000"/>
                        <a:lumOff val="80000"/>
                      </a:schemeClr>
                    </a:solidFill>
                  </a:tcPr>
                </a:tc>
                <a:extLst>
                  <a:ext uri="{0D108BD9-81ED-4DB2-BD59-A6C34878D82A}">
                    <a16:rowId xmlns:a16="http://schemas.microsoft.com/office/drawing/2014/main" val="10000"/>
                  </a:ext>
                </a:extLst>
              </a:tr>
              <a:tr h="222250">
                <a:tc>
                  <a:txBody>
                    <a:bodyPr/>
                    <a:lstStyle/>
                    <a:p>
                      <a:pPr algn="ctr"/>
                      <a:r>
                        <a:rPr lang="en-US" sz="900" kern="1200" dirty="0" smtClean="0">
                          <a:solidFill>
                            <a:schemeClr val="tx1"/>
                          </a:solidFill>
                          <a:latin typeface="Tw Cen MT" panose="020B0602020104020603" pitchFamily="34" charset="0"/>
                          <a:ea typeface="+mn-ea"/>
                          <a:cs typeface="+mn-cs"/>
                        </a:rPr>
                        <a:t>2017</a:t>
                      </a:r>
                      <a:endParaRPr lang="en-MY" sz="900" kern="1200" dirty="0">
                        <a:solidFill>
                          <a:schemeClr val="tx1"/>
                        </a:solidFill>
                        <a:latin typeface="Tw Cen MT" panose="020B0602020104020603" pitchFamily="34" charset="0"/>
                        <a:ea typeface="+mn-ea"/>
                        <a:cs typeface="+mn-cs"/>
                      </a:endParaRPr>
                    </a:p>
                  </a:txBody>
                  <a:tcPr/>
                </a:tc>
                <a:tc>
                  <a:txBody>
                    <a:bodyPr/>
                    <a:lstStyle/>
                    <a:p>
                      <a:pPr algn="ctr"/>
                      <a:r>
                        <a:rPr lang="en-US" sz="900" kern="1200" dirty="0" smtClean="0">
                          <a:solidFill>
                            <a:schemeClr val="tx1"/>
                          </a:solidFill>
                          <a:latin typeface="Tw Cen MT" panose="020B0602020104020603" pitchFamily="34" charset="0"/>
                          <a:ea typeface="+mn-ea"/>
                          <a:cs typeface="+mn-cs"/>
                        </a:rPr>
                        <a:t>292</a:t>
                      </a:r>
                      <a:endParaRPr lang="en-MY" sz="900" kern="1200" dirty="0">
                        <a:solidFill>
                          <a:schemeClr val="tx1"/>
                        </a:solidFill>
                        <a:latin typeface="Tw Cen MT" panose="020B0602020104020603" pitchFamily="34" charset="0"/>
                        <a:ea typeface="+mn-ea"/>
                        <a:cs typeface="+mn-cs"/>
                      </a:endParaRPr>
                    </a:p>
                  </a:txBody>
                  <a:tcPr/>
                </a:tc>
                <a:tc>
                  <a:txBody>
                    <a:bodyPr/>
                    <a:lstStyle/>
                    <a:p>
                      <a:pPr algn="ctr"/>
                      <a:r>
                        <a:rPr lang="en-US" sz="900" kern="1200" dirty="0" smtClean="0">
                          <a:solidFill>
                            <a:schemeClr val="tx1"/>
                          </a:solidFill>
                          <a:latin typeface="Tw Cen MT" panose="020B0602020104020603" pitchFamily="34" charset="0"/>
                          <a:ea typeface="+mn-ea"/>
                          <a:cs typeface="+mn-cs"/>
                        </a:rPr>
                        <a:t>58 (20%)</a:t>
                      </a:r>
                      <a:endParaRPr lang="en-MY" sz="900" kern="1200" dirty="0">
                        <a:solidFill>
                          <a:schemeClr val="tx1"/>
                        </a:solidFill>
                        <a:latin typeface="Tw Cen MT" panose="020B0602020104020603" pitchFamily="34" charset="0"/>
                        <a:ea typeface="+mn-ea"/>
                        <a:cs typeface="+mn-cs"/>
                      </a:endParaRPr>
                    </a:p>
                  </a:txBody>
                  <a:tcPr/>
                </a:tc>
                <a:tc>
                  <a:txBody>
                    <a:bodyPr/>
                    <a:lstStyle/>
                    <a:p>
                      <a:pPr algn="ctr"/>
                      <a:r>
                        <a:rPr lang="en-US" sz="900" kern="1200" dirty="0" smtClean="0">
                          <a:solidFill>
                            <a:schemeClr val="tx1"/>
                          </a:solidFill>
                          <a:latin typeface="Tw Cen MT" panose="020B0602020104020603" pitchFamily="34" charset="0"/>
                          <a:ea typeface="+mn-ea"/>
                          <a:cs typeface="+mn-cs"/>
                        </a:rPr>
                        <a:t>298</a:t>
                      </a:r>
                      <a:endParaRPr lang="en-MY" sz="900" kern="1200" dirty="0">
                        <a:solidFill>
                          <a:schemeClr val="tx1"/>
                        </a:solidFill>
                        <a:latin typeface="Tw Cen MT" panose="020B0602020104020603" pitchFamily="34" charset="0"/>
                        <a:ea typeface="+mn-ea"/>
                        <a:cs typeface="+mn-cs"/>
                      </a:endParaRPr>
                    </a:p>
                  </a:txBody>
                  <a:tcPr/>
                </a:tc>
                <a:tc>
                  <a:txBody>
                    <a:bodyPr/>
                    <a:lstStyle/>
                    <a:p>
                      <a:pPr algn="ctr"/>
                      <a:r>
                        <a:rPr lang="en-US" sz="900" kern="1200" dirty="0" smtClean="0">
                          <a:solidFill>
                            <a:schemeClr val="tx1"/>
                          </a:solidFill>
                          <a:latin typeface="Tw Cen MT" panose="020B0602020104020603" pitchFamily="34" charset="0"/>
                          <a:ea typeface="+mn-ea"/>
                          <a:cs typeface="+mn-cs"/>
                        </a:rPr>
                        <a:t>208</a:t>
                      </a:r>
                      <a:endParaRPr lang="en-MY" sz="900" kern="1200" dirty="0">
                        <a:solidFill>
                          <a:schemeClr val="tx1"/>
                        </a:solidFill>
                        <a:latin typeface="Tw Cen MT" panose="020B0602020104020603" pitchFamily="34" charset="0"/>
                        <a:ea typeface="+mn-ea"/>
                        <a:cs typeface="+mn-cs"/>
                      </a:endParaRPr>
                    </a:p>
                  </a:txBody>
                  <a:tcPr/>
                </a:tc>
                <a:tc>
                  <a:txBody>
                    <a:bodyPr/>
                    <a:lstStyle/>
                    <a:p>
                      <a:pPr algn="ctr"/>
                      <a:r>
                        <a:rPr lang="en-US" sz="900" kern="1200" dirty="0" smtClean="0">
                          <a:solidFill>
                            <a:schemeClr val="tx1"/>
                          </a:solidFill>
                          <a:latin typeface="Tw Cen MT" panose="020B0602020104020603" pitchFamily="34" charset="0"/>
                          <a:ea typeface="+mn-ea"/>
                          <a:cs typeface="+mn-cs"/>
                        </a:rPr>
                        <a:t>(208/58) x100 = 358.6%</a:t>
                      </a:r>
                      <a:endParaRPr lang="en-MY" sz="900" kern="1200" dirty="0">
                        <a:solidFill>
                          <a:schemeClr val="tx1"/>
                        </a:solidFill>
                        <a:latin typeface="Tw Cen MT" panose="020B0602020104020603" pitchFamily="34" charset="0"/>
                        <a:ea typeface="+mn-ea"/>
                        <a:cs typeface="+mn-cs"/>
                      </a:endParaRPr>
                    </a:p>
                  </a:txBody>
                  <a:tcPr/>
                </a:tc>
                <a:extLst>
                  <a:ext uri="{0D108BD9-81ED-4DB2-BD59-A6C34878D82A}">
                    <a16:rowId xmlns:a16="http://schemas.microsoft.com/office/drawing/2014/main" val="10002"/>
                  </a:ext>
                </a:extLst>
              </a:tr>
              <a:tr h="222250">
                <a:tc>
                  <a:txBody>
                    <a:bodyPr/>
                    <a:lstStyle/>
                    <a:p>
                      <a:pPr algn="ctr"/>
                      <a:r>
                        <a:rPr lang="en-MY" sz="900" kern="1200" dirty="0" smtClean="0">
                          <a:solidFill>
                            <a:schemeClr val="tx1"/>
                          </a:solidFill>
                          <a:latin typeface="Tw Cen MT" panose="020B0602020104020603" pitchFamily="34" charset="0"/>
                          <a:ea typeface="+mn-ea"/>
                          <a:cs typeface="+mn-cs"/>
                        </a:rPr>
                        <a:t>2018</a:t>
                      </a:r>
                      <a:endParaRPr lang="en-MY" sz="900" kern="1200" dirty="0">
                        <a:solidFill>
                          <a:schemeClr val="tx1"/>
                        </a:solidFill>
                        <a:latin typeface="Tw Cen MT" panose="020B0602020104020603" pitchFamily="34" charset="0"/>
                        <a:ea typeface="+mn-ea"/>
                        <a:cs typeface="+mn-cs"/>
                      </a:endParaRPr>
                    </a:p>
                  </a:txBody>
                  <a:tcPr/>
                </a:tc>
                <a:tc>
                  <a:txBody>
                    <a:bodyPr/>
                    <a:lstStyle/>
                    <a:p>
                      <a:pPr algn="ctr"/>
                      <a:r>
                        <a:rPr lang="en-MY" sz="900" kern="1200" dirty="0" smtClean="0">
                          <a:solidFill>
                            <a:schemeClr val="tx1"/>
                          </a:solidFill>
                          <a:latin typeface="Tw Cen MT" panose="020B0602020104020603" pitchFamily="34" charset="0"/>
                          <a:ea typeface="+mn-ea"/>
                          <a:cs typeface="+mn-cs"/>
                        </a:rPr>
                        <a:t>91</a:t>
                      </a:r>
                      <a:endParaRPr lang="en-MY" sz="900" kern="1200" dirty="0">
                        <a:solidFill>
                          <a:schemeClr val="tx1"/>
                        </a:solidFill>
                        <a:latin typeface="Tw Cen MT" panose="020B0602020104020603" pitchFamily="34" charset="0"/>
                        <a:ea typeface="+mn-ea"/>
                        <a:cs typeface="+mn-cs"/>
                      </a:endParaRPr>
                    </a:p>
                  </a:txBody>
                  <a:tcPr/>
                </a:tc>
                <a:tc>
                  <a:txBody>
                    <a:bodyPr/>
                    <a:lstStyle/>
                    <a:p>
                      <a:pPr algn="ctr"/>
                      <a:r>
                        <a:rPr lang="en-MY" sz="900" kern="1200" dirty="0" smtClean="0">
                          <a:solidFill>
                            <a:schemeClr val="tx1"/>
                          </a:solidFill>
                          <a:latin typeface="Tw Cen MT" panose="020B0602020104020603" pitchFamily="34" charset="0"/>
                          <a:ea typeface="+mn-ea"/>
                          <a:cs typeface="+mn-cs"/>
                        </a:rPr>
                        <a:t>27 (30%)</a:t>
                      </a:r>
                      <a:endParaRPr lang="en-MY" sz="900" kern="1200" dirty="0">
                        <a:solidFill>
                          <a:schemeClr val="tx1"/>
                        </a:solidFill>
                        <a:latin typeface="Tw Cen MT" panose="020B0602020104020603" pitchFamily="34" charset="0"/>
                        <a:ea typeface="+mn-ea"/>
                        <a:cs typeface="+mn-cs"/>
                      </a:endParaRPr>
                    </a:p>
                  </a:txBody>
                  <a:tcPr/>
                </a:tc>
                <a:tc>
                  <a:txBody>
                    <a:bodyPr/>
                    <a:lstStyle/>
                    <a:p>
                      <a:pPr algn="ctr"/>
                      <a:r>
                        <a:rPr lang="en-MY" sz="900" kern="1200" dirty="0" smtClean="0">
                          <a:solidFill>
                            <a:schemeClr val="tx1"/>
                          </a:solidFill>
                          <a:latin typeface="Tw Cen MT" panose="020B0602020104020603" pitchFamily="34" charset="0"/>
                          <a:ea typeface="+mn-ea"/>
                          <a:cs typeface="+mn-cs"/>
                        </a:rPr>
                        <a:t>141</a:t>
                      </a:r>
                      <a:endParaRPr lang="en-MY" sz="900" kern="1200" dirty="0">
                        <a:solidFill>
                          <a:schemeClr val="tx1"/>
                        </a:solidFill>
                        <a:latin typeface="Tw Cen MT" panose="020B0602020104020603" pitchFamily="34" charset="0"/>
                        <a:ea typeface="+mn-ea"/>
                        <a:cs typeface="+mn-cs"/>
                      </a:endParaRPr>
                    </a:p>
                  </a:txBody>
                  <a:tcPr/>
                </a:tc>
                <a:tc>
                  <a:txBody>
                    <a:bodyPr/>
                    <a:lstStyle/>
                    <a:p>
                      <a:pPr marL="0" algn="ctr" defTabSz="685766" rtl="0" eaLnBrk="1" latinLnBrk="0" hangingPunct="1"/>
                      <a:r>
                        <a:rPr lang="en-MY" sz="900" kern="1200" dirty="0" smtClean="0">
                          <a:solidFill>
                            <a:schemeClr val="tx1"/>
                          </a:solidFill>
                          <a:latin typeface="Tw Cen MT" panose="020B0602020104020603" pitchFamily="34" charset="0"/>
                          <a:ea typeface="+mn-ea"/>
                          <a:cs typeface="+mn-cs"/>
                        </a:rPr>
                        <a:t>107</a:t>
                      </a:r>
                      <a:endParaRPr lang="en-MY" sz="900" kern="1200" dirty="0">
                        <a:solidFill>
                          <a:schemeClr val="tx1"/>
                        </a:solidFill>
                        <a:latin typeface="Tw Cen MT" panose="020B0602020104020603" pitchFamily="34" charset="0"/>
                        <a:ea typeface="+mn-ea"/>
                        <a:cs typeface="+mn-cs"/>
                      </a:endParaRPr>
                    </a:p>
                  </a:txBody>
                  <a:tcPr/>
                </a:tc>
                <a:tc>
                  <a:txBody>
                    <a:bodyPr/>
                    <a:lstStyle/>
                    <a:p>
                      <a:pPr marL="0" marR="0" lvl="0" indent="0" algn="ctr" defTabSz="685766"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mn-cs"/>
                        </a:rPr>
                        <a:t>(107/27) x100 = 396.3%</a:t>
                      </a:r>
                      <a:endParaRPr kumimoji="0" lang="en-MY" sz="9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279917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403639"/>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349475">
                  <a:extLst>
                    <a:ext uri="{9D8B030D-6E8A-4147-A177-3AD203B41FA5}">
                      <a16:colId xmlns:a16="http://schemas.microsoft.com/office/drawing/2014/main" val="384475541"/>
                    </a:ext>
                  </a:extLst>
                </a:gridCol>
                <a:gridCol w="1393725">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35</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35</a:t>
                      </a:r>
                      <a:r>
                        <a:rPr lang="ms-MY" sz="900" dirty="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a:lnSpc>
                          <a:spcPct val="100000"/>
                        </a:lnSpc>
                      </a:pPr>
                      <a:endParaRPr lang="en-MY" sz="900" dirty="0">
                        <a:latin typeface="Tw Cen MT" panose="020B0602020104020603" pitchFamily="34" charset="0"/>
                      </a:endParaRPr>
                    </a:p>
                  </a:txBody>
                  <a:tcPr>
                    <a:solidFill>
                      <a:srgbClr val="00B050">
                        <a:alpha val="10000"/>
                      </a:srgbClr>
                    </a:solidFill>
                  </a:tcPr>
                </a:tc>
                <a:tc>
                  <a:txBody>
                    <a:bodyPr/>
                    <a:lstStyle/>
                    <a:p>
                      <a:pPr>
                        <a:lnSpc>
                          <a:spcPct val="100000"/>
                        </a:lnSpc>
                        <a:defRPr/>
                      </a:pPr>
                      <a:endParaRPr lang="en-US" sz="900" dirty="0">
                        <a:solidFill>
                          <a:srgbClr val="FF0000"/>
                        </a:solidFill>
                        <a:latin typeface="Tw Cen MT" panose="020B0602020104020603" pitchFamily="34" charset="0"/>
                      </a:endParaRPr>
                    </a:p>
                  </a:txBody>
                  <a:tcPr>
                    <a:solidFill>
                      <a:srgbClr val="00B050">
                        <a:alpha val="10000"/>
                      </a:srgbClr>
                    </a:solidFill>
                  </a:tcPr>
                </a:tc>
                <a:tc>
                  <a:txBody>
                    <a:bodyPr/>
                    <a:lstStyle/>
                    <a:p>
                      <a:r>
                        <a:rPr lang="en-MY" sz="900" dirty="0">
                          <a:solidFill>
                            <a:schemeClr val="tx1"/>
                          </a:solidFill>
                          <a:latin typeface="Tw Cen MT" panose="020B0602020104020603" pitchFamily="34" charset="0"/>
                          <a:cs typeface="Calibri" pitchFamily="34" charset="0"/>
                        </a:rPr>
                        <a:t>Guideline for the implementation of MS 1525 established</a:t>
                      </a:r>
                      <a:endParaRPr lang="en-US" sz="900" dirty="0">
                        <a:solidFill>
                          <a:schemeClr val="tx1"/>
                        </a:solidFill>
                        <a:latin typeface="Tw Cen MT" panose="020B0602020104020603" pitchFamily="34" charset="0"/>
                        <a:cs typeface="Calibri" pitchFamily="34" charset="0"/>
                      </a:endParaRPr>
                    </a:p>
                    <a:p>
                      <a:r>
                        <a:rPr lang="en-MY" sz="900" dirty="0">
                          <a:solidFill>
                            <a:schemeClr val="tx1"/>
                          </a:solidFill>
                          <a:latin typeface="Tw Cen MT" panose="020B0602020104020603" pitchFamily="34" charset="0"/>
                          <a:cs typeface="Calibri" pitchFamily="34" charset="0"/>
                        </a:rPr>
                        <a:t> </a:t>
                      </a:r>
                      <a:endParaRPr lang="en-US" sz="900" dirty="0">
                        <a:solidFill>
                          <a:schemeClr val="tx1"/>
                        </a:solidFill>
                        <a:latin typeface="Tw Cen MT" panose="020B0602020104020603" pitchFamily="34" charset="0"/>
                        <a:cs typeface="Calibri" pitchFamily="34" charset="0"/>
                      </a:endParaRPr>
                    </a:p>
                    <a:p>
                      <a:r>
                        <a:rPr lang="en-MY" sz="900" dirty="0">
                          <a:solidFill>
                            <a:schemeClr val="tx1"/>
                          </a:solidFill>
                          <a:latin typeface="Tw Cen MT" panose="020B0602020104020603" pitchFamily="34" charset="0"/>
                          <a:cs typeface="Calibri" pitchFamily="34" charset="0"/>
                        </a:rPr>
                        <a:t>Engagement session to all states on adoption of MS 1525 conducted</a:t>
                      </a:r>
                    </a:p>
                    <a:p>
                      <a:endParaRPr lang="en-MY" sz="900" dirty="0">
                        <a:solidFill>
                          <a:schemeClr val="tx1"/>
                        </a:solidFill>
                        <a:latin typeface="Tw Cen MT" panose="020B0602020104020603" pitchFamily="34" charset="0"/>
                        <a:cs typeface="Calibri" pitchFamily="34" charset="0"/>
                      </a:endParaRPr>
                    </a:p>
                    <a:p>
                      <a:r>
                        <a:rPr lang="en-MY" sz="900" dirty="0">
                          <a:solidFill>
                            <a:schemeClr val="tx1"/>
                          </a:solidFill>
                          <a:latin typeface="Tw Cen MT" panose="020B0602020104020603" pitchFamily="34" charset="0"/>
                          <a:cs typeface="Calibri" pitchFamily="34" charset="0"/>
                        </a:rPr>
                        <a:t>Training Module on MS 1525 developed</a:t>
                      </a:r>
                    </a:p>
                    <a:p>
                      <a:pPr eaLnBrk="1" fontAlgn="auto" hangingPunct="1">
                        <a:lnSpc>
                          <a:spcPct val="100000"/>
                        </a:lnSpc>
                        <a:spcBef>
                          <a:spcPts val="0"/>
                        </a:spcBef>
                        <a:spcAft>
                          <a:spcPts val="0"/>
                        </a:spcAft>
                        <a:defRPr/>
                      </a:pPr>
                      <a:endParaRPr lang="en-US" sz="900" dirty="0">
                        <a:solidFill>
                          <a:schemeClr val="tx1"/>
                        </a:solidFill>
                        <a:latin typeface="Tw Cen MT" panose="020B0602020104020603" pitchFamily="34" charset="0"/>
                      </a:endParaRPr>
                    </a:p>
                  </a:txBody>
                  <a:tcPr>
                    <a:solidFill>
                      <a:srgbClr val="00B050">
                        <a:alpha val="10000"/>
                      </a:srgbClr>
                    </a:solidFill>
                  </a:tcPr>
                </a:tc>
                <a:tc>
                  <a:txBody>
                    <a:bodyPr/>
                    <a:lstStyle/>
                    <a:p>
                      <a:r>
                        <a:rPr lang="en-US" sz="900" dirty="0">
                          <a:solidFill>
                            <a:schemeClr val="tx1"/>
                          </a:solidFill>
                          <a:latin typeface="Tw Cen MT" panose="020B0602020104020603" pitchFamily="34" charset="0"/>
                          <a:cs typeface="Calibri" pitchFamily="34" charset="0"/>
                        </a:rPr>
                        <a:t>Training on MS 1525 to </a:t>
                      </a:r>
                      <a:r>
                        <a:rPr lang="en-US" sz="900">
                          <a:solidFill>
                            <a:schemeClr val="tx1"/>
                          </a:solidFill>
                          <a:latin typeface="Tw Cen MT" panose="020B0602020104020603" pitchFamily="34" charset="0"/>
                          <a:cs typeface="Calibri" pitchFamily="34" charset="0"/>
                        </a:rPr>
                        <a:t>6 states conducted</a:t>
                      </a:r>
                      <a:endParaRPr lang="en-US" sz="900" dirty="0">
                        <a:solidFill>
                          <a:schemeClr val="tx1"/>
                        </a:solidFill>
                        <a:latin typeface="Tw Cen MT" panose="020B0602020104020603" pitchFamily="34" charset="0"/>
                        <a:cs typeface="Calibri" pitchFamily="34" charset="0"/>
                      </a:endParaRPr>
                    </a:p>
                    <a:p>
                      <a:endParaRPr lang="en-US" sz="800" dirty="0">
                        <a:solidFill>
                          <a:schemeClr val="tx1"/>
                        </a:solidFill>
                        <a:latin typeface="Tw Cen MT" panose="020B0602020104020603" pitchFamily="34" charset="0"/>
                        <a:cs typeface="Calibri" pitchFamily="34" charset="0"/>
                      </a:endParaRPr>
                    </a:p>
                    <a:p>
                      <a:r>
                        <a:rPr lang="en-US" sz="900" dirty="0">
                          <a:solidFill>
                            <a:schemeClr val="tx1"/>
                          </a:solidFill>
                          <a:latin typeface="Tw Cen MT" panose="020B0602020104020603" pitchFamily="34" charset="0"/>
                          <a:cs typeface="Calibri" pitchFamily="34" charset="0"/>
                        </a:rPr>
                        <a:t>3 Training on MS 1525 </a:t>
                      </a:r>
                      <a:r>
                        <a:rPr lang="en-US" sz="900">
                          <a:solidFill>
                            <a:schemeClr val="tx1"/>
                          </a:solidFill>
                          <a:latin typeface="Tw Cen MT" panose="020B0602020104020603" pitchFamily="34" charset="0"/>
                          <a:cs typeface="Calibri" pitchFamily="34" charset="0"/>
                        </a:rPr>
                        <a:t>to stakeholders conducted</a:t>
                      </a:r>
                      <a:endParaRPr lang="en-US" sz="900" dirty="0">
                        <a:solidFill>
                          <a:schemeClr val="tx1"/>
                        </a:solidFill>
                        <a:latin typeface="Tw Cen MT" panose="020B0602020104020603" pitchFamily="34" charset="0"/>
                        <a:cs typeface="Calibri" pitchFamily="34" charset="0"/>
                      </a:endParaRPr>
                    </a:p>
                    <a:p>
                      <a:endParaRPr lang="en-US" sz="800" dirty="0">
                        <a:solidFill>
                          <a:schemeClr val="tx1"/>
                        </a:solidFill>
                        <a:latin typeface="Tw Cen MT" panose="020B0602020104020603" pitchFamily="34" charset="0"/>
                        <a:cs typeface="Calibri" pitchFamily="34" charset="0"/>
                      </a:endParaRPr>
                    </a:p>
                    <a:p>
                      <a:r>
                        <a:rPr lang="en-US" sz="900" dirty="0">
                          <a:solidFill>
                            <a:schemeClr val="tx1"/>
                          </a:solidFill>
                          <a:latin typeface="Tw Cen MT" panose="020B0602020104020603" pitchFamily="34" charset="0"/>
                          <a:cs typeface="Calibri" pitchFamily="34" charset="0"/>
                        </a:rPr>
                        <a:t>Report on adoption of MS 1525 by all states</a:t>
                      </a:r>
                    </a:p>
                    <a:p>
                      <a:r>
                        <a:rPr lang="en-US" sz="900" dirty="0">
                          <a:solidFill>
                            <a:schemeClr val="tx1"/>
                          </a:solidFill>
                          <a:latin typeface="Tw Cen MT" panose="020B0602020104020603" pitchFamily="34" charset="0"/>
                          <a:cs typeface="Calibri" pitchFamily="34" charset="0"/>
                        </a:rPr>
                        <a:t> </a:t>
                      </a:r>
                    </a:p>
                    <a:p>
                      <a:r>
                        <a:rPr lang="en-MY" sz="900" dirty="0">
                          <a:solidFill>
                            <a:schemeClr val="tx1"/>
                          </a:solidFill>
                          <a:latin typeface="Tw Cen MT" panose="020B0602020104020603" pitchFamily="34" charset="0"/>
                          <a:cs typeface="Calibri" pitchFamily="34" charset="0"/>
                        </a:rPr>
                        <a:t>Requirements of MS </a:t>
                      </a:r>
                      <a:r>
                        <a:rPr lang="en-MY" sz="900">
                          <a:solidFill>
                            <a:schemeClr val="tx1"/>
                          </a:solidFill>
                          <a:latin typeface="Tw Cen MT" panose="020B0602020104020603" pitchFamily="34" charset="0"/>
                          <a:cs typeface="Calibri" pitchFamily="34" charset="0"/>
                        </a:rPr>
                        <a:t>1525 as a </a:t>
                      </a:r>
                      <a:r>
                        <a:rPr lang="en-MY" sz="900" dirty="0">
                          <a:solidFill>
                            <a:schemeClr val="tx1"/>
                          </a:solidFill>
                          <a:latin typeface="Tw Cen MT" panose="020B0602020104020603" pitchFamily="34" charset="0"/>
                          <a:cs typeface="Calibri" pitchFamily="34" charset="0"/>
                        </a:rPr>
                        <a:t>c</a:t>
                      </a:r>
                      <a:r>
                        <a:rPr lang="en-MY" sz="900">
                          <a:solidFill>
                            <a:schemeClr val="tx1"/>
                          </a:solidFill>
                          <a:latin typeface="Tw Cen MT" panose="020B0602020104020603" pitchFamily="34" charset="0"/>
                          <a:cs typeface="Calibri" pitchFamily="34" charset="0"/>
                        </a:rPr>
                        <a:t>ondition for building plan approval implemented </a:t>
                      </a:r>
                      <a:r>
                        <a:rPr lang="en-MY" sz="900" dirty="0">
                          <a:solidFill>
                            <a:schemeClr val="tx1"/>
                          </a:solidFill>
                          <a:latin typeface="Tw Cen MT" panose="020B0602020104020603" pitchFamily="34" charset="0"/>
                          <a:cs typeface="Calibri" pitchFamily="34" charset="0"/>
                        </a:rPr>
                        <a:t>by </a:t>
                      </a:r>
                      <a:r>
                        <a:rPr lang="en-MY" sz="900">
                          <a:solidFill>
                            <a:schemeClr val="tx1"/>
                          </a:solidFill>
                          <a:latin typeface="Tw Cen MT" panose="020B0602020104020603" pitchFamily="34" charset="0"/>
                          <a:cs typeface="Calibri" pitchFamily="34" charset="0"/>
                        </a:rPr>
                        <a:t>10 local authorities</a:t>
                      </a:r>
                      <a:endParaRPr lang="en-MY" sz="900" dirty="0">
                        <a:solidFill>
                          <a:schemeClr val="tx1"/>
                        </a:solidFill>
                        <a:latin typeface="Tw Cen MT" panose="020B0602020104020603" pitchFamily="34" charset="0"/>
                      </a:endParaRPr>
                    </a:p>
                  </a:txBody>
                  <a:tcPr>
                    <a:solidFill>
                      <a:srgbClr val="00B050">
                        <a:alpha val="10000"/>
                      </a:srgbClr>
                    </a:solidFill>
                  </a:tcPr>
                </a:tc>
                <a:tc>
                  <a:txBody>
                    <a:bodyPr/>
                    <a:lstStyle/>
                    <a:p>
                      <a:r>
                        <a:rPr lang="en-US" sz="900" dirty="0">
                          <a:solidFill>
                            <a:schemeClr val="tx1"/>
                          </a:solidFill>
                          <a:latin typeface="Tw Cen MT" panose="020B0602020104020603" pitchFamily="34" charset="0"/>
                          <a:cs typeface="Calibri" pitchFamily="34" charset="0"/>
                        </a:rPr>
                        <a:t>Training on MS 1525 to </a:t>
                      </a:r>
                      <a:r>
                        <a:rPr lang="en-US" sz="900">
                          <a:solidFill>
                            <a:schemeClr val="tx1"/>
                          </a:solidFill>
                          <a:latin typeface="Tw Cen MT" panose="020B0602020104020603" pitchFamily="34" charset="0"/>
                          <a:cs typeface="Calibri" pitchFamily="34" charset="0"/>
                        </a:rPr>
                        <a:t>6 states conducted</a:t>
                      </a:r>
                      <a:endParaRPr lang="en-US" sz="900" dirty="0">
                        <a:solidFill>
                          <a:schemeClr val="tx1"/>
                        </a:solidFill>
                        <a:latin typeface="Tw Cen MT" panose="020B0602020104020603" pitchFamily="34" charset="0"/>
                        <a:cs typeface="Calibri" pitchFamily="34" charset="0"/>
                      </a:endParaRPr>
                    </a:p>
                    <a:p>
                      <a:endParaRPr lang="en-US" sz="800" dirty="0">
                        <a:solidFill>
                          <a:schemeClr val="tx1"/>
                        </a:solidFill>
                        <a:latin typeface="Tw Cen MT" panose="020B0602020104020603" pitchFamily="34" charset="0"/>
                        <a:cs typeface="Calibri" pitchFamily="34" charset="0"/>
                      </a:endParaRPr>
                    </a:p>
                    <a:p>
                      <a:r>
                        <a:rPr lang="en-US" sz="900" dirty="0">
                          <a:solidFill>
                            <a:schemeClr val="tx1"/>
                          </a:solidFill>
                          <a:latin typeface="Tw Cen MT" panose="020B0602020104020603" pitchFamily="34" charset="0"/>
                          <a:cs typeface="Calibri" pitchFamily="34" charset="0"/>
                        </a:rPr>
                        <a:t>3 Training on MS 1525 </a:t>
                      </a:r>
                      <a:r>
                        <a:rPr lang="en-US" sz="900">
                          <a:solidFill>
                            <a:schemeClr val="tx1"/>
                          </a:solidFill>
                          <a:latin typeface="Tw Cen MT" panose="020B0602020104020603" pitchFamily="34" charset="0"/>
                          <a:cs typeface="Calibri" pitchFamily="34" charset="0"/>
                        </a:rPr>
                        <a:t>to stakeholders conducted</a:t>
                      </a:r>
                      <a:endParaRPr lang="en-US" sz="900" dirty="0">
                        <a:solidFill>
                          <a:schemeClr val="tx1"/>
                        </a:solidFill>
                        <a:latin typeface="Tw Cen MT" panose="020B0602020104020603" pitchFamily="34" charset="0"/>
                        <a:cs typeface="Calibri" pitchFamily="34" charset="0"/>
                      </a:endParaRPr>
                    </a:p>
                    <a:p>
                      <a:endParaRPr lang="en-US" sz="800" dirty="0">
                        <a:solidFill>
                          <a:schemeClr val="tx1"/>
                        </a:solidFill>
                        <a:latin typeface="Tw Cen MT" panose="020B0602020104020603" pitchFamily="34" charset="0"/>
                        <a:cs typeface="Calibri" pitchFamily="34" charset="0"/>
                      </a:endParaRPr>
                    </a:p>
                    <a:p>
                      <a:r>
                        <a:rPr lang="en-US" sz="900" dirty="0">
                          <a:solidFill>
                            <a:schemeClr val="tx1"/>
                          </a:solidFill>
                          <a:latin typeface="Tw Cen MT" panose="020B0602020104020603" pitchFamily="34" charset="0"/>
                          <a:cs typeface="Calibri" pitchFamily="34" charset="0"/>
                        </a:rPr>
                        <a:t>Report on adoption of MS 1525 by all states</a:t>
                      </a:r>
                    </a:p>
                    <a:p>
                      <a:r>
                        <a:rPr lang="en-US" sz="900" dirty="0">
                          <a:solidFill>
                            <a:schemeClr val="tx1"/>
                          </a:solidFill>
                          <a:latin typeface="Tw Cen MT" panose="020B0602020104020603" pitchFamily="34" charset="0"/>
                          <a:cs typeface="Calibri" pitchFamily="34" charset="0"/>
                        </a:rPr>
                        <a:t> </a:t>
                      </a:r>
                    </a:p>
                    <a:p>
                      <a:r>
                        <a:rPr lang="en-MY" sz="900">
                          <a:solidFill>
                            <a:schemeClr val="tx1"/>
                          </a:solidFill>
                          <a:latin typeface="Tw Cen MT" panose="020B0602020104020603" pitchFamily="34" charset="0"/>
                          <a:cs typeface="Calibri" pitchFamily="34" charset="0"/>
                        </a:rPr>
                        <a:t>Requirements of MS 1525 as a condition for building plan approval implemented by 10 local authorities</a:t>
                      </a:r>
                      <a:endParaRPr lang="en-MY" sz="900" dirty="0">
                        <a:solidFill>
                          <a:schemeClr val="tx1"/>
                        </a:solidFill>
                        <a:latin typeface="Tw Cen MT" panose="020B0602020104020603"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648200"/>
            <a:ext cx="6857999" cy="5222964"/>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JKT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699593" cy="1179643"/>
        </p:xfrm>
        <a:graphic>
          <a:graphicData uri="http://schemas.openxmlformats.org/drawingml/2006/table">
            <a:tbl>
              <a:tblPr firstRow="1" bandRow="1">
                <a:tableStyleId>{5C22544A-7EE6-4342-B048-85BDC9FD1C3A}</a:tableStyleId>
              </a:tblPr>
              <a:tblGrid>
                <a:gridCol w="4699593">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r>
                        <a:rPr lang="en-US" sz="1000" b="0" dirty="0">
                          <a:solidFill>
                            <a:schemeClr val="tx1"/>
                          </a:solidFill>
                          <a:latin typeface="Tw Cen MT" panose="020B0602020104020603" pitchFamily="34" charset="0"/>
                          <a:cs typeface="Arial" panose="020B0604020202020204" pitchFamily="34" charset="0"/>
                        </a:rPr>
                        <a:t>By Law No. 38A on Energy Efficiency Implemented by 20 Local Authorities by Q4 2020</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E2-Drive compliance to environmental sustainability ratings and requirements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17142" y="4837965"/>
            <a:ext cx="6789418" cy="2862322"/>
          </a:xfrm>
          <a:prstGeom prst="rect">
            <a:avLst/>
          </a:prstGeom>
          <a:noFill/>
        </p:spPr>
        <p:txBody>
          <a:bodyPr wrap="square" rtlCol="0">
            <a:spAutoFit/>
          </a:bodyPr>
          <a:lstStyle/>
          <a:p>
            <a:pPr algn="just"/>
            <a:r>
              <a:rPr lang="en-US" sz="1000" dirty="0">
                <a:latin typeface="Tw Cen MT" panose="020B0602020104020603" pitchFamily="34" charset="0"/>
              </a:rPr>
              <a:t>This KPI is under the purview of IWG6</a:t>
            </a:r>
            <a:r>
              <a:rPr lang="en-US" sz="1000" dirty="0" smtClean="0">
                <a:latin typeface="Tw Cen MT" panose="020B0602020104020603" pitchFamily="34" charset="0"/>
              </a:rPr>
              <a:t>.</a:t>
            </a:r>
            <a:endParaRPr lang="en-MY" sz="1000" dirty="0" smtClean="0">
              <a:latin typeface="Tw Cen MT" panose="020B0602020104020603" pitchFamily="34" charset="0"/>
            </a:endParaRPr>
          </a:p>
          <a:p>
            <a:pPr algn="just"/>
            <a:endParaRPr lang="en-MY" sz="1000" dirty="0">
              <a:latin typeface="Tw Cen MT" panose="020B0602020104020603" pitchFamily="34" charset="0"/>
            </a:endParaRPr>
          </a:p>
          <a:p>
            <a:pPr algn="just"/>
            <a:r>
              <a:rPr lang="en-MY" sz="1000" dirty="0" smtClean="0">
                <a:latin typeface="Tw Cen MT" panose="020B0602020104020603" pitchFamily="34" charset="0"/>
              </a:rPr>
              <a:t>The </a:t>
            </a:r>
            <a:r>
              <a:rPr lang="en-MY" sz="1000" dirty="0">
                <a:latin typeface="Tw Cen MT" panose="020B0602020104020603" pitchFamily="34" charset="0"/>
              </a:rPr>
              <a:t>original KPI was ‘UBBL No.38A on Energy Efficiency gazetted for all states by Q4 2020’. Since its endorsement by MNKT in 2012, only 3 states (Penang, Selangor &amp; Terengganu) had gazetted it. Due to the slow uptake by other states in gazetting UBBL No.38A, TWG2 had endorsed the amendment to the KPI on 30 Jan 2018. The revised KPI is 'By Law No 38A on Energy Efficiency Implemented by 20 Local Authorities by Q4 2020'. </a:t>
            </a:r>
          </a:p>
          <a:p>
            <a:pPr algn="just"/>
            <a:endParaRPr lang="en-MY" sz="1000" dirty="0" smtClean="0">
              <a:latin typeface="Tw Cen MT" panose="020B0602020104020603" pitchFamily="34" charset="0"/>
            </a:endParaRPr>
          </a:p>
          <a:p>
            <a:pPr algn="just"/>
            <a:r>
              <a:rPr lang="en-MY" sz="1000" b="1" dirty="0" smtClean="0">
                <a:latin typeface="Tw Cen MT" panose="020B0602020104020603" pitchFamily="34" charset="0"/>
                <a:cs typeface="Calibri" pitchFamily="34" charset="0"/>
              </a:rPr>
              <a:t>Guideline </a:t>
            </a:r>
            <a:r>
              <a:rPr lang="en-MY" sz="1000" b="1" dirty="0">
                <a:latin typeface="Tw Cen MT" panose="020B0602020104020603" pitchFamily="34" charset="0"/>
                <a:cs typeface="Calibri" pitchFamily="34" charset="0"/>
              </a:rPr>
              <a:t>on </a:t>
            </a:r>
            <a:r>
              <a:rPr lang="en-MY" sz="1000" b="1" dirty="0" smtClean="0">
                <a:latin typeface="Tw Cen MT" panose="020B0602020104020603" pitchFamily="34" charset="0"/>
                <a:cs typeface="Calibri" pitchFamily="34" charset="0"/>
              </a:rPr>
              <a:t>Implementation of MS 1525</a:t>
            </a:r>
            <a:endParaRPr lang="en-MY" sz="1000" b="1" dirty="0">
              <a:latin typeface="Tw Cen MT" panose="020B0602020104020603" pitchFamily="34" charset="0"/>
            </a:endParaRPr>
          </a:p>
          <a:p>
            <a:pPr algn="just"/>
            <a:r>
              <a:rPr lang="en-MY" sz="1000" dirty="0" smtClean="0">
                <a:latin typeface="Tw Cen MT" panose="020B0602020104020603" pitchFamily="34" charset="0"/>
              </a:rPr>
              <a:t>JKT is in the process of preparing the guideline for MS 1525. CIDB provided guideline samples to JKT which were jointly developed by the industry players to be used by JKT as reference document in their development process of the above guideline.  The planning for the implementation of MS 1525 on targeted Local Authorities was developed.</a:t>
            </a:r>
          </a:p>
          <a:p>
            <a:pPr algn="just"/>
            <a:endParaRPr lang="en-MY" sz="1000" dirty="0">
              <a:latin typeface="Tw Cen MT" panose="020B0602020104020603" pitchFamily="34" charset="0"/>
            </a:endParaRPr>
          </a:p>
          <a:p>
            <a:pPr algn="just"/>
            <a:r>
              <a:rPr lang="en-MY" sz="1000" b="1" dirty="0">
                <a:latin typeface="Tw Cen MT" panose="020B0602020104020603" pitchFamily="34" charset="0"/>
              </a:rPr>
              <a:t>Engagement </a:t>
            </a:r>
            <a:r>
              <a:rPr lang="en-MY" sz="1000" b="1" dirty="0" smtClean="0">
                <a:latin typeface="Tw Cen MT" panose="020B0602020104020603" pitchFamily="34" charset="0"/>
              </a:rPr>
              <a:t>Session </a:t>
            </a:r>
            <a:r>
              <a:rPr lang="en-MY" sz="1000" b="1" dirty="0">
                <a:latin typeface="Tw Cen MT" panose="020B0602020104020603" pitchFamily="34" charset="0"/>
              </a:rPr>
              <a:t>on Adoption of </a:t>
            </a:r>
            <a:r>
              <a:rPr lang="en-MY" sz="1000" b="1" dirty="0" smtClean="0">
                <a:latin typeface="Tw Cen MT" panose="020B0602020104020603" pitchFamily="34" charset="0"/>
              </a:rPr>
              <a:t>MS 1525</a:t>
            </a:r>
            <a:endParaRPr lang="en-MY" sz="1000" b="1" dirty="0">
              <a:latin typeface="Tw Cen MT" panose="020B0602020104020603" pitchFamily="34" charset="0"/>
            </a:endParaRPr>
          </a:p>
          <a:p>
            <a:pPr algn="just"/>
            <a:r>
              <a:rPr lang="en-MY" sz="1000" dirty="0">
                <a:latin typeface="Tw Cen MT" panose="020B0602020104020603" pitchFamily="34" charset="0"/>
              </a:rPr>
              <a:t>The engagement </a:t>
            </a:r>
            <a:r>
              <a:rPr lang="en-MY" sz="1000" dirty="0" smtClean="0">
                <a:latin typeface="Tw Cen MT" panose="020B0602020104020603" pitchFamily="34" charset="0"/>
              </a:rPr>
              <a:t>sessions </a:t>
            </a:r>
            <a:r>
              <a:rPr lang="en-MY" sz="1000" dirty="0">
                <a:latin typeface="Tw Cen MT" panose="020B0602020104020603" pitchFamily="34" charset="0"/>
              </a:rPr>
              <a:t>with all states will be initiated by JKT </a:t>
            </a:r>
            <a:r>
              <a:rPr lang="en-MY" sz="1000" dirty="0" smtClean="0">
                <a:latin typeface="Tw Cen MT" panose="020B0602020104020603" pitchFamily="34" charset="0"/>
              </a:rPr>
              <a:t>after the completion of the guideline.</a:t>
            </a:r>
            <a:r>
              <a:rPr lang="en-US" sz="1000" dirty="0" smtClean="0">
                <a:solidFill>
                  <a:srgbClr val="FF0000"/>
                </a:solidFill>
                <a:latin typeface="Tw Cen MT" panose="020B0602020104020603" pitchFamily="34" charset="0"/>
                <a:cs typeface="Calibri" pitchFamily="34" charset="0"/>
              </a:rPr>
              <a:t> </a:t>
            </a:r>
            <a:r>
              <a:rPr lang="en-US" sz="1000" dirty="0" smtClean="0">
                <a:latin typeface="Tw Cen MT" panose="020B0602020104020603" pitchFamily="34" charset="0"/>
                <a:cs typeface="Calibri" pitchFamily="34" charset="0"/>
              </a:rPr>
              <a:t>The first engagement session is scheduled to be held on 9 July 2018. </a:t>
            </a:r>
          </a:p>
          <a:p>
            <a:pPr algn="just"/>
            <a:endParaRPr lang="en-MY" sz="1000" dirty="0">
              <a:latin typeface="Tw Cen MT" panose="020B0602020104020603" pitchFamily="34" charset="0"/>
            </a:endParaRPr>
          </a:p>
          <a:p>
            <a:pPr algn="just"/>
            <a:r>
              <a:rPr lang="en-MY" sz="1000" b="1" dirty="0">
                <a:latin typeface="Tw Cen MT" panose="020B0602020104020603" pitchFamily="34" charset="0"/>
              </a:rPr>
              <a:t>Training Module on </a:t>
            </a:r>
            <a:r>
              <a:rPr lang="en-MY" sz="1000" b="1" dirty="0" smtClean="0">
                <a:latin typeface="Tw Cen MT" panose="020B0602020104020603" pitchFamily="34" charset="0"/>
              </a:rPr>
              <a:t>UBBL No 38A</a:t>
            </a:r>
            <a:endParaRPr lang="en-MY" sz="1000" b="1" dirty="0">
              <a:latin typeface="Tw Cen MT" panose="020B0602020104020603" pitchFamily="34" charset="0"/>
            </a:endParaRPr>
          </a:p>
          <a:p>
            <a:pPr algn="just"/>
            <a:r>
              <a:rPr lang="en-MY" sz="1000" dirty="0">
                <a:latin typeface="Tw Cen MT" panose="020B0602020104020603" pitchFamily="34" charset="0"/>
              </a:rPr>
              <a:t>The module will be developed </a:t>
            </a:r>
            <a:r>
              <a:rPr lang="en-MY" sz="1000" dirty="0" smtClean="0">
                <a:latin typeface="Tw Cen MT" panose="020B0602020104020603" pitchFamily="34" charset="0"/>
              </a:rPr>
              <a:t>in parallel with the above guideline.</a:t>
            </a:r>
            <a:endParaRPr lang="en-MY" sz="1000" dirty="0">
              <a:latin typeface="Tw Cen MT" panose="020B0602020104020603" pitchFamily="34" charset="0"/>
            </a:endParaRP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E2-039</a:t>
            </a:r>
            <a:endParaRPr lang="ms-MY" sz="2800" dirty="0">
              <a:solidFill>
                <a:schemeClr val="bg1"/>
              </a:solidFill>
            </a:endParaRPr>
          </a:p>
        </p:txBody>
      </p:sp>
      <p:sp>
        <p:nvSpPr>
          <p:cNvPr id="15" name="TextBox 14"/>
          <p:cNvSpPr txBox="1"/>
          <p:nvPr/>
        </p:nvSpPr>
        <p:spPr>
          <a:xfrm>
            <a:off x="-10608" y="4623317"/>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24350313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20315"/>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35</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35</a:t>
                      </a:r>
                      <a:r>
                        <a:rPr lang="ms-MY" sz="900" dirty="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a:lnSpc>
                          <a:spcPct val="100000"/>
                        </a:lnSpc>
                      </a:pPr>
                      <a:endParaRPr lang="en-MY" sz="900" dirty="0">
                        <a:latin typeface="Tw Cen MT" pitchFamily="34" charset="0"/>
                      </a:endParaRPr>
                    </a:p>
                  </a:txBody>
                  <a:tcPr>
                    <a:solidFill>
                      <a:srgbClr val="00B050">
                        <a:alpha val="10000"/>
                      </a:srgbClr>
                    </a:solidFill>
                  </a:tcPr>
                </a:tc>
                <a:tc>
                  <a:txBody>
                    <a:bodyPr/>
                    <a:lstStyle/>
                    <a:p>
                      <a:pPr>
                        <a:lnSpc>
                          <a:spcPct val="100000"/>
                        </a:lnSpc>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a:lnSpc>
                          <a:spcPct val="88000"/>
                        </a:lnSpc>
                      </a:pPr>
                      <a:r>
                        <a:rPr lang="en-US" sz="900" dirty="0">
                          <a:solidFill>
                            <a:schemeClr val="tx1"/>
                          </a:solidFill>
                          <a:latin typeface="Tw Cen MT" panose="020B0602020104020603" pitchFamily="34" charset="0"/>
                          <a:cs typeface="Calibri" panose="020F0502020204030204" pitchFamily="34" charset="0"/>
                        </a:rPr>
                        <a:t>2 awareness programs on ISO14001 to 4 and 5 Star (Rated under SCORE) Contractors </a:t>
                      </a:r>
                    </a:p>
                    <a:p>
                      <a:pPr>
                        <a:lnSpc>
                          <a:spcPct val="88000"/>
                        </a:lnSpc>
                      </a:pPr>
                      <a:endParaRPr lang="en-US" sz="900" dirty="0">
                        <a:solidFill>
                          <a:schemeClr val="tx1"/>
                        </a:solidFill>
                        <a:latin typeface="Tw Cen MT" panose="020B0602020104020603" pitchFamily="34" charset="0"/>
                        <a:cs typeface="Calibri" panose="020F0502020204030204" pitchFamily="34" charset="0"/>
                      </a:endParaRPr>
                    </a:p>
                    <a:p>
                      <a:pPr>
                        <a:lnSpc>
                          <a:spcPct val="88000"/>
                        </a:lnSpc>
                      </a:pPr>
                      <a:endParaRPr lang="en-US" sz="900" dirty="0">
                        <a:solidFill>
                          <a:schemeClr val="tx1"/>
                        </a:solidFill>
                        <a:latin typeface="Tw Cen MT" panose="020B0602020104020603" pitchFamily="34" charset="0"/>
                        <a:cs typeface="Calibri" panose="020F0502020204030204" pitchFamily="34" charset="0"/>
                      </a:endParaRPr>
                    </a:p>
                    <a:p>
                      <a:pPr>
                        <a:lnSpc>
                          <a:spcPct val="88000"/>
                        </a:lnSpc>
                      </a:pPr>
                      <a:r>
                        <a:rPr lang="en-US" sz="900" dirty="0">
                          <a:solidFill>
                            <a:schemeClr val="tx1"/>
                          </a:solidFill>
                          <a:latin typeface="Tw Cen MT" panose="020B0602020104020603" pitchFamily="34" charset="0"/>
                          <a:cs typeface="Calibri" panose="020F0502020204030204" pitchFamily="34" charset="0"/>
                        </a:rPr>
                        <a:t>30% of 4 and 5 Star (Rated under SCORE) Non-Certified ISO 14001:2015 Contractors being certified with ISO 14001:2015</a:t>
                      </a:r>
                      <a:endParaRPr lang="en-MY" sz="900" dirty="0">
                        <a:solidFill>
                          <a:schemeClr val="tx1"/>
                        </a:solidFill>
                        <a:latin typeface="Tw Cen MT" panose="020B0602020104020603" pitchFamily="34" charset="0"/>
                        <a:cs typeface="Arial" panose="020B0604020202020204" pitchFamily="34" charset="0"/>
                      </a:endParaRPr>
                    </a:p>
                    <a:p>
                      <a:pPr eaLnBrk="1" fontAlgn="auto" hangingPunct="1">
                        <a:lnSpc>
                          <a:spcPct val="100000"/>
                        </a:lnSpc>
                        <a:spcBef>
                          <a:spcPts val="0"/>
                        </a:spcBef>
                        <a:spcAft>
                          <a:spcPts val="0"/>
                        </a:spcAft>
                        <a:defRPr/>
                      </a:pPr>
                      <a:endParaRPr lang="en-US" sz="900" dirty="0">
                        <a:solidFill>
                          <a:schemeClr val="tx1"/>
                        </a:solidFill>
                        <a:latin typeface="Tw Cen MT" pitchFamily="34" charset="0"/>
                      </a:endParaRPr>
                    </a:p>
                  </a:txBody>
                  <a:tcPr>
                    <a:solidFill>
                      <a:srgbClr val="00B050">
                        <a:alpha val="10000"/>
                      </a:srgbClr>
                    </a:solidFill>
                  </a:tcPr>
                </a:tc>
                <a:tc>
                  <a:txBody>
                    <a:bodyPr/>
                    <a:lstStyle/>
                    <a:p>
                      <a:pPr>
                        <a:lnSpc>
                          <a:spcPct val="88000"/>
                        </a:lnSpc>
                      </a:pPr>
                      <a:r>
                        <a:rPr lang="en-US" sz="900" dirty="0">
                          <a:solidFill>
                            <a:schemeClr val="tx1"/>
                          </a:solidFill>
                          <a:latin typeface="Tw Cen MT" panose="020B0602020104020603" pitchFamily="34" charset="0"/>
                          <a:cs typeface="Calibri" panose="020F0502020204030204" pitchFamily="34" charset="0"/>
                        </a:rPr>
                        <a:t>2 awareness programs on ISO14001 to 4 and 5 Star (Rated under SCORE) Contractors </a:t>
                      </a:r>
                    </a:p>
                    <a:p>
                      <a:pPr>
                        <a:lnSpc>
                          <a:spcPct val="88000"/>
                        </a:lnSpc>
                      </a:pPr>
                      <a:endParaRPr lang="en-US" sz="900" dirty="0">
                        <a:solidFill>
                          <a:schemeClr val="tx1"/>
                        </a:solidFill>
                        <a:latin typeface="Tw Cen MT" panose="020B0602020104020603" pitchFamily="34" charset="0"/>
                        <a:cs typeface="Calibri" panose="020F0502020204030204" pitchFamily="34" charset="0"/>
                      </a:endParaRPr>
                    </a:p>
                    <a:p>
                      <a:pPr>
                        <a:lnSpc>
                          <a:spcPct val="88000"/>
                        </a:lnSpc>
                      </a:pPr>
                      <a:endParaRPr lang="en-US" sz="900" dirty="0">
                        <a:solidFill>
                          <a:schemeClr val="tx1"/>
                        </a:solidFill>
                        <a:latin typeface="Tw Cen MT" panose="020B0602020104020603" pitchFamily="34" charset="0"/>
                        <a:cs typeface="Calibri" panose="020F0502020204030204" pitchFamily="34" charset="0"/>
                      </a:endParaRPr>
                    </a:p>
                    <a:p>
                      <a:pPr>
                        <a:lnSpc>
                          <a:spcPct val="88000"/>
                        </a:lnSpc>
                      </a:pPr>
                      <a:r>
                        <a:rPr lang="en-US" sz="900" dirty="0">
                          <a:solidFill>
                            <a:schemeClr val="tx1"/>
                          </a:solidFill>
                          <a:latin typeface="Tw Cen MT" panose="020B0602020104020603" pitchFamily="34" charset="0"/>
                          <a:cs typeface="Calibri" panose="020F0502020204030204" pitchFamily="34" charset="0"/>
                        </a:rPr>
                        <a:t>70% of 4 and 5 Star (Rated under SCORE) Non-Certified ISO 14001:2015 Contractors being certified with ISO 14001:2015</a:t>
                      </a:r>
                      <a:endParaRPr lang="en-MY" sz="900" dirty="0">
                        <a:solidFill>
                          <a:schemeClr val="tx1"/>
                        </a:solidFill>
                        <a:latin typeface="Tw Cen MT" panose="020B0602020104020603" pitchFamily="34" charset="0"/>
                        <a:cs typeface="Calibri" panose="020F0502020204030204" pitchFamily="34" charset="0"/>
                      </a:endParaRPr>
                    </a:p>
                    <a:p>
                      <a:pPr>
                        <a:lnSpc>
                          <a:spcPct val="100000"/>
                        </a:lnSpc>
                      </a:pPr>
                      <a:endParaRPr lang="en-MY" sz="900" dirty="0">
                        <a:solidFill>
                          <a:schemeClr val="tx1"/>
                        </a:solidFill>
                        <a:latin typeface="Tw Cen MT" pitchFamily="34" charset="0"/>
                      </a:endParaRPr>
                    </a:p>
                  </a:txBody>
                  <a:tcPr>
                    <a:solidFill>
                      <a:srgbClr val="00B050">
                        <a:alpha val="10000"/>
                      </a:srgbClr>
                    </a:solidFill>
                  </a:tcPr>
                </a:tc>
                <a:tc>
                  <a:txBody>
                    <a:bodyPr/>
                    <a:lstStyle/>
                    <a:p>
                      <a:pPr>
                        <a:lnSpc>
                          <a:spcPct val="88000"/>
                        </a:lnSpc>
                      </a:pPr>
                      <a:r>
                        <a:rPr lang="en-US" sz="900" dirty="0">
                          <a:solidFill>
                            <a:schemeClr val="tx1"/>
                          </a:solidFill>
                          <a:latin typeface="Tw Cen MT" panose="020B0602020104020603" pitchFamily="34" charset="0"/>
                          <a:cs typeface="Calibri" panose="020F0502020204030204" pitchFamily="34" charset="0"/>
                        </a:rPr>
                        <a:t>2 awareness programs on ISO14001 to 4 and 5 Star (Rated under SCORE) Contractors </a:t>
                      </a:r>
                    </a:p>
                    <a:p>
                      <a:pPr>
                        <a:lnSpc>
                          <a:spcPct val="88000"/>
                        </a:lnSpc>
                      </a:pPr>
                      <a:endParaRPr lang="en-US" sz="900" dirty="0">
                        <a:solidFill>
                          <a:schemeClr val="tx1"/>
                        </a:solidFill>
                        <a:latin typeface="Tw Cen MT" panose="020B0602020104020603" pitchFamily="34" charset="0"/>
                        <a:cs typeface="Calibri" panose="020F0502020204030204" pitchFamily="34" charset="0"/>
                      </a:endParaRPr>
                    </a:p>
                    <a:p>
                      <a:pPr>
                        <a:lnSpc>
                          <a:spcPct val="88000"/>
                        </a:lnSpc>
                      </a:pPr>
                      <a:endParaRPr lang="en-US" sz="900" dirty="0">
                        <a:solidFill>
                          <a:schemeClr val="tx1"/>
                        </a:solidFill>
                        <a:latin typeface="Tw Cen MT" panose="020B0602020104020603" pitchFamily="34" charset="0"/>
                        <a:cs typeface="Calibri" panose="020F0502020204030204" pitchFamily="34" charset="0"/>
                      </a:endParaRPr>
                    </a:p>
                    <a:p>
                      <a:pPr>
                        <a:lnSpc>
                          <a:spcPct val="88000"/>
                        </a:lnSpc>
                      </a:pPr>
                      <a:r>
                        <a:rPr lang="en-US" sz="900" dirty="0">
                          <a:solidFill>
                            <a:schemeClr val="tx1"/>
                          </a:solidFill>
                          <a:latin typeface="Tw Cen MT" panose="020B0602020104020603" pitchFamily="34" charset="0"/>
                          <a:cs typeface="Calibri" panose="020F0502020204030204" pitchFamily="34" charset="0"/>
                        </a:rPr>
                        <a:t>100% of 4 and 5 Star (Rated under SCORE) Non-Certified ISO 14001:2015 Contractors being certified with ISO 14001:2015</a:t>
                      </a:r>
                      <a:endParaRPr lang="en-MY" sz="900" dirty="0">
                        <a:solidFill>
                          <a:schemeClr val="tx1"/>
                        </a:solidFill>
                        <a:latin typeface="Tw Cen MT" panose="020B0602020104020603" pitchFamily="34" charset="0"/>
                      </a:endParaRPr>
                    </a:p>
                    <a:p>
                      <a:pPr>
                        <a:lnSpc>
                          <a:spcPct val="100000"/>
                        </a:lnSpc>
                      </a:pPr>
                      <a:endParaRPr lang="en-MY" sz="900" dirty="0">
                        <a:solidFill>
                          <a:schemeClr val="tx1"/>
                        </a:solidFill>
                        <a:latin typeface="Tw Cen MT" panose="020B0602020104020603"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8281"/>
            <a:ext cx="6857999" cy="5322884"/>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699593" cy="1322832"/>
        </p:xfrm>
        <a:graphic>
          <a:graphicData uri="http://schemas.openxmlformats.org/drawingml/2006/table">
            <a:tbl>
              <a:tblPr firstRow="1" bandRow="1">
                <a:tableStyleId>{5C22544A-7EE6-4342-B048-85BDC9FD1C3A}</a:tableStyleId>
              </a:tblPr>
              <a:tblGrid>
                <a:gridCol w="4699593">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r>
                        <a:rPr lang="en-US" sz="1000" b="0" dirty="0">
                          <a:solidFill>
                            <a:schemeClr val="tx1"/>
                          </a:solidFill>
                          <a:latin typeface="Tw Cen MT" panose="020B0602020104020603" pitchFamily="34" charset="0"/>
                          <a:cs typeface="Arial" panose="020B0604020202020204" pitchFamily="34" charset="0"/>
                        </a:rPr>
                        <a:t>70% of 4 and 5 Star (Rated under SCORE) Non-Certified ISO 14001:2015 Contractors being certified with ISO 14001:2015 by 2020</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E2-Drive compliance to environmental sustainability ratings and requirements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1" y="4575620"/>
            <a:ext cx="6781800" cy="2693045"/>
          </a:xfrm>
          <a:prstGeom prst="rect">
            <a:avLst/>
          </a:prstGeom>
          <a:noFill/>
        </p:spPr>
        <p:txBody>
          <a:bodyPr wrap="square" rtlCol="0">
            <a:spAutoFit/>
          </a:bodyPr>
          <a:lstStyle/>
          <a:p>
            <a:pPr algn="just"/>
            <a:r>
              <a:rPr lang="en-MY" sz="1000" dirty="0" smtClean="0">
                <a:latin typeface="Tw Cen MT" panose="020B0602020104020603" pitchFamily="34" charset="0"/>
              </a:rPr>
              <a:t>This is a new KPI under the purview of IWG6 commencing in 2018.</a:t>
            </a:r>
          </a:p>
          <a:p>
            <a:pPr algn="just"/>
            <a:endParaRPr lang="en-MY" sz="1000" b="1" dirty="0" smtClean="0">
              <a:latin typeface="Tw Cen MT" panose="020B0602020104020603" pitchFamily="34" charset="0"/>
            </a:endParaRPr>
          </a:p>
          <a:p>
            <a:pPr algn="just"/>
            <a:r>
              <a:rPr lang="en-MY" sz="1000" b="1" dirty="0" smtClean="0">
                <a:latin typeface="Tw Cen MT" panose="020B0602020104020603" pitchFamily="34" charset="0"/>
              </a:rPr>
              <a:t>Awareness Program</a:t>
            </a:r>
          </a:p>
          <a:p>
            <a:pPr algn="just"/>
            <a:r>
              <a:rPr lang="en-US" sz="1000" dirty="0" smtClean="0">
                <a:latin typeface="Tw Cen MT" panose="020B0602020104020603" pitchFamily="34" charset="0"/>
                <a:ea typeface="Calibri"/>
                <a:cs typeface="Times New Roman"/>
              </a:rPr>
              <a:t>One workshop was conducted on 14 May 2018 to raise awareness on ISO 14001:2015 EMS to 8 contractors. Another awareness workshop is scheduled to be conducted on 25 July 2018 which will be participated by at least 18 contractors. </a:t>
            </a:r>
          </a:p>
          <a:p>
            <a:pPr algn="just"/>
            <a:endParaRPr lang="en-US" sz="1000" dirty="0" smtClean="0">
              <a:latin typeface="Tw Cen MT" panose="020B0602020104020603" pitchFamily="34" charset="0"/>
              <a:ea typeface="Calibri"/>
              <a:cs typeface="Times New Roman"/>
            </a:endParaRPr>
          </a:p>
          <a:p>
            <a:pPr algn="just"/>
            <a:r>
              <a:rPr lang="en-MY" sz="1000" b="1" dirty="0" smtClean="0">
                <a:latin typeface="Tw Cen MT" panose="020B0602020104020603" pitchFamily="34" charset="0"/>
              </a:rPr>
              <a:t>4 and 5 Star SCORE Rated Contractors Certified With ISO 14001:2015</a:t>
            </a:r>
            <a:endParaRPr lang="en-MY" sz="1000" dirty="0">
              <a:latin typeface="Tw Cen MT" panose="020B0602020104020603" pitchFamily="34" charset="0"/>
            </a:endParaRPr>
          </a:p>
          <a:p>
            <a:pPr algn="just"/>
            <a:r>
              <a:rPr lang="en-MY" sz="1000" dirty="0" smtClean="0">
                <a:latin typeface="Tw Cen MT" panose="020B0602020104020603" pitchFamily="34" charset="0"/>
              </a:rPr>
              <a:t>By Q2 2018, the statistics of 4 and 5 star SCORE rated contractors certified with ISO 14001:2015 are </a:t>
            </a:r>
            <a:r>
              <a:rPr lang="en-MY" sz="1000" dirty="0">
                <a:latin typeface="Tw Cen MT" panose="020B0602020104020603" pitchFamily="34" charset="0"/>
              </a:rPr>
              <a:t>as follows : </a:t>
            </a:r>
          </a:p>
          <a:p>
            <a:pPr algn="just"/>
            <a:endParaRPr lang="en-MY" sz="1000" dirty="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a:latin typeface="Tw Cen MT" panose="020B0602020104020603" pitchFamily="34" charset="0"/>
            </a:endParaRPr>
          </a:p>
          <a:p>
            <a:pPr algn="just"/>
            <a:endParaRPr lang="en-MY" sz="1000" dirty="0">
              <a:latin typeface="Tw Cen MT" panose="020B0602020104020603" pitchFamily="34" charset="0"/>
            </a:endParaRPr>
          </a:p>
          <a:p>
            <a:pPr algn="just"/>
            <a:endParaRPr lang="en-MY" sz="1000" dirty="0">
              <a:latin typeface="Tw Cen MT" panose="020B0602020104020603" pitchFamily="34" charset="0"/>
            </a:endParaRPr>
          </a:p>
          <a:p>
            <a:pPr algn="just"/>
            <a:endParaRPr lang="en-US" sz="500" dirty="0" smtClean="0">
              <a:latin typeface="Tw Cen MT" panose="020B0602020104020603" pitchFamily="34" charset="0"/>
              <a:ea typeface="Calibri"/>
              <a:cs typeface="Times New Roman"/>
            </a:endParaRPr>
          </a:p>
          <a:p>
            <a:pPr algn="just"/>
            <a:r>
              <a:rPr lang="en-MY" sz="1000" dirty="0" smtClean="0">
                <a:latin typeface="Tw Cen MT" panose="020B0602020104020603" pitchFamily="34" charset="0"/>
              </a:rPr>
              <a:t>Contractors are expected to attend the DIY ISO14001:2015 certification program after attending the awareness course. </a:t>
            </a:r>
            <a:endParaRPr lang="en-MY" sz="1000" dirty="0">
              <a:latin typeface="Tw Cen MT" panose="020B0602020104020603" pitchFamily="34" charset="0"/>
            </a:endParaRP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E2-135</a:t>
            </a:r>
            <a:endParaRPr lang="ms-MY" sz="2800" dirty="0">
              <a:solidFill>
                <a:schemeClr val="bg1"/>
              </a:solidFill>
            </a:endParaRPr>
          </a:p>
        </p:txBody>
      </p:sp>
      <p:sp>
        <p:nvSpPr>
          <p:cNvPr id="15" name="TextBox 14"/>
          <p:cNvSpPr txBox="1"/>
          <p:nvPr/>
        </p:nvSpPr>
        <p:spPr>
          <a:xfrm>
            <a:off x="0" y="4317448"/>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736487385"/>
              </p:ext>
            </p:extLst>
          </p:nvPr>
        </p:nvGraphicFramePr>
        <p:xfrm>
          <a:off x="180977" y="5980810"/>
          <a:ext cx="6448422" cy="856612"/>
        </p:xfrm>
        <a:graphic>
          <a:graphicData uri="http://schemas.openxmlformats.org/drawingml/2006/table">
            <a:tbl>
              <a:tblPr firstRow="1" bandRow="1">
                <a:tableStyleId>{5C22544A-7EE6-4342-B048-85BDC9FD1C3A}</a:tableStyleId>
              </a:tblPr>
              <a:tblGrid>
                <a:gridCol w="1074737">
                  <a:extLst>
                    <a:ext uri="{9D8B030D-6E8A-4147-A177-3AD203B41FA5}">
                      <a16:colId xmlns:a16="http://schemas.microsoft.com/office/drawing/2014/main" val="897629441"/>
                    </a:ext>
                  </a:extLst>
                </a:gridCol>
                <a:gridCol w="1074737">
                  <a:extLst>
                    <a:ext uri="{9D8B030D-6E8A-4147-A177-3AD203B41FA5}">
                      <a16:colId xmlns:a16="http://schemas.microsoft.com/office/drawing/2014/main" val="3813405983"/>
                    </a:ext>
                  </a:extLst>
                </a:gridCol>
                <a:gridCol w="1074737">
                  <a:extLst>
                    <a:ext uri="{9D8B030D-6E8A-4147-A177-3AD203B41FA5}">
                      <a16:colId xmlns:a16="http://schemas.microsoft.com/office/drawing/2014/main" val="230189936"/>
                    </a:ext>
                  </a:extLst>
                </a:gridCol>
                <a:gridCol w="1074737">
                  <a:extLst>
                    <a:ext uri="{9D8B030D-6E8A-4147-A177-3AD203B41FA5}">
                      <a16:colId xmlns:a16="http://schemas.microsoft.com/office/drawing/2014/main" val="2049884880"/>
                    </a:ext>
                  </a:extLst>
                </a:gridCol>
                <a:gridCol w="1074737">
                  <a:extLst>
                    <a:ext uri="{9D8B030D-6E8A-4147-A177-3AD203B41FA5}">
                      <a16:colId xmlns:a16="http://schemas.microsoft.com/office/drawing/2014/main" val="3535720657"/>
                    </a:ext>
                  </a:extLst>
                </a:gridCol>
                <a:gridCol w="1074737">
                  <a:extLst>
                    <a:ext uri="{9D8B030D-6E8A-4147-A177-3AD203B41FA5}">
                      <a16:colId xmlns:a16="http://schemas.microsoft.com/office/drawing/2014/main" val="675144411"/>
                    </a:ext>
                  </a:extLst>
                </a:gridCol>
              </a:tblGrid>
              <a:tr h="396000">
                <a:tc>
                  <a:txBody>
                    <a:bodyPr/>
                    <a:lstStyle/>
                    <a:p>
                      <a:pPr algn="ctr"/>
                      <a:r>
                        <a:rPr lang="ms-MY" sz="900" dirty="0">
                          <a:solidFill>
                            <a:schemeClr val="tx1"/>
                          </a:solidFill>
                          <a:latin typeface="Tw Cen MT" panose="020B0602020104020603" pitchFamily="34" charset="0"/>
                        </a:rPr>
                        <a:t>SCORE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ms-MY" sz="900" dirty="0">
                          <a:solidFill>
                            <a:schemeClr val="tx1"/>
                          </a:solidFill>
                          <a:latin typeface="Tw Cen MT" panose="020B0602020104020603" pitchFamily="34" charset="0"/>
                        </a:rPr>
                        <a:t>No. of Contractors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ms-MY" sz="900" dirty="0">
                          <a:solidFill>
                            <a:schemeClr val="tx1"/>
                          </a:solidFill>
                          <a:latin typeface="Tw Cen MT" panose="020B0602020104020603" pitchFamily="34" charset="0"/>
                        </a:rPr>
                        <a:t>Certified With ISO 14001:2015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tx1"/>
                          </a:solidFill>
                          <a:latin typeface="Tw Cen MT" panose="020B0602020104020603" pitchFamily="34" charset="0"/>
                        </a:rPr>
                        <a:t>Non-Certified With</a:t>
                      </a:r>
                      <a:r>
                        <a:rPr lang="ms-MY" sz="900" baseline="0" dirty="0">
                          <a:solidFill>
                            <a:schemeClr val="tx1"/>
                          </a:solidFill>
                          <a:latin typeface="Tw Cen MT" panose="020B0602020104020603" pitchFamily="34" charset="0"/>
                        </a:rPr>
                        <a:t> ISO 14001:2015</a:t>
                      </a:r>
                      <a:endParaRPr lang="ms-MY" sz="900" dirty="0">
                        <a:solidFill>
                          <a:schemeClr val="tx1"/>
                        </a:solidFill>
                        <a:latin typeface="Tw Cen MT" panose="020B06020201040206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tx1"/>
                          </a:solidFill>
                          <a:latin typeface="Tw Cen MT" panose="020B0602020104020603" pitchFamily="34" charset="0"/>
                        </a:rPr>
                        <a:t>2018 Target (30%)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tx1"/>
                          </a:solidFill>
                          <a:latin typeface="Tw Cen MT" panose="020B0602020104020603" pitchFamily="34" charset="0"/>
                        </a:rPr>
                        <a:t>Q2 </a:t>
                      </a:r>
                      <a:r>
                        <a:rPr lang="ms-MY" sz="900" dirty="0">
                          <a:solidFill>
                            <a:schemeClr val="tx1"/>
                          </a:solidFill>
                          <a:latin typeface="Tw Cen MT" panose="020B0602020104020603" pitchFamily="34" charset="0"/>
                        </a:rPr>
                        <a:t>2018 Achievement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871500841"/>
                  </a:ext>
                </a:extLst>
              </a:tr>
              <a:tr h="232012">
                <a:tc>
                  <a:txBody>
                    <a:bodyPr/>
                    <a:lstStyle/>
                    <a:p>
                      <a:pPr algn="ctr"/>
                      <a:r>
                        <a:rPr lang="ms-MY" sz="900" dirty="0">
                          <a:latin typeface="Tw Cen MT" panose="020B0602020104020603" pitchFamily="34" charset="0"/>
                        </a:rPr>
                        <a:t>4 Star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900" dirty="0">
                          <a:latin typeface="Tw Cen MT" panose="020B0602020104020603" pitchFamily="34" charset="0"/>
                        </a:rPr>
                        <a:t>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900" dirty="0">
                          <a:latin typeface="Tw Cen MT" panose="020B0602020104020603" pitchFamily="34" charset="0"/>
                        </a:rPr>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900">
                          <a:latin typeface="Tw Cen MT" panose="020B0602020104020603" pitchFamily="34" charset="0"/>
                        </a:rPr>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900">
                          <a:latin typeface="Tw Cen MT" panose="020B0602020104020603"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900" dirty="0">
                          <a:latin typeface="Tw Cen MT" panose="020B0602020104020603"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56212363"/>
                  </a:ext>
                </a:extLst>
              </a:tr>
              <a:tr h="178445">
                <a:tc>
                  <a:txBody>
                    <a:bodyPr/>
                    <a:lstStyle/>
                    <a:p>
                      <a:pPr algn="ctr"/>
                      <a:r>
                        <a:rPr lang="ms-MY" sz="900" dirty="0">
                          <a:latin typeface="Tw Cen MT" panose="020B0602020104020603" pitchFamily="34" charset="0"/>
                        </a:rPr>
                        <a:t>5 Star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900" dirty="0">
                          <a:latin typeface="Tw Cen MT" panose="020B0602020104020603" pitchFamily="34"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900" dirty="0">
                          <a:latin typeface="Tw Cen MT" panose="020B0602020104020603" pitchFamily="34"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900" dirty="0">
                          <a:latin typeface="Tw Cen MT" panose="020B0602020104020603"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900" dirty="0">
                          <a:latin typeface="Tw Cen MT" panose="020B0602020104020603"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900" dirty="0">
                          <a:latin typeface="Tw Cen MT" panose="020B0602020104020603"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9579480"/>
                  </a:ext>
                </a:extLst>
              </a:tr>
            </a:tbl>
          </a:graphicData>
        </a:graphic>
      </p:graphicFrame>
    </p:spTree>
    <p:extLst>
      <p:ext uri="{BB962C8B-B14F-4D97-AF65-F5344CB8AC3E}">
        <p14:creationId xmlns:p14="http://schemas.microsoft.com/office/powerpoint/2010/main" val="19202763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25</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25</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25</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25</a:t>
                      </a:r>
                      <a:r>
                        <a:rPr lang="ms-MY" sz="900" dirty="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a:lnSpc>
                          <a:spcPct val="100000"/>
                        </a:lnSpc>
                      </a:pPr>
                      <a:endParaRPr lang="en-MY" sz="900" dirty="0">
                        <a:latin typeface="Tw Cen MT" pitchFamily="34" charset="0"/>
                      </a:endParaRPr>
                    </a:p>
                  </a:txBody>
                  <a:tcPr>
                    <a:solidFill>
                      <a:srgbClr val="00B050">
                        <a:alpha val="1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a:solidFill>
                            <a:schemeClr val="tx1"/>
                          </a:solidFill>
                          <a:latin typeface="Tw Cen MT" pitchFamily="34" charset="0"/>
                          <a:cs typeface="Arial" panose="020B0604020202020204" pitchFamily="34" charset="0"/>
                        </a:rPr>
                        <a:t>50 MyCREST Qualified Professionals accredited</a:t>
                      </a:r>
                    </a:p>
                    <a:p>
                      <a:pPr>
                        <a:lnSpc>
                          <a:spcPct val="100000"/>
                        </a:lnSpc>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a:solidFill>
                            <a:schemeClr val="tx1"/>
                          </a:solidFill>
                          <a:latin typeface="Tw Cen MT" pitchFamily="34" charset="0"/>
                          <a:cs typeface="Arial" panose="020B0604020202020204" pitchFamily="34" charset="0"/>
                        </a:rPr>
                        <a:t>100 MyCREST Qualified Professionals accredited</a:t>
                      </a:r>
                      <a:endParaRPr lang="ms-MY" sz="900" dirty="0">
                        <a:solidFill>
                          <a:srgbClr val="000000"/>
                        </a:solidFill>
                        <a:latin typeface="Tw Cen MT" pitchFamily="34" charset="0"/>
                        <a:cs typeface="Arial" panose="020B0604020202020204" pitchFamily="34" charset="0"/>
                      </a:endParaRPr>
                    </a:p>
                    <a:p>
                      <a:pPr eaLnBrk="1" fontAlgn="auto" hangingPunct="1">
                        <a:lnSpc>
                          <a:spcPct val="100000"/>
                        </a:lnSpc>
                        <a:spcBef>
                          <a:spcPts val="0"/>
                        </a:spcBef>
                        <a:spcAft>
                          <a:spcPts val="0"/>
                        </a:spcAft>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a:solidFill>
                            <a:schemeClr val="tx1"/>
                          </a:solidFill>
                          <a:latin typeface="Tw Cen MT" pitchFamily="34" charset="0"/>
                          <a:cs typeface="Arial" panose="020B0604020202020204" pitchFamily="34" charset="0"/>
                        </a:rPr>
                        <a:t>100 MyCREST Qualified Professionals accredited</a:t>
                      </a:r>
                      <a:endParaRPr lang="ms-MY" sz="900" dirty="0">
                        <a:solidFill>
                          <a:srgbClr val="000000"/>
                        </a:solidFill>
                        <a:latin typeface="Tw Cen MT" pitchFamily="34" charset="0"/>
                        <a:cs typeface="Arial" panose="020B0604020202020204" pitchFamily="34" charset="0"/>
                      </a:endParaRPr>
                    </a:p>
                    <a:p>
                      <a:pPr>
                        <a:lnSpc>
                          <a:spcPct val="100000"/>
                        </a:lnSpc>
                      </a:pPr>
                      <a:endParaRPr lang="en-MY" sz="900" dirty="0">
                        <a:solidFill>
                          <a:srgbClr val="FF0000"/>
                        </a:solidFill>
                        <a:latin typeface="Tw Cen MT" pitchFamily="34" charset="0"/>
                      </a:endParaRPr>
                    </a:p>
                  </a:txBody>
                  <a:tcPr>
                    <a:solidFill>
                      <a:srgbClr val="00B050">
                        <a:alpha val="1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a:solidFill>
                            <a:schemeClr val="tx1"/>
                          </a:solidFill>
                          <a:latin typeface="Tw Cen MT" pitchFamily="34" charset="0"/>
                          <a:cs typeface="Arial" panose="020B0604020202020204" pitchFamily="34" charset="0"/>
                        </a:rPr>
                        <a:t>100 MyCREST Qualified Professionals accredited</a:t>
                      </a:r>
                      <a:endParaRPr lang="ms-MY" sz="900" dirty="0">
                        <a:solidFill>
                          <a:srgbClr val="000000"/>
                        </a:solidFill>
                        <a:latin typeface="Tw Cen MT" pitchFamily="34" charset="0"/>
                        <a:cs typeface="Arial" panose="020B0604020202020204" pitchFamily="34" charset="0"/>
                      </a:endParaRPr>
                    </a:p>
                    <a:p>
                      <a:pPr>
                        <a:lnSpc>
                          <a:spcPct val="100000"/>
                        </a:lnSpc>
                      </a:pPr>
                      <a:endParaRPr lang="en-MY" sz="900" dirty="0">
                        <a:solidFill>
                          <a:srgbClr val="FF0000"/>
                        </a:solidFill>
                        <a:latin typeface="Tw Cen MT"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699593" cy="1179643"/>
        </p:xfrm>
        <a:graphic>
          <a:graphicData uri="http://schemas.openxmlformats.org/drawingml/2006/table">
            <a:tbl>
              <a:tblPr firstRow="1" bandRow="1">
                <a:tableStyleId>{5C22544A-7EE6-4342-B048-85BDC9FD1C3A}</a:tableStyleId>
              </a:tblPr>
              <a:tblGrid>
                <a:gridCol w="4699593">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lvl="0"/>
                      <a:r>
                        <a:rPr lang="en-US" sz="1000" b="0" kern="1200" dirty="0">
                          <a:solidFill>
                            <a:schemeClr val="tx1"/>
                          </a:solidFill>
                          <a:latin typeface="Tw Cen MT" panose="020B0602020104020603" pitchFamily="34" charset="0"/>
                          <a:ea typeface="+mn-ea"/>
                          <a:cs typeface="+mn-cs"/>
                        </a:rPr>
                        <a:t>350 </a:t>
                      </a:r>
                      <a:r>
                        <a:rPr lang="en-US" sz="1000" b="0" kern="1200" dirty="0" err="1">
                          <a:solidFill>
                            <a:schemeClr val="tx1"/>
                          </a:solidFill>
                          <a:latin typeface="Tw Cen MT" panose="020B0602020104020603" pitchFamily="34" charset="0"/>
                          <a:ea typeface="+mn-ea"/>
                          <a:cs typeface="+mn-cs"/>
                        </a:rPr>
                        <a:t>MyCREST</a:t>
                      </a:r>
                      <a:r>
                        <a:rPr lang="en-US" sz="1000" b="0" kern="1200" dirty="0">
                          <a:solidFill>
                            <a:schemeClr val="tx1"/>
                          </a:solidFill>
                          <a:latin typeface="Tw Cen MT" panose="020B0602020104020603" pitchFamily="34" charset="0"/>
                          <a:ea typeface="+mn-ea"/>
                          <a:cs typeface="+mn-cs"/>
                        </a:rPr>
                        <a:t> qualified professionals accredited by Q4 2020</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E2-Drive compliance to environmental sustainability ratings and requirements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5" y="4549027"/>
            <a:ext cx="6731186" cy="5170646"/>
          </a:xfrm>
          <a:prstGeom prst="rect">
            <a:avLst/>
          </a:prstGeom>
          <a:noFill/>
        </p:spPr>
        <p:txBody>
          <a:bodyPr wrap="square" rtlCol="0">
            <a:spAutoFit/>
          </a:bodyPr>
          <a:lstStyle/>
          <a:p>
            <a:pPr algn="just"/>
            <a:r>
              <a:rPr lang="en-MY" sz="1000" dirty="0">
                <a:latin typeface="Tw Cen MT" panose="020B0602020104020603" pitchFamily="34" charset="0"/>
              </a:rPr>
              <a:t>This </a:t>
            </a:r>
            <a:r>
              <a:rPr lang="en-MY" sz="1000" dirty="0" smtClean="0">
                <a:latin typeface="Tw Cen MT" panose="020B0602020104020603" pitchFamily="34" charset="0"/>
              </a:rPr>
              <a:t>is a new KPI introduced in 2017 </a:t>
            </a:r>
            <a:r>
              <a:rPr lang="en-MY" sz="1000" dirty="0">
                <a:latin typeface="Tw Cen MT" panose="020B0602020104020603" pitchFamily="34" charset="0"/>
              </a:rPr>
              <a:t>under the purview of IWG6.</a:t>
            </a:r>
          </a:p>
          <a:p>
            <a:pPr algn="just"/>
            <a:endParaRPr lang="en-MY" sz="1000" dirty="0">
              <a:latin typeface="Tw Cen MT" panose="020B0602020104020603" pitchFamily="34" charset="0"/>
            </a:endParaRPr>
          </a:p>
          <a:p>
            <a:pPr algn="just"/>
            <a:r>
              <a:rPr lang="en-MY" sz="1000" dirty="0" err="1">
                <a:latin typeface="Tw Cen MT" panose="020B0602020104020603" pitchFamily="34" charset="0"/>
              </a:rPr>
              <a:t>MyCREST</a:t>
            </a:r>
            <a:r>
              <a:rPr lang="en-MY" sz="1000" dirty="0">
                <a:latin typeface="Tw Cen MT" panose="020B0602020104020603" pitchFamily="34" charset="0"/>
              </a:rPr>
              <a:t> stands for Malaysia Carbon Reduction and Environmental </a:t>
            </a:r>
            <a:r>
              <a:rPr lang="en-MY" sz="1000" dirty="0" smtClean="0">
                <a:latin typeface="Tw Cen MT" panose="020B0602020104020603" pitchFamily="34" charset="0"/>
              </a:rPr>
              <a:t>Sustainability </a:t>
            </a:r>
            <a:r>
              <a:rPr lang="en-MY" sz="1000" dirty="0">
                <a:latin typeface="Tw Cen MT" panose="020B0602020104020603" pitchFamily="34" charset="0"/>
              </a:rPr>
              <a:t>Rating </a:t>
            </a:r>
            <a:r>
              <a:rPr lang="en-MY" sz="1000" dirty="0" smtClean="0">
                <a:latin typeface="Tw Cen MT" panose="020B0602020104020603" pitchFamily="34" charset="0"/>
              </a:rPr>
              <a:t>Tool.  </a:t>
            </a:r>
            <a:r>
              <a:rPr lang="en-MY" sz="1000" dirty="0" err="1" smtClean="0">
                <a:latin typeface="Tw Cen MT" panose="020B0602020104020603" pitchFamily="34" charset="0"/>
              </a:rPr>
              <a:t>MyCREST</a:t>
            </a:r>
            <a:r>
              <a:rPr lang="en-MY" sz="1000" dirty="0" smtClean="0">
                <a:latin typeface="Tw Cen MT" panose="020B0602020104020603" pitchFamily="34" charset="0"/>
              </a:rPr>
              <a:t> </a:t>
            </a:r>
            <a:r>
              <a:rPr lang="en-MY" sz="1000" dirty="0">
                <a:latin typeface="Tw Cen MT" panose="020B0602020104020603" pitchFamily="34" charset="0"/>
              </a:rPr>
              <a:t>Qualified Professionals are the personnel accredited by CIDB whose role is to facilitate the industry in adopting </a:t>
            </a:r>
            <a:r>
              <a:rPr lang="en-MY" sz="1000" dirty="0" err="1">
                <a:latin typeface="Tw Cen MT" panose="020B0602020104020603" pitchFamily="34" charset="0"/>
              </a:rPr>
              <a:t>MyCREST</a:t>
            </a:r>
            <a:r>
              <a:rPr lang="en-MY" sz="1000" dirty="0">
                <a:latin typeface="Tw Cen MT" panose="020B0602020104020603" pitchFamily="34" charset="0"/>
              </a:rPr>
              <a:t> in building construction projects.</a:t>
            </a:r>
          </a:p>
          <a:p>
            <a:pPr algn="just"/>
            <a:endParaRPr lang="en-MY" sz="1000" dirty="0">
              <a:latin typeface="Tw Cen MT" panose="020B0602020104020603" pitchFamily="34" charset="0"/>
            </a:endParaRPr>
          </a:p>
          <a:p>
            <a:pPr algn="just"/>
            <a:r>
              <a:rPr lang="en-MY" sz="1000" b="1" dirty="0" err="1" smtClean="0">
                <a:latin typeface="Tw Cen MT" panose="020B0602020104020603" pitchFamily="34" charset="0"/>
              </a:rPr>
              <a:t>MyCREST</a:t>
            </a:r>
            <a:r>
              <a:rPr lang="en-MY" sz="1000" b="1" dirty="0" smtClean="0">
                <a:latin typeface="Tw Cen MT" panose="020B0602020104020603" pitchFamily="34" charset="0"/>
              </a:rPr>
              <a:t> </a:t>
            </a:r>
            <a:r>
              <a:rPr lang="en-MY" sz="1000" b="1" dirty="0">
                <a:latin typeface="Tw Cen MT" panose="020B0602020104020603" pitchFamily="34" charset="0"/>
              </a:rPr>
              <a:t>Qualified Professionals </a:t>
            </a:r>
            <a:r>
              <a:rPr lang="en-MY" sz="1000" b="1" dirty="0" smtClean="0">
                <a:latin typeface="Tw Cen MT" panose="020B0602020104020603" pitchFamily="34" charset="0"/>
              </a:rPr>
              <a:t>Accredited :</a:t>
            </a:r>
          </a:p>
          <a:p>
            <a:pPr algn="just"/>
            <a:r>
              <a:rPr lang="en-MY" sz="1000" dirty="0" smtClean="0">
                <a:latin typeface="Tw Cen MT" panose="020B0602020104020603" pitchFamily="34" charset="0"/>
              </a:rPr>
              <a:t>The statistics of </a:t>
            </a:r>
            <a:r>
              <a:rPr lang="en-MY" sz="1000" dirty="0" err="1" smtClean="0">
                <a:latin typeface="Tw Cen MT" panose="020B0602020104020603" pitchFamily="34" charset="0"/>
              </a:rPr>
              <a:t>MyCREST</a:t>
            </a:r>
            <a:r>
              <a:rPr lang="en-MY" sz="1000" dirty="0" smtClean="0">
                <a:latin typeface="Tw Cen MT" panose="020B0602020104020603" pitchFamily="34" charset="0"/>
              </a:rPr>
              <a:t> Qualified Professionals Accredited are as follows :</a:t>
            </a:r>
          </a:p>
          <a:p>
            <a:pPr algn="just"/>
            <a:endParaRPr lang="en-MY"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a:latin typeface="Tw Cen MT" panose="020B0602020104020603" pitchFamily="34" charset="0"/>
            </a:endParaRPr>
          </a:p>
          <a:p>
            <a:pPr algn="just"/>
            <a:endParaRPr lang="en-US" sz="1000" dirty="0" smtClean="0">
              <a:latin typeface="Tw Cen MT" panose="020B0602020104020603" pitchFamily="34" charset="0"/>
            </a:endParaRPr>
          </a:p>
          <a:p>
            <a:pPr algn="just"/>
            <a:endParaRPr lang="en-US" sz="1000" dirty="0" smtClean="0">
              <a:latin typeface="Tw Cen MT" panose="020B0602020104020603" pitchFamily="34" charset="0"/>
            </a:endParaRPr>
          </a:p>
          <a:p>
            <a:pPr algn="just"/>
            <a:r>
              <a:rPr lang="en-MY" sz="1000" dirty="0" smtClean="0">
                <a:latin typeface="Tw Cen MT" panose="020B0602020104020603" pitchFamily="34" charset="0"/>
              </a:rPr>
              <a:t>As of 2017, there were 164 accredited </a:t>
            </a:r>
            <a:r>
              <a:rPr lang="en-MY" sz="1000" dirty="0" err="1">
                <a:latin typeface="Tw Cen MT" panose="020B0602020104020603" pitchFamily="34" charset="0"/>
              </a:rPr>
              <a:t>MyCREST</a:t>
            </a:r>
            <a:r>
              <a:rPr lang="en-MY" sz="1000" dirty="0">
                <a:latin typeface="Tw Cen MT" panose="020B0602020104020603" pitchFamily="34" charset="0"/>
              </a:rPr>
              <a:t> Qualified </a:t>
            </a:r>
            <a:r>
              <a:rPr lang="en-MY" sz="1000" dirty="0" smtClean="0">
                <a:latin typeface="Tw Cen MT" panose="020B0602020104020603" pitchFamily="34" charset="0"/>
              </a:rPr>
              <a:t>Professionals of which 133 are representative from government agencies and 31 are representative from private sectors, academicians and associations.</a:t>
            </a:r>
          </a:p>
          <a:p>
            <a:pPr algn="just"/>
            <a:endParaRPr lang="en-MY" sz="1000" dirty="0" smtClean="0">
              <a:latin typeface="Tw Cen MT" panose="020B0602020104020603" pitchFamily="34" charset="0"/>
            </a:endParaRPr>
          </a:p>
          <a:p>
            <a:pPr algn="just"/>
            <a:r>
              <a:rPr lang="en-MY" sz="1000" dirty="0" smtClean="0">
                <a:latin typeface="Tw Cen MT" panose="020B0602020104020603" pitchFamily="34" charset="0"/>
              </a:rPr>
              <a:t>As of Q2 2018, 3 training courses were conducted as follows : </a:t>
            </a:r>
          </a:p>
          <a:p>
            <a:pPr algn="just"/>
            <a:endParaRPr lang="en-MY" sz="1000" dirty="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a:latin typeface="Tw Cen MT" panose="020B0602020104020603" pitchFamily="34" charset="0"/>
            </a:endParaRPr>
          </a:p>
          <a:p>
            <a:pPr algn="just"/>
            <a:endParaRPr lang="en-MY" sz="1000" dirty="0" smtClean="0">
              <a:latin typeface="Tw Cen MT" panose="020B0602020104020603" pitchFamily="34" charset="0"/>
            </a:endParaRPr>
          </a:p>
          <a:p>
            <a:pPr algn="just"/>
            <a:endParaRPr lang="en-US"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a:latin typeface="Tw Cen MT" panose="020B0602020104020603" pitchFamily="34" charset="0"/>
            </a:endParaRPr>
          </a:p>
          <a:p>
            <a:pPr algn="just"/>
            <a:r>
              <a:rPr lang="en-MY" sz="1000" dirty="0" smtClean="0">
                <a:latin typeface="Tw Cen MT" panose="020B0602020104020603" pitchFamily="34" charset="0"/>
              </a:rPr>
              <a:t>Out of 101 participants who attended the above courses, 91 passed the </a:t>
            </a:r>
            <a:r>
              <a:rPr lang="en-MY" sz="1000" dirty="0" err="1" smtClean="0">
                <a:latin typeface="Tw Cen MT" panose="020B0602020104020603" pitchFamily="34" charset="0"/>
              </a:rPr>
              <a:t>MyCREST</a:t>
            </a:r>
            <a:r>
              <a:rPr lang="en-MY" sz="1000" dirty="0" smtClean="0">
                <a:latin typeface="Tw Cen MT" panose="020B0602020104020603" pitchFamily="34" charset="0"/>
              </a:rPr>
              <a:t> QP Exam. The accreditation for qualified candidates are expected to be completed in Q4 2018.</a:t>
            </a: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E2-120</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1768708470"/>
              </p:ext>
            </p:extLst>
          </p:nvPr>
        </p:nvGraphicFramePr>
        <p:xfrm>
          <a:off x="225514" y="7873839"/>
          <a:ext cx="6375309" cy="1227801"/>
        </p:xfrm>
        <a:graphic>
          <a:graphicData uri="http://schemas.openxmlformats.org/drawingml/2006/table">
            <a:tbl>
              <a:tblPr firstRow="1" bandRow="1">
                <a:tableStyleId>{5C22544A-7EE6-4342-B048-85BDC9FD1C3A}</a:tableStyleId>
              </a:tblPr>
              <a:tblGrid>
                <a:gridCol w="2125103">
                  <a:extLst>
                    <a:ext uri="{9D8B030D-6E8A-4147-A177-3AD203B41FA5}">
                      <a16:colId xmlns:a16="http://schemas.microsoft.com/office/drawing/2014/main" val="897629441"/>
                    </a:ext>
                  </a:extLst>
                </a:gridCol>
                <a:gridCol w="2125103">
                  <a:extLst>
                    <a:ext uri="{9D8B030D-6E8A-4147-A177-3AD203B41FA5}">
                      <a16:colId xmlns:a16="http://schemas.microsoft.com/office/drawing/2014/main" val="2930050253"/>
                    </a:ext>
                  </a:extLst>
                </a:gridCol>
                <a:gridCol w="2125103">
                  <a:extLst>
                    <a:ext uri="{9D8B030D-6E8A-4147-A177-3AD203B41FA5}">
                      <a16:colId xmlns:a16="http://schemas.microsoft.com/office/drawing/2014/main" val="3813405983"/>
                    </a:ext>
                  </a:extLst>
                </a:gridCol>
              </a:tblGrid>
              <a:tr h="252441">
                <a:tc>
                  <a:txBody>
                    <a:bodyPr/>
                    <a:lstStyle/>
                    <a:p>
                      <a:pPr algn="ctr"/>
                      <a:r>
                        <a:rPr lang="ms-MY" sz="1000" dirty="0" smtClean="0">
                          <a:solidFill>
                            <a:schemeClr val="tx1"/>
                          </a:solidFill>
                          <a:latin typeface="Tw Cen MT" panose="020B0602020104020603" pitchFamily="34" charset="0"/>
                        </a:rPr>
                        <a:t>DATE</a:t>
                      </a:r>
                      <a:endParaRPr lang="ms-MY" sz="1000"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ms-MY" sz="1000" dirty="0" smtClean="0">
                          <a:solidFill>
                            <a:schemeClr val="tx1"/>
                          </a:solidFill>
                          <a:latin typeface="Tw Cen MT" panose="020B0602020104020603" pitchFamily="34" charset="0"/>
                        </a:rPr>
                        <a:t>COLLABORATION</a:t>
                      </a:r>
                      <a:endParaRPr lang="ms-MY" sz="1000"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ms-MY" sz="1000" dirty="0" smtClean="0">
                          <a:solidFill>
                            <a:schemeClr val="tx1"/>
                          </a:solidFill>
                          <a:latin typeface="Tw Cen MT" panose="020B0602020104020603" pitchFamily="34" charset="0"/>
                        </a:rPr>
                        <a:t>NO. OF PARTICIPANTS</a:t>
                      </a:r>
                      <a:endParaRPr lang="ms-MY" sz="1000"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871500841"/>
                  </a:ext>
                </a:extLst>
              </a:tr>
              <a:tr h="232012">
                <a:tc>
                  <a:txBody>
                    <a:bodyPr/>
                    <a:lstStyle/>
                    <a:p>
                      <a:pPr algn="ctr"/>
                      <a:r>
                        <a:rPr lang="ms-MY" sz="1000" dirty="0" smtClean="0">
                          <a:latin typeface="Tw Cen MT" panose="020B0602020104020603" pitchFamily="34" charset="0"/>
                        </a:rPr>
                        <a:t>13-15 Mar</a:t>
                      </a:r>
                      <a:r>
                        <a:rPr lang="ms-MY" sz="1000" baseline="0" dirty="0" smtClean="0">
                          <a:latin typeface="Tw Cen MT" panose="020B0602020104020603" pitchFamily="34" charset="0"/>
                        </a:rPr>
                        <a:t> </a:t>
                      </a:r>
                      <a:r>
                        <a:rPr lang="ms-MY" sz="1000" dirty="0" smtClean="0">
                          <a:latin typeface="Tw Cen MT" panose="020B0602020104020603" pitchFamily="34" charset="0"/>
                        </a:rPr>
                        <a:t>2018</a:t>
                      </a:r>
                      <a:endParaRPr lang="ms-MY" sz="1000" dirty="0">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s-MY" sz="1000" dirty="0" smtClean="0">
                          <a:latin typeface="Tw Cen MT" panose="020B0602020104020603" pitchFamily="34" charset="0"/>
                        </a:rPr>
                        <a:t>JKR Putrajaya</a:t>
                      </a:r>
                      <a:endParaRPr lang="ms-MY" sz="1000" dirty="0">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s-MY" sz="1000" dirty="0" smtClean="0">
                          <a:latin typeface="Tw Cen MT" panose="020B0602020104020603" pitchFamily="34" charset="0"/>
                        </a:rPr>
                        <a:t>35</a:t>
                      </a:r>
                      <a:endParaRPr lang="ms-MY" sz="1000" dirty="0">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56212363"/>
                  </a:ext>
                </a:extLst>
              </a:tr>
              <a:tr h="178445">
                <a:tc>
                  <a:txBody>
                    <a:bodyPr/>
                    <a:lstStyle/>
                    <a:p>
                      <a:pPr algn="ctr"/>
                      <a:r>
                        <a:rPr lang="ms-MY" sz="1000" smtClean="0">
                          <a:latin typeface="Tw Cen MT" panose="020B0602020104020603" pitchFamily="34" charset="0"/>
                        </a:rPr>
                        <a:t>10-12</a:t>
                      </a:r>
                      <a:r>
                        <a:rPr lang="ms-MY" sz="1000" baseline="0" smtClean="0">
                          <a:latin typeface="Tw Cen MT" panose="020B0602020104020603" pitchFamily="34" charset="0"/>
                        </a:rPr>
                        <a:t> April 2018</a:t>
                      </a:r>
                      <a:endParaRPr lang="ms-MY" sz="1000">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1000" dirty="0" smtClean="0">
                          <a:latin typeface="Tw Cen MT" panose="020B0602020104020603" pitchFamily="34" charset="0"/>
                        </a:rPr>
                        <a:t>JKR Putrajaya</a:t>
                      </a:r>
                      <a:endParaRPr lang="ms-MY" sz="1000" dirty="0">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1000" dirty="0" smtClean="0">
                          <a:latin typeface="Tw Cen MT" panose="020B0602020104020603" pitchFamily="34" charset="0"/>
                        </a:rPr>
                        <a:t>34</a:t>
                      </a:r>
                      <a:endParaRPr lang="ms-MY" sz="1000" dirty="0">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9579480"/>
                  </a:ext>
                </a:extLst>
              </a:tr>
              <a:tr h="178445">
                <a:tc>
                  <a:txBody>
                    <a:bodyPr/>
                    <a:lstStyle/>
                    <a:p>
                      <a:pPr algn="ctr"/>
                      <a:r>
                        <a:rPr lang="ms-MY" sz="1000" dirty="0" smtClean="0">
                          <a:latin typeface="Tw Cen MT" panose="020B0602020104020603" pitchFamily="34" charset="0"/>
                        </a:rPr>
                        <a:t>17-19 April 2018</a:t>
                      </a:r>
                      <a:endParaRPr lang="ms-MY" sz="1000" dirty="0">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1000" dirty="0" smtClean="0">
                          <a:latin typeface="Tw Cen MT" panose="020B0602020104020603" pitchFamily="34" charset="0"/>
                        </a:rPr>
                        <a:t>Open</a:t>
                      </a:r>
                      <a:r>
                        <a:rPr lang="ms-MY" sz="1000" baseline="0" dirty="0" smtClean="0">
                          <a:latin typeface="Tw Cen MT" panose="020B0602020104020603" pitchFamily="34" charset="0"/>
                        </a:rPr>
                        <a:t> to public</a:t>
                      </a:r>
                      <a:endParaRPr lang="ms-MY" sz="1000" dirty="0">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1000" dirty="0" smtClean="0">
                          <a:latin typeface="Tw Cen MT" panose="020B0602020104020603" pitchFamily="34" charset="0"/>
                        </a:rPr>
                        <a:t>32</a:t>
                      </a:r>
                      <a:endParaRPr lang="ms-MY" sz="1000" dirty="0">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82764541"/>
                  </a:ext>
                </a:extLst>
              </a:tr>
              <a:tr h="178445">
                <a:tc gridSpan="2">
                  <a:txBody>
                    <a:bodyPr/>
                    <a:lstStyle/>
                    <a:p>
                      <a:pPr algn="ctr"/>
                      <a:r>
                        <a:rPr lang="ms-MY" sz="1000" dirty="0" smtClean="0">
                          <a:latin typeface="Tw Cen MT" panose="020B0602020104020603" pitchFamily="34" charset="0"/>
                        </a:rPr>
                        <a:t>Total</a:t>
                      </a:r>
                      <a:endParaRPr lang="ms-MY" sz="1000" dirty="0">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ms-MY" sz="1000" dirty="0">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1000" dirty="0" smtClean="0">
                          <a:latin typeface="Tw Cen MT" panose="020B0602020104020603" pitchFamily="34" charset="0"/>
                        </a:rPr>
                        <a:t>101</a:t>
                      </a:r>
                      <a:endParaRPr lang="ms-MY" sz="1000" dirty="0">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32923283"/>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820612161"/>
              </p:ext>
            </p:extLst>
          </p:nvPr>
        </p:nvGraphicFramePr>
        <p:xfrm>
          <a:off x="225515" y="5937546"/>
          <a:ext cx="6375309" cy="1127760"/>
        </p:xfrm>
        <a:graphic>
          <a:graphicData uri="http://schemas.openxmlformats.org/drawingml/2006/table">
            <a:tbl>
              <a:tblPr firstRow="1" bandRow="1">
                <a:tableStyleId>{2D5ABB26-0587-4C30-8999-92F81FD0307C}</a:tableStyleId>
              </a:tblPr>
              <a:tblGrid>
                <a:gridCol w="1255164">
                  <a:extLst>
                    <a:ext uri="{9D8B030D-6E8A-4147-A177-3AD203B41FA5}">
                      <a16:colId xmlns:a16="http://schemas.microsoft.com/office/drawing/2014/main" val="20000"/>
                    </a:ext>
                  </a:extLst>
                </a:gridCol>
                <a:gridCol w="1024029">
                  <a:extLst>
                    <a:ext uri="{9D8B030D-6E8A-4147-A177-3AD203B41FA5}">
                      <a16:colId xmlns:a16="http://schemas.microsoft.com/office/drawing/2014/main" val="2511586843"/>
                    </a:ext>
                  </a:extLst>
                </a:gridCol>
                <a:gridCol w="1024029">
                  <a:extLst>
                    <a:ext uri="{9D8B030D-6E8A-4147-A177-3AD203B41FA5}">
                      <a16:colId xmlns:a16="http://schemas.microsoft.com/office/drawing/2014/main" val="20001"/>
                    </a:ext>
                  </a:extLst>
                </a:gridCol>
                <a:gridCol w="1024029">
                  <a:extLst>
                    <a:ext uri="{9D8B030D-6E8A-4147-A177-3AD203B41FA5}">
                      <a16:colId xmlns:a16="http://schemas.microsoft.com/office/drawing/2014/main" val="20002"/>
                    </a:ext>
                  </a:extLst>
                </a:gridCol>
                <a:gridCol w="1024029">
                  <a:extLst>
                    <a:ext uri="{9D8B030D-6E8A-4147-A177-3AD203B41FA5}">
                      <a16:colId xmlns:a16="http://schemas.microsoft.com/office/drawing/2014/main" val="20003"/>
                    </a:ext>
                  </a:extLst>
                </a:gridCol>
                <a:gridCol w="1024029">
                  <a:extLst>
                    <a:ext uri="{9D8B030D-6E8A-4147-A177-3AD203B41FA5}">
                      <a16:colId xmlns:a16="http://schemas.microsoft.com/office/drawing/2014/main" val="20004"/>
                    </a:ext>
                  </a:extLst>
                </a:gridCol>
              </a:tblGrid>
              <a:tr h="219075">
                <a:tc>
                  <a:txBody>
                    <a:bodyPr/>
                    <a:lstStyle/>
                    <a:p>
                      <a:endParaRPr lang="en-MY" sz="1000" kern="1200" dirty="0">
                        <a:solidFill>
                          <a:schemeClr val="tx1"/>
                        </a:solidFill>
                        <a:latin typeface="Tw Cen MT" panose="020B0602020104020603"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1000" b="1" kern="1200" dirty="0" smtClean="0">
                          <a:solidFill>
                            <a:schemeClr val="tx1"/>
                          </a:solidFill>
                          <a:latin typeface="Tw Cen MT" panose="020B0602020104020603" pitchFamily="34" charset="0"/>
                          <a:ea typeface="+mn-ea"/>
                          <a:cs typeface="+mn-cs"/>
                        </a:rPr>
                        <a:t>Prior 2016</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2017</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2018</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2019</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2020</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239141">
                <a:tc>
                  <a:txBody>
                    <a:bodyPr/>
                    <a:lstStyle/>
                    <a:p>
                      <a:r>
                        <a:rPr lang="en-MY" sz="1000" kern="1200" dirty="0" smtClean="0">
                          <a:solidFill>
                            <a:schemeClr val="tx1"/>
                          </a:solidFill>
                          <a:latin typeface="Tw Cen MT" panose="020B0602020104020603" pitchFamily="34" charset="0"/>
                          <a:ea typeface="+mn-ea"/>
                          <a:cs typeface="+mn-cs"/>
                        </a:rPr>
                        <a:t>Target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kern="1200" dirty="0" smtClean="0">
                          <a:solidFill>
                            <a:schemeClr val="tx1"/>
                          </a:solidFill>
                          <a:latin typeface="Tw Cen MT" panose="020B0602020104020603" pitchFamily="34" charset="0"/>
                          <a:ea typeface="+mn-ea"/>
                          <a:cs typeface="+mn-cs"/>
                        </a:rPr>
                        <a: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50</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100</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100</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100</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46614">
                <a:tc>
                  <a:txBody>
                    <a:bodyPr/>
                    <a:lstStyle/>
                    <a:p>
                      <a:r>
                        <a:rPr lang="en-MY" sz="1000" kern="1200" dirty="0" smtClean="0">
                          <a:solidFill>
                            <a:schemeClr val="tx1"/>
                          </a:solidFill>
                          <a:latin typeface="Tw Cen MT" panose="020B0602020104020603" pitchFamily="34" charset="0"/>
                          <a:ea typeface="+mn-ea"/>
                          <a:cs typeface="+mn-cs"/>
                        </a:rPr>
                        <a:t>Achievement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kern="1200" dirty="0" smtClean="0">
                          <a:solidFill>
                            <a:schemeClr val="tx1"/>
                          </a:solidFill>
                          <a:latin typeface="Tw Cen MT" panose="020B0602020104020603" pitchFamily="34" charset="0"/>
                          <a:ea typeface="+mn-ea"/>
                          <a:cs typeface="+mn-cs"/>
                        </a:rPr>
                        <a:t>55</a:t>
                      </a:r>
                      <a:endParaRPr lang="en-MY" sz="1000" kern="1200" dirty="0" smtClean="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109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91 </a:t>
                      </a:r>
                    </a:p>
                    <a:p>
                      <a:pPr algn="ctr"/>
                      <a:r>
                        <a:rPr lang="en-MY" sz="1000" kern="1200" dirty="0" smtClean="0">
                          <a:solidFill>
                            <a:schemeClr val="tx1"/>
                          </a:solidFill>
                          <a:latin typeface="Tw Cen MT" panose="020B0602020104020603" pitchFamily="34" charset="0"/>
                          <a:ea typeface="+mn-ea"/>
                          <a:cs typeface="+mn-cs"/>
                        </a:rPr>
                        <a:t>(Q2 2018)</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55629">
                <a:tc>
                  <a:txBody>
                    <a:bodyPr/>
                    <a:lstStyle/>
                    <a:p>
                      <a:r>
                        <a:rPr lang="en-MY" sz="1000" kern="1200" dirty="0" smtClean="0">
                          <a:solidFill>
                            <a:schemeClr val="tx1"/>
                          </a:solidFill>
                          <a:latin typeface="Tw Cen MT" panose="020B0602020104020603" pitchFamily="34" charset="0"/>
                          <a:ea typeface="+mn-ea"/>
                          <a:cs typeface="+mn-cs"/>
                        </a:rPr>
                        <a:t>Achievement %</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kern="1200" dirty="0" smtClean="0">
                          <a:solidFill>
                            <a:schemeClr val="tx1"/>
                          </a:solidFill>
                          <a:latin typeface="Tw Cen MT" panose="020B0602020104020603" pitchFamily="34" charset="0"/>
                          <a:ea typeface="+mn-ea"/>
                          <a:cs typeface="+mn-cs"/>
                        </a:rPr>
                        <a: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218%</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91%</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187803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40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a:lnSpc>
                          <a:spcPct val="100000"/>
                        </a:lnSpc>
                      </a:pPr>
                      <a:endParaRPr lang="en-MY" sz="900" dirty="0">
                        <a:latin typeface="Tw Cen MT" pitchFamily="34" charset="0"/>
                      </a:endParaRPr>
                    </a:p>
                  </a:txBody>
                  <a:tcPr>
                    <a:solidFill>
                      <a:srgbClr val="00B050">
                        <a:alpha val="10000"/>
                      </a:srgbClr>
                    </a:solidFill>
                  </a:tcPr>
                </a:tc>
                <a:tc>
                  <a:txBody>
                    <a:bodyPr/>
                    <a:lstStyle/>
                    <a:p>
                      <a:pPr>
                        <a:lnSpc>
                          <a:spcPct val="100000"/>
                        </a:lnSpc>
                      </a:pPr>
                      <a:r>
                        <a:rPr lang="ms-MY" sz="900" dirty="0">
                          <a:solidFill>
                            <a:srgbClr val="000000"/>
                          </a:solidFill>
                          <a:latin typeface="Tw Cen MT" pitchFamily="34" charset="0"/>
                          <a:cs typeface="Arial" panose="020B0604020202020204" pitchFamily="34" charset="0"/>
                        </a:rPr>
                        <a:t>25 Assessors Accredited</a:t>
                      </a:r>
                    </a:p>
                    <a:p>
                      <a:pPr>
                        <a:lnSpc>
                          <a:spcPct val="100000"/>
                        </a:lnSpc>
                      </a:pPr>
                      <a:endParaRPr lang="ms-MY" sz="900" dirty="0">
                        <a:solidFill>
                          <a:srgbClr val="000000"/>
                        </a:solidFill>
                        <a:latin typeface="Tw Cen MT" pitchFamily="34" charset="0"/>
                        <a:cs typeface="Arial" panose="020B0604020202020204" pitchFamily="34" charset="0"/>
                      </a:endParaRPr>
                    </a:p>
                    <a:p>
                      <a:pPr>
                        <a:lnSpc>
                          <a:spcPct val="100000"/>
                        </a:lnSpc>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a:lnSpc>
                          <a:spcPct val="100000"/>
                        </a:lnSpc>
                      </a:pPr>
                      <a:r>
                        <a:rPr lang="ms-MY" sz="900" dirty="0">
                          <a:solidFill>
                            <a:srgbClr val="000000"/>
                          </a:solidFill>
                          <a:latin typeface="Tw Cen MT" pitchFamily="34" charset="0"/>
                          <a:cs typeface="Arial" panose="020B0604020202020204" pitchFamily="34" charset="0"/>
                        </a:rPr>
                        <a:t>25 Assessors Accredited</a:t>
                      </a:r>
                    </a:p>
                    <a:p>
                      <a:pPr>
                        <a:lnSpc>
                          <a:spcPct val="100000"/>
                        </a:lnSpc>
                      </a:pPr>
                      <a:endParaRPr lang="ms-MY" sz="900" dirty="0">
                        <a:solidFill>
                          <a:srgbClr val="000000"/>
                        </a:solidFill>
                        <a:latin typeface="Tw Cen MT" pitchFamily="34" charset="0"/>
                        <a:cs typeface="Arial" panose="020B0604020202020204" pitchFamily="34" charset="0"/>
                      </a:endParaRPr>
                    </a:p>
                    <a:p>
                      <a:pPr>
                        <a:lnSpc>
                          <a:spcPct val="100000"/>
                        </a:lnSpc>
                      </a:pPr>
                      <a:r>
                        <a:rPr lang="ms-MY" sz="900" dirty="0">
                          <a:solidFill>
                            <a:schemeClr val="tx1"/>
                          </a:solidFill>
                          <a:latin typeface="Tw Cen MT" pitchFamily="34" charset="0"/>
                          <a:cs typeface="Arial" panose="020B0604020202020204" pitchFamily="34" charset="0"/>
                        </a:rPr>
                        <a:t>MyCREST enhanced</a:t>
                      </a:r>
                      <a:endParaRPr lang="en-US" sz="900" dirty="0">
                        <a:solidFill>
                          <a:srgbClr val="FF0000"/>
                        </a:solidFill>
                        <a:latin typeface="Tw Cen MT" pitchFamily="34" charset="0"/>
                      </a:endParaRPr>
                    </a:p>
                  </a:txBody>
                  <a:tcPr>
                    <a:solidFill>
                      <a:srgbClr val="00B050">
                        <a:alpha val="10000"/>
                      </a:srgbClr>
                    </a:solidFill>
                  </a:tcPr>
                </a:tc>
                <a:tc>
                  <a:txBody>
                    <a:bodyPr/>
                    <a:lstStyle/>
                    <a:p>
                      <a:pPr>
                        <a:lnSpc>
                          <a:spcPct val="100000"/>
                        </a:lnSpc>
                      </a:pPr>
                      <a:r>
                        <a:rPr lang="ms-MY" sz="900" dirty="0">
                          <a:solidFill>
                            <a:srgbClr val="000000"/>
                          </a:solidFill>
                          <a:latin typeface="Tw Cen MT" pitchFamily="34" charset="0"/>
                          <a:cs typeface="Arial" panose="020B0604020202020204" pitchFamily="34" charset="0"/>
                        </a:rPr>
                        <a:t>25 Assessors Accredited</a:t>
                      </a:r>
                    </a:p>
                    <a:p>
                      <a:pPr>
                        <a:lnSpc>
                          <a:spcPct val="100000"/>
                        </a:lnSpc>
                      </a:pPr>
                      <a:endParaRPr lang="ms-MY" sz="900" dirty="0">
                        <a:solidFill>
                          <a:srgbClr val="000000"/>
                        </a:solidFill>
                        <a:latin typeface="Tw Cen MT" pitchFamily="34" charset="0"/>
                        <a:cs typeface="Arial" panose="020B0604020202020204" pitchFamily="34" charset="0"/>
                      </a:endParaRPr>
                    </a:p>
                    <a:p>
                      <a:pPr>
                        <a:lnSpc>
                          <a:spcPct val="100000"/>
                        </a:lnSpc>
                      </a:pPr>
                      <a:endParaRPr lang="en-MY" sz="900" dirty="0">
                        <a:solidFill>
                          <a:srgbClr val="FF0000"/>
                        </a:solidFill>
                        <a:latin typeface="Tw Cen MT" pitchFamily="34" charset="0"/>
                      </a:endParaRPr>
                    </a:p>
                  </a:txBody>
                  <a:tcPr>
                    <a:solidFill>
                      <a:srgbClr val="00B050">
                        <a:alpha val="10000"/>
                      </a:srgbClr>
                    </a:solidFill>
                  </a:tcPr>
                </a:tc>
                <a:tc>
                  <a:txBody>
                    <a:bodyPr/>
                    <a:lstStyle/>
                    <a:p>
                      <a:pPr>
                        <a:lnSpc>
                          <a:spcPct val="100000"/>
                        </a:lnSpc>
                      </a:pPr>
                      <a:r>
                        <a:rPr lang="ms-MY" sz="900" dirty="0">
                          <a:solidFill>
                            <a:srgbClr val="000000"/>
                          </a:solidFill>
                          <a:latin typeface="Tw Cen MT" pitchFamily="34" charset="0"/>
                          <a:cs typeface="Arial" panose="020B0604020202020204" pitchFamily="34" charset="0"/>
                        </a:rPr>
                        <a:t>25 Assessors Accredited</a:t>
                      </a:r>
                    </a:p>
                    <a:p>
                      <a:pPr>
                        <a:lnSpc>
                          <a:spcPct val="100000"/>
                        </a:lnSpc>
                      </a:pPr>
                      <a:endParaRPr lang="ms-MY" sz="900" dirty="0">
                        <a:solidFill>
                          <a:srgbClr val="000000"/>
                        </a:solidFill>
                        <a:latin typeface="Tw Cen MT" pitchFamily="34" charset="0"/>
                        <a:cs typeface="Arial" panose="020B0604020202020204" pitchFamily="34" charset="0"/>
                      </a:endParaRPr>
                    </a:p>
                    <a:p>
                      <a:pPr>
                        <a:lnSpc>
                          <a:spcPct val="100000"/>
                        </a:lnSpc>
                      </a:pPr>
                      <a:endParaRPr lang="en-MY" sz="900" dirty="0">
                        <a:solidFill>
                          <a:srgbClr val="FF0000"/>
                        </a:solidFill>
                        <a:latin typeface="Tw Cen MT"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699593" cy="1179643"/>
        </p:xfrm>
        <a:graphic>
          <a:graphicData uri="http://schemas.openxmlformats.org/drawingml/2006/table">
            <a:tbl>
              <a:tblPr firstRow="1" bandRow="1">
                <a:tableStyleId>{5C22544A-7EE6-4342-B048-85BDC9FD1C3A}</a:tableStyleId>
              </a:tblPr>
              <a:tblGrid>
                <a:gridCol w="4699593">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lvl="0"/>
                      <a:r>
                        <a:rPr lang="en-US" sz="1000" b="0" kern="1200" dirty="0">
                          <a:solidFill>
                            <a:schemeClr val="tx1"/>
                          </a:solidFill>
                          <a:latin typeface="Tw Cen MT" panose="020B0602020104020603" pitchFamily="34" charset="0"/>
                          <a:ea typeface="+mn-ea"/>
                          <a:cs typeface="+mn-cs"/>
                        </a:rPr>
                        <a:t>100 </a:t>
                      </a:r>
                      <a:r>
                        <a:rPr lang="en-US" sz="1000" b="0" kern="1200" dirty="0" err="1">
                          <a:solidFill>
                            <a:schemeClr val="tx1"/>
                          </a:solidFill>
                          <a:latin typeface="Tw Cen MT" panose="020B0602020104020603" pitchFamily="34" charset="0"/>
                          <a:ea typeface="+mn-ea"/>
                          <a:cs typeface="+mn-cs"/>
                        </a:rPr>
                        <a:t>MyCREST</a:t>
                      </a:r>
                      <a:r>
                        <a:rPr lang="en-US" sz="1000" b="0" kern="1200" dirty="0">
                          <a:solidFill>
                            <a:schemeClr val="tx1"/>
                          </a:solidFill>
                          <a:latin typeface="Tw Cen MT" panose="020B0602020104020603" pitchFamily="34" charset="0"/>
                          <a:ea typeface="+mn-ea"/>
                          <a:cs typeface="+mn-cs"/>
                        </a:rPr>
                        <a:t> assessors (MA) accredited by Q4 2020</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E2-Drive compliance to environmental sustainability ratings and requirements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5" y="4563775"/>
            <a:ext cx="6750236" cy="4555093"/>
          </a:xfrm>
          <a:prstGeom prst="rect">
            <a:avLst/>
          </a:prstGeom>
          <a:noFill/>
        </p:spPr>
        <p:txBody>
          <a:bodyPr wrap="square" rtlCol="0">
            <a:spAutoFit/>
          </a:bodyPr>
          <a:lstStyle/>
          <a:p>
            <a:pPr algn="just"/>
            <a:r>
              <a:rPr lang="en-MY" sz="1000" dirty="0" smtClean="0">
                <a:latin typeface="Tw Cen MT" panose="020B0602020104020603" pitchFamily="34" charset="0"/>
              </a:rPr>
              <a:t>This is a new KPI introduced in 2017 under the purview of IWG6.</a:t>
            </a:r>
          </a:p>
          <a:p>
            <a:pPr algn="just"/>
            <a:endParaRPr lang="en-MY" sz="1000" dirty="0">
              <a:latin typeface="Tw Cen MT" panose="020B0602020104020603" pitchFamily="34" charset="0"/>
            </a:endParaRPr>
          </a:p>
          <a:p>
            <a:pPr algn="just"/>
            <a:r>
              <a:rPr lang="en-MY" sz="1000" dirty="0" smtClean="0">
                <a:latin typeface="Tw Cen MT" panose="020B0602020104020603" pitchFamily="34" charset="0"/>
              </a:rPr>
              <a:t>Malaysia </a:t>
            </a:r>
            <a:r>
              <a:rPr lang="en-MY" sz="1000" dirty="0">
                <a:latin typeface="Tw Cen MT" panose="020B0602020104020603" pitchFamily="34" charset="0"/>
              </a:rPr>
              <a:t>Carbon Reduction and </a:t>
            </a:r>
            <a:r>
              <a:rPr lang="en-MY" sz="1000" dirty="0" smtClean="0">
                <a:latin typeface="Tw Cen MT" panose="020B0602020104020603" pitchFamily="34" charset="0"/>
              </a:rPr>
              <a:t>Environmental </a:t>
            </a:r>
            <a:r>
              <a:rPr lang="en-MY" sz="1000" dirty="0" err="1">
                <a:latin typeface="Tw Cen MT" panose="020B0602020104020603" pitchFamily="34" charset="0"/>
              </a:rPr>
              <a:t>Sustainablity</a:t>
            </a:r>
            <a:r>
              <a:rPr lang="en-MY" sz="1000" dirty="0">
                <a:latin typeface="Tw Cen MT" panose="020B0602020104020603" pitchFamily="34" charset="0"/>
              </a:rPr>
              <a:t> Rating Tool (</a:t>
            </a:r>
            <a:r>
              <a:rPr lang="en-MY" sz="1000" dirty="0" err="1">
                <a:latin typeface="Tw Cen MT" panose="020B0602020104020603" pitchFamily="34" charset="0"/>
              </a:rPr>
              <a:t>MyCREST</a:t>
            </a:r>
            <a:r>
              <a:rPr lang="en-MY" sz="1000" dirty="0">
                <a:latin typeface="Tw Cen MT" panose="020B0602020104020603" pitchFamily="34" charset="0"/>
              </a:rPr>
              <a:t>) Assessors are </a:t>
            </a:r>
            <a:r>
              <a:rPr lang="en-MY" sz="1000" dirty="0" smtClean="0">
                <a:latin typeface="Tw Cen MT" panose="020B0602020104020603" pitchFamily="34" charset="0"/>
              </a:rPr>
              <a:t>personnel </a:t>
            </a:r>
            <a:r>
              <a:rPr lang="en-MY" sz="1000" dirty="0">
                <a:latin typeface="Tw Cen MT" panose="020B0602020104020603" pitchFamily="34" charset="0"/>
              </a:rPr>
              <a:t>accredited by CIDB whose role is to assess building construction projects using </a:t>
            </a:r>
            <a:r>
              <a:rPr lang="en-MY" sz="1000" dirty="0" err="1">
                <a:latin typeface="Tw Cen MT" panose="020B0602020104020603" pitchFamily="34" charset="0"/>
              </a:rPr>
              <a:t>MyCREST</a:t>
            </a:r>
            <a:r>
              <a:rPr lang="en-MY" sz="1000" dirty="0">
                <a:latin typeface="Tw Cen MT" panose="020B0602020104020603" pitchFamily="34" charset="0"/>
              </a:rPr>
              <a:t>. Only </a:t>
            </a:r>
            <a:r>
              <a:rPr lang="en-MY" sz="1000" dirty="0" err="1">
                <a:latin typeface="Tw Cen MT" panose="020B0602020104020603" pitchFamily="34" charset="0"/>
              </a:rPr>
              <a:t>MyCREST</a:t>
            </a:r>
            <a:r>
              <a:rPr lang="en-MY" sz="1000" dirty="0">
                <a:latin typeface="Tw Cen MT" panose="020B0602020104020603" pitchFamily="34" charset="0"/>
              </a:rPr>
              <a:t> Qualified </a:t>
            </a:r>
            <a:r>
              <a:rPr lang="en-MY" sz="1000" dirty="0" smtClean="0">
                <a:latin typeface="Tw Cen MT" panose="020B0602020104020603" pitchFamily="34" charset="0"/>
              </a:rPr>
              <a:t>Professionals are </a:t>
            </a:r>
            <a:r>
              <a:rPr lang="en-MY" sz="1000" dirty="0">
                <a:latin typeface="Tw Cen MT" panose="020B0602020104020603" pitchFamily="34" charset="0"/>
              </a:rPr>
              <a:t>eligible to become </a:t>
            </a:r>
            <a:r>
              <a:rPr lang="en-MY" sz="1000" dirty="0" err="1">
                <a:latin typeface="Tw Cen MT" panose="020B0602020104020603" pitchFamily="34" charset="0"/>
              </a:rPr>
              <a:t>MyCREST</a:t>
            </a:r>
            <a:r>
              <a:rPr lang="en-MY" sz="1000" dirty="0">
                <a:latin typeface="Tw Cen MT" panose="020B0602020104020603" pitchFamily="34" charset="0"/>
              </a:rPr>
              <a:t> </a:t>
            </a:r>
            <a:r>
              <a:rPr lang="en-MY" sz="1000" dirty="0" smtClean="0">
                <a:latin typeface="Tw Cen MT" panose="020B0602020104020603" pitchFamily="34" charset="0"/>
              </a:rPr>
              <a:t>Assessors (MA).</a:t>
            </a:r>
            <a:endParaRPr lang="en-MY" sz="1000" dirty="0">
              <a:latin typeface="Tw Cen MT" panose="020B0602020104020603" pitchFamily="34" charset="0"/>
            </a:endParaRPr>
          </a:p>
          <a:p>
            <a:pPr algn="just"/>
            <a:endParaRPr lang="en-MY" sz="1000" dirty="0">
              <a:latin typeface="Tw Cen MT" panose="020B0602020104020603" pitchFamily="34" charset="0"/>
            </a:endParaRPr>
          </a:p>
          <a:p>
            <a:pPr algn="just"/>
            <a:r>
              <a:rPr lang="en-MY" sz="1000" b="1" dirty="0" smtClean="0">
                <a:latin typeface="Tw Cen MT" panose="020B0602020104020603" pitchFamily="34" charset="0"/>
              </a:rPr>
              <a:t>Assessors </a:t>
            </a:r>
            <a:r>
              <a:rPr lang="en-MY" sz="1000" b="1" dirty="0">
                <a:latin typeface="Tw Cen MT" panose="020B0602020104020603" pitchFamily="34" charset="0"/>
              </a:rPr>
              <a:t>Accredited</a:t>
            </a:r>
          </a:p>
          <a:p>
            <a:pPr algn="just"/>
            <a:r>
              <a:rPr lang="en-MY" sz="1000" dirty="0" smtClean="0">
                <a:latin typeface="Tw Cen MT" panose="020B0602020104020603" pitchFamily="34" charset="0"/>
              </a:rPr>
              <a:t>The statistics of MA accredited are as follows : </a:t>
            </a:r>
          </a:p>
          <a:p>
            <a:pPr algn="just"/>
            <a:endParaRPr lang="en-MY"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endParaRPr lang="en-US"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r>
              <a:rPr lang="en-MY" sz="1000" dirty="0" smtClean="0">
                <a:latin typeface="Tw Cen MT" panose="020B0602020104020603" pitchFamily="34" charset="0"/>
              </a:rPr>
              <a:t>As of 2017, there were 59 MA accredited of which 51 are representative from government agencies and 8 are representative from private sectors, academicians and associations.</a:t>
            </a:r>
          </a:p>
          <a:p>
            <a:pPr algn="just"/>
            <a:endParaRPr lang="en-MY" sz="1000" dirty="0" smtClean="0">
              <a:latin typeface="Tw Cen MT" panose="020B0602020104020603" pitchFamily="34" charset="0"/>
            </a:endParaRPr>
          </a:p>
          <a:p>
            <a:pPr algn="just"/>
            <a:r>
              <a:rPr lang="en-MY" sz="1000" dirty="0" smtClean="0">
                <a:latin typeface="Tw Cen MT" panose="020B0602020104020603" pitchFamily="34" charset="0"/>
              </a:rPr>
              <a:t>For 2018, the arrangement to accredit all 25 Assessors is expected to be held on 15 – 16 August 2018.</a:t>
            </a:r>
            <a:endParaRPr lang="en-MY" sz="1000" dirty="0">
              <a:solidFill>
                <a:srgbClr val="FF0000"/>
              </a:solidFill>
              <a:latin typeface="Tw Cen MT" panose="020B0602020104020603" pitchFamily="34" charset="0"/>
            </a:endParaRPr>
          </a:p>
          <a:p>
            <a:pPr algn="just"/>
            <a:endParaRPr lang="en-MY" sz="1000" b="1" dirty="0" smtClean="0">
              <a:latin typeface="Tw Cen MT" panose="020B0602020104020603" pitchFamily="34" charset="0"/>
            </a:endParaRPr>
          </a:p>
          <a:p>
            <a:pPr algn="just"/>
            <a:r>
              <a:rPr lang="en-MY" sz="1000" b="1" dirty="0" err="1" smtClean="0">
                <a:latin typeface="Tw Cen MT" panose="020B0602020104020603" pitchFamily="34" charset="0"/>
              </a:rPr>
              <a:t>MyCREST</a:t>
            </a:r>
            <a:r>
              <a:rPr lang="en-MY" sz="1000" b="1" dirty="0" smtClean="0">
                <a:latin typeface="Tw Cen MT" panose="020B0602020104020603" pitchFamily="34" charset="0"/>
              </a:rPr>
              <a:t> </a:t>
            </a:r>
            <a:r>
              <a:rPr lang="en-MY" sz="1000" b="1" dirty="0">
                <a:latin typeface="Tw Cen MT" panose="020B0602020104020603" pitchFamily="34" charset="0"/>
              </a:rPr>
              <a:t>Enhanced</a:t>
            </a:r>
          </a:p>
          <a:p>
            <a:pPr algn="just"/>
            <a:r>
              <a:rPr lang="en-MY" sz="1000" dirty="0">
                <a:latin typeface="Tw Cen MT" panose="020B0602020104020603" pitchFamily="34" charset="0"/>
              </a:rPr>
              <a:t>The consultant to enhance </a:t>
            </a:r>
            <a:r>
              <a:rPr lang="en-MY" sz="1000" dirty="0" err="1" smtClean="0">
                <a:latin typeface="Tw Cen MT" panose="020B0602020104020603" pitchFamily="34" charset="0"/>
              </a:rPr>
              <a:t>MyCREST</a:t>
            </a:r>
            <a:r>
              <a:rPr lang="en-MY" sz="1000" dirty="0" smtClean="0">
                <a:latin typeface="Tw Cen MT" panose="020B0602020104020603" pitchFamily="34" charset="0"/>
              </a:rPr>
              <a:t> was appointed in May 2018. A workshop with projects that adopted </a:t>
            </a:r>
            <a:r>
              <a:rPr lang="en-MY" sz="1000" dirty="0" err="1" smtClean="0">
                <a:latin typeface="Tw Cen MT" panose="020B0602020104020603" pitchFamily="34" charset="0"/>
              </a:rPr>
              <a:t>MyCREST</a:t>
            </a:r>
            <a:r>
              <a:rPr lang="en-MY" sz="1000" dirty="0" smtClean="0">
                <a:latin typeface="Tw Cen MT" panose="020B0602020104020603" pitchFamily="34" charset="0"/>
              </a:rPr>
              <a:t> was conducted on 5 June 2018 to gain feedback for Design and Construction Stage. The same session was conducted on 11 June 2018 for Operation and Maintenance Stage. The Calculator review workshop was conducted on 21 June 2018. The output of all sessions were presented to CIDB on 29 June 2018. </a:t>
            </a:r>
          </a:p>
          <a:p>
            <a:pPr algn="just"/>
            <a:endParaRPr lang="en-MY" sz="1000" dirty="0">
              <a:latin typeface="Tw Cen MT" panose="020B0602020104020603" pitchFamily="34" charset="0"/>
            </a:endParaRP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E2-121</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124221165"/>
              </p:ext>
            </p:extLst>
          </p:nvPr>
        </p:nvGraphicFramePr>
        <p:xfrm>
          <a:off x="209551" y="5922064"/>
          <a:ext cx="6381748" cy="1127760"/>
        </p:xfrm>
        <a:graphic>
          <a:graphicData uri="http://schemas.openxmlformats.org/drawingml/2006/table">
            <a:tbl>
              <a:tblPr firstRow="1" bandRow="1">
                <a:tableStyleId>{2D5ABB26-0587-4C30-8999-92F81FD0307C}</a:tableStyleId>
              </a:tblPr>
              <a:tblGrid>
                <a:gridCol w="1308693">
                  <a:extLst>
                    <a:ext uri="{9D8B030D-6E8A-4147-A177-3AD203B41FA5}">
                      <a16:colId xmlns:a16="http://schemas.microsoft.com/office/drawing/2014/main" val="20000"/>
                    </a:ext>
                  </a:extLst>
                </a:gridCol>
                <a:gridCol w="1014611">
                  <a:extLst>
                    <a:ext uri="{9D8B030D-6E8A-4147-A177-3AD203B41FA5}">
                      <a16:colId xmlns:a16="http://schemas.microsoft.com/office/drawing/2014/main" val="3034331646"/>
                    </a:ext>
                  </a:extLst>
                </a:gridCol>
                <a:gridCol w="1014611">
                  <a:extLst>
                    <a:ext uri="{9D8B030D-6E8A-4147-A177-3AD203B41FA5}">
                      <a16:colId xmlns:a16="http://schemas.microsoft.com/office/drawing/2014/main" val="20001"/>
                    </a:ext>
                  </a:extLst>
                </a:gridCol>
                <a:gridCol w="1014611">
                  <a:extLst>
                    <a:ext uri="{9D8B030D-6E8A-4147-A177-3AD203B41FA5}">
                      <a16:colId xmlns:a16="http://schemas.microsoft.com/office/drawing/2014/main" val="20002"/>
                    </a:ext>
                  </a:extLst>
                </a:gridCol>
                <a:gridCol w="1014611">
                  <a:extLst>
                    <a:ext uri="{9D8B030D-6E8A-4147-A177-3AD203B41FA5}">
                      <a16:colId xmlns:a16="http://schemas.microsoft.com/office/drawing/2014/main" val="20003"/>
                    </a:ext>
                  </a:extLst>
                </a:gridCol>
                <a:gridCol w="1014611">
                  <a:extLst>
                    <a:ext uri="{9D8B030D-6E8A-4147-A177-3AD203B41FA5}">
                      <a16:colId xmlns:a16="http://schemas.microsoft.com/office/drawing/2014/main" val="20004"/>
                    </a:ext>
                  </a:extLst>
                </a:gridCol>
              </a:tblGrid>
              <a:tr h="219075">
                <a:tc>
                  <a:txBody>
                    <a:bodyPr/>
                    <a:lstStyle/>
                    <a:p>
                      <a:endParaRPr lang="en-MY" sz="1000" kern="1200" dirty="0">
                        <a:solidFill>
                          <a:schemeClr val="tx1"/>
                        </a:solidFill>
                        <a:latin typeface="Tw Cen MT" panose="020B0602020104020603"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1000" b="1" kern="1200" dirty="0" smtClean="0">
                          <a:solidFill>
                            <a:schemeClr val="tx1"/>
                          </a:solidFill>
                          <a:latin typeface="Tw Cen MT" panose="020B0602020104020603" pitchFamily="34" charset="0"/>
                          <a:ea typeface="+mn-ea"/>
                          <a:cs typeface="+mn-cs"/>
                        </a:rPr>
                        <a:t>Prior 2016</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2017</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2018</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2019</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2020</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239141">
                <a:tc>
                  <a:txBody>
                    <a:bodyPr/>
                    <a:lstStyle/>
                    <a:p>
                      <a:r>
                        <a:rPr lang="en-MY" sz="1000" kern="1200" dirty="0" smtClean="0">
                          <a:solidFill>
                            <a:schemeClr val="tx1"/>
                          </a:solidFill>
                          <a:latin typeface="Tw Cen MT" panose="020B0602020104020603" pitchFamily="34" charset="0"/>
                          <a:ea typeface="+mn-ea"/>
                          <a:cs typeface="+mn-cs"/>
                        </a:rPr>
                        <a:t>Target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kern="1200" dirty="0" smtClean="0">
                          <a:solidFill>
                            <a:schemeClr val="tx1"/>
                          </a:solidFill>
                          <a:latin typeface="Tw Cen MT" panose="020B0602020104020603" pitchFamily="34" charset="0"/>
                          <a:ea typeface="+mn-ea"/>
                          <a:cs typeface="+mn-cs"/>
                        </a:rPr>
                        <a: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25</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25</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25</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25</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46614">
                <a:tc>
                  <a:txBody>
                    <a:bodyPr/>
                    <a:lstStyle/>
                    <a:p>
                      <a:r>
                        <a:rPr lang="en-MY" sz="1000" kern="1200" dirty="0" smtClean="0">
                          <a:solidFill>
                            <a:schemeClr val="tx1"/>
                          </a:solidFill>
                          <a:latin typeface="Tw Cen MT" panose="020B0602020104020603" pitchFamily="34" charset="0"/>
                          <a:ea typeface="+mn-ea"/>
                          <a:cs typeface="+mn-cs"/>
                        </a:rPr>
                        <a:t>Achievement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kern="1200" dirty="0" smtClean="0">
                          <a:solidFill>
                            <a:schemeClr val="tx1"/>
                          </a:solidFill>
                          <a:latin typeface="Tw Cen MT" panose="020B0602020104020603" pitchFamily="34" charset="0"/>
                          <a:ea typeface="+mn-ea"/>
                          <a:cs typeface="+mn-cs"/>
                        </a:rPr>
                        <a:t>30</a:t>
                      </a:r>
                      <a:endParaRPr lang="en-MY" sz="1000" kern="1200" dirty="0" smtClean="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0 </a:t>
                      </a:r>
                    </a:p>
                    <a:p>
                      <a:pPr algn="ctr"/>
                      <a:r>
                        <a:rPr lang="en-MY" sz="1000" kern="1200" dirty="0" smtClean="0">
                          <a:solidFill>
                            <a:schemeClr val="tx1"/>
                          </a:solidFill>
                          <a:latin typeface="Tw Cen MT" panose="020B0602020104020603" pitchFamily="34" charset="0"/>
                          <a:ea typeface="+mn-ea"/>
                          <a:cs typeface="+mn-cs"/>
                        </a:rPr>
                        <a:t>(Q2 2018)</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55629">
                <a:tc>
                  <a:txBody>
                    <a:bodyPr/>
                    <a:lstStyle/>
                    <a:p>
                      <a:r>
                        <a:rPr lang="en-MY" sz="1000" kern="1200" dirty="0" smtClean="0">
                          <a:solidFill>
                            <a:schemeClr val="tx1"/>
                          </a:solidFill>
                          <a:latin typeface="Tw Cen MT" panose="020B0602020104020603" pitchFamily="34" charset="0"/>
                          <a:ea typeface="+mn-ea"/>
                          <a:cs typeface="+mn-cs"/>
                        </a:rPr>
                        <a:t>Achievement %</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kern="1200" dirty="0" smtClean="0">
                          <a:solidFill>
                            <a:schemeClr val="tx1"/>
                          </a:solidFill>
                          <a:latin typeface="Tw Cen MT" panose="020B0602020104020603" pitchFamily="34" charset="0"/>
                          <a:ea typeface="+mn-ea"/>
                          <a:cs typeface="+mn-cs"/>
                        </a:rPr>
                        <a: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116%</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017301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96959"/>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392865">
                  <a:extLst>
                    <a:ext uri="{9D8B030D-6E8A-4147-A177-3AD203B41FA5}">
                      <a16:colId xmlns:a16="http://schemas.microsoft.com/office/drawing/2014/main" val="3372148144"/>
                    </a:ext>
                  </a:extLst>
                </a:gridCol>
                <a:gridCol w="1382233">
                  <a:extLst>
                    <a:ext uri="{9D8B030D-6E8A-4147-A177-3AD203B41FA5}">
                      <a16:colId xmlns:a16="http://schemas.microsoft.com/office/drawing/2014/main" val="384475541"/>
                    </a:ext>
                  </a:extLst>
                </a:gridCol>
                <a:gridCol w="1360967">
                  <a:extLst>
                    <a:ext uri="{9D8B030D-6E8A-4147-A177-3AD203B41FA5}">
                      <a16:colId xmlns:a16="http://schemas.microsoft.com/office/drawing/2014/main" val="3666211108"/>
                    </a:ext>
                  </a:extLst>
                </a:gridCol>
                <a:gridCol w="14035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Tw Cen MT" pitchFamily="34" charset="0"/>
                          <a:ea typeface="+mn-ea"/>
                          <a:cs typeface="+mn-cs"/>
                        </a:rPr>
                        <a:t>Sustainable specification completed by JKR</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ms-MY" sz="900" b="0" i="0" u="none" strike="noStrike" kern="1200" cap="none" spc="0" normalizeH="0" baseline="0" noProof="0" dirty="0">
                        <a:ln>
                          <a:noFill/>
                        </a:ln>
                        <a:solidFill>
                          <a:srgbClr val="000000"/>
                        </a:solidFill>
                        <a:effectLst/>
                        <a:uLnTx/>
                        <a:uFillTx/>
                        <a:latin typeface="Tw Cen MT"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ms-MY" sz="900" b="0" i="0" u="none" strike="noStrike" kern="1200" cap="none" spc="0" normalizeH="0" baseline="0" noProof="0" dirty="0">
                          <a:ln>
                            <a:noFill/>
                          </a:ln>
                          <a:solidFill>
                            <a:srgbClr val="000000"/>
                          </a:solidFill>
                          <a:effectLst/>
                          <a:uLnTx/>
                          <a:uFillTx/>
                          <a:latin typeface="Tw Cen MT" pitchFamily="34" charset="0"/>
                          <a:ea typeface="+mn-ea"/>
                          <a:cs typeface="+mn-cs"/>
                        </a:rPr>
                        <a:t>3 pilot projects for the implementation of sustainable specification identified by JKR</a:t>
                      </a:r>
                    </a:p>
                    <a:p>
                      <a:pPr>
                        <a:lnSpc>
                          <a:spcPct val="100000"/>
                        </a:lnSpc>
                      </a:pPr>
                      <a:endParaRPr lang="en-MY" sz="900" dirty="0">
                        <a:latin typeface="Tw Cen MT" pitchFamily="34" charset="0"/>
                      </a:endParaRPr>
                    </a:p>
                  </a:txBody>
                  <a:tcPr>
                    <a:solidFill>
                      <a:srgbClr val="00B050">
                        <a:alpha val="10000"/>
                      </a:srgb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rPr>
                        <a:t>Sustainable specification in pilot projects implemented</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1"/>
                          </a:solidFill>
                          <a:effectLst/>
                          <a:uLnTx/>
                          <a:uFillTx/>
                          <a:latin typeface="Tw Cen MT" pitchFamily="34" charset="0"/>
                          <a:ea typeface="+mn-ea"/>
                          <a:cs typeface="Arial" panose="020B0604020202020204" pitchFamily="34" charset="0"/>
                        </a:rPr>
                        <a:t>Status on the </a:t>
                      </a:r>
                      <a:r>
                        <a:rPr kumimoji="0" lang="en-MY" sz="900" b="0" i="0" u="none" strike="noStrike" kern="1200" cap="none" spc="0" normalizeH="0" baseline="0" noProof="0" dirty="0">
                          <a:ln>
                            <a:noFill/>
                          </a:ln>
                          <a:solidFill>
                            <a:schemeClr val="tx1"/>
                          </a:solidFill>
                          <a:effectLst/>
                          <a:uLnTx/>
                          <a:uFillTx/>
                          <a:latin typeface="Tw Cen MT" pitchFamily="34" charset="0"/>
                          <a:ea typeface="+mn-ea"/>
                          <a:cs typeface="Arial" panose="020B0604020202020204" pitchFamily="34" charset="0"/>
                        </a:rPr>
                        <a:t>implementation of sustainable specification in procurement for public building and infrastructure </a:t>
                      </a:r>
                      <a:r>
                        <a:rPr kumimoji="0" lang="en-US" sz="900" b="0" i="0" u="none" strike="noStrike" kern="1200" cap="none" spc="0" normalizeH="0" baseline="0" noProof="0" dirty="0">
                          <a:ln>
                            <a:noFill/>
                          </a:ln>
                          <a:solidFill>
                            <a:schemeClr val="tx1"/>
                          </a:solidFill>
                          <a:effectLst/>
                          <a:uLnTx/>
                          <a:uFillTx/>
                          <a:latin typeface="Tw Cen MT" pitchFamily="34" charset="0"/>
                          <a:ea typeface="+mn-ea"/>
                          <a:cs typeface="Arial" panose="020B0604020202020204" pitchFamily="34" charset="0"/>
                        </a:rPr>
                        <a:t>reported</a:t>
                      </a:r>
                      <a:endParaRPr kumimoji="0" lang="en-US" sz="900" b="0" i="0" u="none" strike="sngStrike" kern="1200" cap="none" spc="0" normalizeH="0" baseline="0" noProof="0" dirty="0">
                        <a:ln>
                          <a:noFill/>
                        </a:ln>
                        <a:solidFill>
                          <a:schemeClr val="tx1"/>
                        </a:solidFill>
                        <a:effectLst/>
                        <a:uLnTx/>
                        <a:uFillTx/>
                        <a:latin typeface="Tw Cen MT" pitchFamily="34" charset="0"/>
                        <a:ea typeface="+mn-ea"/>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ms-MY" sz="900" b="0" i="0" u="none" strike="noStrike" kern="1200" cap="none" spc="0" normalizeH="0" baseline="0" noProof="0" dirty="0">
                        <a:ln>
                          <a:noFill/>
                        </a:ln>
                        <a:solidFill>
                          <a:srgbClr val="000000"/>
                        </a:solidFill>
                        <a:effectLst/>
                        <a:uLnTx/>
                        <a:uFillTx/>
                        <a:latin typeface="Tw Cen MT" pitchFamily="34" charset="0"/>
                        <a:ea typeface="+mn-ea"/>
                        <a:cs typeface="+mn-cs"/>
                      </a:endParaRPr>
                    </a:p>
                    <a:p>
                      <a:pPr>
                        <a:lnSpc>
                          <a:spcPct val="100000"/>
                        </a:lnSpc>
                        <a:defRPr/>
                      </a:pPr>
                      <a:endParaRPr lang="en-US" sz="900" dirty="0">
                        <a:solidFill>
                          <a:srgbClr val="FF0000"/>
                        </a:solidFill>
                        <a:latin typeface="Tw Cen MT" pitchFamily="34" charset="0"/>
                      </a:endParaRPr>
                    </a:p>
                  </a:txBody>
                  <a:tcPr>
                    <a:solidFill>
                      <a:srgbClr val="00B050">
                        <a:alpha val="10000"/>
                      </a:srgbClr>
                    </a:solidFill>
                  </a:tcPr>
                </a:tc>
                <a:tc>
                  <a:txBody>
                    <a:bodyPr/>
                    <a:lstStyle/>
                    <a:p>
                      <a:r>
                        <a:rPr lang="en-US" sz="900" dirty="0" smtClean="0">
                          <a:solidFill>
                            <a:schemeClr val="tx1"/>
                          </a:solidFill>
                          <a:latin typeface="Tw Cen MT" pitchFamily="34" charset="0"/>
                        </a:rPr>
                        <a:t>Report on sustainable specification (GPSS Design Score) in procurement for public building and infrastructure issued</a:t>
                      </a:r>
                    </a:p>
                    <a:p>
                      <a:pPr eaLnBrk="1" fontAlgn="auto" hangingPunct="1">
                        <a:lnSpc>
                          <a:spcPct val="100000"/>
                        </a:lnSpc>
                        <a:spcBef>
                          <a:spcPts val="0"/>
                        </a:spcBef>
                        <a:spcAft>
                          <a:spcPts val="0"/>
                        </a:spcAft>
                        <a:defRPr/>
                      </a:pPr>
                      <a:endParaRPr kumimoji="0" lang="en-US" sz="900" b="0" i="0" u="none" strike="noStrike" kern="1200" cap="none" spc="0" normalizeH="0" baseline="0" noProof="0" dirty="0">
                        <a:ln>
                          <a:noFill/>
                        </a:ln>
                        <a:solidFill>
                          <a:schemeClr val="tx1"/>
                        </a:solidFill>
                        <a:effectLst/>
                        <a:uLnTx/>
                        <a:uFillTx/>
                        <a:latin typeface="Tw Cen MT" pitchFamily="34" charset="0"/>
                        <a:ea typeface="+mn-ea"/>
                        <a:cs typeface="Arial" panose="020B0604020202020204" pitchFamily="34" charset="0"/>
                      </a:endParaRPr>
                    </a:p>
                  </a:txBody>
                  <a:tcPr>
                    <a:solidFill>
                      <a:srgbClr val="00B050">
                        <a:alpha val="10000"/>
                      </a:srgbClr>
                    </a:solidFill>
                  </a:tcPr>
                </a:tc>
                <a:tc>
                  <a:txBody>
                    <a:bodyPr/>
                    <a:lstStyle/>
                    <a:p>
                      <a:r>
                        <a:rPr lang="en-US" sz="900" dirty="0" smtClean="0">
                          <a:solidFill>
                            <a:schemeClr val="tx1"/>
                          </a:solidFill>
                          <a:latin typeface="Tw Cen MT" pitchFamily="34" charset="0"/>
                        </a:rPr>
                        <a:t>Report on sustainable specification (GPSS Construction Score) in procurement for public building and infrastructure issued</a:t>
                      </a:r>
                    </a:p>
                    <a:p>
                      <a:pPr>
                        <a:lnSpc>
                          <a:spcPct val="100000"/>
                        </a:lnSpc>
                      </a:pPr>
                      <a:endParaRPr kumimoji="0" lang="en-MY" sz="900" b="0" i="0" u="none" strike="noStrike" kern="1200" cap="none" spc="0" normalizeH="0" baseline="0" noProof="0" dirty="0">
                        <a:ln>
                          <a:noFill/>
                        </a:ln>
                        <a:solidFill>
                          <a:schemeClr val="tx1"/>
                        </a:solidFill>
                        <a:effectLst/>
                        <a:uLnTx/>
                        <a:uFillTx/>
                        <a:latin typeface="Tw Cen MT" pitchFamily="34" charset="0"/>
                        <a:ea typeface="+mn-ea"/>
                        <a:cs typeface="Arial" panose="020B0604020202020204" pitchFamily="34" charset="0"/>
                      </a:endParaRPr>
                    </a:p>
                  </a:txBody>
                  <a:tcPr>
                    <a:solidFill>
                      <a:srgbClr val="00B050">
                        <a:alpha val="10000"/>
                      </a:srgbClr>
                    </a:solidFill>
                  </a:tcPr>
                </a:tc>
                <a:tc>
                  <a:txBody>
                    <a:bodyPr/>
                    <a:lstStyle/>
                    <a:p>
                      <a:r>
                        <a:rPr lang="en-US" sz="900" dirty="0" smtClean="0">
                          <a:solidFill>
                            <a:schemeClr val="tx1"/>
                          </a:solidFill>
                          <a:latin typeface="Tw Cen MT" pitchFamily="34" charset="0"/>
                        </a:rPr>
                        <a:t>Final report on sustainable specification in procurement for public building and infrastructure issued</a:t>
                      </a:r>
                    </a:p>
                    <a:p>
                      <a:endParaRPr lang="en-US" sz="900" dirty="0" smtClean="0">
                        <a:solidFill>
                          <a:schemeClr val="tx1"/>
                        </a:solidFill>
                        <a:latin typeface="Tw Cen MT" pitchFamily="34" charset="0"/>
                      </a:endParaRPr>
                    </a:p>
                    <a:p>
                      <a:r>
                        <a:rPr lang="en-US" sz="900" dirty="0" smtClean="0">
                          <a:solidFill>
                            <a:schemeClr val="tx1"/>
                          </a:solidFill>
                          <a:latin typeface="Tw Cen MT" pitchFamily="34" charset="0"/>
                        </a:rPr>
                        <a:t>Circular on implementation of sustainable specification in procurement for public building and infrastructure issued by MOF</a:t>
                      </a:r>
                    </a:p>
                    <a:p>
                      <a:pPr>
                        <a:lnSpc>
                          <a:spcPct val="100000"/>
                        </a:lnSpc>
                      </a:pPr>
                      <a:endParaRPr kumimoji="0" lang="en-MY" sz="900" b="0" i="0" u="none" strike="noStrike" kern="1200" cap="none" spc="0" normalizeH="0" baseline="0" noProof="0" dirty="0">
                        <a:ln>
                          <a:noFill/>
                        </a:ln>
                        <a:solidFill>
                          <a:schemeClr val="tx1"/>
                        </a:solidFill>
                        <a:effectLst/>
                        <a:uLnTx/>
                        <a:uFillTx/>
                        <a:latin typeface="Tw Cen MT" pitchFamily="34" charset="0"/>
                        <a:ea typeface="+mn-ea"/>
                        <a:cs typeface="Arial" panose="020B0604020202020204"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619625"/>
            <a:ext cx="6857999" cy="5251540"/>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MOF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699593" cy="1322832"/>
        </p:xfrm>
        <a:graphic>
          <a:graphicData uri="http://schemas.openxmlformats.org/drawingml/2006/table">
            <a:tbl>
              <a:tblPr firstRow="1" bandRow="1">
                <a:tableStyleId>{5C22544A-7EE6-4342-B048-85BDC9FD1C3A}</a:tableStyleId>
              </a:tblPr>
              <a:tblGrid>
                <a:gridCol w="4699593">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lvl="0"/>
                      <a:r>
                        <a:rPr lang="en-US" sz="1000" b="0" kern="1200" dirty="0">
                          <a:solidFill>
                            <a:schemeClr val="tx1"/>
                          </a:solidFill>
                          <a:latin typeface="Tw Cen MT" panose="020B0602020104020603" pitchFamily="34" charset="0"/>
                          <a:ea typeface="+mn-ea"/>
                          <a:cs typeface="+mn-cs"/>
                        </a:rPr>
                        <a:t>Sustainable specification mandated in procurement for public buildings/ infrastructure by Q4 2020</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E3-Focus on public projects to lead the charge on sustainable practices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5" y="4709745"/>
            <a:ext cx="6807386" cy="4093428"/>
          </a:xfrm>
          <a:prstGeom prst="rect">
            <a:avLst/>
          </a:prstGeom>
          <a:noFill/>
        </p:spPr>
        <p:txBody>
          <a:bodyPr wrap="square" rtlCol="0">
            <a:spAutoFit/>
          </a:bodyPr>
          <a:lstStyle/>
          <a:p>
            <a:pPr algn="just"/>
            <a:r>
              <a:rPr lang="en-MY" sz="1000" dirty="0">
                <a:latin typeface="Tw Cen MT" panose="020B0602020104020603" pitchFamily="34" charset="0"/>
              </a:rPr>
              <a:t>This KPI is under the purview of </a:t>
            </a:r>
            <a:r>
              <a:rPr lang="en-MY" sz="1000" dirty="0" smtClean="0">
                <a:latin typeface="Tw Cen MT" panose="020B0602020104020603" pitchFamily="34" charset="0"/>
              </a:rPr>
              <a:t>IWG7.</a:t>
            </a:r>
            <a:endParaRPr lang="en-MY" sz="1000" dirty="0">
              <a:latin typeface="Tw Cen MT" panose="020B0602020104020603" pitchFamily="34" charset="0"/>
            </a:endParaRPr>
          </a:p>
          <a:p>
            <a:pPr algn="just"/>
            <a:endParaRPr lang="en-US" sz="1000" b="1" dirty="0" smtClean="0">
              <a:latin typeface="Tw Cen MT" pitchFamily="34" charset="0"/>
              <a:cs typeface="Arial" panose="020B0604020202020204" pitchFamily="34" charset="0"/>
            </a:endParaRPr>
          </a:p>
          <a:p>
            <a:pPr algn="just"/>
            <a:r>
              <a:rPr lang="en-US" sz="1000" b="1" dirty="0" smtClean="0">
                <a:latin typeface="Tw Cen MT" pitchFamily="34" charset="0"/>
                <a:cs typeface="Arial" panose="020B0604020202020204" pitchFamily="34" charset="0"/>
              </a:rPr>
              <a:t>Report </a:t>
            </a:r>
            <a:r>
              <a:rPr lang="en-US" sz="1000" b="1" dirty="0">
                <a:latin typeface="Tw Cen MT" pitchFamily="34" charset="0"/>
                <a:cs typeface="Arial" panose="020B0604020202020204" pitchFamily="34" charset="0"/>
              </a:rPr>
              <a:t>On Sustainable Specification In Procurement For Public Building</a:t>
            </a:r>
            <a:r>
              <a:rPr lang="en-MY" sz="1000" b="1" dirty="0">
                <a:latin typeface="Tw Cen MT" panose="020B0602020104020603" pitchFamily="34" charset="0"/>
              </a:rPr>
              <a:t> </a:t>
            </a:r>
          </a:p>
          <a:p>
            <a:pPr algn="just"/>
            <a:r>
              <a:rPr lang="en-MY" sz="1000" dirty="0">
                <a:latin typeface="Tw Cen MT" panose="020B0602020104020603" pitchFamily="34" charset="0"/>
              </a:rPr>
              <a:t>Sustainable specification was included in the contract document </a:t>
            </a:r>
            <a:r>
              <a:rPr lang="en-MY" sz="1000" dirty="0" smtClean="0">
                <a:latin typeface="Tw Cen MT" panose="020B0602020104020603" pitchFamily="34" charset="0"/>
              </a:rPr>
              <a:t>for </a:t>
            </a:r>
            <a:r>
              <a:rPr lang="en-MY" sz="1000" dirty="0">
                <a:latin typeface="Tw Cen MT" panose="020B0602020104020603" pitchFamily="34" charset="0"/>
              </a:rPr>
              <a:t>the three (3) pilot projects under JKR in 2016. The Green Product Scoring System (GPSS) was used to measure the percentage of green products used in these projects and the respective cost in monetary value. </a:t>
            </a:r>
          </a:p>
          <a:p>
            <a:pPr algn="just"/>
            <a:endParaRPr lang="en-MY" sz="1000" dirty="0">
              <a:latin typeface="Tw Cen MT" panose="020B0602020104020603" pitchFamily="34" charset="0"/>
            </a:endParaRPr>
          </a:p>
          <a:p>
            <a:pPr algn="just"/>
            <a:r>
              <a:rPr lang="en-MY" sz="1000" dirty="0">
                <a:latin typeface="Tw Cen MT" panose="020B0602020104020603" pitchFamily="34" charset="0"/>
              </a:rPr>
              <a:t>S</a:t>
            </a:r>
            <a:r>
              <a:rPr lang="en-MY" sz="1000" dirty="0" smtClean="0">
                <a:latin typeface="Tw Cen MT" panose="020B0602020104020603" pitchFamily="34" charset="0"/>
              </a:rPr>
              <a:t>tatus report on the projects are </a:t>
            </a:r>
            <a:r>
              <a:rPr lang="en-MY" sz="1000" dirty="0">
                <a:latin typeface="Tw Cen MT" panose="020B0602020104020603" pitchFamily="34" charset="0"/>
              </a:rPr>
              <a:t>as follows :</a:t>
            </a:r>
          </a:p>
          <a:p>
            <a:pPr algn="just"/>
            <a:endParaRPr lang="en-MY" sz="1000" dirty="0">
              <a:latin typeface="Tw Cen MT" panose="020B0602020104020603" pitchFamily="34" charset="0"/>
            </a:endParaRPr>
          </a:p>
          <a:p>
            <a:pPr algn="just"/>
            <a:r>
              <a:rPr lang="en-MY" sz="1000" dirty="0" smtClean="0">
                <a:latin typeface="Tw Cen MT" panose="020B0602020104020603" pitchFamily="34" charset="0"/>
              </a:rPr>
              <a:t>1)  </a:t>
            </a:r>
            <a:r>
              <a:rPr lang="en-MY" sz="1000" dirty="0" err="1" smtClean="0">
                <a:latin typeface="Tw Cen MT" panose="020B0602020104020603" pitchFamily="34" charset="0"/>
              </a:rPr>
              <a:t>Pusat</a:t>
            </a:r>
            <a:r>
              <a:rPr lang="en-MY" sz="1000" dirty="0" smtClean="0">
                <a:latin typeface="Tw Cen MT" panose="020B0602020104020603" pitchFamily="34" charset="0"/>
              </a:rPr>
              <a:t> </a:t>
            </a:r>
            <a:r>
              <a:rPr lang="en-MY" sz="1000" dirty="0" err="1">
                <a:latin typeface="Tw Cen MT" panose="020B0602020104020603" pitchFamily="34" charset="0"/>
              </a:rPr>
              <a:t>pengajian</a:t>
            </a:r>
            <a:r>
              <a:rPr lang="en-MY" sz="1000" dirty="0">
                <a:latin typeface="Tw Cen MT" panose="020B0602020104020603" pitchFamily="34" charset="0"/>
              </a:rPr>
              <a:t> </a:t>
            </a:r>
            <a:r>
              <a:rPr lang="en-MY" sz="1000" dirty="0" err="1">
                <a:latin typeface="Tw Cen MT" panose="020B0602020104020603" pitchFamily="34" charset="0"/>
              </a:rPr>
              <a:t>pengurusan</a:t>
            </a:r>
            <a:r>
              <a:rPr lang="en-MY" sz="1000" dirty="0">
                <a:latin typeface="Tw Cen MT" panose="020B0602020104020603" pitchFamily="34" charset="0"/>
              </a:rPr>
              <a:t> </a:t>
            </a:r>
            <a:r>
              <a:rPr lang="en-MY" sz="1000" dirty="0" err="1">
                <a:latin typeface="Tw Cen MT" panose="020B0602020104020603" pitchFamily="34" charset="0"/>
              </a:rPr>
              <a:t>pelancongan</a:t>
            </a:r>
            <a:r>
              <a:rPr lang="en-MY" sz="1000" dirty="0">
                <a:latin typeface="Tw Cen MT" panose="020B0602020104020603" pitchFamily="34" charset="0"/>
              </a:rPr>
              <a:t> </a:t>
            </a:r>
            <a:r>
              <a:rPr lang="en-MY" sz="1000" dirty="0" err="1" smtClean="0">
                <a:latin typeface="Tw Cen MT" panose="020B0602020104020603" pitchFamily="34" charset="0"/>
              </a:rPr>
              <a:t>Hospitaliti</a:t>
            </a:r>
            <a:r>
              <a:rPr lang="en-MY" sz="1000" dirty="0" smtClean="0">
                <a:latin typeface="Tw Cen MT" panose="020B0602020104020603" pitchFamily="34" charset="0"/>
              </a:rPr>
              <a:t> </a:t>
            </a:r>
            <a:r>
              <a:rPr lang="en-MY" sz="1000" dirty="0" err="1">
                <a:latin typeface="Tw Cen MT" panose="020B0602020104020603" pitchFamily="34" charset="0"/>
              </a:rPr>
              <a:t>dan</a:t>
            </a:r>
            <a:r>
              <a:rPr lang="en-MY" sz="1000" dirty="0">
                <a:latin typeface="Tw Cen MT" panose="020B0602020104020603" pitchFamily="34" charset="0"/>
              </a:rPr>
              <a:t> </a:t>
            </a:r>
            <a:r>
              <a:rPr lang="en-MY" sz="1000" dirty="0" err="1">
                <a:latin typeface="Tw Cen MT" panose="020B0602020104020603" pitchFamily="34" charset="0"/>
              </a:rPr>
              <a:t>Alam</a:t>
            </a:r>
            <a:r>
              <a:rPr lang="en-MY" sz="1000" dirty="0">
                <a:latin typeface="Tw Cen MT" panose="020B0602020104020603" pitchFamily="34" charset="0"/>
              </a:rPr>
              <a:t> </a:t>
            </a:r>
            <a:r>
              <a:rPr lang="en-MY" sz="1000" dirty="0" err="1">
                <a:latin typeface="Tw Cen MT" panose="020B0602020104020603" pitchFamily="34" charset="0"/>
              </a:rPr>
              <a:t>Sekitar</a:t>
            </a:r>
            <a:r>
              <a:rPr lang="en-MY" sz="1000" dirty="0">
                <a:latin typeface="Tw Cen MT" panose="020B0602020104020603" pitchFamily="34" charset="0"/>
              </a:rPr>
              <a:t> UUM </a:t>
            </a:r>
            <a:r>
              <a:rPr lang="en-MY" sz="1000" dirty="0" err="1">
                <a:latin typeface="Tw Cen MT" panose="020B0602020104020603" pitchFamily="34" charset="0"/>
              </a:rPr>
              <a:t>Colgis</a:t>
            </a:r>
            <a:endParaRPr lang="en-MY" sz="1000" dirty="0">
              <a:latin typeface="Tw Cen MT" panose="020B0602020104020603" pitchFamily="34" charset="0"/>
            </a:endParaRPr>
          </a:p>
          <a:p>
            <a:pPr marL="361950" indent="-184150" algn="just">
              <a:buFont typeface="Arial" panose="020B0604020202020204" pitchFamily="34" charset="0"/>
              <a:buChar char="•"/>
            </a:pPr>
            <a:r>
              <a:rPr lang="en-MY" sz="1000" dirty="0" smtClean="0">
                <a:latin typeface="Tw Cen MT" panose="020B0602020104020603" pitchFamily="34" charset="0"/>
              </a:rPr>
              <a:t>GPSS </a:t>
            </a:r>
            <a:r>
              <a:rPr lang="en-MY" sz="1000" dirty="0">
                <a:latin typeface="Tw Cen MT" panose="020B0602020104020603" pitchFamily="34" charset="0"/>
              </a:rPr>
              <a:t>Score : </a:t>
            </a:r>
            <a:r>
              <a:rPr lang="en-US" sz="1000" dirty="0">
                <a:latin typeface="Tw Cen MT" panose="020B0602020104020603" pitchFamily="34" charset="0"/>
              </a:rPr>
              <a:t>1 Star</a:t>
            </a:r>
          </a:p>
          <a:p>
            <a:pPr marL="361950" indent="-184150" algn="just">
              <a:buFont typeface="Arial" panose="020B0604020202020204" pitchFamily="34" charset="0"/>
              <a:buChar char="•"/>
            </a:pPr>
            <a:r>
              <a:rPr lang="en-US" sz="1000" dirty="0" smtClean="0">
                <a:latin typeface="Tw Cen MT" panose="020B0602020104020603" pitchFamily="34" charset="0"/>
              </a:rPr>
              <a:t>GPSS </a:t>
            </a:r>
            <a:r>
              <a:rPr lang="en-US" sz="1000" dirty="0">
                <a:latin typeface="Tw Cen MT" panose="020B0602020104020603" pitchFamily="34" charset="0"/>
              </a:rPr>
              <a:t>design score is 45.78% (1 Star). The Report on GPSS Design Score </a:t>
            </a:r>
            <a:r>
              <a:rPr lang="en-US" sz="1000" dirty="0" smtClean="0">
                <a:latin typeface="Tw Cen MT" panose="020B0602020104020603" pitchFamily="34" charset="0"/>
              </a:rPr>
              <a:t>was submitted </a:t>
            </a:r>
            <a:r>
              <a:rPr lang="en-US" sz="1000" dirty="0">
                <a:latin typeface="Tw Cen MT" panose="020B0602020104020603" pitchFamily="34" charset="0"/>
              </a:rPr>
              <a:t>to CIDB on 25 April 2018. </a:t>
            </a:r>
          </a:p>
          <a:p>
            <a:pPr marL="177800" algn="just"/>
            <a:endParaRPr lang="en-MY" sz="1000" dirty="0">
              <a:latin typeface="Tw Cen MT" panose="020B0602020104020603" pitchFamily="34" charset="0"/>
            </a:endParaRPr>
          </a:p>
          <a:p>
            <a:pPr algn="just"/>
            <a:r>
              <a:rPr lang="en-MY" sz="1000" dirty="0">
                <a:latin typeface="Tw Cen MT" panose="020B0602020104020603" pitchFamily="34" charset="0"/>
              </a:rPr>
              <a:t>2) </a:t>
            </a:r>
            <a:r>
              <a:rPr lang="en-MY" sz="1000" dirty="0" smtClean="0">
                <a:latin typeface="Tw Cen MT" panose="020B0602020104020603" pitchFamily="34" charset="0"/>
              </a:rPr>
              <a:t> </a:t>
            </a:r>
            <a:r>
              <a:rPr lang="en-MY" sz="1000" dirty="0" err="1" smtClean="0">
                <a:latin typeface="Tw Cen MT" panose="020B0602020104020603" pitchFamily="34" charset="0"/>
              </a:rPr>
              <a:t>Fakulti</a:t>
            </a:r>
            <a:r>
              <a:rPr lang="en-MY" sz="1000" dirty="0" smtClean="0">
                <a:latin typeface="Tw Cen MT" panose="020B0602020104020603" pitchFamily="34" charset="0"/>
              </a:rPr>
              <a:t> </a:t>
            </a:r>
            <a:r>
              <a:rPr lang="en-MY" sz="1000" dirty="0" err="1">
                <a:latin typeface="Tw Cen MT" panose="020B0602020104020603" pitchFamily="34" charset="0"/>
              </a:rPr>
              <a:t>pendidikan</a:t>
            </a:r>
            <a:r>
              <a:rPr lang="en-MY" sz="1000" dirty="0">
                <a:latin typeface="Tw Cen MT" panose="020B0602020104020603" pitchFamily="34" charset="0"/>
              </a:rPr>
              <a:t> </a:t>
            </a:r>
            <a:r>
              <a:rPr lang="en-MY" sz="1000" dirty="0" err="1">
                <a:latin typeface="Tw Cen MT" panose="020B0602020104020603" pitchFamily="34" charset="0"/>
              </a:rPr>
              <a:t>teknikal</a:t>
            </a:r>
            <a:r>
              <a:rPr lang="en-MY" sz="1000" dirty="0">
                <a:latin typeface="Tw Cen MT" panose="020B0602020104020603" pitchFamily="34" charset="0"/>
              </a:rPr>
              <a:t> </a:t>
            </a:r>
            <a:r>
              <a:rPr lang="en-MY" sz="1000" dirty="0" err="1">
                <a:latin typeface="Tw Cen MT" panose="020B0602020104020603" pitchFamily="34" charset="0"/>
              </a:rPr>
              <a:t>dan</a:t>
            </a:r>
            <a:r>
              <a:rPr lang="en-MY" sz="1000" dirty="0">
                <a:latin typeface="Tw Cen MT" panose="020B0602020104020603" pitchFamily="34" charset="0"/>
              </a:rPr>
              <a:t> </a:t>
            </a:r>
            <a:r>
              <a:rPr lang="en-MY" sz="1000" dirty="0" err="1">
                <a:latin typeface="Tw Cen MT" panose="020B0602020104020603" pitchFamily="34" charset="0"/>
              </a:rPr>
              <a:t>vokasional</a:t>
            </a:r>
            <a:r>
              <a:rPr lang="en-MY" sz="1000" dirty="0">
                <a:latin typeface="Tw Cen MT" panose="020B0602020104020603" pitchFamily="34" charset="0"/>
              </a:rPr>
              <a:t> di  </a:t>
            </a:r>
            <a:r>
              <a:rPr lang="en-MY" sz="1000" dirty="0" err="1">
                <a:latin typeface="Tw Cen MT" panose="020B0602020104020603" pitchFamily="34" charset="0"/>
              </a:rPr>
              <a:t>kampus</a:t>
            </a:r>
            <a:r>
              <a:rPr lang="en-MY" sz="1000" dirty="0">
                <a:latin typeface="Tw Cen MT" panose="020B0602020104020603" pitchFamily="34" charset="0"/>
              </a:rPr>
              <a:t> UPSI </a:t>
            </a:r>
            <a:r>
              <a:rPr lang="en-MY" sz="1000" dirty="0" err="1">
                <a:latin typeface="Tw Cen MT" panose="020B0602020104020603" pitchFamily="34" charset="0"/>
              </a:rPr>
              <a:t>Teluk</a:t>
            </a:r>
            <a:r>
              <a:rPr lang="en-MY" sz="1000" dirty="0">
                <a:latin typeface="Tw Cen MT" panose="020B0602020104020603" pitchFamily="34" charset="0"/>
              </a:rPr>
              <a:t> </a:t>
            </a:r>
            <a:r>
              <a:rPr lang="en-MY" sz="1000" dirty="0" err="1">
                <a:latin typeface="Tw Cen MT" panose="020B0602020104020603" pitchFamily="34" charset="0"/>
              </a:rPr>
              <a:t>Intan</a:t>
            </a:r>
            <a:r>
              <a:rPr lang="en-MY" sz="1000" dirty="0">
                <a:latin typeface="Tw Cen MT" panose="020B0602020104020603" pitchFamily="34" charset="0"/>
              </a:rPr>
              <a:t> </a:t>
            </a:r>
            <a:r>
              <a:rPr lang="en-MY" sz="1000" dirty="0" err="1">
                <a:latin typeface="Tw Cen MT" panose="020B0602020104020603" pitchFamily="34" charset="0"/>
              </a:rPr>
              <a:t>Fasa</a:t>
            </a:r>
            <a:r>
              <a:rPr lang="en-MY" sz="1000" dirty="0">
                <a:latin typeface="Tw Cen MT" panose="020B0602020104020603" pitchFamily="34" charset="0"/>
              </a:rPr>
              <a:t> 2- </a:t>
            </a:r>
            <a:r>
              <a:rPr lang="en-MY" sz="1000" dirty="0" err="1">
                <a:latin typeface="Tw Cen MT" panose="020B0602020104020603" pitchFamily="34" charset="0"/>
              </a:rPr>
              <a:t>Bangunan</a:t>
            </a:r>
            <a:r>
              <a:rPr lang="en-MY" sz="1000" dirty="0">
                <a:latin typeface="Tw Cen MT" panose="020B0602020104020603" pitchFamily="34" charset="0"/>
              </a:rPr>
              <a:t> </a:t>
            </a:r>
          </a:p>
          <a:p>
            <a:pPr marL="361950" indent="-184150" algn="just">
              <a:buFont typeface="Arial" panose="020B0604020202020204" pitchFamily="34" charset="0"/>
              <a:buChar char="•"/>
            </a:pPr>
            <a:r>
              <a:rPr lang="en-US" sz="1000" dirty="0">
                <a:latin typeface="Tw Cen MT" panose="020B0602020104020603" pitchFamily="34" charset="0"/>
              </a:rPr>
              <a:t>GPSS Score : Assessment is on-going </a:t>
            </a:r>
          </a:p>
          <a:p>
            <a:pPr marL="361950" indent="-184150" algn="just">
              <a:buFont typeface="Arial" panose="020B0604020202020204" pitchFamily="34" charset="0"/>
              <a:buChar char="•"/>
            </a:pPr>
            <a:r>
              <a:rPr lang="en-MY" sz="1000" dirty="0" err="1">
                <a:latin typeface="Tw Cen MT" panose="020B0602020104020603" pitchFamily="34" charset="0"/>
              </a:rPr>
              <a:t>MyCREST</a:t>
            </a:r>
            <a:r>
              <a:rPr lang="en-MY" sz="1000" dirty="0">
                <a:latin typeface="Tw Cen MT" panose="020B0602020104020603" pitchFamily="34" charset="0"/>
              </a:rPr>
              <a:t> and GPSS workshop on the design score is scheduled on </a:t>
            </a:r>
            <a:r>
              <a:rPr lang="en-MY" sz="1000" dirty="0" smtClean="0">
                <a:latin typeface="Tw Cen MT" panose="020B0602020104020603" pitchFamily="34" charset="0"/>
              </a:rPr>
              <a:t>4 July 2018 </a:t>
            </a:r>
            <a:r>
              <a:rPr lang="en-MY" sz="1000" dirty="0">
                <a:latin typeface="Tw Cen MT" panose="020B0602020104020603" pitchFamily="34" charset="0"/>
              </a:rPr>
              <a:t>by Head of Project Team, HOPT </a:t>
            </a:r>
            <a:r>
              <a:rPr lang="en-MY" sz="1000" dirty="0" err="1">
                <a:latin typeface="Tw Cen MT" panose="020B0602020104020603" pitchFamily="34" charset="0"/>
              </a:rPr>
              <a:t>Cawangan</a:t>
            </a:r>
            <a:r>
              <a:rPr lang="en-MY" sz="1000" dirty="0">
                <a:latin typeface="Tw Cen MT" panose="020B0602020104020603" pitchFamily="34" charset="0"/>
              </a:rPr>
              <a:t> </a:t>
            </a:r>
            <a:r>
              <a:rPr lang="en-MY" sz="1000" dirty="0" err="1">
                <a:latin typeface="Tw Cen MT" panose="020B0602020104020603" pitchFamily="34" charset="0"/>
              </a:rPr>
              <a:t>Kerja</a:t>
            </a:r>
            <a:r>
              <a:rPr lang="en-MY" sz="1000" dirty="0">
                <a:latin typeface="Tw Cen MT" panose="020B0602020104020603" pitchFamily="34" charset="0"/>
              </a:rPr>
              <a:t> </a:t>
            </a:r>
            <a:r>
              <a:rPr lang="en-MY" sz="1000" dirty="0" err="1">
                <a:latin typeface="Tw Cen MT" panose="020B0602020104020603" pitchFamily="34" charset="0"/>
              </a:rPr>
              <a:t>Pendidikan</a:t>
            </a:r>
            <a:r>
              <a:rPr lang="en-MY" sz="1000" dirty="0">
                <a:latin typeface="Tw Cen MT" panose="020B0602020104020603" pitchFamily="34" charset="0"/>
              </a:rPr>
              <a:t>.</a:t>
            </a:r>
          </a:p>
          <a:p>
            <a:pPr algn="just"/>
            <a:endParaRPr lang="en-MY" sz="1000" dirty="0">
              <a:latin typeface="Tw Cen MT" panose="020B0602020104020603" pitchFamily="34" charset="0"/>
            </a:endParaRPr>
          </a:p>
          <a:p>
            <a:pPr algn="just"/>
            <a:r>
              <a:rPr lang="en-MY" sz="1000" dirty="0">
                <a:latin typeface="Tw Cen MT" panose="020B0602020104020603" pitchFamily="34" charset="0"/>
              </a:rPr>
              <a:t>3) </a:t>
            </a:r>
            <a:r>
              <a:rPr lang="en-MY" sz="1000" dirty="0" smtClean="0">
                <a:latin typeface="Tw Cen MT" panose="020B0602020104020603" pitchFamily="34" charset="0"/>
              </a:rPr>
              <a:t> </a:t>
            </a:r>
            <a:r>
              <a:rPr lang="en-MY" sz="1000" dirty="0" err="1" smtClean="0">
                <a:latin typeface="Tw Cen MT" panose="020B0602020104020603" pitchFamily="34" charset="0"/>
              </a:rPr>
              <a:t>Pusat</a:t>
            </a:r>
            <a:r>
              <a:rPr lang="en-MY" sz="1000" dirty="0" smtClean="0">
                <a:latin typeface="Tw Cen MT" panose="020B0602020104020603" pitchFamily="34" charset="0"/>
              </a:rPr>
              <a:t> </a:t>
            </a:r>
            <a:r>
              <a:rPr lang="en-MY" sz="1000" dirty="0" err="1">
                <a:latin typeface="Tw Cen MT" panose="020B0602020104020603" pitchFamily="34" charset="0"/>
              </a:rPr>
              <a:t>Latihan</a:t>
            </a:r>
            <a:r>
              <a:rPr lang="en-MY" sz="1000" dirty="0">
                <a:latin typeface="Tw Cen MT" panose="020B0602020104020603" pitchFamily="34" charset="0"/>
              </a:rPr>
              <a:t> </a:t>
            </a:r>
            <a:r>
              <a:rPr lang="en-MY" sz="1000" dirty="0" err="1">
                <a:latin typeface="Tw Cen MT" panose="020B0602020104020603" pitchFamily="34" charset="0"/>
              </a:rPr>
              <a:t>Keselamatan</a:t>
            </a:r>
            <a:r>
              <a:rPr lang="en-MY" sz="1000" dirty="0">
                <a:latin typeface="Tw Cen MT" panose="020B0602020104020603" pitchFamily="34" charset="0"/>
              </a:rPr>
              <a:t> </a:t>
            </a:r>
            <a:r>
              <a:rPr lang="en-MY" sz="1000" dirty="0" err="1">
                <a:latin typeface="Tw Cen MT" panose="020B0602020104020603" pitchFamily="34" charset="0"/>
              </a:rPr>
              <a:t>Perlindungan</a:t>
            </a:r>
            <a:r>
              <a:rPr lang="en-MY" sz="1000" dirty="0">
                <a:latin typeface="Tw Cen MT" panose="020B0602020104020603" pitchFamily="34" charset="0"/>
              </a:rPr>
              <a:t> Malaysia (PLKPM) Bandar </a:t>
            </a:r>
            <a:r>
              <a:rPr lang="en-MY" sz="1000" dirty="0" err="1">
                <a:latin typeface="Tw Cen MT" panose="020B0602020104020603" pitchFamily="34" charset="0"/>
              </a:rPr>
              <a:t>Baru</a:t>
            </a:r>
            <a:r>
              <a:rPr lang="en-MY" sz="1000" dirty="0">
                <a:latin typeface="Tw Cen MT" panose="020B0602020104020603" pitchFamily="34" charset="0"/>
              </a:rPr>
              <a:t> </a:t>
            </a:r>
            <a:r>
              <a:rPr lang="en-MY" sz="1000" dirty="0" err="1">
                <a:latin typeface="Tw Cen MT" panose="020B0602020104020603" pitchFamily="34" charset="0"/>
              </a:rPr>
              <a:t>Enstek</a:t>
            </a:r>
            <a:r>
              <a:rPr lang="en-MY" sz="1000" dirty="0">
                <a:latin typeface="Tw Cen MT" panose="020B0602020104020603" pitchFamily="34" charset="0"/>
              </a:rPr>
              <a:t>, </a:t>
            </a:r>
            <a:r>
              <a:rPr lang="en-MY" sz="1000" dirty="0" err="1">
                <a:latin typeface="Tw Cen MT" panose="020B0602020104020603" pitchFamily="34" charset="0"/>
              </a:rPr>
              <a:t>N.Sembilan</a:t>
            </a:r>
            <a:r>
              <a:rPr lang="en-MY" sz="1000" dirty="0">
                <a:latin typeface="Tw Cen MT" panose="020B0602020104020603" pitchFamily="34" charset="0"/>
              </a:rPr>
              <a:t> </a:t>
            </a:r>
          </a:p>
          <a:p>
            <a:pPr marL="361950" indent="-180975" algn="just">
              <a:buFont typeface="Arial" panose="020B0604020202020204" pitchFamily="34" charset="0"/>
              <a:buChar char="•"/>
            </a:pPr>
            <a:r>
              <a:rPr lang="en-US" sz="1000" dirty="0">
                <a:latin typeface="Tw Cen MT" panose="020B0602020104020603" pitchFamily="34" charset="0"/>
              </a:rPr>
              <a:t>GPSS Score : Assessment is on-going </a:t>
            </a:r>
          </a:p>
          <a:p>
            <a:pPr marL="361950" indent="-180975" algn="just">
              <a:buFont typeface="Arial" panose="020B0604020202020204" pitchFamily="34" charset="0"/>
              <a:buChar char="•"/>
            </a:pPr>
            <a:r>
              <a:rPr lang="en-MY" sz="1000" dirty="0">
                <a:latin typeface="Tw Cen MT" panose="020B0602020104020603" pitchFamily="34" charset="0"/>
              </a:rPr>
              <a:t>GPSS workshop for the project has been highlighted in the GGP Committee Meeting on 26 Jun 2018. </a:t>
            </a:r>
            <a:endParaRPr lang="en-MY" sz="1000" dirty="0" smtClean="0">
              <a:latin typeface="Tw Cen MT" panose="020B0602020104020603" pitchFamily="34" charset="0"/>
            </a:endParaRPr>
          </a:p>
          <a:p>
            <a:pPr marL="361950" indent="-180975" algn="just"/>
            <a:endParaRPr lang="en-MY" sz="1000" dirty="0" smtClean="0">
              <a:latin typeface="Tw Cen MT" panose="020B0602020104020603" pitchFamily="34" charset="0"/>
            </a:endParaRPr>
          </a:p>
          <a:p>
            <a:pPr algn="just"/>
            <a:r>
              <a:rPr lang="en-MY" sz="1000" dirty="0" smtClean="0">
                <a:solidFill>
                  <a:prstClr val="black"/>
                </a:solidFill>
                <a:latin typeface="Tw Cen MT" panose="020B0602020104020603" pitchFamily="34" charset="0"/>
              </a:rPr>
              <a:t>In addition, these pilot projects will be used as a reference to develop the Guideline on Government Green Procurement (GGP) for Works. The GGP Guideline for works will be issued by </a:t>
            </a:r>
            <a:r>
              <a:rPr lang="en-MY" sz="1000" dirty="0" err="1" smtClean="0">
                <a:solidFill>
                  <a:prstClr val="black"/>
                </a:solidFill>
                <a:latin typeface="Tw Cen MT" panose="020B0602020104020603" pitchFamily="34" charset="0"/>
              </a:rPr>
              <a:t>MoF</a:t>
            </a:r>
            <a:r>
              <a:rPr lang="en-MY" sz="1000" dirty="0" smtClean="0">
                <a:solidFill>
                  <a:prstClr val="black"/>
                </a:solidFill>
                <a:latin typeface="Tw Cen MT" panose="020B0602020104020603" pitchFamily="34" charset="0"/>
              </a:rPr>
              <a:t> to mandate sustainable specification for public projects as the final outcome by 2020.</a:t>
            </a:r>
          </a:p>
          <a:p>
            <a:pPr marL="361950" indent="-180975" algn="just"/>
            <a:endParaRPr lang="en-MY" sz="1000" dirty="0">
              <a:latin typeface="Tw Cen MT" panose="020B0602020104020603" pitchFamily="34" charset="0"/>
            </a:endParaRP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E3-041</a:t>
            </a:r>
            <a:endParaRPr lang="ms-MY" sz="2800" dirty="0">
              <a:solidFill>
                <a:schemeClr val="bg1"/>
              </a:solidFill>
            </a:endParaRPr>
          </a:p>
        </p:txBody>
      </p:sp>
      <p:sp>
        <p:nvSpPr>
          <p:cNvPr id="15" name="TextBox 14"/>
          <p:cNvSpPr txBox="1"/>
          <p:nvPr/>
        </p:nvSpPr>
        <p:spPr>
          <a:xfrm>
            <a:off x="0" y="4393199"/>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21550995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40</a:t>
                      </a:r>
                      <a:r>
                        <a:rPr lang="ms-MY" sz="900" dirty="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a:lnSpc>
                          <a:spcPct val="100000"/>
                        </a:lnSpc>
                      </a:pPr>
                      <a:endParaRPr lang="en-MY" sz="900" dirty="0">
                        <a:latin typeface="Tw Cen MT" pitchFamily="34" charset="0"/>
                      </a:endParaRPr>
                    </a:p>
                  </a:txBody>
                  <a:tcPr>
                    <a:solidFill>
                      <a:srgbClr val="00B050">
                        <a:alpha val="10000"/>
                      </a:srgbClr>
                    </a:solidFill>
                  </a:tcPr>
                </a:tc>
                <a:tc>
                  <a:txBody>
                    <a:bodyPr/>
                    <a:lstStyle/>
                    <a:p>
                      <a:pPr>
                        <a:lnSpc>
                          <a:spcPct val="100000"/>
                        </a:lnSpc>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900" b="0" i="0" u="none" strike="noStrike" kern="1200" cap="none" spc="0" normalizeH="0" baseline="0" noProof="0" dirty="0">
                          <a:ln>
                            <a:noFill/>
                          </a:ln>
                          <a:solidFill>
                            <a:schemeClr val="tx1"/>
                          </a:solidFill>
                          <a:effectLst/>
                          <a:uLnTx/>
                          <a:uFillTx/>
                          <a:latin typeface="Tw Cen MT" pitchFamily="34" charset="0"/>
                          <a:ea typeface="+mn-ea"/>
                          <a:cs typeface="+mn-cs"/>
                        </a:rPr>
                        <a:t>Status report on 2017 CO2 reduction in new public buildings published</a:t>
                      </a:r>
                    </a:p>
                    <a:p>
                      <a:pPr eaLnBrk="1" fontAlgn="auto" hangingPunct="1">
                        <a:lnSpc>
                          <a:spcPct val="100000"/>
                        </a:lnSpc>
                        <a:spcBef>
                          <a:spcPts val="0"/>
                        </a:spcBef>
                        <a:spcAft>
                          <a:spcPts val="0"/>
                        </a:spcAft>
                        <a:defRPr/>
                      </a:pPr>
                      <a:endParaRPr lang="en-US" sz="900" dirty="0">
                        <a:solidFill>
                          <a:schemeClr val="tx1"/>
                        </a:solidFill>
                        <a:latin typeface="Tw Cen MT" pitchFamily="34" charset="0"/>
                      </a:endParaRPr>
                    </a:p>
                  </a:txBody>
                  <a:tcPr>
                    <a:solidFill>
                      <a:srgbClr val="00B050">
                        <a:alpha val="10000"/>
                      </a:srgb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900" b="0" i="0" u="none" strike="noStrike" kern="1200" cap="none" spc="0" normalizeH="0" baseline="0" noProof="0" dirty="0">
                          <a:ln>
                            <a:noFill/>
                          </a:ln>
                          <a:solidFill>
                            <a:schemeClr val="tx1"/>
                          </a:solidFill>
                          <a:effectLst/>
                          <a:uLnTx/>
                          <a:uFillTx/>
                          <a:latin typeface="Tw Cen MT" pitchFamily="34" charset="0"/>
                          <a:ea typeface="+mn-ea"/>
                          <a:cs typeface="+mn-cs"/>
                        </a:rPr>
                        <a:t>Status report on 2018 CO2 reduction in new public buildings published</a:t>
                      </a:r>
                    </a:p>
                    <a:p>
                      <a:pPr>
                        <a:lnSpc>
                          <a:spcPct val="100000"/>
                        </a:lnSpc>
                      </a:pPr>
                      <a:endParaRPr lang="en-MY" sz="900" dirty="0">
                        <a:solidFill>
                          <a:schemeClr val="tx1"/>
                        </a:solidFill>
                        <a:latin typeface="Tw Cen MT" pitchFamily="34" charset="0"/>
                      </a:endParaRPr>
                    </a:p>
                  </a:txBody>
                  <a:tcPr>
                    <a:solidFill>
                      <a:srgbClr val="00B050">
                        <a:alpha val="10000"/>
                      </a:srgb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900" b="0" i="0" u="none" strike="noStrike" kern="1200" cap="none" spc="0" normalizeH="0" baseline="0" noProof="0" dirty="0">
                          <a:ln>
                            <a:noFill/>
                          </a:ln>
                          <a:solidFill>
                            <a:schemeClr val="tx1"/>
                          </a:solidFill>
                          <a:effectLst/>
                          <a:uLnTx/>
                          <a:uFillTx/>
                          <a:latin typeface="Tw Cen MT" pitchFamily="34" charset="0"/>
                          <a:ea typeface="+mn-ea"/>
                          <a:cs typeface="+mn-cs"/>
                        </a:rPr>
                        <a:t>Status report on 2019 CO2 reduction in new public buildings published</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MY" sz="900" b="0" i="0" u="none" strike="noStrike" kern="1200" cap="none" spc="0" normalizeH="0" baseline="0" noProof="0" dirty="0">
                        <a:ln>
                          <a:noFill/>
                        </a:ln>
                        <a:solidFill>
                          <a:schemeClr val="tx1"/>
                        </a:solidFill>
                        <a:effectLst/>
                        <a:uLnTx/>
                        <a:uFillTx/>
                        <a:latin typeface="Tw Cen MT"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ms-MY" sz="900" b="0" i="0" u="none" strike="noStrike" kern="1200" cap="none" spc="0" normalizeH="0" baseline="0" noProof="0" dirty="0">
                          <a:ln>
                            <a:noFill/>
                          </a:ln>
                          <a:solidFill>
                            <a:schemeClr val="tx1"/>
                          </a:solidFill>
                          <a:effectLst/>
                          <a:uLnTx/>
                          <a:uFillTx/>
                          <a:latin typeface="Tw Cen MT" pitchFamily="34" charset="0"/>
                          <a:ea typeface="+mn-ea"/>
                          <a:cs typeface="Arial" panose="020B0604020202020204" pitchFamily="34" charset="0"/>
                        </a:rPr>
                        <a:t>Study on achievement of carbon reduction published</a:t>
                      </a:r>
                    </a:p>
                    <a:p>
                      <a:pPr>
                        <a:lnSpc>
                          <a:spcPct val="100000"/>
                        </a:lnSpc>
                      </a:pPr>
                      <a:endParaRPr lang="en-MY" sz="900" dirty="0">
                        <a:solidFill>
                          <a:schemeClr val="tx1"/>
                        </a:solidFill>
                        <a:latin typeface="Tw Cen MT"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699593" cy="1179643"/>
        </p:xfrm>
        <a:graphic>
          <a:graphicData uri="http://schemas.openxmlformats.org/drawingml/2006/table">
            <a:tbl>
              <a:tblPr firstRow="1" bandRow="1">
                <a:tableStyleId>{5C22544A-7EE6-4342-B048-85BDC9FD1C3A}</a:tableStyleId>
              </a:tblPr>
              <a:tblGrid>
                <a:gridCol w="4699593">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lvl="0"/>
                      <a:r>
                        <a:rPr lang="en-US" sz="1000" b="0" kern="1200" dirty="0">
                          <a:solidFill>
                            <a:schemeClr val="tx1"/>
                          </a:solidFill>
                          <a:latin typeface="Tw Cen MT" panose="020B0602020104020603" pitchFamily="34" charset="0"/>
                          <a:ea typeface="+mn-ea"/>
                          <a:cs typeface="+mn-cs"/>
                        </a:rPr>
                        <a:t>6% CO2 emission reduction in new public buildings exceeding RM50Mn by 2020</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E3-Focus on public projects to lead the charge on sustainable practices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5" y="4563775"/>
            <a:ext cx="6807386" cy="1938992"/>
          </a:xfrm>
          <a:prstGeom prst="rect">
            <a:avLst/>
          </a:prstGeom>
          <a:noFill/>
        </p:spPr>
        <p:txBody>
          <a:bodyPr wrap="square" rtlCol="0">
            <a:spAutoFit/>
          </a:bodyPr>
          <a:lstStyle/>
          <a:p>
            <a:r>
              <a:rPr lang="en-MY" sz="1000" dirty="0">
                <a:latin typeface="Tw Cen MT" panose="020B0602020104020603" pitchFamily="34" charset="0"/>
              </a:rPr>
              <a:t>This is a new KPI under the purview of IWG7 commencing </a:t>
            </a:r>
            <a:r>
              <a:rPr lang="en-MY" sz="1000" dirty="0" smtClean="0">
                <a:latin typeface="Tw Cen MT" panose="020B0602020104020603" pitchFamily="34" charset="0"/>
              </a:rPr>
              <a:t>in </a:t>
            </a:r>
            <a:r>
              <a:rPr lang="en-MY" sz="1000" dirty="0">
                <a:latin typeface="Tw Cen MT" panose="020B0602020104020603" pitchFamily="34" charset="0"/>
              </a:rPr>
              <a:t>2018.</a:t>
            </a:r>
          </a:p>
          <a:p>
            <a:endParaRPr lang="en-MY" sz="1000" dirty="0">
              <a:latin typeface="Tw Cen MT" panose="020B0602020104020603" pitchFamily="34" charset="0"/>
            </a:endParaRPr>
          </a:p>
          <a:p>
            <a:pPr lvl="0">
              <a:defRPr/>
            </a:pPr>
            <a:r>
              <a:rPr lang="en-MY" sz="1000" b="1" dirty="0" smtClean="0">
                <a:latin typeface="Tw Cen MT" pitchFamily="34" charset="0"/>
              </a:rPr>
              <a:t>Status report on 2017 CO2 reduction in new public buildings :</a:t>
            </a:r>
          </a:p>
          <a:p>
            <a:pPr algn="just"/>
            <a:r>
              <a:rPr lang="en-MY" sz="1000" dirty="0" smtClean="0">
                <a:latin typeface="Tw Cen MT" panose="020B0602020104020603" pitchFamily="34" charset="0"/>
              </a:rPr>
              <a:t>CO2 </a:t>
            </a:r>
            <a:r>
              <a:rPr lang="en-MY" sz="1000" dirty="0">
                <a:latin typeface="Tw Cen MT" panose="020B0602020104020603" pitchFamily="34" charset="0"/>
              </a:rPr>
              <a:t>emission reduction in new public buildings exceeding RM50Mn by 2020 will be calculated using </a:t>
            </a:r>
            <a:r>
              <a:rPr lang="en-MY" sz="1000" dirty="0" err="1">
                <a:latin typeface="Tw Cen MT" panose="020B0602020104020603" pitchFamily="34" charset="0"/>
              </a:rPr>
              <a:t>MyCREST</a:t>
            </a:r>
            <a:r>
              <a:rPr lang="en-MY" sz="1000" dirty="0">
                <a:latin typeface="Tw Cen MT" panose="020B0602020104020603" pitchFamily="34" charset="0"/>
              </a:rPr>
              <a:t> assessment. The </a:t>
            </a:r>
            <a:r>
              <a:rPr lang="en-MY" sz="1000" dirty="0" smtClean="0">
                <a:latin typeface="Tw Cen MT" panose="020B0602020104020603" pitchFamily="34" charset="0"/>
              </a:rPr>
              <a:t>assessment was </a:t>
            </a:r>
            <a:r>
              <a:rPr lang="en-MY" sz="1000" dirty="0">
                <a:latin typeface="Tw Cen MT" panose="020B0602020104020603" pitchFamily="34" charset="0"/>
              </a:rPr>
              <a:t>conducted in 2017 and its report published in 2018. Only 1 public project that is </a:t>
            </a:r>
            <a:r>
              <a:rPr lang="en-MY" sz="1000" dirty="0" err="1">
                <a:latin typeface="Tw Cen MT" panose="020B0602020104020603" pitchFamily="34" charset="0"/>
              </a:rPr>
              <a:t>Menara</a:t>
            </a:r>
            <a:r>
              <a:rPr lang="en-MY" sz="1000" dirty="0">
                <a:latin typeface="Tw Cen MT" panose="020B0602020104020603" pitchFamily="34" charset="0"/>
              </a:rPr>
              <a:t> KKR2 was assessed in 2017. Menara KKR2 was designed to emit 6302.22 ktCO2e/year and it achieved 64% CO2 emission reduction from its conventional design. </a:t>
            </a:r>
            <a:endParaRPr lang="en-MY" sz="1000" dirty="0" smtClean="0">
              <a:latin typeface="Tw Cen MT" panose="020B0602020104020603" pitchFamily="34" charset="0"/>
            </a:endParaRPr>
          </a:p>
          <a:p>
            <a:endParaRPr lang="en-MY" sz="1000" dirty="0" smtClean="0">
              <a:latin typeface="Tw Cen MT" panose="020B0602020104020603" pitchFamily="34" charset="0"/>
            </a:endParaRPr>
          </a:p>
          <a:p>
            <a:r>
              <a:rPr lang="en-MY" sz="1000" dirty="0" smtClean="0">
                <a:latin typeface="Tw Cen MT" panose="020B0602020104020603" pitchFamily="34" charset="0"/>
              </a:rPr>
              <a:t>The report is expected to be published by Q4 2018.</a:t>
            </a:r>
          </a:p>
          <a:p>
            <a:endParaRPr lang="en-MY" sz="1000" dirty="0" smtClean="0">
              <a:latin typeface="Tw Cen MT" panose="020B0602020104020603" pitchFamily="34" charset="0"/>
            </a:endParaRPr>
          </a:p>
          <a:p>
            <a:r>
              <a:rPr lang="en-MY" sz="1000" b="1" dirty="0" smtClean="0">
                <a:latin typeface="Tw Cen MT" panose="020B0602020104020603" pitchFamily="34" charset="0"/>
              </a:rPr>
              <a:t>2018 CO2 reduction in new public buildings Status Report :</a:t>
            </a:r>
          </a:p>
          <a:p>
            <a:r>
              <a:rPr lang="en-MY" sz="1000" dirty="0" err="1" smtClean="0">
                <a:latin typeface="Tw Cen MT" panose="020B0602020104020603" pitchFamily="34" charset="0"/>
              </a:rPr>
              <a:t>MyCREST</a:t>
            </a:r>
            <a:r>
              <a:rPr lang="en-MY" sz="1000" dirty="0" smtClean="0">
                <a:latin typeface="Tw Cen MT" panose="020B0602020104020603" pitchFamily="34" charset="0"/>
              </a:rPr>
              <a:t> assessment on public buildings for 2018 is on going.</a:t>
            </a: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a:solidFill>
                  <a:schemeClr val="bg1"/>
                </a:solidFill>
                <a:latin typeface="Tw Cen MT" panose="020B0602020104020603" pitchFamily="34" charset="0"/>
              </a:rPr>
              <a:t>KPI E3-136</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37390612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96959"/>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3">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50337">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10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1"/>
                          </a:solidFill>
                          <a:effectLst/>
                          <a:uLnTx/>
                          <a:uFillTx/>
                          <a:latin typeface="Tw Cen MT" pitchFamily="34" charset="0"/>
                          <a:ea typeface="+mn-ea"/>
                          <a:cs typeface="+mn-cs"/>
                        </a:rPr>
                        <a:t>Green technology  tax incentives  GITA and </a:t>
                      </a:r>
                      <a:r>
                        <a:rPr lang="en-US" sz="900" dirty="0">
                          <a:solidFill>
                            <a:schemeClr val="tx1"/>
                          </a:solidFill>
                          <a:latin typeface="Tw Cen MT" pitchFamily="34" charset="0"/>
                        </a:rPr>
                        <a:t>GITE mechanism </a:t>
                      </a:r>
                      <a:r>
                        <a:rPr kumimoji="0" lang="en-US" sz="900" b="0" i="0" u="none" strike="noStrike" kern="1200" cap="none" spc="0" normalizeH="0" baseline="0" noProof="0" dirty="0">
                          <a:ln>
                            <a:noFill/>
                          </a:ln>
                          <a:solidFill>
                            <a:schemeClr val="tx1"/>
                          </a:solidFill>
                          <a:effectLst/>
                          <a:uLnTx/>
                          <a:uFillTx/>
                          <a:latin typeface="Tw Cen MT" pitchFamily="34" charset="0"/>
                          <a:ea typeface="+mn-ea"/>
                          <a:cs typeface="+mn-cs"/>
                        </a:rPr>
                        <a:t>established</a:t>
                      </a:r>
                    </a:p>
                    <a:p>
                      <a:pPr>
                        <a:lnSpc>
                          <a:spcPct val="100000"/>
                        </a:lnSpc>
                      </a:pPr>
                      <a:endParaRPr lang="en-MY" sz="900" dirty="0">
                        <a:solidFill>
                          <a:schemeClr val="tx1"/>
                        </a:solidFill>
                        <a:latin typeface="Tw Cen MT" pitchFamily="34" charset="0"/>
                      </a:endParaRPr>
                    </a:p>
                  </a:txBody>
                  <a:tcPr>
                    <a:solidFill>
                      <a:srgbClr val="00B050">
                        <a:alpha val="10000"/>
                      </a:srgbClr>
                    </a:solidFill>
                  </a:tcPr>
                </a:tc>
                <a:tc>
                  <a:txBody>
                    <a:bodyPr/>
                    <a:lstStyle/>
                    <a:p>
                      <a:pPr lvl="0" defTabSz="457200">
                        <a:lnSpc>
                          <a:spcPct val="100000"/>
                        </a:lnSpc>
                        <a:defRPr/>
                      </a:pPr>
                      <a:r>
                        <a:rPr lang="en-MY" sz="900" dirty="0">
                          <a:solidFill>
                            <a:schemeClr val="tx1"/>
                          </a:solidFill>
                          <a:latin typeface="Tw Cen MT" pitchFamily="34" charset="0"/>
                        </a:rPr>
                        <a:t>Study on the potential of green incentives completed</a:t>
                      </a:r>
                    </a:p>
                    <a:p>
                      <a:pPr lvl="0" defTabSz="457200">
                        <a:lnSpc>
                          <a:spcPct val="100000"/>
                        </a:lnSpc>
                        <a:defRPr/>
                      </a:pPr>
                      <a:endParaRPr lang="en-MY" sz="900" dirty="0">
                        <a:solidFill>
                          <a:schemeClr val="tx1"/>
                        </a:solidFill>
                        <a:latin typeface="Tw Cen MT" pitchFamily="34" charset="0"/>
                      </a:endParaRPr>
                    </a:p>
                    <a:p>
                      <a:pPr lvl="0" defTabSz="457200">
                        <a:lnSpc>
                          <a:spcPct val="100000"/>
                        </a:lnSpc>
                        <a:defRPr/>
                      </a:pPr>
                      <a:r>
                        <a:rPr lang="en-MY" sz="900" dirty="0">
                          <a:solidFill>
                            <a:schemeClr val="tx1"/>
                          </a:solidFill>
                          <a:latin typeface="Tw Cen MT" pitchFamily="34" charset="0"/>
                        </a:rPr>
                        <a:t>2 companies benefitted from green incentive  </a:t>
                      </a:r>
                    </a:p>
                    <a:p>
                      <a:pPr lvl="0" defTabSz="457200">
                        <a:lnSpc>
                          <a:spcPct val="100000"/>
                        </a:lnSpc>
                        <a:defRPr/>
                      </a:pPr>
                      <a:r>
                        <a:rPr lang="en-MY" sz="900" dirty="0">
                          <a:solidFill>
                            <a:schemeClr val="tx1"/>
                          </a:solidFill>
                          <a:latin typeface="Tw Cen MT" pitchFamily="34" charset="0"/>
                        </a:rPr>
                        <a:t>                                                                                                            5 promotional activities/programs on green incentives</a:t>
                      </a:r>
                      <a:endParaRPr kumimoji="0" lang="en-US" sz="900" b="1" i="0" u="none" strike="noStrike" kern="1200" cap="none" spc="0" normalizeH="0" baseline="0" noProof="0" dirty="0">
                        <a:ln>
                          <a:noFill/>
                        </a:ln>
                        <a:solidFill>
                          <a:schemeClr val="tx1"/>
                        </a:solidFill>
                        <a:effectLst/>
                        <a:uLnTx/>
                        <a:uFillTx/>
                        <a:latin typeface="Tw Cen MT" pitchFamily="34" charset="0"/>
                        <a:ea typeface="+mn-ea"/>
                        <a:cs typeface="Arial" panose="020B0604020202020204" pitchFamily="34" charset="0"/>
                      </a:endParaRPr>
                    </a:p>
                    <a:p>
                      <a:pPr>
                        <a:lnSpc>
                          <a:spcPct val="100000"/>
                        </a:lnSpc>
                        <a:defRPr/>
                      </a:pPr>
                      <a:endParaRPr lang="en-US" sz="900" dirty="0">
                        <a:solidFill>
                          <a:schemeClr val="tx1"/>
                        </a:solidFill>
                        <a:latin typeface="Tw Cen MT" pitchFamily="34" charset="0"/>
                      </a:endParaRPr>
                    </a:p>
                  </a:txBody>
                  <a:tcPr>
                    <a:solidFill>
                      <a:srgbClr val="00B050">
                        <a:alpha val="10000"/>
                      </a:srgb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1"/>
                          </a:solidFill>
                          <a:effectLst/>
                          <a:uLnTx/>
                          <a:uFillTx/>
                          <a:latin typeface="Tw Cen MT" pitchFamily="34" charset="0"/>
                          <a:ea typeface="+mn-ea"/>
                          <a:cs typeface="+mn-cs"/>
                        </a:rPr>
                        <a:t>Stakeholder engagements on the outcome of the study conducted</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dirty="0">
                        <a:solidFill>
                          <a:schemeClr val="tx1"/>
                        </a:solidFill>
                        <a:latin typeface="Tw Cen MT" pitchFamily="34" charset="0"/>
                      </a:endParaRPr>
                    </a:p>
                    <a:p>
                      <a:pPr lvl="0" defTabSz="457200">
                        <a:lnSpc>
                          <a:spcPct val="100000"/>
                        </a:lnSpc>
                        <a:defRPr/>
                      </a:pPr>
                      <a:r>
                        <a:rPr lang="en-MY" sz="900" dirty="0">
                          <a:solidFill>
                            <a:schemeClr val="tx1"/>
                          </a:solidFill>
                          <a:latin typeface="Tw Cen MT" pitchFamily="34" charset="0"/>
                        </a:rPr>
                        <a:t>5 companies benefitted from green incentives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dirty="0">
                        <a:solidFill>
                          <a:schemeClr val="tx1"/>
                        </a:solidFill>
                        <a:latin typeface="Tw Cen MT" pitchFamily="34" charset="0"/>
                      </a:endParaRPr>
                    </a:p>
                    <a:p>
                      <a:pPr lvl="0" defTabSz="457200">
                        <a:lnSpc>
                          <a:spcPct val="100000"/>
                        </a:lnSpc>
                        <a:defRPr/>
                      </a:pPr>
                      <a:r>
                        <a:rPr lang="en-MY" sz="900" dirty="0">
                          <a:solidFill>
                            <a:schemeClr val="tx1"/>
                          </a:solidFill>
                          <a:latin typeface="Tw Cen MT" pitchFamily="34" charset="0"/>
                        </a:rPr>
                        <a:t>5 promotional activities/programs on green incentives conducted</a:t>
                      </a:r>
                      <a:endParaRPr kumimoji="0" lang="en-US" sz="900" b="0" i="0" u="none" strike="noStrike" kern="1200" cap="none" spc="0" normalizeH="0" baseline="0" noProof="0" dirty="0">
                        <a:ln>
                          <a:noFill/>
                        </a:ln>
                        <a:solidFill>
                          <a:schemeClr val="tx1"/>
                        </a:solidFill>
                        <a:effectLst/>
                        <a:uLnTx/>
                        <a:uFillTx/>
                        <a:latin typeface="Tw Cen MT" pitchFamily="34" charset="0"/>
                        <a:ea typeface="+mn-ea"/>
                        <a:cs typeface="+mn-cs"/>
                      </a:endParaRPr>
                    </a:p>
                    <a:p>
                      <a:pPr eaLnBrk="1" fontAlgn="auto" hangingPunct="1">
                        <a:lnSpc>
                          <a:spcPct val="100000"/>
                        </a:lnSpc>
                        <a:spcBef>
                          <a:spcPts val="0"/>
                        </a:spcBef>
                        <a:spcAft>
                          <a:spcPts val="0"/>
                        </a:spcAft>
                        <a:defRPr/>
                      </a:pPr>
                      <a:endParaRPr lang="en-US" sz="900" dirty="0">
                        <a:solidFill>
                          <a:schemeClr val="tx1"/>
                        </a:solidFill>
                        <a:latin typeface="Tw Cen MT" pitchFamily="34" charset="0"/>
                      </a:endParaRPr>
                    </a:p>
                  </a:txBody>
                  <a:tcPr>
                    <a:solidFill>
                      <a:srgbClr val="00B050">
                        <a:alpha val="10000"/>
                      </a:srgb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1"/>
                          </a:solidFill>
                          <a:effectLst/>
                          <a:uLnTx/>
                          <a:uFillTx/>
                          <a:latin typeface="Tw Cen MT" pitchFamily="34" charset="0"/>
                          <a:ea typeface="+mn-ea"/>
                          <a:cs typeface="Arial" panose="020B0604020202020204" pitchFamily="34" charset="0"/>
                        </a:rPr>
                        <a:t>Recommendations to the Government on the new green incentives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MY" sz="900" b="0" i="0" u="none" strike="noStrike" kern="1200" cap="none" spc="0" normalizeH="0" baseline="0" noProof="0" dirty="0">
                        <a:ln>
                          <a:noFill/>
                        </a:ln>
                        <a:solidFill>
                          <a:schemeClr val="tx1"/>
                        </a:solidFill>
                        <a:effectLst/>
                        <a:uLnTx/>
                        <a:uFillTx/>
                        <a:latin typeface="Tw Cen MT" pitchFamily="34" charset="0"/>
                        <a:ea typeface="+mn-ea"/>
                        <a:cs typeface="Arial" panose="020B0604020202020204" pitchFamily="34" charset="0"/>
                      </a:endParaRPr>
                    </a:p>
                    <a:p>
                      <a:pPr lvl="0" defTabSz="457200">
                        <a:lnSpc>
                          <a:spcPct val="100000"/>
                        </a:lnSpc>
                        <a:defRPr/>
                      </a:pPr>
                      <a:r>
                        <a:rPr lang="en-MY" sz="900" dirty="0">
                          <a:solidFill>
                            <a:schemeClr val="tx1"/>
                          </a:solidFill>
                          <a:latin typeface="Tw Cen MT" pitchFamily="34" charset="0"/>
                        </a:rPr>
                        <a:t>7 companies benefitted from </a:t>
                      </a:r>
                      <a:r>
                        <a:rPr lang="en-MY" sz="900">
                          <a:solidFill>
                            <a:schemeClr val="tx1"/>
                          </a:solidFill>
                          <a:latin typeface="Tw Cen MT" pitchFamily="34" charset="0"/>
                        </a:rPr>
                        <a:t>green incentives</a:t>
                      </a:r>
                      <a:endParaRPr lang="en-MY" sz="900" dirty="0">
                        <a:solidFill>
                          <a:schemeClr val="tx1"/>
                        </a:solidFill>
                        <a:latin typeface="Tw Cen MT" pitchFamily="34" charset="0"/>
                      </a:endParaRPr>
                    </a:p>
                    <a:p>
                      <a:pPr lvl="0" defTabSz="457200">
                        <a:lnSpc>
                          <a:spcPct val="100000"/>
                        </a:lnSpc>
                        <a:defRPr/>
                      </a:pPr>
                      <a:endParaRPr lang="en-US" sz="900" dirty="0">
                        <a:solidFill>
                          <a:schemeClr val="tx1"/>
                        </a:solidFill>
                        <a:latin typeface="Tw Cen MT" pitchFamily="34" charset="0"/>
                      </a:endParaRPr>
                    </a:p>
                    <a:p>
                      <a:pPr lvl="0" defTabSz="457200">
                        <a:lnSpc>
                          <a:spcPct val="100000"/>
                        </a:lnSpc>
                        <a:defRPr/>
                      </a:pPr>
                      <a:r>
                        <a:rPr lang="en-MY" sz="900">
                          <a:solidFill>
                            <a:schemeClr val="tx1"/>
                          </a:solidFill>
                          <a:latin typeface="Tw Cen MT" pitchFamily="34" charset="0"/>
                        </a:rPr>
                        <a:t>5 promotional activities/programs on green incentives conducted</a:t>
                      </a:r>
                      <a:endParaRPr kumimoji="0" lang="en-US" sz="900" b="0" i="0" u="none" strike="noStrike" kern="1200" cap="none" spc="0" normalizeH="0" baseline="0" noProof="0">
                        <a:ln>
                          <a:noFill/>
                        </a:ln>
                        <a:solidFill>
                          <a:schemeClr val="tx1"/>
                        </a:solidFill>
                        <a:effectLst/>
                        <a:uLnTx/>
                        <a:uFillTx/>
                        <a:latin typeface="Tw Cen MT" pitchFamily="34" charset="0"/>
                        <a:ea typeface="+mn-ea"/>
                        <a:cs typeface="+mn-cs"/>
                      </a:endParaRPr>
                    </a:p>
                    <a:p>
                      <a:pPr>
                        <a:lnSpc>
                          <a:spcPct val="100000"/>
                        </a:lnSpc>
                      </a:pPr>
                      <a:endParaRPr lang="en-MY" sz="900" dirty="0">
                        <a:solidFill>
                          <a:schemeClr val="tx1"/>
                        </a:solidFill>
                        <a:latin typeface="Tw Cen MT" pitchFamily="34" charset="0"/>
                      </a:endParaRPr>
                    </a:p>
                  </a:txBody>
                  <a:tcPr>
                    <a:solidFill>
                      <a:srgbClr val="00B050">
                        <a:alpha val="10000"/>
                      </a:srgbClr>
                    </a:solidFill>
                  </a:tcPr>
                </a:tc>
                <a:tc>
                  <a:txBody>
                    <a:bodyPr/>
                    <a:lstStyle/>
                    <a:p>
                      <a:pPr lvl="0" defTabSz="457200">
                        <a:lnSpc>
                          <a:spcPct val="100000"/>
                        </a:lnSpc>
                        <a:defRPr/>
                      </a:pPr>
                      <a:r>
                        <a:rPr lang="en-US" sz="900" dirty="0">
                          <a:solidFill>
                            <a:schemeClr val="tx1"/>
                          </a:solidFill>
                          <a:latin typeface="Tw Cen MT" pitchFamily="34" charset="0"/>
                          <a:cs typeface="Arial" panose="020B0604020202020204" pitchFamily="34" charset="0"/>
                        </a:rPr>
                        <a:t>New/ improved green incentives mechanism introduced</a:t>
                      </a:r>
                    </a:p>
                    <a:p>
                      <a:pPr lvl="0" defTabSz="457200">
                        <a:lnSpc>
                          <a:spcPct val="100000"/>
                        </a:lnSpc>
                        <a:defRPr/>
                      </a:pPr>
                      <a:endParaRPr kumimoji="0" lang="ms-MY" sz="900" b="0" i="0" u="none" strike="sngStrike" kern="1200" cap="none" spc="0" normalizeH="0" baseline="0" noProof="0" dirty="0">
                        <a:ln>
                          <a:noFill/>
                        </a:ln>
                        <a:solidFill>
                          <a:schemeClr val="tx1"/>
                        </a:solidFill>
                        <a:effectLst/>
                        <a:uLnTx/>
                        <a:uFillTx/>
                        <a:latin typeface="Tw Cen MT" pitchFamily="34" charset="0"/>
                        <a:ea typeface="+mn-ea"/>
                        <a:cs typeface="+mn-cs"/>
                      </a:endParaRPr>
                    </a:p>
                    <a:p>
                      <a:pPr lvl="0" defTabSz="457200">
                        <a:lnSpc>
                          <a:spcPct val="100000"/>
                        </a:lnSpc>
                        <a:defRPr/>
                      </a:pPr>
                      <a:r>
                        <a:rPr lang="en-MY" sz="900" dirty="0">
                          <a:solidFill>
                            <a:schemeClr val="tx1"/>
                          </a:solidFill>
                          <a:latin typeface="Tw Cen MT" pitchFamily="34" charset="0"/>
                        </a:rPr>
                        <a:t>10 companies benefitted from green incentives</a:t>
                      </a:r>
                    </a:p>
                    <a:p>
                      <a:pPr lvl="0" defTabSz="457200">
                        <a:lnSpc>
                          <a:spcPct val="100000"/>
                        </a:lnSpc>
                        <a:defRPr/>
                      </a:pPr>
                      <a:endParaRPr lang="en-US" sz="900" dirty="0">
                        <a:solidFill>
                          <a:schemeClr val="tx1"/>
                        </a:solidFill>
                        <a:latin typeface="Tw Cen MT" pitchFamily="34" charset="0"/>
                      </a:endParaRPr>
                    </a:p>
                    <a:p>
                      <a:pPr lvl="0" defTabSz="457200">
                        <a:lnSpc>
                          <a:spcPct val="100000"/>
                        </a:lnSpc>
                        <a:defRPr/>
                      </a:pPr>
                      <a:r>
                        <a:rPr lang="en-MY" sz="900" dirty="0">
                          <a:solidFill>
                            <a:schemeClr val="tx1"/>
                          </a:solidFill>
                          <a:latin typeface="Tw Cen MT" pitchFamily="34" charset="0"/>
                        </a:rPr>
                        <a:t>5 promotional activities/programs on green incentives conducted</a:t>
                      </a:r>
                      <a:endParaRPr kumimoji="0" lang="en-US" sz="900" b="0" i="0" u="none" strike="noStrike" kern="1200" cap="none" spc="0" normalizeH="0" baseline="0" noProof="0" dirty="0">
                        <a:ln>
                          <a:noFill/>
                        </a:ln>
                        <a:solidFill>
                          <a:schemeClr val="tx1"/>
                        </a:solidFill>
                        <a:effectLst/>
                        <a:uLnTx/>
                        <a:uFillTx/>
                        <a:latin typeface="Tw Cen MT"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endParaRPr>
                    </a:p>
                    <a:p>
                      <a:pPr>
                        <a:lnSpc>
                          <a:spcPct val="100000"/>
                        </a:lnSpc>
                      </a:pPr>
                      <a:endParaRPr lang="en-MY" sz="900" dirty="0">
                        <a:solidFill>
                          <a:schemeClr val="tx1"/>
                        </a:solidFill>
                        <a:latin typeface="Tw Cen MT"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KeTTHA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699593" cy="1322832"/>
        </p:xfrm>
        <a:graphic>
          <a:graphicData uri="http://schemas.openxmlformats.org/drawingml/2006/table">
            <a:tbl>
              <a:tblPr firstRow="1" bandRow="1">
                <a:tableStyleId>{5C22544A-7EE6-4342-B048-85BDC9FD1C3A}</a:tableStyleId>
              </a:tblPr>
              <a:tblGrid>
                <a:gridCol w="4699593">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lvl="0"/>
                      <a:r>
                        <a:rPr lang="en-US" sz="1000" b="0" kern="1200" dirty="0">
                          <a:solidFill>
                            <a:schemeClr val="tx1"/>
                          </a:solidFill>
                          <a:latin typeface="Tw Cen MT" panose="020B0602020104020603" pitchFamily="34" charset="0"/>
                          <a:ea typeface="+mn-ea"/>
                          <a:cs typeface="+mn-cs"/>
                        </a:rPr>
                        <a:t>At least 10 companies benefitted from green incentive for sustainable buildings by Q4 2020</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E4-Facilitate industry adoption of sustainable practices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5" y="4593271"/>
            <a:ext cx="3435536" cy="4708981"/>
          </a:xfrm>
          <a:prstGeom prst="rect">
            <a:avLst/>
          </a:prstGeom>
          <a:noFill/>
        </p:spPr>
        <p:txBody>
          <a:bodyPr wrap="square" rtlCol="0">
            <a:spAutoFit/>
          </a:bodyPr>
          <a:lstStyle/>
          <a:p>
            <a:r>
              <a:rPr lang="en-MY" sz="1000" dirty="0">
                <a:latin typeface="Tw Cen MT" panose="020B0602020104020603" pitchFamily="34" charset="0"/>
              </a:rPr>
              <a:t>This </a:t>
            </a:r>
            <a:r>
              <a:rPr lang="en-MY" sz="1000" dirty="0" smtClean="0">
                <a:latin typeface="Tw Cen MT" panose="020B0602020104020603" pitchFamily="34" charset="0"/>
              </a:rPr>
              <a:t>KPI is under </a:t>
            </a:r>
            <a:r>
              <a:rPr lang="en-MY" sz="1000" dirty="0">
                <a:latin typeface="Tw Cen MT" panose="020B0602020104020603" pitchFamily="34" charset="0"/>
              </a:rPr>
              <a:t>the purview of </a:t>
            </a:r>
            <a:r>
              <a:rPr lang="en-MY" sz="1000" dirty="0" smtClean="0">
                <a:latin typeface="Tw Cen MT" panose="020B0602020104020603" pitchFamily="34" charset="0"/>
              </a:rPr>
              <a:t>IWG7.</a:t>
            </a:r>
          </a:p>
          <a:p>
            <a:endParaRPr lang="en-MY" sz="1000" b="1" dirty="0" smtClean="0">
              <a:latin typeface="Tw Cen MT" pitchFamily="34" charset="0"/>
            </a:endParaRPr>
          </a:p>
          <a:p>
            <a:r>
              <a:rPr lang="en-MY" sz="1000" b="1" dirty="0" smtClean="0">
                <a:latin typeface="Tw Cen MT" pitchFamily="34" charset="0"/>
              </a:rPr>
              <a:t>Study </a:t>
            </a:r>
            <a:r>
              <a:rPr lang="en-MY" sz="1000" b="1" dirty="0">
                <a:latin typeface="Tw Cen MT" pitchFamily="34" charset="0"/>
              </a:rPr>
              <a:t>on the potential of green incentives</a:t>
            </a:r>
            <a:endParaRPr lang="en-MY" sz="1000" dirty="0">
              <a:latin typeface="Tw Cen MT" panose="020B0602020104020603" pitchFamily="34" charset="0"/>
            </a:endParaRPr>
          </a:p>
          <a:p>
            <a:pPr algn="just"/>
            <a:r>
              <a:rPr lang="en-MY" sz="1000" dirty="0">
                <a:latin typeface="Tw Cen MT" panose="020B0602020104020603" pitchFamily="34" charset="0"/>
              </a:rPr>
              <a:t>IIUM </a:t>
            </a:r>
            <a:r>
              <a:rPr lang="en-MY" sz="1000" dirty="0" smtClean="0">
                <a:latin typeface="Tw Cen MT" panose="020B0602020104020603" pitchFamily="34" charset="0"/>
              </a:rPr>
              <a:t>had </a:t>
            </a:r>
            <a:r>
              <a:rPr lang="en-MY" sz="1000" dirty="0">
                <a:latin typeface="Tw Cen MT" panose="020B0602020104020603" pitchFamily="34" charset="0"/>
              </a:rPr>
              <a:t>completed the study on the potential green incentives </a:t>
            </a:r>
            <a:r>
              <a:rPr lang="en-MY" sz="1000" dirty="0" smtClean="0">
                <a:latin typeface="Tw Cen MT" panose="020B0602020104020603" pitchFamily="34" charset="0"/>
              </a:rPr>
              <a:t>in </a:t>
            </a:r>
            <a:r>
              <a:rPr lang="en-MY" sz="1000" dirty="0">
                <a:latin typeface="Tw Cen MT" panose="020B0602020104020603" pitchFamily="34" charset="0"/>
              </a:rPr>
              <a:t>Aug 2017 and the report was submitted to </a:t>
            </a:r>
            <a:r>
              <a:rPr lang="en-MY" sz="1000" dirty="0" err="1">
                <a:latin typeface="Tw Cen MT" panose="020B0602020104020603" pitchFamily="34" charset="0"/>
              </a:rPr>
              <a:t>KeTTHA</a:t>
            </a:r>
            <a:r>
              <a:rPr lang="en-MY" sz="1000" dirty="0">
                <a:latin typeface="Tw Cen MT" panose="020B0602020104020603" pitchFamily="34" charset="0"/>
              </a:rPr>
              <a:t> for evaluation on Nov 2017. The study concluded </a:t>
            </a:r>
            <a:r>
              <a:rPr lang="en-MY" sz="1000" dirty="0" smtClean="0">
                <a:latin typeface="Tw Cen MT" panose="020B0602020104020603" pitchFamily="34" charset="0"/>
              </a:rPr>
              <a:t>these </a:t>
            </a:r>
            <a:r>
              <a:rPr lang="en-MY" sz="1000" dirty="0">
                <a:latin typeface="Tw Cen MT" panose="020B0602020104020603" pitchFamily="34" charset="0"/>
              </a:rPr>
              <a:t>10 potential green incentives are suitable to be applied in Malaysia for all </a:t>
            </a:r>
            <a:r>
              <a:rPr lang="en-MY" sz="1000" dirty="0" smtClean="0">
                <a:latin typeface="Tw Cen MT" panose="020B0602020104020603" pitchFamily="34" charset="0"/>
              </a:rPr>
              <a:t>stakeholders </a:t>
            </a:r>
            <a:r>
              <a:rPr lang="en-MY" sz="1000" dirty="0">
                <a:latin typeface="Tw Cen MT" panose="020B0602020104020603" pitchFamily="34" charset="0"/>
              </a:rPr>
              <a:t>:</a:t>
            </a:r>
          </a:p>
          <a:p>
            <a:pPr algn="just"/>
            <a:endParaRPr lang="en-MY" sz="1000" dirty="0">
              <a:latin typeface="Tw Cen MT" panose="020B0602020104020603" pitchFamily="34" charset="0"/>
            </a:endParaRPr>
          </a:p>
          <a:p>
            <a:pPr marL="228600" indent="-228600" algn="just">
              <a:buAutoNum type="arabicParenR"/>
            </a:pPr>
            <a:r>
              <a:rPr lang="en-US" sz="1000" dirty="0">
                <a:latin typeface="Tw Cen MT" panose="020B0602020104020603" pitchFamily="34" charset="0"/>
              </a:rPr>
              <a:t>Investment Tax Incentive</a:t>
            </a:r>
          </a:p>
          <a:p>
            <a:pPr marL="228600" indent="-228600" algn="just">
              <a:buFontTx/>
              <a:buAutoNum type="arabicParenR"/>
            </a:pPr>
            <a:r>
              <a:rPr lang="en-US" sz="1000" dirty="0">
                <a:latin typeface="Tw Cen MT" panose="020B0602020104020603" pitchFamily="34" charset="0"/>
              </a:rPr>
              <a:t>Production Tax Incentive</a:t>
            </a:r>
          </a:p>
          <a:p>
            <a:pPr marL="228600" indent="-228600" algn="just">
              <a:buFontTx/>
              <a:buAutoNum type="arabicParenR"/>
            </a:pPr>
            <a:r>
              <a:rPr lang="en-US" sz="1000" dirty="0">
                <a:latin typeface="Tw Cen MT" panose="020B0602020104020603" pitchFamily="34" charset="0"/>
              </a:rPr>
              <a:t>Property Tax Incentive</a:t>
            </a:r>
          </a:p>
          <a:p>
            <a:pPr marL="228600" indent="-228600" algn="just">
              <a:buFontTx/>
              <a:buAutoNum type="arabicParenR"/>
            </a:pPr>
            <a:r>
              <a:rPr lang="en-US" sz="1000" dirty="0">
                <a:latin typeface="Tw Cen MT" panose="020B0602020104020603" pitchFamily="34" charset="0"/>
              </a:rPr>
              <a:t>Value Added Tax (VAT) Reduction</a:t>
            </a:r>
          </a:p>
          <a:p>
            <a:pPr marL="228600" indent="-228600" algn="just">
              <a:buFontTx/>
              <a:buAutoNum type="arabicParenR"/>
            </a:pPr>
            <a:r>
              <a:rPr lang="en-US" sz="1000" dirty="0">
                <a:latin typeface="Tw Cen MT" panose="020B0602020104020603" pitchFamily="34" charset="0"/>
              </a:rPr>
              <a:t>Excise Tax Reduction</a:t>
            </a:r>
          </a:p>
          <a:p>
            <a:pPr marL="228600" indent="-228600" algn="just">
              <a:buFontTx/>
              <a:buAutoNum type="arabicParenR"/>
            </a:pPr>
            <a:r>
              <a:rPr lang="en-US" sz="1000" dirty="0">
                <a:latin typeface="Tw Cen MT" panose="020B0602020104020603" pitchFamily="34" charset="0"/>
              </a:rPr>
              <a:t>Import Duty Reduction</a:t>
            </a:r>
          </a:p>
          <a:p>
            <a:pPr marL="228600" indent="-228600" algn="just">
              <a:buFontTx/>
              <a:buAutoNum type="arabicParenR"/>
            </a:pPr>
            <a:r>
              <a:rPr lang="en-US" sz="1000" dirty="0">
                <a:latin typeface="Tw Cen MT" panose="020B0602020104020603" pitchFamily="34" charset="0"/>
              </a:rPr>
              <a:t>Accelerated Depreciation</a:t>
            </a:r>
          </a:p>
          <a:p>
            <a:pPr marL="228600" indent="-228600" algn="just">
              <a:buFontTx/>
              <a:buAutoNum type="arabicParenR"/>
            </a:pPr>
            <a:r>
              <a:rPr lang="en-US" sz="1000" dirty="0">
                <a:latin typeface="Tw Cen MT" panose="020B0602020104020603" pitchFamily="34" charset="0"/>
              </a:rPr>
              <a:t>R&amp;D Tax Incentive</a:t>
            </a:r>
          </a:p>
          <a:p>
            <a:pPr marL="228600" indent="-228600" algn="just">
              <a:buFontTx/>
              <a:buAutoNum type="arabicParenR"/>
            </a:pPr>
            <a:r>
              <a:rPr lang="en-US" sz="1000" dirty="0">
                <a:latin typeface="Tw Cen MT" panose="020B0602020104020603" pitchFamily="34" charset="0"/>
              </a:rPr>
              <a:t>Tax Holiday</a:t>
            </a:r>
          </a:p>
          <a:p>
            <a:pPr marL="228600" indent="-228600" algn="just">
              <a:buFontTx/>
              <a:buAutoNum type="arabicParenR"/>
            </a:pPr>
            <a:r>
              <a:rPr lang="en-US" sz="1000" dirty="0">
                <a:latin typeface="Tw Cen MT" panose="020B0602020104020603" pitchFamily="34" charset="0"/>
              </a:rPr>
              <a:t>Tax on Conventional Fuels</a:t>
            </a:r>
          </a:p>
          <a:p>
            <a:pPr algn="just"/>
            <a:endParaRPr lang="en-MY" sz="1000" dirty="0" smtClean="0">
              <a:latin typeface="Tw Cen MT" panose="020B0602020104020603" pitchFamily="34" charset="0"/>
            </a:endParaRPr>
          </a:p>
          <a:p>
            <a:pPr algn="just"/>
            <a:r>
              <a:rPr lang="en-MY" sz="1000" dirty="0" smtClean="0">
                <a:latin typeface="Tw Cen MT" panose="020B0602020104020603" pitchFamily="34" charset="0"/>
              </a:rPr>
              <a:t>Guideline </a:t>
            </a:r>
            <a:r>
              <a:rPr lang="en-MY" sz="1000" dirty="0">
                <a:latin typeface="Tw Cen MT" panose="020B0602020104020603" pitchFamily="34" charset="0"/>
              </a:rPr>
              <a:t>for Green Technology Tax Incentive was published by MGTC. 3 types of available tax incentive offered specially to the construction industry are :</a:t>
            </a:r>
          </a:p>
          <a:p>
            <a:pPr algn="just"/>
            <a:endParaRPr lang="en-MY" sz="1000" dirty="0">
              <a:latin typeface="Tw Cen MT" panose="020B0602020104020603" pitchFamily="34" charset="0"/>
            </a:endParaRPr>
          </a:p>
          <a:p>
            <a:pPr marL="180975" indent="-180975" algn="just"/>
            <a:r>
              <a:rPr lang="en-MY" sz="1000" dirty="0">
                <a:latin typeface="Tw Cen MT" panose="020B0602020104020603" pitchFamily="34" charset="0"/>
              </a:rPr>
              <a:t>1. </a:t>
            </a:r>
            <a:r>
              <a:rPr lang="en-MY" sz="1000" dirty="0" smtClean="0">
                <a:latin typeface="Tw Cen MT" panose="020B0602020104020603" pitchFamily="34" charset="0"/>
              </a:rPr>
              <a:t> Green </a:t>
            </a:r>
            <a:r>
              <a:rPr lang="en-MY" sz="1000" dirty="0">
                <a:latin typeface="Tw Cen MT" panose="020B0602020104020603" pitchFamily="34" charset="0"/>
              </a:rPr>
              <a:t>Investment Tax Allowance for Projects (GITA-Project &amp; Assets)                                                     </a:t>
            </a:r>
          </a:p>
          <a:p>
            <a:pPr marL="180975" indent="-180975" algn="just"/>
            <a:r>
              <a:rPr lang="en-MY" sz="1000" dirty="0">
                <a:latin typeface="Tw Cen MT" panose="020B0602020104020603" pitchFamily="34" charset="0"/>
              </a:rPr>
              <a:t>2. </a:t>
            </a:r>
            <a:r>
              <a:rPr lang="en-MY" sz="1000" dirty="0" smtClean="0">
                <a:latin typeface="Tw Cen MT" panose="020B0602020104020603" pitchFamily="34" charset="0"/>
              </a:rPr>
              <a:t> Green </a:t>
            </a:r>
            <a:r>
              <a:rPr lang="en-MY" sz="1000" dirty="0">
                <a:latin typeface="Tw Cen MT" panose="020B0602020104020603" pitchFamily="34" charset="0"/>
              </a:rPr>
              <a:t>Income Tax Exemption (GITE) for green technology services</a:t>
            </a:r>
          </a:p>
          <a:p>
            <a:r>
              <a:rPr lang="en-MY" sz="1000" dirty="0">
                <a:latin typeface="Tw Cen MT" panose="020B0602020104020603" pitchFamily="34" charset="0"/>
              </a:rPr>
              <a:t>3. </a:t>
            </a:r>
            <a:r>
              <a:rPr lang="en-MY" sz="1000" dirty="0" smtClean="0">
                <a:latin typeface="Tw Cen MT" panose="020B0602020104020603" pitchFamily="34" charset="0"/>
              </a:rPr>
              <a:t> </a:t>
            </a:r>
            <a:r>
              <a:rPr lang="en-MY" sz="1000" dirty="0" err="1" smtClean="0">
                <a:latin typeface="Tw Cen MT" panose="020B0602020104020603" pitchFamily="34" charset="0"/>
              </a:rPr>
              <a:t>MyCREST</a:t>
            </a:r>
            <a:r>
              <a:rPr lang="en-MY" sz="1000" dirty="0" smtClean="0">
                <a:latin typeface="Tw Cen MT" panose="020B0602020104020603" pitchFamily="34" charset="0"/>
              </a:rPr>
              <a:t> </a:t>
            </a:r>
            <a:endParaRPr lang="en-MY" sz="1000" dirty="0">
              <a:latin typeface="Tw Cen MT" panose="020B0602020104020603" pitchFamily="34" charset="0"/>
            </a:endParaRP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E4-045</a:t>
            </a:r>
            <a:endParaRPr lang="ms-MY" sz="2800" dirty="0">
              <a:solidFill>
                <a:schemeClr val="bg1"/>
              </a:solidFill>
            </a:endParaRPr>
          </a:p>
        </p:txBody>
      </p:sp>
      <p:sp>
        <p:nvSpPr>
          <p:cNvPr id="15" name="TextBox 14"/>
          <p:cNvSpPr txBox="1"/>
          <p:nvPr/>
        </p:nvSpPr>
        <p:spPr>
          <a:xfrm>
            <a:off x="0" y="4372841"/>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a:t>
            </a:r>
            <a:r>
              <a:rPr lang="en-US" sz="900" b="1">
                <a:solidFill>
                  <a:schemeClr val="bg1"/>
                </a:solidFill>
                <a:latin typeface="Tw Cen MT" panose="020B0602020104020603" pitchFamily="34" charset="0"/>
              </a:rPr>
              <a:t>UNTIL </a:t>
            </a:r>
            <a:r>
              <a:rPr lang="en-US" sz="900" b="1" smtClean="0">
                <a:solidFill>
                  <a:schemeClr val="bg1"/>
                </a:solidFill>
                <a:latin typeface="Tw Cen MT" panose="020B0602020104020603" pitchFamily="34" charset="0"/>
              </a:rPr>
              <a:t>Q2 </a:t>
            </a:r>
            <a:r>
              <a:rPr lang="en-US" sz="900" b="1">
                <a:solidFill>
                  <a:schemeClr val="bg1"/>
                </a:solidFill>
                <a:latin typeface="Tw Cen MT" panose="020B0602020104020603" pitchFamily="34" charset="0"/>
              </a:rPr>
              <a:t>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
        <p:nvSpPr>
          <p:cNvPr id="12" name="TextBox 11"/>
          <p:cNvSpPr txBox="1"/>
          <p:nvPr/>
        </p:nvSpPr>
        <p:spPr>
          <a:xfrm>
            <a:off x="3429000" y="4593271"/>
            <a:ext cx="3429000" cy="3323987"/>
          </a:xfrm>
          <a:prstGeom prst="rect">
            <a:avLst/>
          </a:prstGeom>
          <a:noFill/>
        </p:spPr>
        <p:txBody>
          <a:bodyPr wrap="square" rtlCol="0">
            <a:spAutoFit/>
          </a:bodyPr>
          <a:lstStyle/>
          <a:p>
            <a:pPr lvl="0"/>
            <a:r>
              <a:rPr lang="en-US" sz="1000" b="1" dirty="0" smtClean="0">
                <a:latin typeface="Tw Cen MT" pitchFamily="34" charset="0"/>
              </a:rPr>
              <a:t>Stakeholder engagements on the outcome of the study :</a:t>
            </a:r>
          </a:p>
          <a:p>
            <a:pPr algn="just"/>
            <a:r>
              <a:rPr lang="en-MY" sz="1000" dirty="0" smtClean="0">
                <a:latin typeface="Tw Cen MT" panose="020B0602020104020603" pitchFamily="34" charset="0"/>
              </a:rPr>
              <a:t>Engagement with Stakeholder to discuss on the outcome of the study is expected to be held in Q3 2018. </a:t>
            </a:r>
          </a:p>
          <a:p>
            <a:pPr algn="just"/>
            <a:endParaRPr lang="en-MY" sz="1000" dirty="0">
              <a:latin typeface="Tw Cen MT" panose="020B0602020104020603" pitchFamily="34" charset="0"/>
            </a:endParaRPr>
          </a:p>
          <a:p>
            <a:pPr algn="just"/>
            <a:r>
              <a:rPr lang="en-MY" sz="1000" b="1" dirty="0">
                <a:latin typeface="Tw Cen MT" panose="020B0602020104020603" pitchFamily="34" charset="0"/>
              </a:rPr>
              <a:t>Companies Benefitted From Green Incentives</a:t>
            </a:r>
          </a:p>
          <a:p>
            <a:pPr algn="just"/>
            <a:r>
              <a:rPr lang="en-MY" sz="1000" dirty="0" smtClean="0">
                <a:latin typeface="Tw Cen MT" panose="020B0602020104020603" pitchFamily="34" charset="0"/>
              </a:rPr>
              <a:t>These six </a:t>
            </a:r>
            <a:r>
              <a:rPr lang="en-MY" sz="1000" dirty="0">
                <a:latin typeface="Tw Cen MT" panose="020B0602020104020603" pitchFamily="34" charset="0"/>
              </a:rPr>
              <a:t>(6) companies have benefitted from Green Income Tax Exemption (GITE) Green Building :                                      </a:t>
            </a:r>
          </a:p>
          <a:p>
            <a:pPr algn="just"/>
            <a:r>
              <a:rPr lang="en-MY" sz="1000" dirty="0">
                <a:latin typeface="Tw Cen MT" panose="020B0602020104020603" pitchFamily="34" charset="0"/>
              </a:rPr>
              <a:t>1) DME Solutions </a:t>
            </a:r>
            <a:r>
              <a:rPr lang="en-MY" sz="1000" dirty="0" err="1">
                <a:latin typeface="Tw Cen MT" panose="020B0602020104020603" pitchFamily="34" charset="0"/>
              </a:rPr>
              <a:t>Sdn</a:t>
            </a:r>
            <a:r>
              <a:rPr lang="en-MY" sz="1000" dirty="0">
                <a:latin typeface="Tw Cen MT" panose="020B0602020104020603" pitchFamily="34" charset="0"/>
              </a:rPr>
              <a:t> </a:t>
            </a:r>
            <a:r>
              <a:rPr lang="en-MY" sz="1000" dirty="0" err="1">
                <a:latin typeface="Tw Cen MT" panose="020B0602020104020603" pitchFamily="34" charset="0"/>
              </a:rPr>
              <a:t>Bhd</a:t>
            </a:r>
            <a:r>
              <a:rPr lang="en-MY" sz="1000" dirty="0">
                <a:latin typeface="Tw Cen MT" panose="020B0602020104020603" pitchFamily="34" charset="0"/>
              </a:rPr>
              <a:t>                                                 </a:t>
            </a:r>
          </a:p>
          <a:p>
            <a:pPr algn="just"/>
            <a:r>
              <a:rPr lang="en-MY" sz="1000" dirty="0">
                <a:latin typeface="Tw Cen MT" panose="020B0602020104020603" pitchFamily="34" charset="0"/>
              </a:rPr>
              <a:t>2) </a:t>
            </a:r>
            <a:r>
              <a:rPr lang="en-MY" sz="1000" dirty="0" err="1">
                <a:latin typeface="Tw Cen MT" panose="020B0602020104020603" pitchFamily="34" charset="0"/>
              </a:rPr>
              <a:t>Exergy</a:t>
            </a:r>
            <a:r>
              <a:rPr lang="en-MY" sz="1000" dirty="0">
                <a:latin typeface="Tw Cen MT" panose="020B0602020104020603" pitchFamily="34" charset="0"/>
              </a:rPr>
              <a:t> CX </a:t>
            </a:r>
            <a:r>
              <a:rPr lang="en-MY" sz="1000" dirty="0" err="1">
                <a:latin typeface="Tw Cen MT" panose="020B0602020104020603" pitchFamily="34" charset="0"/>
              </a:rPr>
              <a:t>Sdn</a:t>
            </a:r>
            <a:r>
              <a:rPr lang="en-MY" sz="1000" dirty="0">
                <a:latin typeface="Tw Cen MT" panose="020B0602020104020603" pitchFamily="34" charset="0"/>
              </a:rPr>
              <a:t> </a:t>
            </a:r>
            <a:r>
              <a:rPr lang="en-MY" sz="1000" dirty="0" err="1">
                <a:latin typeface="Tw Cen MT" panose="020B0602020104020603" pitchFamily="34" charset="0"/>
              </a:rPr>
              <a:t>Bhd</a:t>
            </a:r>
            <a:r>
              <a:rPr lang="en-MY" sz="1000" dirty="0">
                <a:latin typeface="Tw Cen MT" panose="020B0602020104020603" pitchFamily="34" charset="0"/>
              </a:rPr>
              <a:t>                                                         </a:t>
            </a:r>
          </a:p>
          <a:p>
            <a:pPr algn="just"/>
            <a:r>
              <a:rPr lang="en-MY" sz="1000" dirty="0">
                <a:latin typeface="Tw Cen MT" panose="020B0602020104020603" pitchFamily="34" charset="0"/>
              </a:rPr>
              <a:t>3) </a:t>
            </a:r>
            <a:r>
              <a:rPr lang="en-MY" sz="1000" dirty="0" err="1">
                <a:latin typeface="Tw Cen MT" panose="020B0602020104020603" pitchFamily="34" charset="0"/>
              </a:rPr>
              <a:t>Fenestra</a:t>
            </a:r>
            <a:r>
              <a:rPr lang="en-MY" sz="1000" dirty="0">
                <a:latin typeface="Tw Cen MT" panose="020B0602020104020603" pitchFamily="34" charset="0"/>
              </a:rPr>
              <a:t> Green </a:t>
            </a:r>
            <a:r>
              <a:rPr lang="en-MY" sz="1000" dirty="0" err="1">
                <a:latin typeface="Tw Cen MT" panose="020B0602020104020603" pitchFamily="34" charset="0"/>
              </a:rPr>
              <a:t>Sdn</a:t>
            </a:r>
            <a:r>
              <a:rPr lang="en-MY" sz="1000" dirty="0">
                <a:latin typeface="Tw Cen MT" panose="020B0602020104020603" pitchFamily="34" charset="0"/>
              </a:rPr>
              <a:t> </a:t>
            </a:r>
            <a:r>
              <a:rPr lang="en-MY" sz="1000" dirty="0" err="1">
                <a:latin typeface="Tw Cen MT" panose="020B0602020104020603" pitchFamily="34" charset="0"/>
              </a:rPr>
              <a:t>Bhd</a:t>
            </a:r>
            <a:endParaRPr lang="en-MY" sz="1000" dirty="0">
              <a:latin typeface="Tw Cen MT" panose="020B0602020104020603" pitchFamily="34" charset="0"/>
            </a:endParaRPr>
          </a:p>
          <a:p>
            <a:pPr algn="just"/>
            <a:r>
              <a:rPr lang="en-MY" sz="1000" dirty="0">
                <a:latin typeface="Tw Cen MT" panose="020B0602020104020603" pitchFamily="34" charset="0"/>
              </a:rPr>
              <a:t>4) Love Way Avenue </a:t>
            </a:r>
            <a:r>
              <a:rPr lang="en-MY" sz="1000" dirty="0" err="1">
                <a:latin typeface="Tw Cen MT" panose="020B0602020104020603" pitchFamily="34" charset="0"/>
              </a:rPr>
              <a:t>Sdn</a:t>
            </a:r>
            <a:r>
              <a:rPr lang="en-MY" sz="1000" dirty="0">
                <a:latin typeface="Tw Cen MT" panose="020B0602020104020603" pitchFamily="34" charset="0"/>
              </a:rPr>
              <a:t> </a:t>
            </a:r>
            <a:r>
              <a:rPr lang="en-MY" sz="1000" dirty="0" err="1">
                <a:latin typeface="Tw Cen MT" panose="020B0602020104020603" pitchFamily="34" charset="0"/>
              </a:rPr>
              <a:t>Bhd</a:t>
            </a:r>
            <a:endParaRPr lang="en-MY" sz="1000" dirty="0">
              <a:latin typeface="Tw Cen MT" panose="020B0602020104020603" pitchFamily="34" charset="0"/>
            </a:endParaRPr>
          </a:p>
          <a:p>
            <a:pPr algn="just"/>
            <a:r>
              <a:rPr lang="en-MY" sz="1000" dirty="0">
                <a:latin typeface="Tw Cen MT" panose="020B0602020104020603" pitchFamily="34" charset="0"/>
              </a:rPr>
              <a:t>5) Green Urban Matters Solution </a:t>
            </a:r>
            <a:r>
              <a:rPr lang="en-MY" sz="1000" dirty="0" err="1">
                <a:latin typeface="Tw Cen MT" panose="020B0602020104020603" pitchFamily="34" charset="0"/>
              </a:rPr>
              <a:t>Sdn</a:t>
            </a:r>
            <a:r>
              <a:rPr lang="en-MY" sz="1000" dirty="0">
                <a:latin typeface="Tw Cen MT" panose="020B0602020104020603" pitchFamily="34" charset="0"/>
              </a:rPr>
              <a:t> </a:t>
            </a:r>
            <a:r>
              <a:rPr lang="en-MY" sz="1000" dirty="0" err="1">
                <a:latin typeface="Tw Cen MT" panose="020B0602020104020603" pitchFamily="34" charset="0"/>
              </a:rPr>
              <a:t>Bhd</a:t>
            </a:r>
            <a:endParaRPr lang="en-MY" sz="1000" dirty="0">
              <a:latin typeface="Tw Cen MT" panose="020B0602020104020603" pitchFamily="34" charset="0"/>
            </a:endParaRPr>
          </a:p>
          <a:p>
            <a:pPr algn="just"/>
            <a:r>
              <a:rPr lang="en-MY" sz="1000" dirty="0">
                <a:latin typeface="Tw Cen MT" panose="020B0602020104020603" pitchFamily="34" charset="0"/>
              </a:rPr>
              <a:t>6) Light and Energy </a:t>
            </a:r>
            <a:r>
              <a:rPr lang="en-MY" sz="1000" dirty="0" err="1">
                <a:latin typeface="Tw Cen MT" panose="020B0602020104020603" pitchFamily="34" charset="0"/>
              </a:rPr>
              <a:t>Sdn</a:t>
            </a:r>
            <a:r>
              <a:rPr lang="en-MY" sz="1000" dirty="0">
                <a:latin typeface="Tw Cen MT" panose="020B0602020104020603" pitchFamily="34" charset="0"/>
              </a:rPr>
              <a:t> </a:t>
            </a:r>
            <a:r>
              <a:rPr lang="en-MY" sz="1000" dirty="0" err="1">
                <a:latin typeface="Tw Cen MT" panose="020B0602020104020603" pitchFamily="34" charset="0"/>
              </a:rPr>
              <a:t>Bhd</a:t>
            </a:r>
            <a:endParaRPr lang="en-MY" sz="1000" dirty="0">
              <a:latin typeface="Tw Cen MT" panose="020B0602020104020603" pitchFamily="34" charset="0"/>
            </a:endParaRPr>
          </a:p>
          <a:p>
            <a:pPr algn="just"/>
            <a:endParaRPr lang="en-MY" sz="1000" dirty="0">
              <a:latin typeface="Tw Cen MT" panose="020B0602020104020603" pitchFamily="34" charset="0"/>
            </a:endParaRPr>
          </a:p>
          <a:p>
            <a:pPr algn="just"/>
            <a:r>
              <a:rPr lang="en-MY" sz="1000" b="1" dirty="0">
                <a:latin typeface="Tw Cen MT" panose="020B0602020104020603" pitchFamily="34" charset="0"/>
              </a:rPr>
              <a:t>Promotional Activities</a:t>
            </a:r>
          </a:p>
          <a:p>
            <a:pPr algn="just"/>
            <a:r>
              <a:rPr lang="en-MY" sz="1000" dirty="0">
                <a:latin typeface="Tw Cen MT" panose="020B0602020104020603" pitchFamily="34" charset="0"/>
              </a:rPr>
              <a:t>As of 2017, 12 Nos of promotional activities/programs on green incentives was conducted and participated by 245 companies</a:t>
            </a:r>
            <a:r>
              <a:rPr lang="en-MY" sz="1000" dirty="0" smtClean="0">
                <a:latin typeface="Tw Cen MT" panose="020B0602020104020603" pitchFamily="34" charset="0"/>
              </a:rPr>
              <a:t>. </a:t>
            </a:r>
          </a:p>
          <a:p>
            <a:pPr algn="just"/>
            <a:endParaRPr lang="en-MY" sz="1000" dirty="0" smtClean="0">
              <a:latin typeface="Tw Cen MT" panose="020B0602020104020603" pitchFamily="34" charset="0"/>
            </a:endParaRPr>
          </a:p>
          <a:p>
            <a:pPr algn="just"/>
            <a:r>
              <a:rPr lang="en-MY" sz="1000" dirty="0" err="1" smtClean="0">
                <a:latin typeface="Tw Cen MT" panose="020B0602020104020603" pitchFamily="34" charset="0"/>
              </a:rPr>
              <a:t>KeTTHA</a:t>
            </a:r>
            <a:r>
              <a:rPr lang="en-MY" sz="1000" dirty="0" smtClean="0">
                <a:latin typeface="Tw Cen MT" panose="020B0602020104020603" pitchFamily="34" charset="0"/>
              </a:rPr>
              <a:t> is expected to organise more promotional activities </a:t>
            </a:r>
            <a:r>
              <a:rPr lang="ms-MY" sz="1000" dirty="0" smtClean="0">
                <a:latin typeface="Tw Cen MT" panose="020B0602020104020603" pitchFamily="34" charset="0"/>
              </a:rPr>
              <a:t>in Q3 and Q4 2018.</a:t>
            </a:r>
            <a:endParaRPr lang="en-MY" sz="1000" dirty="0">
              <a:latin typeface="Tw Cen MT" panose="020B0602020104020603" pitchFamily="34" charset="0"/>
            </a:endParaRPr>
          </a:p>
        </p:txBody>
      </p:sp>
      <p:cxnSp>
        <p:nvCxnSpPr>
          <p:cNvPr id="13" name="Straight Connector 12"/>
          <p:cNvCxnSpPr>
            <a:endCxn id="15" idx="2"/>
          </p:cNvCxnSpPr>
          <p:nvPr/>
        </p:nvCxnSpPr>
        <p:spPr>
          <a:xfrm flipH="1" flipV="1">
            <a:off x="3429000" y="4603673"/>
            <a:ext cx="4526" cy="5249956"/>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48621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3">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94580">
                  <a:extLst>
                    <a:ext uri="{9D8B030D-6E8A-4147-A177-3AD203B41FA5}">
                      <a16:colId xmlns:a16="http://schemas.microsoft.com/office/drawing/2014/main" val="3666211108"/>
                    </a:ext>
                  </a:extLst>
                </a:gridCol>
                <a:gridCol w="1327357">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a:t>
                      </a:r>
                      <a:r>
                        <a:rPr lang="ms-MY" sz="900" baseline="0">
                          <a:solidFill>
                            <a:schemeClr val="bg1"/>
                          </a:solidFill>
                          <a:latin typeface="Tw Cen MT" panose="020B0602020104020603" pitchFamily="34" charset="0"/>
                        </a:rPr>
                        <a:t>: 35</a:t>
                      </a:r>
                      <a:r>
                        <a:rPr lang="ms-MY" sz="900">
                          <a:solidFill>
                            <a:schemeClr val="bg1"/>
                          </a:solidFill>
                          <a:latin typeface="Tw Cen MT" panose="020B0602020104020603" pitchFamily="34" charset="0"/>
                        </a:rPr>
                        <a:t>%</a:t>
                      </a:r>
                      <a:endParaRPr lang="ms-MY" sz="900" dirty="0">
                        <a:solidFill>
                          <a:schemeClr val="bg1"/>
                        </a:solidFill>
                        <a:latin typeface="Tw Cen MT" panose="020B0602020104020603" pitchFamily="34" charset="0"/>
                      </a:endParaRP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a:t>
                      </a:r>
                      <a:r>
                        <a:rPr lang="ms-MY" sz="900" baseline="0">
                          <a:solidFill>
                            <a:schemeClr val="bg1"/>
                          </a:solidFill>
                          <a:latin typeface="Tw Cen MT" panose="020B0602020104020603" pitchFamily="34" charset="0"/>
                        </a:rPr>
                        <a:t>: 35</a:t>
                      </a:r>
                      <a:r>
                        <a:rPr lang="ms-MY" sz="900">
                          <a:solidFill>
                            <a:schemeClr val="bg1"/>
                          </a:solidFill>
                          <a:latin typeface="Tw Cen MT" panose="020B0602020104020603" pitchFamily="34" charset="0"/>
                        </a:rPr>
                        <a:t>%</a:t>
                      </a:r>
                      <a:endParaRPr lang="ms-MY" sz="900" dirty="0">
                        <a:solidFill>
                          <a:schemeClr val="bg1"/>
                        </a:solidFill>
                        <a:latin typeface="Tw Cen MT" panose="020B0602020104020603" pitchFamily="34" charset="0"/>
                      </a:endParaRP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a:lnSpc>
                          <a:spcPct val="100000"/>
                        </a:lnSpc>
                      </a:pPr>
                      <a:endParaRPr lang="en-MY" sz="900" dirty="0">
                        <a:latin typeface="Tw Cen MT" pitchFamily="34" charset="0"/>
                      </a:endParaRPr>
                    </a:p>
                  </a:txBody>
                  <a:tcPr>
                    <a:solidFill>
                      <a:srgbClr val="00B050">
                        <a:alpha val="10000"/>
                      </a:srgbClr>
                    </a:solidFill>
                  </a:tcPr>
                </a:tc>
                <a:tc>
                  <a:txBody>
                    <a:bodyPr/>
                    <a:lstStyle/>
                    <a:p>
                      <a:pPr>
                        <a:lnSpc>
                          <a:spcPct val="100000"/>
                        </a:lnSpc>
                        <a:defRPr/>
                      </a:pPr>
                      <a:endParaRPr lang="en-US" sz="900" dirty="0">
                        <a:solidFill>
                          <a:schemeClr val="tx1"/>
                        </a:solidFill>
                        <a:latin typeface="Tw Cen MT" pitchFamily="34" charset="0"/>
                      </a:endParaRPr>
                    </a:p>
                  </a:txBody>
                  <a:tcPr>
                    <a:solidFill>
                      <a:srgbClr val="00B050">
                        <a:alpha val="10000"/>
                      </a:srgbClr>
                    </a:solidFill>
                  </a:tcPr>
                </a:tc>
                <a:tc>
                  <a:txBody>
                    <a:bodyPr/>
                    <a:lstStyle/>
                    <a:p>
                      <a:pPr marL="0" marR="0" lvl="0" indent="0" algn="l" defTabSz="457200" rtl="0" eaLnBrk="1" fontAlgn="auto" latinLnBrk="0" hangingPunct="1">
                        <a:lnSpc>
                          <a:spcPct val="88000"/>
                        </a:lnSpc>
                        <a:spcBef>
                          <a:spcPts val="0"/>
                        </a:spcBef>
                        <a:spcAft>
                          <a:spcPts val="0"/>
                        </a:spcAft>
                        <a:buClrTx/>
                        <a:buSzTx/>
                        <a:buFontTx/>
                        <a:buNone/>
                        <a:tabLst/>
                        <a:defRPr/>
                      </a:pPr>
                      <a:r>
                        <a:rPr kumimoji="0" lang="en-US" sz="900" b="0" i="0" u="none" strike="noStrike" kern="1200" cap="none" spc="0" normalizeH="0" baseline="0" noProof="0">
                          <a:ln>
                            <a:noFill/>
                          </a:ln>
                          <a:solidFill>
                            <a:schemeClr val="tx1"/>
                          </a:solidFill>
                          <a:effectLst/>
                          <a:uLnTx/>
                          <a:uFillTx/>
                          <a:latin typeface="Tw Cen MT" panose="020B0602020104020603" pitchFamily="34" charset="0"/>
                          <a:ea typeface="+mn-ea"/>
                          <a:cs typeface="+mn-cs"/>
                        </a:rPr>
                        <a:t>The</a:t>
                      </a:r>
                      <a:r>
                        <a:rPr kumimoji="0" lang="en-US" sz="900" b="0" i="0" u="none" strike="noStrike" kern="1200" cap="none" spc="0" normalizeH="0" noProof="0">
                          <a:ln>
                            <a:noFill/>
                          </a:ln>
                          <a:solidFill>
                            <a:schemeClr val="tx1"/>
                          </a:solidFill>
                          <a:effectLst/>
                          <a:uLnTx/>
                          <a:uFillTx/>
                          <a:latin typeface="Tw Cen MT" panose="020B0602020104020603" pitchFamily="34" charset="0"/>
                          <a:ea typeface="+mn-ea"/>
                          <a:cs typeface="+mn-cs"/>
                        </a:rPr>
                        <a:t> regulation gazetted</a:t>
                      </a:r>
                    </a:p>
                    <a:p>
                      <a:pPr marL="0" marR="0" lvl="0" indent="0" algn="l" defTabSz="457200" rtl="0" eaLnBrk="1" fontAlgn="auto" latinLnBrk="0" hangingPunct="1">
                        <a:lnSpc>
                          <a:spcPct val="88000"/>
                        </a:lnSpc>
                        <a:spcBef>
                          <a:spcPts val="0"/>
                        </a:spcBef>
                        <a:spcAft>
                          <a:spcPts val="0"/>
                        </a:spcAft>
                        <a:buClrTx/>
                        <a:buSzTx/>
                        <a:buFontTx/>
                        <a:buNone/>
                        <a:tabLst/>
                        <a:defRPr/>
                      </a:pPr>
                      <a:endParaRPr lang="en-US" sz="900" baseline="0" dirty="0">
                        <a:solidFill>
                          <a:schemeClr val="tx1"/>
                        </a:solidFill>
                        <a:latin typeface="Tw Cen MT" panose="020B0602020104020603" pitchFamily="34" charset="0"/>
                      </a:endParaRPr>
                    </a:p>
                    <a:p>
                      <a:pPr marL="0" marR="0" lvl="0" indent="0" algn="l" defTabSz="457200" rtl="0" eaLnBrk="1" fontAlgn="auto" latinLnBrk="0" hangingPunct="1">
                        <a:lnSpc>
                          <a:spcPct val="88000"/>
                        </a:lnSpc>
                        <a:spcBef>
                          <a:spcPts val="0"/>
                        </a:spcBef>
                        <a:spcAft>
                          <a:spcPts val="0"/>
                        </a:spcAft>
                        <a:buClrTx/>
                        <a:buSzTx/>
                        <a:buFontTx/>
                        <a:buNone/>
                        <a:tabLst/>
                        <a:defRPr/>
                      </a:pPr>
                      <a:r>
                        <a:rPr kumimoji="0" lang="en-US" sz="900" b="0" i="0" u="none" strike="noStrike" kern="1200" cap="none" spc="0" normalizeH="0" noProof="0" dirty="0">
                          <a:ln>
                            <a:noFill/>
                          </a:ln>
                          <a:solidFill>
                            <a:schemeClr val="tx1"/>
                          </a:solidFill>
                          <a:effectLst/>
                          <a:uLnTx/>
                          <a:uFillTx/>
                          <a:latin typeface="Tw Cen MT" panose="020B0602020104020603" pitchFamily="34" charset="0"/>
                          <a:ea typeface="+mn-ea"/>
                          <a:cs typeface="+mn-cs"/>
                        </a:rPr>
                        <a:t>Implementation framework established</a:t>
                      </a:r>
                    </a:p>
                    <a:p>
                      <a:pPr marL="0" marR="0" lvl="0" indent="0" algn="l" defTabSz="457200" rtl="0" eaLnBrk="1" fontAlgn="auto" latinLnBrk="0" hangingPunct="1">
                        <a:lnSpc>
                          <a:spcPct val="88000"/>
                        </a:lnSpc>
                        <a:spcBef>
                          <a:spcPts val="0"/>
                        </a:spcBef>
                        <a:spcAft>
                          <a:spcPts val="0"/>
                        </a:spcAft>
                        <a:buClrTx/>
                        <a:buSzTx/>
                        <a:buFontTx/>
                        <a:buNone/>
                        <a:tabLst/>
                        <a:defRPr/>
                      </a:pPr>
                      <a:endParaRPr lang="en-US" sz="900" dirty="0">
                        <a:solidFill>
                          <a:schemeClr val="tx1"/>
                        </a:solidFill>
                        <a:latin typeface="Tw Cen MT" panose="020B0602020104020603" pitchFamily="34" charset="0"/>
                      </a:endParaRPr>
                    </a:p>
                    <a:p>
                      <a:pPr defTabSz="457200">
                        <a:lnSpc>
                          <a:spcPct val="88000"/>
                        </a:lnSpc>
                        <a:defRPr/>
                      </a:pPr>
                      <a:r>
                        <a:rPr lang="en-US" sz="900" dirty="0">
                          <a:solidFill>
                            <a:schemeClr val="tx1"/>
                          </a:solidFill>
                          <a:latin typeface="Tw Cen MT" panose="020B0602020104020603" pitchFamily="34" charset="0"/>
                          <a:cs typeface="Arial" panose="020B0604020202020204" pitchFamily="34" charset="0"/>
                        </a:rPr>
                        <a:t>Stakeholders </a:t>
                      </a:r>
                      <a:r>
                        <a:rPr lang="en-US" sz="900">
                          <a:solidFill>
                            <a:schemeClr val="tx1"/>
                          </a:solidFill>
                          <a:latin typeface="Tw Cen MT" panose="020B0602020104020603" pitchFamily="34" charset="0"/>
                          <a:cs typeface="Arial" panose="020B0604020202020204" pitchFamily="34" charset="0"/>
                        </a:rPr>
                        <a:t>engagement with 20 Local authorities conducted</a:t>
                      </a:r>
                    </a:p>
                    <a:p>
                      <a:pPr marL="0" marR="0" lvl="0" indent="0" algn="l" defTabSz="457200" rtl="0" eaLnBrk="1" fontAlgn="auto" latinLnBrk="0" hangingPunct="1">
                        <a:lnSpc>
                          <a:spcPct val="88000"/>
                        </a:lnSpc>
                        <a:spcBef>
                          <a:spcPts val="0"/>
                        </a:spcBef>
                        <a:spcAft>
                          <a:spcPts val="0"/>
                        </a:spcAft>
                        <a:buClrTx/>
                        <a:buSzTx/>
                        <a:buFontTx/>
                        <a:buNone/>
                        <a:tabLst/>
                        <a:defRPr/>
                      </a:pPr>
                      <a:endParaRPr lang="en-US" sz="900">
                        <a:solidFill>
                          <a:schemeClr val="tx1"/>
                        </a:solidFill>
                        <a:latin typeface="Tw Cen MT" panose="020B06020201040206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noProof="0">
                          <a:ln>
                            <a:noFill/>
                          </a:ln>
                          <a:solidFill>
                            <a:schemeClr val="tx1"/>
                          </a:solidFill>
                          <a:effectLst/>
                          <a:uLnTx/>
                          <a:uFillTx/>
                          <a:latin typeface="Tw Cen MT" panose="020B0602020104020603" pitchFamily="34" charset="0"/>
                          <a:ea typeface="+mn-ea"/>
                          <a:cs typeface="+mn-cs"/>
                        </a:rPr>
                        <a:t>At least 1 promotional activities / program</a:t>
                      </a:r>
                      <a:r>
                        <a:rPr kumimoji="0" lang="en-US" sz="900" b="0" i="0" u="none" strike="noStrike" kern="1200" cap="none" spc="0" normalizeH="0" baseline="0" noProof="0">
                          <a:ln>
                            <a:noFill/>
                          </a:ln>
                          <a:solidFill>
                            <a:schemeClr val="tx1"/>
                          </a:solidFill>
                          <a:effectLst/>
                          <a:uLnTx/>
                          <a:uFillTx/>
                          <a:latin typeface="Tw Cen MT" panose="020B0602020104020603" pitchFamily="34" charset="0"/>
                          <a:ea typeface="+mn-ea"/>
                          <a:cs typeface="+mn-cs"/>
                        </a:rPr>
                        <a:t> on the regulation </a:t>
                      </a:r>
                      <a:r>
                        <a:rPr kumimoji="0" lang="en-US" sz="900" b="0" i="0" u="none" strike="noStrike" kern="1200" cap="none" spc="0" normalizeH="0" noProof="0">
                          <a:ln>
                            <a:noFill/>
                          </a:ln>
                          <a:solidFill>
                            <a:schemeClr val="tx1"/>
                          </a:solidFill>
                          <a:effectLst/>
                          <a:uLnTx/>
                          <a:uFillTx/>
                          <a:latin typeface="Tw Cen MT" panose="020B0602020104020603" pitchFamily="34" charset="0"/>
                          <a:ea typeface="+mn-ea"/>
                          <a:cs typeface="+mn-cs"/>
                        </a:rPr>
                        <a:t>conducted</a:t>
                      </a:r>
                    </a:p>
                    <a:p>
                      <a:pPr eaLnBrk="1" fontAlgn="auto" hangingPunct="1">
                        <a:lnSpc>
                          <a:spcPct val="100000"/>
                        </a:lnSpc>
                        <a:spcBef>
                          <a:spcPts val="0"/>
                        </a:spcBef>
                        <a:spcAft>
                          <a:spcPts val="0"/>
                        </a:spcAft>
                        <a:defRPr/>
                      </a:pPr>
                      <a:endParaRPr lang="en-US" sz="900" dirty="0">
                        <a:solidFill>
                          <a:schemeClr val="tx1"/>
                        </a:solidFill>
                        <a:latin typeface="Tw Cen MT" pitchFamily="34" charset="0"/>
                      </a:endParaRPr>
                    </a:p>
                  </a:txBody>
                  <a:tcPr>
                    <a:solidFill>
                      <a:srgbClr val="00B050">
                        <a:alpha val="10000"/>
                      </a:srgbClr>
                    </a:solidFill>
                  </a:tcPr>
                </a:tc>
                <a:tc>
                  <a:txBody>
                    <a:bodyPr/>
                    <a:lstStyle/>
                    <a:p>
                      <a:pPr lvl="0" defTabSz="457200">
                        <a:lnSpc>
                          <a:spcPct val="100000"/>
                        </a:lnSpc>
                      </a:pPr>
                      <a:r>
                        <a:rPr lang="en-US" sz="900" dirty="0">
                          <a:solidFill>
                            <a:schemeClr val="tx1"/>
                          </a:solidFill>
                          <a:latin typeface="Tw Cen MT" pitchFamily="34" charset="0"/>
                        </a:rPr>
                        <a:t>Regulation incorporated  in the construction contract</a:t>
                      </a:r>
                    </a:p>
                    <a:p>
                      <a:pPr lvl="0" defTabSz="457200">
                        <a:lnSpc>
                          <a:spcPct val="100000"/>
                        </a:lnSpc>
                      </a:pPr>
                      <a:endParaRPr lang="en-US" sz="900" dirty="0">
                        <a:solidFill>
                          <a:schemeClr val="tx1"/>
                        </a:solidFill>
                        <a:latin typeface="Tw Cen MT" pitchFamily="34" charset="0"/>
                      </a:endParaRPr>
                    </a:p>
                    <a:p>
                      <a:pPr defTabSz="457200">
                        <a:lnSpc>
                          <a:spcPct val="88000"/>
                        </a:lnSpc>
                        <a:defRPr/>
                      </a:pPr>
                      <a:r>
                        <a:rPr lang="en-US" sz="900">
                          <a:solidFill>
                            <a:schemeClr val="tx1"/>
                          </a:solidFill>
                          <a:latin typeface="Tw Cen MT" panose="020B0602020104020603" pitchFamily="34" charset="0"/>
                          <a:cs typeface="Arial" panose="020B0604020202020204" pitchFamily="34" charset="0"/>
                        </a:rPr>
                        <a:t>Stakeholders engagement with 13 Local authorities conducted</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noProof="0">
                          <a:ln>
                            <a:noFill/>
                          </a:ln>
                          <a:solidFill>
                            <a:schemeClr val="tx1"/>
                          </a:solidFill>
                          <a:effectLst/>
                          <a:uLnTx/>
                          <a:uFillTx/>
                          <a:latin typeface="Tw Cen MT" panose="020B0602020104020603" pitchFamily="34" charset="0"/>
                          <a:ea typeface="+mn-ea"/>
                          <a:cs typeface="+mn-cs"/>
                        </a:rPr>
                        <a:t>At least 1 promotional activities / program</a:t>
                      </a:r>
                      <a:r>
                        <a:rPr kumimoji="0" lang="en-US" sz="900" b="0" i="0" u="none" strike="noStrike" kern="1200" cap="none" spc="0" normalizeH="0" baseline="0" noProof="0">
                          <a:ln>
                            <a:noFill/>
                          </a:ln>
                          <a:solidFill>
                            <a:schemeClr val="tx1"/>
                          </a:solidFill>
                          <a:effectLst/>
                          <a:uLnTx/>
                          <a:uFillTx/>
                          <a:latin typeface="Tw Cen MT" panose="020B0602020104020603" pitchFamily="34" charset="0"/>
                          <a:ea typeface="+mn-ea"/>
                          <a:cs typeface="+mn-cs"/>
                        </a:rPr>
                        <a:t> on the regulation </a:t>
                      </a:r>
                      <a:r>
                        <a:rPr kumimoji="0" lang="en-US" sz="900" b="0" i="0" u="none" strike="noStrike" kern="1200" cap="none" spc="0" normalizeH="0" noProof="0">
                          <a:ln>
                            <a:noFill/>
                          </a:ln>
                          <a:solidFill>
                            <a:schemeClr val="tx1"/>
                          </a:solidFill>
                          <a:effectLst/>
                          <a:uLnTx/>
                          <a:uFillTx/>
                          <a:latin typeface="Tw Cen MT" panose="020B0602020104020603" pitchFamily="34" charset="0"/>
                          <a:ea typeface="+mn-ea"/>
                          <a:cs typeface="+mn-cs"/>
                        </a:rPr>
                        <a:t>conducted</a:t>
                      </a:r>
                    </a:p>
                    <a:p>
                      <a:pPr lvl="0" defTabSz="457200">
                        <a:lnSpc>
                          <a:spcPct val="100000"/>
                        </a:lnSpc>
                        <a:defRPr/>
                      </a:pPr>
                      <a:endParaRPr lang="ms-MY" sz="900" dirty="0">
                        <a:solidFill>
                          <a:schemeClr val="tx1"/>
                        </a:solidFill>
                        <a:latin typeface="Tw Cen MT" pitchFamily="34" charset="0"/>
                      </a:endParaRPr>
                    </a:p>
                    <a:p>
                      <a:pPr>
                        <a:lnSpc>
                          <a:spcPct val="100000"/>
                        </a:lnSpc>
                      </a:pPr>
                      <a:endParaRPr lang="en-MY" sz="900" dirty="0">
                        <a:solidFill>
                          <a:schemeClr val="tx1"/>
                        </a:solidFill>
                        <a:latin typeface="Tw Cen MT" pitchFamily="34" charset="0"/>
                      </a:endParaRPr>
                    </a:p>
                  </a:txBody>
                  <a:tcPr>
                    <a:solidFill>
                      <a:srgbClr val="00B050">
                        <a:alpha val="10000"/>
                      </a:srgbClr>
                    </a:solidFill>
                  </a:tcPr>
                </a:tc>
                <a:tc>
                  <a:txBody>
                    <a:bodyPr/>
                    <a:lstStyle/>
                    <a:p>
                      <a:pPr defTabSz="457200">
                        <a:lnSpc>
                          <a:spcPct val="100000"/>
                        </a:lnSpc>
                      </a:pPr>
                      <a:r>
                        <a:rPr lang="en-US" sz="900" dirty="0">
                          <a:solidFill>
                            <a:schemeClr val="tx1"/>
                          </a:solidFill>
                          <a:latin typeface="Tw Cen MT" pitchFamily="34" charset="0"/>
                        </a:rPr>
                        <a:t>At least 7 </a:t>
                      </a:r>
                      <a:r>
                        <a:rPr lang="en-US" sz="900">
                          <a:solidFill>
                            <a:schemeClr val="tx1"/>
                          </a:solidFill>
                          <a:latin typeface="Tw Cen MT" pitchFamily="34" charset="0"/>
                        </a:rPr>
                        <a:t>states enforce </a:t>
                      </a:r>
                      <a:r>
                        <a:rPr lang="en-US" sz="900" dirty="0">
                          <a:solidFill>
                            <a:schemeClr val="tx1"/>
                          </a:solidFill>
                          <a:latin typeface="Tw Cen MT" pitchFamily="34" charset="0"/>
                        </a:rPr>
                        <a:t>the regulation</a:t>
                      </a:r>
                    </a:p>
                    <a:p>
                      <a:pPr>
                        <a:lnSpc>
                          <a:spcPct val="100000"/>
                        </a:lnSpc>
                      </a:pPr>
                      <a:endParaRPr lang="en-MY" sz="900" dirty="0">
                        <a:solidFill>
                          <a:schemeClr val="tx1"/>
                        </a:solidFill>
                        <a:latin typeface="Tw Cen MT"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latin typeface="Tw Cen MT" panose="020B0602020104020603" pitchFamily="34" charset="0"/>
                          <a:ea typeface="+mn-ea"/>
                          <a:cs typeface="+mn-cs"/>
                        </a:rPr>
                        <a:t>JPSPN / SW CORP</a:t>
                      </a:r>
                      <a:endParaRPr lang="ms-MY" sz="1000" kern="1200" dirty="0">
                        <a:solidFill>
                          <a:schemeClr val="tx1"/>
                        </a:solidFill>
                        <a:latin typeface="Tw Cen MT" panose="020B0602020104020603" pitchFamily="34" charset="0"/>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3" y="370722"/>
          <a:ext cx="5092997" cy="1475232"/>
        </p:xfrm>
        <a:graphic>
          <a:graphicData uri="http://schemas.openxmlformats.org/drawingml/2006/table">
            <a:tbl>
              <a:tblPr firstRow="1" bandRow="1">
                <a:tableStyleId>{5C22544A-7EE6-4342-B048-85BDC9FD1C3A}</a:tableStyleId>
              </a:tblPr>
              <a:tblGrid>
                <a:gridCol w="5092997">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lvl="0"/>
                      <a:r>
                        <a:rPr lang="en-US" sz="1000" b="0" kern="1200" dirty="0">
                          <a:solidFill>
                            <a:schemeClr val="tx1"/>
                          </a:solidFill>
                          <a:latin typeface="Tw Cen MT" panose="020B0602020104020603" pitchFamily="34" charset="0"/>
                          <a:ea typeface="+mn-ea"/>
                          <a:cs typeface="+mn-cs"/>
                        </a:rPr>
                        <a:t>7 states establish </a:t>
                      </a:r>
                      <a:r>
                        <a:rPr lang="en-US" sz="1000" b="0" kern="1200" dirty="0" err="1">
                          <a:solidFill>
                            <a:schemeClr val="tx1"/>
                          </a:solidFill>
                          <a:latin typeface="Tw Cen MT" panose="020B0602020104020603" pitchFamily="34" charset="0"/>
                          <a:ea typeface="+mn-ea"/>
                          <a:cs typeface="+mn-cs"/>
                        </a:rPr>
                        <a:t>Peraturan-Peraturan</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Pengurusan</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Sisa</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Pepejal</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dan</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Pembersihan</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Awam</a:t>
                      </a:r>
                      <a:r>
                        <a:rPr lang="en-US" sz="1000" b="0" kern="1200" dirty="0">
                          <a:solidFill>
                            <a:schemeClr val="tx1"/>
                          </a:solidFill>
                          <a:latin typeface="Tw Cen MT" panose="020B0602020104020603" pitchFamily="34" charset="0"/>
                          <a:ea typeface="+mn-ea"/>
                          <a:cs typeface="+mn-cs"/>
                        </a:rPr>
                        <a:t> (Skim </a:t>
                      </a:r>
                      <a:r>
                        <a:rPr lang="en-US" sz="1000" b="0" kern="1200" dirty="0" err="1">
                          <a:solidFill>
                            <a:schemeClr val="tx1"/>
                          </a:solidFill>
                          <a:latin typeface="Tw Cen MT" panose="020B0602020104020603" pitchFamily="34" charset="0"/>
                          <a:ea typeface="+mn-ea"/>
                          <a:cs typeface="+mn-cs"/>
                        </a:rPr>
                        <a:t>bagi</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Sisa</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Pepejal</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Pembinaan</a:t>
                      </a:r>
                      <a:r>
                        <a:rPr lang="en-US" sz="1000" b="0" kern="1200" dirty="0">
                          <a:solidFill>
                            <a:schemeClr val="tx1"/>
                          </a:solidFill>
                          <a:latin typeface="Tw Cen MT" panose="020B0602020104020603" pitchFamily="34" charset="0"/>
                          <a:ea typeface="+mn-ea"/>
                          <a:cs typeface="+mn-cs"/>
                        </a:rPr>
                        <a:t>) 2018 </a:t>
                      </a:r>
                      <a:r>
                        <a:rPr lang="en-US" sz="1000" b="0" kern="1200" dirty="0" err="1">
                          <a:solidFill>
                            <a:schemeClr val="tx1"/>
                          </a:solidFill>
                          <a:latin typeface="Tw Cen MT" panose="020B0602020104020603" pitchFamily="34" charset="0"/>
                          <a:ea typeface="+mn-ea"/>
                          <a:cs typeface="+mn-cs"/>
                        </a:rPr>
                        <a:t>dan</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Peraturan-Peraturan</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Pengurusan</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Sisa</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Pepejal</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dan</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Pembersihan</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Awam</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Lesen</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bagi</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Sisa</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Pepejal</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Pembinaan</a:t>
                      </a:r>
                      <a:r>
                        <a:rPr lang="en-US" sz="1000" b="0" kern="1200" dirty="0">
                          <a:solidFill>
                            <a:schemeClr val="tx1"/>
                          </a:solidFill>
                          <a:latin typeface="Tw Cen MT" panose="020B0602020104020603" pitchFamily="34" charset="0"/>
                          <a:ea typeface="+mn-ea"/>
                          <a:cs typeface="+mn-cs"/>
                        </a:rPr>
                        <a:t> ) 2018</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E5-Reduce irresponsible waste during construction</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32308"/>
            <a:ext cx="6864535" cy="1785104"/>
          </a:xfrm>
          <a:prstGeom prst="rect">
            <a:avLst/>
          </a:prstGeom>
          <a:noFill/>
        </p:spPr>
        <p:txBody>
          <a:bodyPr wrap="square" rtlCol="0">
            <a:spAutoFit/>
          </a:bodyPr>
          <a:lstStyle/>
          <a:p>
            <a:r>
              <a:rPr lang="en-MY" sz="1000" dirty="0">
                <a:latin typeface="Tw Cen MT" panose="020B0602020104020603" pitchFamily="34" charset="0"/>
              </a:rPr>
              <a:t>This is a new KPI under </a:t>
            </a:r>
            <a:r>
              <a:rPr lang="en-MY" sz="1000" dirty="0" smtClean="0">
                <a:latin typeface="Tw Cen MT" panose="020B0602020104020603" pitchFamily="34" charset="0"/>
              </a:rPr>
              <a:t>the purview </a:t>
            </a:r>
            <a:r>
              <a:rPr lang="en-MY" sz="1000" dirty="0">
                <a:latin typeface="Tw Cen MT" panose="020B0602020104020603" pitchFamily="34" charset="0"/>
              </a:rPr>
              <a:t>of IWG7 commencing 2018</a:t>
            </a:r>
          </a:p>
          <a:p>
            <a:endParaRPr lang="en-MY" sz="1000" dirty="0">
              <a:latin typeface="Tw Cen MT" panose="020B0602020104020603" pitchFamily="34" charset="0"/>
            </a:endParaRPr>
          </a:p>
          <a:p>
            <a:r>
              <a:rPr lang="en-US" sz="1000" b="1" i="1" dirty="0" err="1">
                <a:latin typeface="Tw Cen MT" panose="020B0602020104020603" pitchFamily="34" charset="0"/>
              </a:rPr>
              <a:t>Peraturan-Peraturan</a:t>
            </a:r>
            <a:r>
              <a:rPr lang="en-US" sz="1000" b="1" i="1" dirty="0">
                <a:latin typeface="Tw Cen MT" panose="020B0602020104020603" pitchFamily="34" charset="0"/>
              </a:rPr>
              <a:t> </a:t>
            </a:r>
            <a:r>
              <a:rPr lang="en-US" sz="1000" b="1" i="1" dirty="0" err="1">
                <a:latin typeface="Tw Cen MT" panose="020B0602020104020603" pitchFamily="34" charset="0"/>
              </a:rPr>
              <a:t>Pengurusan</a:t>
            </a:r>
            <a:r>
              <a:rPr lang="en-US" sz="1000" b="1" i="1" dirty="0">
                <a:latin typeface="Tw Cen MT" panose="020B0602020104020603" pitchFamily="34" charset="0"/>
              </a:rPr>
              <a:t> </a:t>
            </a:r>
            <a:r>
              <a:rPr lang="en-US" sz="1000" b="1" i="1" dirty="0" err="1">
                <a:latin typeface="Tw Cen MT" panose="020B0602020104020603" pitchFamily="34" charset="0"/>
              </a:rPr>
              <a:t>Sisa</a:t>
            </a:r>
            <a:r>
              <a:rPr lang="en-US" sz="1000" b="1" i="1" dirty="0">
                <a:latin typeface="Tw Cen MT" panose="020B0602020104020603" pitchFamily="34" charset="0"/>
              </a:rPr>
              <a:t> </a:t>
            </a:r>
            <a:r>
              <a:rPr lang="en-US" sz="1000" b="1" i="1" dirty="0" err="1">
                <a:latin typeface="Tw Cen MT" panose="020B0602020104020603" pitchFamily="34" charset="0"/>
              </a:rPr>
              <a:t>Pepejal</a:t>
            </a:r>
            <a:r>
              <a:rPr lang="en-US" sz="1000" b="1" i="1" dirty="0">
                <a:latin typeface="Tw Cen MT" panose="020B0602020104020603" pitchFamily="34" charset="0"/>
              </a:rPr>
              <a:t> </a:t>
            </a:r>
            <a:r>
              <a:rPr lang="en-US" sz="1000" b="1" i="1" dirty="0" err="1">
                <a:latin typeface="Tw Cen MT" panose="020B0602020104020603" pitchFamily="34" charset="0"/>
              </a:rPr>
              <a:t>dan</a:t>
            </a:r>
            <a:r>
              <a:rPr lang="en-US" sz="1000" b="1" i="1" dirty="0">
                <a:latin typeface="Tw Cen MT" panose="020B0602020104020603" pitchFamily="34" charset="0"/>
              </a:rPr>
              <a:t> </a:t>
            </a:r>
            <a:r>
              <a:rPr lang="en-US" sz="1000" b="1" i="1" dirty="0" err="1">
                <a:latin typeface="Tw Cen MT" panose="020B0602020104020603" pitchFamily="34" charset="0"/>
              </a:rPr>
              <a:t>Pembersihan</a:t>
            </a:r>
            <a:r>
              <a:rPr lang="en-US" sz="1000" b="1" i="1" dirty="0">
                <a:latin typeface="Tw Cen MT" panose="020B0602020104020603" pitchFamily="34" charset="0"/>
              </a:rPr>
              <a:t> </a:t>
            </a:r>
            <a:r>
              <a:rPr lang="en-US" sz="1000" b="1" i="1" dirty="0" err="1">
                <a:latin typeface="Tw Cen MT" panose="020B0602020104020603" pitchFamily="34" charset="0"/>
              </a:rPr>
              <a:t>Awam</a:t>
            </a:r>
            <a:r>
              <a:rPr lang="en-US" sz="1000" b="1" dirty="0">
                <a:latin typeface="Tw Cen MT" panose="020B0602020104020603" pitchFamily="34" charset="0"/>
              </a:rPr>
              <a:t> </a:t>
            </a:r>
          </a:p>
          <a:p>
            <a:r>
              <a:rPr lang="en-US" sz="1000" dirty="0">
                <a:latin typeface="Tw Cen MT" panose="020B0602020104020603" pitchFamily="34" charset="0"/>
              </a:rPr>
              <a:t>Draft regulation was submitted and commented by Attorney General. Amendments </a:t>
            </a:r>
            <a:r>
              <a:rPr lang="en-US" sz="1000" dirty="0" smtClean="0">
                <a:latin typeface="Tw Cen MT" panose="020B0602020104020603" pitchFamily="34" charset="0"/>
              </a:rPr>
              <a:t>had been </a:t>
            </a:r>
            <a:r>
              <a:rPr lang="en-US" sz="1000" dirty="0">
                <a:latin typeface="Tw Cen MT" panose="020B0602020104020603" pitchFamily="34" charset="0"/>
              </a:rPr>
              <a:t>finalized </a:t>
            </a:r>
            <a:r>
              <a:rPr lang="en-US" sz="1000" dirty="0" smtClean="0">
                <a:latin typeface="Tw Cen MT" panose="020B0602020104020603" pitchFamily="34" charset="0"/>
              </a:rPr>
              <a:t>and expected to be approved by the Minister in Q3 2018.</a:t>
            </a:r>
            <a:r>
              <a:rPr lang="en-US" sz="1000" dirty="0" smtClean="0">
                <a:solidFill>
                  <a:srgbClr val="FF0000"/>
                </a:solidFill>
                <a:latin typeface="Tw Cen MT" panose="020B0602020104020603" pitchFamily="34" charset="0"/>
                <a:cs typeface="Calibri" pitchFamily="34" charset="0"/>
              </a:rPr>
              <a:t> </a:t>
            </a:r>
            <a:r>
              <a:rPr lang="en-US" sz="1000" dirty="0" smtClean="0">
                <a:latin typeface="Tw Cen MT" panose="020B0602020104020603" pitchFamily="34" charset="0"/>
              </a:rPr>
              <a:t> </a:t>
            </a:r>
            <a:endParaRPr lang="en-US" sz="1000" dirty="0">
              <a:latin typeface="Tw Cen MT" panose="020B0602020104020603" pitchFamily="34" charset="0"/>
            </a:endParaRPr>
          </a:p>
          <a:p>
            <a:endParaRPr lang="en-US" sz="1000" dirty="0">
              <a:latin typeface="Tw Cen MT" panose="020B0602020104020603" pitchFamily="34" charset="0"/>
            </a:endParaRPr>
          </a:p>
          <a:p>
            <a:r>
              <a:rPr lang="en-US" sz="1000" b="1" dirty="0">
                <a:latin typeface="Tw Cen MT" panose="020B0602020104020603" pitchFamily="34" charset="0"/>
              </a:rPr>
              <a:t>Implementation Framework</a:t>
            </a:r>
          </a:p>
          <a:p>
            <a:r>
              <a:rPr lang="en-MY" sz="1000" dirty="0">
                <a:latin typeface="Tw Cen MT" panose="020B0602020104020603" pitchFamily="34" charset="0"/>
              </a:rPr>
              <a:t>Implementation </a:t>
            </a:r>
            <a:r>
              <a:rPr lang="en-MY" sz="1000" dirty="0" smtClean="0">
                <a:latin typeface="Tw Cen MT" panose="020B0602020104020603" pitchFamily="34" charset="0"/>
              </a:rPr>
              <a:t>framework will be prepared upon the above regulation is being gazetted. </a:t>
            </a:r>
            <a:endParaRPr lang="en-MY" sz="1000" dirty="0">
              <a:latin typeface="Tw Cen MT" panose="020B0602020104020603" pitchFamily="34" charset="0"/>
            </a:endParaRPr>
          </a:p>
          <a:p>
            <a:endParaRPr lang="en-MY" sz="1000" dirty="0">
              <a:latin typeface="Tw Cen MT" panose="020B0602020104020603" pitchFamily="34" charset="0"/>
            </a:endParaRPr>
          </a:p>
          <a:p>
            <a:r>
              <a:rPr lang="en-MY" sz="1000" b="1" dirty="0">
                <a:latin typeface="Tw Cen MT" panose="020B0602020104020603" pitchFamily="34" charset="0"/>
              </a:rPr>
              <a:t>Promotional Activities</a:t>
            </a:r>
          </a:p>
          <a:p>
            <a:r>
              <a:rPr lang="en-MY" sz="1000" dirty="0">
                <a:latin typeface="Tw Cen MT" panose="020B0602020104020603" pitchFamily="34" charset="0"/>
              </a:rPr>
              <a:t>Promotional </a:t>
            </a:r>
            <a:r>
              <a:rPr lang="en-MY" sz="1000" dirty="0" smtClean="0">
                <a:latin typeface="Tw Cen MT" panose="020B0602020104020603" pitchFamily="34" charset="0"/>
              </a:rPr>
              <a:t>activities will commence once the implementation framework is ready. </a:t>
            </a:r>
            <a:endParaRPr lang="en-MY" sz="1000" dirty="0">
              <a:latin typeface="Tw Cen MT" panose="020B0602020104020603" pitchFamily="34" charset="0"/>
            </a:endParaRP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a:solidFill>
                  <a:schemeClr val="bg1"/>
                </a:solidFill>
                <a:latin typeface="Tw Cen MT" panose="020B0602020104020603" pitchFamily="34" charset="0"/>
              </a:rPr>
              <a:t>KPI E5-137</a:t>
            </a:r>
            <a:endParaRPr lang="ms-MY" sz="2800" dirty="0">
              <a:solidFill>
                <a:schemeClr val="bg1"/>
              </a:solidFill>
            </a:endParaRPr>
          </a:p>
        </p:txBody>
      </p:sp>
      <p:sp>
        <p:nvSpPr>
          <p:cNvPr id="15" name="TextBox 14"/>
          <p:cNvSpPr txBox="1"/>
          <p:nvPr/>
        </p:nvSpPr>
        <p:spPr>
          <a:xfrm>
            <a:off x="837" y="4299321"/>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3648606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7"/>
          <a:ext cx="6858000" cy="2430483"/>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3">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50337">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30535">
                <a:tc>
                  <a:txBody>
                    <a:bodyPr/>
                    <a:lstStyle/>
                    <a:p>
                      <a:pPr algn="ctr"/>
                      <a:r>
                        <a:rPr lang="ms-MY" sz="900" dirty="0">
                          <a:solidFill>
                            <a:schemeClr val="bg1"/>
                          </a:solidFill>
                          <a:latin typeface="Tw Cen MT" panose="020B0602020104020603" pitchFamily="34" charset="0"/>
                        </a:rPr>
                        <a:t>2016</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40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999948">
                <a:tc>
                  <a:txBody>
                    <a:bodyPr/>
                    <a:lstStyle/>
                    <a:p>
                      <a:pPr>
                        <a:lnSpc>
                          <a:spcPct val="100000"/>
                        </a:lnSpc>
                      </a:pPr>
                      <a:endParaRPr lang="en-MY" sz="900" dirty="0">
                        <a:latin typeface="Tw Cen MT" pitchFamily="34" charset="0"/>
                      </a:endParaRPr>
                    </a:p>
                  </a:txBody>
                  <a:tcPr>
                    <a:solidFill>
                      <a:srgbClr val="00B050">
                        <a:alpha val="10000"/>
                      </a:srgbClr>
                    </a:solidFill>
                  </a:tcPr>
                </a:tc>
                <a:tc>
                  <a:txBody>
                    <a:bodyPr/>
                    <a:lstStyle/>
                    <a:p>
                      <a:pPr>
                        <a:lnSpc>
                          <a:spcPct val="100000"/>
                        </a:lnSpc>
                        <a:defRPr/>
                      </a:pPr>
                      <a:endParaRPr lang="en-US" sz="900" dirty="0">
                        <a:solidFill>
                          <a:schemeClr val="tx1"/>
                        </a:solidFill>
                        <a:latin typeface="Tw Cen MT" pitchFamily="34" charset="0"/>
                      </a:endParaRPr>
                    </a:p>
                  </a:txBody>
                  <a:tcPr>
                    <a:solidFill>
                      <a:srgbClr val="00B050">
                        <a:alpha val="10000"/>
                      </a:srgbClr>
                    </a:solidFill>
                  </a:tcPr>
                </a:tc>
                <a:tc>
                  <a:txBody>
                    <a:bodyPr/>
                    <a:lstStyle/>
                    <a:p>
                      <a:pPr defTabSz="457200">
                        <a:lnSpc>
                          <a:spcPct val="88000"/>
                        </a:lnSpc>
                        <a:defRPr/>
                      </a:pPr>
                      <a:r>
                        <a:rPr lang="en-MY" sz="900" dirty="0">
                          <a:solidFill>
                            <a:schemeClr val="tx1"/>
                          </a:solidFill>
                          <a:latin typeface="Tw Cen MT" panose="020B0602020104020603" pitchFamily="34" charset="0"/>
                        </a:rPr>
                        <a:t>Final report on baseline study published </a:t>
                      </a:r>
                    </a:p>
                    <a:p>
                      <a:pPr defTabSz="457200">
                        <a:lnSpc>
                          <a:spcPct val="88000"/>
                        </a:lnSpc>
                        <a:defRPr/>
                      </a:pPr>
                      <a:endParaRPr lang="en-MY" sz="900" dirty="0">
                        <a:solidFill>
                          <a:schemeClr val="tx1"/>
                        </a:solidFill>
                        <a:latin typeface="Tw Cen MT" panose="020B0602020104020603" pitchFamily="34" charset="0"/>
                      </a:endParaRPr>
                    </a:p>
                    <a:p>
                      <a:pPr defTabSz="457200">
                        <a:lnSpc>
                          <a:spcPct val="88000"/>
                        </a:lnSpc>
                        <a:defRPr/>
                      </a:pPr>
                      <a:r>
                        <a:rPr lang="en-MY" sz="900" dirty="0">
                          <a:solidFill>
                            <a:schemeClr val="tx1"/>
                          </a:solidFill>
                          <a:latin typeface="Tw Cen MT" panose="020B0602020104020603" pitchFamily="34" charset="0"/>
                          <a:cs typeface="Calibri" panose="020F0502020204030204" pitchFamily="34" charset="0"/>
                        </a:rPr>
                        <a:t>Construction &amp; demolition online system completed by Q1 2018</a:t>
                      </a:r>
                    </a:p>
                    <a:p>
                      <a:pPr defTabSz="457200">
                        <a:lnSpc>
                          <a:spcPct val="88000"/>
                        </a:lnSpc>
                        <a:defRPr/>
                      </a:pPr>
                      <a:endParaRPr lang="en-MY" sz="900" dirty="0">
                        <a:solidFill>
                          <a:schemeClr val="tx1"/>
                        </a:solidFill>
                        <a:latin typeface="Tw Cen MT" panose="020B0602020104020603" pitchFamily="34" charset="0"/>
                      </a:endParaRPr>
                    </a:p>
                    <a:p>
                      <a:pPr defTabSz="457200">
                        <a:lnSpc>
                          <a:spcPct val="88000"/>
                        </a:lnSpc>
                        <a:defRPr/>
                      </a:pPr>
                      <a:r>
                        <a:rPr lang="en-MY" sz="900">
                          <a:solidFill>
                            <a:schemeClr val="tx1"/>
                          </a:solidFill>
                          <a:latin typeface="Tw Cen MT" panose="020B0602020104020603" pitchFamily="34" charset="0"/>
                        </a:rPr>
                        <a:t>At least 1 awareness </a:t>
                      </a:r>
                      <a:r>
                        <a:rPr lang="en-MY" sz="900" dirty="0">
                          <a:solidFill>
                            <a:schemeClr val="tx1"/>
                          </a:solidFill>
                          <a:latin typeface="Tw Cen MT" panose="020B0602020104020603" pitchFamily="34" charset="0"/>
                        </a:rPr>
                        <a:t>seminar on construction </a:t>
                      </a:r>
                      <a:r>
                        <a:rPr lang="en-MY" sz="900">
                          <a:solidFill>
                            <a:schemeClr val="tx1"/>
                          </a:solidFill>
                          <a:latin typeface="Tw Cen MT" panose="020B0602020104020603" pitchFamily="34" charset="0"/>
                        </a:rPr>
                        <a:t>waste  conducted</a:t>
                      </a:r>
                      <a:endParaRPr lang="en-MY" sz="900" dirty="0">
                        <a:solidFill>
                          <a:schemeClr val="tx1"/>
                        </a:solidFill>
                        <a:latin typeface="Tw Cen MT" panose="020B0602020104020603" pitchFamily="34" charset="0"/>
                      </a:endParaRPr>
                    </a:p>
                    <a:p>
                      <a:pPr defTabSz="457200">
                        <a:lnSpc>
                          <a:spcPct val="88000"/>
                        </a:lnSpc>
                        <a:defRPr/>
                      </a:pPr>
                      <a:endParaRPr lang="en-MY" sz="900" dirty="0">
                        <a:solidFill>
                          <a:schemeClr val="tx1"/>
                        </a:solidFill>
                        <a:latin typeface="Tw Cen MT" panose="020B0602020104020603" pitchFamily="34" charset="0"/>
                      </a:endParaRPr>
                    </a:p>
                    <a:p>
                      <a:pPr defTabSz="457200">
                        <a:lnSpc>
                          <a:spcPct val="88000"/>
                        </a:lnSpc>
                        <a:defRPr/>
                      </a:pPr>
                      <a:r>
                        <a:rPr lang="en-MY" sz="900" dirty="0">
                          <a:solidFill>
                            <a:schemeClr val="tx1"/>
                          </a:solidFill>
                          <a:latin typeface="Tw Cen MT" panose="020B0602020104020603" pitchFamily="34" charset="0"/>
                        </a:rPr>
                        <a:t>Status report on the </a:t>
                      </a:r>
                      <a:r>
                        <a:rPr lang="en-US" sz="900" dirty="0">
                          <a:solidFill>
                            <a:schemeClr val="tx1"/>
                          </a:solidFill>
                          <a:latin typeface="Tw Cen MT" panose="020B0602020104020603" pitchFamily="34" charset="0"/>
                        </a:rPr>
                        <a:t>construction and demolition waste recycled </a:t>
                      </a:r>
                      <a:r>
                        <a:rPr lang="en-MY" sz="900" dirty="0">
                          <a:solidFill>
                            <a:schemeClr val="tx1"/>
                          </a:solidFill>
                          <a:latin typeface="Tw Cen MT" panose="020B0602020104020603" pitchFamily="34" charset="0"/>
                        </a:rPr>
                        <a:t>published</a:t>
                      </a:r>
                    </a:p>
                  </a:txBody>
                  <a:tcPr>
                    <a:solidFill>
                      <a:srgbClr val="00B050">
                        <a:alpha val="10000"/>
                      </a:srgbClr>
                    </a:solidFill>
                  </a:tcPr>
                </a:tc>
                <a:tc>
                  <a:txBody>
                    <a:bodyPr/>
                    <a:lstStyle/>
                    <a:p>
                      <a:pPr defTabSz="457200">
                        <a:lnSpc>
                          <a:spcPct val="88000"/>
                        </a:lnSpc>
                        <a:defRPr/>
                      </a:pPr>
                      <a:r>
                        <a:rPr lang="en-MY" sz="900">
                          <a:solidFill>
                            <a:schemeClr val="tx1"/>
                          </a:solidFill>
                          <a:latin typeface="Tw Cen MT" panose="020B0602020104020603" pitchFamily="34" charset="0"/>
                        </a:rPr>
                        <a:t>At least 1 awareness seminar on construction waste conducted</a:t>
                      </a:r>
                    </a:p>
                    <a:p>
                      <a:pPr>
                        <a:lnSpc>
                          <a:spcPct val="100000"/>
                        </a:lnSpc>
                      </a:pPr>
                      <a:endParaRPr lang="en-MY" sz="900" dirty="0">
                        <a:solidFill>
                          <a:schemeClr val="tx1"/>
                        </a:solidFill>
                        <a:latin typeface="Tw Cen MT" pitchFamily="34" charset="0"/>
                      </a:endParaRPr>
                    </a:p>
                    <a:p>
                      <a:pPr>
                        <a:lnSpc>
                          <a:spcPct val="100000"/>
                        </a:lnSpc>
                      </a:pPr>
                      <a:r>
                        <a:rPr lang="en-MY" sz="900" dirty="0">
                          <a:solidFill>
                            <a:schemeClr val="tx1"/>
                          </a:solidFill>
                          <a:latin typeface="Tw Cen MT" pitchFamily="34" charset="0"/>
                        </a:rPr>
                        <a:t>Status report on the </a:t>
                      </a:r>
                      <a:r>
                        <a:rPr lang="en-US" sz="900" dirty="0">
                          <a:solidFill>
                            <a:schemeClr val="tx1"/>
                          </a:solidFill>
                          <a:latin typeface="Tw Cen MT" pitchFamily="34" charset="0"/>
                        </a:rPr>
                        <a:t>construction and demolition waste recycled </a:t>
                      </a:r>
                      <a:r>
                        <a:rPr lang="en-MY" sz="900" dirty="0">
                          <a:solidFill>
                            <a:schemeClr val="tx1"/>
                          </a:solidFill>
                          <a:latin typeface="Tw Cen MT" pitchFamily="34" charset="0"/>
                        </a:rPr>
                        <a:t>published</a:t>
                      </a:r>
                    </a:p>
                    <a:p>
                      <a:pPr>
                        <a:lnSpc>
                          <a:spcPct val="100000"/>
                        </a:lnSpc>
                      </a:pPr>
                      <a:endParaRPr lang="en-US" sz="900" dirty="0">
                        <a:solidFill>
                          <a:schemeClr val="tx1"/>
                        </a:solidFill>
                        <a:latin typeface="Tw Cen MT" pitchFamily="34" charset="0"/>
                      </a:endParaRPr>
                    </a:p>
                    <a:p>
                      <a:pPr>
                        <a:lnSpc>
                          <a:spcPct val="100000"/>
                        </a:lnSpc>
                      </a:pPr>
                      <a:r>
                        <a:rPr lang="en-US" sz="900" dirty="0">
                          <a:solidFill>
                            <a:schemeClr val="tx1"/>
                          </a:solidFill>
                          <a:latin typeface="Tw Cen MT" pitchFamily="34" charset="0"/>
                        </a:rPr>
                        <a:t>Collection of construction </a:t>
                      </a:r>
                    </a:p>
                    <a:p>
                      <a:pPr>
                        <a:lnSpc>
                          <a:spcPct val="100000"/>
                        </a:lnSpc>
                      </a:pPr>
                      <a:r>
                        <a:rPr lang="en-US" sz="900" dirty="0">
                          <a:solidFill>
                            <a:schemeClr val="tx1"/>
                          </a:solidFill>
                          <a:latin typeface="Tw Cen MT" pitchFamily="34" charset="0"/>
                        </a:rPr>
                        <a:t>&amp; demolition waste data through online system </a:t>
                      </a:r>
                      <a:r>
                        <a:rPr lang="en-US" sz="900" dirty="0" err="1">
                          <a:solidFill>
                            <a:schemeClr val="tx1"/>
                          </a:solidFill>
                          <a:latin typeface="Tw Cen MT" pitchFamily="34" charset="0"/>
                        </a:rPr>
                        <a:t>gazetted</a:t>
                      </a:r>
                      <a:endParaRPr lang="en-MY" sz="900" dirty="0">
                        <a:solidFill>
                          <a:schemeClr val="tx1"/>
                        </a:solidFill>
                        <a:latin typeface="Tw Cen MT" pitchFamily="34" charset="0"/>
                      </a:endParaRPr>
                    </a:p>
                    <a:p>
                      <a:pPr>
                        <a:lnSpc>
                          <a:spcPct val="100000"/>
                        </a:lnSpc>
                      </a:pPr>
                      <a:endParaRPr lang="en-MY" sz="900" dirty="0">
                        <a:solidFill>
                          <a:schemeClr val="tx1"/>
                        </a:solidFill>
                        <a:latin typeface="Tw Cen MT" pitchFamily="34" charset="0"/>
                      </a:endParaRPr>
                    </a:p>
                  </a:txBody>
                  <a:tcPr>
                    <a:solidFill>
                      <a:srgbClr val="00B050">
                        <a:alpha val="10000"/>
                      </a:srgbClr>
                    </a:solidFill>
                  </a:tcPr>
                </a:tc>
                <a:tc>
                  <a:txBody>
                    <a:bodyPr/>
                    <a:lstStyle/>
                    <a:p>
                      <a:pPr defTabSz="457200">
                        <a:lnSpc>
                          <a:spcPct val="88000"/>
                        </a:lnSpc>
                        <a:defRPr/>
                      </a:pPr>
                      <a:r>
                        <a:rPr lang="en-MY" sz="900">
                          <a:solidFill>
                            <a:schemeClr val="tx1"/>
                          </a:solidFill>
                          <a:latin typeface="Tw Cen MT" panose="020B0602020104020603" pitchFamily="34" charset="0"/>
                        </a:rPr>
                        <a:t>At least 1 awareness seminar on construction waste conducted</a:t>
                      </a:r>
                    </a:p>
                    <a:p>
                      <a:pPr>
                        <a:lnSpc>
                          <a:spcPct val="100000"/>
                        </a:lnSpc>
                      </a:pPr>
                      <a:endParaRPr lang="en-MY" sz="900" dirty="0">
                        <a:solidFill>
                          <a:schemeClr val="tx1"/>
                        </a:solidFill>
                        <a:latin typeface="Tw Cen MT" pitchFamily="34" charset="0"/>
                      </a:endParaRPr>
                    </a:p>
                    <a:p>
                      <a:pPr>
                        <a:lnSpc>
                          <a:spcPct val="100000"/>
                        </a:lnSpc>
                      </a:pPr>
                      <a:r>
                        <a:rPr lang="en-MY" sz="900" dirty="0">
                          <a:solidFill>
                            <a:schemeClr val="tx1"/>
                          </a:solidFill>
                          <a:latin typeface="Tw Cen MT" pitchFamily="34" charset="0"/>
                        </a:rPr>
                        <a:t>Status report on the </a:t>
                      </a:r>
                      <a:r>
                        <a:rPr lang="en-US" sz="900" dirty="0">
                          <a:solidFill>
                            <a:schemeClr val="tx1"/>
                          </a:solidFill>
                          <a:latin typeface="Tw Cen MT" pitchFamily="34" charset="0"/>
                        </a:rPr>
                        <a:t>construction and demolition waste recycled </a:t>
                      </a:r>
                      <a:r>
                        <a:rPr lang="en-MY" sz="900" dirty="0">
                          <a:solidFill>
                            <a:schemeClr val="tx1"/>
                          </a:solidFill>
                          <a:latin typeface="Tw Cen MT" pitchFamily="34" charset="0"/>
                        </a:rPr>
                        <a:t>published</a:t>
                      </a:r>
                    </a:p>
                    <a:p>
                      <a:pPr>
                        <a:lnSpc>
                          <a:spcPct val="100000"/>
                        </a:lnSpc>
                      </a:pPr>
                      <a:endParaRPr lang="en-MY" sz="900" dirty="0">
                        <a:solidFill>
                          <a:schemeClr val="tx1"/>
                        </a:solidFill>
                        <a:latin typeface="Tw Cen MT" pitchFamily="34" charset="0"/>
                      </a:endParaRPr>
                    </a:p>
                    <a:p>
                      <a:pPr>
                        <a:lnSpc>
                          <a:spcPct val="100000"/>
                        </a:lnSpc>
                      </a:pPr>
                      <a:r>
                        <a:rPr lang="ms-MY" sz="900" dirty="0">
                          <a:solidFill>
                            <a:schemeClr val="tx1"/>
                          </a:solidFill>
                          <a:latin typeface="Tw Cen MT" pitchFamily="34" charset="0"/>
                          <a:cs typeface="Arial" panose="020B0604020202020204" pitchFamily="34" charset="0"/>
                        </a:rPr>
                        <a:t>Study on achievement of </a:t>
                      </a:r>
                      <a:r>
                        <a:rPr lang="en-US" sz="900" dirty="0">
                          <a:solidFill>
                            <a:schemeClr val="tx1"/>
                          </a:solidFill>
                          <a:latin typeface="Tw Cen MT" pitchFamily="34" charset="0"/>
                        </a:rPr>
                        <a:t>construction and demolition waste recycled </a:t>
                      </a:r>
                      <a:r>
                        <a:rPr lang="ms-MY" sz="900" dirty="0">
                          <a:solidFill>
                            <a:schemeClr val="tx1"/>
                          </a:solidFill>
                          <a:latin typeface="Tw Cen MT" pitchFamily="34" charset="0"/>
                          <a:cs typeface="Arial" panose="020B0604020202020204" pitchFamily="34" charset="0"/>
                        </a:rPr>
                        <a:t>published</a:t>
                      </a:r>
                      <a:endParaRPr lang="en-MY" sz="900" dirty="0">
                        <a:solidFill>
                          <a:schemeClr val="tx1"/>
                        </a:solidFill>
                        <a:latin typeface="Tw Cen MT" pitchFamily="34" charset="0"/>
                      </a:endParaRPr>
                    </a:p>
                    <a:p>
                      <a:pPr>
                        <a:lnSpc>
                          <a:spcPct val="100000"/>
                        </a:lnSpc>
                      </a:pPr>
                      <a:endParaRPr lang="en-MY" sz="900" dirty="0">
                        <a:solidFill>
                          <a:schemeClr val="tx1"/>
                        </a:solidFill>
                        <a:latin typeface="Tw Cen MT"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626363"/>
            <a:ext cx="6857999" cy="5279637"/>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latin typeface="Tw Cen MT" panose="020B0602020104020603" pitchFamily="34" charset="0"/>
                          <a:ea typeface="+mn-ea"/>
                          <a:cs typeface="+mn-cs"/>
                        </a:rPr>
                        <a:t>JPSPN / SW CORP</a:t>
                      </a:r>
                      <a:endParaRPr lang="ms-MY" sz="1000" kern="1200" dirty="0">
                        <a:solidFill>
                          <a:schemeClr val="tx1"/>
                        </a:solidFill>
                        <a:latin typeface="Tw Cen MT" panose="020B0602020104020603" pitchFamily="34" charset="0"/>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699593" cy="1179643"/>
        </p:xfrm>
        <a:graphic>
          <a:graphicData uri="http://schemas.openxmlformats.org/drawingml/2006/table">
            <a:tbl>
              <a:tblPr firstRow="1" bandRow="1">
                <a:tableStyleId>{5C22544A-7EE6-4342-B048-85BDC9FD1C3A}</a:tableStyleId>
              </a:tblPr>
              <a:tblGrid>
                <a:gridCol w="4699593">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lvl="0"/>
                      <a:r>
                        <a:rPr lang="en-US" sz="1000" b="0" kern="1200" dirty="0">
                          <a:solidFill>
                            <a:schemeClr val="tx1"/>
                          </a:solidFill>
                          <a:latin typeface="Tw Cen MT" panose="020B0602020104020603" pitchFamily="34" charset="0"/>
                          <a:ea typeface="+mn-ea"/>
                          <a:cs typeface="+mn-cs"/>
                        </a:rPr>
                        <a:t>20% annual increment in construction and demolition waste (tonnage) recycled</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E5-Reduce irresponsible waste during construction</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0" y="4758911"/>
            <a:ext cx="6864535" cy="2554545"/>
          </a:xfrm>
          <a:prstGeom prst="rect">
            <a:avLst/>
          </a:prstGeom>
          <a:noFill/>
        </p:spPr>
        <p:txBody>
          <a:bodyPr wrap="square" rtlCol="0">
            <a:spAutoFit/>
          </a:bodyPr>
          <a:lstStyle/>
          <a:p>
            <a:r>
              <a:rPr lang="en-MY" sz="1000" dirty="0">
                <a:latin typeface="Tw Cen MT" panose="020B0602020104020603" pitchFamily="34" charset="0"/>
              </a:rPr>
              <a:t>This is a new KPI under </a:t>
            </a:r>
            <a:r>
              <a:rPr lang="en-MY" sz="1000" dirty="0" smtClean="0">
                <a:latin typeface="Tw Cen MT" panose="020B0602020104020603" pitchFamily="34" charset="0"/>
              </a:rPr>
              <a:t>the purview </a:t>
            </a:r>
            <a:r>
              <a:rPr lang="en-MY" sz="1000" dirty="0">
                <a:latin typeface="Tw Cen MT" panose="020B0602020104020603" pitchFamily="34" charset="0"/>
              </a:rPr>
              <a:t>of IWG7 commencing 2018</a:t>
            </a:r>
          </a:p>
          <a:p>
            <a:endParaRPr lang="en-MY" sz="1000" dirty="0">
              <a:latin typeface="Tw Cen MT" panose="020B0602020104020603" pitchFamily="34" charset="0"/>
            </a:endParaRPr>
          </a:p>
          <a:p>
            <a:r>
              <a:rPr lang="en-MY" sz="1000" b="1" dirty="0">
                <a:latin typeface="Tw Cen MT" panose="020B0602020104020603" pitchFamily="34" charset="0"/>
              </a:rPr>
              <a:t>Baseline Study</a:t>
            </a:r>
          </a:p>
          <a:p>
            <a:r>
              <a:rPr lang="en-MY" sz="1000" dirty="0">
                <a:latin typeface="Tw Cen MT" panose="020B0602020104020603" pitchFamily="34" charset="0"/>
              </a:rPr>
              <a:t>Baseline </a:t>
            </a:r>
            <a:r>
              <a:rPr lang="en-MY" sz="1000" dirty="0" smtClean="0">
                <a:latin typeface="Tw Cen MT" panose="020B0602020104020603" pitchFamily="34" charset="0"/>
              </a:rPr>
              <a:t>for the waste </a:t>
            </a:r>
            <a:r>
              <a:rPr lang="en-MY" sz="1000" dirty="0">
                <a:latin typeface="Tw Cen MT" panose="020B0602020104020603" pitchFamily="34" charset="0"/>
              </a:rPr>
              <a:t>recycling rate was established based on data collected from February 2017 till January 2018</a:t>
            </a:r>
            <a:r>
              <a:rPr lang="en-MY" sz="1000" dirty="0" smtClean="0">
                <a:latin typeface="Tw Cen MT" panose="020B0602020104020603" pitchFamily="34" charset="0"/>
              </a:rPr>
              <a:t>.  The rate of C&amp;D waste that was recycled in 2017 was 13.7%.</a:t>
            </a:r>
            <a:endParaRPr lang="en-MY" sz="1000" dirty="0">
              <a:solidFill>
                <a:srgbClr val="FF0000"/>
              </a:solidFill>
              <a:latin typeface="Tw Cen MT" panose="020B0602020104020603" pitchFamily="34" charset="0"/>
            </a:endParaRPr>
          </a:p>
          <a:p>
            <a:r>
              <a:rPr lang="en-MY" sz="1000" dirty="0">
                <a:latin typeface="Tw Cen MT" panose="020B0602020104020603" pitchFamily="34" charset="0"/>
              </a:rPr>
              <a:t> </a:t>
            </a:r>
          </a:p>
          <a:p>
            <a:r>
              <a:rPr lang="en-MY" sz="1000" b="1" dirty="0">
                <a:latin typeface="Tw Cen MT" panose="020B0602020104020603" pitchFamily="34" charset="0"/>
              </a:rPr>
              <a:t>C&amp;D Waste Management Online System</a:t>
            </a:r>
          </a:p>
          <a:p>
            <a:pPr algn="just"/>
            <a:r>
              <a:rPr lang="en-MY" sz="1000" dirty="0" smtClean="0">
                <a:latin typeface="Tw Cen MT" panose="020B0602020104020603" pitchFamily="34" charset="0"/>
              </a:rPr>
              <a:t>The </a:t>
            </a:r>
            <a:r>
              <a:rPr lang="en-MY" sz="1000" dirty="0">
                <a:latin typeface="Tw Cen MT" panose="020B0602020104020603" pitchFamily="34" charset="0"/>
              </a:rPr>
              <a:t>online C&amp;D </a:t>
            </a:r>
            <a:r>
              <a:rPr lang="en-MY" sz="1000" dirty="0" smtClean="0">
                <a:latin typeface="Tw Cen MT" panose="020B0602020104020603" pitchFamily="34" charset="0"/>
              </a:rPr>
              <a:t>waste management </a:t>
            </a:r>
            <a:r>
              <a:rPr lang="en-MY" sz="1000" dirty="0">
                <a:latin typeface="Tw Cen MT" panose="020B0602020104020603" pitchFamily="34" charset="0"/>
              </a:rPr>
              <a:t>system was completed in Jan 2018</a:t>
            </a:r>
            <a:r>
              <a:rPr lang="en-MY" sz="1000" dirty="0" smtClean="0">
                <a:latin typeface="Tw Cen MT" panose="020B0602020104020603" pitchFamily="34" charset="0"/>
              </a:rPr>
              <a:t>.  The system will provide a platform for both waste collectors and waste producers to key-in data on C&amp;D waste generated to assist the relevant authorities in implementing waste management programmes towards sustainability of the environment.</a:t>
            </a:r>
            <a:endParaRPr lang="en-MY" sz="1000" dirty="0">
              <a:solidFill>
                <a:srgbClr val="FF0000"/>
              </a:solidFill>
              <a:latin typeface="Tw Cen MT" panose="020B0602020104020603" pitchFamily="34" charset="0"/>
            </a:endParaRPr>
          </a:p>
          <a:p>
            <a:endParaRPr lang="en-MY" sz="1000" dirty="0">
              <a:latin typeface="Tw Cen MT" panose="020B0602020104020603" pitchFamily="34" charset="0"/>
            </a:endParaRPr>
          </a:p>
          <a:p>
            <a:r>
              <a:rPr lang="en-MY" sz="1000" b="1" dirty="0">
                <a:latin typeface="Tw Cen MT" panose="020B0602020104020603" pitchFamily="34" charset="0"/>
              </a:rPr>
              <a:t>Awareness Seminar</a:t>
            </a:r>
          </a:p>
          <a:p>
            <a:r>
              <a:rPr lang="en-MY" sz="1000" dirty="0">
                <a:latin typeface="Tw Cen MT" panose="020B0602020104020603" pitchFamily="34" charset="0"/>
              </a:rPr>
              <a:t>Awareness seminar on construction waste management is scheduled to be held in </a:t>
            </a:r>
            <a:r>
              <a:rPr lang="en-MY" sz="1000" dirty="0" smtClean="0">
                <a:latin typeface="Tw Cen MT" panose="020B0602020104020603" pitchFamily="34" charset="0"/>
              </a:rPr>
              <a:t>Sept 2018</a:t>
            </a:r>
            <a:r>
              <a:rPr lang="en-MY" sz="1000" dirty="0">
                <a:latin typeface="Tw Cen MT" panose="020B0602020104020603" pitchFamily="34" charset="0"/>
              </a:rPr>
              <a:t>. </a:t>
            </a:r>
          </a:p>
          <a:p>
            <a:endParaRPr lang="en-MY" sz="1000" dirty="0">
              <a:latin typeface="Tw Cen MT" panose="020B0602020104020603" pitchFamily="34" charset="0"/>
            </a:endParaRPr>
          </a:p>
          <a:p>
            <a:r>
              <a:rPr lang="en-MY" sz="1000" b="1" dirty="0">
                <a:latin typeface="Tw Cen MT" panose="020B0602020104020603" pitchFamily="34" charset="0"/>
              </a:rPr>
              <a:t>Report on C&amp;D Waste Recycled</a:t>
            </a:r>
          </a:p>
          <a:p>
            <a:r>
              <a:rPr lang="en-MY" sz="1000" dirty="0">
                <a:latin typeface="Tw Cen MT" panose="020B0602020104020603" pitchFamily="34" charset="0"/>
              </a:rPr>
              <a:t>Data collection on C&amp;D waste for 2018 is on-going.</a:t>
            </a:r>
            <a:r>
              <a:rPr lang="en-US" sz="1000" dirty="0">
                <a:solidFill>
                  <a:srgbClr val="FF0000"/>
                </a:solidFill>
                <a:latin typeface="Tw Cen MT" panose="020B0602020104020603" pitchFamily="34" charset="0"/>
                <a:cs typeface="Calibri" pitchFamily="34" charset="0"/>
              </a:rPr>
              <a:t> </a:t>
            </a:r>
            <a:r>
              <a:rPr lang="en-US" sz="1000" dirty="0" smtClean="0">
                <a:latin typeface="Tw Cen MT" panose="020B0602020104020603" pitchFamily="34" charset="0"/>
                <a:cs typeface="Calibri" pitchFamily="34" charset="0"/>
              </a:rPr>
              <a:t>The report will be prepared when sufficient data is ready.</a:t>
            </a:r>
            <a:endParaRPr lang="en-MY" sz="1000" dirty="0">
              <a:latin typeface="Tw Cen MT" panose="020B0602020104020603" pitchFamily="34" charset="0"/>
            </a:endParaRP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a:solidFill>
                  <a:schemeClr val="bg1"/>
                </a:solidFill>
                <a:latin typeface="Tw Cen MT" panose="020B0602020104020603" pitchFamily="34" charset="0"/>
              </a:rPr>
              <a:t>KPI E5-138</a:t>
            </a:r>
            <a:endParaRPr lang="ms-MY" sz="2800" dirty="0">
              <a:solidFill>
                <a:schemeClr val="bg1"/>
              </a:solidFill>
            </a:endParaRPr>
          </a:p>
        </p:txBody>
      </p:sp>
      <p:sp>
        <p:nvSpPr>
          <p:cNvPr id="15" name="TextBox 14"/>
          <p:cNvSpPr txBox="1"/>
          <p:nvPr/>
        </p:nvSpPr>
        <p:spPr>
          <a:xfrm>
            <a:off x="0" y="4528079"/>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2920036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 y="3811392"/>
            <a:ext cx="6743699" cy="5947782"/>
          </a:xfrm>
          <a:prstGeom prst="rect">
            <a:avLst/>
          </a:prstGeom>
          <a:noFill/>
        </p:spPr>
        <p:txBody>
          <a:bodyPr wrap="square" rtlCol="0">
            <a:spAutoFit/>
          </a:bodyPr>
          <a:lstStyle/>
          <a:p>
            <a:r>
              <a:rPr lang="en-US" sz="950" dirty="0" smtClean="0">
                <a:latin typeface="Tw Cen MT" panose="020B0602020104020603" pitchFamily="34" charset="0"/>
              </a:rPr>
              <a:t>This KPI is under the purview of IWG8</a:t>
            </a:r>
          </a:p>
          <a:p>
            <a:endParaRPr lang="en-US" sz="950" dirty="0" smtClean="0">
              <a:latin typeface="Tw Cen MT" panose="020B0602020104020603" pitchFamily="34" charset="0"/>
            </a:endParaRPr>
          </a:p>
          <a:p>
            <a:r>
              <a:rPr lang="en-US" sz="950" b="1" dirty="0" smtClean="0">
                <a:latin typeface="Tw Cen MT" panose="020B0602020104020603" pitchFamily="34" charset="0"/>
              </a:rPr>
              <a:t>Establishment of </a:t>
            </a:r>
            <a:r>
              <a:rPr lang="en-US" sz="950" b="1" dirty="0">
                <a:latin typeface="Tw Cen MT" panose="020B0602020104020603" pitchFamily="34" charset="0"/>
              </a:rPr>
              <a:t>Construction Industry Competency Forum (CICF) </a:t>
            </a:r>
            <a:endParaRPr lang="en-US" sz="950" b="1" dirty="0" smtClean="0">
              <a:latin typeface="Tw Cen MT" panose="020B0602020104020603" pitchFamily="34" charset="0"/>
            </a:endParaRPr>
          </a:p>
          <a:p>
            <a:r>
              <a:rPr lang="en-US" sz="950" dirty="0" smtClean="0">
                <a:latin typeface="Tw Cen MT" panose="020B0602020104020603" pitchFamily="34" charset="0"/>
              </a:rPr>
              <a:t>In </a:t>
            </a:r>
            <a:r>
              <a:rPr lang="en-US" sz="950" dirty="0">
                <a:latin typeface="Tw Cen MT" panose="020B0602020104020603" pitchFamily="34" charset="0"/>
              </a:rPr>
              <a:t>June 2016, the </a:t>
            </a:r>
            <a:r>
              <a:rPr lang="en-US" sz="950" dirty="0" smtClean="0">
                <a:latin typeface="Tw Cen MT" panose="020B0602020104020603" pitchFamily="34" charset="0"/>
              </a:rPr>
              <a:t>CICF was </a:t>
            </a:r>
            <a:r>
              <a:rPr lang="en-US" sz="950" dirty="0">
                <a:latin typeface="Tw Cen MT" panose="020B0602020104020603" pitchFamily="34" charset="0"/>
              </a:rPr>
              <a:t>established to study on existing construction related training </a:t>
            </a:r>
            <a:r>
              <a:rPr lang="en-US" sz="950" dirty="0" smtClean="0">
                <a:latin typeface="Tw Cen MT" panose="020B0602020104020603" pitchFamily="34" charset="0"/>
              </a:rPr>
              <a:t>programs </a:t>
            </a:r>
            <a:r>
              <a:rPr lang="en-US" sz="950" dirty="0">
                <a:latin typeface="Tw Cen MT" panose="020B0602020104020603" pitchFamily="34" charset="0"/>
              </a:rPr>
              <a:t>and training providers. CICF is represented by related </a:t>
            </a:r>
            <a:r>
              <a:rPr lang="en-US" sz="950" dirty="0" smtClean="0">
                <a:latin typeface="Tw Cen MT" panose="020B0602020104020603" pitchFamily="34" charset="0"/>
              </a:rPr>
              <a:t>Technical &amp; Vocational Education &amp; Training (TVET) </a:t>
            </a:r>
            <a:r>
              <a:rPr lang="en-US" sz="950" dirty="0">
                <a:latin typeface="Tw Cen MT" panose="020B0602020104020603" pitchFamily="34" charset="0"/>
              </a:rPr>
              <a:t>training providers from various government and private agencies</a:t>
            </a:r>
            <a:r>
              <a:rPr lang="en-US" sz="950" dirty="0" smtClean="0">
                <a:latin typeface="Tw Cen MT" panose="020B0602020104020603" pitchFamily="34" charset="0"/>
              </a:rPr>
              <a:t>.</a:t>
            </a:r>
          </a:p>
          <a:p>
            <a:endParaRPr lang="en-US" sz="950" dirty="0" smtClean="0">
              <a:latin typeface="Tw Cen MT" panose="020B0602020104020603" pitchFamily="34" charset="0"/>
            </a:endParaRPr>
          </a:p>
          <a:p>
            <a:pPr algn="just"/>
            <a:r>
              <a:rPr lang="en-US" sz="950" dirty="0" smtClean="0">
                <a:latin typeface="Tw Cen MT" panose="020B0602020104020603" pitchFamily="34" charset="0"/>
              </a:rPr>
              <a:t>Through CICF, 158 </a:t>
            </a:r>
            <a:r>
              <a:rPr lang="en-US" sz="950" dirty="0">
                <a:latin typeface="Tw Cen MT" panose="020B0602020104020603" pitchFamily="34" charset="0"/>
              </a:rPr>
              <a:t>construction related TVET programs under 4 main clusters (building, civil &amp; structural, mechanical and electrical) and 12 major training providers </a:t>
            </a:r>
            <a:r>
              <a:rPr lang="en-US" sz="950" dirty="0" smtClean="0">
                <a:latin typeface="Tw Cen MT" panose="020B0602020104020603" pitchFamily="34" charset="0"/>
              </a:rPr>
              <a:t>were identified</a:t>
            </a:r>
            <a:r>
              <a:rPr lang="en-US" sz="950" dirty="0">
                <a:latin typeface="Tw Cen MT" panose="020B0602020104020603" pitchFamily="34" charset="0"/>
              </a:rPr>
              <a:t>. </a:t>
            </a:r>
          </a:p>
          <a:p>
            <a:endParaRPr lang="en-US" sz="950" dirty="0" smtClean="0">
              <a:latin typeface="Tw Cen MT" panose="020B0602020104020603" pitchFamily="34" charset="0"/>
            </a:endParaRPr>
          </a:p>
          <a:p>
            <a:pPr algn="just"/>
            <a:r>
              <a:rPr lang="en-US" sz="950" dirty="0">
                <a:latin typeface="Tw Cen MT" panose="020B0602020104020603" pitchFamily="34" charset="0"/>
              </a:rPr>
              <a:t>T</a:t>
            </a:r>
            <a:r>
              <a:rPr lang="en-US" sz="950" dirty="0" smtClean="0">
                <a:latin typeface="Tw Cen MT" panose="020B0602020104020603" pitchFamily="34" charset="0"/>
              </a:rPr>
              <a:t>he identified construction </a:t>
            </a:r>
            <a:r>
              <a:rPr lang="en-US" sz="950" dirty="0">
                <a:latin typeface="Tw Cen MT" panose="020B0602020104020603" pitchFamily="34" charset="0"/>
              </a:rPr>
              <a:t>related training </a:t>
            </a:r>
            <a:r>
              <a:rPr lang="en-US" sz="950" dirty="0" smtClean="0">
                <a:latin typeface="Tw Cen MT" panose="020B0602020104020603" pitchFamily="34" charset="0"/>
              </a:rPr>
              <a:t>programs and all training </a:t>
            </a:r>
            <a:r>
              <a:rPr lang="en-US" sz="950" dirty="0">
                <a:latin typeface="Tw Cen MT" panose="020B0602020104020603" pitchFamily="34" charset="0"/>
              </a:rPr>
              <a:t>providers are expected to use the same framework and approach in training and assessment so </a:t>
            </a:r>
            <a:r>
              <a:rPr lang="en-US" sz="950" dirty="0" smtClean="0">
                <a:latin typeface="Tw Cen MT" panose="020B0602020104020603" pitchFamily="34" charset="0"/>
              </a:rPr>
              <a:t>that a </a:t>
            </a:r>
            <a:r>
              <a:rPr lang="en-US" sz="950" dirty="0">
                <a:latin typeface="Tw Cen MT" panose="020B0602020104020603" pitchFamily="34" charset="0"/>
              </a:rPr>
              <a:t>single certification and standardization of training courses could be implemented.</a:t>
            </a:r>
          </a:p>
          <a:p>
            <a:endParaRPr lang="en-US" sz="950" dirty="0">
              <a:latin typeface="Tw Cen MT" panose="020B0602020104020603" pitchFamily="34" charset="0"/>
            </a:endParaRPr>
          </a:p>
          <a:p>
            <a:r>
              <a:rPr lang="en-US" sz="950" dirty="0" smtClean="0">
                <a:latin typeface="Tw Cen MT" panose="020B0602020104020603" pitchFamily="34" charset="0"/>
              </a:rPr>
              <a:t>The first CICF workshop in March 2017 had concluded that </a:t>
            </a:r>
            <a:r>
              <a:rPr lang="en-US" sz="950" dirty="0">
                <a:latin typeface="Tw Cen MT" panose="020B0602020104020603" pitchFamily="34" charset="0"/>
              </a:rPr>
              <a:t>in principle all construction skills training need to :</a:t>
            </a:r>
          </a:p>
          <a:p>
            <a:pPr marL="228600" indent="-228600">
              <a:buFont typeface="+mj-lt"/>
              <a:buAutoNum type="arabicParenR"/>
            </a:pPr>
            <a:r>
              <a:rPr lang="en-US" sz="950" dirty="0">
                <a:latin typeface="Tw Cen MT" panose="020B0602020104020603" pitchFamily="34" charset="0"/>
              </a:rPr>
              <a:t> </a:t>
            </a:r>
            <a:r>
              <a:rPr lang="en-US" sz="950" dirty="0" smtClean="0">
                <a:latin typeface="Tw Cen MT" panose="020B0602020104020603" pitchFamily="34" charset="0"/>
              </a:rPr>
              <a:t>standardize </a:t>
            </a:r>
            <a:r>
              <a:rPr lang="en-US" sz="950" dirty="0">
                <a:latin typeface="Tw Cen MT" panose="020B0602020104020603" pitchFamily="34" charset="0"/>
              </a:rPr>
              <a:t>the name for courses</a:t>
            </a:r>
          </a:p>
          <a:p>
            <a:pPr marL="228600" indent="-228600">
              <a:buFont typeface="+mj-lt"/>
              <a:buAutoNum type="arabicParenR"/>
            </a:pPr>
            <a:r>
              <a:rPr lang="en-US" sz="950" dirty="0">
                <a:latin typeface="Tw Cen MT" panose="020B0602020104020603" pitchFamily="34" charset="0"/>
              </a:rPr>
              <a:t> </a:t>
            </a:r>
            <a:r>
              <a:rPr lang="en-US" sz="950" dirty="0" smtClean="0">
                <a:latin typeface="Tw Cen MT" panose="020B0602020104020603" pitchFamily="34" charset="0"/>
              </a:rPr>
              <a:t>use </a:t>
            </a:r>
            <a:r>
              <a:rPr lang="en-US" sz="950" dirty="0">
                <a:latin typeface="Tw Cen MT" panose="020B0602020104020603" pitchFamily="34" charset="0"/>
              </a:rPr>
              <a:t>a common </a:t>
            </a:r>
            <a:r>
              <a:rPr lang="en-US" sz="950" dirty="0" smtClean="0">
                <a:latin typeface="Tw Cen MT" panose="020B0602020104020603" pitchFamily="34" charset="0"/>
              </a:rPr>
              <a:t>skill </a:t>
            </a:r>
            <a:r>
              <a:rPr lang="en-US" sz="950" dirty="0">
                <a:latin typeface="Tw Cen MT" panose="020B0602020104020603" pitchFamily="34" charset="0"/>
              </a:rPr>
              <a:t>standard</a:t>
            </a:r>
          </a:p>
          <a:p>
            <a:pPr marL="228600" indent="-228600">
              <a:buFont typeface="+mj-lt"/>
              <a:buAutoNum type="arabicParenR"/>
            </a:pPr>
            <a:r>
              <a:rPr lang="en-US" sz="950" dirty="0">
                <a:latin typeface="Tw Cen MT" panose="020B0602020104020603" pitchFamily="34" charset="0"/>
              </a:rPr>
              <a:t> </a:t>
            </a:r>
            <a:r>
              <a:rPr lang="en-US" sz="950" dirty="0" smtClean="0">
                <a:latin typeface="Tw Cen MT" panose="020B0602020104020603" pitchFamily="34" charset="0"/>
              </a:rPr>
              <a:t>standardize </a:t>
            </a:r>
            <a:r>
              <a:rPr lang="en-US" sz="950" dirty="0">
                <a:latin typeface="Tw Cen MT" panose="020B0602020104020603" pitchFamily="34" charset="0"/>
              </a:rPr>
              <a:t>period of training</a:t>
            </a:r>
          </a:p>
          <a:p>
            <a:pPr marL="228600" indent="-228600">
              <a:buFont typeface="+mj-lt"/>
              <a:buAutoNum type="arabicParenR"/>
            </a:pPr>
            <a:r>
              <a:rPr lang="en-US" sz="950" dirty="0" smtClean="0">
                <a:latin typeface="Tw Cen MT" panose="020B0602020104020603" pitchFamily="34" charset="0"/>
              </a:rPr>
              <a:t> adopt </a:t>
            </a:r>
            <a:r>
              <a:rPr lang="en-US" sz="950" dirty="0">
                <a:latin typeface="Tw Cen MT" panose="020B0602020104020603" pitchFamily="34" charset="0"/>
              </a:rPr>
              <a:t>a single </a:t>
            </a:r>
            <a:r>
              <a:rPr lang="en-US" sz="950" dirty="0" smtClean="0">
                <a:latin typeface="Tw Cen MT" panose="020B0602020104020603" pitchFamily="34" charset="0"/>
              </a:rPr>
              <a:t>certification</a:t>
            </a:r>
            <a:endParaRPr lang="en-US" sz="950" dirty="0">
              <a:latin typeface="Tw Cen MT" panose="020B0602020104020603" pitchFamily="34" charset="0"/>
            </a:endParaRPr>
          </a:p>
          <a:p>
            <a:endParaRPr lang="en-US" sz="950" dirty="0" smtClean="0">
              <a:latin typeface="Tw Cen MT" panose="020B0602020104020603" pitchFamily="34" charset="0"/>
            </a:endParaRPr>
          </a:p>
          <a:p>
            <a:pPr algn="just"/>
            <a:r>
              <a:rPr lang="en-US" sz="950" dirty="0" smtClean="0">
                <a:latin typeface="Tw Cen MT" panose="020B0602020104020603" pitchFamily="34" charset="0"/>
              </a:rPr>
              <a:t>In the second workshop in </a:t>
            </a:r>
            <a:r>
              <a:rPr lang="en-US" sz="950" dirty="0">
                <a:latin typeface="Tw Cen MT" panose="020B0602020104020603" pitchFamily="34" charset="0"/>
              </a:rPr>
              <a:t>October 2017</a:t>
            </a:r>
            <a:r>
              <a:rPr lang="en-US" sz="950" dirty="0" smtClean="0">
                <a:latin typeface="Tw Cen MT" panose="020B0602020104020603" pitchFamily="34" charset="0"/>
              </a:rPr>
              <a:t>, </a:t>
            </a:r>
            <a:r>
              <a:rPr lang="en-US" sz="950" dirty="0">
                <a:latin typeface="Tw Cen MT" panose="020B0602020104020603" pitchFamily="34" charset="0"/>
              </a:rPr>
              <a:t>CIDB had proposed and </a:t>
            </a:r>
            <a:r>
              <a:rPr lang="en-US" sz="950" dirty="0" smtClean="0">
                <a:latin typeface="Tw Cen MT" panose="020B0602020104020603" pitchFamily="34" charset="0"/>
              </a:rPr>
              <a:t>presented the </a:t>
            </a:r>
            <a:r>
              <a:rPr lang="en-US" sz="950" dirty="0">
                <a:latin typeface="Tw Cen MT" panose="020B0602020104020603" pitchFamily="34" charset="0"/>
              </a:rPr>
              <a:t>Competency Training Framework </a:t>
            </a:r>
            <a:r>
              <a:rPr lang="en-US" sz="950" dirty="0" smtClean="0">
                <a:latin typeface="Tw Cen MT" panose="020B0602020104020603" pitchFamily="34" charset="0"/>
              </a:rPr>
              <a:t>to the forum.  The </a:t>
            </a:r>
            <a:r>
              <a:rPr lang="en-US" sz="950" dirty="0">
                <a:latin typeface="Tw Cen MT" panose="020B0602020104020603" pitchFamily="34" charset="0"/>
              </a:rPr>
              <a:t>forum had agreed that CIDB and </a:t>
            </a:r>
            <a:r>
              <a:rPr lang="en-US" sz="950" dirty="0" smtClean="0">
                <a:latin typeface="Tw Cen MT" panose="020B0602020104020603" pitchFamily="34" charset="0"/>
              </a:rPr>
              <a:t>Jab. </a:t>
            </a:r>
            <a:r>
              <a:rPr lang="en-US" sz="950" dirty="0">
                <a:latin typeface="Tw Cen MT" panose="020B0602020104020603" pitchFamily="34" charset="0"/>
              </a:rPr>
              <a:t>Pembangunan </a:t>
            </a:r>
            <a:r>
              <a:rPr lang="en-US" sz="950" dirty="0" err="1">
                <a:latin typeface="Tw Cen MT" panose="020B0602020104020603" pitchFamily="34" charset="0"/>
              </a:rPr>
              <a:t>Kemahiran</a:t>
            </a:r>
            <a:r>
              <a:rPr lang="en-US" sz="950" dirty="0">
                <a:latin typeface="Tw Cen MT" panose="020B0602020104020603" pitchFamily="34" charset="0"/>
              </a:rPr>
              <a:t> (JPK) to further discuss and decide on the standardization of;</a:t>
            </a:r>
          </a:p>
          <a:p>
            <a:pPr algn="just"/>
            <a:r>
              <a:rPr lang="en-US" sz="950" dirty="0">
                <a:latin typeface="Tw Cen MT" panose="020B0602020104020603" pitchFamily="34" charset="0"/>
              </a:rPr>
              <a:t>a) Competency Standards</a:t>
            </a:r>
          </a:p>
          <a:p>
            <a:pPr algn="just"/>
            <a:r>
              <a:rPr lang="en-US" sz="950" dirty="0">
                <a:latin typeface="Tw Cen MT" panose="020B0602020104020603" pitchFamily="34" charset="0"/>
              </a:rPr>
              <a:t>b) Certification </a:t>
            </a:r>
            <a:r>
              <a:rPr lang="en-US" sz="950" dirty="0" smtClean="0">
                <a:latin typeface="Tw Cen MT" panose="020B0602020104020603" pitchFamily="34" charset="0"/>
              </a:rPr>
              <a:t>Schemes</a:t>
            </a:r>
          </a:p>
          <a:p>
            <a:endParaRPr lang="en-US" sz="950" dirty="0" smtClean="0">
              <a:latin typeface="Tw Cen MT" panose="020B0602020104020603" pitchFamily="34" charset="0"/>
            </a:endParaRPr>
          </a:p>
          <a:p>
            <a:r>
              <a:rPr lang="en-US" sz="950" b="1" dirty="0" smtClean="0">
                <a:latin typeface="Tw Cen MT" panose="020B0602020104020603" pitchFamily="34" charset="0"/>
              </a:rPr>
              <a:t>Competency Standards</a:t>
            </a:r>
          </a:p>
          <a:p>
            <a:pPr algn="just"/>
            <a:r>
              <a:rPr lang="en-US" sz="950" dirty="0" smtClean="0">
                <a:latin typeface="Tw Cen MT" panose="020B0602020104020603" pitchFamily="34" charset="0"/>
              </a:rPr>
              <a:t>CIDB as the Industry Lead Body (ILB) and JPK has agreed to utilize the National Occupational Skills Standard (NOSS) as the competency standard.</a:t>
            </a:r>
          </a:p>
          <a:p>
            <a:endParaRPr lang="en-US" sz="950" dirty="0" smtClean="0">
              <a:latin typeface="Tw Cen MT" panose="020B0602020104020603" pitchFamily="34" charset="0"/>
            </a:endParaRPr>
          </a:p>
          <a:p>
            <a:r>
              <a:rPr lang="en-US" sz="950" b="1" dirty="0" smtClean="0">
                <a:latin typeface="Tw Cen MT" panose="020B0602020104020603" pitchFamily="34" charset="0"/>
              </a:rPr>
              <a:t>Certification Schemes</a:t>
            </a:r>
          </a:p>
          <a:p>
            <a:r>
              <a:rPr lang="en-US" sz="950" dirty="0" smtClean="0">
                <a:latin typeface="Tw Cen MT" panose="020B0602020104020603" pitchFamily="34" charset="0"/>
              </a:rPr>
              <a:t>Streamlining aspects of these two certification schemes have yet to be finalized between CIDB and JPK : </a:t>
            </a:r>
            <a:endParaRPr lang="en-US" sz="950" dirty="0" smtClean="0">
              <a:solidFill>
                <a:srgbClr val="FF0000"/>
              </a:solidFill>
              <a:latin typeface="Tw Cen MT" panose="020B0602020104020603" pitchFamily="34" charset="0"/>
            </a:endParaRPr>
          </a:p>
          <a:p>
            <a:pPr marL="228600" indent="-228600">
              <a:buFont typeface="+mj-lt"/>
              <a:buAutoNum type="arabicParenR"/>
            </a:pPr>
            <a:r>
              <a:rPr lang="en-US" sz="950" u="sng" dirty="0" err="1" smtClean="0">
                <a:latin typeface="Tw Cen MT" panose="020B0602020104020603" pitchFamily="34" charset="0"/>
              </a:rPr>
              <a:t>Sijil</a:t>
            </a:r>
            <a:r>
              <a:rPr lang="en-US" sz="950" u="sng" dirty="0" smtClean="0">
                <a:latin typeface="Tw Cen MT" panose="020B0602020104020603" pitchFamily="34" charset="0"/>
              </a:rPr>
              <a:t> </a:t>
            </a:r>
            <a:r>
              <a:rPr lang="en-US" sz="950" u="sng" dirty="0" err="1" smtClean="0">
                <a:latin typeface="Tw Cen MT" panose="020B0602020104020603" pitchFamily="34" charset="0"/>
              </a:rPr>
              <a:t>Kemahiran</a:t>
            </a:r>
            <a:r>
              <a:rPr lang="en-US" sz="950" u="sng" dirty="0" smtClean="0">
                <a:latin typeface="Tw Cen MT" panose="020B0602020104020603" pitchFamily="34" charset="0"/>
              </a:rPr>
              <a:t> Malaysia (SKM)</a:t>
            </a:r>
          </a:p>
          <a:p>
            <a:pPr marL="228600" indent="-228600" defTabSz="266700"/>
            <a:r>
              <a:rPr lang="en-US" sz="950" dirty="0" smtClean="0">
                <a:latin typeface="Tw Cen MT" panose="020B0602020104020603" pitchFamily="34" charset="0"/>
              </a:rPr>
              <a:t>	This certification is under the purview of JPK and it conforms to the Malaysian Qualification Framework (MQF) requirements.</a:t>
            </a:r>
          </a:p>
          <a:p>
            <a:pPr marL="228600" indent="-228600" defTabSz="266700"/>
            <a:r>
              <a:rPr lang="en-US" sz="950" dirty="0" smtClean="0">
                <a:latin typeface="Tw Cen MT" panose="020B0602020104020603" pitchFamily="34" charset="0"/>
              </a:rPr>
              <a:t>2)	</a:t>
            </a:r>
            <a:r>
              <a:rPr lang="en-US" sz="950" u="sng" dirty="0" err="1" smtClean="0">
                <a:latin typeface="Tw Cen MT" panose="020B0602020104020603" pitchFamily="34" charset="0"/>
              </a:rPr>
              <a:t>Sijil</a:t>
            </a:r>
            <a:r>
              <a:rPr lang="en-US" sz="950" u="sng" dirty="0" smtClean="0">
                <a:latin typeface="Tw Cen MT" panose="020B0602020104020603" pitchFamily="34" charset="0"/>
              </a:rPr>
              <a:t> </a:t>
            </a:r>
            <a:r>
              <a:rPr lang="en-US" sz="950" u="sng" dirty="0" err="1" smtClean="0">
                <a:latin typeface="Tw Cen MT" panose="020B0602020104020603" pitchFamily="34" charset="0"/>
              </a:rPr>
              <a:t>Kecekapan</a:t>
            </a:r>
            <a:r>
              <a:rPr lang="en-US" sz="950" u="sng" dirty="0" smtClean="0">
                <a:latin typeface="Tw Cen MT" panose="020B0602020104020603" pitchFamily="34" charset="0"/>
              </a:rPr>
              <a:t> </a:t>
            </a:r>
            <a:r>
              <a:rPr lang="en-US" sz="950" u="sng" dirty="0" err="1" smtClean="0">
                <a:latin typeface="Tw Cen MT" panose="020B0602020104020603" pitchFamily="34" charset="0"/>
              </a:rPr>
              <a:t>Kemahiran</a:t>
            </a:r>
            <a:r>
              <a:rPr lang="en-US" sz="950" u="sng" dirty="0" smtClean="0">
                <a:latin typeface="Tw Cen MT" panose="020B0602020104020603" pitchFamily="34" charset="0"/>
              </a:rPr>
              <a:t> (SKK)</a:t>
            </a:r>
          </a:p>
          <a:p>
            <a:pPr marL="228600" indent="-228600"/>
            <a:r>
              <a:rPr lang="en-US" sz="950" dirty="0" smtClean="0">
                <a:latin typeface="Tw Cen MT" panose="020B0602020104020603" pitchFamily="34" charset="0"/>
              </a:rPr>
              <a:t>	This certification is under the purview of CIDB in fulfilling the provisions under Act 520.</a:t>
            </a:r>
          </a:p>
          <a:p>
            <a:pPr marL="228600" indent="-228600"/>
            <a:endParaRPr lang="en-US" sz="950" dirty="0" smtClean="0">
              <a:latin typeface="Tw Cen MT" panose="020B0602020104020603" pitchFamily="34" charset="0"/>
            </a:endParaRPr>
          </a:p>
          <a:p>
            <a:pPr marL="228600" indent="-228600"/>
            <a:r>
              <a:rPr lang="ms-MY" sz="950" b="1" dirty="0" smtClean="0">
                <a:latin typeface="Tw Cen MT" pitchFamily="34" charset="0"/>
              </a:rPr>
              <a:t>Construction Training </a:t>
            </a:r>
            <a:r>
              <a:rPr lang="en-US" sz="950" b="1" dirty="0" smtClean="0">
                <a:latin typeface="Tw Cen MT" pitchFamily="34" charset="0"/>
              </a:rPr>
              <a:t>Registered </a:t>
            </a:r>
          </a:p>
          <a:p>
            <a:pPr algn="just"/>
            <a:r>
              <a:rPr lang="en-US" sz="950" dirty="0" smtClean="0">
                <a:latin typeface="Tw Cen MT" panose="020B0602020104020603" pitchFamily="34" charset="0"/>
              </a:rPr>
              <a:t>Discussion </a:t>
            </a:r>
            <a:r>
              <a:rPr lang="en-US" sz="950" dirty="0">
                <a:latin typeface="Tw Cen MT" panose="020B0602020104020603" pitchFamily="34" charset="0"/>
              </a:rPr>
              <a:t>with JPK on streamlining standards and certifications for construction industry </a:t>
            </a:r>
            <a:r>
              <a:rPr lang="en-US" sz="950" dirty="0" smtClean="0">
                <a:latin typeface="Tw Cen MT" panose="020B0602020104020603" pitchFamily="34" charset="0"/>
              </a:rPr>
              <a:t>was </a:t>
            </a:r>
            <a:r>
              <a:rPr lang="en-US" sz="950" dirty="0">
                <a:latin typeface="Tw Cen MT" panose="020B0602020104020603" pitchFamily="34" charset="0"/>
              </a:rPr>
              <a:t>held on </a:t>
            </a:r>
            <a:r>
              <a:rPr lang="en-US" sz="950" dirty="0" smtClean="0">
                <a:latin typeface="Tw Cen MT" panose="020B0602020104020603" pitchFamily="34" charset="0"/>
              </a:rPr>
              <a:t>4</a:t>
            </a:r>
            <a:r>
              <a:rPr lang="en-US" sz="950" baseline="30000" dirty="0" smtClean="0">
                <a:latin typeface="Tw Cen MT" panose="020B0602020104020603" pitchFamily="34" charset="0"/>
              </a:rPr>
              <a:t> </a:t>
            </a:r>
            <a:r>
              <a:rPr lang="en-US" sz="950" dirty="0" smtClean="0">
                <a:latin typeface="Tw Cen MT" panose="020B0602020104020603" pitchFamily="34" charset="0"/>
              </a:rPr>
              <a:t>June </a:t>
            </a:r>
            <a:r>
              <a:rPr lang="en-US" sz="950" dirty="0">
                <a:latin typeface="Tw Cen MT" panose="020B0602020104020603" pitchFamily="34" charset="0"/>
              </a:rPr>
              <a:t>2018 and the </a:t>
            </a:r>
            <a:r>
              <a:rPr lang="en-US" sz="950" dirty="0" smtClean="0">
                <a:latin typeface="Tw Cen MT" panose="020B0602020104020603" pitchFamily="34" charset="0"/>
              </a:rPr>
              <a:t>outcome will </a:t>
            </a:r>
            <a:r>
              <a:rPr lang="en-US" sz="950" dirty="0">
                <a:latin typeface="Tw Cen MT" panose="020B0602020104020603" pitchFamily="34" charset="0"/>
              </a:rPr>
              <a:t>be presented to all CICF members on </a:t>
            </a:r>
            <a:r>
              <a:rPr lang="en-US" sz="950" dirty="0" smtClean="0">
                <a:latin typeface="Tw Cen MT" panose="020B0602020104020603" pitchFamily="34" charset="0"/>
              </a:rPr>
              <a:t>the next </a:t>
            </a:r>
            <a:r>
              <a:rPr lang="en-US" sz="950" dirty="0">
                <a:latin typeface="Tw Cen MT" panose="020B0602020104020603" pitchFamily="34" charset="0"/>
              </a:rPr>
              <a:t>CICF meeting </a:t>
            </a:r>
            <a:r>
              <a:rPr lang="en-US" sz="950" dirty="0" smtClean="0">
                <a:latin typeface="Tw Cen MT" panose="020B0602020104020603" pitchFamily="34" charset="0"/>
              </a:rPr>
              <a:t>in August 2018. </a:t>
            </a:r>
            <a:endParaRPr lang="en-US" sz="950" dirty="0">
              <a:latin typeface="Tw Cen MT" panose="020B0602020104020603" pitchFamily="34" charset="0"/>
            </a:endParaRPr>
          </a:p>
          <a:p>
            <a:pPr marL="228600" indent="-228600"/>
            <a:endParaRPr lang="en-US" sz="950" dirty="0">
              <a:latin typeface="Tw Cen MT" panose="020B0602020104020603" pitchFamily="34" charset="0"/>
            </a:endParaRPr>
          </a:p>
          <a:p>
            <a:endParaRPr lang="en-US" sz="1000" strike="sngStrike" dirty="0">
              <a:latin typeface="Tw Cen MT" panose="020B0602020104020603" pitchFamily="34" charset="0"/>
            </a:endParaRPr>
          </a:p>
        </p:txBody>
      </p:sp>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0" y="1862037"/>
          <a:ext cx="6858000" cy="1641907"/>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352041">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solidFill>
                      <a:schemeClr val="bg2">
                        <a:lumMod val="50000"/>
                        <a:alpha val="60000"/>
                      </a:schemeClr>
                    </a:solidFill>
                  </a:tcPr>
                </a:tc>
                <a:extLst>
                  <a:ext uri="{0D108BD9-81ED-4DB2-BD59-A6C34878D82A}">
                    <a16:rowId xmlns:a16="http://schemas.microsoft.com/office/drawing/2014/main" val="2306563032"/>
                  </a:ext>
                </a:extLst>
              </a:tr>
              <a:tr h="1276147">
                <a:tc>
                  <a:txBody>
                    <a:bodyPr/>
                    <a:lstStyle/>
                    <a:p>
                      <a:pPr>
                        <a:lnSpc>
                          <a:spcPct val="100000"/>
                        </a:lnSpc>
                      </a:pPr>
                      <a:r>
                        <a:rPr lang="ms-MY" sz="900" dirty="0" smtClean="0">
                          <a:solidFill>
                            <a:srgbClr val="000000"/>
                          </a:solidFill>
                          <a:latin typeface="Tw Cen MT" pitchFamily="34" charset="0"/>
                        </a:rPr>
                        <a:t>Construction Industry Competency Forum established</a:t>
                      </a:r>
                    </a:p>
                    <a:p>
                      <a:pPr>
                        <a:lnSpc>
                          <a:spcPct val="100000"/>
                        </a:lnSpc>
                      </a:pPr>
                      <a:endParaRPr lang="ms-MY" sz="900" dirty="0" smtClean="0">
                        <a:solidFill>
                          <a:srgbClr val="000000"/>
                        </a:solidFill>
                        <a:latin typeface="Tw Cen MT" pitchFamily="34" charset="0"/>
                      </a:endParaRPr>
                    </a:p>
                    <a:p>
                      <a:pPr>
                        <a:lnSpc>
                          <a:spcPct val="100000"/>
                        </a:lnSpc>
                      </a:pPr>
                      <a:r>
                        <a:rPr lang="ms-MY" sz="900" dirty="0" smtClean="0">
                          <a:solidFill>
                            <a:srgbClr val="000000"/>
                          </a:solidFill>
                          <a:latin typeface="Tw Cen MT" pitchFamily="34" charset="0"/>
                        </a:rPr>
                        <a:t>Construction related TVET training programs and providers compiled and validated</a:t>
                      </a:r>
                    </a:p>
                  </a:txBody>
                  <a:tcPr>
                    <a:solidFill>
                      <a:schemeClr val="bg2">
                        <a:lumMod val="50000"/>
                        <a:alpha val="13000"/>
                      </a:schemeClr>
                    </a:solidFill>
                  </a:tcPr>
                </a:tc>
                <a:tc>
                  <a:txBody>
                    <a:bodyPr/>
                    <a:lstStyle/>
                    <a:p>
                      <a:pPr>
                        <a:lnSpc>
                          <a:spcPct val="100000"/>
                        </a:lnSpc>
                      </a:pPr>
                      <a:r>
                        <a:rPr lang="ms-MY" sz="900" dirty="0" smtClean="0">
                          <a:solidFill>
                            <a:srgbClr val="000000"/>
                          </a:solidFill>
                          <a:latin typeface="Tw Cen MT" pitchFamily="34" charset="0"/>
                        </a:rPr>
                        <a:t>Construction related trainings and programs </a:t>
                      </a:r>
                      <a:r>
                        <a:rPr lang="en-US" sz="900" dirty="0" smtClean="0">
                          <a:solidFill>
                            <a:srgbClr val="000000"/>
                          </a:solidFill>
                          <a:latin typeface="Tw Cen MT" pitchFamily="34" charset="0"/>
                        </a:rPr>
                        <a:t>streamlined</a:t>
                      </a:r>
                    </a:p>
                    <a:p>
                      <a:pPr>
                        <a:lnSpc>
                          <a:spcPct val="100000"/>
                        </a:lnSpc>
                      </a:pPr>
                      <a:endParaRPr lang="en-US" sz="900" dirty="0" smtClean="0">
                        <a:solidFill>
                          <a:srgbClr val="000000"/>
                        </a:solidFill>
                        <a:latin typeface="Tw Cen MT" pitchFamily="34" charset="0"/>
                      </a:endParaRPr>
                    </a:p>
                    <a:p>
                      <a:pPr>
                        <a:lnSpc>
                          <a:spcPct val="100000"/>
                        </a:lnSpc>
                      </a:pPr>
                      <a:r>
                        <a:rPr lang="en-US" sz="900" dirty="0" smtClean="0">
                          <a:solidFill>
                            <a:srgbClr val="000000"/>
                          </a:solidFill>
                          <a:latin typeface="Tw Cen MT" pitchFamily="34" charset="0"/>
                        </a:rPr>
                        <a:t>Streamlined training programs validated  and endorsed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rgbClr val="000000"/>
                          </a:solidFill>
                          <a:latin typeface="Tw Cen MT" pitchFamily="34" charset="0"/>
                        </a:rPr>
                        <a:t>Construction related trainings and programs </a:t>
                      </a:r>
                      <a:r>
                        <a:rPr lang="en-US" sz="900" dirty="0" smtClean="0">
                          <a:solidFill>
                            <a:srgbClr val="000000"/>
                          </a:solidFill>
                          <a:latin typeface="Tw Cen MT" pitchFamily="34" charset="0"/>
                        </a:rPr>
                        <a:t>registered by CIDB</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solidFill>
                          <a:srgbClr val="FF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graphicFrame>
        <p:nvGraphicFramePr>
          <p:cNvPr id="19" name="Table 18"/>
          <p:cNvGraphicFramePr>
            <a:graphicFrameLocks noGrp="1"/>
          </p:cNvGraphicFramePr>
          <p:nvPr>
            <p:extLst/>
          </p:nvPr>
        </p:nvGraphicFramePr>
        <p:xfrm>
          <a:off x="4625138" y="0"/>
          <a:ext cx="2232862" cy="1659333"/>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516333">
                <a:tc>
                  <a:txBody>
                    <a:bodyPr/>
                    <a:lstStyle/>
                    <a:p>
                      <a:pPr algn="r"/>
                      <a:r>
                        <a:rPr lang="ms-MY" sz="950" b="1" dirty="0" smtClean="0">
                          <a:solidFill>
                            <a:schemeClr val="tx1"/>
                          </a:solidFill>
                          <a:latin typeface="Tw Cen MT" panose="020B0602020104020603" pitchFamily="34" charset="0"/>
                        </a:rPr>
                        <a:t>SPONSOR</a:t>
                      </a:r>
                      <a:endParaRPr lang="ms-MY" sz="950" b="1" baseline="0" dirty="0" smtClean="0">
                        <a:solidFill>
                          <a:schemeClr val="tx1"/>
                        </a:solidFill>
                        <a:latin typeface="Tw Cen MT" panose="020B0602020104020603" pitchFamily="34" charset="0"/>
                      </a:endParaRPr>
                    </a:p>
                    <a:p>
                      <a:pPr algn="r"/>
                      <a:r>
                        <a:rPr lang="ms-MY" sz="950" b="0" dirty="0" smtClean="0">
                          <a:solidFill>
                            <a:schemeClr val="tx1"/>
                          </a:solidFill>
                          <a:latin typeface="Tw Cen MT" panose="020B0602020104020603" pitchFamily="34" charset="0"/>
                        </a:rPr>
                        <a:t>Megat Kamil Azmi Megat Rus Kamarani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74154">
                <a:tc>
                  <a:txBody>
                    <a:bodyPr/>
                    <a:lstStyle/>
                    <a:p>
                      <a:pPr algn="r"/>
                      <a:r>
                        <a:rPr lang="ms-MY" sz="950" b="1" dirty="0" smtClean="0">
                          <a:solidFill>
                            <a:schemeClr val="tx1"/>
                          </a:solidFill>
                          <a:latin typeface="Tw Cen MT" panose="020B0602020104020603" pitchFamily="34" charset="0"/>
                        </a:rPr>
                        <a:t>OWNER</a:t>
                      </a:r>
                      <a:r>
                        <a:rPr lang="ms-MY" sz="950" b="1" baseline="0" dirty="0" smtClean="0">
                          <a:solidFill>
                            <a:schemeClr val="tx1"/>
                          </a:solidFill>
                          <a:latin typeface="Tw Cen MT" panose="020B0602020104020603" pitchFamily="34" charset="0"/>
                        </a:rPr>
                        <a:t> </a:t>
                      </a:r>
                    </a:p>
                    <a:p>
                      <a:pPr algn="r"/>
                      <a:r>
                        <a:rPr lang="pt-BR" sz="950" dirty="0" smtClean="0">
                          <a:solidFill>
                            <a:schemeClr val="tx1"/>
                          </a:solidFill>
                          <a:latin typeface="Tw Cen MT" panose="020B0602020104020603" pitchFamily="34" charset="0"/>
                        </a:rPr>
                        <a:t>Ir Raslim Salleh</a:t>
                      </a:r>
                      <a:endParaRPr lang="ms-MY" sz="95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374154">
                <a:tc>
                  <a:txBody>
                    <a:bodyPr/>
                    <a:lstStyle/>
                    <a:p>
                      <a:pPr algn="r"/>
                      <a:r>
                        <a:rPr lang="ms-MY" sz="950" b="1" dirty="0" smtClean="0">
                          <a:solidFill>
                            <a:schemeClr val="tx1"/>
                          </a:solidFill>
                          <a:latin typeface="Tw Cen MT" panose="020B0602020104020603" pitchFamily="34" charset="0"/>
                        </a:rPr>
                        <a:t>OIC</a:t>
                      </a:r>
                      <a:endParaRPr lang="ms-MY" sz="950" b="1" baseline="0" dirty="0" smtClean="0">
                        <a:solidFill>
                          <a:schemeClr val="tx1"/>
                        </a:solidFill>
                        <a:latin typeface="Tw Cen MT" panose="020B0602020104020603" pitchFamily="34" charset="0"/>
                      </a:endParaRPr>
                    </a:p>
                    <a:p>
                      <a:pPr algn="r"/>
                      <a:r>
                        <a:rPr lang="ms-MY" sz="950" dirty="0" smtClean="0">
                          <a:solidFill>
                            <a:schemeClr val="tx1"/>
                          </a:solidFill>
                          <a:latin typeface="Tw Cen MT" panose="020B0602020104020603" pitchFamily="34" charset="0"/>
                        </a:rPr>
                        <a:t>Aljuffry Mohd Ariffin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374154">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950" b="1" dirty="0" smtClean="0">
                          <a:latin typeface="Tw Cen MT" panose="020B0602020104020603" pitchFamily="34" charset="0"/>
                        </a:rPr>
                        <a:t>KPI LEADER</a:t>
                      </a:r>
                      <a:r>
                        <a:rPr lang="ms-MY" sz="95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95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0" y="339518"/>
          <a:ext cx="4393870" cy="1270381"/>
        </p:xfrm>
        <a:graphic>
          <a:graphicData uri="http://schemas.openxmlformats.org/drawingml/2006/table">
            <a:tbl>
              <a:tblPr firstRow="1" bandRow="1">
                <a:tableStyleId>{5C22544A-7EE6-4342-B048-85BDC9FD1C3A}</a:tableStyleId>
              </a:tblPr>
              <a:tblGrid>
                <a:gridCol w="4393870">
                  <a:extLst>
                    <a:ext uri="{9D8B030D-6E8A-4147-A177-3AD203B41FA5}">
                      <a16:colId xmlns:a16="http://schemas.microsoft.com/office/drawing/2014/main" val="2880578049"/>
                    </a:ext>
                  </a:extLst>
                </a:gridCol>
              </a:tblGrid>
              <a:tr h="513165">
                <a:tc>
                  <a:txBody>
                    <a:bodyPr/>
                    <a:lstStyle/>
                    <a:p>
                      <a:r>
                        <a:rPr lang="ms-MY" sz="950" b="1" kern="1200" dirty="0" smtClean="0">
                          <a:solidFill>
                            <a:schemeClr val="tx1"/>
                          </a:solidFill>
                          <a:latin typeface="Tw Cen MT" panose="020B0602020104020603" pitchFamily="34" charset="0"/>
                          <a:ea typeface="+mn-ea"/>
                          <a:cs typeface="+mn-cs"/>
                        </a:rPr>
                        <a:t>KPI DESCRIPTION</a:t>
                      </a:r>
                    </a:p>
                    <a:p>
                      <a:r>
                        <a:rPr lang="en-MY" sz="950" b="0" kern="1200" dirty="0" smtClean="0">
                          <a:solidFill>
                            <a:schemeClr val="tx1"/>
                          </a:solidFill>
                          <a:latin typeface="Tw Cen MT" panose="020B0602020104020603" pitchFamily="34" charset="0"/>
                          <a:ea typeface="+mn-ea"/>
                          <a:cs typeface="+mn-cs"/>
                        </a:rPr>
                        <a:t>All construction related training programs and institutions streamlined and registered by CIDB by Q4 2018</a:t>
                      </a:r>
                      <a:endParaRPr lang="en-US" sz="95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54877">
                <a:tc>
                  <a:txBody>
                    <a:bodyPr/>
                    <a:lstStyle/>
                    <a:p>
                      <a:r>
                        <a:rPr lang="ms-MY" sz="950" b="1" dirty="0" smtClean="0">
                          <a:solidFill>
                            <a:schemeClr val="tx1"/>
                          </a:solidFill>
                          <a:latin typeface="Tw Cen MT" panose="020B0602020104020603" pitchFamily="34" charset="0"/>
                        </a:rPr>
                        <a:t>INITIATIVE</a:t>
                      </a:r>
                    </a:p>
                    <a:p>
                      <a:pPr>
                        <a:lnSpc>
                          <a:spcPct val="88000"/>
                        </a:lnSpc>
                        <a:defRPr/>
                      </a:pPr>
                      <a:r>
                        <a:rPr lang="en-MY" sz="950" b="0" kern="1200" dirty="0" smtClean="0">
                          <a:solidFill>
                            <a:schemeClr val="tx1"/>
                          </a:solidFill>
                          <a:latin typeface="Tw Cen MT" panose="020B0602020104020603" pitchFamily="34" charset="0"/>
                          <a:ea typeface="+mn-ea"/>
                          <a:cs typeface="+mn-cs"/>
                        </a:rPr>
                        <a:t>P1 - Continue investment in human capital development in construction</a:t>
                      </a:r>
                      <a:endParaRPr lang="en-US" sz="95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371858">
                <a:tc>
                  <a:txBody>
                    <a:bodyPr/>
                    <a:lstStyle/>
                    <a:p>
                      <a:r>
                        <a:rPr lang="ms-MY" sz="95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950" b="0" kern="1200" dirty="0" smtClean="0">
                          <a:solidFill>
                            <a:schemeClr val="tx1"/>
                          </a:solidFill>
                          <a:latin typeface="Tw Cen MT" panose="020B0602020104020603" pitchFamily="34" charset="0"/>
                          <a:ea typeface="+mn-ea"/>
                          <a:cs typeface="+mn-cs"/>
                        </a:rPr>
                        <a:t>P1a - Streamline construction-related training programmes in Malaysia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P1-048</a:t>
            </a:r>
            <a:endParaRPr lang="ms-MY" sz="2800" dirty="0">
              <a:solidFill>
                <a:schemeClr val="bg1"/>
              </a:solidFill>
            </a:endParaRPr>
          </a:p>
        </p:txBody>
      </p:sp>
      <p:sp>
        <p:nvSpPr>
          <p:cNvPr id="15" name="TextBox 14"/>
          <p:cNvSpPr txBox="1"/>
          <p:nvPr/>
        </p:nvSpPr>
        <p:spPr>
          <a:xfrm>
            <a:off x="0" y="3540196"/>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631116"/>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
        <p:nvSpPr>
          <p:cNvPr id="13" name="Rectangle 12"/>
          <p:cNvSpPr/>
          <p:nvPr/>
        </p:nvSpPr>
        <p:spPr>
          <a:xfrm>
            <a:off x="1" y="3781425"/>
            <a:ext cx="6857999" cy="6124575"/>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81114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9"/>
          <a:ext cx="6858000" cy="1721273"/>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124581660"/>
                    </a:ext>
                  </a:extLst>
                </a:gridCol>
                <a:gridCol w="1371600">
                  <a:extLst>
                    <a:ext uri="{9D8B030D-6E8A-4147-A177-3AD203B41FA5}">
                      <a16:colId xmlns:a16="http://schemas.microsoft.com/office/drawing/2014/main" val="3372148144"/>
                    </a:ext>
                  </a:extLst>
                </a:gridCol>
                <a:gridCol w="1371600">
                  <a:extLst>
                    <a:ext uri="{9D8B030D-6E8A-4147-A177-3AD203B41FA5}">
                      <a16:colId xmlns:a16="http://schemas.microsoft.com/office/drawing/2014/main" val="384475541"/>
                    </a:ext>
                  </a:extLst>
                </a:gridCol>
                <a:gridCol w="1371600">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2017</a:t>
                      </a:r>
                    </a:p>
                    <a:p>
                      <a:pPr algn="ct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a:t>
                      </a:r>
                      <a:r>
                        <a:rPr lang="ms-MY" sz="900" dirty="0" smtClean="0">
                          <a:solidFill>
                            <a:schemeClr val="bg1"/>
                          </a:solidFill>
                          <a:latin typeface="Tw Cen MT" panose="020B0602020104020603" pitchFamily="34" charset="0"/>
                        </a:rPr>
                        <a:t>0%</a:t>
                      </a:r>
                      <a:endParaRPr lang="ms-MY" sz="900" dirty="0">
                        <a:solidFill>
                          <a:schemeClr val="bg1"/>
                        </a:solidFill>
                        <a:latin typeface="Tw Cen MT" panose="020B0602020104020603" pitchFamily="34" charset="0"/>
                      </a:endParaRP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2018</a:t>
                      </a:r>
                    </a:p>
                    <a:p>
                      <a:pPr algn="ct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a:t>
                      </a:r>
                      <a:r>
                        <a:rPr lang="ms-MY" sz="900" dirty="0" smtClean="0">
                          <a:solidFill>
                            <a:schemeClr val="bg1"/>
                          </a:solidFill>
                          <a:latin typeface="Tw Cen MT" panose="020B0602020104020603" pitchFamily="34" charset="0"/>
                        </a:rPr>
                        <a:t>0%</a:t>
                      </a:r>
                      <a:endParaRPr lang="ms-MY" sz="900" dirty="0">
                        <a:solidFill>
                          <a:schemeClr val="bg1"/>
                        </a:solidFill>
                        <a:latin typeface="Tw Cen MT" panose="020B0602020104020603" pitchFamily="34" charset="0"/>
                      </a:endParaRP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2019</a:t>
                      </a:r>
                    </a:p>
                    <a:p>
                      <a:pPr algn="ct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a:t>
                      </a:r>
                      <a:r>
                        <a:rPr lang="ms-MY" sz="900" dirty="0" smtClean="0">
                          <a:solidFill>
                            <a:schemeClr val="bg1"/>
                          </a:solidFill>
                          <a:latin typeface="Tw Cen MT" panose="020B0602020104020603" pitchFamily="34" charset="0"/>
                        </a:rPr>
                        <a:t>0%</a:t>
                      </a:r>
                      <a:endParaRPr lang="ms-MY" sz="900" dirty="0">
                        <a:solidFill>
                          <a:schemeClr val="bg1"/>
                        </a:solidFill>
                        <a:latin typeface="Tw Cen MT" panose="020B0602020104020603" pitchFamily="34" charset="0"/>
                      </a:endParaRP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2020</a:t>
                      </a:r>
                    </a:p>
                  </a:txBody>
                  <a:tcPr>
                    <a:solidFill>
                      <a:srgbClr val="FF3300">
                        <a:alpha val="65000"/>
                      </a:srgbClr>
                    </a:solidFill>
                  </a:tcPr>
                </a:tc>
                <a:extLst>
                  <a:ext uri="{0D108BD9-81ED-4DB2-BD59-A6C34878D82A}">
                    <a16:rowId xmlns:a16="http://schemas.microsoft.com/office/drawing/2014/main" val="2306563032"/>
                  </a:ext>
                </a:extLst>
              </a:tr>
              <a:tr h="1298834">
                <a:tc>
                  <a:txBody>
                    <a:bodyPr/>
                    <a:lstStyle/>
                    <a:p>
                      <a:pPr algn="ct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a:t>
                      </a:r>
                    </a:p>
                    <a:p>
                      <a:endParaRPr kumimoji="0" lang="ms-MY" sz="900" b="0" i="0" u="none" strike="noStrike" kern="1200" cap="none" spc="0" normalizeH="0" baseline="0" noProof="0" dirty="0">
                        <a:ln>
                          <a:noFill/>
                        </a:ln>
                        <a:solidFill>
                          <a:schemeClr val="tx1"/>
                        </a:solidFill>
                        <a:effectLst/>
                        <a:uLnTx/>
                        <a:uFillTx/>
                        <a:latin typeface="Tw Cen MT" panose="020B0602020104020603" pitchFamily="34" charset="0"/>
                        <a:ea typeface="+mn-ea"/>
                        <a:cs typeface="+mn-cs"/>
                      </a:endParaRPr>
                    </a:p>
                  </a:txBody>
                  <a:tcPr>
                    <a:solidFill>
                      <a:schemeClr val="accent2">
                        <a:lumMod val="20000"/>
                        <a:lumOff val="80000"/>
                      </a:schemeClr>
                    </a:solidFill>
                  </a:tcPr>
                </a:tc>
                <a:tc>
                  <a:txBody>
                    <a:bodyPr/>
                    <a:lstStyle/>
                    <a:p>
                      <a:pPr fontAlgn="auto">
                        <a:lnSpc>
                          <a:spcPct val="100000"/>
                        </a:lnSpc>
                        <a:spcBef>
                          <a:spcPts val="0"/>
                        </a:spcBef>
                        <a:spcAft>
                          <a:spcPts val="0"/>
                        </a:spcAft>
                        <a:defRPr/>
                      </a:pP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30% of G7 contractors undertaking building projects shall have minimum one qualified QLASSIC assessor  </a:t>
                      </a:r>
                    </a:p>
                    <a:p>
                      <a:pPr>
                        <a:lnSpc>
                          <a:spcPct val="100000"/>
                        </a:lnSpc>
                      </a:pPr>
                      <a:endParaRPr kumimoji="0" lang="ms-MY" sz="900" b="0" i="0" u="none" strike="noStrike" kern="1200" cap="none" spc="0" normalizeH="0" baseline="0" noProof="0" dirty="0">
                        <a:ln>
                          <a:noFill/>
                        </a:ln>
                        <a:solidFill>
                          <a:schemeClr val="tx1"/>
                        </a:solidFill>
                        <a:effectLst/>
                        <a:uLnTx/>
                        <a:uFillTx/>
                        <a:latin typeface="Tw Cen MT" panose="020B0602020104020603" pitchFamily="34" charset="0"/>
                        <a:ea typeface="+mn-ea"/>
                        <a:cs typeface="+mn-cs"/>
                      </a:endParaRPr>
                    </a:p>
                  </a:txBody>
                  <a:tcPr>
                    <a:solidFill>
                      <a:schemeClr val="accent2">
                        <a:lumMod val="20000"/>
                        <a:lumOff val="80000"/>
                      </a:schemeClr>
                    </a:solidFill>
                  </a:tcPr>
                </a:tc>
                <a:tc>
                  <a:txBody>
                    <a:bodyPr/>
                    <a:lstStyle/>
                    <a:p>
                      <a:pPr fontAlgn="auto">
                        <a:lnSpc>
                          <a:spcPct val="100000"/>
                        </a:lnSpc>
                        <a:spcBef>
                          <a:spcPts val="0"/>
                        </a:spcBef>
                        <a:spcAft>
                          <a:spcPts val="0"/>
                        </a:spcAft>
                        <a:defRPr/>
                      </a:pP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60% of G7 contractors undertaking building projects shall have minimum one qualified QLASSIC assessor  </a:t>
                      </a:r>
                    </a:p>
                    <a:p>
                      <a:pPr>
                        <a:lnSpc>
                          <a:spcPct val="100000"/>
                        </a:lnSpc>
                        <a:defRPr/>
                      </a:pPr>
                      <a:endPar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endParaRPr>
                    </a:p>
                  </a:txBody>
                  <a:tcPr>
                    <a:solidFill>
                      <a:schemeClr val="accent2">
                        <a:lumMod val="20000"/>
                        <a:lumOff val="80000"/>
                      </a:schemeClr>
                    </a:solidFill>
                  </a:tcPr>
                </a:tc>
                <a:tc>
                  <a:txBody>
                    <a:bodyPr/>
                    <a:lstStyle/>
                    <a:p>
                      <a:pPr fontAlgn="auto">
                        <a:lnSpc>
                          <a:spcPct val="100000"/>
                        </a:lnSpc>
                        <a:spcBef>
                          <a:spcPts val="0"/>
                        </a:spcBef>
                        <a:spcAft>
                          <a:spcPts val="0"/>
                        </a:spcAft>
                        <a:defRPr/>
                      </a:pP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100% of G7 contractors undertaking building projects shall have minimum one qualified QLASSIC assessor  </a:t>
                      </a:r>
                    </a:p>
                    <a:p>
                      <a:pPr>
                        <a:lnSpc>
                          <a:spcPct val="100000"/>
                        </a:lnSpc>
                      </a:pPr>
                      <a:endParaRPr kumimoji="0" lang="ms-MY" sz="900" b="0" i="0" u="none" strike="noStrike" kern="1200" cap="none" spc="0" normalizeH="0" baseline="0" noProof="0" dirty="0">
                        <a:ln>
                          <a:noFill/>
                        </a:ln>
                        <a:solidFill>
                          <a:schemeClr val="tx1"/>
                        </a:solidFill>
                        <a:effectLst/>
                        <a:uLnTx/>
                        <a:uFillTx/>
                        <a:latin typeface="Tw Cen MT" panose="020B0602020104020603" pitchFamily="34" charset="0"/>
                        <a:ea typeface="+mn-ea"/>
                        <a:cs typeface="+mn-cs"/>
                      </a:endParaRPr>
                    </a:p>
                  </a:txBody>
                  <a:tcPr>
                    <a:solidFill>
                      <a:schemeClr val="accent2">
                        <a:lumMod val="20000"/>
                        <a:lumOff val="80000"/>
                      </a:schemeClr>
                    </a:solidFill>
                  </a:tcPr>
                </a:tc>
                <a:tc>
                  <a:txBody>
                    <a:bodyPr/>
                    <a:lstStyle/>
                    <a:p>
                      <a:pPr>
                        <a:lnSpc>
                          <a:spcPct val="100000"/>
                        </a:lnSpc>
                      </a:pPr>
                      <a:endParaRPr kumimoji="0" lang="ms-MY" sz="900" b="0" i="0" u="none" strike="noStrike" kern="1200" cap="none" spc="0" normalizeH="0" baseline="0" noProof="0" dirty="0">
                        <a:ln>
                          <a:noFill/>
                        </a:ln>
                        <a:solidFill>
                          <a:schemeClr val="tx1"/>
                        </a:solidFill>
                        <a:effectLst/>
                        <a:uLnTx/>
                        <a:uFillTx/>
                        <a:latin typeface="Tw Cen MT" panose="020B0602020104020603" pitchFamily="34" charset="0"/>
                        <a:ea typeface="+mn-ea"/>
                        <a:cs typeface="+mn-cs"/>
                      </a:endParaRPr>
                    </a:p>
                  </a:txBody>
                  <a:tcPr>
                    <a:solidFill>
                      <a:schemeClr val="accent2">
                        <a:lumMod val="20000"/>
                        <a:lumOff val="80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2" y="4019910"/>
            <a:ext cx="6857999" cy="585125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77">
              <a:defRPr/>
            </a:pPr>
            <a:endParaRPr lang="ms-MY">
              <a:solidFill>
                <a:prstClr val="white"/>
              </a:solidFill>
              <a:latin typeface="Calibri" panose="020F0502020204030204"/>
            </a:endParaRPr>
          </a:p>
        </p:txBody>
      </p:sp>
      <p:graphicFrame>
        <p:nvGraphicFramePr>
          <p:cNvPr id="19" name="Table 18"/>
          <p:cNvGraphicFramePr>
            <a:graphicFrameLocks noGrp="1"/>
          </p:cNvGraphicFramePr>
          <p:nvPr>
            <p:extLst/>
          </p:nvPr>
        </p:nvGraphicFramePr>
        <p:xfrm>
          <a:off x="4667250" y="254484"/>
          <a:ext cx="2180141" cy="1594476"/>
        </p:xfrm>
        <a:graphic>
          <a:graphicData uri="http://schemas.openxmlformats.org/drawingml/2006/table">
            <a:tbl>
              <a:tblPr firstRow="1" bandRow="1">
                <a:tableStyleId>{5C22544A-7EE6-4342-B048-85BDC9FD1C3A}</a:tableStyleId>
              </a:tblPr>
              <a:tblGrid>
                <a:gridCol w="2180141">
                  <a:extLst>
                    <a:ext uri="{9D8B030D-6E8A-4147-A177-3AD203B41FA5}">
                      <a16:colId xmlns:a16="http://schemas.microsoft.com/office/drawing/2014/main" val="2880578049"/>
                    </a:ext>
                  </a:extLst>
                </a:gridCol>
              </a:tblGrid>
              <a:tr h="398619">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98619">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ms-MY" sz="1000" dirty="0" smtClean="0">
                          <a:solidFill>
                            <a:schemeClr val="tx1"/>
                          </a:solidFill>
                          <a:latin typeface="Tw Cen MT" panose="020B0602020104020603" pitchFamily="34" charset="0"/>
                        </a:rPr>
                        <a:t>Hj.</a:t>
                      </a:r>
                      <a:r>
                        <a:rPr lang="ms-MY" sz="1000" baseline="0" dirty="0" smtClean="0">
                          <a:solidFill>
                            <a:schemeClr val="tx1"/>
                          </a:solidFill>
                          <a:latin typeface="Tw Cen MT" panose="020B0602020104020603" pitchFamily="34" charset="0"/>
                        </a:rPr>
                        <a:t> Razuki Ibrahim</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398619">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marL="0" marR="0" indent="0" algn="r" defTabSz="685766" rtl="0" eaLnBrk="1" fontAlgn="auto" latinLnBrk="0" hangingPunct="1">
                        <a:lnSpc>
                          <a:spcPct val="100000"/>
                        </a:lnSpc>
                        <a:spcBef>
                          <a:spcPts val="0"/>
                        </a:spcBef>
                        <a:spcAft>
                          <a:spcPts val="0"/>
                        </a:spcAft>
                        <a:buClrTx/>
                        <a:buSzTx/>
                        <a:buFontTx/>
                        <a:buNone/>
                        <a:tabLst/>
                        <a:defRPr/>
                      </a:pPr>
                      <a:r>
                        <a:rPr lang="ms-MY" sz="1000" dirty="0" smtClean="0">
                          <a:solidFill>
                            <a:schemeClr val="tx1"/>
                          </a:solidFill>
                          <a:latin typeface="Tw Cen MT" panose="020B0602020104020603" pitchFamily="34" charset="0"/>
                        </a:rPr>
                        <a:t>Mohd Faizal Abdul Hamid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398619">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MBAM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087131489"/>
              </p:ext>
            </p:extLst>
          </p:nvPr>
        </p:nvGraphicFramePr>
        <p:xfrm>
          <a:off x="-1" y="455786"/>
          <a:ext cx="4774020" cy="1349447"/>
        </p:xfrm>
        <a:graphic>
          <a:graphicData uri="http://schemas.openxmlformats.org/drawingml/2006/table">
            <a:tbl>
              <a:tblPr firstRow="1" bandRow="1">
                <a:tableStyleId>{5C22544A-7EE6-4342-B048-85BDC9FD1C3A}</a:tableStyleId>
              </a:tblPr>
              <a:tblGrid>
                <a:gridCol w="4774020">
                  <a:extLst>
                    <a:ext uri="{9D8B030D-6E8A-4147-A177-3AD203B41FA5}">
                      <a16:colId xmlns:a16="http://schemas.microsoft.com/office/drawing/2014/main" val="2880578049"/>
                    </a:ext>
                  </a:extLst>
                </a:gridCol>
              </a:tblGrid>
              <a:tr h="552209">
                <a:tc>
                  <a:txBody>
                    <a:bodyPr/>
                    <a:lstStyle/>
                    <a:p>
                      <a:r>
                        <a:rPr lang="ms-MY" sz="1000" b="1" dirty="0" smtClean="0">
                          <a:solidFill>
                            <a:schemeClr val="tx1"/>
                          </a:solidFill>
                          <a:latin typeface="Tw Cen MT" panose="020B0602020104020603" pitchFamily="34" charset="0"/>
                        </a:rPr>
                        <a:t>KPI DESCRIPTION</a:t>
                      </a:r>
                    </a:p>
                    <a:p>
                      <a:pPr fontAlgn="auto">
                        <a:spcBef>
                          <a:spcPts val="0"/>
                        </a:spcBef>
                        <a:spcAft>
                          <a:spcPts val="0"/>
                        </a:spcAft>
                        <a:defRPr/>
                      </a:pPr>
                      <a:r>
                        <a:rPr lang="en-MY" sz="1000" b="0" kern="1200" dirty="0" smtClean="0">
                          <a:solidFill>
                            <a:schemeClr val="tx1"/>
                          </a:solidFill>
                          <a:latin typeface="Tw Cen MT" panose="020B0602020104020603" pitchFamily="34" charset="0"/>
                          <a:ea typeface="+mn-ea"/>
                          <a:cs typeface="+mn-cs"/>
                        </a:rPr>
                        <a:t>Minimum of one  qualified QLASSIC assessor for every G7 contractor undertaking building projects by end of 2019</a:t>
                      </a:r>
                      <a:endParaRPr lang="en-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98619">
                <a:tc>
                  <a:txBody>
                    <a:bodyPr/>
                    <a:lstStyle/>
                    <a:p>
                      <a:r>
                        <a:rPr lang="ms-MY" sz="1000" b="1" dirty="0" smtClean="0">
                          <a:solidFill>
                            <a:schemeClr val="tx1"/>
                          </a:solidFill>
                          <a:latin typeface="Tw Cen MT" panose="020B0602020104020603" pitchFamily="34" charset="0"/>
                        </a:rPr>
                        <a:t>INITIATIVE</a:t>
                      </a:r>
                    </a:p>
                    <a:p>
                      <a:r>
                        <a:rPr lang="en-US" sz="1000" b="0" dirty="0" smtClean="0">
                          <a:solidFill>
                            <a:schemeClr val="tx1"/>
                          </a:solidFill>
                          <a:latin typeface="Tw Cen MT" panose="020B0602020104020603" pitchFamily="34" charset="0"/>
                        </a:rPr>
                        <a:t>Q1 - Increase Emphasis On Quality And Implement Quality Assessments</a:t>
                      </a:r>
                      <a:endParaRPr lang="ms-MY" sz="1000" b="0" dirty="0" smtClean="0">
                        <a:solidFill>
                          <a:schemeClr val="tx1"/>
                        </a:solidFill>
                        <a:latin typeface="Tw Cen MT" panose="020B0602020104020603" pitchFamily="34" charset="0"/>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398619">
                <a:tc>
                  <a:txBody>
                    <a:bodyPr/>
                    <a:lstStyle/>
                    <a:p>
                      <a:r>
                        <a:rPr lang="ms-MY" sz="1000" b="1" dirty="0" smtClean="0">
                          <a:solidFill>
                            <a:schemeClr val="tx1"/>
                          </a:solidFill>
                          <a:latin typeface="Tw Cen MT" panose="020B0602020104020603" pitchFamily="34" charset="0"/>
                        </a:rPr>
                        <a:t>SUB-INITIATIVE</a:t>
                      </a:r>
                    </a:p>
                    <a:p>
                      <a:r>
                        <a:rPr lang="ms-MY" sz="1000" b="1" dirty="0" smtClean="0">
                          <a:solidFill>
                            <a:schemeClr val="tx1"/>
                          </a:solidFill>
                          <a:latin typeface="Tw Cen MT" panose="020B0602020104020603" pitchFamily="34" charset="0"/>
                        </a:rPr>
                        <a:t>-</a:t>
                      </a:r>
                      <a:endParaRPr lang="ms-MY" sz="1000" dirty="0" smtClean="0">
                        <a:solidFill>
                          <a:schemeClr val="tx1"/>
                        </a:solidFill>
                        <a:latin typeface="Tw Cen MT" panose="020B0602020104020603"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9525" y="4047331"/>
            <a:ext cx="6762750" cy="3323987"/>
          </a:xfrm>
          <a:prstGeom prst="rect">
            <a:avLst/>
          </a:prstGeom>
          <a:noFill/>
        </p:spPr>
        <p:txBody>
          <a:bodyPr wrap="square" rtlCol="0">
            <a:spAutoFit/>
          </a:bodyPr>
          <a:lstStyle/>
          <a:p>
            <a:r>
              <a:rPr lang="en-MY" sz="1000" dirty="0" smtClean="0">
                <a:latin typeface="Tw Cen MT" panose="020B0602020104020603" pitchFamily="34" charset="0"/>
              </a:rPr>
              <a:t>This is a new KPI introduced in 2017 under the purview of IWG1.</a:t>
            </a:r>
          </a:p>
          <a:p>
            <a:endParaRPr lang="en-MY" sz="1000" dirty="0" smtClean="0">
              <a:latin typeface="Tw Cen MT" panose="020B0602020104020603" pitchFamily="34" charset="0"/>
            </a:endParaRPr>
          </a:p>
          <a:p>
            <a:r>
              <a:rPr lang="en-MY" sz="1000" dirty="0" smtClean="0">
                <a:latin typeface="Tw Cen MT" panose="020B0602020104020603" pitchFamily="34" charset="0"/>
              </a:rPr>
              <a:t>The statistic of qualified QLASSIC assessors for every G7 contractors undertaking building projects are as follows :</a:t>
            </a:r>
          </a:p>
          <a:p>
            <a:endParaRPr lang="en-MY" sz="1000" dirty="0" smtClean="0">
              <a:latin typeface="Tw Cen MT" panose="020B0602020104020603" pitchFamily="34" charset="0"/>
            </a:endParaRPr>
          </a:p>
          <a:p>
            <a:endParaRPr lang="en-MY" sz="1000" dirty="0" smtClean="0">
              <a:latin typeface="Tw Cen MT" panose="020B0602020104020603" pitchFamily="34" charset="0"/>
            </a:endParaRPr>
          </a:p>
          <a:p>
            <a:endParaRPr lang="en-MY" sz="1000" dirty="0" smtClean="0">
              <a:latin typeface="Tw Cen MT" panose="020B0602020104020603" pitchFamily="34" charset="0"/>
            </a:endParaRPr>
          </a:p>
          <a:p>
            <a:endParaRPr lang="en-MY" sz="1000" dirty="0" smtClean="0">
              <a:latin typeface="Tw Cen MT" panose="020B0602020104020603" pitchFamily="34" charset="0"/>
            </a:endParaRPr>
          </a:p>
          <a:p>
            <a:endParaRPr lang="en-MY" sz="1000" dirty="0" smtClean="0">
              <a:latin typeface="Tw Cen MT" panose="020B0602020104020603" pitchFamily="34" charset="0"/>
            </a:endParaRPr>
          </a:p>
          <a:p>
            <a:endParaRPr lang="en-MY" sz="1000" dirty="0">
              <a:latin typeface="Tw Cen MT" panose="020B0602020104020603" pitchFamily="34" charset="0"/>
            </a:endParaRPr>
          </a:p>
          <a:p>
            <a:endParaRPr lang="en-MY" sz="1000" dirty="0">
              <a:solidFill>
                <a:srgbClr val="FF0000"/>
              </a:solidFill>
              <a:latin typeface="Tw Cen MT" panose="020B0602020104020603" pitchFamily="34" charset="0"/>
            </a:endParaRPr>
          </a:p>
          <a:p>
            <a:endParaRPr lang="en-MY" sz="1000" dirty="0" smtClean="0">
              <a:latin typeface="Tw Cen MT" panose="020B0602020104020603" pitchFamily="34" charset="0"/>
            </a:endParaRPr>
          </a:p>
          <a:p>
            <a:endParaRPr lang="en-MY" sz="1000" dirty="0" smtClean="0">
              <a:latin typeface="Tw Cen MT" panose="020B0602020104020603" pitchFamily="34" charset="0"/>
            </a:endParaRPr>
          </a:p>
          <a:p>
            <a:endParaRPr lang="en-MY" sz="1000" dirty="0" smtClean="0">
              <a:latin typeface="Tw Cen MT" panose="020B0602020104020603" pitchFamily="34" charset="0"/>
            </a:endParaRPr>
          </a:p>
          <a:p>
            <a:endParaRPr lang="en-MY" sz="1000" dirty="0" smtClean="0">
              <a:latin typeface="Tw Cen MT" panose="020B0602020104020603" pitchFamily="34" charset="0"/>
            </a:endParaRPr>
          </a:p>
          <a:p>
            <a:endParaRPr lang="en-MY" sz="1000" dirty="0" smtClean="0">
              <a:latin typeface="Tw Cen MT" panose="020B0602020104020603" pitchFamily="34" charset="0"/>
            </a:endParaRPr>
          </a:p>
          <a:p>
            <a:endParaRPr lang="en-MY" sz="1000" dirty="0" smtClean="0">
              <a:latin typeface="Tw Cen MT" panose="020B0602020104020603" pitchFamily="34" charset="0"/>
            </a:endParaRPr>
          </a:p>
          <a:p>
            <a:r>
              <a:rPr lang="en-MY" sz="1000" dirty="0" smtClean="0">
                <a:latin typeface="Tw Cen MT" panose="020B0602020104020603" pitchFamily="34" charset="0"/>
              </a:rPr>
              <a:t>In Q1 </a:t>
            </a:r>
            <a:r>
              <a:rPr lang="en-MY" sz="1000" dirty="0">
                <a:latin typeface="Tw Cen MT" panose="020B0602020104020603" pitchFamily="34" charset="0"/>
              </a:rPr>
              <a:t>2018, </a:t>
            </a:r>
            <a:r>
              <a:rPr lang="en-MY" sz="1000" dirty="0" smtClean="0">
                <a:latin typeface="Tw Cen MT" panose="020B0602020104020603" pitchFamily="34" charset="0"/>
              </a:rPr>
              <a:t>CIDB </a:t>
            </a:r>
            <a:r>
              <a:rPr lang="en-MY" sz="1000" dirty="0">
                <a:latin typeface="Tw Cen MT" panose="020B0602020104020603" pitchFamily="34" charset="0"/>
              </a:rPr>
              <a:t>appointed CIDB Holdings to organize the practical test (step 3) to produce Qualified QLASSIC </a:t>
            </a:r>
            <a:r>
              <a:rPr lang="en-MY" sz="1000" dirty="0" smtClean="0">
                <a:latin typeface="Tw Cen MT" panose="020B0602020104020603" pitchFamily="34" charset="0"/>
              </a:rPr>
              <a:t>Assessors with the first </a:t>
            </a:r>
            <a:r>
              <a:rPr lang="en-MY" sz="1000" dirty="0">
                <a:latin typeface="Tw Cen MT" panose="020B0602020104020603" pitchFamily="34" charset="0"/>
              </a:rPr>
              <a:t>practical test </a:t>
            </a:r>
            <a:r>
              <a:rPr lang="en-MY" sz="1000" dirty="0" smtClean="0">
                <a:latin typeface="Tw Cen MT" panose="020B0602020104020603" pitchFamily="34" charset="0"/>
              </a:rPr>
              <a:t>executed on 24 April </a:t>
            </a:r>
            <a:r>
              <a:rPr lang="en-MY" sz="1000" dirty="0">
                <a:latin typeface="Tw Cen MT" panose="020B0602020104020603" pitchFamily="34" charset="0"/>
              </a:rPr>
              <a:t>2018</a:t>
            </a:r>
            <a:r>
              <a:rPr lang="en-MY" sz="1000" dirty="0" smtClean="0">
                <a:latin typeface="Tw Cen MT" panose="020B0602020104020603" pitchFamily="34" charset="0"/>
              </a:rPr>
              <a:t>.</a:t>
            </a:r>
          </a:p>
          <a:p>
            <a:endParaRPr lang="en-MY" sz="1000" dirty="0" smtClean="0">
              <a:latin typeface="Tw Cen MT" panose="020B0602020104020603" pitchFamily="34" charset="0"/>
            </a:endParaRPr>
          </a:p>
          <a:p>
            <a:r>
              <a:rPr lang="en-MY" sz="1000" dirty="0" smtClean="0">
                <a:latin typeface="Tw Cen MT" panose="020B0602020104020603" pitchFamily="34" charset="0"/>
              </a:rPr>
              <a:t>The record of these assessors can be found in the CITP portal via </a:t>
            </a:r>
            <a:r>
              <a:rPr lang="en-MY" sz="1000" dirty="0" smtClean="0">
                <a:latin typeface="Tw Cen MT" panose="020B0602020104020603" pitchFamily="34" charset="0"/>
                <a:hlinkClick r:id="rId2"/>
              </a:rPr>
              <a:t>www.citp.my</a:t>
            </a:r>
            <a:endParaRPr lang="en-MY" sz="1000" dirty="0" smtClean="0">
              <a:latin typeface="Tw Cen MT" panose="020B0602020104020603" pitchFamily="34" charset="0"/>
            </a:endParaRPr>
          </a:p>
          <a:p>
            <a:endParaRPr lang="en-MY" sz="1000" dirty="0">
              <a:solidFill>
                <a:srgbClr val="FF0000"/>
              </a:solidFill>
              <a:latin typeface="Tw Cen MT" panose="020B0602020104020603" pitchFamily="34" charset="0"/>
            </a:endParaRPr>
          </a:p>
        </p:txBody>
      </p:sp>
      <p:sp>
        <p:nvSpPr>
          <p:cNvPr id="5" name="Rectangle 4"/>
          <p:cNvSpPr/>
          <p:nvPr/>
        </p:nvSpPr>
        <p:spPr>
          <a:xfrm>
            <a:off x="2110333" y="63798"/>
            <a:ext cx="3167790" cy="307777"/>
          </a:xfrm>
          <a:prstGeom prst="rect">
            <a:avLst/>
          </a:prstGeom>
          <a:ln>
            <a:noFill/>
          </a:ln>
        </p:spPr>
        <p:txBody>
          <a:bodyPr wrap="none">
            <a:spAutoFit/>
          </a:bodyPr>
          <a:lstStyle/>
          <a:p>
            <a:r>
              <a:rPr lang="ms-MY" sz="1400" b="1" dirty="0">
                <a:solidFill>
                  <a:srgbClr val="FF0000"/>
                </a:solidFill>
                <a:latin typeface="Tw Cen MT" panose="020B0602020104020603" pitchFamily="34" charset="0"/>
              </a:rPr>
              <a:t>QUALITY, SAFETY &amp; PROFESSIONALISM</a:t>
            </a:r>
            <a:endParaRPr lang="ms-MY" sz="1400" dirty="0">
              <a:solidFill>
                <a:srgbClr val="FF0000"/>
              </a:solidFill>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a:t>
            </a:r>
            <a:r>
              <a:rPr lang="ms-MY" sz="2800" b="1" dirty="0" smtClean="0">
                <a:solidFill>
                  <a:schemeClr val="bg1"/>
                </a:solidFill>
                <a:latin typeface="Tw Cen MT" panose="020B0602020104020603" pitchFamily="34" charset="0"/>
              </a:rPr>
              <a:t>Q1-112</a:t>
            </a:r>
            <a:endParaRPr lang="ms-MY" sz="2800" dirty="0">
              <a:solidFill>
                <a:schemeClr val="bg1"/>
              </a:solidFill>
            </a:endParaRPr>
          </a:p>
        </p:txBody>
      </p:sp>
      <p:sp>
        <p:nvSpPr>
          <p:cNvPr id="15" name="TextBox 14"/>
          <p:cNvSpPr txBox="1"/>
          <p:nvPr/>
        </p:nvSpPr>
        <p:spPr>
          <a:xfrm>
            <a:off x="0" y="3816499"/>
            <a:ext cx="6858000" cy="230832"/>
          </a:xfrm>
          <a:prstGeom prst="rect">
            <a:avLst/>
          </a:prstGeom>
          <a:solidFill>
            <a:srgbClr val="FF330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3"/>
            <a:ext cx="6858000" cy="230832"/>
          </a:xfrm>
          <a:prstGeom prst="rect">
            <a:avLst/>
          </a:prstGeom>
          <a:solidFill>
            <a:srgbClr val="FF330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608481060"/>
              </p:ext>
            </p:extLst>
          </p:nvPr>
        </p:nvGraphicFramePr>
        <p:xfrm>
          <a:off x="209552" y="4704662"/>
          <a:ext cx="6429373" cy="1694299"/>
        </p:xfrm>
        <a:graphic>
          <a:graphicData uri="http://schemas.openxmlformats.org/drawingml/2006/table">
            <a:tbl>
              <a:tblPr firstRow="1" bandRow="1">
                <a:tableStyleId>{2D5ABB26-0587-4C30-8999-92F81FD0307C}</a:tableStyleId>
              </a:tblPr>
              <a:tblGrid>
                <a:gridCol w="2042502">
                  <a:extLst>
                    <a:ext uri="{9D8B030D-6E8A-4147-A177-3AD203B41FA5}">
                      <a16:colId xmlns:a16="http://schemas.microsoft.com/office/drawing/2014/main" val="20000"/>
                    </a:ext>
                  </a:extLst>
                </a:gridCol>
                <a:gridCol w="2042502">
                  <a:extLst>
                    <a:ext uri="{9D8B030D-6E8A-4147-A177-3AD203B41FA5}">
                      <a16:colId xmlns:a16="http://schemas.microsoft.com/office/drawing/2014/main" val="20001"/>
                    </a:ext>
                  </a:extLst>
                </a:gridCol>
                <a:gridCol w="2344369">
                  <a:extLst>
                    <a:ext uri="{9D8B030D-6E8A-4147-A177-3AD203B41FA5}">
                      <a16:colId xmlns:a16="http://schemas.microsoft.com/office/drawing/2014/main" val="20002"/>
                    </a:ext>
                  </a:extLst>
                </a:gridCol>
              </a:tblGrid>
              <a:tr h="233067">
                <a:tc>
                  <a:txBody>
                    <a:bodyPr/>
                    <a:lstStyle/>
                    <a:p>
                      <a:endParaRPr lang="en-MY" sz="1000" kern="1200" dirty="0">
                        <a:solidFill>
                          <a:schemeClr val="tx1"/>
                        </a:solidFill>
                        <a:latin typeface="Tw Cen MT" panose="020B0602020104020603"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2017</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2018</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332050">
                <a:tc>
                  <a:txBody>
                    <a:bodyPr/>
                    <a:lstStyle/>
                    <a:p>
                      <a:r>
                        <a:rPr lang="en-MY" sz="1000" kern="1200" dirty="0" smtClean="0">
                          <a:solidFill>
                            <a:schemeClr val="tx1"/>
                          </a:solidFill>
                          <a:latin typeface="Tw Cen MT" panose="020B0602020104020603" pitchFamily="34" charset="0"/>
                          <a:ea typeface="+mn-ea"/>
                          <a:cs typeface="+mn-cs"/>
                        </a:rPr>
                        <a:t>Baseline</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340 projects</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500 projects</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8734">
                <a:tc>
                  <a:txBody>
                    <a:bodyPr/>
                    <a:lstStyle/>
                    <a:p>
                      <a:r>
                        <a:rPr lang="en-MY" sz="1000" kern="1200" dirty="0" smtClean="0">
                          <a:solidFill>
                            <a:schemeClr val="tx1"/>
                          </a:solidFill>
                          <a:latin typeface="Tw Cen MT" panose="020B0602020104020603" pitchFamily="34" charset="0"/>
                          <a:ea typeface="+mn-ea"/>
                          <a:cs typeface="+mn-cs"/>
                        </a:rPr>
                        <a:t>Target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102 </a:t>
                      </a:r>
                    </a:p>
                    <a:p>
                      <a:pPr algn="ctr"/>
                      <a:r>
                        <a:rPr lang="en-MY" sz="1000" kern="1200" dirty="0" smtClean="0">
                          <a:solidFill>
                            <a:schemeClr val="tx1"/>
                          </a:solidFill>
                          <a:latin typeface="Tw Cen MT" panose="020B0602020104020603" pitchFamily="34" charset="0"/>
                          <a:ea typeface="+mn-ea"/>
                          <a:cs typeface="+mn-cs"/>
                        </a:rPr>
                        <a:t>(30% of 340)</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300 </a:t>
                      </a:r>
                    </a:p>
                    <a:p>
                      <a:pPr algn="ctr"/>
                      <a:r>
                        <a:rPr lang="en-MY" sz="1000" kern="1200" dirty="0" smtClean="0">
                          <a:solidFill>
                            <a:schemeClr val="tx1"/>
                          </a:solidFill>
                          <a:latin typeface="Tw Cen MT" panose="020B0602020104020603" pitchFamily="34" charset="0"/>
                          <a:ea typeface="+mn-ea"/>
                          <a:cs typeface="+mn-cs"/>
                        </a:rPr>
                        <a:t>(60% of 500)</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8734">
                <a:tc>
                  <a:txBody>
                    <a:bodyPr/>
                    <a:lstStyle/>
                    <a:p>
                      <a:r>
                        <a:rPr lang="en-MY" sz="1000" kern="1200" dirty="0" smtClean="0">
                          <a:solidFill>
                            <a:schemeClr val="tx1"/>
                          </a:solidFill>
                          <a:latin typeface="Tw Cen MT" panose="020B0602020104020603" pitchFamily="34" charset="0"/>
                          <a:ea typeface="+mn-ea"/>
                          <a:cs typeface="+mn-cs"/>
                        </a:rPr>
                        <a:t>Achievement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102</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87 trained</a:t>
                      </a:r>
                    </a:p>
                    <a:p>
                      <a:pPr algn="ctr"/>
                      <a:r>
                        <a:rPr lang="en-MY" sz="1000" kern="1200" dirty="0" smtClean="0">
                          <a:solidFill>
                            <a:schemeClr val="tx1"/>
                          </a:solidFill>
                          <a:latin typeface="Tw Cen MT" panose="020B0602020104020603" pitchFamily="34" charset="0"/>
                          <a:ea typeface="+mn-ea"/>
                          <a:cs typeface="+mn-cs"/>
                        </a:rPr>
                        <a:t>39 qualified (Q2 2018)</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25929">
                <a:tc>
                  <a:txBody>
                    <a:bodyPr/>
                    <a:lstStyle/>
                    <a:p>
                      <a:r>
                        <a:rPr lang="en-MY" sz="1000" kern="1200" dirty="0" smtClean="0">
                          <a:solidFill>
                            <a:schemeClr val="tx1"/>
                          </a:solidFill>
                          <a:latin typeface="Tw Cen MT" panose="020B0602020104020603" pitchFamily="34" charset="0"/>
                          <a:ea typeface="+mn-ea"/>
                          <a:cs typeface="+mn-cs"/>
                        </a:rPr>
                        <a:t>Achievement %</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100%</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13%</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844514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0" y="2337051"/>
          <a:ext cx="6858000" cy="1961817"/>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374936">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solidFill>
                      <a:schemeClr val="bg2">
                        <a:lumMod val="50000"/>
                        <a:alpha val="60000"/>
                      </a:schemeClr>
                    </a:solidFill>
                  </a:tcPr>
                </a:tc>
                <a:extLst>
                  <a:ext uri="{0D108BD9-81ED-4DB2-BD59-A6C34878D82A}">
                    <a16:rowId xmlns:a16="http://schemas.microsoft.com/office/drawing/2014/main" val="2306563032"/>
                  </a:ext>
                </a:extLst>
              </a:tr>
              <a:tr h="1586881">
                <a:tc>
                  <a:txBody>
                    <a:bodyPr/>
                    <a:lstStyle/>
                    <a:p>
                      <a:pPr>
                        <a:lnSpc>
                          <a:spcPct val="100000"/>
                        </a:lnSpc>
                      </a:pPr>
                      <a:r>
                        <a:rPr lang="en-US" sz="900" dirty="0" smtClean="0">
                          <a:solidFill>
                            <a:srgbClr val="000000"/>
                          </a:solidFill>
                          <a:latin typeface="Tw Cen MT" pitchFamily="34" charset="0"/>
                        </a:rPr>
                        <a:t>Construction industry blueprint on skilled trades completed</a:t>
                      </a:r>
                    </a:p>
                    <a:p>
                      <a:pPr>
                        <a:lnSpc>
                          <a:spcPct val="100000"/>
                        </a:lnSpc>
                      </a:pPr>
                      <a:endParaRPr lang="en-US" sz="900" dirty="0" smtClean="0">
                        <a:solidFill>
                          <a:srgbClr val="000000"/>
                        </a:solidFill>
                        <a:latin typeface="Tw Cen MT" pitchFamily="34" charset="0"/>
                      </a:endParaRPr>
                    </a:p>
                    <a:p>
                      <a:pPr>
                        <a:lnSpc>
                          <a:spcPct val="100000"/>
                        </a:lnSpc>
                      </a:pPr>
                      <a:r>
                        <a:rPr lang="en-US" sz="900" dirty="0" smtClean="0">
                          <a:solidFill>
                            <a:srgbClr val="000000"/>
                          </a:solidFill>
                          <a:latin typeface="Tw Cen MT" pitchFamily="34" charset="0"/>
                        </a:rPr>
                        <a:t>Top ten highly demanded construction related skilled trades validated by industry</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rgbClr val="000000"/>
                          </a:solidFill>
                          <a:latin typeface="Tw Cen MT" pitchFamily="34" charset="0"/>
                        </a:rPr>
                        <a:t>1</a:t>
                      </a:r>
                      <a:r>
                        <a:rPr lang="en-US" sz="900" baseline="30000" dirty="0" smtClean="0">
                          <a:solidFill>
                            <a:srgbClr val="000000"/>
                          </a:solidFill>
                          <a:latin typeface="Tw Cen MT" pitchFamily="34" charset="0"/>
                        </a:rPr>
                        <a:t>st</a:t>
                      </a:r>
                      <a:r>
                        <a:rPr lang="en-US" sz="900" dirty="0" smtClean="0">
                          <a:solidFill>
                            <a:srgbClr val="000000"/>
                          </a:solidFill>
                          <a:latin typeface="Tw Cen MT" pitchFamily="34" charset="0"/>
                        </a:rPr>
                        <a:t> draft on training maps for top ten skilled trades validated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rgbClr val="000000"/>
                          </a:solidFill>
                          <a:latin typeface="Tw Cen MT" pitchFamily="34" charset="0"/>
                        </a:rPr>
                        <a:t>Training maps for top ten skilled trades published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solidFill>
                          <a:srgbClr val="FF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304357"/>
            <a:ext cx="6857999" cy="5601643"/>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Megat Kamil Azmi Megat Rus Kamarani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Ir Raslim Salleh</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Aljuffry Mohd Ariffin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34520"/>
          <a:ext cx="4550737" cy="1322832"/>
        </p:xfrm>
        <a:graphic>
          <a:graphicData uri="http://schemas.openxmlformats.org/drawingml/2006/table">
            <a:tbl>
              <a:tblPr firstRow="1" bandRow="1">
                <a:tableStyleId>{5C22544A-7EE6-4342-B048-85BDC9FD1C3A}</a:tableStyleId>
              </a:tblPr>
              <a:tblGrid>
                <a:gridCol w="4550737">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Top ten highly demanded skilled trades have training need analysis, occupational analysis and training maps by Q4 2018</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smtClean="0">
                          <a:solidFill>
                            <a:schemeClr val="tx1"/>
                          </a:solidFill>
                          <a:latin typeface="Tw Cen MT" panose="020B0602020104020603" pitchFamily="34" charset="0"/>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P1 - Continue investment in human capital development in construction</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P1a - Streamline construction-related training programmes in Malaysia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4" y="4308263"/>
            <a:ext cx="6797860" cy="5016758"/>
          </a:xfrm>
          <a:prstGeom prst="rect">
            <a:avLst/>
          </a:prstGeom>
          <a:noFill/>
        </p:spPr>
        <p:txBody>
          <a:bodyPr wrap="square" rtlCol="0">
            <a:spAutoFit/>
          </a:bodyPr>
          <a:lstStyle/>
          <a:p>
            <a:pPr algn="just"/>
            <a:r>
              <a:rPr lang="en-US" sz="1000" dirty="0" smtClean="0">
                <a:latin typeface="Tw Cen MT" panose="020B0602020104020603" pitchFamily="34" charset="0"/>
              </a:rPr>
              <a:t>This KPI is under the purview of IWG8.</a:t>
            </a:r>
          </a:p>
          <a:p>
            <a:pPr algn="just"/>
            <a:endParaRPr lang="en-US" sz="1000" dirty="0" smtClean="0">
              <a:latin typeface="Tw Cen MT" panose="020B0602020104020603" pitchFamily="34" charset="0"/>
            </a:endParaRPr>
          </a:p>
          <a:p>
            <a:pPr algn="just"/>
            <a:r>
              <a:rPr lang="en-US" sz="1000" b="1" dirty="0" smtClean="0">
                <a:latin typeface="Tw Cen MT" panose="020B0602020104020603" pitchFamily="34" charset="0"/>
              </a:rPr>
              <a:t>Construction </a:t>
            </a:r>
            <a:r>
              <a:rPr lang="en-US" sz="1000" b="1" dirty="0">
                <a:latin typeface="Tw Cen MT" panose="020B0602020104020603" pitchFamily="34" charset="0"/>
              </a:rPr>
              <a:t>Industry Competency Blueprint (CICB)</a:t>
            </a:r>
          </a:p>
          <a:p>
            <a:pPr algn="just"/>
            <a:r>
              <a:rPr lang="en-US" sz="1000" dirty="0">
                <a:latin typeface="Tw Cen MT" panose="020B0602020104020603" pitchFamily="34" charset="0"/>
              </a:rPr>
              <a:t>CICB will be the roadmap for the enhancement of the existing </a:t>
            </a:r>
            <a:r>
              <a:rPr lang="en-US" sz="1000" dirty="0" smtClean="0">
                <a:latin typeface="Tw Cen MT" panose="020B0602020104020603" pitchFamily="34" charset="0"/>
              </a:rPr>
              <a:t>competency standards </a:t>
            </a:r>
            <a:r>
              <a:rPr lang="en-US" sz="1000" dirty="0">
                <a:latin typeface="Tw Cen MT" panose="020B0602020104020603" pitchFamily="34" charset="0"/>
              </a:rPr>
              <a:t>and the development of new </a:t>
            </a:r>
            <a:r>
              <a:rPr lang="en-US" sz="1000" dirty="0" smtClean="0">
                <a:latin typeface="Tw Cen MT" panose="020B0602020104020603" pitchFamily="34" charset="0"/>
              </a:rPr>
              <a:t>competency </a:t>
            </a:r>
            <a:r>
              <a:rPr lang="en-US" sz="1000" dirty="0">
                <a:latin typeface="Tw Cen MT" panose="020B0602020104020603" pitchFamily="34" charset="0"/>
              </a:rPr>
              <a:t>standards. This blueprint will lead to other aspects of the competency processes such as the </a:t>
            </a:r>
            <a:r>
              <a:rPr lang="en-US" sz="1000" dirty="0" smtClean="0">
                <a:latin typeface="Tw Cen MT" panose="020B0602020104020603" pitchFamily="34" charset="0"/>
              </a:rPr>
              <a:t>need </a:t>
            </a:r>
            <a:r>
              <a:rPr lang="en-US" sz="1000" dirty="0">
                <a:latin typeface="Tw Cen MT" panose="020B0602020104020603" pitchFamily="34" charset="0"/>
              </a:rPr>
              <a:t>for </a:t>
            </a:r>
            <a:r>
              <a:rPr lang="en-US" sz="1000" dirty="0" smtClean="0">
                <a:latin typeface="Tw Cen MT" panose="020B0602020104020603" pitchFamily="34" charset="0"/>
              </a:rPr>
              <a:t>competency </a:t>
            </a:r>
            <a:r>
              <a:rPr lang="en-US" sz="1000" dirty="0">
                <a:latin typeface="Tw Cen MT" panose="020B0602020104020603" pitchFamily="34" charset="0"/>
              </a:rPr>
              <a:t>standards, the improvement of the existing </a:t>
            </a:r>
            <a:r>
              <a:rPr lang="en-US" sz="1000" dirty="0" smtClean="0">
                <a:latin typeface="Tw Cen MT" panose="020B0602020104020603" pitchFamily="34" charset="0"/>
              </a:rPr>
              <a:t>competency </a:t>
            </a:r>
            <a:r>
              <a:rPr lang="en-US" sz="1000" dirty="0">
                <a:latin typeface="Tw Cen MT" panose="020B0602020104020603" pitchFamily="34" charset="0"/>
              </a:rPr>
              <a:t>standards, course of study and training pathways.  This development will also lead to the introduction or the improvement of the assessment, internal and external verification </a:t>
            </a:r>
            <a:r>
              <a:rPr lang="en-US" sz="1000" dirty="0" smtClean="0">
                <a:latin typeface="Tw Cen MT" panose="020B0602020104020603" pitchFamily="34" charset="0"/>
              </a:rPr>
              <a:t>processes and </a:t>
            </a:r>
            <a:r>
              <a:rPr lang="en-US" sz="1000" dirty="0">
                <a:latin typeface="Tw Cen MT" panose="020B0602020104020603" pitchFamily="34" charset="0"/>
              </a:rPr>
              <a:t>will later be identified as the Construction Industry Competency Framework (CICF</a:t>
            </a:r>
            <a:r>
              <a:rPr lang="en-US" sz="1000" dirty="0" smtClean="0">
                <a:latin typeface="Tw Cen MT" panose="020B0602020104020603" pitchFamily="34" charset="0"/>
              </a:rPr>
              <a:t>).</a:t>
            </a:r>
          </a:p>
          <a:p>
            <a:endParaRPr lang="en-MY" sz="1000" dirty="0">
              <a:latin typeface="Tw Cen MT" panose="020B0602020104020603" pitchFamily="34" charset="0"/>
            </a:endParaRPr>
          </a:p>
          <a:p>
            <a:pPr algn="just"/>
            <a:r>
              <a:rPr lang="en-US" sz="1000" dirty="0">
                <a:latin typeface="Tw Cen MT" panose="020B0602020104020603" pitchFamily="34" charset="0"/>
              </a:rPr>
              <a:t>This blueprint was completed by </a:t>
            </a:r>
            <a:r>
              <a:rPr lang="en-US" sz="1000" dirty="0" err="1">
                <a:latin typeface="Tw Cen MT" panose="020B0602020104020603" pitchFamily="34" charset="0"/>
              </a:rPr>
              <a:t>Saiful</a:t>
            </a:r>
            <a:r>
              <a:rPr lang="en-US" sz="1000" dirty="0">
                <a:latin typeface="Tw Cen MT" panose="020B0602020104020603" pitchFamily="34" charset="0"/>
              </a:rPr>
              <a:t> Training &amp; Consultancy and presented and validated by IWG8 on 3 </a:t>
            </a:r>
            <a:r>
              <a:rPr lang="en-US" sz="1000" dirty="0" smtClean="0">
                <a:latin typeface="Tw Cen MT" panose="020B0602020104020603" pitchFamily="34" charset="0"/>
              </a:rPr>
              <a:t>Aug 2016.</a:t>
            </a:r>
            <a:endParaRPr lang="en-US" sz="1000" dirty="0">
              <a:latin typeface="Tw Cen MT" panose="020B0602020104020603" pitchFamily="34" charset="0"/>
            </a:endParaRPr>
          </a:p>
          <a:p>
            <a:pPr algn="just"/>
            <a:endParaRPr lang="en-US" sz="1000" dirty="0">
              <a:latin typeface="Tw Cen MT" panose="020B0602020104020603" pitchFamily="34" charset="0"/>
            </a:endParaRPr>
          </a:p>
          <a:p>
            <a:pPr algn="just"/>
            <a:r>
              <a:rPr lang="en-US" sz="1000" b="1" dirty="0" smtClean="0">
                <a:latin typeface="Tw Cen MT" panose="020B0602020104020603" pitchFamily="34" charset="0"/>
              </a:rPr>
              <a:t>Top </a:t>
            </a:r>
            <a:r>
              <a:rPr lang="en-US" sz="1000" b="1" dirty="0">
                <a:latin typeface="Tw Cen MT" panose="020B0602020104020603" pitchFamily="34" charset="0"/>
              </a:rPr>
              <a:t>Ten High Impact Construction Related Skilled </a:t>
            </a:r>
            <a:r>
              <a:rPr lang="en-US" sz="1000" b="1" dirty="0" smtClean="0">
                <a:latin typeface="Tw Cen MT" panose="020B0602020104020603" pitchFamily="34" charset="0"/>
              </a:rPr>
              <a:t>Trades : </a:t>
            </a:r>
            <a:endParaRPr lang="en-US" sz="1000" b="1" dirty="0">
              <a:latin typeface="Tw Cen MT" panose="020B0602020104020603" pitchFamily="34" charset="0"/>
            </a:endParaRPr>
          </a:p>
          <a:p>
            <a:pPr algn="just"/>
            <a:r>
              <a:rPr lang="en-US" sz="1000" dirty="0" smtClean="0">
                <a:latin typeface="Tw Cen MT" panose="020B0602020104020603" pitchFamily="34" charset="0"/>
              </a:rPr>
              <a:t>They are as follows:</a:t>
            </a:r>
            <a:endParaRPr lang="en-US" sz="1000" dirty="0">
              <a:latin typeface="Tw Cen MT" panose="020B0602020104020603" pitchFamily="34" charset="0"/>
            </a:endParaRPr>
          </a:p>
          <a:p>
            <a:pPr marL="228600" indent="-228600" algn="just">
              <a:buFont typeface="+mj-lt"/>
              <a:buAutoNum type="arabicParenR"/>
            </a:pPr>
            <a:r>
              <a:rPr lang="en-US" sz="1000" dirty="0" smtClean="0">
                <a:latin typeface="Tw Cen MT" panose="020B0602020104020603" pitchFamily="34" charset="0"/>
              </a:rPr>
              <a:t>Scaffolding </a:t>
            </a:r>
            <a:r>
              <a:rPr lang="en-US" sz="1000" dirty="0">
                <a:latin typeface="Tw Cen MT" panose="020B0602020104020603" pitchFamily="34" charset="0"/>
              </a:rPr>
              <a:t>Erection</a:t>
            </a:r>
          </a:p>
          <a:p>
            <a:pPr marL="228600" indent="-228600" algn="just">
              <a:buFont typeface="+mj-lt"/>
              <a:buAutoNum type="arabicParenR"/>
            </a:pPr>
            <a:r>
              <a:rPr lang="en-US" sz="1000" dirty="0" smtClean="0">
                <a:latin typeface="Tw Cen MT" panose="020B0602020104020603" pitchFamily="34" charset="0"/>
              </a:rPr>
              <a:t>Welding </a:t>
            </a:r>
            <a:r>
              <a:rPr lang="en-US" sz="1000" dirty="0">
                <a:latin typeface="Tw Cen MT" panose="020B0602020104020603" pitchFamily="34" charset="0"/>
              </a:rPr>
              <a:t>3G and 6G</a:t>
            </a:r>
          </a:p>
          <a:p>
            <a:pPr marL="228600" indent="-228600" algn="just">
              <a:buFont typeface="+mj-lt"/>
              <a:buAutoNum type="arabicParenR"/>
            </a:pPr>
            <a:r>
              <a:rPr lang="en-US" sz="1000" dirty="0" smtClean="0">
                <a:latin typeface="Tw Cen MT" panose="020B0602020104020603" pitchFamily="34" charset="0"/>
              </a:rPr>
              <a:t>Wireman </a:t>
            </a:r>
            <a:r>
              <a:rPr lang="en-US" sz="1000" dirty="0">
                <a:latin typeface="Tw Cen MT" panose="020B0602020104020603" pitchFamily="34" charset="0"/>
              </a:rPr>
              <a:t>(PW1, PW2, PW3, and PW4)</a:t>
            </a:r>
          </a:p>
          <a:p>
            <a:pPr marL="228600" indent="-228600" algn="just">
              <a:buFont typeface="+mj-lt"/>
              <a:buAutoNum type="arabicParenR"/>
            </a:pPr>
            <a:r>
              <a:rPr lang="en-US" sz="1000" dirty="0" err="1" smtClean="0">
                <a:latin typeface="Tw Cen MT" panose="020B0602020104020603" pitchFamily="34" charset="0"/>
              </a:rPr>
              <a:t>Chargeman</a:t>
            </a:r>
            <a:r>
              <a:rPr lang="en-US" sz="1000" dirty="0" smtClean="0">
                <a:latin typeface="Tw Cen MT" panose="020B0602020104020603" pitchFamily="34" charset="0"/>
              </a:rPr>
              <a:t> </a:t>
            </a:r>
            <a:r>
              <a:rPr lang="en-US" sz="1000" dirty="0">
                <a:latin typeface="Tw Cen MT" panose="020B0602020104020603" pitchFamily="34" charset="0"/>
              </a:rPr>
              <a:t>(A0, A1, B0, B1 and B4)</a:t>
            </a:r>
          </a:p>
          <a:p>
            <a:pPr marL="228600" indent="-228600" algn="just">
              <a:buFont typeface="+mj-lt"/>
              <a:buAutoNum type="arabicParenR"/>
            </a:pPr>
            <a:r>
              <a:rPr lang="en-US" sz="1000" dirty="0" smtClean="0">
                <a:latin typeface="Tw Cen MT" panose="020B0602020104020603" pitchFamily="34" charset="0"/>
              </a:rPr>
              <a:t>Gas </a:t>
            </a:r>
            <a:r>
              <a:rPr lang="en-US" sz="1000" dirty="0">
                <a:latin typeface="Tw Cen MT" panose="020B0602020104020603" pitchFamily="34" charset="0"/>
              </a:rPr>
              <a:t>Pipe Fitting (Fitting / Insulation)</a:t>
            </a:r>
          </a:p>
          <a:p>
            <a:pPr marL="228600" indent="-228600" algn="just">
              <a:buFont typeface="+mj-lt"/>
              <a:buAutoNum type="arabicParenR"/>
            </a:pPr>
            <a:r>
              <a:rPr lang="en-US" sz="1000" dirty="0" smtClean="0">
                <a:latin typeface="Tw Cen MT" panose="020B0602020104020603" pitchFamily="34" charset="0"/>
              </a:rPr>
              <a:t>Blasting </a:t>
            </a:r>
            <a:r>
              <a:rPr lang="en-US" sz="1000" dirty="0">
                <a:latin typeface="Tw Cen MT" panose="020B0602020104020603" pitchFamily="34" charset="0"/>
              </a:rPr>
              <a:t>&amp; Painting</a:t>
            </a:r>
          </a:p>
          <a:p>
            <a:pPr marL="228600" indent="-228600" algn="just">
              <a:buFont typeface="+mj-lt"/>
              <a:buAutoNum type="arabicParenR"/>
            </a:pPr>
            <a:r>
              <a:rPr lang="en-US" sz="1000" dirty="0" smtClean="0">
                <a:latin typeface="Tw Cen MT" panose="020B0602020104020603" pitchFamily="34" charset="0"/>
              </a:rPr>
              <a:t>Non </a:t>
            </a:r>
            <a:r>
              <a:rPr lang="en-US" sz="1000" dirty="0">
                <a:latin typeface="Tw Cen MT" panose="020B0602020104020603" pitchFamily="34" charset="0"/>
              </a:rPr>
              <a:t>Destructive Testing (NDT)</a:t>
            </a:r>
          </a:p>
          <a:p>
            <a:pPr marL="228600" indent="-228600" algn="just">
              <a:buFont typeface="+mj-lt"/>
              <a:buAutoNum type="arabicParenR"/>
            </a:pPr>
            <a:r>
              <a:rPr lang="en-US" sz="1000" dirty="0" smtClean="0">
                <a:latin typeface="Tw Cen MT" panose="020B0602020104020603" pitchFamily="34" charset="0"/>
              </a:rPr>
              <a:t>Crane </a:t>
            </a:r>
            <a:r>
              <a:rPr lang="en-US" sz="1000" dirty="0">
                <a:latin typeface="Tw Cen MT" panose="020B0602020104020603" pitchFamily="34" charset="0"/>
              </a:rPr>
              <a:t>Operation</a:t>
            </a:r>
          </a:p>
          <a:p>
            <a:pPr marL="228600" indent="-228600" algn="just">
              <a:buFont typeface="+mj-lt"/>
              <a:buAutoNum type="arabicParenR"/>
            </a:pPr>
            <a:r>
              <a:rPr lang="en-US" sz="1000" dirty="0" smtClean="0">
                <a:latin typeface="Tw Cen MT" panose="020B0602020104020603" pitchFamily="34" charset="0"/>
              </a:rPr>
              <a:t>Plant </a:t>
            </a:r>
            <a:r>
              <a:rPr lang="en-US" sz="1000" dirty="0">
                <a:latin typeface="Tw Cen MT" panose="020B0602020104020603" pitchFamily="34" charset="0"/>
              </a:rPr>
              <a:t>Operation</a:t>
            </a:r>
          </a:p>
          <a:p>
            <a:pPr marL="228600" indent="-228600" algn="just">
              <a:buFont typeface="+mj-lt"/>
              <a:buAutoNum type="arabicParenR"/>
            </a:pPr>
            <a:r>
              <a:rPr lang="en-US" sz="1000" dirty="0" smtClean="0">
                <a:latin typeface="Tw Cen MT" panose="020B0602020104020603" pitchFamily="34" charset="0"/>
              </a:rPr>
              <a:t>Plumbing </a:t>
            </a:r>
            <a:endParaRPr lang="en-US" sz="1000" dirty="0">
              <a:latin typeface="Tw Cen MT" panose="020B0602020104020603" pitchFamily="34" charset="0"/>
            </a:endParaRPr>
          </a:p>
          <a:p>
            <a:pPr algn="just"/>
            <a:endParaRPr lang="en-US" sz="1000" dirty="0">
              <a:latin typeface="Tw Cen MT" panose="020B0602020104020603" pitchFamily="34" charset="0"/>
            </a:endParaRPr>
          </a:p>
          <a:p>
            <a:pPr algn="just"/>
            <a:r>
              <a:rPr lang="en-US" sz="1000" b="1" dirty="0">
                <a:latin typeface="Tw Cen MT" panose="020B0602020104020603" pitchFamily="34" charset="0"/>
              </a:rPr>
              <a:t>Training Maps For Top Ten Skilled Trades </a:t>
            </a:r>
          </a:p>
          <a:p>
            <a:pPr algn="just"/>
            <a:r>
              <a:rPr lang="en-US" sz="1000" dirty="0" err="1">
                <a:latin typeface="Tw Cen MT" panose="020B0602020104020603" pitchFamily="34" charset="0"/>
              </a:rPr>
              <a:t>Saiful</a:t>
            </a:r>
            <a:r>
              <a:rPr lang="en-US" sz="1000" dirty="0">
                <a:latin typeface="Tw Cen MT" panose="020B0602020104020603" pitchFamily="34" charset="0"/>
              </a:rPr>
              <a:t> Training &amp; </a:t>
            </a:r>
            <a:r>
              <a:rPr lang="en-US" sz="1000" dirty="0" smtClean="0">
                <a:latin typeface="Tw Cen MT" panose="020B0602020104020603" pitchFamily="34" charset="0"/>
              </a:rPr>
              <a:t>Consultancy was appointed on 15 </a:t>
            </a:r>
            <a:r>
              <a:rPr lang="en-US" sz="1000" dirty="0">
                <a:latin typeface="Tw Cen MT" panose="020B0602020104020603" pitchFamily="34" charset="0"/>
              </a:rPr>
              <a:t>May 2017 to </a:t>
            </a:r>
            <a:r>
              <a:rPr lang="en-US" sz="1000" dirty="0" smtClean="0">
                <a:latin typeface="Tw Cen MT" panose="020B0602020104020603" pitchFamily="34" charset="0"/>
              </a:rPr>
              <a:t>develop the </a:t>
            </a:r>
            <a:r>
              <a:rPr lang="en-US" sz="1000" dirty="0">
                <a:latin typeface="Tw Cen MT" panose="020B0602020104020603" pitchFamily="34" charset="0"/>
              </a:rPr>
              <a:t>training map for the 10 Construction Industry Occupational Title (CIOT) identified by IWG8</a:t>
            </a:r>
            <a:r>
              <a:rPr lang="en-US" sz="1000" dirty="0" smtClean="0">
                <a:latin typeface="Tw Cen MT" panose="020B0602020104020603" pitchFamily="34" charset="0"/>
              </a:rPr>
              <a:t>. Final draft of the training maps for the top ten skilled trades were submitted by the consultant on 18 Dec 2017 and have been validated  in IWG 8 meeting on 16</a:t>
            </a:r>
            <a:r>
              <a:rPr lang="en-US" sz="1000" baseline="30000" dirty="0" smtClean="0">
                <a:latin typeface="Tw Cen MT" panose="020B0602020104020603" pitchFamily="34" charset="0"/>
              </a:rPr>
              <a:t> </a:t>
            </a:r>
            <a:r>
              <a:rPr lang="en-US" sz="1000" dirty="0" smtClean="0">
                <a:latin typeface="Tw Cen MT" panose="020B0602020104020603" pitchFamily="34" charset="0"/>
              </a:rPr>
              <a:t>January 2018.</a:t>
            </a:r>
            <a:endParaRPr lang="en-US" sz="1000" dirty="0">
              <a:latin typeface="Tw Cen MT" panose="020B0602020104020603" pitchFamily="34" charset="0"/>
            </a:endParaRPr>
          </a:p>
          <a:p>
            <a:pPr algn="just"/>
            <a:endParaRPr lang="en-US" sz="1000" dirty="0" smtClean="0">
              <a:latin typeface="Tw Cen MT" panose="020B0602020104020603" pitchFamily="34" charset="0"/>
            </a:endParaRPr>
          </a:p>
          <a:p>
            <a:pPr algn="just"/>
            <a:r>
              <a:rPr lang="en-US" sz="1000" b="1" dirty="0">
                <a:latin typeface="Tw Cen MT" panose="020B0602020104020603" pitchFamily="34" charset="0"/>
              </a:rPr>
              <a:t>Training Map Published</a:t>
            </a:r>
          </a:p>
          <a:p>
            <a:pPr algn="just"/>
            <a:r>
              <a:rPr lang="en-US" sz="1000" dirty="0" smtClean="0">
                <a:latin typeface="Tw Cen MT" panose="020B0602020104020603" pitchFamily="34" charset="0"/>
              </a:rPr>
              <a:t>Training maps for the top ten skilled trades were published in May 2018 and distributed to TVET agencies, related training centers and all CIDB offices. </a:t>
            </a:r>
            <a:endParaRPr lang="en-MY" sz="1000" dirty="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P1-049</a:t>
            </a:r>
            <a:endParaRPr lang="ms-MY" sz="2800" dirty="0">
              <a:solidFill>
                <a:schemeClr val="bg1"/>
              </a:solidFill>
            </a:endParaRPr>
          </a:p>
        </p:txBody>
      </p:sp>
      <p:sp>
        <p:nvSpPr>
          <p:cNvPr id="15" name="TextBox 14"/>
          <p:cNvSpPr txBox="1"/>
          <p:nvPr/>
        </p:nvSpPr>
        <p:spPr>
          <a:xfrm>
            <a:off x="0" y="4078198"/>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2129880"/>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Tree>
    <p:extLst>
      <p:ext uri="{BB962C8B-B14F-4D97-AF65-F5344CB8AC3E}">
        <p14:creationId xmlns:p14="http://schemas.microsoft.com/office/powerpoint/2010/main" val="7716829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9"/>
          <a:ext cx="6858000" cy="1092209"/>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50335">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71600">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284402">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726449">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500 on-the-job apprentices in  approved fields produced.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700 on-the-job apprentices in  approved fields produced.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1000 on-the-job apprentices in  approved fields produced.</a:t>
                      </a:r>
                    </a:p>
                    <a:p>
                      <a:pPr>
                        <a:lnSpc>
                          <a:spcPct val="100000"/>
                        </a:lnSpc>
                      </a:pPr>
                      <a:endParaRPr lang="en-MY" sz="900" b="1"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1,300 on-the-job apprentices in  approved fields produced.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1,500 on-the-job apprentices in  approved fields produced.</a:t>
                      </a:r>
                    </a:p>
                    <a:p>
                      <a:pPr>
                        <a:lnSpc>
                          <a:spcPct val="100000"/>
                        </a:lnSpc>
                      </a:pPr>
                      <a:endParaRPr lang="en-MY" sz="900" dirty="0">
                        <a:solidFill>
                          <a:srgbClr val="FF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8625" y="4367545"/>
            <a:ext cx="6857999" cy="533106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25138" y="0"/>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Megat Kamil Azmi Megat Rus Kamarani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Ir Raslim Salleh</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Aljuffry Mohd Ariffin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34520"/>
          <a:ext cx="4550737" cy="1179643"/>
        </p:xfrm>
        <a:graphic>
          <a:graphicData uri="http://schemas.openxmlformats.org/drawingml/2006/table">
            <a:tbl>
              <a:tblPr firstRow="1" bandRow="1">
                <a:tableStyleId>{5C22544A-7EE6-4342-B048-85BDC9FD1C3A}</a:tableStyleId>
              </a:tblPr>
              <a:tblGrid>
                <a:gridCol w="4550737">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5,000 on-the-job apprentices produced by Q4 2020 </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smtClean="0">
                          <a:solidFill>
                            <a:schemeClr val="tx1"/>
                          </a:solidFill>
                          <a:latin typeface="Tw Cen MT" panose="020B0602020104020603" pitchFamily="34" charset="0"/>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P1 - Continue investment in human capital development in construction</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P1b - Strengthen reach, effectiveness and comprehensiveness of training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4" y="3260093"/>
            <a:ext cx="6759760" cy="2108269"/>
          </a:xfrm>
          <a:prstGeom prst="rect">
            <a:avLst/>
          </a:prstGeom>
          <a:noFill/>
        </p:spPr>
        <p:txBody>
          <a:bodyPr wrap="square" rtlCol="0">
            <a:spAutoFit/>
          </a:bodyPr>
          <a:lstStyle/>
          <a:p>
            <a:r>
              <a:rPr lang="en-US" sz="1000" dirty="0">
                <a:latin typeface="Tw Cen MT" pitchFamily="34" charset="0"/>
              </a:rPr>
              <a:t>This KPI is under the purview of IWG8.</a:t>
            </a:r>
          </a:p>
          <a:p>
            <a:endParaRPr lang="en-US" sz="700" b="1" dirty="0" smtClean="0">
              <a:latin typeface="Tw Cen MT" pitchFamily="34" charset="0"/>
            </a:endParaRPr>
          </a:p>
          <a:p>
            <a:r>
              <a:rPr lang="en-US" sz="1000" b="1" dirty="0" smtClean="0">
                <a:latin typeface="Tw Cen MT" pitchFamily="34" charset="0"/>
              </a:rPr>
              <a:t>Construction Apprenticeship Program</a:t>
            </a:r>
          </a:p>
          <a:p>
            <a:r>
              <a:rPr lang="en-US" sz="1000" dirty="0" smtClean="0">
                <a:latin typeface="Tw Cen MT" pitchFamily="34" charset="0"/>
              </a:rPr>
              <a:t>This program is aimed at producing high skill workers in these three (3) main categories :</a:t>
            </a:r>
          </a:p>
          <a:p>
            <a:pPr marL="228600" indent="-228600">
              <a:buFont typeface="+mj-lt"/>
              <a:buAutoNum type="arabicParenR"/>
            </a:pPr>
            <a:r>
              <a:rPr lang="en-US" sz="1000" dirty="0" smtClean="0">
                <a:latin typeface="Tw Cen MT" pitchFamily="34" charset="0"/>
              </a:rPr>
              <a:t>Construction Skilled Worker</a:t>
            </a:r>
          </a:p>
          <a:p>
            <a:pPr marL="228600" indent="-228600">
              <a:buFont typeface="+mj-lt"/>
              <a:buAutoNum type="arabicParenR"/>
            </a:pPr>
            <a:r>
              <a:rPr lang="en-US" sz="1000" dirty="0" smtClean="0">
                <a:latin typeface="Tw Cen MT" pitchFamily="34" charset="0"/>
              </a:rPr>
              <a:t>Construction Site Supervisor</a:t>
            </a:r>
          </a:p>
          <a:p>
            <a:pPr marL="228600" indent="-228600">
              <a:buFont typeface="+mj-lt"/>
              <a:buAutoNum type="arabicParenR"/>
            </a:pPr>
            <a:r>
              <a:rPr lang="en-US" sz="1000" dirty="0" smtClean="0">
                <a:latin typeface="Tw Cen MT" pitchFamily="34" charset="0"/>
              </a:rPr>
              <a:t>Construction Site Manager</a:t>
            </a:r>
          </a:p>
          <a:p>
            <a:endParaRPr lang="en-US" sz="700" dirty="0" smtClean="0">
              <a:latin typeface="Tw Cen MT" pitchFamily="34" charset="0"/>
            </a:endParaRPr>
          </a:p>
          <a:p>
            <a:pPr algn="just"/>
            <a:r>
              <a:rPr lang="en-US" sz="1000" dirty="0" smtClean="0">
                <a:latin typeface="Tw Cen MT" pitchFamily="34" charset="0"/>
              </a:rPr>
              <a:t>The program is executed via placement of apprentices with various construction stakeholders </a:t>
            </a:r>
            <a:r>
              <a:rPr lang="en-MY" sz="1000" dirty="0">
                <a:latin typeface="Tw Cen MT" pitchFamily="34" charset="0"/>
              </a:rPr>
              <a:t>such as Petronas Chemical Group, Malaysia Mobile Crane Operators Association (MMCOA), Malaysia Offshore Contractors Association (MOCA), PUNB, </a:t>
            </a:r>
            <a:r>
              <a:rPr lang="en-MY" sz="1000" dirty="0" err="1">
                <a:latin typeface="Tw Cen MT" pitchFamily="34" charset="0"/>
              </a:rPr>
              <a:t>Jabatan</a:t>
            </a:r>
            <a:r>
              <a:rPr lang="en-MY" sz="1000" dirty="0">
                <a:latin typeface="Tw Cen MT" pitchFamily="34" charset="0"/>
              </a:rPr>
              <a:t> Pembangunan </a:t>
            </a:r>
            <a:r>
              <a:rPr lang="en-MY" sz="1000" dirty="0" err="1">
                <a:latin typeface="Tw Cen MT" pitchFamily="34" charset="0"/>
              </a:rPr>
              <a:t>Kemahiran</a:t>
            </a:r>
            <a:r>
              <a:rPr lang="en-MY" sz="1000" dirty="0">
                <a:latin typeface="Tw Cen MT" pitchFamily="34" charset="0"/>
              </a:rPr>
              <a:t>, </a:t>
            </a:r>
            <a:r>
              <a:rPr lang="en-MY" sz="1000" dirty="0" err="1" smtClean="0">
                <a:latin typeface="Tw Cen MT" pitchFamily="34" charset="0"/>
              </a:rPr>
              <a:t>Lendlease</a:t>
            </a:r>
            <a:r>
              <a:rPr lang="en-MY" sz="1000" dirty="0" smtClean="0">
                <a:latin typeface="Tw Cen MT" pitchFamily="34" charset="0"/>
              </a:rPr>
              <a:t>, West </a:t>
            </a:r>
            <a:r>
              <a:rPr lang="en-MY" sz="1000" dirty="0">
                <a:latin typeface="Tw Cen MT" pitchFamily="34" charset="0"/>
              </a:rPr>
              <a:t>Coast Expressway </a:t>
            </a:r>
            <a:r>
              <a:rPr lang="en-MY" sz="1000" dirty="0" err="1">
                <a:latin typeface="Tw Cen MT" pitchFamily="34" charset="0"/>
              </a:rPr>
              <a:t>Sdn</a:t>
            </a:r>
            <a:r>
              <a:rPr lang="en-MY" sz="1000" dirty="0">
                <a:latin typeface="Tw Cen MT" pitchFamily="34" charset="0"/>
              </a:rPr>
              <a:t>. </a:t>
            </a:r>
            <a:r>
              <a:rPr lang="en-MY" sz="1000" dirty="0" smtClean="0">
                <a:latin typeface="Tw Cen MT" pitchFamily="34" charset="0"/>
              </a:rPr>
              <a:t>Bhd., </a:t>
            </a:r>
            <a:r>
              <a:rPr lang="en-MY" sz="1000" dirty="0" err="1" smtClean="0">
                <a:latin typeface="Tw Cen MT" pitchFamily="34" charset="0"/>
              </a:rPr>
              <a:t>Ceteau</a:t>
            </a:r>
            <a:r>
              <a:rPr lang="en-MY" sz="1000" dirty="0" smtClean="0">
                <a:latin typeface="Tw Cen MT" pitchFamily="34" charset="0"/>
              </a:rPr>
              <a:t> </a:t>
            </a:r>
            <a:r>
              <a:rPr lang="en-MY" sz="1000" dirty="0">
                <a:latin typeface="Tw Cen MT" pitchFamily="34" charset="0"/>
              </a:rPr>
              <a:t>Malaysia </a:t>
            </a:r>
            <a:r>
              <a:rPr lang="en-MY" sz="1000" dirty="0" err="1">
                <a:latin typeface="Tw Cen MT" pitchFamily="34" charset="0"/>
              </a:rPr>
              <a:t>Sdn</a:t>
            </a:r>
            <a:r>
              <a:rPr lang="en-MY" sz="1000" dirty="0">
                <a:latin typeface="Tw Cen MT" pitchFamily="34" charset="0"/>
              </a:rPr>
              <a:t>. </a:t>
            </a:r>
            <a:r>
              <a:rPr lang="en-MY" sz="1000" dirty="0" smtClean="0">
                <a:latin typeface="Tw Cen MT" pitchFamily="34" charset="0"/>
              </a:rPr>
              <a:t>Bhd., Muhibbah </a:t>
            </a:r>
            <a:r>
              <a:rPr lang="en-MY" sz="1000" dirty="0">
                <a:latin typeface="Tw Cen MT" pitchFamily="34" charset="0"/>
              </a:rPr>
              <a:t>Engineering (M) </a:t>
            </a:r>
            <a:r>
              <a:rPr lang="en-MY" sz="1000" dirty="0" err="1" smtClean="0">
                <a:latin typeface="Tw Cen MT" pitchFamily="34" charset="0"/>
              </a:rPr>
              <a:t>Bhd</a:t>
            </a:r>
            <a:r>
              <a:rPr lang="en-MY" sz="1000" dirty="0" smtClean="0">
                <a:latin typeface="Tw Cen MT" pitchFamily="34" charset="0"/>
              </a:rPr>
              <a:t>, Vision </a:t>
            </a:r>
            <a:r>
              <a:rPr lang="en-MY" sz="1000" dirty="0">
                <a:latin typeface="Tw Cen MT" pitchFamily="34" charset="0"/>
              </a:rPr>
              <a:t>Thermoplastic </a:t>
            </a:r>
            <a:r>
              <a:rPr lang="en-MY" sz="1000" dirty="0" err="1">
                <a:latin typeface="Tw Cen MT" pitchFamily="34" charset="0"/>
              </a:rPr>
              <a:t>Sdn</a:t>
            </a:r>
            <a:r>
              <a:rPr lang="en-MY" sz="1000" dirty="0">
                <a:latin typeface="Tw Cen MT" pitchFamily="34" charset="0"/>
              </a:rPr>
              <a:t>. </a:t>
            </a:r>
            <a:r>
              <a:rPr lang="en-MY" sz="1000" dirty="0" smtClean="0">
                <a:latin typeface="Tw Cen MT" pitchFamily="34" charset="0"/>
              </a:rPr>
              <a:t>Bhd., Putra </a:t>
            </a:r>
            <a:r>
              <a:rPr lang="en-MY" sz="1000" dirty="0" err="1">
                <a:latin typeface="Tw Cen MT" pitchFamily="34" charset="0"/>
              </a:rPr>
              <a:t>Perdana</a:t>
            </a:r>
            <a:r>
              <a:rPr lang="en-MY" sz="1000" dirty="0">
                <a:latin typeface="Tw Cen MT" pitchFamily="34" charset="0"/>
              </a:rPr>
              <a:t> </a:t>
            </a:r>
            <a:r>
              <a:rPr lang="en-MY" sz="1000" dirty="0" err="1">
                <a:latin typeface="Tw Cen MT" pitchFamily="34" charset="0"/>
              </a:rPr>
              <a:t>Sdn</a:t>
            </a:r>
            <a:r>
              <a:rPr lang="en-MY" sz="1000" dirty="0">
                <a:latin typeface="Tw Cen MT" pitchFamily="34" charset="0"/>
              </a:rPr>
              <a:t>. Bhd</a:t>
            </a:r>
            <a:r>
              <a:rPr lang="en-MY" sz="1000" dirty="0" smtClean="0">
                <a:latin typeface="Tw Cen MT" pitchFamily="34" charset="0"/>
              </a:rPr>
              <a:t>. and others. </a:t>
            </a:r>
            <a:endParaRPr lang="en-MY" sz="1000" dirty="0">
              <a:solidFill>
                <a:srgbClr val="FF0000"/>
              </a:solidFill>
              <a:latin typeface="Tw Cen MT" pitchFamily="34" charset="0"/>
            </a:endParaRPr>
          </a:p>
          <a:p>
            <a:endParaRPr lang="en-US" sz="700" dirty="0" smtClean="0">
              <a:latin typeface="Tw Cen MT" pitchFamily="34" charset="0"/>
            </a:endParaRPr>
          </a:p>
          <a:p>
            <a:r>
              <a:rPr lang="en-MY" sz="1000" dirty="0" smtClean="0">
                <a:latin typeface="Tw Cen MT" pitchFamily="34" charset="0"/>
              </a:rPr>
              <a:t>Table below shows the number of on-the-job </a:t>
            </a:r>
            <a:r>
              <a:rPr lang="en-MY" sz="1000" dirty="0">
                <a:latin typeface="Tw Cen MT" pitchFamily="34" charset="0"/>
              </a:rPr>
              <a:t>apprentices produced in various skill </a:t>
            </a:r>
            <a:r>
              <a:rPr lang="en-MY" sz="1000" dirty="0" smtClean="0">
                <a:latin typeface="Tw Cen MT" pitchFamily="34" charset="0"/>
              </a:rPr>
              <a:t>trades:</a:t>
            </a:r>
            <a:endParaRPr lang="en-US" sz="1000" dirty="0">
              <a:latin typeface="Tw Cen MT"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P1-050</a:t>
            </a:r>
            <a:endParaRPr lang="ms-MY" sz="2800" dirty="0">
              <a:solidFill>
                <a:schemeClr val="bg1"/>
              </a:solidFill>
            </a:endParaRPr>
          </a:p>
        </p:txBody>
      </p:sp>
      <p:sp>
        <p:nvSpPr>
          <p:cNvPr id="15" name="TextBox 14"/>
          <p:cNvSpPr txBox="1"/>
          <p:nvPr/>
        </p:nvSpPr>
        <p:spPr>
          <a:xfrm>
            <a:off x="0" y="3045190"/>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4" name="Table 3"/>
          <p:cNvGraphicFramePr>
            <a:graphicFrameLocks noGrp="1"/>
          </p:cNvGraphicFramePr>
          <p:nvPr>
            <p:extLst/>
          </p:nvPr>
        </p:nvGraphicFramePr>
        <p:xfrm>
          <a:off x="240104" y="5353490"/>
          <a:ext cx="3179371" cy="3977640"/>
        </p:xfrm>
        <a:graphic>
          <a:graphicData uri="http://schemas.openxmlformats.org/drawingml/2006/table">
            <a:tbl>
              <a:tblPr firstRow="1" bandRow="1">
                <a:tableStyleId>{5940675A-B579-460E-94D1-54222C63F5DA}</a:tableStyleId>
              </a:tblPr>
              <a:tblGrid>
                <a:gridCol w="1516916">
                  <a:extLst>
                    <a:ext uri="{9D8B030D-6E8A-4147-A177-3AD203B41FA5}">
                      <a16:colId xmlns:a16="http://schemas.microsoft.com/office/drawing/2014/main" val="116348213"/>
                    </a:ext>
                  </a:extLst>
                </a:gridCol>
                <a:gridCol w="538505">
                  <a:extLst>
                    <a:ext uri="{9D8B030D-6E8A-4147-A177-3AD203B41FA5}">
                      <a16:colId xmlns:a16="http://schemas.microsoft.com/office/drawing/2014/main" val="4144450284"/>
                    </a:ext>
                  </a:extLst>
                </a:gridCol>
                <a:gridCol w="542925">
                  <a:extLst>
                    <a:ext uri="{9D8B030D-6E8A-4147-A177-3AD203B41FA5}">
                      <a16:colId xmlns:a16="http://schemas.microsoft.com/office/drawing/2014/main" val="6907037"/>
                    </a:ext>
                  </a:extLst>
                </a:gridCol>
                <a:gridCol w="581025">
                  <a:extLst>
                    <a:ext uri="{9D8B030D-6E8A-4147-A177-3AD203B41FA5}">
                      <a16:colId xmlns:a16="http://schemas.microsoft.com/office/drawing/2014/main" val="20003"/>
                    </a:ext>
                  </a:extLst>
                </a:gridCol>
              </a:tblGrid>
              <a:tr h="166225">
                <a:tc>
                  <a:txBody>
                    <a:bodyPr/>
                    <a:lstStyle/>
                    <a:p>
                      <a:pPr algn="ctr"/>
                      <a:r>
                        <a:rPr lang="en-US" sz="900" b="1" dirty="0" smtClean="0">
                          <a:solidFill>
                            <a:schemeClr val="tx1"/>
                          </a:solidFill>
                          <a:latin typeface="Tw Cen MT" pitchFamily="34" charset="0"/>
                        </a:rPr>
                        <a:t>CONSTRUCTION SKILLED</a:t>
                      </a:r>
                      <a:r>
                        <a:rPr lang="en-US" sz="900" b="1" baseline="0" dirty="0" smtClean="0">
                          <a:solidFill>
                            <a:schemeClr val="tx1"/>
                          </a:solidFill>
                          <a:latin typeface="Tw Cen MT" pitchFamily="34" charset="0"/>
                        </a:rPr>
                        <a:t> WORKER</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2016</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2017</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2018</a:t>
                      </a:r>
                    </a:p>
                    <a:p>
                      <a:pPr algn="ctr"/>
                      <a:r>
                        <a:rPr lang="en-US" sz="900" b="1" dirty="0" smtClean="0">
                          <a:solidFill>
                            <a:schemeClr val="tx1"/>
                          </a:solidFill>
                          <a:latin typeface="Tw Cen MT" pitchFamily="34" charset="0"/>
                        </a:rPr>
                        <a:t>(Q2)</a:t>
                      </a:r>
                      <a:endParaRPr lang="en-MY" sz="900" b="1" dirty="0">
                        <a:solidFill>
                          <a:schemeClr val="tx1"/>
                        </a:solidFill>
                        <a:latin typeface="Tw Cen MT" pitchFamily="34" charset="0"/>
                      </a:endParaRPr>
                    </a:p>
                  </a:txBody>
                  <a:tcPr anchor="ctr">
                    <a:solidFill>
                      <a:schemeClr val="bg1">
                        <a:lumMod val="85000"/>
                      </a:schemeClr>
                    </a:solidFill>
                  </a:tcPr>
                </a:tc>
                <a:extLst>
                  <a:ext uri="{0D108BD9-81ED-4DB2-BD59-A6C34878D82A}">
                    <a16:rowId xmlns:a16="http://schemas.microsoft.com/office/drawing/2014/main" val="2091802757"/>
                  </a:ext>
                </a:extLst>
              </a:tr>
              <a:tr h="166225">
                <a:tc>
                  <a:txBody>
                    <a:bodyPr/>
                    <a:lstStyle/>
                    <a:p>
                      <a:r>
                        <a:rPr lang="en-MY" sz="900" dirty="0" smtClean="0">
                          <a:solidFill>
                            <a:schemeClr val="tx1"/>
                          </a:solidFill>
                          <a:latin typeface="Tw Cen MT" pitchFamily="34" charset="0"/>
                        </a:rPr>
                        <a:t>Mechanical Fitter</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60</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117</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0</a:t>
                      </a:r>
                      <a:endParaRPr lang="en-MY" sz="900" dirty="0">
                        <a:solidFill>
                          <a:schemeClr val="tx1"/>
                        </a:solidFill>
                        <a:latin typeface="Tw Cen MT" pitchFamily="34" charset="0"/>
                      </a:endParaRPr>
                    </a:p>
                  </a:txBody>
                  <a:tcPr anchor="ctr"/>
                </a:tc>
                <a:extLst>
                  <a:ext uri="{0D108BD9-81ED-4DB2-BD59-A6C34878D82A}">
                    <a16:rowId xmlns:a16="http://schemas.microsoft.com/office/drawing/2014/main" val="4191234108"/>
                  </a:ext>
                </a:extLst>
              </a:tr>
              <a:tr h="166225">
                <a:tc>
                  <a:txBody>
                    <a:bodyPr/>
                    <a:lstStyle/>
                    <a:p>
                      <a:r>
                        <a:rPr lang="en-MY" sz="900" dirty="0" smtClean="0">
                          <a:solidFill>
                            <a:schemeClr val="tx1"/>
                          </a:solidFill>
                          <a:latin typeface="Tw Cen MT" pitchFamily="34" charset="0"/>
                        </a:rPr>
                        <a:t>Crane Operator</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10</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31</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83</a:t>
                      </a:r>
                      <a:endParaRPr lang="en-MY" sz="900" dirty="0">
                        <a:solidFill>
                          <a:schemeClr val="tx1"/>
                        </a:solidFill>
                        <a:latin typeface="Tw Cen MT" pitchFamily="34" charset="0"/>
                      </a:endParaRPr>
                    </a:p>
                  </a:txBody>
                  <a:tcPr anchor="ctr"/>
                </a:tc>
                <a:extLst>
                  <a:ext uri="{0D108BD9-81ED-4DB2-BD59-A6C34878D82A}">
                    <a16:rowId xmlns:a16="http://schemas.microsoft.com/office/drawing/2014/main" val="1189555230"/>
                  </a:ext>
                </a:extLst>
              </a:tr>
              <a:tr h="166225">
                <a:tc>
                  <a:txBody>
                    <a:bodyPr/>
                    <a:lstStyle/>
                    <a:p>
                      <a:r>
                        <a:rPr lang="en-MY" sz="900" dirty="0" smtClean="0">
                          <a:solidFill>
                            <a:schemeClr val="tx1"/>
                          </a:solidFill>
                          <a:latin typeface="Tw Cen MT" pitchFamily="34" charset="0"/>
                        </a:rPr>
                        <a:t>Scaffolding </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39</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109</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68</a:t>
                      </a:r>
                      <a:endParaRPr lang="en-MY" sz="900" dirty="0">
                        <a:solidFill>
                          <a:schemeClr val="tx1"/>
                        </a:solidFill>
                        <a:latin typeface="Tw Cen MT" pitchFamily="34" charset="0"/>
                      </a:endParaRPr>
                    </a:p>
                  </a:txBody>
                  <a:tcPr anchor="ctr"/>
                </a:tc>
                <a:extLst>
                  <a:ext uri="{0D108BD9-81ED-4DB2-BD59-A6C34878D82A}">
                    <a16:rowId xmlns:a16="http://schemas.microsoft.com/office/drawing/2014/main" val="4235690344"/>
                  </a:ext>
                </a:extLst>
              </a:tr>
              <a:tr h="166225">
                <a:tc>
                  <a:txBody>
                    <a:bodyPr/>
                    <a:lstStyle/>
                    <a:p>
                      <a:r>
                        <a:rPr lang="en-MY" sz="900" dirty="0" smtClean="0">
                          <a:solidFill>
                            <a:schemeClr val="tx1"/>
                          </a:solidFill>
                          <a:latin typeface="Tw Cen MT" pitchFamily="34" charset="0"/>
                        </a:rPr>
                        <a:t>Rigging</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20</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N/A</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0</a:t>
                      </a:r>
                      <a:endParaRPr lang="en-MY" sz="900" dirty="0">
                        <a:solidFill>
                          <a:schemeClr val="tx1"/>
                        </a:solidFill>
                        <a:latin typeface="Tw Cen MT" pitchFamily="34" charset="0"/>
                      </a:endParaRPr>
                    </a:p>
                  </a:txBody>
                  <a:tcPr anchor="ctr"/>
                </a:tc>
                <a:extLst>
                  <a:ext uri="{0D108BD9-81ED-4DB2-BD59-A6C34878D82A}">
                    <a16:rowId xmlns:a16="http://schemas.microsoft.com/office/drawing/2014/main" val="10004"/>
                  </a:ext>
                </a:extLst>
              </a:tr>
              <a:tr h="166225">
                <a:tc>
                  <a:txBody>
                    <a:bodyPr/>
                    <a:lstStyle/>
                    <a:p>
                      <a:r>
                        <a:rPr lang="en-MY" sz="900" dirty="0" smtClean="0">
                          <a:solidFill>
                            <a:schemeClr val="tx1"/>
                          </a:solidFill>
                          <a:latin typeface="Tw Cen MT" pitchFamily="34" charset="0"/>
                        </a:rPr>
                        <a:t>Landscape, Builders, Plumbing, Building Maintenance </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251</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119</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32</a:t>
                      </a:r>
                      <a:endParaRPr lang="en-MY" sz="900" dirty="0">
                        <a:solidFill>
                          <a:schemeClr val="tx1"/>
                        </a:solidFill>
                        <a:latin typeface="Tw Cen MT" pitchFamily="34" charset="0"/>
                      </a:endParaRPr>
                    </a:p>
                  </a:txBody>
                  <a:tcPr anchor="ctr"/>
                </a:tc>
                <a:extLst>
                  <a:ext uri="{0D108BD9-81ED-4DB2-BD59-A6C34878D82A}">
                    <a16:rowId xmlns:a16="http://schemas.microsoft.com/office/drawing/2014/main" val="10005"/>
                  </a:ext>
                </a:extLst>
              </a:tr>
              <a:tr h="166225">
                <a:tc>
                  <a:txBody>
                    <a:bodyPr/>
                    <a:lstStyle/>
                    <a:p>
                      <a:r>
                        <a:rPr lang="en-MY" sz="900" dirty="0" smtClean="0">
                          <a:solidFill>
                            <a:schemeClr val="tx1"/>
                          </a:solidFill>
                          <a:latin typeface="Tw Cen MT" pitchFamily="34" charset="0"/>
                        </a:rPr>
                        <a:t>Architectural Drafting</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20</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21</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15</a:t>
                      </a:r>
                      <a:endParaRPr lang="en-MY" sz="900" dirty="0">
                        <a:solidFill>
                          <a:schemeClr val="tx1"/>
                        </a:solidFill>
                        <a:latin typeface="Tw Cen MT" pitchFamily="34" charset="0"/>
                      </a:endParaRPr>
                    </a:p>
                  </a:txBody>
                  <a:tcPr anchor="ctr"/>
                </a:tc>
                <a:extLst>
                  <a:ext uri="{0D108BD9-81ED-4DB2-BD59-A6C34878D82A}">
                    <a16:rowId xmlns:a16="http://schemas.microsoft.com/office/drawing/2014/main" val="10006"/>
                  </a:ext>
                </a:extLst>
              </a:tr>
              <a:tr h="166225">
                <a:tc>
                  <a:txBody>
                    <a:bodyPr/>
                    <a:lstStyle/>
                    <a:p>
                      <a:r>
                        <a:rPr lang="en-US" sz="900" dirty="0" smtClean="0">
                          <a:solidFill>
                            <a:schemeClr val="tx1"/>
                          </a:solidFill>
                          <a:latin typeface="Tw Cen MT" pitchFamily="34" charset="0"/>
                        </a:rPr>
                        <a:t>Welding</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34</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35</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14</a:t>
                      </a:r>
                      <a:endParaRPr lang="en-MY" sz="900" dirty="0">
                        <a:solidFill>
                          <a:schemeClr val="tx1"/>
                        </a:solidFill>
                        <a:latin typeface="Tw Cen MT" pitchFamily="34" charset="0"/>
                      </a:endParaRPr>
                    </a:p>
                  </a:txBody>
                  <a:tcPr anchor="ctr"/>
                </a:tc>
                <a:extLst>
                  <a:ext uri="{0D108BD9-81ED-4DB2-BD59-A6C34878D82A}">
                    <a16:rowId xmlns:a16="http://schemas.microsoft.com/office/drawing/2014/main" val="10007"/>
                  </a:ext>
                </a:extLst>
              </a:tr>
              <a:tr h="166225">
                <a:tc>
                  <a:txBody>
                    <a:bodyPr/>
                    <a:lstStyle/>
                    <a:p>
                      <a:r>
                        <a:rPr lang="en-US" sz="900" dirty="0" smtClean="0">
                          <a:solidFill>
                            <a:schemeClr val="tx1"/>
                          </a:solidFill>
                          <a:latin typeface="Tw Cen MT" pitchFamily="34" charset="0"/>
                        </a:rPr>
                        <a:t>Wet Skills, Blasting &amp; Painting, </a:t>
                      </a:r>
                      <a:r>
                        <a:rPr lang="en-US" sz="900" dirty="0" err="1" smtClean="0">
                          <a:solidFill>
                            <a:schemeClr val="tx1"/>
                          </a:solidFill>
                          <a:latin typeface="Tw Cen MT" pitchFamily="34" charset="0"/>
                        </a:rPr>
                        <a:t>Aircond</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52</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165</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134</a:t>
                      </a:r>
                      <a:endParaRPr lang="en-MY" sz="900" dirty="0">
                        <a:solidFill>
                          <a:schemeClr val="tx1"/>
                        </a:solidFill>
                        <a:latin typeface="Tw Cen MT" pitchFamily="34" charset="0"/>
                      </a:endParaRPr>
                    </a:p>
                  </a:txBody>
                  <a:tcPr anchor="ctr"/>
                </a:tc>
                <a:extLst>
                  <a:ext uri="{0D108BD9-81ED-4DB2-BD59-A6C34878D82A}">
                    <a16:rowId xmlns:a16="http://schemas.microsoft.com/office/drawing/2014/main" val="10008"/>
                  </a:ext>
                </a:extLst>
              </a:tr>
              <a:tr h="166225">
                <a:tc>
                  <a:txBody>
                    <a:bodyPr/>
                    <a:lstStyle/>
                    <a:p>
                      <a:r>
                        <a:rPr lang="en-US" sz="900" dirty="0" smtClean="0">
                          <a:solidFill>
                            <a:schemeClr val="tx1"/>
                          </a:solidFill>
                          <a:latin typeface="Tw Cen MT" pitchFamily="34" charset="0"/>
                        </a:rPr>
                        <a:t>Gas Pipe Installer</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N/A</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18</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108</a:t>
                      </a:r>
                      <a:endParaRPr lang="en-MY" sz="900" dirty="0">
                        <a:solidFill>
                          <a:schemeClr val="tx1"/>
                        </a:solidFill>
                        <a:latin typeface="Tw Cen MT" pitchFamily="34" charset="0"/>
                      </a:endParaRPr>
                    </a:p>
                  </a:txBody>
                  <a:tcPr anchor="ctr"/>
                </a:tc>
                <a:extLst>
                  <a:ext uri="{0D108BD9-81ED-4DB2-BD59-A6C34878D82A}">
                    <a16:rowId xmlns:a16="http://schemas.microsoft.com/office/drawing/2014/main" val="10009"/>
                  </a:ext>
                </a:extLst>
              </a:tr>
              <a:tr h="166225">
                <a:tc>
                  <a:txBody>
                    <a:bodyPr/>
                    <a:lstStyle/>
                    <a:p>
                      <a:r>
                        <a:rPr lang="en-US" sz="900" dirty="0" smtClean="0">
                          <a:solidFill>
                            <a:schemeClr val="tx1"/>
                          </a:solidFill>
                          <a:latin typeface="Tw Cen MT" pitchFamily="34" charset="0"/>
                        </a:rPr>
                        <a:t>Gas Pipe Insulation</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N/A</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N/A</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47</a:t>
                      </a:r>
                      <a:endParaRPr lang="en-MY" sz="900" dirty="0">
                        <a:solidFill>
                          <a:schemeClr val="tx1"/>
                        </a:solidFill>
                        <a:latin typeface="Tw Cen MT" pitchFamily="34" charset="0"/>
                      </a:endParaRPr>
                    </a:p>
                  </a:txBody>
                  <a:tcPr anchor="ctr"/>
                </a:tc>
                <a:extLst>
                  <a:ext uri="{0D108BD9-81ED-4DB2-BD59-A6C34878D82A}">
                    <a16:rowId xmlns:a16="http://schemas.microsoft.com/office/drawing/2014/main" val="10010"/>
                  </a:ext>
                </a:extLst>
              </a:tr>
              <a:tr h="166225">
                <a:tc>
                  <a:txBody>
                    <a:bodyPr/>
                    <a:lstStyle/>
                    <a:p>
                      <a:r>
                        <a:rPr lang="en-US" sz="900" dirty="0" smtClean="0">
                          <a:solidFill>
                            <a:schemeClr val="tx1"/>
                          </a:solidFill>
                          <a:latin typeface="Tw Cen MT" pitchFamily="34" charset="0"/>
                        </a:rPr>
                        <a:t>IBS</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N/A</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17</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21</a:t>
                      </a:r>
                      <a:endParaRPr lang="en-MY" sz="900" dirty="0">
                        <a:solidFill>
                          <a:schemeClr val="tx1"/>
                        </a:solidFill>
                        <a:latin typeface="Tw Cen MT" pitchFamily="34" charset="0"/>
                      </a:endParaRPr>
                    </a:p>
                  </a:txBody>
                  <a:tcPr anchor="ctr"/>
                </a:tc>
                <a:extLst>
                  <a:ext uri="{0D108BD9-81ED-4DB2-BD59-A6C34878D82A}">
                    <a16:rowId xmlns:a16="http://schemas.microsoft.com/office/drawing/2014/main" val="10011"/>
                  </a:ext>
                </a:extLst>
              </a:tr>
              <a:tr h="166225">
                <a:tc>
                  <a:txBody>
                    <a:bodyPr/>
                    <a:lstStyle/>
                    <a:p>
                      <a:r>
                        <a:rPr lang="en-US" sz="900" dirty="0" smtClean="0">
                          <a:solidFill>
                            <a:schemeClr val="tx1"/>
                          </a:solidFill>
                          <a:latin typeface="Tw Cen MT" pitchFamily="34" charset="0"/>
                        </a:rPr>
                        <a:t>Electrical</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N/A</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130</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41</a:t>
                      </a:r>
                      <a:endParaRPr lang="en-MY" sz="900" dirty="0">
                        <a:solidFill>
                          <a:schemeClr val="tx1"/>
                        </a:solidFill>
                        <a:latin typeface="Tw Cen MT" pitchFamily="34" charset="0"/>
                      </a:endParaRPr>
                    </a:p>
                  </a:txBody>
                  <a:tcPr anchor="ctr"/>
                </a:tc>
                <a:extLst>
                  <a:ext uri="{0D108BD9-81ED-4DB2-BD59-A6C34878D82A}">
                    <a16:rowId xmlns:a16="http://schemas.microsoft.com/office/drawing/2014/main" val="10012"/>
                  </a:ext>
                </a:extLst>
              </a:tr>
              <a:tr h="166225">
                <a:tc>
                  <a:txBody>
                    <a:bodyPr/>
                    <a:lstStyle/>
                    <a:p>
                      <a:r>
                        <a:rPr lang="en-US" sz="900" dirty="0" smtClean="0">
                          <a:solidFill>
                            <a:schemeClr val="tx1"/>
                          </a:solidFill>
                          <a:latin typeface="Tw Cen MT" pitchFamily="34" charset="0"/>
                        </a:rPr>
                        <a:t>Plant Operation</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N/A</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80</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44</a:t>
                      </a:r>
                      <a:endParaRPr lang="en-MY" sz="900" dirty="0">
                        <a:solidFill>
                          <a:schemeClr val="tx1"/>
                        </a:solidFill>
                        <a:latin typeface="Tw Cen MT" pitchFamily="34" charset="0"/>
                      </a:endParaRPr>
                    </a:p>
                  </a:txBody>
                  <a:tcPr anchor="ctr"/>
                </a:tc>
                <a:extLst>
                  <a:ext uri="{0D108BD9-81ED-4DB2-BD59-A6C34878D82A}">
                    <a16:rowId xmlns:a16="http://schemas.microsoft.com/office/drawing/2014/main" val="10013"/>
                  </a:ext>
                </a:extLst>
              </a:tr>
              <a:tr h="166225">
                <a:tc>
                  <a:txBody>
                    <a:bodyPr/>
                    <a:lstStyle/>
                    <a:p>
                      <a:pPr algn="r"/>
                      <a:r>
                        <a:rPr lang="en-US" sz="900" b="1" dirty="0" smtClean="0">
                          <a:solidFill>
                            <a:schemeClr val="tx1"/>
                          </a:solidFill>
                          <a:latin typeface="Tw Cen MT" pitchFamily="34" charset="0"/>
                        </a:rPr>
                        <a:t>TOTAL:</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486</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842</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607</a:t>
                      </a:r>
                      <a:endParaRPr lang="en-MY" sz="900" b="1" dirty="0">
                        <a:solidFill>
                          <a:schemeClr val="tx1"/>
                        </a:solidFill>
                        <a:latin typeface="Tw Cen MT" pitchFamily="34" charset="0"/>
                      </a:endParaRPr>
                    </a:p>
                  </a:txBody>
                  <a:tcPr anchor="ctr"/>
                </a:tc>
                <a:extLst>
                  <a:ext uri="{0D108BD9-81ED-4DB2-BD59-A6C34878D82A}">
                    <a16:rowId xmlns:a16="http://schemas.microsoft.com/office/drawing/2014/main" val="10014"/>
                  </a:ext>
                </a:extLst>
              </a:tr>
            </a:tbl>
          </a:graphicData>
        </a:graphic>
      </p:graphicFrame>
      <p:graphicFrame>
        <p:nvGraphicFramePr>
          <p:cNvPr id="13" name="Table 12"/>
          <p:cNvGraphicFramePr>
            <a:graphicFrameLocks noGrp="1"/>
          </p:cNvGraphicFramePr>
          <p:nvPr>
            <p:extLst/>
          </p:nvPr>
        </p:nvGraphicFramePr>
        <p:xfrm>
          <a:off x="3667004" y="5357958"/>
          <a:ext cx="2924296" cy="1097280"/>
        </p:xfrm>
        <a:graphic>
          <a:graphicData uri="http://schemas.openxmlformats.org/drawingml/2006/table">
            <a:tbl>
              <a:tblPr firstRow="1" bandRow="1">
                <a:tableStyleId>{5940675A-B579-460E-94D1-54222C63F5DA}</a:tableStyleId>
              </a:tblPr>
              <a:tblGrid>
                <a:gridCol w="1400296">
                  <a:extLst>
                    <a:ext uri="{9D8B030D-6E8A-4147-A177-3AD203B41FA5}">
                      <a16:colId xmlns:a16="http://schemas.microsoft.com/office/drawing/2014/main" val="116348213"/>
                    </a:ext>
                  </a:extLst>
                </a:gridCol>
                <a:gridCol w="476250">
                  <a:extLst>
                    <a:ext uri="{9D8B030D-6E8A-4147-A177-3AD203B41FA5}">
                      <a16:colId xmlns:a16="http://schemas.microsoft.com/office/drawing/2014/main" val="4144450284"/>
                    </a:ext>
                  </a:extLst>
                </a:gridCol>
                <a:gridCol w="552450">
                  <a:extLst>
                    <a:ext uri="{9D8B030D-6E8A-4147-A177-3AD203B41FA5}">
                      <a16:colId xmlns:a16="http://schemas.microsoft.com/office/drawing/2014/main" val="6907037"/>
                    </a:ext>
                  </a:extLst>
                </a:gridCol>
                <a:gridCol w="495300">
                  <a:extLst>
                    <a:ext uri="{9D8B030D-6E8A-4147-A177-3AD203B41FA5}">
                      <a16:colId xmlns:a16="http://schemas.microsoft.com/office/drawing/2014/main" val="20003"/>
                    </a:ext>
                  </a:extLst>
                </a:gridCol>
              </a:tblGrid>
              <a:tr h="173402">
                <a:tc>
                  <a:txBody>
                    <a:bodyPr/>
                    <a:lstStyle/>
                    <a:p>
                      <a:pPr algn="ctr"/>
                      <a:r>
                        <a:rPr lang="en-US" sz="900" b="1" dirty="0" smtClean="0">
                          <a:solidFill>
                            <a:schemeClr val="tx1"/>
                          </a:solidFill>
                          <a:latin typeface="Tw Cen MT" pitchFamily="34" charset="0"/>
                        </a:rPr>
                        <a:t>SUPERVISORY</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2016</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2017</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2018</a:t>
                      </a:r>
                    </a:p>
                    <a:p>
                      <a:pPr algn="ctr"/>
                      <a:r>
                        <a:rPr lang="en-US" sz="900" b="1" dirty="0" smtClean="0">
                          <a:solidFill>
                            <a:schemeClr val="tx1"/>
                          </a:solidFill>
                          <a:latin typeface="Tw Cen MT" pitchFamily="34" charset="0"/>
                        </a:rPr>
                        <a:t>(Q2)</a:t>
                      </a:r>
                      <a:endParaRPr lang="en-MY" sz="900" b="1" dirty="0">
                        <a:solidFill>
                          <a:schemeClr val="tx1"/>
                        </a:solidFill>
                        <a:latin typeface="Tw Cen MT" pitchFamily="34" charset="0"/>
                      </a:endParaRPr>
                    </a:p>
                  </a:txBody>
                  <a:tcPr anchor="ctr">
                    <a:solidFill>
                      <a:schemeClr val="bg1">
                        <a:lumMod val="85000"/>
                      </a:schemeClr>
                    </a:solidFill>
                  </a:tcPr>
                </a:tc>
                <a:extLst>
                  <a:ext uri="{0D108BD9-81ED-4DB2-BD59-A6C34878D82A}">
                    <a16:rowId xmlns:a16="http://schemas.microsoft.com/office/drawing/2014/main" val="2091802757"/>
                  </a:ext>
                </a:extLst>
              </a:tr>
              <a:tr h="140923">
                <a:tc>
                  <a:txBody>
                    <a:bodyPr/>
                    <a:lstStyle/>
                    <a:p>
                      <a:r>
                        <a:rPr lang="en-MY" sz="900" dirty="0" smtClean="0">
                          <a:solidFill>
                            <a:schemeClr val="tx1"/>
                          </a:solidFill>
                          <a:latin typeface="Tw Cen MT" pitchFamily="34" charset="0"/>
                        </a:rPr>
                        <a:t>Site  Supervisor (Building &amp; Architectural, Civil, M&amp;E)</a:t>
                      </a:r>
                      <a:endParaRPr lang="en-MY" sz="900" dirty="0">
                        <a:solidFill>
                          <a:schemeClr val="tx1"/>
                        </a:solidFill>
                        <a:latin typeface="Tw Cen MT" pitchFamily="34" charset="0"/>
                      </a:endParaRPr>
                    </a:p>
                  </a:txBody>
                  <a:tcPr/>
                </a:tc>
                <a:tc>
                  <a:txBody>
                    <a:bodyPr/>
                    <a:lstStyle/>
                    <a:p>
                      <a:pPr algn="ctr"/>
                      <a:endParaRPr lang="en-US" sz="900" dirty="0" smtClean="0">
                        <a:solidFill>
                          <a:schemeClr val="tx1"/>
                        </a:solidFill>
                        <a:latin typeface="Tw Cen MT" pitchFamily="34" charset="0"/>
                      </a:endParaRPr>
                    </a:p>
                    <a:p>
                      <a:pPr algn="ctr"/>
                      <a:r>
                        <a:rPr lang="en-US" sz="900" dirty="0" smtClean="0">
                          <a:solidFill>
                            <a:schemeClr val="tx1"/>
                          </a:solidFill>
                          <a:latin typeface="Tw Cen MT" pitchFamily="34" charset="0"/>
                        </a:rPr>
                        <a:t>52</a:t>
                      </a:r>
                      <a:endParaRPr lang="en-MY" sz="900" dirty="0">
                        <a:solidFill>
                          <a:schemeClr val="tx1"/>
                        </a:solidFill>
                        <a:latin typeface="Tw Cen MT" pitchFamily="34" charset="0"/>
                      </a:endParaRPr>
                    </a:p>
                  </a:txBody>
                  <a:tcPr/>
                </a:tc>
                <a:tc>
                  <a:txBody>
                    <a:bodyPr/>
                    <a:lstStyle/>
                    <a:p>
                      <a:pPr algn="ctr"/>
                      <a:endParaRPr lang="en-US" sz="900" dirty="0" smtClean="0">
                        <a:solidFill>
                          <a:schemeClr val="tx1"/>
                        </a:solidFill>
                        <a:latin typeface="Tw Cen MT" pitchFamily="34" charset="0"/>
                      </a:endParaRPr>
                    </a:p>
                    <a:p>
                      <a:pPr algn="ctr"/>
                      <a:r>
                        <a:rPr lang="en-US" sz="900" dirty="0" smtClean="0">
                          <a:solidFill>
                            <a:schemeClr val="tx1"/>
                          </a:solidFill>
                          <a:latin typeface="Tw Cen MT" pitchFamily="34" charset="0"/>
                        </a:rPr>
                        <a:t>18</a:t>
                      </a:r>
                      <a:endParaRPr lang="en-MY" sz="900" dirty="0">
                        <a:solidFill>
                          <a:schemeClr val="tx1"/>
                        </a:solidFill>
                        <a:latin typeface="Tw Cen MT" pitchFamily="34" charset="0"/>
                      </a:endParaRPr>
                    </a:p>
                  </a:txBody>
                  <a:tcPr/>
                </a:tc>
                <a:tc>
                  <a:txBody>
                    <a:bodyPr/>
                    <a:lstStyle/>
                    <a:p>
                      <a:pPr algn="ctr"/>
                      <a:endParaRPr lang="en-US" sz="900" dirty="0" smtClean="0">
                        <a:solidFill>
                          <a:schemeClr val="tx1"/>
                        </a:solidFill>
                        <a:latin typeface="Tw Cen MT" pitchFamily="34" charset="0"/>
                      </a:endParaRPr>
                    </a:p>
                    <a:p>
                      <a:pPr algn="ctr"/>
                      <a:r>
                        <a:rPr lang="en-US" sz="900" dirty="0" smtClean="0">
                          <a:solidFill>
                            <a:schemeClr val="tx1"/>
                          </a:solidFill>
                          <a:latin typeface="Tw Cen MT" pitchFamily="34" charset="0"/>
                        </a:rPr>
                        <a:t>35</a:t>
                      </a:r>
                    </a:p>
                  </a:txBody>
                  <a:tcPr/>
                </a:tc>
                <a:extLst>
                  <a:ext uri="{0D108BD9-81ED-4DB2-BD59-A6C34878D82A}">
                    <a16:rowId xmlns:a16="http://schemas.microsoft.com/office/drawing/2014/main" val="4191234108"/>
                  </a:ext>
                </a:extLst>
              </a:tr>
              <a:tr h="140923">
                <a:tc>
                  <a:txBody>
                    <a:bodyPr/>
                    <a:lstStyle/>
                    <a:p>
                      <a:pPr algn="r"/>
                      <a:r>
                        <a:rPr lang="en-US" sz="900" b="1" dirty="0" smtClean="0">
                          <a:solidFill>
                            <a:schemeClr val="tx1"/>
                          </a:solidFill>
                          <a:latin typeface="Tw Cen MT" pitchFamily="34" charset="0"/>
                        </a:rPr>
                        <a:t>TOTAL:</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52</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18</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35</a:t>
                      </a:r>
                      <a:endParaRPr lang="en-MY" sz="900" b="1" dirty="0">
                        <a:solidFill>
                          <a:schemeClr val="tx1"/>
                        </a:solidFill>
                        <a:latin typeface="Tw Cen MT" pitchFamily="34" charset="0"/>
                      </a:endParaRPr>
                    </a:p>
                  </a:txBody>
                  <a:tcPr anchor="ctr"/>
                </a:tc>
                <a:extLst>
                  <a:ext uri="{0D108BD9-81ED-4DB2-BD59-A6C34878D82A}">
                    <a16:rowId xmlns:a16="http://schemas.microsoft.com/office/drawing/2014/main" val="10002"/>
                  </a:ext>
                </a:extLst>
              </a:tr>
            </a:tbl>
          </a:graphicData>
        </a:graphic>
      </p:graphicFrame>
      <p:graphicFrame>
        <p:nvGraphicFramePr>
          <p:cNvPr id="14" name="Table 13"/>
          <p:cNvGraphicFramePr>
            <a:graphicFrameLocks noGrp="1"/>
          </p:cNvGraphicFramePr>
          <p:nvPr>
            <p:extLst/>
          </p:nvPr>
        </p:nvGraphicFramePr>
        <p:xfrm>
          <a:off x="3667001" y="6854560"/>
          <a:ext cx="2933824" cy="822960"/>
        </p:xfrm>
        <a:graphic>
          <a:graphicData uri="http://schemas.openxmlformats.org/drawingml/2006/table">
            <a:tbl>
              <a:tblPr firstRow="1" bandRow="1">
                <a:tableStyleId>{5940675A-B579-460E-94D1-54222C63F5DA}</a:tableStyleId>
              </a:tblPr>
              <a:tblGrid>
                <a:gridCol w="1409824">
                  <a:extLst>
                    <a:ext uri="{9D8B030D-6E8A-4147-A177-3AD203B41FA5}">
                      <a16:colId xmlns:a16="http://schemas.microsoft.com/office/drawing/2014/main" val="116348213"/>
                    </a:ext>
                  </a:extLst>
                </a:gridCol>
                <a:gridCol w="485775">
                  <a:extLst>
                    <a:ext uri="{9D8B030D-6E8A-4147-A177-3AD203B41FA5}">
                      <a16:colId xmlns:a16="http://schemas.microsoft.com/office/drawing/2014/main" val="4144450284"/>
                    </a:ext>
                  </a:extLst>
                </a:gridCol>
                <a:gridCol w="561975">
                  <a:extLst>
                    <a:ext uri="{9D8B030D-6E8A-4147-A177-3AD203B41FA5}">
                      <a16:colId xmlns:a16="http://schemas.microsoft.com/office/drawing/2014/main" val="6907037"/>
                    </a:ext>
                  </a:extLst>
                </a:gridCol>
                <a:gridCol w="476250">
                  <a:extLst>
                    <a:ext uri="{9D8B030D-6E8A-4147-A177-3AD203B41FA5}">
                      <a16:colId xmlns:a16="http://schemas.microsoft.com/office/drawing/2014/main" val="20003"/>
                    </a:ext>
                  </a:extLst>
                </a:gridCol>
              </a:tblGrid>
              <a:tr h="179221">
                <a:tc>
                  <a:txBody>
                    <a:bodyPr/>
                    <a:lstStyle/>
                    <a:p>
                      <a:pPr algn="ctr"/>
                      <a:r>
                        <a:rPr lang="en-US" sz="900" b="1" dirty="0" smtClean="0">
                          <a:solidFill>
                            <a:schemeClr val="tx1"/>
                          </a:solidFill>
                          <a:latin typeface="Tw Cen MT" pitchFamily="34" charset="0"/>
                        </a:rPr>
                        <a:t>MANAGEMENT</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2016</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2017</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2018</a:t>
                      </a:r>
                    </a:p>
                    <a:p>
                      <a:pPr algn="ctr"/>
                      <a:r>
                        <a:rPr lang="en-US" sz="900" b="1" dirty="0" smtClean="0">
                          <a:solidFill>
                            <a:schemeClr val="tx1"/>
                          </a:solidFill>
                          <a:latin typeface="Tw Cen MT" pitchFamily="34" charset="0"/>
                        </a:rPr>
                        <a:t>(Q2)</a:t>
                      </a:r>
                      <a:endParaRPr lang="en-MY" sz="900" b="1" dirty="0">
                        <a:solidFill>
                          <a:schemeClr val="tx1"/>
                        </a:solidFill>
                        <a:latin typeface="Tw Cen MT" pitchFamily="34" charset="0"/>
                      </a:endParaRPr>
                    </a:p>
                  </a:txBody>
                  <a:tcPr anchor="ctr">
                    <a:solidFill>
                      <a:schemeClr val="bg1">
                        <a:lumMod val="85000"/>
                      </a:schemeClr>
                    </a:solidFill>
                  </a:tcPr>
                </a:tc>
                <a:extLst>
                  <a:ext uri="{0D108BD9-81ED-4DB2-BD59-A6C34878D82A}">
                    <a16:rowId xmlns:a16="http://schemas.microsoft.com/office/drawing/2014/main" val="2091802757"/>
                  </a:ext>
                </a:extLst>
              </a:tr>
              <a:tr h="179221">
                <a:tc>
                  <a:txBody>
                    <a:bodyPr/>
                    <a:lstStyle/>
                    <a:p>
                      <a:pPr algn="l"/>
                      <a:r>
                        <a:rPr lang="en-MY" sz="900" dirty="0" smtClean="0">
                          <a:solidFill>
                            <a:schemeClr val="tx1"/>
                          </a:solidFill>
                          <a:latin typeface="Tw Cen MT" pitchFamily="34" charset="0"/>
                        </a:rPr>
                        <a:t>Contractor Management </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66</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0</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0</a:t>
                      </a:r>
                      <a:endParaRPr lang="en-MY" sz="900" dirty="0">
                        <a:solidFill>
                          <a:schemeClr val="tx1"/>
                        </a:solidFill>
                        <a:latin typeface="Tw Cen MT" pitchFamily="34" charset="0"/>
                      </a:endParaRPr>
                    </a:p>
                  </a:txBody>
                  <a:tcPr/>
                </a:tc>
                <a:extLst>
                  <a:ext uri="{0D108BD9-81ED-4DB2-BD59-A6C34878D82A}">
                    <a16:rowId xmlns:a16="http://schemas.microsoft.com/office/drawing/2014/main" val="4191234108"/>
                  </a:ext>
                </a:extLst>
              </a:tr>
              <a:tr h="179221">
                <a:tc>
                  <a:txBody>
                    <a:bodyPr/>
                    <a:lstStyle/>
                    <a:p>
                      <a:pPr algn="r"/>
                      <a:r>
                        <a:rPr lang="en-US" sz="900" b="1" dirty="0" smtClean="0">
                          <a:solidFill>
                            <a:schemeClr val="tx1"/>
                          </a:solidFill>
                          <a:latin typeface="Tw Cen MT" pitchFamily="34" charset="0"/>
                        </a:rPr>
                        <a:t>TOTAL:</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66</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0</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0</a:t>
                      </a:r>
                      <a:endParaRPr lang="en-MY" sz="900" b="1" dirty="0">
                        <a:solidFill>
                          <a:schemeClr val="tx1"/>
                        </a:solidFill>
                        <a:latin typeface="Tw Cen MT" pitchFamily="34" charset="0"/>
                      </a:endParaRPr>
                    </a:p>
                  </a:txBody>
                  <a:tcPr anchor="ctr"/>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extLst/>
          </p:nvPr>
        </p:nvGraphicFramePr>
        <p:xfrm>
          <a:off x="3650301" y="8045445"/>
          <a:ext cx="2969574" cy="1280160"/>
        </p:xfrm>
        <a:graphic>
          <a:graphicData uri="http://schemas.openxmlformats.org/drawingml/2006/table">
            <a:tbl>
              <a:tblPr firstRow="1" bandRow="1">
                <a:tableStyleId>{5940675A-B579-460E-94D1-54222C63F5DA}</a:tableStyleId>
              </a:tblPr>
              <a:tblGrid>
                <a:gridCol w="1426524">
                  <a:extLst>
                    <a:ext uri="{9D8B030D-6E8A-4147-A177-3AD203B41FA5}">
                      <a16:colId xmlns:a16="http://schemas.microsoft.com/office/drawing/2014/main" val="116348213"/>
                    </a:ext>
                  </a:extLst>
                </a:gridCol>
                <a:gridCol w="504825">
                  <a:extLst>
                    <a:ext uri="{9D8B030D-6E8A-4147-A177-3AD203B41FA5}">
                      <a16:colId xmlns:a16="http://schemas.microsoft.com/office/drawing/2014/main" val="4144450284"/>
                    </a:ext>
                  </a:extLst>
                </a:gridCol>
                <a:gridCol w="552450">
                  <a:extLst>
                    <a:ext uri="{9D8B030D-6E8A-4147-A177-3AD203B41FA5}">
                      <a16:colId xmlns:a16="http://schemas.microsoft.com/office/drawing/2014/main" val="6907037"/>
                    </a:ext>
                  </a:extLst>
                </a:gridCol>
                <a:gridCol w="485775">
                  <a:extLst>
                    <a:ext uri="{9D8B030D-6E8A-4147-A177-3AD203B41FA5}">
                      <a16:colId xmlns:a16="http://schemas.microsoft.com/office/drawing/2014/main" val="20003"/>
                    </a:ext>
                  </a:extLst>
                </a:gridCol>
              </a:tblGrid>
              <a:tr h="172100">
                <a:tc>
                  <a:txBody>
                    <a:bodyPr/>
                    <a:lstStyle/>
                    <a:p>
                      <a:pPr algn="ctr"/>
                      <a:r>
                        <a:rPr lang="en-US" sz="900" b="1" dirty="0" smtClean="0">
                          <a:solidFill>
                            <a:schemeClr val="tx1"/>
                          </a:solidFill>
                          <a:latin typeface="Tw Cen MT" pitchFamily="34" charset="0"/>
                        </a:rPr>
                        <a:t>TOTAL</a:t>
                      </a:r>
                      <a:r>
                        <a:rPr lang="en-US" sz="900" b="1" baseline="0" dirty="0" smtClean="0">
                          <a:solidFill>
                            <a:schemeClr val="tx1"/>
                          </a:solidFill>
                          <a:latin typeface="Tw Cen MT" pitchFamily="34" charset="0"/>
                        </a:rPr>
                        <a:t> ACHIEVEMENT</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2016</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2017</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2018</a:t>
                      </a:r>
                    </a:p>
                    <a:p>
                      <a:pPr algn="ctr"/>
                      <a:r>
                        <a:rPr lang="en-US" sz="900" b="1" dirty="0" smtClean="0">
                          <a:solidFill>
                            <a:schemeClr val="tx1"/>
                          </a:solidFill>
                          <a:latin typeface="Tw Cen MT" pitchFamily="34" charset="0"/>
                        </a:rPr>
                        <a:t>(Q2)</a:t>
                      </a:r>
                      <a:endParaRPr lang="en-MY" sz="900" b="1" dirty="0">
                        <a:solidFill>
                          <a:schemeClr val="tx1"/>
                        </a:solidFill>
                        <a:latin typeface="Tw Cen MT" pitchFamily="34" charset="0"/>
                      </a:endParaRPr>
                    </a:p>
                  </a:txBody>
                  <a:tcPr anchor="ctr">
                    <a:solidFill>
                      <a:schemeClr val="bg1">
                        <a:lumMod val="85000"/>
                      </a:schemeClr>
                    </a:solidFill>
                  </a:tcPr>
                </a:tc>
                <a:extLst>
                  <a:ext uri="{0D108BD9-81ED-4DB2-BD59-A6C34878D82A}">
                    <a16:rowId xmlns:a16="http://schemas.microsoft.com/office/drawing/2014/main" val="2091802757"/>
                  </a:ext>
                </a:extLst>
              </a:tr>
              <a:tr h="172100">
                <a:tc>
                  <a:txBody>
                    <a:bodyPr/>
                    <a:lstStyle/>
                    <a:p>
                      <a:pPr algn="l"/>
                      <a:r>
                        <a:rPr lang="en-US" sz="900" dirty="0" smtClean="0">
                          <a:solidFill>
                            <a:schemeClr val="tx1"/>
                          </a:solidFill>
                          <a:latin typeface="Tw Cen MT" pitchFamily="34" charset="0"/>
                        </a:rPr>
                        <a:t>Skilled</a:t>
                      </a:r>
                      <a:r>
                        <a:rPr lang="en-US" sz="900" baseline="0" dirty="0" smtClean="0">
                          <a:solidFill>
                            <a:schemeClr val="tx1"/>
                          </a:solidFill>
                          <a:latin typeface="Tw Cen MT" pitchFamily="34" charset="0"/>
                        </a:rPr>
                        <a:t> Worker</a:t>
                      </a:r>
                      <a:endParaRPr lang="en-MY" sz="900" b="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486</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842</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607</a:t>
                      </a:r>
                      <a:endParaRPr lang="en-MY" sz="900" dirty="0">
                        <a:solidFill>
                          <a:schemeClr val="tx1"/>
                        </a:solidFill>
                        <a:latin typeface="Tw Cen MT" pitchFamily="34" charset="0"/>
                      </a:endParaRPr>
                    </a:p>
                  </a:txBody>
                  <a:tcPr/>
                </a:tc>
                <a:extLst>
                  <a:ext uri="{0D108BD9-81ED-4DB2-BD59-A6C34878D82A}">
                    <a16:rowId xmlns:a16="http://schemas.microsoft.com/office/drawing/2014/main" val="4191234108"/>
                  </a:ext>
                </a:extLst>
              </a:tr>
              <a:tr h="172100">
                <a:tc>
                  <a:txBody>
                    <a:bodyPr/>
                    <a:lstStyle/>
                    <a:p>
                      <a:pPr algn="l"/>
                      <a:r>
                        <a:rPr lang="en-US" sz="900" dirty="0" smtClean="0">
                          <a:solidFill>
                            <a:schemeClr val="tx1"/>
                          </a:solidFill>
                          <a:latin typeface="Tw Cen MT" pitchFamily="34" charset="0"/>
                        </a:rPr>
                        <a:t>Supervisory</a:t>
                      </a:r>
                      <a:endParaRPr lang="en-MY" sz="900" b="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52</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18</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35</a:t>
                      </a:r>
                      <a:endParaRPr lang="en-MY" sz="900" dirty="0">
                        <a:solidFill>
                          <a:schemeClr val="tx1"/>
                        </a:solidFill>
                        <a:latin typeface="Tw Cen MT" pitchFamily="34" charset="0"/>
                      </a:endParaRPr>
                    </a:p>
                  </a:txBody>
                  <a:tcPr anchor="ctr"/>
                </a:tc>
                <a:extLst>
                  <a:ext uri="{0D108BD9-81ED-4DB2-BD59-A6C34878D82A}">
                    <a16:rowId xmlns:a16="http://schemas.microsoft.com/office/drawing/2014/main" val="10002"/>
                  </a:ext>
                </a:extLst>
              </a:tr>
              <a:tr h="172100">
                <a:tc>
                  <a:txBody>
                    <a:bodyPr/>
                    <a:lstStyle/>
                    <a:p>
                      <a:pPr algn="l"/>
                      <a:r>
                        <a:rPr lang="en-US" sz="900" dirty="0" smtClean="0">
                          <a:solidFill>
                            <a:schemeClr val="tx1"/>
                          </a:solidFill>
                          <a:latin typeface="Tw Cen MT" pitchFamily="34" charset="0"/>
                        </a:rPr>
                        <a:t>Management</a:t>
                      </a:r>
                      <a:endParaRPr lang="en-MY" sz="900" b="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66</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0</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0</a:t>
                      </a:r>
                      <a:endParaRPr lang="en-MY" sz="900" dirty="0">
                        <a:solidFill>
                          <a:schemeClr val="tx1"/>
                        </a:solidFill>
                        <a:latin typeface="Tw Cen MT" pitchFamily="34" charset="0"/>
                      </a:endParaRPr>
                    </a:p>
                  </a:txBody>
                  <a:tcPr anchor="ctr"/>
                </a:tc>
                <a:extLst>
                  <a:ext uri="{0D108BD9-81ED-4DB2-BD59-A6C34878D82A}">
                    <a16:rowId xmlns:a16="http://schemas.microsoft.com/office/drawing/2014/main" val="10003"/>
                  </a:ext>
                </a:extLst>
              </a:tr>
              <a:tr h="172100">
                <a:tc>
                  <a:txBody>
                    <a:bodyPr/>
                    <a:lstStyle/>
                    <a:p>
                      <a:pPr algn="r"/>
                      <a:r>
                        <a:rPr lang="en-US" sz="900" b="1" dirty="0" smtClean="0">
                          <a:solidFill>
                            <a:schemeClr val="tx1"/>
                          </a:solidFill>
                          <a:latin typeface="Tw Cen MT" pitchFamily="34" charset="0"/>
                        </a:rPr>
                        <a:t>TOTAL:</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604</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860</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642</a:t>
                      </a:r>
                      <a:endParaRPr lang="en-MY" sz="900" b="1" dirty="0">
                        <a:solidFill>
                          <a:schemeClr val="tx1"/>
                        </a:solidFill>
                        <a:latin typeface="Tw Cen MT" pitchFamily="34" charset="0"/>
                      </a:endParaRPr>
                    </a:p>
                  </a:txBody>
                  <a:tcPr anchor="ctr"/>
                </a:tc>
                <a:extLst>
                  <a:ext uri="{0D108BD9-81ED-4DB2-BD59-A6C34878D82A}">
                    <a16:rowId xmlns:a16="http://schemas.microsoft.com/office/drawing/2014/main" val="10004"/>
                  </a:ext>
                </a:extLst>
              </a:tr>
            </a:tbl>
          </a:graphicData>
        </a:graphic>
      </p:graphicFrame>
      <p:sp>
        <p:nvSpPr>
          <p:cNvPr id="6" name="Rectangle 5"/>
          <p:cNvSpPr/>
          <p:nvPr/>
        </p:nvSpPr>
        <p:spPr>
          <a:xfrm>
            <a:off x="0" y="9272421"/>
            <a:ext cx="6858000" cy="553998"/>
          </a:xfrm>
          <a:prstGeom prst="rect">
            <a:avLst/>
          </a:prstGeom>
        </p:spPr>
        <p:txBody>
          <a:bodyPr wrap="square">
            <a:spAutoFit/>
          </a:bodyPr>
          <a:lstStyle/>
          <a:p>
            <a:endParaRPr lang="en-US" sz="1000" dirty="0" smtClean="0">
              <a:latin typeface="Tw Cen MT" panose="020B0602020104020603" pitchFamily="34" charset="0"/>
            </a:endParaRPr>
          </a:p>
          <a:p>
            <a:r>
              <a:rPr lang="en-US" sz="1000" dirty="0" smtClean="0">
                <a:latin typeface="Tw Cen MT" panose="020B0602020104020603" pitchFamily="34" charset="0"/>
              </a:rPr>
              <a:t>To </a:t>
            </a:r>
            <a:r>
              <a:rPr lang="en-US" sz="1000" dirty="0">
                <a:latin typeface="Tw Cen MT" panose="020B0602020104020603" pitchFamily="34" charset="0"/>
              </a:rPr>
              <a:t>date, </a:t>
            </a:r>
            <a:r>
              <a:rPr lang="en-US" sz="1000" dirty="0" smtClean="0">
                <a:latin typeface="Tw Cen MT" panose="020B0602020104020603" pitchFamily="34" charset="0"/>
              </a:rPr>
              <a:t>a total of 2,106 against the overall target of 2,200 (2016-2018) on-the-job </a:t>
            </a:r>
            <a:r>
              <a:rPr lang="en-US" sz="1000" dirty="0">
                <a:latin typeface="Tw Cen MT" panose="020B0602020104020603" pitchFamily="34" charset="0"/>
              </a:rPr>
              <a:t>apprentices </a:t>
            </a:r>
            <a:r>
              <a:rPr lang="en-US" sz="1000" dirty="0" smtClean="0">
                <a:latin typeface="Tw Cen MT" panose="020B0602020104020603" pitchFamily="34" charset="0"/>
              </a:rPr>
              <a:t>were produced </a:t>
            </a:r>
            <a:r>
              <a:rPr lang="en-US" sz="1000" dirty="0">
                <a:latin typeface="Tw Cen MT" panose="020B0602020104020603" pitchFamily="34" charset="0"/>
              </a:rPr>
              <a:t>in various skill </a:t>
            </a:r>
            <a:r>
              <a:rPr lang="en-US" sz="1000" dirty="0" smtClean="0">
                <a:latin typeface="Tw Cen MT" panose="020B0602020104020603" pitchFamily="34" charset="0"/>
              </a:rPr>
              <a:t>trades. </a:t>
            </a:r>
            <a:endParaRPr lang="en-US" sz="1000" dirty="0">
              <a:latin typeface="Tw Cen MT" panose="020B0602020104020603" pitchFamily="34" charset="0"/>
            </a:endParaRPr>
          </a:p>
        </p:txBody>
      </p:sp>
      <p:sp>
        <p:nvSpPr>
          <p:cNvPr id="18" name="Rectangle 17"/>
          <p:cNvSpPr/>
          <p:nvPr/>
        </p:nvSpPr>
        <p:spPr>
          <a:xfrm>
            <a:off x="1" y="3235802"/>
            <a:ext cx="6857999" cy="6670198"/>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64781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0" y="3743326"/>
            <a:ext cx="6864535" cy="2585323"/>
          </a:xfrm>
          <a:prstGeom prst="rect">
            <a:avLst/>
          </a:prstGeom>
          <a:noFill/>
        </p:spPr>
        <p:txBody>
          <a:bodyPr wrap="square" rtlCol="0">
            <a:spAutoFit/>
          </a:bodyPr>
          <a:lstStyle/>
          <a:p>
            <a:r>
              <a:rPr lang="en-US" sz="1000" dirty="0">
                <a:latin typeface="Tw Cen MT" panose="020B0602020104020603" pitchFamily="34" charset="0"/>
              </a:rPr>
              <a:t>This KPI is under the purview of IWG8</a:t>
            </a:r>
            <a:endParaRPr lang="en-US" sz="1000" b="1" dirty="0" smtClean="0">
              <a:latin typeface="Tw Cen MT" panose="020B0602020104020603" pitchFamily="34" charset="0"/>
            </a:endParaRPr>
          </a:p>
          <a:p>
            <a:endParaRPr lang="en-US" sz="1000" b="1" dirty="0" smtClean="0">
              <a:latin typeface="Tw Cen MT" panose="020B0602020104020603" pitchFamily="34" charset="0"/>
            </a:endParaRPr>
          </a:p>
          <a:p>
            <a:r>
              <a:rPr lang="en-US" sz="1000" b="1" dirty="0" smtClean="0">
                <a:latin typeface="Tw Cen MT" panose="020B0602020104020603" pitchFamily="34" charset="0"/>
              </a:rPr>
              <a:t>Training and certification of supervisory and management personnel</a:t>
            </a:r>
            <a:endParaRPr lang="en-US" sz="1000" b="1" dirty="0">
              <a:latin typeface="Tw Cen MT" panose="020B0602020104020603" pitchFamily="34" charset="0"/>
            </a:endParaRPr>
          </a:p>
          <a:p>
            <a:endParaRPr lang="en-US" sz="200" dirty="0" smtClean="0">
              <a:latin typeface="Tw Cen MT" panose="020B0602020104020603" pitchFamily="34" charset="0"/>
            </a:endParaRPr>
          </a:p>
          <a:p>
            <a:r>
              <a:rPr lang="en-US" sz="1000" dirty="0" smtClean="0">
                <a:latin typeface="Tw Cen MT" panose="020B0602020104020603" pitchFamily="34" charset="0"/>
              </a:rPr>
              <a:t>This training and certification program </a:t>
            </a:r>
            <a:r>
              <a:rPr lang="en-US" sz="1000" dirty="0">
                <a:latin typeface="Tw Cen MT" panose="020B0602020104020603" pitchFamily="34" charset="0"/>
              </a:rPr>
              <a:t>is aimed at producing </a:t>
            </a:r>
            <a:r>
              <a:rPr lang="en-US" sz="1000" dirty="0" smtClean="0">
                <a:latin typeface="Tw Cen MT" panose="020B0602020104020603" pitchFamily="34" charset="0"/>
              </a:rPr>
              <a:t>site supervisors and site managers in these four (4) main areas :</a:t>
            </a:r>
            <a:endParaRPr lang="en-US" sz="1000" dirty="0">
              <a:latin typeface="Tw Cen MT" panose="020B0602020104020603" pitchFamily="34" charset="0"/>
            </a:endParaRPr>
          </a:p>
          <a:p>
            <a:pPr marL="228600" indent="-228600">
              <a:buFont typeface="+mj-lt"/>
              <a:buAutoNum type="arabicParenR"/>
            </a:pPr>
            <a:r>
              <a:rPr lang="en-US" sz="1000" dirty="0" smtClean="0">
                <a:latin typeface="Tw Cen MT" panose="020B0602020104020603" pitchFamily="34" charset="0"/>
              </a:rPr>
              <a:t>Building &amp; Architectural</a:t>
            </a:r>
          </a:p>
          <a:p>
            <a:pPr marL="228600" indent="-228600">
              <a:buFont typeface="+mj-lt"/>
              <a:buAutoNum type="arabicParenR"/>
            </a:pPr>
            <a:r>
              <a:rPr lang="en-US" sz="1000" dirty="0" smtClean="0">
                <a:latin typeface="Tw Cen MT" panose="020B0602020104020603" pitchFamily="34" charset="0"/>
              </a:rPr>
              <a:t>Civil &amp; Structural</a:t>
            </a:r>
          </a:p>
          <a:p>
            <a:pPr marL="228600" indent="-228600">
              <a:buFont typeface="+mj-lt"/>
              <a:buAutoNum type="arabicParenR"/>
            </a:pPr>
            <a:r>
              <a:rPr lang="en-US" sz="1000" dirty="0" smtClean="0">
                <a:latin typeface="Tw Cen MT" panose="020B0602020104020603" pitchFamily="34" charset="0"/>
              </a:rPr>
              <a:t>Mechanical</a:t>
            </a:r>
          </a:p>
          <a:p>
            <a:pPr marL="228600" indent="-228600">
              <a:buFont typeface="+mj-lt"/>
              <a:buAutoNum type="arabicParenR"/>
            </a:pPr>
            <a:r>
              <a:rPr lang="en-US" sz="1000" dirty="0" smtClean="0">
                <a:latin typeface="Tw Cen MT" panose="020B0602020104020603" pitchFamily="34" charset="0"/>
              </a:rPr>
              <a:t>Electrical</a:t>
            </a:r>
          </a:p>
          <a:p>
            <a:endParaRPr lang="en-US" sz="500" dirty="0">
              <a:latin typeface="Tw Cen MT" panose="020B0602020104020603" pitchFamily="34" charset="0"/>
            </a:endParaRPr>
          </a:p>
          <a:p>
            <a:r>
              <a:rPr lang="en-US" sz="1000" dirty="0" smtClean="0">
                <a:latin typeface="Tw Cen MT" panose="020B0602020104020603" pitchFamily="34" charset="0"/>
              </a:rPr>
              <a:t>Site supervisors and site managers can be certified through 3 methods:</a:t>
            </a:r>
          </a:p>
          <a:p>
            <a:pPr marL="228600" indent="-228600">
              <a:buFont typeface="+mj-lt"/>
              <a:buAutoNum type="arabicParenR"/>
            </a:pPr>
            <a:r>
              <a:rPr lang="en-US" sz="1000" dirty="0" smtClean="0">
                <a:latin typeface="Tw Cen MT" panose="020B0602020104020603" pitchFamily="34" charset="0"/>
              </a:rPr>
              <a:t>Training and assessment</a:t>
            </a:r>
          </a:p>
          <a:p>
            <a:pPr marL="228600" indent="-228600">
              <a:buFont typeface="+mj-lt"/>
              <a:buAutoNum type="arabicParenR"/>
            </a:pPr>
            <a:r>
              <a:rPr lang="en-US" sz="1000" dirty="0" smtClean="0">
                <a:latin typeface="Tw Cen MT" panose="020B0602020104020603" pitchFamily="34" charset="0"/>
              </a:rPr>
              <a:t>Assessment only</a:t>
            </a:r>
          </a:p>
          <a:p>
            <a:pPr marL="228600" indent="-228600">
              <a:buFont typeface="+mj-lt"/>
              <a:buAutoNum type="arabicParenR"/>
            </a:pPr>
            <a:r>
              <a:rPr lang="en-US" sz="1000" dirty="0" smtClean="0">
                <a:latin typeface="Tw Cen MT" panose="020B0602020104020603" pitchFamily="34" charset="0"/>
              </a:rPr>
              <a:t>Interview</a:t>
            </a:r>
          </a:p>
          <a:p>
            <a:endParaRPr lang="en-US" sz="500" dirty="0">
              <a:latin typeface="Tw Cen MT" panose="020B0602020104020603" pitchFamily="34" charset="0"/>
            </a:endParaRPr>
          </a:p>
          <a:p>
            <a:r>
              <a:rPr lang="en-US" sz="1000" dirty="0" smtClean="0">
                <a:latin typeface="Tw Cen MT" panose="020B0602020104020603" pitchFamily="34" charset="0"/>
              </a:rPr>
              <a:t>The training and assessment is conducted by Accredited Training Centre certified by CIDB.  The following table is the achievement to date :</a:t>
            </a:r>
            <a:endParaRPr lang="en-US" sz="1000" dirty="0">
              <a:latin typeface="Tw Cen MT" panose="020B0602020104020603" pitchFamily="34" charset="0"/>
            </a:endParaRPr>
          </a:p>
        </p:txBody>
      </p:sp>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0" y="2265799"/>
          <a:ext cx="6858000" cy="1317589"/>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50335">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71600">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333095">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951829">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3,000 supervisory and management personnel in approved fields trained and certified.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3,000 supervisory and management personnel in approved fields trained and certified.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3,000 supervisory and management personnel in approved fields trained and certified.</a:t>
                      </a:r>
                    </a:p>
                    <a:p>
                      <a:pPr>
                        <a:lnSpc>
                          <a:spcPct val="100000"/>
                        </a:lnSpc>
                      </a:pPr>
                      <a:endParaRPr lang="en-MY" sz="900" b="1"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3,000 supervisory and management personnel in approved fields trained and certified.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3,000 supervisory and management personnel in approved fields trained and certified.</a:t>
                      </a:r>
                    </a:p>
                    <a:p>
                      <a:pPr>
                        <a:lnSpc>
                          <a:spcPct val="100000"/>
                        </a:lnSpc>
                      </a:pPr>
                      <a:endParaRPr lang="en-MY" sz="900" dirty="0">
                        <a:solidFill>
                          <a:srgbClr val="FF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3733801"/>
            <a:ext cx="6857999" cy="6172200"/>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Megat Kamil Azmi Megat Rus Kamarani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Ir Raslim Salleh</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Aljuffry Mohd Ariffin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34520"/>
          <a:ext cx="4550737" cy="1322832"/>
        </p:xfrm>
        <a:graphic>
          <a:graphicData uri="http://schemas.openxmlformats.org/drawingml/2006/table">
            <a:tbl>
              <a:tblPr firstRow="1" bandRow="1">
                <a:tableStyleId>{5C22544A-7EE6-4342-B048-85BDC9FD1C3A}</a:tableStyleId>
              </a:tblPr>
              <a:tblGrid>
                <a:gridCol w="4550737">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15,000 supervisory and management personnel (including QA/QC, site safety etc) trained and certified by Q4 2020 </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smtClean="0">
                          <a:solidFill>
                            <a:schemeClr val="tx1"/>
                          </a:solidFill>
                          <a:latin typeface="Tw Cen MT" panose="020B0602020104020603" pitchFamily="34" charset="0"/>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P1 - Continue investment in human capital development in construction</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P1b - Strengthen reach, effectiveness and comprehensiveness of training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P1-051</a:t>
            </a:r>
            <a:endParaRPr lang="ms-MY" sz="2800" dirty="0">
              <a:solidFill>
                <a:schemeClr val="bg1"/>
              </a:solidFill>
            </a:endParaRPr>
          </a:p>
        </p:txBody>
      </p:sp>
      <p:sp>
        <p:nvSpPr>
          <p:cNvPr id="15" name="TextBox 14"/>
          <p:cNvSpPr txBox="1"/>
          <p:nvPr/>
        </p:nvSpPr>
        <p:spPr>
          <a:xfrm>
            <a:off x="0" y="3522795"/>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2070504"/>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
        <p:nvSpPr>
          <p:cNvPr id="4" name="Rectangle 3"/>
          <p:cNvSpPr/>
          <p:nvPr/>
        </p:nvSpPr>
        <p:spPr>
          <a:xfrm>
            <a:off x="0" y="7721948"/>
            <a:ext cx="6858000" cy="861774"/>
          </a:xfrm>
          <a:prstGeom prst="rect">
            <a:avLst/>
          </a:prstGeom>
          <a:noFill/>
        </p:spPr>
        <p:txBody>
          <a:bodyPr wrap="square" rtlCol="0">
            <a:spAutoFit/>
          </a:bodyPr>
          <a:lstStyle/>
          <a:p>
            <a:endParaRPr lang="en-US" sz="1000" dirty="0" smtClean="0">
              <a:latin typeface="Tw Cen MT"/>
              <a:cs typeface="Arial" pitchFamily="34" charset="0"/>
            </a:endParaRPr>
          </a:p>
          <a:p>
            <a:endParaRPr lang="en-US" sz="1000" dirty="0" smtClean="0">
              <a:latin typeface="Tw Cen MT"/>
              <a:cs typeface="Arial" pitchFamily="34" charset="0"/>
            </a:endParaRPr>
          </a:p>
          <a:p>
            <a:r>
              <a:rPr lang="en-US" sz="1000" dirty="0" smtClean="0">
                <a:latin typeface="Tw Cen MT"/>
                <a:cs typeface="Arial" pitchFamily="34" charset="0"/>
              </a:rPr>
              <a:t>To </a:t>
            </a:r>
            <a:r>
              <a:rPr lang="en-US" sz="1000" dirty="0">
                <a:latin typeface="Tw Cen MT"/>
                <a:cs typeface="Arial" pitchFamily="34" charset="0"/>
              </a:rPr>
              <a:t>date, </a:t>
            </a:r>
            <a:r>
              <a:rPr lang="en-US" sz="1000" dirty="0" smtClean="0">
                <a:latin typeface="Tw Cen MT"/>
                <a:cs typeface="Arial" pitchFamily="34" charset="0"/>
              </a:rPr>
              <a:t>a total of 11,480</a:t>
            </a:r>
            <a:r>
              <a:rPr lang="en-US" sz="1000" dirty="0" smtClean="0">
                <a:solidFill>
                  <a:srgbClr val="FF0000"/>
                </a:solidFill>
                <a:latin typeface="Tw Cen MT"/>
                <a:cs typeface="Arial" pitchFamily="34" charset="0"/>
              </a:rPr>
              <a:t> </a:t>
            </a:r>
            <a:r>
              <a:rPr lang="en-US" sz="1000" dirty="0" smtClean="0">
                <a:latin typeface="Tw Cen MT"/>
                <a:cs typeface="Arial" pitchFamily="34" charset="0"/>
              </a:rPr>
              <a:t>site </a:t>
            </a:r>
            <a:r>
              <a:rPr lang="en-US" sz="1000" dirty="0">
                <a:latin typeface="Tw Cen MT"/>
                <a:cs typeface="Arial" pitchFamily="34" charset="0"/>
              </a:rPr>
              <a:t>supervisors and managers </a:t>
            </a:r>
            <a:r>
              <a:rPr lang="en-US" sz="1000" dirty="0" smtClean="0">
                <a:latin typeface="Tw Cen MT"/>
                <a:cs typeface="Arial" pitchFamily="34" charset="0"/>
              </a:rPr>
              <a:t>were </a:t>
            </a:r>
            <a:r>
              <a:rPr lang="en-US" sz="1000" dirty="0">
                <a:latin typeface="Tw Cen MT"/>
                <a:cs typeface="Arial" pitchFamily="34" charset="0"/>
              </a:rPr>
              <a:t>trained and certified in the </a:t>
            </a:r>
            <a:r>
              <a:rPr lang="en-US" sz="1000" dirty="0" smtClean="0">
                <a:latin typeface="Tw Cen MT"/>
                <a:cs typeface="Arial" pitchFamily="34" charset="0"/>
              </a:rPr>
              <a:t>above four (4) main areas </a:t>
            </a:r>
            <a:r>
              <a:rPr lang="en-US" sz="1000" dirty="0">
                <a:latin typeface="Tw Cen MT"/>
                <a:cs typeface="Arial" pitchFamily="34" charset="0"/>
              </a:rPr>
              <a:t>against the target of </a:t>
            </a:r>
            <a:r>
              <a:rPr lang="en-US" sz="1000" dirty="0" smtClean="0">
                <a:latin typeface="Tw Cen MT"/>
                <a:cs typeface="Arial" pitchFamily="34" charset="0"/>
              </a:rPr>
              <a:t>9,000 (2016-2018).</a:t>
            </a:r>
          </a:p>
          <a:p>
            <a:endParaRPr lang="en-US" sz="1000" strike="sngStrike" dirty="0">
              <a:latin typeface="Tw Cen MT"/>
              <a:cs typeface="Arial" pitchFamily="34" charset="0"/>
            </a:endParaRPr>
          </a:p>
        </p:txBody>
      </p:sp>
      <p:graphicFrame>
        <p:nvGraphicFramePr>
          <p:cNvPr id="22" name="Table 21"/>
          <p:cNvGraphicFramePr>
            <a:graphicFrameLocks noGrp="1"/>
          </p:cNvGraphicFramePr>
          <p:nvPr>
            <p:extLst>
              <p:ext uri="{D42A27DB-BD31-4B8C-83A1-F6EECF244321}">
                <p14:modId xmlns:p14="http://schemas.microsoft.com/office/powerpoint/2010/main" val="3064741034"/>
              </p:ext>
            </p:extLst>
          </p:nvPr>
        </p:nvGraphicFramePr>
        <p:xfrm>
          <a:off x="219076" y="6204870"/>
          <a:ext cx="6429375" cy="1719930"/>
        </p:xfrm>
        <a:graphic>
          <a:graphicData uri="http://schemas.openxmlformats.org/drawingml/2006/table">
            <a:tbl>
              <a:tblPr firstRow="1" bandRow="1">
                <a:tableStyleId>{5940675A-B579-460E-94D1-54222C63F5DA}</a:tableStyleId>
              </a:tblPr>
              <a:tblGrid>
                <a:gridCol w="2333217">
                  <a:extLst>
                    <a:ext uri="{9D8B030D-6E8A-4147-A177-3AD203B41FA5}">
                      <a16:colId xmlns:a16="http://schemas.microsoft.com/office/drawing/2014/main" val="116348213"/>
                    </a:ext>
                  </a:extLst>
                </a:gridCol>
                <a:gridCol w="921740">
                  <a:extLst>
                    <a:ext uri="{9D8B030D-6E8A-4147-A177-3AD203B41FA5}">
                      <a16:colId xmlns:a16="http://schemas.microsoft.com/office/drawing/2014/main" val="4144450284"/>
                    </a:ext>
                  </a:extLst>
                </a:gridCol>
                <a:gridCol w="948006">
                  <a:extLst>
                    <a:ext uri="{9D8B030D-6E8A-4147-A177-3AD203B41FA5}">
                      <a16:colId xmlns:a16="http://schemas.microsoft.com/office/drawing/2014/main" val="6907037"/>
                    </a:ext>
                  </a:extLst>
                </a:gridCol>
                <a:gridCol w="1113206">
                  <a:extLst>
                    <a:ext uri="{9D8B030D-6E8A-4147-A177-3AD203B41FA5}">
                      <a16:colId xmlns:a16="http://schemas.microsoft.com/office/drawing/2014/main" val="20003"/>
                    </a:ext>
                  </a:extLst>
                </a:gridCol>
                <a:gridCol w="1113206">
                  <a:extLst>
                    <a:ext uri="{9D8B030D-6E8A-4147-A177-3AD203B41FA5}">
                      <a16:colId xmlns:a16="http://schemas.microsoft.com/office/drawing/2014/main" val="2937626198"/>
                    </a:ext>
                  </a:extLst>
                </a:gridCol>
              </a:tblGrid>
              <a:tr h="286983">
                <a:tc>
                  <a:txBody>
                    <a:bodyPr/>
                    <a:lstStyle/>
                    <a:p>
                      <a:pPr algn="ct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2016</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2017</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2018 (Q2)</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Total</a:t>
                      </a:r>
                      <a:endParaRPr lang="en-MY" sz="900" b="1" dirty="0">
                        <a:solidFill>
                          <a:schemeClr val="tx1"/>
                        </a:solidFill>
                        <a:latin typeface="Tw Cen MT" pitchFamily="34" charset="0"/>
                      </a:endParaRPr>
                    </a:p>
                  </a:txBody>
                  <a:tcPr anchor="ctr">
                    <a:solidFill>
                      <a:schemeClr val="bg1">
                        <a:lumMod val="85000"/>
                      </a:schemeClr>
                    </a:solidFill>
                  </a:tcPr>
                </a:tc>
                <a:extLst>
                  <a:ext uri="{0D108BD9-81ED-4DB2-BD59-A6C34878D82A}">
                    <a16:rowId xmlns:a16="http://schemas.microsoft.com/office/drawing/2014/main" val="2091802757"/>
                  </a:ext>
                </a:extLst>
              </a:tr>
              <a:tr h="289947">
                <a:tc>
                  <a:txBody>
                    <a:bodyPr/>
                    <a:lstStyle/>
                    <a:p>
                      <a:pPr algn="l"/>
                      <a:r>
                        <a:rPr lang="en-MY" sz="900" b="1" dirty="0" smtClean="0">
                          <a:solidFill>
                            <a:schemeClr val="tx1"/>
                          </a:solidFill>
                          <a:latin typeface="Tw Cen MT" pitchFamily="34" charset="0"/>
                        </a:rPr>
                        <a:t>Target</a:t>
                      </a:r>
                      <a:endParaRPr lang="en-MY" sz="900" b="1" dirty="0">
                        <a:solidFill>
                          <a:schemeClr val="tx1"/>
                        </a:solidFill>
                        <a:latin typeface="Tw Cen MT" pitchFamily="34" charset="0"/>
                      </a:endParaRPr>
                    </a:p>
                  </a:txBody>
                  <a:tcPr anchor="ctr"/>
                </a:tc>
                <a:tc>
                  <a:txBody>
                    <a:bodyPr/>
                    <a:lstStyle/>
                    <a:p>
                      <a:pPr algn="ctr"/>
                      <a:r>
                        <a:rPr lang="en-MY" sz="900" dirty="0" smtClean="0">
                          <a:solidFill>
                            <a:schemeClr val="tx1"/>
                          </a:solidFill>
                          <a:latin typeface="Tw Cen MT" pitchFamily="34" charset="0"/>
                        </a:rPr>
                        <a:t>3,000</a:t>
                      </a:r>
                      <a:endParaRPr lang="en-MY" sz="900" dirty="0">
                        <a:solidFill>
                          <a:schemeClr val="tx1"/>
                        </a:solidFill>
                        <a:latin typeface="Tw Cen MT" pitchFamily="34" charset="0"/>
                      </a:endParaRPr>
                    </a:p>
                  </a:txBody>
                  <a:tcPr anchor="ctr"/>
                </a:tc>
                <a:tc>
                  <a:txBody>
                    <a:bodyPr/>
                    <a:lstStyle/>
                    <a:p>
                      <a:pPr algn="ctr"/>
                      <a:r>
                        <a:rPr lang="en-MY" sz="900" dirty="0" smtClean="0">
                          <a:solidFill>
                            <a:schemeClr val="tx1"/>
                          </a:solidFill>
                          <a:latin typeface="Tw Cen MT" pitchFamily="34" charset="0"/>
                        </a:rPr>
                        <a:t>3,000</a:t>
                      </a:r>
                      <a:endParaRPr lang="en-MY" sz="900" dirty="0">
                        <a:solidFill>
                          <a:schemeClr val="tx1"/>
                        </a:solidFill>
                        <a:latin typeface="Tw Cen MT" pitchFamily="34" charset="0"/>
                      </a:endParaRPr>
                    </a:p>
                  </a:txBody>
                  <a:tcPr anchor="ctr"/>
                </a:tc>
                <a:tc>
                  <a:txBody>
                    <a:bodyPr/>
                    <a:lstStyle/>
                    <a:p>
                      <a:pPr algn="ctr"/>
                      <a:r>
                        <a:rPr lang="en-MY" sz="900" dirty="0" smtClean="0">
                          <a:solidFill>
                            <a:schemeClr val="tx1"/>
                          </a:solidFill>
                          <a:latin typeface="Tw Cen MT" pitchFamily="34" charset="0"/>
                        </a:rPr>
                        <a:t>3,000</a:t>
                      </a:r>
                      <a:endParaRPr lang="en-MY" sz="900"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9,000</a:t>
                      </a:r>
                      <a:endParaRPr lang="en-MY" sz="900" b="1" dirty="0">
                        <a:solidFill>
                          <a:schemeClr val="tx1"/>
                        </a:solidFill>
                        <a:latin typeface="Tw Cen MT" pitchFamily="34" charset="0"/>
                      </a:endParaRPr>
                    </a:p>
                  </a:txBody>
                  <a:tcPr anchor="ctr"/>
                </a:tc>
                <a:extLst>
                  <a:ext uri="{0D108BD9-81ED-4DB2-BD59-A6C34878D82A}">
                    <a16:rowId xmlns:a16="http://schemas.microsoft.com/office/drawing/2014/main" val="10001"/>
                  </a:ext>
                </a:extLst>
              </a:tr>
              <a:tr h="286983">
                <a:tc>
                  <a:txBody>
                    <a:bodyPr/>
                    <a:lstStyle/>
                    <a:p>
                      <a:pPr algn="l"/>
                      <a:r>
                        <a:rPr lang="en-US" sz="900" b="1" dirty="0" smtClean="0">
                          <a:solidFill>
                            <a:schemeClr val="tx1"/>
                          </a:solidFill>
                          <a:latin typeface="Tw Cen MT" pitchFamily="34" charset="0"/>
                        </a:rPr>
                        <a:t>Achievement</a:t>
                      </a:r>
                    </a:p>
                    <a:p>
                      <a:pPr algn="l">
                        <a:buFontTx/>
                        <a:buChar char="-"/>
                      </a:pPr>
                      <a:r>
                        <a:rPr lang="en-US" sz="900" b="1" dirty="0" smtClean="0">
                          <a:solidFill>
                            <a:schemeClr val="tx1"/>
                          </a:solidFill>
                          <a:latin typeface="Tw Cen MT" pitchFamily="34" charset="0"/>
                        </a:rPr>
                        <a:t>  Supervisory</a:t>
                      </a:r>
                    </a:p>
                    <a:p>
                      <a:pPr algn="l">
                        <a:buFontTx/>
                        <a:buChar char="-"/>
                      </a:pPr>
                      <a:r>
                        <a:rPr lang="en-US" sz="900" b="1" dirty="0" smtClean="0">
                          <a:solidFill>
                            <a:schemeClr val="tx1"/>
                          </a:solidFill>
                          <a:latin typeface="Tw Cen MT" pitchFamily="34" charset="0"/>
                        </a:rPr>
                        <a:t>  Management</a:t>
                      </a:r>
                      <a:endParaRPr lang="en-MY" sz="900" b="1" dirty="0">
                        <a:solidFill>
                          <a:schemeClr val="tx1"/>
                        </a:solidFill>
                        <a:latin typeface="Tw Cen MT" pitchFamily="34" charset="0"/>
                      </a:endParaRPr>
                    </a:p>
                  </a:txBody>
                  <a:tcPr anchor="ctr"/>
                </a:tc>
                <a:tc>
                  <a:txBody>
                    <a:bodyPr/>
                    <a:lstStyle/>
                    <a:p>
                      <a:pPr algn="ctr"/>
                      <a:endParaRPr lang="en-US" sz="900" dirty="0" smtClean="0">
                        <a:solidFill>
                          <a:schemeClr val="tx1"/>
                        </a:solidFill>
                        <a:latin typeface="Tw Cen MT" pitchFamily="34" charset="0"/>
                      </a:endParaRPr>
                    </a:p>
                    <a:p>
                      <a:pPr algn="ctr"/>
                      <a:r>
                        <a:rPr lang="en-US" sz="900" dirty="0" smtClean="0">
                          <a:solidFill>
                            <a:schemeClr val="tx1"/>
                          </a:solidFill>
                          <a:latin typeface="Tw Cen MT" pitchFamily="34" charset="0"/>
                        </a:rPr>
                        <a:t>4,123</a:t>
                      </a:r>
                    </a:p>
                    <a:p>
                      <a:pPr algn="ctr"/>
                      <a:r>
                        <a:rPr lang="en-US" sz="900" dirty="0" smtClean="0">
                          <a:solidFill>
                            <a:schemeClr val="tx1"/>
                          </a:solidFill>
                          <a:latin typeface="Tw Cen MT" pitchFamily="34" charset="0"/>
                        </a:rPr>
                        <a:t>966</a:t>
                      </a:r>
                      <a:endParaRPr lang="en-MY" sz="900" dirty="0">
                        <a:solidFill>
                          <a:schemeClr val="tx1"/>
                        </a:solidFill>
                        <a:latin typeface="Tw Cen MT" pitchFamily="34" charset="0"/>
                      </a:endParaRPr>
                    </a:p>
                  </a:txBody>
                  <a:tcPr anchor="ctr"/>
                </a:tc>
                <a:tc>
                  <a:txBody>
                    <a:bodyPr/>
                    <a:lstStyle/>
                    <a:p>
                      <a:pPr algn="ctr"/>
                      <a:endParaRPr lang="en-US" sz="900" dirty="0" smtClean="0">
                        <a:solidFill>
                          <a:schemeClr val="tx1"/>
                        </a:solidFill>
                        <a:latin typeface="Tw Cen MT" pitchFamily="34" charset="0"/>
                      </a:endParaRPr>
                    </a:p>
                    <a:p>
                      <a:pPr algn="ctr"/>
                      <a:r>
                        <a:rPr lang="en-US" sz="900" dirty="0" smtClean="0">
                          <a:solidFill>
                            <a:schemeClr val="tx1"/>
                          </a:solidFill>
                          <a:latin typeface="Tw Cen MT" pitchFamily="34" charset="0"/>
                        </a:rPr>
                        <a:t>3,095</a:t>
                      </a:r>
                    </a:p>
                    <a:p>
                      <a:pPr algn="ctr"/>
                      <a:r>
                        <a:rPr lang="en-US" sz="900" dirty="0" smtClean="0">
                          <a:solidFill>
                            <a:schemeClr val="tx1"/>
                          </a:solidFill>
                          <a:latin typeface="Tw Cen MT" pitchFamily="34" charset="0"/>
                        </a:rPr>
                        <a:t>880</a:t>
                      </a:r>
                      <a:endParaRPr lang="en-MY" sz="900" dirty="0">
                        <a:solidFill>
                          <a:schemeClr val="tx1"/>
                        </a:solidFill>
                        <a:latin typeface="Tw Cen MT" pitchFamily="34" charset="0"/>
                      </a:endParaRPr>
                    </a:p>
                  </a:txBody>
                  <a:tcPr anchor="ctr"/>
                </a:tc>
                <a:tc>
                  <a:txBody>
                    <a:bodyPr/>
                    <a:lstStyle/>
                    <a:p>
                      <a:pPr algn="ctr"/>
                      <a:endParaRPr lang="en-US" sz="900" dirty="0" smtClean="0">
                        <a:solidFill>
                          <a:schemeClr val="tx1"/>
                        </a:solidFill>
                        <a:latin typeface="Tw Cen MT" pitchFamily="34" charset="0"/>
                      </a:endParaRPr>
                    </a:p>
                    <a:p>
                      <a:pPr algn="ctr"/>
                      <a:r>
                        <a:rPr lang="en-US" sz="900" dirty="0" smtClean="0">
                          <a:solidFill>
                            <a:schemeClr val="tx1"/>
                          </a:solidFill>
                          <a:latin typeface="Tw Cen MT" pitchFamily="34" charset="0"/>
                        </a:rPr>
                        <a:t>1,704</a:t>
                      </a:r>
                    </a:p>
                    <a:p>
                      <a:pPr algn="ctr"/>
                      <a:r>
                        <a:rPr lang="en-US" sz="900" dirty="0" smtClean="0">
                          <a:solidFill>
                            <a:schemeClr val="tx1"/>
                          </a:solidFill>
                          <a:latin typeface="Tw Cen MT" pitchFamily="34" charset="0"/>
                        </a:rPr>
                        <a:t>676</a:t>
                      </a:r>
                      <a:endParaRPr lang="en-MY" sz="900" dirty="0">
                        <a:solidFill>
                          <a:schemeClr val="tx1"/>
                        </a:solidFill>
                        <a:latin typeface="Tw Cen MT" pitchFamily="34" charset="0"/>
                      </a:endParaRPr>
                    </a:p>
                  </a:txBody>
                  <a:tcPr anchor="ctr"/>
                </a:tc>
                <a:tc rowSpan="2">
                  <a:txBody>
                    <a:bodyPr/>
                    <a:lstStyle/>
                    <a:p>
                      <a:pPr algn="ctr"/>
                      <a:r>
                        <a:rPr lang="en-US" sz="900" b="1" dirty="0" smtClean="0">
                          <a:solidFill>
                            <a:schemeClr val="tx1"/>
                          </a:solidFill>
                          <a:latin typeface="Tw Cen MT" pitchFamily="34" charset="0"/>
                        </a:rPr>
                        <a:t>11,480</a:t>
                      </a:r>
                      <a:endParaRPr lang="en-MY" sz="900" b="1" dirty="0">
                        <a:solidFill>
                          <a:schemeClr val="tx1"/>
                        </a:solidFill>
                        <a:latin typeface="Tw Cen MT" pitchFamily="34" charset="0"/>
                      </a:endParaRPr>
                    </a:p>
                  </a:txBody>
                  <a:tcPr anchor="ctr"/>
                </a:tc>
                <a:extLst>
                  <a:ext uri="{0D108BD9-81ED-4DB2-BD59-A6C34878D82A}">
                    <a16:rowId xmlns:a16="http://schemas.microsoft.com/office/drawing/2014/main" val="4191234108"/>
                  </a:ext>
                </a:extLst>
              </a:tr>
              <a:tr h="335280">
                <a:tc>
                  <a:txBody>
                    <a:bodyPr/>
                    <a:lstStyle/>
                    <a:p>
                      <a:pPr algn="l"/>
                      <a:r>
                        <a:rPr lang="en-US" sz="900" b="1" dirty="0" smtClean="0">
                          <a:solidFill>
                            <a:schemeClr val="tx1"/>
                          </a:solidFill>
                          <a:latin typeface="Tw Cen MT" pitchFamily="34" charset="0"/>
                        </a:rPr>
                        <a:t>Total</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5,089</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3,975</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2,416</a:t>
                      </a:r>
                      <a:endParaRPr lang="en-MY" sz="900" b="1" dirty="0">
                        <a:solidFill>
                          <a:schemeClr val="tx1"/>
                        </a:solidFill>
                        <a:latin typeface="Tw Cen MT" pitchFamily="34" charset="0"/>
                      </a:endParaRPr>
                    </a:p>
                  </a:txBody>
                  <a:tcPr anchor="ctr"/>
                </a:tc>
                <a:tc vMerge="1">
                  <a:txBody>
                    <a:bodyPr/>
                    <a:lstStyle/>
                    <a:p>
                      <a:pPr algn="ctr"/>
                      <a:endParaRPr lang="en-MY" sz="900" b="1" dirty="0">
                        <a:solidFill>
                          <a:schemeClr val="tx1"/>
                        </a:solidFill>
                        <a:latin typeface="Tw Cen MT" pitchFamily="34" charset="0"/>
                      </a:endParaRPr>
                    </a:p>
                  </a:txBody>
                  <a:tcPr anchor="ctr"/>
                </a:tc>
                <a:extLst>
                  <a:ext uri="{0D108BD9-81ED-4DB2-BD59-A6C34878D82A}">
                    <a16:rowId xmlns:a16="http://schemas.microsoft.com/office/drawing/2014/main" val="10003"/>
                  </a:ext>
                </a:extLst>
              </a:tr>
              <a:tr h="304800">
                <a:tc>
                  <a:txBody>
                    <a:bodyPr/>
                    <a:lstStyle/>
                    <a:p>
                      <a:pPr algn="l"/>
                      <a:r>
                        <a:rPr lang="en-MY" sz="900" b="1" dirty="0" smtClean="0">
                          <a:solidFill>
                            <a:schemeClr val="tx1"/>
                          </a:solidFill>
                          <a:latin typeface="Tw Cen MT" pitchFamily="34" charset="0"/>
                        </a:rPr>
                        <a:t>Achievement %</a:t>
                      </a:r>
                      <a:endParaRPr lang="en-MY" sz="900" b="1" dirty="0">
                        <a:solidFill>
                          <a:schemeClr val="tx1"/>
                        </a:solidFill>
                        <a:latin typeface="Tw Cen MT" pitchFamily="34" charset="0"/>
                      </a:endParaRPr>
                    </a:p>
                  </a:txBody>
                  <a:tcPr anchor="ctr"/>
                </a:tc>
                <a:tc>
                  <a:txBody>
                    <a:bodyPr/>
                    <a:lstStyle/>
                    <a:p>
                      <a:pPr algn="ctr"/>
                      <a:r>
                        <a:rPr lang="en-MY" sz="900" b="1" dirty="0" smtClean="0">
                          <a:solidFill>
                            <a:schemeClr val="tx1"/>
                          </a:solidFill>
                          <a:latin typeface="Tw Cen MT" pitchFamily="34" charset="0"/>
                        </a:rPr>
                        <a:t>169%</a:t>
                      </a:r>
                      <a:endParaRPr lang="en-MY" sz="900" b="1" dirty="0">
                        <a:solidFill>
                          <a:schemeClr val="tx1"/>
                        </a:solidFill>
                        <a:latin typeface="Tw Cen MT" pitchFamily="34" charset="0"/>
                      </a:endParaRPr>
                    </a:p>
                  </a:txBody>
                  <a:tcPr anchor="ctr"/>
                </a:tc>
                <a:tc>
                  <a:txBody>
                    <a:bodyPr/>
                    <a:lstStyle/>
                    <a:p>
                      <a:pPr algn="ctr"/>
                      <a:r>
                        <a:rPr lang="en-MY" sz="900" b="1" dirty="0" smtClean="0">
                          <a:solidFill>
                            <a:schemeClr val="tx1"/>
                          </a:solidFill>
                          <a:latin typeface="Tw Cen MT" pitchFamily="34" charset="0"/>
                        </a:rPr>
                        <a:t>132%</a:t>
                      </a:r>
                      <a:endParaRPr lang="en-MY" sz="900" b="1" dirty="0">
                        <a:solidFill>
                          <a:schemeClr val="tx1"/>
                        </a:solidFill>
                        <a:latin typeface="Tw Cen MT" pitchFamily="34" charset="0"/>
                      </a:endParaRPr>
                    </a:p>
                  </a:txBody>
                  <a:tcPr anchor="ctr"/>
                </a:tc>
                <a:tc>
                  <a:txBody>
                    <a:bodyPr/>
                    <a:lstStyle/>
                    <a:p>
                      <a:pPr algn="ctr"/>
                      <a:r>
                        <a:rPr lang="en-MY" sz="900" b="1" dirty="0" smtClean="0">
                          <a:solidFill>
                            <a:schemeClr val="tx1"/>
                          </a:solidFill>
                          <a:latin typeface="Tw Cen MT" pitchFamily="34" charset="0"/>
                        </a:rPr>
                        <a:t>80%</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127%</a:t>
                      </a:r>
                      <a:endParaRPr lang="en-MY" sz="900" b="1" dirty="0">
                        <a:solidFill>
                          <a:schemeClr val="tx1"/>
                        </a:solidFill>
                        <a:latin typeface="Tw Cen MT" pitchFamily="34" charset="0"/>
                      </a:endParaRPr>
                    </a:p>
                  </a:txBody>
                  <a:tcPr anchor="ctr"/>
                </a:tc>
                <a:extLst>
                  <a:ext uri="{0D108BD9-81ED-4DB2-BD59-A6C34878D82A}">
                    <a16:rowId xmlns:a16="http://schemas.microsoft.com/office/drawing/2014/main" val="10004"/>
                  </a:ext>
                </a:extLst>
              </a:tr>
            </a:tbl>
          </a:graphicData>
        </a:graphic>
      </p:graphicFrame>
      <p:sp>
        <p:nvSpPr>
          <p:cNvPr id="14" name="Rectangle 13"/>
          <p:cNvSpPr/>
          <p:nvPr/>
        </p:nvSpPr>
        <p:spPr>
          <a:xfrm>
            <a:off x="1" y="3735238"/>
            <a:ext cx="6857999" cy="61707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576052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0" y="2289549"/>
          <a:ext cx="6858000" cy="2021194"/>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50335">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71600">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386284">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634910">
                <a:tc>
                  <a:txBody>
                    <a:bodyPr/>
                    <a:lstStyle/>
                    <a:p>
                      <a:pPr>
                        <a:lnSpc>
                          <a:spcPct val="100000"/>
                        </a:lnSpc>
                      </a:pPr>
                      <a:r>
                        <a:rPr lang="en-US" sz="900" dirty="0" smtClean="0">
                          <a:solidFill>
                            <a:srgbClr val="000000"/>
                          </a:solidFill>
                          <a:latin typeface="Tw Cen MT" pitchFamily="34" charset="0"/>
                        </a:rPr>
                        <a:t>20,000 construction personnel  in approved CPD fields trained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rgbClr val="000000"/>
                          </a:solidFill>
                          <a:latin typeface="Tw Cen MT" pitchFamily="34" charset="0"/>
                        </a:rPr>
                        <a:t>20,000 construction personnel  in approved CPD fields trained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rgbClr val="000000"/>
                          </a:solidFill>
                          <a:latin typeface="Tw Cen MT" pitchFamily="34" charset="0"/>
                        </a:rPr>
                        <a:t>20,000 construction personnel  in approved CPD fields trained</a:t>
                      </a:r>
                    </a:p>
                    <a:p>
                      <a:pPr>
                        <a:lnSpc>
                          <a:spcPct val="100000"/>
                        </a:lnSpc>
                      </a:pPr>
                      <a:endParaRPr lang="en-MY" sz="900" b="1"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rgbClr val="000000"/>
                          </a:solidFill>
                          <a:latin typeface="Tw Cen MT" pitchFamily="34" charset="0"/>
                        </a:rPr>
                        <a:t>20,000 construction personnel  in approved CPD fields trained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rgbClr val="000000"/>
                          </a:solidFill>
                          <a:latin typeface="Tw Cen MT" pitchFamily="34" charset="0"/>
                        </a:rPr>
                        <a:t>20,000 construction personnel  in approved CPD fields trained</a:t>
                      </a:r>
                    </a:p>
                    <a:p>
                      <a:pPr>
                        <a:lnSpc>
                          <a:spcPct val="100000"/>
                        </a:lnSpc>
                      </a:pPr>
                      <a:endParaRPr lang="en-MY" sz="900" dirty="0">
                        <a:solidFill>
                          <a:srgbClr val="FF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Megat Kamil Azmi Megat Rus Kamarani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Ir Raslim Salleh</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Aljuffry Mohd Ariffin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34520"/>
          <a:ext cx="4550737" cy="1322832"/>
        </p:xfrm>
        <a:graphic>
          <a:graphicData uri="http://schemas.openxmlformats.org/drawingml/2006/table">
            <a:tbl>
              <a:tblPr firstRow="1" bandRow="1">
                <a:tableStyleId>{5C22544A-7EE6-4342-B048-85BDC9FD1C3A}</a:tableStyleId>
              </a:tblPr>
              <a:tblGrid>
                <a:gridCol w="4550737">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100,000 construction personnel completed Continuous Professional Development training by Q4 2020 </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smtClean="0">
                          <a:solidFill>
                            <a:schemeClr val="tx1"/>
                          </a:solidFill>
                          <a:latin typeface="Tw Cen MT" panose="020B0602020104020603" pitchFamily="34" charset="0"/>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P1 - Continue investment in human capital development in construction</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P1b - Strengthen reach, effectiveness and comprehensiveness of training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93271"/>
            <a:ext cx="6797861" cy="1554272"/>
          </a:xfrm>
          <a:prstGeom prst="rect">
            <a:avLst/>
          </a:prstGeom>
          <a:noFill/>
        </p:spPr>
        <p:txBody>
          <a:bodyPr wrap="square" rtlCol="0">
            <a:spAutoFit/>
          </a:bodyPr>
          <a:lstStyle/>
          <a:p>
            <a:r>
              <a:rPr lang="en-US" sz="1000" dirty="0">
                <a:latin typeface="Tw Cen MT" panose="020B0602020104020603" pitchFamily="34" charset="0"/>
              </a:rPr>
              <a:t>This KPI is under the purview of IWG8</a:t>
            </a:r>
            <a:endParaRPr lang="en-US" sz="1000" b="1" dirty="0">
              <a:latin typeface="Tw Cen MT" panose="020B0602020104020603" pitchFamily="34" charset="0"/>
            </a:endParaRPr>
          </a:p>
          <a:p>
            <a:endParaRPr lang="en-US" sz="500" b="1" dirty="0" smtClean="0">
              <a:latin typeface="Tw Cen MT" panose="020B0602020104020603" pitchFamily="34" charset="0"/>
            </a:endParaRPr>
          </a:p>
          <a:p>
            <a:r>
              <a:rPr lang="en-US" sz="1000" b="1" dirty="0" smtClean="0">
                <a:latin typeface="Tw Cen MT" panose="020B0602020104020603" pitchFamily="34" charset="0"/>
              </a:rPr>
              <a:t>Continuous </a:t>
            </a:r>
            <a:r>
              <a:rPr lang="en-US" sz="1000" b="1" dirty="0">
                <a:latin typeface="Tw Cen MT" panose="020B0602020104020603" pitchFamily="34" charset="0"/>
              </a:rPr>
              <a:t>Professional Development (CPD</a:t>
            </a:r>
            <a:r>
              <a:rPr lang="en-US" sz="1000" b="1" dirty="0" smtClean="0">
                <a:latin typeface="Tw Cen MT" panose="020B0602020104020603" pitchFamily="34" charset="0"/>
              </a:rPr>
              <a:t>)</a:t>
            </a:r>
          </a:p>
          <a:p>
            <a:pPr algn="just"/>
            <a:r>
              <a:rPr lang="en-US" sz="1000" dirty="0" smtClean="0">
                <a:latin typeface="Tw Cen MT" panose="020B0602020104020603" pitchFamily="34" charset="0"/>
              </a:rPr>
              <a:t>CPD is a continuous program conducted by registered training providers to improve the knowledge and skills of construction personnel in technical, management and finance. Each participant will be eligible for CCD points.</a:t>
            </a:r>
          </a:p>
          <a:p>
            <a:endParaRPr lang="en-US" sz="1000" dirty="0" smtClean="0">
              <a:latin typeface="Tw Cen MT" panose="020B0602020104020603" pitchFamily="34" charset="0"/>
            </a:endParaRPr>
          </a:p>
          <a:p>
            <a:pPr algn="just"/>
            <a:r>
              <a:rPr lang="en-US" sz="1000" dirty="0" smtClean="0">
                <a:latin typeface="Tw Cen MT"/>
              </a:rPr>
              <a:t>To date, a total of 119,770 personnel had completed the Continuous </a:t>
            </a:r>
            <a:r>
              <a:rPr lang="en-US" sz="1000" dirty="0">
                <a:latin typeface="Tw Cen MT"/>
              </a:rPr>
              <a:t>Professional Development (CPD) </a:t>
            </a:r>
            <a:r>
              <a:rPr lang="en-US" sz="1000" dirty="0" smtClean="0">
                <a:latin typeface="Tw Cen MT"/>
              </a:rPr>
              <a:t>Program </a:t>
            </a:r>
            <a:r>
              <a:rPr lang="en-US" sz="1000" dirty="0" smtClean="0">
                <a:latin typeface="Tw Cen MT"/>
                <a:cs typeface="Arial" pitchFamily="34" charset="0"/>
              </a:rPr>
              <a:t>against the target of 60,000 (2016-2018</a:t>
            </a:r>
            <a:r>
              <a:rPr lang="en-US" sz="1000" dirty="0" smtClean="0">
                <a:latin typeface="Tw Cen MT"/>
              </a:rPr>
              <a:t>).</a:t>
            </a:r>
            <a:endParaRPr lang="en-US" sz="1000" dirty="0">
              <a:latin typeface="Tw Cen MT" panose="020B0602020104020603" pitchFamily="34" charset="0"/>
            </a:endParaRPr>
          </a:p>
          <a:p>
            <a:endParaRPr lang="en-US" sz="1000" dirty="0"/>
          </a:p>
          <a:p>
            <a:endParaRPr lang="en-MY" sz="1000" dirty="0" smtClean="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P1-052</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2082379"/>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Tree>
    <p:extLst>
      <p:ext uri="{BB962C8B-B14F-4D97-AF65-F5344CB8AC3E}">
        <p14:creationId xmlns:p14="http://schemas.microsoft.com/office/powerpoint/2010/main" val="22697926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0" y="2194546"/>
          <a:ext cx="6858000" cy="1760526"/>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50335">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71600">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329545">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394766">
                <a:tc>
                  <a:txBody>
                    <a:bodyPr/>
                    <a:lstStyle/>
                    <a:p>
                      <a:pPr>
                        <a:lnSpc>
                          <a:spcPct val="100000"/>
                        </a:lnSpc>
                      </a:pPr>
                      <a:r>
                        <a:rPr lang="en-US" sz="900" dirty="0" smtClean="0">
                          <a:solidFill>
                            <a:schemeClr val="tx1"/>
                          </a:solidFill>
                          <a:latin typeface="Tw Cen MT" pitchFamily="34" charset="0"/>
                        </a:rPr>
                        <a:t>20,000 graduates in  approved skills trained and certified.</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rPr>
                        <a:t>20,000 graduates in  approved skills trained and certified.</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rPr>
                        <a:t>20,000 graduates in  approved skills trained and certified.</a:t>
                      </a:r>
                    </a:p>
                    <a:p>
                      <a:pPr>
                        <a:lnSpc>
                          <a:spcPct val="100000"/>
                        </a:lnSpc>
                      </a:pPr>
                      <a:endParaRPr lang="en-MY" sz="900" b="1"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rPr>
                        <a:t>20,000 graduates in  approved skills trained and certified.</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rPr>
                        <a:t>20,000 graduates in  approved skills trained and certified.</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195718"/>
            <a:ext cx="6857999" cy="5710281"/>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Megat Kamil Azmi Megat Rus Kamarani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Ir Raslim Salleh</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Aljuffry Mohd Ariffin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34520"/>
          <a:ext cx="4550737" cy="1322832"/>
        </p:xfrm>
        <a:graphic>
          <a:graphicData uri="http://schemas.openxmlformats.org/drawingml/2006/table">
            <a:tbl>
              <a:tblPr firstRow="1" bandRow="1">
                <a:tableStyleId>{5C22544A-7EE6-4342-B048-85BDC9FD1C3A}</a:tableStyleId>
              </a:tblPr>
              <a:tblGrid>
                <a:gridCol w="4550737">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100,000 construction personnel graduated in construction related skills trained and certified by Q4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P1 - Continue investment in human capital development in construction</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P1b - Strengthen reach, effectiveness and comprehensiveness of training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191990"/>
            <a:ext cx="6702611" cy="5093702"/>
          </a:xfrm>
          <a:prstGeom prst="rect">
            <a:avLst/>
          </a:prstGeom>
          <a:noFill/>
        </p:spPr>
        <p:txBody>
          <a:bodyPr wrap="square" rtlCol="0">
            <a:spAutoFit/>
          </a:bodyPr>
          <a:lstStyle/>
          <a:p>
            <a:r>
              <a:rPr lang="en-US" sz="1000" dirty="0">
                <a:latin typeface="Tw Cen MT" panose="020B0602020104020603" pitchFamily="34" charset="0"/>
              </a:rPr>
              <a:t>This KPI is under the purview of IWG8</a:t>
            </a:r>
            <a:endParaRPr lang="en-US" sz="1000" b="1" dirty="0">
              <a:latin typeface="Tw Cen MT" panose="020B0602020104020603" pitchFamily="34" charset="0"/>
            </a:endParaRPr>
          </a:p>
          <a:p>
            <a:endParaRPr lang="en-US" sz="500" b="1" dirty="0" smtClean="0">
              <a:latin typeface="Tw Cen MT" panose="020B0602020104020603" pitchFamily="34" charset="0"/>
            </a:endParaRPr>
          </a:p>
          <a:p>
            <a:r>
              <a:rPr lang="en-US" sz="1000" b="1" dirty="0" smtClean="0">
                <a:latin typeface="Tw Cen MT" panose="020B0602020104020603" pitchFamily="34" charset="0"/>
              </a:rPr>
              <a:t>Graduates In Approved Skills</a:t>
            </a:r>
          </a:p>
          <a:p>
            <a:r>
              <a:rPr lang="en-US" sz="1000" dirty="0" smtClean="0">
                <a:latin typeface="Tw Cen MT" panose="020B0602020104020603" pitchFamily="34" charset="0"/>
              </a:rPr>
              <a:t>These skills trainings are organized by </a:t>
            </a:r>
            <a:r>
              <a:rPr lang="en-US" sz="1000" dirty="0" err="1" smtClean="0">
                <a:latin typeface="Tw Cen MT" panose="020B0602020104020603" pitchFamily="34" charset="0"/>
              </a:rPr>
              <a:t>Akademi</a:t>
            </a:r>
            <a:r>
              <a:rPr lang="en-US" sz="1000" dirty="0" smtClean="0">
                <a:latin typeface="Tw Cen MT" panose="020B0602020104020603" pitchFamily="34" charset="0"/>
              </a:rPr>
              <a:t> </a:t>
            </a:r>
            <a:r>
              <a:rPr lang="en-US" sz="1000" dirty="0" err="1" smtClean="0">
                <a:latin typeface="Tw Cen MT" panose="020B0602020104020603" pitchFamily="34" charset="0"/>
              </a:rPr>
              <a:t>Binaan</a:t>
            </a:r>
            <a:r>
              <a:rPr lang="en-US" sz="1000" dirty="0" smtClean="0">
                <a:latin typeface="Tw Cen MT" panose="020B0602020104020603" pitchFamily="34" charset="0"/>
              </a:rPr>
              <a:t> Malaysia (ABM) and </a:t>
            </a:r>
            <a:r>
              <a:rPr lang="en-US" sz="1000" dirty="0" err="1" smtClean="0">
                <a:latin typeface="Tw Cen MT" panose="020B0602020104020603" pitchFamily="34" charset="0"/>
              </a:rPr>
              <a:t>Pusat</a:t>
            </a:r>
            <a:r>
              <a:rPr lang="en-US" sz="1000" dirty="0" smtClean="0">
                <a:latin typeface="Tw Cen MT" panose="020B0602020104020603" pitchFamily="34" charset="0"/>
              </a:rPr>
              <a:t> </a:t>
            </a:r>
            <a:r>
              <a:rPr lang="en-US" sz="1000" dirty="0" err="1" smtClean="0">
                <a:latin typeface="Tw Cen MT" panose="020B0602020104020603" pitchFamily="34" charset="0"/>
              </a:rPr>
              <a:t>Latihan</a:t>
            </a:r>
            <a:r>
              <a:rPr lang="en-US" sz="1000" dirty="0" smtClean="0">
                <a:latin typeface="Tw Cen MT" panose="020B0602020104020603" pitchFamily="34" charset="0"/>
              </a:rPr>
              <a:t> </a:t>
            </a:r>
            <a:r>
              <a:rPr lang="en-US" sz="1000" dirty="0" err="1" smtClean="0">
                <a:latin typeface="Tw Cen MT" panose="020B0602020104020603" pitchFamily="34" charset="0"/>
              </a:rPr>
              <a:t>Bertauliah</a:t>
            </a:r>
            <a:r>
              <a:rPr lang="en-US" sz="1000" dirty="0" smtClean="0">
                <a:latin typeface="Tw Cen MT" panose="020B0602020104020603" pitchFamily="34" charset="0"/>
              </a:rPr>
              <a:t> (PLB) that produce graduates in nine (9) construction related skills and accredited by CIDB.</a:t>
            </a:r>
          </a:p>
          <a:p>
            <a:endParaRPr lang="en-US" sz="1000" dirty="0">
              <a:latin typeface="Tw Cen MT" panose="020B0602020104020603" pitchFamily="34" charset="0"/>
            </a:endParaRPr>
          </a:p>
          <a:p>
            <a:r>
              <a:rPr lang="en-US" sz="1000" dirty="0" smtClean="0">
                <a:latin typeface="Tw Cen MT" panose="020B0602020104020603" pitchFamily="34" charset="0"/>
              </a:rPr>
              <a:t>The Table below shows the number of graduates produced :</a:t>
            </a: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r>
              <a:rPr lang="en-US" sz="1000" dirty="0" smtClean="0">
                <a:latin typeface="Tw Cen MT" panose="020B0602020104020603" pitchFamily="34" charset="0"/>
              </a:rPr>
              <a:t>To </a:t>
            </a:r>
            <a:r>
              <a:rPr lang="en-US" sz="1000" dirty="0">
                <a:latin typeface="Tw Cen MT" pitchFamily="34" charset="0"/>
              </a:rPr>
              <a:t>date, </a:t>
            </a:r>
            <a:r>
              <a:rPr lang="en-US" sz="1000" dirty="0" smtClean="0">
                <a:latin typeface="Tw Cen MT" pitchFamily="34" charset="0"/>
              </a:rPr>
              <a:t>65,578 </a:t>
            </a:r>
            <a:r>
              <a:rPr lang="en-US" sz="1000" dirty="0">
                <a:latin typeface="Tw Cen MT" pitchFamily="34" charset="0"/>
              </a:rPr>
              <a:t>construction personnel in approved construction related skills trained and certified in the above </a:t>
            </a:r>
            <a:r>
              <a:rPr lang="en-US" sz="1000" dirty="0" smtClean="0">
                <a:latin typeface="Tw Cen MT" pitchFamily="34" charset="0"/>
              </a:rPr>
              <a:t>trades against the target of 60,000 (2016-2018).</a:t>
            </a:r>
            <a:endParaRPr lang="en-US" sz="1000" dirty="0">
              <a:latin typeface="Tw Cen MT" pitchFamily="34" charset="0"/>
            </a:endParaRPr>
          </a:p>
          <a:p>
            <a:endParaRPr lang="en-US" sz="1000" strike="sngStrike" dirty="0">
              <a:latin typeface="Tw Cen MT" pitchFamily="34" charset="0"/>
            </a:endParaRPr>
          </a:p>
          <a:p>
            <a:endParaRPr lang="en-US" sz="1000" dirty="0"/>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P1-053</a:t>
            </a:r>
            <a:endParaRPr lang="ms-MY" sz="2800" dirty="0">
              <a:solidFill>
                <a:schemeClr val="bg1"/>
              </a:solidFill>
            </a:endParaRPr>
          </a:p>
        </p:txBody>
      </p:sp>
      <p:sp>
        <p:nvSpPr>
          <p:cNvPr id="15" name="TextBox 14"/>
          <p:cNvSpPr txBox="1"/>
          <p:nvPr/>
        </p:nvSpPr>
        <p:spPr>
          <a:xfrm>
            <a:off x="0" y="3973091"/>
            <a:ext cx="6858000" cy="230774"/>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975501"/>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1676831718"/>
              </p:ext>
            </p:extLst>
          </p:nvPr>
        </p:nvGraphicFramePr>
        <p:xfrm>
          <a:off x="209550" y="5347526"/>
          <a:ext cx="6400800" cy="3108960"/>
        </p:xfrm>
        <a:graphic>
          <a:graphicData uri="http://schemas.openxmlformats.org/drawingml/2006/table">
            <a:tbl>
              <a:tblPr firstRow="1" bandRow="1">
                <a:tableStyleId>{5940675A-B579-460E-94D1-54222C63F5DA}</a:tableStyleId>
              </a:tblPr>
              <a:tblGrid>
                <a:gridCol w="448557">
                  <a:extLst>
                    <a:ext uri="{9D8B030D-6E8A-4147-A177-3AD203B41FA5}">
                      <a16:colId xmlns:a16="http://schemas.microsoft.com/office/drawing/2014/main" val="20000"/>
                    </a:ext>
                  </a:extLst>
                </a:gridCol>
                <a:gridCol w="3088987">
                  <a:extLst>
                    <a:ext uri="{9D8B030D-6E8A-4147-A177-3AD203B41FA5}">
                      <a16:colId xmlns:a16="http://schemas.microsoft.com/office/drawing/2014/main" val="116348213"/>
                    </a:ext>
                  </a:extLst>
                </a:gridCol>
                <a:gridCol w="760366">
                  <a:extLst>
                    <a:ext uri="{9D8B030D-6E8A-4147-A177-3AD203B41FA5}">
                      <a16:colId xmlns:a16="http://schemas.microsoft.com/office/drawing/2014/main" val="4144450284"/>
                    </a:ext>
                  </a:extLst>
                </a:gridCol>
                <a:gridCol w="724724">
                  <a:extLst>
                    <a:ext uri="{9D8B030D-6E8A-4147-A177-3AD203B41FA5}">
                      <a16:colId xmlns:a16="http://schemas.microsoft.com/office/drawing/2014/main" val="6907037"/>
                    </a:ext>
                  </a:extLst>
                </a:gridCol>
                <a:gridCol w="689083">
                  <a:extLst>
                    <a:ext uri="{9D8B030D-6E8A-4147-A177-3AD203B41FA5}">
                      <a16:colId xmlns:a16="http://schemas.microsoft.com/office/drawing/2014/main" val="20004"/>
                    </a:ext>
                  </a:extLst>
                </a:gridCol>
                <a:gridCol w="689083">
                  <a:extLst>
                    <a:ext uri="{9D8B030D-6E8A-4147-A177-3AD203B41FA5}">
                      <a16:colId xmlns:a16="http://schemas.microsoft.com/office/drawing/2014/main" val="2775295943"/>
                    </a:ext>
                  </a:extLst>
                </a:gridCol>
              </a:tblGrid>
              <a:tr h="232625">
                <a:tc>
                  <a:txBody>
                    <a:bodyPr/>
                    <a:lstStyle/>
                    <a:p>
                      <a:pPr algn="ctr"/>
                      <a:r>
                        <a:rPr lang="en-US" sz="900" b="1" dirty="0" smtClean="0">
                          <a:solidFill>
                            <a:schemeClr val="tx1"/>
                          </a:solidFill>
                          <a:latin typeface="Tw Cen MT" pitchFamily="34" charset="0"/>
                        </a:rPr>
                        <a:t>NO</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TRADE CATEGORIES</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2016</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2017</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2018</a:t>
                      </a:r>
                    </a:p>
                    <a:p>
                      <a:pPr algn="ctr"/>
                      <a:r>
                        <a:rPr lang="en-US" sz="900" b="1" dirty="0" smtClean="0">
                          <a:solidFill>
                            <a:schemeClr val="tx1"/>
                          </a:solidFill>
                          <a:latin typeface="Tw Cen MT" pitchFamily="34" charset="0"/>
                        </a:rPr>
                        <a:t>(Q2)</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Total</a:t>
                      </a:r>
                      <a:endParaRPr lang="en-MY" sz="900" b="1" dirty="0">
                        <a:solidFill>
                          <a:schemeClr val="tx1"/>
                        </a:solidFill>
                        <a:latin typeface="Tw Cen MT" pitchFamily="34" charset="0"/>
                      </a:endParaRPr>
                    </a:p>
                  </a:txBody>
                  <a:tcPr anchor="ctr">
                    <a:solidFill>
                      <a:schemeClr val="bg1">
                        <a:lumMod val="85000"/>
                      </a:schemeClr>
                    </a:solidFill>
                  </a:tcPr>
                </a:tc>
                <a:extLst>
                  <a:ext uri="{0D108BD9-81ED-4DB2-BD59-A6C34878D82A}">
                    <a16:rowId xmlns:a16="http://schemas.microsoft.com/office/drawing/2014/main" val="2091802757"/>
                  </a:ext>
                </a:extLst>
              </a:tr>
              <a:tr h="143461">
                <a:tc>
                  <a:txBody>
                    <a:bodyPr/>
                    <a:lstStyle/>
                    <a:p>
                      <a:pPr algn="ctr"/>
                      <a:r>
                        <a:rPr lang="en-US" sz="900" dirty="0" smtClean="0">
                          <a:solidFill>
                            <a:schemeClr val="tx1"/>
                          </a:solidFill>
                          <a:latin typeface="Tw Cen MT" pitchFamily="34" charset="0"/>
                        </a:rPr>
                        <a:t>1.</a:t>
                      </a:r>
                      <a:endParaRPr lang="en-MY" sz="900" dirty="0">
                        <a:solidFill>
                          <a:schemeClr val="tx1"/>
                        </a:solidFill>
                        <a:latin typeface="Tw Cen MT" pitchFamily="34" charset="0"/>
                      </a:endParaRPr>
                    </a:p>
                  </a:txBody>
                  <a:tcPr anchor="ctr"/>
                </a:tc>
                <a:tc>
                  <a:txBody>
                    <a:bodyPr/>
                    <a:lstStyle/>
                    <a:p>
                      <a:r>
                        <a:rPr lang="en-US" sz="900" dirty="0" smtClean="0">
                          <a:solidFill>
                            <a:schemeClr val="tx1"/>
                          </a:solidFill>
                          <a:latin typeface="Tw Cen MT" pitchFamily="34" charset="0"/>
                        </a:rPr>
                        <a:t>Building</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7,348</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8,124</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4,085</a:t>
                      </a:r>
                      <a:endParaRPr lang="en-MY" sz="900" dirty="0">
                        <a:solidFill>
                          <a:schemeClr val="tx1"/>
                        </a:solidFill>
                        <a:latin typeface="Tw Cen MT" pitchFamily="34" charset="0"/>
                      </a:endParaRPr>
                    </a:p>
                  </a:txBody>
                  <a:tcPr/>
                </a:tc>
                <a:tc rowSpan="11">
                  <a:txBody>
                    <a:bodyPr/>
                    <a:lstStyle/>
                    <a:p>
                      <a:pPr algn="ctr"/>
                      <a:r>
                        <a:rPr lang="en-US" sz="900" b="1" dirty="0" smtClean="0">
                          <a:solidFill>
                            <a:schemeClr val="tx1"/>
                          </a:solidFill>
                          <a:latin typeface="Tw Cen MT" pitchFamily="34" charset="0"/>
                        </a:rPr>
                        <a:t>65,578</a:t>
                      </a:r>
                      <a:endParaRPr lang="en-MY" sz="900" b="1" dirty="0">
                        <a:solidFill>
                          <a:schemeClr val="tx1"/>
                        </a:solidFill>
                        <a:latin typeface="Tw Cen MT" pitchFamily="34" charset="0"/>
                      </a:endParaRPr>
                    </a:p>
                  </a:txBody>
                  <a:tcPr anchor="b"/>
                </a:tc>
                <a:extLst>
                  <a:ext uri="{0D108BD9-81ED-4DB2-BD59-A6C34878D82A}">
                    <a16:rowId xmlns:a16="http://schemas.microsoft.com/office/drawing/2014/main" val="4191234108"/>
                  </a:ext>
                </a:extLst>
              </a:tr>
              <a:tr h="143461">
                <a:tc>
                  <a:txBody>
                    <a:bodyPr/>
                    <a:lstStyle/>
                    <a:p>
                      <a:pPr algn="ctr"/>
                      <a:r>
                        <a:rPr lang="en-US" sz="900" dirty="0" smtClean="0">
                          <a:solidFill>
                            <a:schemeClr val="tx1"/>
                          </a:solidFill>
                          <a:latin typeface="Tw Cen MT" pitchFamily="34" charset="0"/>
                        </a:rPr>
                        <a:t>2.</a:t>
                      </a:r>
                      <a:endParaRPr lang="en-MY" sz="900" dirty="0">
                        <a:solidFill>
                          <a:schemeClr val="tx1"/>
                        </a:solidFill>
                        <a:latin typeface="Tw Cen MT" pitchFamily="34" charset="0"/>
                      </a:endParaRPr>
                    </a:p>
                  </a:txBody>
                  <a:tcPr anchor="ctr"/>
                </a:tc>
                <a:tc>
                  <a:txBody>
                    <a:bodyPr/>
                    <a:lstStyle/>
                    <a:p>
                      <a:r>
                        <a:rPr lang="en-US" sz="900" dirty="0" smtClean="0">
                          <a:solidFill>
                            <a:schemeClr val="tx1"/>
                          </a:solidFill>
                          <a:latin typeface="Tw Cen MT" pitchFamily="34" charset="0"/>
                        </a:rPr>
                        <a:t>Industrialized Building System</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872</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595</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301</a:t>
                      </a:r>
                      <a:endParaRPr lang="en-MY" sz="900" dirty="0">
                        <a:solidFill>
                          <a:schemeClr val="tx1"/>
                        </a:solidFill>
                        <a:latin typeface="Tw Cen MT" pitchFamily="34" charset="0"/>
                      </a:endParaRPr>
                    </a:p>
                  </a:txBody>
                  <a:tcPr/>
                </a:tc>
                <a:tc vMerge="1">
                  <a:txBody>
                    <a:bodyPr/>
                    <a:lstStyle/>
                    <a:p>
                      <a:pPr algn="ctr"/>
                      <a:endParaRPr lang="en-MY" sz="900" dirty="0">
                        <a:solidFill>
                          <a:schemeClr val="tx1"/>
                        </a:solidFill>
                        <a:latin typeface="Tw Cen MT" pitchFamily="34" charset="0"/>
                      </a:endParaRPr>
                    </a:p>
                  </a:txBody>
                  <a:tcPr/>
                </a:tc>
                <a:extLst>
                  <a:ext uri="{0D108BD9-81ED-4DB2-BD59-A6C34878D82A}">
                    <a16:rowId xmlns:a16="http://schemas.microsoft.com/office/drawing/2014/main" val="1189555230"/>
                  </a:ext>
                </a:extLst>
              </a:tr>
              <a:tr h="143461">
                <a:tc>
                  <a:txBody>
                    <a:bodyPr/>
                    <a:lstStyle/>
                    <a:p>
                      <a:pPr algn="ctr"/>
                      <a:r>
                        <a:rPr lang="en-US" sz="900" dirty="0" smtClean="0">
                          <a:solidFill>
                            <a:schemeClr val="tx1"/>
                          </a:solidFill>
                          <a:latin typeface="Tw Cen MT" pitchFamily="34" charset="0"/>
                        </a:rPr>
                        <a:t>3.</a:t>
                      </a:r>
                      <a:endParaRPr lang="en-MY" sz="900" dirty="0">
                        <a:solidFill>
                          <a:schemeClr val="tx1"/>
                        </a:solidFill>
                        <a:latin typeface="Tw Cen MT" pitchFamily="34" charset="0"/>
                      </a:endParaRPr>
                    </a:p>
                  </a:txBody>
                  <a:tcPr anchor="ctr"/>
                </a:tc>
                <a:tc>
                  <a:txBody>
                    <a:bodyPr/>
                    <a:lstStyle/>
                    <a:p>
                      <a:r>
                        <a:rPr lang="en-US" sz="900" dirty="0" smtClean="0">
                          <a:solidFill>
                            <a:schemeClr val="tx1"/>
                          </a:solidFill>
                          <a:latin typeface="Tw Cen MT" pitchFamily="34" charset="0"/>
                        </a:rPr>
                        <a:t>Crane</a:t>
                      </a:r>
                      <a:r>
                        <a:rPr lang="en-US" sz="900" baseline="0" dirty="0" smtClean="0">
                          <a:solidFill>
                            <a:schemeClr val="tx1"/>
                          </a:solidFill>
                          <a:latin typeface="Tw Cen MT" pitchFamily="34" charset="0"/>
                        </a:rPr>
                        <a:t> Operation</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1,247</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2,390</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1,213</a:t>
                      </a:r>
                      <a:endParaRPr lang="en-MY" sz="900" dirty="0">
                        <a:solidFill>
                          <a:schemeClr val="tx1"/>
                        </a:solidFill>
                        <a:latin typeface="Tw Cen MT" pitchFamily="34" charset="0"/>
                      </a:endParaRPr>
                    </a:p>
                  </a:txBody>
                  <a:tcPr/>
                </a:tc>
                <a:tc vMerge="1">
                  <a:txBody>
                    <a:bodyPr/>
                    <a:lstStyle/>
                    <a:p>
                      <a:pPr algn="ctr"/>
                      <a:endParaRPr lang="en-MY" sz="900" dirty="0">
                        <a:solidFill>
                          <a:schemeClr val="tx1"/>
                        </a:solidFill>
                        <a:latin typeface="Tw Cen MT" pitchFamily="34" charset="0"/>
                      </a:endParaRPr>
                    </a:p>
                  </a:txBody>
                  <a:tcPr/>
                </a:tc>
                <a:extLst>
                  <a:ext uri="{0D108BD9-81ED-4DB2-BD59-A6C34878D82A}">
                    <a16:rowId xmlns:a16="http://schemas.microsoft.com/office/drawing/2014/main" val="4235690344"/>
                  </a:ext>
                </a:extLst>
              </a:tr>
              <a:tr h="143461">
                <a:tc>
                  <a:txBody>
                    <a:bodyPr/>
                    <a:lstStyle/>
                    <a:p>
                      <a:pPr algn="ctr"/>
                      <a:r>
                        <a:rPr lang="en-US" sz="900" dirty="0" smtClean="0">
                          <a:solidFill>
                            <a:schemeClr val="tx1"/>
                          </a:solidFill>
                          <a:latin typeface="Tw Cen MT" pitchFamily="34" charset="0"/>
                        </a:rPr>
                        <a:t>4.</a:t>
                      </a:r>
                      <a:endParaRPr lang="en-MY" sz="900" dirty="0">
                        <a:solidFill>
                          <a:schemeClr val="tx1"/>
                        </a:solidFill>
                        <a:latin typeface="Tw Cen MT" pitchFamily="34" charset="0"/>
                      </a:endParaRPr>
                    </a:p>
                  </a:txBody>
                  <a:tcPr anchor="ctr"/>
                </a:tc>
                <a:tc>
                  <a:txBody>
                    <a:bodyPr/>
                    <a:lstStyle/>
                    <a:p>
                      <a:r>
                        <a:rPr lang="en-US" sz="900" dirty="0" smtClean="0">
                          <a:solidFill>
                            <a:schemeClr val="tx1"/>
                          </a:solidFill>
                          <a:latin typeface="Tw Cen MT" pitchFamily="34" charset="0"/>
                        </a:rPr>
                        <a:t>Plant</a:t>
                      </a:r>
                      <a:r>
                        <a:rPr lang="en-US" sz="900" baseline="0" dirty="0" smtClean="0">
                          <a:solidFill>
                            <a:schemeClr val="tx1"/>
                          </a:solidFill>
                          <a:latin typeface="Tw Cen MT" pitchFamily="34" charset="0"/>
                        </a:rPr>
                        <a:t> Operation</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2,703</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1,755</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765</a:t>
                      </a:r>
                      <a:endParaRPr lang="en-MY" sz="900" dirty="0">
                        <a:solidFill>
                          <a:schemeClr val="tx1"/>
                        </a:solidFill>
                        <a:latin typeface="Tw Cen MT" pitchFamily="34" charset="0"/>
                      </a:endParaRPr>
                    </a:p>
                  </a:txBody>
                  <a:tcPr/>
                </a:tc>
                <a:tc vMerge="1">
                  <a:txBody>
                    <a:bodyPr/>
                    <a:lstStyle/>
                    <a:p>
                      <a:pPr algn="ctr"/>
                      <a:endParaRPr lang="en-MY" sz="900" dirty="0">
                        <a:solidFill>
                          <a:schemeClr val="tx1"/>
                        </a:solidFill>
                        <a:latin typeface="Tw Cen MT" pitchFamily="34" charset="0"/>
                      </a:endParaRPr>
                    </a:p>
                  </a:txBody>
                  <a:tcPr/>
                </a:tc>
                <a:extLst>
                  <a:ext uri="{0D108BD9-81ED-4DB2-BD59-A6C34878D82A}">
                    <a16:rowId xmlns:a16="http://schemas.microsoft.com/office/drawing/2014/main" val="10004"/>
                  </a:ext>
                </a:extLst>
              </a:tr>
              <a:tr h="143461">
                <a:tc>
                  <a:txBody>
                    <a:bodyPr/>
                    <a:lstStyle/>
                    <a:p>
                      <a:pPr algn="ctr"/>
                      <a:r>
                        <a:rPr lang="en-US" sz="900" dirty="0" smtClean="0">
                          <a:solidFill>
                            <a:schemeClr val="tx1"/>
                          </a:solidFill>
                          <a:latin typeface="Tw Cen MT" pitchFamily="34" charset="0"/>
                        </a:rPr>
                        <a:t>5.</a:t>
                      </a:r>
                      <a:endParaRPr lang="en-MY" sz="900" dirty="0">
                        <a:solidFill>
                          <a:schemeClr val="tx1"/>
                        </a:solidFill>
                        <a:latin typeface="Tw Cen MT" pitchFamily="34" charset="0"/>
                      </a:endParaRPr>
                    </a:p>
                  </a:txBody>
                  <a:tcPr anchor="ctr"/>
                </a:tc>
                <a:tc>
                  <a:txBody>
                    <a:bodyPr/>
                    <a:lstStyle/>
                    <a:p>
                      <a:r>
                        <a:rPr lang="en-US" sz="900" dirty="0" smtClean="0">
                          <a:solidFill>
                            <a:schemeClr val="tx1"/>
                          </a:solidFill>
                          <a:latin typeface="Tw Cen MT" pitchFamily="34" charset="0"/>
                        </a:rPr>
                        <a:t>Mechanical &amp; Electrical</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7,991</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4,397</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2,598</a:t>
                      </a:r>
                      <a:endParaRPr lang="en-MY" sz="900" dirty="0">
                        <a:solidFill>
                          <a:schemeClr val="tx1"/>
                        </a:solidFill>
                        <a:latin typeface="Tw Cen MT" pitchFamily="34" charset="0"/>
                      </a:endParaRPr>
                    </a:p>
                  </a:txBody>
                  <a:tcPr/>
                </a:tc>
                <a:tc vMerge="1">
                  <a:txBody>
                    <a:bodyPr/>
                    <a:lstStyle/>
                    <a:p>
                      <a:pPr algn="ctr"/>
                      <a:endParaRPr lang="en-MY" sz="900" dirty="0">
                        <a:solidFill>
                          <a:schemeClr val="tx1"/>
                        </a:solidFill>
                        <a:latin typeface="Tw Cen MT" pitchFamily="34" charset="0"/>
                      </a:endParaRPr>
                    </a:p>
                  </a:txBody>
                  <a:tcPr/>
                </a:tc>
                <a:extLst>
                  <a:ext uri="{0D108BD9-81ED-4DB2-BD59-A6C34878D82A}">
                    <a16:rowId xmlns:a16="http://schemas.microsoft.com/office/drawing/2014/main" val="10005"/>
                  </a:ext>
                </a:extLst>
              </a:tr>
              <a:tr h="143461">
                <a:tc>
                  <a:txBody>
                    <a:bodyPr/>
                    <a:lstStyle/>
                    <a:p>
                      <a:pPr algn="ctr"/>
                      <a:r>
                        <a:rPr lang="en-US" sz="900" dirty="0" smtClean="0">
                          <a:solidFill>
                            <a:schemeClr val="tx1"/>
                          </a:solidFill>
                          <a:latin typeface="Tw Cen MT" pitchFamily="34" charset="0"/>
                        </a:rPr>
                        <a:t>6.</a:t>
                      </a:r>
                      <a:endParaRPr lang="en-MY" sz="900" dirty="0">
                        <a:solidFill>
                          <a:schemeClr val="tx1"/>
                        </a:solidFill>
                        <a:latin typeface="Tw Cen MT" pitchFamily="34" charset="0"/>
                      </a:endParaRPr>
                    </a:p>
                  </a:txBody>
                  <a:tcPr anchor="ctr"/>
                </a:tc>
                <a:tc>
                  <a:txBody>
                    <a:bodyPr/>
                    <a:lstStyle/>
                    <a:p>
                      <a:r>
                        <a:rPr lang="en-US" sz="900" dirty="0" smtClean="0">
                          <a:solidFill>
                            <a:schemeClr val="tx1"/>
                          </a:solidFill>
                          <a:latin typeface="Tw Cen MT" pitchFamily="34" charset="0"/>
                        </a:rPr>
                        <a:t>Drafting</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855</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634</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267</a:t>
                      </a:r>
                      <a:endParaRPr lang="en-MY" sz="900" dirty="0">
                        <a:solidFill>
                          <a:schemeClr val="tx1"/>
                        </a:solidFill>
                        <a:latin typeface="Tw Cen MT" pitchFamily="34" charset="0"/>
                      </a:endParaRPr>
                    </a:p>
                  </a:txBody>
                  <a:tcPr/>
                </a:tc>
                <a:tc vMerge="1">
                  <a:txBody>
                    <a:bodyPr/>
                    <a:lstStyle/>
                    <a:p>
                      <a:pPr algn="ctr"/>
                      <a:endParaRPr lang="en-MY" sz="900" dirty="0">
                        <a:solidFill>
                          <a:schemeClr val="tx1"/>
                        </a:solidFill>
                        <a:latin typeface="Tw Cen MT" pitchFamily="34" charset="0"/>
                      </a:endParaRPr>
                    </a:p>
                  </a:txBody>
                  <a:tcPr/>
                </a:tc>
                <a:extLst>
                  <a:ext uri="{0D108BD9-81ED-4DB2-BD59-A6C34878D82A}">
                    <a16:rowId xmlns:a16="http://schemas.microsoft.com/office/drawing/2014/main" val="10006"/>
                  </a:ext>
                </a:extLst>
              </a:tr>
              <a:tr h="143461">
                <a:tc>
                  <a:txBody>
                    <a:bodyPr/>
                    <a:lstStyle/>
                    <a:p>
                      <a:pPr algn="ctr"/>
                      <a:r>
                        <a:rPr lang="en-US" sz="900" dirty="0" smtClean="0">
                          <a:solidFill>
                            <a:schemeClr val="tx1"/>
                          </a:solidFill>
                          <a:latin typeface="Tw Cen MT" pitchFamily="34" charset="0"/>
                        </a:rPr>
                        <a:t>7.</a:t>
                      </a:r>
                      <a:endParaRPr lang="en-MY" sz="900" dirty="0">
                        <a:solidFill>
                          <a:schemeClr val="tx1"/>
                        </a:solidFill>
                        <a:latin typeface="Tw Cen MT" pitchFamily="34" charset="0"/>
                      </a:endParaRPr>
                    </a:p>
                  </a:txBody>
                  <a:tcPr anchor="ctr"/>
                </a:tc>
                <a:tc>
                  <a:txBody>
                    <a:bodyPr/>
                    <a:lstStyle/>
                    <a:p>
                      <a:r>
                        <a:rPr lang="en-US" sz="900" dirty="0" smtClean="0">
                          <a:solidFill>
                            <a:schemeClr val="tx1"/>
                          </a:solidFill>
                          <a:latin typeface="Tw Cen MT" pitchFamily="34" charset="0"/>
                        </a:rPr>
                        <a:t>Civil</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375</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150</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180</a:t>
                      </a:r>
                      <a:endParaRPr lang="en-MY" sz="900" dirty="0">
                        <a:solidFill>
                          <a:schemeClr val="tx1"/>
                        </a:solidFill>
                        <a:latin typeface="Tw Cen MT" pitchFamily="34" charset="0"/>
                      </a:endParaRPr>
                    </a:p>
                  </a:txBody>
                  <a:tcPr/>
                </a:tc>
                <a:tc vMerge="1">
                  <a:txBody>
                    <a:bodyPr/>
                    <a:lstStyle/>
                    <a:p>
                      <a:pPr algn="ctr"/>
                      <a:endParaRPr lang="en-MY" sz="900" dirty="0">
                        <a:solidFill>
                          <a:schemeClr val="tx1"/>
                        </a:solidFill>
                        <a:latin typeface="Tw Cen MT" pitchFamily="34" charset="0"/>
                      </a:endParaRPr>
                    </a:p>
                  </a:txBody>
                  <a:tcPr/>
                </a:tc>
                <a:extLst>
                  <a:ext uri="{0D108BD9-81ED-4DB2-BD59-A6C34878D82A}">
                    <a16:rowId xmlns:a16="http://schemas.microsoft.com/office/drawing/2014/main" val="10007"/>
                  </a:ext>
                </a:extLst>
              </a:tr>
              <a:tr h="143461">
                <a:tc>
                  <a:txBody>
                    <a:bodyPr/>
                    <a:lstStyle/>
                    <a:p>
                      <a:pPr algn="ctr"/>
                      <a:r>
                        <a:rPr lang="en-US" sz="900" dirty="0" smtClean="0">
                          <a:solidFill>
                            <a:schemeClr val="tx1"/>
                          </a:solidFill>
                          <a:latin typeface="Tw Cen MT" pitchFamily="34" charset="0"/>
                        </a:rPr>
                        <a:t>8.</a:t>
                      </a:r>
                      <a:endParaRPr lang="en-MY" sz="900" dirty="0">
                        <a:solidFill>
                          <a:schemeClr val="tx1"/>
                        </a:solidFill>
                        <a:latin typeface="Tw Cen MT" pitchFamily="34" charset="0"/>
                      </a:endParaRPr>
                    </a:p>
                  </a:txBody>
                  <a:tcPr anchor="ctr"/>
                </a:tc>
                <a:tc>
                  <a:txBody>
                    <a:bodyPr/>
                    <a:lstStyle/>
                    <a:p>
                      <a:r>
                        <a:rPr lang="en-US" sz="900" dirty="0" smtClean="0">
                          <a:solidFill>
                            <a:schemeClr val="tx1"/>
                          </a:solidFill>
                          <a:latin typeface="Tw Cen MT" pitchFamily="34" charset="0"/>
                        </a:rPr>
                        <a:t>Welding</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4,273</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2,619</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1,002</a:t>
                      </a:r>
                      <a:endParaRPr lang="en-MY" sz="900" dirty="0">
                        <a:solidFill>
                          <a:schemeClr val="tx1"/>
                        </a:solidFill>
                        <a:latin typeface="Tw Cen MT" pitchFamily="34" charset="0"/>
                      </a:endParaRPr>
                    </a:p>
                  </a:txBody>
                  <a:tcPr/>
                </a:tc>
                <a:tc vMerge="1">
                  <a:txBody>
                    <a:bodyPr/>
                    <a:lstStyle/>
                    <a:p>
                      <a:pPr algn="ctr"/>
                      <a:endParaRPr lang="en-MY" sz="900" dirty="0">
                        <a:solidFill>
                          <a:schemeClr val="tx1"/>
                        </a:solidFill>
                        <a:latin typeface="Tw Cen MT" pitchFamily="34" charset="0"/>
                      </a:endParaRPr>
                    </a:p>
                  </a:txBody>
                  <a:tcPr/>
                </a:tc>
                <a:extLst>
                  <a:ext uri="{0D108BD9-81ED-4DB2-BD59-A6C34878D82A}">
                    <a16:rowId xmlns:a16="http://schemas.microsoft.com/office/drawing/2014/main" val="10008"/>
                  </a:ext>
                </a:extLst>
              </a:tr>
              <a:tr h="143461">
                <a:tc>
                  <a:txBody>
                    <a:bodyPr/>
                    <a:lstStyle/>
                    <a:p>
                      <a:pPr algn="ctr"/>
                      <a:r>
                        <a:rPr lang="en-US" sz="900" dirty="0" smtClean="0">
                          <a:solidFill>
                            <a:schemeClr val="tx1"/>
                          </a:solidFill>
                          <a:latin typeface="Tw Cen MT" pitchFamily="34" charset="0"/>
                        </a:rPr>
                        <a:t>9.</a:t>
                      </a:r>
                      <a:endParaRPr lang="en-MY" sz="900" dirty="0">
                        <a:solidFill>
                          <a:schemeClr val="tx1"/>
                        </a:solidFill>
                        <a:latin typeface="Tw Cen MT" pitchFamily="34" charset="0"/>
                      </a:endParaRPr>
                    </a:p>
                  </a:txBody>
                  <a:tcPr anchor="ctr"/>
                </a:tc>
                <a:tc>
                  <a:txBody>
                    <a:bodyPr/>
                    <a:lstStyle/>
                    <a:p>
                      <a:r>
                        <a:rPr lang="en-US" sz="900" dirty="0" smtClean="0">
                          <a:solidFill>
                            <a:schemeClr val="tx1"/>
                          </a:solidFill>
                          <a:latin typeface="Tw Cen MT" pitchFamily="34" charset="0"/>
                        </a:rPr>
                        <a:t>Blasting &amp; Painting</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511</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383</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110</a:t>
                      </a:r>
                      <a:endParaRPr lang="en-MY" sz="900" dirty="0">
                        <a:solidFill>
                          <a:schemeClr val="tx1"/>
                        </a:solidFill>
                        <a:latin typeface="Tw Cen MT" pitchFamily="34" charset="0"/>
                      </a:endParaRPr>
                    </a:p>
                  </a:txBody>
                  <a:tcPr/>
                </a:tc>
                <a:tc vMerge="1">
                  <a:txBody>
                    <a:bodyPr/>
                    <a:lstStyle/>
                    <a:p>
                      <a:pPr algn="ctr"/>
                      <a:endParaRPr lang="en-MY" sz="900" dirty="0">
                        <a:solidFill>
                          <a:schemeClr val="tx1"/>
                        </a:solidFill>
                        <a:latin typeface="Tw Cen MT" pitchFamily="34" charset="0"/>
                      </a:endParaRPr>
                    </a:p>
                  </a:txBody>
                  <a:tcPr/>
                </a:tc>
                <a:extLst>
                  <a:ext uri="{0D108BD9-81ED-4DB2-BD59-A6C34878D82A}">
                    <a16:rowId xmlns:a16="http://schemas.microsoft.com/office/drawing/2014/main" val="10009"/>
                  </a:ext>
                </a:extLst>
              </a:tr>
              <a:tr h="143461">
                <a:tc>
                  <a:txBody>
                    <a:bodyPr/>
                    <a:lstStyle/>
                    <a:p>
                      <a:pPr algn="ctr"/>
                      <a:r>
                        <a:rPr lang="en-US" sz="900" dirty="0" smtClean="0">
                          <a:solidFill>
                            <a:schemeClr val="tx1"/>
                          </a:solidFill>
                          <a:latin typeface="Tw Cen MT" pitchFamily="34" charset="0"/>
                        </a:rPr>
                        <a:t>10.</a:t>
                      </a:r>
                      <a:endParaRPr lang="en-MY" sz="900" dirty="0">
                        <a:solidFill>
                          <a:schemeClr val="tx1"/>
                        </a:solidFill>
                        <a:latin typeface="Tw Cen MT" pitchFamily="34" charset="0"/>
                      </a:endParaRPr>
                    </a:p>
                  </a:txBody>
                  <a:tcPr anchor="ctr"/>
                </a:tc>
                <a:tc>
                  <a:txBody>
                    <a:bodyPr/>
                    <a:lstStyle/>
                    <a:p>
                      <a:r>
                        <a:rPr lang="en-US" sz="900" dirty="0" smtClean="0">
                          <a:solidFill>
                            <a:schemeClr val="tx1"/>
                          </a:solidFill>
                          <a:latin typeface="Tw Cen MT" pitchFamily="34" charset="0"/>
                        </a:rPr>
                        <a:t>Non Destructive Testing</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967</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455</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90</a:t>
                      </a:r>
                      <a:endParaRPr lang="en-MY" sz="900" dirty="0">
                        <a:solidFill>
                          <a:schemeClr val="tx1"/>
                        </a:solidFill>
                        <a:latin typeface="Tw Cen MT" pitchFamily="34" charset="0"/>
                      </a:endParaRPr>
                    </a:p>
                  </a:txBody>
                  <a:tcPr/>
                </a:tc>
                <a:tc vMerge="1">
                  <a:txBody>
                    <a:bodyPr/>
                    <a:lstStyle/>
                    <a:p>
                      <a:pPr algn="ctr"/>
                      <a:endParaRPr lang="en-MY" sz="900" dirty="0">
                        <a:solidFill>
                          <a:schemeClr val="tx1"/>
                        </a:solidFill>
                        <a:latin typeface="Tw Cen MT" pitchFamily="34" charset="0"/>
                      </a:endParaRPr>
                    </a:p>
                  </a:txBody>
                  <a:tcPr/>
                </a:tc>
                <a:extLst>
                  <a:ext uri="{0D108BD9-81ED-4DB2-BD59-A6C34878D82A}">
                    <a16:rowId xmlns:a16="http://schemas.microsoft.com/office/drawing/2014/main" val="10010"/>
                  </a:ext>
                </a:extLst>
              </a:tr>
              <a:tr h="143461">
                <a:tc gridSpan="2">
                  <a:txBody>
                    <a:bodyPr/>
                    <a:lstStyle/>
                    <a:p>
                      <a:pPr algn="r"/>
                      <a:r>
                        <a:rPr lang="en-US" sz="900" b="1" dirty="0" smtClean="0">
                          <a:solidFill>
                            <a:schemeClr val="tx1"/>
                          </a:solidFill>
                          <a:latin typeface="Tw Cen MT" pitchFamily="34" charset="0"/>
                        </a:rPr>
                        <a:t>TOTAL:</a:t>
                      </a:r>
                      <a:endParaRPr lang="en-MY" sz="900" b="1" dirty="0">
                        <a:solidFill>
                          <a:schemeClr val="tx1"/>
                        </a:solidFill>
                        <a:latin typeface="Tw Cen MT" pitchFamily="34" charset="0"/>
                      </a:endParaRPr>
                    </a:p>
                  </a:txBody>
                  <a:tcPr anchor="ctr"/>
                </a:tc>
                <a:tc hMerge="1">
                  <a:txBody>
                    <a:bodyPr/>
                    <a:lstStyle/>
                    <a:p>
                      <a:pPr algn="r"/>
                      <a:endParaRPr lang="en-MY" sz="900" b="1" dirty="0">
                        <a:solidFill>
                          <a:schemeClr val="tx1"/>
                        </a:solidFill>
                        <a:latin typeface="Tw Cen MT" pitchFamily="34" charset="0"/>
                      </a:endParaRPr>
                    </a:p>
                  </a:txBody>
                  <a:tcPr anchor="ctr"/>
                </a:tc>
                <a:tc>
                  <a:txBody>
                    <a:bodyPr/>
                    <a:lstStyle/>
                    <a:p>
                      <a:pPr algn="ctr"/>
                      <a:r>
                        <a:rPr lang="en-MY" sz="900" b="1" dirty="0" smtClean="0">
                          <a:solidFill>
                            <a:schemeClr val="tx1"/>
                          </a:solidFill>
                          <a:latin typeface="Tw Cen MT" pitchFamily="34" charset="0"/>
                        </a:rPr>
                        <a:t>37,142</a:t>
                      </a:r>
                      <a:endParaRPr lang="en-MY" sz="900" b="1" dirty="0">
                        <a:solidFill>
                          <a:schemeClr val="tx1"/>
                        </a:solidFill>
                        <a:latin typeface="Tw Cen MT" pitchFamily="34" charset="0"/>
                      </a:endParaRPr>
                    </a:p>
                  </a:txBody>
                  <a:tcPr anchor="ctr"/>
                </a:tc>
                <a:tc>
                  <a:txBody>
                    <a:bodyPr/>
                    <a:lstStyle/>
                    <a:p>
                      <a:pPr algn="ctr"/>
                      <a:r>
                        <a:rPr lang="en-MY" sz="900" b="1" dirty="0" smtClean="0">
                          <a:solidFill>
                            <a:schemeClr val="tx1"/>
                          </a:solidFill>
                          <a:latin typeface="Tw Cen MT" pitchFamily="34" charset="0"/>
                        </a:rPr>
                        <a:t>21,502</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6,934</a:t>
                      </a:r>
                      <a:endParaRPr lang="en-MY" sz="900" b="1" dirty="0">
                        <a:solidFill>
                          <a:schemeClr val="tx1"/>
                        </a:solidFill>
                        <a:latin typeface="Tw Cen MT" pitchFamily="34" charset="0"/>
                      </a:endParaRPr>
                    </a:p>
                  </a:txBody>
                  <a:tcPr anchor="ctr"/>
                </a:tc>
                <a:tc vMerge="1">
                  <a:txBody>
                    <a:bodyPr/>
                    <a:lstStyle/>
                    <a:p>
                      <a:pPr algn="ctr"/>
                      <a:endParaRPr lang="en-MY" sz="900" b="1" dirty="0">
                        <a:solidFill>
                          <a:schemeClr val="tx1"/>
                        </a:solidFill>
                        <a:latin typeface="Tw Cen MT" pitchFamily="34" charset="0"/>
                      </a:endParaRPr>
                    </a:p>
                  </a:txBody>
                  <a:tcPr anchor="ctr"/>
                </a:tc>
                <a:extLst>
                  <a:ext uri="{0D108BD9-81ED-4DB2-BD59-A6C34878D82A}">
                    <a16:rowId xmlns:a16="http://schemas.microsoft.com/office/drawing/2014/main" val="10011"/>
                  </a:ext>
                </a:extLst>
              </a:tr>
              <a:tr h="143461">
                <a:tc gridSpan="2">
                  <a:txBody>
                    <a:bodyPr/>
                    <a:lstStyle/>
                    <a:p>
                      <a:pPr algn="r"/>
                      <a:r>
                        <a:rPr lang="en-MY" sz="900" b="1" dirty="0" smtClean="0">
                          <a:solidFill>
                            <a:schemeClr val="tx1"/>
                          </a:solidFill>
                          <a:latin typeface="Tw Cen MT" pitchFamily="34" charset="0"/>
                        </a:rPr>
                        <a:t>Achievement %</a:t>
                      </a:r>
                      <a:endParaRPr lang="en-MY" sz="900" b="1" dirty="0">
                        <a:solidFill>
                          <a:schemeClr val="tx1"/>
                        </a:solidFill>
                        <a:latin typeface="Tw Cen MT" pitchFamily="34" charset="0"/>
                      </a:endParaRPr>
                    </a:p>
                  </a:txBody>
                  <a:tcPr anchor="ctr"/>
                </a:tc>
                <a:tc hMerge="1">
                  <a:txBody>
                    <a:bodyPr/>
                    <a:lstStyle/>
                    <a:p>
                      <a:endParaRPr lang="en-MY"/>
                    </a:p>
                  </a:txBody>
                  <a:tcPr/>
                </a:tc>
                <a:tc>
                  <a:txBody>
                    <a:bodyPr/>
                    <a:lstStyle/>
                    <a:p>
                      <a:pPr algn="ctr"/>
                      <a:r>
                        <a:rPr lang="en-MY" sz="900" b="1" dirty="0" smtClean="0">
                          <a:solidFill>
                            <a:schemeClr val="tx1"/>
                          </a:solidFill>
                          <a:latin typeface="Tw Cen MT" pitchFamily="34" charset="0"/>
                        </a:rPr>
                        <a:t>185%</a:t>
                      </a:r>
                      <a:endParaRPr lang="en-MY" sz="900" b="1" dirty="0">
                        <a:solidFill>
                          <a:schemeClr val="tx1"/>
                        </a:solidFill>
                        <a:latin typeface="Tw Cen MT" pitchFamily="34" charset="0"/>
                      </a:endParaRPr>
                    </a:p>
                  </a:txBody>
                  <a:tcPr anchor="ctr"/>
                </a:tc>
                <a:tc>
                  <a:txBody>
                    <a:bodyPr/>
                    <a:lstStyle/>
                    <a:p>
                      <a:pPr algn="ctr"/>
                      <a:r>
                        <a:rPr lang="en-MY" sz="900" b="1" dirty="0" smtClean="0">
                          <a:solidFill>
                            <a:schemeClr val="tx1"/>
                          </a:solidFill>
                          <a:latin typeface="Tw Cen MT" pitchFamily="34" charset="0"/>
                        </a:rPr>
                        <a:t>107%</a:t>
                      </a:r>
                      <a:endParaRPr lang="en-MY" sz="900" b="1" dirty="0">
                        <a:solidFill>
                          <a:schemeClr val="tx1"/>
                        </a:solidFill>
                        <a:latin typeface="Tw Cen MT" pitchFamily="34" charset="0"/>
                      </a:endParaRPr>
                    </a:p>
                  </a:txBody>
                  <a:tcPr anchor="ctr"/>
                </a:tc>
                <a:tc>
                  <a:txBody>
                    <a:bodyPr/>
                    <a:lstStyle/>
                    <a:p>
                      <a:pPr algn="ctr"/>
                      <a:r>
                        <a:rPr lang="en-MY" sz="900" b="1" dirty="0" smtClean="0">
                          <a:solidFill>
                            <a:schemeClr val="tx1"/>
                          </a:solidFill>
                          <a:latin typeface="Tw Cen MT" pitchFamily="34" charset="0"/>
                        </a:rPr>
                        <a:t>35%</a:t>
                      </a:r>
                      <a:endParaRPr lang="en-MY" sz="900" b="1" dirty="0">
                        <a:solidFill>
                          <a:schemeClr val="tx1"/>
                        </a:solidFill>
                        <a:latin typeface="Tw Cen MT" pitchFamily="34" charset="0"/>
                      </a:endParaRPr>
                    </a:p>
                  </a:txBody>
                  <a:tcPr anchor="ctr"/>
                </a:tc>
                <a:tc>
                  <a:txBody>
                    <a:bodyPr/>
                    <a:lstStyle/>
                    <a:p>
                      <a:pPr algn="ctr"/>
                      <a:endParaRPr lang="en-MY" sz="900" b="1" dirty="0">
                        <a:solidFill>
                          <a:schemeClr val="tx1"/>
                        </a:solidFill>
                        <a:latin typeface="Tw Cen MT" pitchFamily="34" charset="0"/>
                      </a:endParaRPr>
                    </a:p>
                  </a:txBody>
                  <a:tcPr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2277928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0" y="2289549"/>
          <a:ext cx="6858000" cy="2009318"/>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50335">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71600">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384015">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80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solidFill>
                      <a:schemeClr val="bg2">
                        <a:lumMod val="50000"/>
                        <a:alpha val="60000"/>
                      </a:schemeClr>
                    </a:solidFill>
                  </a:tcPr>
                </a:tc>
                <a:extLst>
                  <a:ext uri="{0D108BD9-81ED-4DB2-BD59-A6C34878D82A}">
                    <a16:rowId xmlns:a16="http://schemas.microsoft.com/office/drawing/2014/main" val="2306563032"/>
                  </a:ext>
                </a:extLst>
              </a:tr>
              <a:tr h="1625303">
                <a:tc>
                  <a:txBody>
                    <a:bodyPr/>
                    <a:lstStyle/>
                    <a:p>
                      <a:pPr>
                        <a:lnSpc>
                          <a:spcPct val="100000"/>
                        </a:lnSpc>
                      </a:pPr>
                      <a:r>
                        <a:rPr lang="en-US" sz="900" dirty="0" smtClean="0">
                          <a:solidFill>
                            <a:srgbClr val="000000"/>
                          </a:solidFill>
                          <a:latin typeface="Tw Cen MT" pitchFamily="34" charset="0"/>
                        </a:rPr>
                        <a:t>Study to identify source countries for assessment centers completed  and validated</a:t>
                      </a:r>
                    </a:p>
                    <a:p>
                      <a:pPr>
                        <a:lnSpc>
                          <a:spcPct val="100000"/>
                        </a:lnSpc>
                      </a:pPr>
                      <a:endParaRPr lang="en-US" sz="900" dirty="0" smtClean="0">
                        <a:solidFill>
                          <a:srgbClr val="000000"/>
                        </a:solidFill>
                        <a:latin typeface="Tw Cen MT" pitchFamily="34" charset="0"/>
                      </a:endParaRP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algn="l" defTabSz="685800" rtl="0" eaLnBrk="1" fontAlgn="auto" latinLnBrk="0" hangingPunct="1">
                        <a:lnSpc>
                          <a:spcPct val="100000"/>
                        </a:lnSpc>
                        <a:spcBef>
                          <a:spcPts val="0"/>
                        </a:spcBef>
                        <a:spcAft>
                          <a:spcPts val="0"/>
                        </a:spcAft>
                        <a:defRPr/>
                      </a:pPr>
                      <a:r>
                        <a:rPr lang="en-US" sz="900" kern="1200" dirty="0" smtClean="0">
                          <a:solidFill>
                            <a:srgbClr val="000000"/>
                          </a:solidFill>
                          <a:latin typeface="Tw Cen MT" pitchFamily="34" charset="0"/>
                          <a:ea typeface="+mn-ea"/>
                          <a:cs typeface="+mn-cs"/>
                        </a:rPr>
                        <a:t>2 Skill Assessment Center in major foreign worker source country audited and registered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b="1"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solidFill>
                          <a:srgbClr val="FF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2"/>
            <a:ext cx="6857999" cy="5365897"/>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Megat Kamil Azmi Megat Rus Kamarani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Ir Raslim Salleh</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Aljuffry Mohd Ariffin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434520"/>
          <a:ext cx="3997843" cy="1322832"/>
        </p:xfrm>
        <a:graphic>
          <a:graphicData uri="http://schemas.openxmlformats.org/drawingml/2006/table">
            <a:tbl>
              <a:tblPr firstRow="1" bandRow="1">
                <a:tableStyleId>{5C22544A-7EE6-4342-B048-85BDC9FD1C3A}</a:tableStyleId>
              </a:tblPr>
              <a:tblGrid>
                <a:gridCol w="3997843">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2</a:t>
                      </a:r>
                      <a:r>
                        <a:rPr lang="en-MY" sz="1000" b="1" dirty="0" smtClean="0">
                          <a:solidFill>
                            <a:srgbClr val="FFFFFF"/>
                          </a:solidFill>
                        </a:rPr>
                        <a:t> </a:t>
                      </a:r>
                      <a:r>
                        <a:rPr lang="en-MY" sz="1000" b="0" kern="1200" dirty="0" smtClean="0">
                          <a:solidFill>
                            <a:schemeClr val="tx1"/>
                          </a:solidFill>
                          <a:latin typeface="Tw Cen MT" panose="020B0602020104020603" pitchFamily="34" charset="0"/>
                          <a:ea typeface="+mn-ea"/>
                          <a:cs typeface="+mn-cs"/>
                        </a:rPr>
                        <a:t>assessment </a:t>
                      </a:r>
                      <a:r>
                        <a:rPr lang="en-MY" sz="1000" b="0" kern="1200" dirty="0" err="1" smtClean="0">
                          <a:solidFill>
                            <a:schemeClr val="tx1"/>
                          </a:solidFill>
                          <a:latin typeface="Tw Cen MT" panose="020B0602020104020603" pitchFamily="34" charset="0"/>
                          <a:ea typeface="+mn-ea"/>
                          <a:cs typeface="+mn-cs"/>
                        </a:rPr>
                        <a:t>centers</a:t>
                      </a:r>
                      <a:r>
                        <a:rPr lang="en-MY" sz="1000" b="0" kern="1200" dirty="0" smtClean="0">
                          <a:solidFill>
                            <a:schemeClr val="tx1"/>
                          </a:solidFill>
                          <a:latin typeface="Tw Cen MT" panose="020B0602020104020603" pitchFamily="34" charset="0"/>
                          <a:ea typeface="+mn-ea"/>
                          <a:cs typeface="+mn-cs"/>
                        </a:rPr>
                        <a:t> in major foreign worker source countries established by Q4 2017</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P1 - Continue investment in human capital development in construction</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P1b - Strengthen reach, effectiveness and comprehensiveness of training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1" y="4536374"/>
            <a:ext cx="6686551" cy="4785926"/>
          </a:xfrm>
          <a:prstGeom prst="rect">
            <a:avLst/>
          </a:prstGeom>
          <a:noFill/>
        </p:spPr>
        <p:txBody>
          <a:bodyPr wrap="square" rtlCol="0">
            <a:spAutoFit/>
          </a:bodyPr>
          <a:lstStyle/>
          <a:p>
            <a:r>
              <a:rPr lang="en-US" sz="1000" dirty="0">
                <a:latin typeface="Tw Cen MT" panose="020B0602020104020603" pitchFamily="34" charset="0"/>
              </a:rPr>
              <a:t>This KPI is under the purview of IWG8</a:t>
            </a:r>
            <a:endParaRPr lang="en-US" sz="1000" b="1" dirty="0">
              <a:latin typeface="Tw Cen MT" panose="020B0602020104020603" pitchFamily="34" charset="0"/>
            </a:endParaRPr>
          </a:p>
          <a:p>
            <a:endParaRPr lang="en-MY" sz="500" dirty="0" smtClean="0">
              <a:latin typeface="Tw Cen MT" panose="020B0602020104020603" pitchFamily="34" charset="0"/>
            </a:endParaRPr>
          </a:p>
          <a:p>
            <a:pPr algn="just"/>
            <a:r>
              <a:rPr lang="en-MY" sz="1000" dirty="0" smtClean="0">
                <a:latin typeface="Tw Cen MT" panose="020B0602020104020603" pitchFamily="34" charset="0"/>
              </a:rPr>
              <a:t>Many foreign countries have recognised CIDB’s credibility in assessing and accrediting construction workers assessment centres. </a:t>
            </a:r>
            <a:r>
              <a:rPr lang="en-MY" sz="1000" dirty="0">
                <a:latin typeface="Tw Cen MT" panose="020B0602020104020603" pitchFamily="34" charset="0"/>
              </a:rPr>
              <a:t>CIDB’s accreditation is seen as an added value in recognising the assessment centres </a:t>
            </a:r>
            <a:r>
              <a:rPr lang="en-MY" sz="1000" dirty="0" smtClean="0">
                <a:latin typeface="Tw Cen MT" panose="020B0602020104020603" pitchFamily="34" charset="0"/>
              </a:rPr>
              <a:t>overseas. Hence, </a:t>
            </a:r>
            <a:r>
              <a:rPr lang="en-US" sz="1000" dirty="0" smtClean="0">
                <a:latin typeface="Tw Cen MT" panose="020B0602020104020603" pitchFamily="34" charset="0"/>
              </a:rPr>
              <a:t>many </a:t>
            </a:r>
            <a:r>
              <a:rPr lang="en-US" sz="1000" dirty="0">
                <a:latin typeface="Tw Cen MT" panose="020B0602020104020603" pitchFamily="34" charset="0"/>
              </a:rPr>
              <a:t>requests </a:t>
            </a:r>
            <a:r>
              <a:rPr lang="en-US" sz="1000" dirty="0" smtClean="0">
                <a:latin typeface="Tw Cen MT" panose="020B0602020104020603" pitchFamily="34" charset="0"/>
              </a:rPr>
              <a:t>have been received from </a:t>
            </a:r>
            <a:r>
              <a:rPr lang="en-MY" sz="1000" dirty="0">
                <a:latin typeface="Tw Cen MT" panose="020B0602020104020603" pitchFamily="34" charset="0"/>
              </a:rPr>
              <a:t>major foreign worker source countries </a:t>
            </a:r>
            <a:r>
              <a:rPr lang="en-MY" sz="1000" dirty="0" smtClean="0">
                <a:latin typeface="Tw Cen MT" panose="020B0602020104020603" pitchFamily="34" charset="0"/>
              </a:rPr>
              <a:t>for CIDB to </a:t>
            </a:r>
            <a:r>
              <a:rPr lang="en-MY" sz="1000" dirty="0">
                <a:latin typeface="Tw Cen MT" panose="020B0602020104020603" pitchFamily="34" charset="0"/>
              </a:rPr>
              <a:t>accredit their </a:t>
            </a:r>
            <a:r>
              <a:rPr lang="en-MY" sz="1000" dirty="0" smtClean="0">
                <a:latin typeface="Tw Cen MT" panose="020B0602020104020603" pitchFamily="34" charset="0"/>
              </a:rPr>
              <a:t>respective assessment centres.</a:t>
            </a:r>
          </a:p>
          <a:p>
            <a:endParaRPr lang="en-US" sz="1000" dirty="0" smtClean="0">
              <a:latin typeface="Tw Cen MT" panose="020B0602020104020603" pitchFamily="34" charset="0"/>
            </a:endParaRPr>
          </a:p>
          <a:p>
            <a:r>
              <a:rPr lang="en-US" sz="1000" b="1" dirty="0">
                <a:latin typeface="Tw Cen MT" panose="020B0602020104020603" pitchFamily="34" charset="0"/>
              </a:rPr>
              <a:t>Skill Competency Assessment </a:t>
            </a:r>
            <a:r>
              <a:rPr lang="en-US" sz="1000" b="1" dirty="0" err="1">
                <a:latin typeface="Tw Cen MT" panose="020B0602020104020603" pitchFamily="34" charset="0"/>
              </a:rPr>
              <a:t>Centres</a:t>
            </a:r>
            <a:r>
              <a:rPr lang="en-US" sz="1000" b="1" dirty="0">
                <a:latin typeface="Tw Cen MT" panose="020B0602020104020603" pitchFamily="34" charset="0"/>
              </a:rPr>
              <a:t> </a:t>
            </a:r>
            <a:r>
              <a:rPr lang="en-US" sz="1000" b="1" dirty="0" smtClean="0">
                <a:latin typeface="Tw Cen MT" panose="020B0602020104020603" pitchFamily="34" charset="0"/>
              </a:rPr>
              <a:t>Accredited In Foreign Worker </a:t>
            </a:r>
            <a:r>
              <a:rPr lang="en-US" sz="1000" b="1" dirty="0">
                <a:latin typeface="Tw Cen MT" panose="020B0602020104020603" pitchFamily="34" charset="0"/>
              </a:rPr>
              <a:t>Source </a:t>
            </a:r>
            <a:r>
              <a:rPr lang="en-US" sz="1000" b="1" dirty="0" smtClean="0">
                <a:latin typeface="Tw Cen MT" panose="020B0602020104020603" pitchFamily="34" charset="0"/>
              </a:rPr>
              <a:t>Countries</a:t>
            </a:r>
          </a:p>
          <a:p>
            <a:endParaRPr lang="en-US" sz="1000" b="1"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pPr algn="just"/>
            <a:r>
              <a:rPr lang="en-US" sz="1000" dirty="0" smtClean="0">
                <a:latin typeface="Tw Cen MT" panose="020B0602020104020603" pitchFamily="34" charset="0"/>
              </a:rPr>
              <a:t>The targeted numbers of assessment centers </a:t>
            </a:r>
            <a:r>
              <a:rPr lang="en-US" sz="1000" dirty="0">
                <a:latin typeface="Tw Cen MT" pitchFamily="34" charset="0"/>
              </a:rPr>
              <a:t>in major foreign worker source </a:t>
            </a:r>
            <a:r>
              <a:rPr lang="en-US" sz="1000" dirty="0" smtClean="0">
                <a:latin typeface="Tw Cen MT" pitchFamily="34" charset="0"/>
              </a:rPr>
              <a:t>countries to be </a:t>
            </a:r>
            <a:r>
              <a:rPr lang="en-US" sz="1000" dirty="0">
                <a:latin typeface="Tw Cen MT" pitchFamily="34" charset="0"/>
              </a:rPr>
              <a:t>audited and </a:t>
            </a:r>
            <a:r>
              <a:rPr lang="en-US" sz="1000" dirty="0" smtClean="0">
                <a:latin typeface="Tw Cen MT" pitchFamily="34" charset="0"/>
              </a:rPr>
              <a:t>registered have been achieved. However CIDB will continue to accredit </a:t>
            </a:r>
            <a:r>
              <a:rPr lang="en-US" sz="1000" dirty="0">
                <a:latin typeface="Tw Cen MT" pitchFamily="34" charset="0"/>
              </a:rPr>
              <a:t>assessment </a:t>
            </a:r>
            <a:r>
              <a:rPr lang="en-US" sz="1000" dirty="0" smtClean="0">
                <a:latin typeface="Tw Cen MT" pitchFamily="34" charset="0"/>
              </a:rPr>
              <a:t>centers </a:t>
            </a:r>
            <a:r>
              <a:rPr lang="en-US" sz="1000" dirty="0">
                <a:latin typeface="Tw Cen MT" pitchFamily="34" charset="0"/>
              </a:rPr>
              <a:t>worker source countries </a:t>
            </a:r>
            <a:r>
              <a:rPr lang="en-US" sz="1000" dirty="0" smtClean="0">
                <a:latin typeface="Tw Cen MT" pitchFamily="34" charset="0"/>
              </a:rPr>
              <a:t>from time to time as requested.</a:t>
            </a:r>
          </a:p>
          <a:p>
            <a:endParaRPr lang="en-US" sz="1000" dirty="0">
              <a:latin typeface="Tw Cen MT" pitchFamily="34" charset="0"/>
            </a:endParaRPr>
          </a:p>
          <a:p>
            <a:r>
              <a:rPr lang="en-US" sz="1000" dirty="0" smtClean="0">
                <a:latin typeface="Tw Cen MT" pitchFamily="34" charset="0"/>
              </a:rPr>
              <a:t>This KPI is 100% completed.</a:t>
            </a:r>
            <a:endParaRPr lang="en-US" sz="1000" dirty="0">
              <a:latin typeface="Tw Cen MT" panose="020B0602020104020603" pitchFamily="34" charset="0"/>
            </a:endParaRPr>
          </a:p>
          <a:p>
            <a:endParaRPr lang="en-MY" sz="1000" dirty="0" smtClean="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P1-054</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2070504"/>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797116150"/>
              </p:ext>
            </p:extLst>
          </p:nvPr>
        </p:nvGraphicFramePr>
        <p:xfrm>
          <a:off x="266700" y="5721374"/>
          <a:ext cx="6334125" cy="2545060"/>
        </p:xfrm>
        <a:graphic>
          <a:graphicData uri="http://schemas.openxmlformats.org/drawingml/2006/table">
            <a:tbl>
              <a:tblPr firstRow="1" bandRow="1">
                <a:tableStyleId>{5940675A-B579-460E-94D1-54222C63F5DA}</a:tableStyleId>
              </a:tblPr>
              <a:tblGrid>
                <a:gridCol w="456357">
                  <a:extLst>
                    <a:ext uri="{9D8B030D-6E8A-4147-A177-3AD203B41FA5}">
                      <a16:colId xmlns:a16="http://schemas.microsoft.com/office/drawing/2014/main" val="20000"/>
                    </a:ext>
                  </a:extLst>
                </a:gridCol>
                <a:gridCol w="3934250">
                  <a:extLst>
                    <a:ext uri="{9D8B030D-6E8A-4147-A177-3AD203B41FA5}">
                      <a16:colId xmlns:a16="http://schemas.microsoft.com/office/drawing/2014/main" val="116348213"/>
                    </a:ext>
                  </a:extLst>
                </a:gridCol>
                <a:gridCol w="1009514">
                  <a:extLst>
                    <a:ext uri="{9D8B030D-6E8A-4147-A177-3AD203B41FA5}">
                      <a16:colId xmlns:a16="http://schemas.microsoft.com/office/drawing/2014/main" val="4144450284"/>
                    </a:ext>
                  </a:extLst>
                </a:gridCol>
                <a:gridCol w="934004">
                  <a:extLst>
                    <a:ext uri="{9D8B030D-6E8A-4147-A177-3AD203B41FA5}">
                      <a16:colId xmlns:a16="http://schemas.microsoft.com/office/drawing/2014/main" val="6907037"/>
                    </a:ext>
                  </a:extLst>
                </a:gridCol>
              </a:tblGrid>
              <a:tr h="259060">
                <a:tc>
                  <a:txBody>
                    <a:bodyPr/>
                    <a:lstStyle/>
                    <a:p>
                      <a:pPr algn="ctr"/>
                      <a:r>
                        <a:rPr lang="en-US" sz="900" b="1" dirty="0" smtClean="0">
                          <a:latin typeface="Tw Cen MT" pitchFamily="34" charset="0"/>
                        </a:rPr>
                        <a:t>NO</a:t>
                      </a:r>
                      <a:endParaRPr lang="en-MY" sz="900" b="1" dirty="0">
                        <a:latin typeface="Tw Cen MT" pitchFamily="34" charset="0"/>
                      </a:endParaRPr>
                    </a:p>
                  </a:txBody>
                  <a:tcPr anchor="ctr">
                    <a:solidFill>
                      <a:schemeClr val="bg1">
                        <a:lumMod val="85000"/>
                      </a:schemeClr>
                    </a:solidFill>
                  </a:tcPr>
                </a:tc>
                <a:tc>
                  <a:txBody>
                    <a:bodyPr/>
                    <a:lstStyle/>
                    <a:p>
                      <a:pPr algn="ctr"/>
                      <a:r>
                        <a:rPr lang="en-US" sz="900" b="1" dirty="0" smtClean="0">
                          <a:latin typeface="Tw Cen MT" pitchFamily="34" charset="0"/>
                        </a:rPr>
                        <a:t>SOURCE</a:t>
                      </a:r>
                      <a:r>
                        <a:rPr lang="en-US" sz="900" b="1" baseline="0" dirty="0" smtClean="0">
                          <a:latin typeface="Tw Cen MT" pitchFamily="34" charset="0"/>
                        </a:rPr>
                        <a:t> COUNTRIES</a:t>
                      </a:r>
                      <a:endParaRPr lang="en-MY" sz="900" b="1" dirty="0">
                        <a:latin typeface="Tw Cen MT" pitchFamily="34" charset="0"/>
                      </a:endParaRPr>
                    </a:p>
                  </a:txBody>
                  <a:tcPr anchor="ctr">
                    <a:solidFill>
                      <a:schemeClr val="bg1">
                        <a:lumMod val="85000"/>
                      </a:schemeClr>
                    </a:solidFill>
                  </a:tcPr>
                </a:tc>
                <a:tc>
                  <a:txBody>
                    <a:bodyPr/>
                    <a:lstStyle/>
                    <a:p>
                      <a:pPr algn="ctr"/>
                      <a:r>
                        <a:rPr lang="en-US" sz="900" b="1" dirty="0" smtClean="0">
                          <a:latin typeface="Tw Cen MT" pitchFamily="34" charset="0"/>
                        </a:rPr>
                        <a:t>2016</a:t>
                      </a:r>
                      <a:endParaRPr lang="en-MY" sz="900" b="1" dirty="0">
                        <a:latin typeface="Tw Cen MT" pitchFamily="34" charset="0"/>
                      </a:endParaRPr>
                    </a:p>
                  </a:txBody>
                  <a:tcPr anchor="ctr">
                    <a:solidFill>
                      <a:schemeClr val="bg1">
                        <a:lumMod val="85000"/>
                      </a:schemeClr>
                    </a:solidFill>
                  </a:tcPr>
                </a:tc>
                <a:tc>
                  <a:txBody>
                    <a:bodyPr/>
                    <a:lstStyle/>
                    <a:p>
                      <a:pPr algn="ctr"/>
                      <a:r>
                        <a:rPr lang="en-US" sz="900" b="1" dirty="0" smtClean="0">
                          <a:latin typeface="Tw Cen MT" pitchFamily="34" charset="0"/>
                        </a:rPr>
                        <a:t>2017</a:t>
                      </a:r>
                      <a:endParaRPr lang="en-MY" sz="900" b="1" dirty="0">
                        <a:latin typeface="Tw Cen MT" pitchFamily="34" charset="0"/>
                      </a:endParaRPr>
                    </a:p>
                  </a:txBody>
                  <a:tcPr anchor="ctr">
                    <a:solidFill>
                      <a:schemeClr val="bg1">
                        <a:lumMod val="85000"/>
                      </a:schemeClr>
                    </a:solidFill>
                  </a:tcPr>
                </a:tc>
                <a:extLst>
                  <a:ext uri="{0D108BD9-81ED-4DB2-BD59-A6C34878D82A}">
                    <a16:rowId xmlns:a16="http://schemas.microsoft.com/office/drawing/2014/main" val="2091802757"/>
                  </a:ext>
                </a:extLst>
              </a:tr>
              <a:tr h="227229">
                <a:tc>
                  <a:txBody>
                    <a:bodyPr/>
                    <a:lstStyle/>
                    <a:p>
                      <a:pPr algn="ctr"/>
                      <a:r>
                        <a:rPr lang="en-US" sz="900" dirty="0" smtClean="0">
                          <a:latin typeface="Tw Cen MT" pitchFamily="34" charset="0"/>
                        </a:rPr>
                        <a:t>1.</a:t>
                      </a:r>
                      <a:endParaRPr lang="en-MY" sz="900" dirty="0">
                        <a:latin typeface="Tw Cen MT" pitchFamily="34" charset="0"/>
                      </a:endParaRPr>
                    </a:p>
                  </a:txBody>
                  <a:tcPr anchor="ctr"/>
                </a:tc>
                <a:tc>
                  <a:txBody>
                    <a:bodyPr/>
                    <a:lstStyle/>
                    <a:p>
                      <a:pPr marL="0" indent="0">
                        <a:buFont typeface="+mj-lt"/>
                        <a:buNone/>
                      </a:pPr>
                      <a:r>
                        <a:rPr lang="en-US" sz="900" dirty="0" smtClean="0">
                          <a:latin typeface="Tw Cen MT" pitchFamily="34" charset="0"/>
                        </a:rPr>
                        <a:t>Bangladesh</a:t>
                      </a:r>
                      <a:endParaRPr lang="en-MY" sz="900" dirty="0">
                        <a:latin typeface="Tw Cen MT" pitchFamily="34" charset="0"/>
                      </a:endParaRPr>
                    </a:p>
                  </a:txBody>
                  <a:tcPr/>
                </a:tc>
                <a:tc>
                  <a:txBody>
                    <a:bodyPr/>
                    <a:lstStyle/>
                    <a:p>
                      <a:pPr algn="ctr"/>
                      <a:r>
                        <a:rPr lang="en-US" sz="900" dirty="0" smtClean="0">
                          <a:latin typeface="Tw Cen MT" pitchFamily="34" charset="0"/>
                        </a:rPr>
                        <a:t>10</a:t>
                      </a:r>
                      <a:endParaRPr lang="en-MY" sz="900" dirty="0">
                        <a:latin typeface="Tw Cen MT" pitchFamily="34" charset="0"/>
                      </a:endParaRPr>
                    </a:p>
                  </a:txBody>
                  <a:tcPr/>
                </a:tc>
                <a:tc>
                  <a:txBody>
                    <a:bodyPr/>
                    <a:lstStyle/>
                    <a:p>
                      <a:pPr algn="ctr"/>
                      <a:r>
                        <a:rPr lang="en-US" sz="900" dirty="0" smtClean="0">
                          <a:latin typeface="Tw Cen MT" pitchFamily="34" charset="0"/>
                        </a:rPr>
                        <a:t>0</a:t>
                      </a:r>
                      <a:endParaRPr lang="en-MY" sz="900" dirty="0">
                        <a:latin typeface="Tw Cen MT" pitchFamily="34" charset="0"/>
                      </a:endParaRPr>
                    </a:p>
                  </a:txBody>
                  <a:tcPr/>
                </a:tc>
                <a:extLst>
                  <a:ext uri="{0D108BD9-81ED-4DB2-BD59-A6C34878D82A}">
                    <a16:rowId xmlns:a16="http://schemas.microsoft.com/office/drawing/2014/main" val="4191234108"/>
                  </a:ext>
                </a:extLst>
              </a:tr>
              <a:tr h="227229">
                <a:tc>
                  <a:txBody>
                    <a:bodyPr/>
                    <a:lstStyle/>
                    <a:p>
                      <a:pPr algn="ctr"/>
                      <a:r>
                        <a:rPr lang="en-US" sz="900" dirty="0" smtClean="0">
                          <a:latin typeface="Tw Cen MT" pitchFamily="34" charset="0"/>
                        </a:rPr>
                        <a:t>2.</a:t>
                      </a:r>
                      <a:endParaRPr lang="en-MY" sz="900" dirty="0">
                        <a:latin typeface="Tw Cen MT" pitchFamily="34" charset="0"/>
                      </a:endParaRPr>
                    </a:p>
                  </a:txBody>
                  <a:tcPr anchor="ctr"/>
                </a:tc>
                <a:tc>
                  <a:txBody>
                    <a:bodyPr/>
                    <a:lstStyle/>
                    <a:p>
                      <a:pPr marL="0" indent="0">
                        <a:buFont typeface="+mj-lt"/>
                        <a:buNone/>
                      </a:pPr>
                      <a:r>
                        <a:rPr lang="en-US" sz="900" dirty="0" smtClean="0">
                          <a:latin typeface="Tw Cen MT" pitchFamily="34" charset="0"/>
                        </a:rPr>
                        <a:t>India</a:t>
                      </a:r>
                      <a:endParaRPr lang="en-MY" sz="900" dirty="0">
                        <a:latin typeface="Tw Cen MT" pitchFamily="34" charset="0"/>
                      </a:endParaRPr>
                    </a:p>
                  </a:txBody>
                  <a:tcPr/>
                </a:tc>
                <a:tc>
                  <a:txBody>
                    <a:bodyPr/>
                    <a:lstStyle/>
                    <a:p>
                      <a:pPr algn="ctr"/>
                      <a:r>
                        <a:rPr lang="en-US" sz="900" dirty="0" smtClean="0">
                          <a:latin typeface="Tw Cen MT" pitchFamily="34" charset="0"/>
                        </a:rPr>
                        <a:t>9</a:t>
                      </a:r>
                      <a:endParaRPr lang="en-MY" sz="900" dirty="0">
                        <a:latin typeface="Tw Cen MT" pitchFamily="34" charset="0"/>
                      </a:endParaRPr>
                    </a:p>
                  </a:txBody>
                  <a:tcPr/>
                </a:tc>
                <a:tc>
                  <a:txBody>
                    <a:bodyPr/>
                    <a:lstStyle/>
                    <a:p>
                      <a:pPr algn="ctr"/>
                      <a:r>
                        <a:rPr lang="en-US" sz="900" dirty="0" smtClean="0">
                          <a:latin typeface="Tw Cen MT" pitchFamily="34" charset="0"/>
                        </a:rPr>
                        <a:t>0</a:t>
                      </a:r>
                      <a:endParaRPr lang="en-MY" sz="900" dirty="0">
                        <a:latin typeface="Tw Cen MT" pitchFamily="34" charset="0"/>
                      </a:endParaRPr>
                    </a:p>
                  </a:txBody>
                  <a:tcPr/>
                </a:tc>
                <a:extLst>
                  <a:ext uri="{0D108BD9-81ED-4DB2-BD59-A6C34878D82A}">
                    <a16:rowId xmlns:a16="http://schemas.microsoft.com/office/drawing/2014/main" val="1189555230"/>
                  </a:ext>
                </a:extLst>
              </a:tr>
              <a:tr h="227229">
                <a:tc>
                  <a:txBody>
                    <a:bodyPr/>
                    <a:lstStyle/>
                    <a:p>
                      <a:pPr algn="ctr"/>
                      <a:r>
                        <a:rPr lang="en-US" sz="900" dirty="0" smtClean="0">
                          <a:latin typeface="Tw Cen MT" pitchFamily="34" charset="0"/>
                        </a:rPr>
                        <a:t>3.</a:t>
                      </a:r>
                      <a:endParaRPr lang="en-MY" sz="900" dirty="0">
                        <a:latin typeface="Tw Cen MT" pitchFamily="34" charset="0"/>
                      </a:endParaRPr>
                    </a:p>
                  </a:txBody>
                  <a:tcPr anchor="ctr"/>
                </a:tc>
                <a:tc>
                  <a:txBody>
                    <a:bodyPr/>
                    <a:lstStyle/>
                    <a:p>
                      <a:pPr marL="0" indent="0">
                        <a:buFont typeface="+mj-lt"/>
                        <a:buNone/>
                      </a:pPr>
                      <a:r>
                        <a:rPr lang="en-US" sz="900" dirty="0" smtClean="0">
                          <a:latin typeface="Tw Cen MT" pitchFamily="34" charset="0"/>
                        </a:rPr>
                        <a:t>Indonesia</a:t>
                      </a:r>
                      <a:endParaRPr lang="en-MY" sz="900" dirty="0">
                        <a:latin typeface="Tw Cen MT" pitchFamily="34" charset="0"/>
                      </a:endParaRPr>
                    </a:p>
                  </a:txBody>
                  <a:tcPr/>
                </a:tc>
                <a:tc>
                  <a:txBody>
                    <a:bodyPr/>
                    <a:lstStyle/>
                    <a:p>
                      <a:pPr algn="ctr"/>
                      <a:r>
                        <a:rPr lang="en-US" sz="900" dirty="0" smtClean="0">
                          <a:latin typeface="Tw Cen MT" pitchFamily="34" charset="0"/>
                        </a:rPr>
                        <a:t>3</a:t>
                      </a:r>
                      <a:endParaRPr lang="en-MY" sz="900" dirty="0">
                        <a:latin typeface="Tw Cen MT" pitchFamily="34" charset="0"/>
                      </a:endParaRPr>
                    </a:p>
                  </a:txBody>
                  <a:tcPr/>
                </a:tc>
                <a:tc>
                  <a:txBody>
                    <a:bodyPr/>
                    <a:lstStyle/>
                    <a:p>
                      <a:pPr algn="ctr"/>
                      <a:r>
                        <a:rPr lang="en-US" sz="900" dirty="0" smtClean="0">
                          <a:latin typeface="Tw Cen MT" pitchFamily="34" charset="0"/>
                        </a:rPr>
                        <a:t>0</a:t>
                      </a:r>
                      <a:endParaRPr lang="en-MY" sz="900" dirty="0">
                        <a:latin typeface="Tw Cen MT" pitchFamily="34" charset="0"/>
                      </a:endParaRPr>
                    </a:p>
                  </a:txBody>
                  <a:tcPr/>
                </a:tc>
                <a:extLst>
                  <a:ext uri="{0D108BD9-81ED-4DB2-BD59-A6C34878D82A}">
                    <a16:rowId xmlns:a16="http://schemas.microsoft.com/office/drawing/2014/main" val="4235690344"/>
                  </a:ext>
                </a:extLst>
              </a:tr>
              <a:tr h="227229">
                <a:tc>
                  <a:txBody>
                    <a:bodyPr/>
                    <a:lstStyle/>
                    <a:p>
                      <a:pPr algn="ctr"/>
                      <a:r>
                        <a:rPr lang="en-US" sz="900" dirty="0" smtClean="0">
                          <a:latin typeface="Tw Cen MT" pitchFamily="34" charset="0"/>
                        </a:rPr>
                        <a:t>4.</a:t>
                      </a:r>
                      <a:endParaRPr lang="en-MY" sz="900" dirty="0">
                        <a:latin typeface="Tw Cen MT" pitchFamily="34" charset="0"/>
                      </a:endParaRPr>
                    </a:p>
                  </a:txBody>
                  <a:tcPr anchor="ctr"/>
                </a:tc>
                <a:tc>
                  <a:txBody>
                    <a:bodyPr/>
                    <a:lstStyle/>
                    <a:p>
                      <a:pPr marL="0" indent="0">
                        <a:buFont typeface="+mj-lt"/>
                        <a:buNone/>
                      </a:pPr>
                      <a:r>
                        <a:rPr lang="en-US" sz="900" dirty="0" smtClean="0">
                          <a:latin typeface="Tw Cen MT" pitchFamily="34" charset="0"/>
                        </a:rPr>
                        <a:t>China</a:t>
                      </a:r>
                      <a:endParaRPr lang="en-MY" sz="900" dirty="0">
                        <a:latin typeface="Tw Cen MT" pitchFamily="34" charset="0"/>
                      </a:endParaRPr>
                    </a:p>
                  </a:txBody>
                  <a:tcPr/>
                </a:tc>
                <a:tc>
                  <a:txBody>
                    <a:bodyPr/>
                    <a:lstStyle/>
                    <a:p>
                      <a:pPr algn="ctr"/>
                      <a:r>
                        <a:rPr lang="en-US" sz="900" dirty="0" smtClean="0">
                          <a:latin typeface="Tw Cen MT" pitchFamily="34" charset="0"/>
                        </a:rPr>
                        <a:t>3</a:t>
                      </a:r>
                      <a:endParaRPr lang="en-MY" sz="900" dirty="0">
                        <a:latin typeface="Tw Cen MT" pitchFamily="34" charset="0"/>
                      </a:endParaRPr>
                    </a:p>
                  </a:txBody>
                  <a:tcPr/>
                </a:tc>
                <a:tc>
                  <a:txBody>
                    <a:bodyPr/>
                    <a:lstStyle/>
                    <a:p>
                      <a:pPr algn="ctr"/>
                      <a:r>
                        <a:rPr lang="en-US" sz="900" dirty="0" smtClean="0">
                          <a:latin typeface="Tw Cen MT" pitchFamily="34" charset="0"/>
                        </a:rPr>
                        <a:t>0</a:t>
                      </a:r>
                      <a:endParaRPr lang="en-MY" sz="900" dirty="0">
                        <a:latin typeface="Tw Cen MT" pitchFamily="34" charset="0"/>
                      </a:endParaRPr>
                    </a:p>
                  </a:txBody>
                  <a:tcPr/>
                </a:tc>
                <a:extLst>
                  <a:ext uri="{0D108BD9-81ED-4DB2-BD59-A6C34878D82A}">
                    <a16:rowId xmlns:a16="http://schemas.microsoft.com/office/drawing/2014/main" val="10004"/>
                  </a:ext>
                </a:extLst>
              </a:tr>
              <a:tr h="227229">
                <a:tc>
                  <a:txBody>
                    <a:bodyPr/>
                    <a:lstStyle/>
                    <a:p>
                      <a:pPr algn="ctr"/>
                      <a:r>
                        <a:rPr lang="en-US" sz="900" dirty="0" smtClean="0">
                          <a:latin typeface="Tw Cen MT" pitchFamily="34" charset="0"/>
                        </a:rPr>
                        <a:t>5.</a:t>
                      </a:r>
                      <a:endParaRPr lang="en-MY" sz="900" dirty="0">
                        <a:latin typeface="Tw Cen MT" pitchFamily="34" charset="0"/>
                      </a:endParaRPr>
                    </a:p>
                  </a:txBody>
                  <a:tcPr anchor="ctr"/>
                </a:tc>
                <a:tc>
                  <a:txBody>
                    <a:bodyPr/>
                    <a:lstStyle/>
                    <a:p>
                      <a:pPr marL="0" indent="0">
                        <a:buFont typeface="+mj-lt"/>
                        <a:buNone/>
                      </a:pPr>
                      <a:r>
                        <a:rPr lang="en-US" sz="900" dirty="0" smtClean="0">
                          <a:latin typeface="Tw Cen MT" pitchFamily="34" charset="0"/>
                        </a:rPr>
                        <a:t>Vietnam</a:t>
                      </a:r>
                      <a:endParaRPr lang="en-MY" sz="900" dirty="0">
                        <a:latin typeface="Tw Cen MT" pitchFamily="34" charset="0"/>
                      </a:endParaRPr>
                    </a:p>
                  </a:txBody>
                  <a:tcPr/>
                </a:tc>
                <a:tc>
                  <a:txBody>
                    <a:bodyPr/>
                    <a:lstStyle/>
                    <a:p>
                      <a:pPr algn="ctr"/>
                      <a:r>
                        <a:rPr lang="en-US" sz="900" dirty="0" smtClean="0">
                          <a:latin typeface="Tw Cen MT" pitchFamily="34" charset="0"/>
                        </a:rPr>
                        <a:t>0</a:t>
                      </a:r>
                      <a:endParaRPr lang="en-MY" sz="900" dirty="0">
                        <a:latin typeface="Tw Cen MT" pitchFamily="34" charset="0"/>
                      </a:endParaRPr>
                    </a:p>
                  </a:txBody>
                  <a:tcPr/>
                </a:tc>
                <a:tc>
                  <a:txBody>
                    <a:bodyPr/>
                    <a:lstStyle/>
                    <a:p>
                      <a:pPr algn="ctr"/>
                      <a:r>
                        <a:rPr lang="en-US" sz="900" dirty="0" smtClean="0">
                          <a:latin typeface="Tw Cen MT" pitchFamily="34" charset="0"/>
                        </a:rPr>
                        <a:t>2</a:t>
                      </a:r>
                      <a:endParaRPr lang="en-MY" sz="900" dirty="0">
                        <a:latin typeface="Tw Cen MT" pitchFamily="34" charset="0"/>
                      </a:endParaRPr>
                    </a:p>
                  </a:txBody>
                  <a:tcPr/>
                </a:tc>
                <a:extLst>
                  <a:ext uri="{0D108BD9-81ED-4DB2-BD59-A6C34878D82A}">
                    <a16:rowId xmlns:a16="http://schemas.microsoft.com/office/drawing/2014/main" val="10005"/>
                  </a:ext>
                </a:extLst>
              </a:tr>
              <a:tr h="227229">
                <a:tc>
                  <a:txBody>
                    <a:bodyPr/>
                    <a:lstStyle/>
                    <a:p>
                      <a:pPr algn="ctr"/>
                      <a:r>
                        <a:rPr lang="en-US" sz="900" dirty="0" smtClean="0">
                          <a:latin typeface="Tw Cen MT" pitchFamily="34" charset="0"/>
                        </a:rPr>
                        <a:t>6.</a:t>
                      </a:r>
                      <a:endParaRPr lang="en-MY" sz="900" dirty="0">
                        <a:latin typeface="Tw Cen MT" pitchFamily="34" charset="0"/>
                      </a:endParaRPr>
                    </a:p>
                  </a:txBody>
                  <a:tcPr anchor="ctr"/>
                </a:tc>
                <a:tc>
                  <a:txBody>
                    <a:bodyPr/>
                    <a:lstStyle/>
                    <a:p>
                      <a:pPr marL="0" indent="0">
                        <a:buFont typeface="+mj-lt"/>
                        <a:buNone/>
                      </a:pPr>
                      <a:r>
                        <a:rPr lang="en-US" sz="900" dirty="0" smtClean="0">
                          <a:latin typeface="Tw Cen MT" pitchFamily="34" charset="0"/>
                        </a:rPr>
                        <a:t>Thailand</a:t>
                      </a:r>
                      <a:endParaRPr lang="en-MY" sz="900" dirty="0">
                        <a:latin typeface="Tw Cen MT" pitchFamily="34" charset="0"/>
                      </a:endParaRPr>
                    </a:p>
                  </a:txBody>
                  <a:tcPr/>
                </a:tc>
                <a:tc>
                  <a:txBody>
                    <a:bodyPr/>
                    <a:lstStyle/>
                    <a:p>
                      <a:pPr algn="ctr"/>
                      <a:r>
                        <a:rPr lang="en-US" sz="900" dirty="0" smtClean="0">
                          <a:latin typeface="Tw Cen MT" pitchFamily="34" charset="0"/>
                        </a:rPr>
                        <a:t>1</a:t>
                      </a:r>
                      <a:endParaRPr lang="en-MY" sz="900" dirty="0">
                        <a:latin typeface="Tw Cen MT" pitchFamily="34" charset="0"/>
                      </a:endParaRPr>
                    </a:p>
                  </a:txBody>
                  <a:tcPr/>
                </a:tc>
                <a:tc>
                  <a:txBody>
                    <a:bodyPr/>
                    <a:lstStyle/>
                    <a:p>
                      <a:pPr algn="ctr"/>
                      <a:r>
                        <a:rPr lang="en-US" sz="900" dirty="0" smtClean="0">
                          <a:latin typeface="Tw Cen MT" pitchFamily="34" charset="0"/>
                        </a:rPr>
                        <a:t>0</a:t>
                      </a:r>
                      <a:endParaRPr lang="en-MY" sz="900" dirty="0">
                        <a:latin typeface="Tw Cen MT" pitchFamily="34" charset="0"/>
                      </a:endParaRPr>
                    </a:p>
                  </a:txBody>
                  <a:tcPr/>
                </a:tc>
                <a:extLst>
                  <a:ext uri="{0D108BD9-81ED-4DB2-BD59-A6C34878D82A}">
                    <a16:rowId xmlns:a16="http://schemas.microsoft.com/office/drawing/2014/main" val="10006"/>
                  </a:ext>
                </a:extLst>
              </a:tr>
              <a:tr h="227229">
                <a:tc>
                  <a:txBody>
                    <a:bodyPr/>
                    <a:lstStyle/>
                    <a:p>
                      <a:pPr algn="ctr"/>
                      <a:r>
                        <a:rPr lang="en-US" sz="900" dirty="0" smtClean="0">
                          <a:latin typeface="Tw Cen MT" pitchFamily="34" charset="0"/>
                        </a:rPr>
                        <a:t>7.</a:t>
                      </a:r>
                      <a:endParaRPr lang="en-MY" sz="900" dirty="0">
                        <a:latin typeface="Tw Cen MT" pitchFamily="34" charset="0"/>
                      </a:endParaRPr>
                    </a:p>
                  </a:txBody>
                  <a:tcPr anchor="ctr"/>
                </a:tc>
                <a:tc>
                  <a:txBody>
                    <a:bodyPr/>
                    <a:lstStyle/>
                    <a:p>
                      <a:pPr marL="0" indent="0">
                        <a:buFont typeface="+mj-lt"/>
                        <a:buNone/>
                      </a:pPr>
                      <a:r>
                        <a:rPr lang="en-US" sz="900" dirty="0" smtClean="0">
                          <a:latin typeface="Tw Cen MT" pitchFamily="34" charset="0"/>
                        </a:rPr>
                        <a:t>Myanmar</a:t>
                      </a:r>
                      <a:endParaRPr lang="en-MY" sz="900" dirty="0">
                        <a:latin typeface="Tw Cen MT" pitchFamily="34" charset="0"/>
                      </a:endParaRPr>
                    </a:p>
                  </a:txBody>
                  <a:tcPr/>
                </a:tc>
                <a:tc>
                  <a:txBody>
                    <a:bodyPr/>
                    <a:lstStyle/>
                    <a:p>
                      <a:pPr algn="ctr"/>
                      <a:r>
                        <a:rPr lang="en-US" sz="900" dirty="0" smtClean="0">
                          <a:latin typeface="Tw Cen MT" pitchFamily="34" charset="0"/>
                        </a:rPr>
                        <a:t>1</a:t>
                      </a:r>
                      <a:endParaRPr lang="en-MY" sz="900" dirty="0">
                        <a:latin typeface="Tw Cen MT" pitchFamily="34" charset="0"/>
                      </a:endParaRPr>
                    </a:p>
                  </a:txBody>
                  <a:tcPr/>
                </a:tc>
                <a:tc>
                  <a:txBody>
                    <a:bodyPr/>
                    <a:lstStyle/>
                    <a:p>
                      <a:pPr algn="ctr"/>
                      <a:r>
                        <a:rPr lang="en-US" sz="900" dirty="0" smtClean="0">
                          <a:latin typeface="Tw Cen MT" pitchFamily="34" charset="0"/>
                        </a:rPr>
                        <a:t>0</a:t>
                      </a:r>
                      <a:endParaRPr lang="en-MY" sz="900" dirty="0">
                        <a:latin typeface="Tw Cen MT" pitchFamily="34" charset="0"/>
                      </a:endParaRPr>
                    </a:p>
                  </a:txBody>
                  <a:tcPr/>
                </a:tc>
                <a:extLst>
                  <a:ext uri="{0D108BD9-81ED-4DB2-BD59-A6C34878D82A}">
                    <a16:rowId xmlns:a16="http://schemas.microsoft.com/office/drawing/2014/main" val="10007"/>
                  </a:ext>
                </a:extLst>
              </a:tr>
              <a:tr h="227229">
                <a:tc>
                  <a:txBody>
                    <a:bodyPr/>
                    <a:lstStyle/>
                    <a:p>
                      <a:pPr algn="ctr"/>
                      <a:r>
                        <a:rPr lang="en-US" sz="900" dirty="0" smtClean="0">
                          <a:latin typeface="Tw Cen MT" pitchFamily="34" charset="0"/>
                        </a:rPr>
                        <a:t>8.</a:t>
                      </a:r>
                      <a:endParaRPr lang="en-MY" sz="900" dirty="0">
                        <a:latin typeface="Tw Cen MT" pitchFamily="34" charset="0"/>
                      </a:endParaRPr>
                    </a:p>
                  </a:txBody>
                  <a:tcPr anchor="ctr"/>
                </a:tc>
                <a:tc>
                  <a:txBody>
                    <a:bodyPr/>
                    <a:lstStyle/>
                    <a:p>
                      <a:pPr marL="0" indent="0">
                        <a:buFont typeface="+mj-lt"/>
                        <a:buNone/>
                      </a:pPr>
                      <a:r>
                        <a:rPr lang="en-US" sz="900" dirty="0" smtClean="0">
                          <a:latin typeface="Tw Cen MT" pitchFamily="34" charset="0"/>
                        </a:rPr>
                        <a:t>Pakistan</a:t>
                      </a:r>
                      <a:endParaRPr lang="en-MY" sz="900" dirty="0">
                        <a:latin typeface="Tw Cen MT" pitchFamily="34" charset="0"/>
                      </a:endParaRPr>
                    </a:p>
                  </a:txBody>
                  <a:tcPr/>
                </a:tc>
                <a:tc>
                  <a:txBody>
                    <a:bodyPr/>
                    <a:lstStyle/>
                    <a:p>
                      <a:pPr algn="ctr"/>
                      <a:r>
                        <a:rPr lang="en-US" sz="900" dirty="0" smtClean="0">
                          <a:latin typeface="Tw Cen MT" pitchFamily="34" charset="0"/>
                        </a:rPr>
                        <a:t>1</a:t>
                      </a:r>
                      <a:endParaRPr lang="en-MY" sz="900" dirty="0">
                        <a:latin typeface="Tw Cen MT" pitchFamily="34" charset="0"/>
                      </a:endParaRPr>
                    </a:p>
                  </a:txBody>
                  <a:tcPr/>
                </a:tc>
                <a:tc>
                  <a:txBody>
                    <a:bodyPr/>
                    <a:lstStyle/>
                    <a:p>
                      <a:pPr algn="ctr"/>
                      <a:r>
                        <a:rPr lang="en-US" sz="900" dirty="0" smtClean="0">
                          <a:latin typeface="Tw Cen MT" pitchFamily="34" charset="0"/>
                        </a:rPr>
                        <a:t>0</a:t>
                      </a:r>
                      <a:endParaRPr lang="en-MY" sz="900" dirty="0">
                        <a:latin typeface="Tw Cen MT" pitchFamily="34" charset="0"/>
                      </a:endParaRPr>
                    </a:p>
                  </a:txBody>
                  <a:tcPr/>
                </a:tc>
                <a:extLst>
                  <a:ext uri="{0D108BD9-81ED-4DB2-BD59-A6C34878D82A}">
                    <a16:rowId xmlns:a16="http://schemas.microsoft.com/office/drawing/2014/main" val="10008"/>
                  </a:ext>
                </a:extLst>
              </a:tr>
              <a:tr h="227229">
                <a:tc>
                  <a:txBody>
                    <a:bodyPr/>
                    <a:lstStyle/>
                    <a:p>
                      <a:pPr algn="r"/>
                      <a:endParaRPr lang="en-MY" sz="900" b="1" dirty="0">
                        <a:latin typeface="Tw Cen MT" pitchFamily="34" charset="0"/>
                      </a:endParaRPr>
                    </a:p>
                  </a:txBody>
                  <a:tcPr/>
                </a:tc>
                <a:tc>
                  <a:txBody>
                    <a:bodyPr/>
                    <a:lstStyle/>
                    <a:p>
                      <a:pPr algn="r"/>
                      <a:r>
                        <a:rPr lang="en-US" sz="900" b="1" dirty="0" smtClean="0">
                          <a:latin typeface="Tw Cen MT" pitchFamily="34" charset="0"/>
                        </a:rPr>
                        <a:t>SUB-TOTAL</a:t>
                      </a:r>
                      <a:endParaRPr lang="en-MY" sz="900" b="1" dirty="0">
                        <a:latin typeface="Tw Cen MT" pitchFamily="34" charset="0"/>
                      </a:endParaRPr>
                    </a:p>
                  </a:txBody>
                  <a:tcPr/>
                </a:tc>
                <a:tc>
                  <a:txBody>
                    <a:bodyPr/>
                    <a:lstStyle/>
                    <a:p>
                      <a:pPr algn="ctr"/>
                      <a:r>
                        <a:rPr lang="en-US" sz="900" b="1" dirty="0" smtClean="0">
                          <a:latin typeface="Tw Cen MT" pitchFamily="34" charset="0"/>
                        </a:rPr>
                        <a:t>28</a:t>
                      </a:r>
                      <a:endParaRPr lang="en-MY" sz="900" b="1" dirty="0">
                        <a:latin typeface="Tw Cen MT" pitchFamily="34" charset="0"/>
                      </a:endParaRPr>
                    </a:p>
                  </a:txBody>
                  <a:tcPr/>
                </a:tc>
                <a:tc>
                  <a:txBody>
                    <a:bodyPr/>
                    <a:lstStyle/>
                    <a:p>
                      <a:pPr algn="ctr"/>
                      <a:r>
                        <a:rPr lang="en-US" sz="900" b="1" dirty="0" smtClean="0">
                          <a:latin typeface="Tw Cen MT" pitchFamily="34" charset="0"/>
                        </a:rPr>
                        <a:t>2</a:t>
                      </a:r>
                      <a:endParaRPr lang="en-MY" sz="900" b="1" dirty="0">
                        <a:latin typeface="Tw Cen MT" pitchFamily="34" charset="0"/>
                      </a:endParaRPr>
                    </a:p>
                  </a:txBody>
                  <a:tcPr/>
                </a:tc>
                <a:extLst>
                  <a:ext uri="{0D108BD9-81ED-4DB2-BD59-A6C34878D82A}">
                    <a16:rowId xmlns:a16="http://schemas.microsoft.com/office/drawing/2014/main" val="10009"/>
                  </a:ext>
                </a:extLst>
              </a:tr>
              <a:tr h="227229">
                <a:tc>
                  <a:txBody>
                    <a:bodyPr/>
                    <a:lstStyle/>
                    <a:p>
                      <a:pPr algn="r"/>
                      <a:endParaRPr lang="en-MY" sz="900" b="1" dirty="0">
                        <a:latin typeface="Tw Cen MT" pitchFamily="34" charset="0"/>
                      </a:endParaRPr>
                    </a:p>
                  </a:txBody>
                  <a:tcPr/>
                </a:tc>
                <a:tc>
                  <a:txBody>
                    <a:bodyPr/>
                    <a:lstStyle/>
                    <a:p>
                      <a:pPr algn="r"/>
                      <a:r>
                        <a:rPr lang="en-US" sz="900" b="1" dirty="0" smtClean="0">
                          <a:latin typeface="Tw Cen MT" pitchFamily="34" charset="0"/>
                        </a:rPr>
                        <a:t>TOTAL</a:t>
                      </a:r>
                      <a:endParaRPr lang="en-MY" sz="900" b="1" dirty="0">
                        <a:latin typeface="Tw Cen MT" pitchFamily="34" charset="0"/>
                      </a:endParaRPr>
                    </a:p>
                  </a:txBody>
                  <a:tcPr/>
                </a:tc>
                <a:tc gridSpan="2">
                  <a:txBody>
                    <a:bodyPr/>
                    <a:lstStyle/>
                    <a:p>
                      <a:pPr algn="ctr"/>
                      <a:r>
                        <a:rPr lang="en-US" sz="900" b="1" dirty="0" smtClean="0">
                          <a:latin typeface="Tw Cen MT" pitchFamily="34" charset="0"/>
                        </a:rPr>
                        <a:t>30</a:t>
                      </a:r>
                      <a:endParaRPr lang="en-MY" sz="900" b="1" dirty="0">
                        <a:latin typeface="Tw Cen MT" pitchFamily="34" charset="0"/>
                      </a:endParaRPr>
                    </a:p>
                  </a:txBody>
                  <a:tcPr/>
                </a:tc>
                <a:tc hMerge="1">
                  <a:txBody>
                    <a:bodyPr/>
                    <a:lstStyle/>
                    <a:p>
                      <a:pPr algn="ctr"/>
                      <a:endParaRPr lang="en-MY" sz="900" b="1" dirty="0">
                        <a:latin typeface="Tw Cen MT" pitchFamily="34" charset="0"/>
                      </a:endParaRPr>
                    </a:p>
                  </a:txBody>
                  <a:tcPr/>
                </a:tc>
                <a:extLst>
                  <a:ext uri="{0D108BD9-81ED-4DB2-BD59-A6C34878D82A}">
                    <a16:rowId xmlns:a16="http://schemas.microsoft.com/office/drawing/2014/main" val="906659008"/>
                  </a:ext>
                </a:extLst>
              </a:tr>
            </a:tbl>
          </a:graphicData>
        </a:graphic>
      </p:graphicFrame>
    </p:spTree>
    <p:extLst>
      <p:ext uri="{BB962C8B-B14F-4D97-AF65-F5344CB8AC3E}">
        <p14:creationId xmlns:p14="http://schemas.microsoft.com/office/powerpoint/2010/main" val="121193108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0" y="2253924"/>
          <a:ext cx="6858000" cy="2329952"/>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50335">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71600">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04361">
                <a:tc>
                  <a:txBody>
                    <a:bodyPr/>
                    <a:lstStyle/>
                    <a:p>
                      <a:pPr algn="ctr"/>
                      <a:r>
                        <a:rPr lang="ms-MY" sz="900" dirty="0" smtClean="0">
                          <a:solidFill>
                            <a:schemeClr val="bg1"/>
                          </a:solidFill>
                          <a:latin typeface="Tw Cen MT" panose="020B0602020104020603" pitchFamily="34" charset="0"/>
                        </a:rPr>
                        <a:t>2016</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925591">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defRPr/>
                      </a:pPr>
                      <a:r>
                        <a:rPr lang="en-US" sz="900" dirty="0" smtClean="0">
                          <a:solidFill>
                            <a:srgbClr val="000000"/>
                          </a:solidFill>
                          <a:latin typeface="Tw Cen MT" pitchFamily="34" charset="0"/>
                        </a:rPr>
                        <a:t>50 documents of Competency Standards, Training Modules and Assessment Questions to be developed/reviewed.</a:t>
                      </a:r>
                    </a:p>
                    <a:p>
                      <a:pPr>
                        <a:lnSpc>
                          <a:spcPct val="100000"/>
                        </a:lnSpc>
                        <a:defRPr/>
                      </a:pPr>
                      <a:endParaRPr lang="en-US" sz="900" dirty="0" smtClean="0">
                        <a:solidFill>
                          <a:srgbClr val="000000"/>
                        </a:solidFill>
                        <a:latin typeface="Tw Cen MT" pitchFamily="34" charset="0"/>
                      </a:endParaRPr>
                    </a:p>
                    <a:p>
                      <a:pPr>
                        <a:lnSpc>
                          <a:spcPct val="100000"/>
                        </a:lnSpc>
                        <a:defRPr/>
                      </a:pPr>
                      <a:r>
                        <a:rPr lang="en-US" sz="900" dirty="0" smtClean="0">
                          <a:solidFill>
                            <a:srgbClr val="000000"/>
                          </a:solidFill>
                          <a:latin typeface="Tw Cen MT" pitchFamily="34" charset="0"/>
                        </a:rPr>
                        <a:t>50 </a:t>
                      </a:r>
                      <a:r>
                        <a:rPr lang="en-US" sz="900" dirty="0" err="1" smtClean="0">
                          <a:solidFill>
                            <a:srgbClr val="000000"/>
                          </a:solidFill>
                          <a:latin typeface="Tw Cen MT" pitchFamily="34" charset="0"/>
                        </a:rPr>
                        <a:t>Nos</a:t>
                      </a:r>
                      <a:r>
                        <a:rPr lang="en-US" sz="900" dirty="0" smtClean="0">
                          <a:solidFill>
                            <a:srgbClr val="000000"/>
                          </a:solidFill>
                          <a:latin typeface="Tw Cen MT" pitchFamily="34" charset="0"/>
                        </a:rPr>
                        <a:t> of skill trainers/assessors undergo Train the Trainer/Assessors programs.</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defRPr/>
                      </a:pPr>
                      <a:r>
                        <a:rPr lang="en-US" sz="900" dirty="0" smtClean="0">
                          <a:solidFill>
                            <a:srgbClr val="000000"/>
                          </a:solidFill>
                          <a:latin typeface="Tw Cen MT" pitchFamily="34" charset="0"/>
                        </a:rPr>
                        <a:t>50 documents of Competency Standards, Training Modules and Assessment Questions to be developed/reviewed.</a:t>
                      </a:r>
                    </a:p>
                    <a:p>
                      <a:pPr>
                        <a:lnSpc>
                          <a:spcPct val="100000"/>
                        </a:lnSpc>
                        <a:defRPr/>
                      </a:pPr>
                      <a:endParaRPr lang="en-US" sz="900" dirty="0" smtClean="0">
                        <a:solidFill>
                          <a:srgbClr val="000000"/>
                        </a:solidFill>
                        <a:latin typeface="Tw Cen MT" pitchFamily="34" charset="0"/>
                      </a:endParaRPr>
                    </a:p>
                    <a:p>
                      <a:pPr>
                        <a:lnSpc>
                          <a:spcPct val="100000"/>
                        </a:lnSpc>
                        <a:defRPr/>
                      </a:pPr>
                      <a:r>
                        <a:rPr lang="en-US" sz="900" dirty="0" smtClean="0">
                          <a:solidFill>
                            <a:srgbClr val="000000"/>
                          </a:solidFill>
                          <a:latin typeface="Tw Cen MT" pitchFamily="34" charset="0"/>
                        </a:rPr>
                        <a:t>50 </a:t>
                      </a:r>
                      <a:r>
                        <a:rPr lang="en-US" sz="900" dirty="0" err="1" smtClean="0">
                          <a:solidFill>
                            <a:srgbClr val="000000"/>
                          </a:solidFill>
                          <a:latin typeface="Tw Cen MT" pitchFamily="34" charset="0"/>
                        </a:rPr>
                        <a:t>Nos</a:t>
                      </a:r>
                      <a:r>
                        <a:rPr lang="en-US" sz="900" dirty="0" smtClean="0">
                          <a:solidFill>
                            <a:srgbClr val="000000"/>
                          </a:solidFill>
                          <a:latin typeface="Tw Cen MT" pitchFamily="34" charset="0"/>
                        </a:rPr>
                        <a:t> of skill trainers/assessors undergo Train the Trainer/Assessors programs.</a:t>
                      </a:r>
                    </a:p>
                    <a:p>
                      <a:pPr>
                        <a:lnSpc>
                          <a:spcPct val="100000"/>
                        </a:lnSpc>
                      </a:pPr>
                      <a:endParaRPr lang="en-MY" sz="900" b="1" dirty="0">
                        <a:latin typeface="Tw Cen MT" pitchFamily="34" charset="0"/>
                      </a:endParaRPr>
                    </a:p>
                  </a:txBody>
                  <a:tcPr>
                    <a:solidFill>
                      <a:schemeClr val="bg2">
                        <a:lumMod val="50000"/>
                        <a:alpha val="13000"/>
                      </a:schemeClr>
                    </a:solidFill>
                  </a:tcPr>
                </a:tc>
                <a:tc>
                  <a:txBody>
                    <a:bodyPr/>
                    <a:lstStyle/>
                    <a:p>
                      <a:pPr>
                        <a:lnSpc>
                          <a:spcPct val="100000"/>
                        </a:lnSpc>
                        <a:defRPr/>
                      </a:pPr>
                      <a:r>
                        <a:rPr lang="en-US" sz="900" dirty="0" smtClean="0">
                          <a:solidFill>
                            <a:srgbClr val="000000"/>
                          </a:solidFill>
                          <a:latin typeface="Tw Cen MT" pitchFamily="34" charset="0"/>
                        </a:rPr>
                        <a:t>50 documents of Competency Standards, Training Modules and Assessment Questions to be developed/reviewed.</a:t>
                      </a:r>
                    </a:p>
                    <a:p>
                      <a:pPr>
                        <a:lnSpc>
                          <a:spcPct val="100000"/>
                        </a:lnSpc>
                        <a:defRPr/>
                      </a:pPr>
                      <a:endParaRPr lang="en-US" sz="900" dirty="0" smtClean="0">
                        <a:solidFill>
                          <a:srgbClr val="000000"/>
                        </a:solidFill>
                        <a:latin typeface="Tw Cen MT" pitchFamily="34" charset="0"/>
                      </a:endParaRPr>
                    </a:p>
                    <a:p>
                      <a:pPr>
                        <a:lnSpc>
                          <a:spcPct val="100000"/>
                        </a:lnSpc>
                        <a:defRPr/>
                      </a:pPr>
                      <a:r>
                        <a:rPr lang="en-US" sz="900" dirty="0" smtClean="0">
                          <a:solidFill>
                            <a:srgbClr val="000000"/>
                          </a:solidFill>
                          <a:latin typeface="Tw Cen MT" pitchFamily="34" charset="0"/>
                        </a:rPr>
                        <a:t>50 </a:t>
                      </a:r>
                      <a:r>
                        <a:rPr lang="en-US" sz="900" dirty="0" err="1" smtClean="0">
                          <a:solidFill>
                            <a:srgbClr val="000000"/>
                          </a:solidFill>
                          <a:latin typeface="Tw Cen MT" pitchFamily="34" charset="0"/>
                        </a:rPr>
                        <a:t>Nos</a:t>
                      </a:r>
                      <a:r>
                        <a:rPr lang="en-US" sz="900" dirty="0" smtClean="0">
                          <a:solidFill>
                            <a:srgbClr val="000000"/>
                          </a:solidFill>
                          <a:latin typeface="Tw Cen MT" pitchFamily="34" charset="0"/>
                        </a:rPr>
                        <a:t> of skill trainers/assessors undergo Train the Trainer/Assessors programs.</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defRPr/>
                      </a:pPr>
                      <a:r>
                        <a:rPr lang="en-US" sz="900" dirty="0" smtClean="0">
                          <a:solidFill>
                            <a:srgbClr val="000000"/>
                          </a:solidFill>
                          <a:latin typeface="Tw Cen MT" pitchFamily="34" charset="0"/>
                        </a:rPr>
                        <a:t>50 documents of Competency Standards, Training Modules and Assessment Questions to be developed/reviewed.</a:t>
                      </a:r>
                    </a:p>
                    <a:p>
                      <a:pPr>
                        <a:lnSpc>
                          <a:spcPct val="100000"/>
                        </a:lnSpc>
                        <a:defRPr/>
                      </a:pPr>
                      <a:endParaRPr lang="en-US" sz="900" dirty="0" smtClean="0">
                        <a:solidFill>
                          <a:srgbClr val="000000"/>
                        </a:solidFill>
                        <a:latin typeface="Tw Cen MT" pitchFamily="34" charset="0"/>
                      </a:endParaRPr>
                    </a:p>
                    <a:p>
                      <a:pPr>
                        <a:lnSpc>
                          <a:spcPct val="100000"/>
                        </a:lnSpc>
                        <a:defRPr/>
                      </a:pPr>
                      <a:r>
                        <a:rPr lang="en-US" sz="900" dirty="0" smtClean="0">
                          <a:solidFill>
                            <a:srgbClr val="000000"/>
                          </a:solidFill>
                          <a:latin typeface="Tw Cen MT" pitchFamily="34" charset="0"/>
                        </a:rPr>
                        <a:t>50 </a:t>
                      </a:r>
                      <a:r>
                        <a:rPr lang="en-US" sz="900" dirty="0" err="1" smtClean="0">
                          <a:solidFill>
                            <a:srgbClr val="000000"/>
                          </a:solidFill>
                          <a:latin typeface="Tw Cen MT" pitchFamily="34" charset="0"/>
                        </a:rPr>
                        <a:t>Nos</a:t>
                      </a:r>
                      <a:r>
                        <a:rPr lang="en-US" sz="900" dirty="0" smtClean="0">
                          <a:solidFill>
                            <a:srgbClr val="000000"/>
                          </a:solidFill>
                          <a:latin typeface="Tw Cen MT" pitchFamily="34" charset="0"/>
                        </a:rPr>
                        <a:t> of skill trainers/assessors undergo Train the Trainer/Assessors programs.</a:t>
                      </a:r>
                    </a:p>
                    <a:p>
                      <a:pPr>
                        <a:lnSpc>
                          <a:spcPct val="100000"/>
                        </a:lnSpc>
                      </a:pPr>
                      <a:endParaRPr lang="en-MY" sz="900" dirty="0">
                        <a:solidFill>
                          <a:srgbClr val="FF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53750"/>
            <a:ext cx="6857999" cy="5352249"/>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Megat Kamil Azmi Megat Rus Kamarani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Ir Raslim Salleh</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Aljuffry Mohd Ariffin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0" y="434520"/>
          <a:ext cx="4093536" cy="1322832"/>
        </p:xfrm>
        <a:graphic>
          <a:graphicData uri="http://schemas.openxmlformats.org/drawingml/2006/table">
            <a:tbl>
              <a:tblPr firstRow="1" bandRow="1">
                <a:tableStyleId>{5C22544A-7EE6-4342-B048-85BDC9FD1C3A}</a:tableStyleId>
              </a:tblPr>
              <a:tblGrid>
                <a:gridCol w="409353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US" sz="1000" b="0" kern="1200" dirty="0" smtClean="0">
                          <a:solidFill>
                            <a:schemeClr val="tx1"/>
                          </a:solidFill>
                          <a:latin typeface="Tw Cen MT" panose="020B0602020104020603" pitchFamily="34" charset="0"/>
                          <a:ea typeface="+mn-ea"/>
                          <a:cs typeface="+mn-cs"/>
                        </a:rPr>
                        <a:t>200 competency related documents completed and 200 trainers undergo train the trainer program by Q4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P1 - Continue investment in human capital development in construction</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P1b - Strengthen reach, effectiveness and comprehensiveness of training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57149" y="4776783"/>
            <a:ext cx="6667501" cy="5247590"/>
          </a:xfrm>
          <a:prstGeom prst="rect">
            <a:avLst/>
          </a:prstGeom>
          <a:noFill/>
        </p:spPr>
        <p:txBody>
          <a:bodyPr wrap="square" rtlCol="0">
            <a:spAutoFit/>
          </a:bodyPr>
          <a:lstStyle/>
          <a:p>
            <a:r>
              <a:rPr lang="en-US" sz="1000" dirty="0">
                <a:latin typeface="Tw Cen MT" panose="020B0602020104020603" pitchFamily="34" charset="0"/>
              </a:rPr>
              <a:t>This </a:t>
            </a:r>
            <a:r>
              <a:rPr lang="en-US" sz="1000" dirty="0" smtClean="0">
                <a:latin typeface="Tw Cen MT" panose="020B0602020104020603" pitchFamily="34" charset="0"/>
              </a:rPr>
              <a:t>is a new KPI under </a:t>
            </a:r>
            <a:r>
              <a:rPr lang="en-US" sz="1000" dirty="0">
                <a:latin typeface="Tw Cen MT" panose="020B0602020104020603" pitchFamily="34" charset="0"/>
              </a:rPr>
              <a:t>the purview of </a:t>
            </a:r>
            <a:r>
              <a:rPr lang="en-US" sz="1000" dirty="0" smtClean="0">
                <a:latin typeface="Tw Cen MT" panose="020B0602020104020603" pitchFamily="34" charset="0"/>
              </a:rPr>
              <a:t>IWG8 and commenced in 2017.</a:t>
            </a:r>
            <a:endParaRPr lang="en-US" sz="1000" b="1" dirty="0">
              <a:latin typeface="Tw Cen MT" panose="020B0602020104020603" pitchFamily="34" charset="0"/>
            </a:endParaRPr>
          </a:p>
          <a:p>
            <a:endParaRPr lang="en-US" sz="500" dirty="0" smtClean="0">
              <a:latin typeface="Tw Cen MT" panose="020B0602020104020603" pitchFamily="34" charset="0"/>
            </a:endParaRPr>
          </a:p>
          <a:p>
            <a:pPr algn="just"/>
            <a:r>
              <a:rPr lang="en-US" sz="1000" dirty="0" smtClean="0">
                <a:latin typeface="Tw Cen MT" panose="020B0602020104020603" pitchFamily="34" charset="0"/>
              </a:rPr>
              <a:t>In streamlining all training programs and training providers towards enhancing the competency of the skilled workers in the construction industry, CIDB also undertakes to develop the relevant </a:t>
            </a:r>
            <a:r>
              <a:rPr lang="en-US" sz="1000" dirty="0">
                <a:latin typeface="Tw Cen MT" panose="020B0602020104020603" pitchFamily="34" charset="0"/>
              </a:rPr>
              <a:t>Competency Standards, Training Modules and Assessment </a:t>
            </a:r>
            <a:r>
              <a:rPr lang="en-US" sz="1000" dirty="0" smtClean="0">
                <a:latin typeface="Tw Cen MT" panose="020B0602020104020603" pitchFamily="34" charset="0"/>
              </a:rPr>
              <a:t>Questions.</a:t>
            </a:r>
          </a:p>
          <a:p>
            <a:endParaRPr lang="en-US" sz="1000" dirty="0" smtClean="0">
              <a:latin typeface="Tw Cen MT" panose="020B0602020104020603" pitchFamily="34" charset="0"/>
            </a:endParaRPr>
          </a:p>
          <a:p>
            <a:r>
              <a:rPr lang="en-US" sz="1000" b="1" dirty="0" smtClean="0">
                <a:solidFill>
                  <a:srgbClr val="000000"/>
                </a:solidFill>
                <a:latin typeface="Tw Cen MT" pitchFamily="34" charset="0"/>
              </a:rPr>
              <a:t>Documents of Competency Standards, Training Modules and Assessment Questions :</a:t>
            </a:r>
            <a:endParaRPr lang="en-US" sz="1000" b="1" dirty="0">
              <a:latin typeface="Tw Cen MT" panose="020B0602020104020603" pitchFamily="34" charset="0"/>
            </a:endParaRPr>
          </a:p>
          <a:p>
            <a:pPr algn="just"/>
            <a:r>
              <a:rPr lang="en-US" sz="1000" dirty="0" smtClean="0">
                <a:latin typeface="Tw Cen MT" panose="020B0602020104020603" pitchFamily="34" charset="0"/>
              </a:rPr>
              <a:t>Until Q2 2018, 156 </a:t>
            </a:r>
            <a:r>
              <a:rPr lang="en-US" sz="1000" dirty="0">
                <a:latin typeface="Tw Cen MT" panose="020B0602020104020603" pitchFamily="34" charset="0"/>
              </a:rPr>
              <a:t>documents </a:t>
            </a:r>
            <a:r>
              <a:rPr lang="en-US" sz="1000" dirty="0" smtClean="0">
                <a:latin typeface="Tw Cen MT" panose="020B0602020104020603" pitchFamily="34" charset="0"/>
              </a:rPr>
              <a:t>on </a:t>
            </a:r>
            <a:r>
              <a:rPr lang="en-US" sz="1000" dirty="0">
                <a:latin typeface="Tw Cen MT" panose="020B0602020104020603" pitchFamily="34" charset="0"/>
              </a:rPr>
              <a:t>Competency Standards, Training Modules and Assessment Questions </a:t>
            </a:r>
            <a:r>
              <a:rPr lang="en-US" sz="1000" dirty="0" smtClean="0">
                <a:latin typeface="Tw Cen MT" panose="020B0602020104020603" pitchFamily="34" charset="0"/>
              </a:rPr>
              <a:t>were developed/reviewed against the target of 100 documents (2017-2018).</a:t>
            </a: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r>
              <a:rPr lang="en-US" sz="1000" b="1" dirty="0" smtClean="0">
                <a:solidFill>
                  <a:srgbClr val="000000"/>
                </a:solidFill>
                <a:latin typeface="Tw Cen MT" pitchFamily="34" charset="0"/>
              </a:rPr>
              <a:t>Skill Trainers/Assessors Undergo Train The Trainer/Assessors Programs :</a:t>
            </a:r>
            <a:endParaRPr lang="en-US" sz="1000" b="1" dirty="0" smtClean="0">
              <a:latin typeface="Tw Cen MT" panose="020B0602020104020603" pitchFamily="34" charset="0"/>
            </a:endParaRPr>
          </a:p>
          <a:p>
            <a:pPr algn="just"/>
            <a:r>
              <a:rPr lang="en-US" sz="1000" dirty="0" smtClean="0">
                <a:latin typeface="Tw Cen MT" panose="020B0602020104020603" pitchFamily="34" charset="0"/>
              </a:rPr>
              <a:t>Until Q2 2018, 158 skill </a:t>
            </a:r>
            <a:r>
              <a:rPr lang="en-US" sz="1000" dirty="0">
                <a:latin typeface="Tw Cen MT" panose="020B0602020104020603" pitchFamily="34" charset="0"/>
              </a:rPr>
              <a:t>trainers/assessors </a:t>
            </a:r>
            <a:r>
              <a:rPr lang="en-US" sz="1000" dirty="0" smtClean="0">
                <a:latin typeface="Tw Cen MT" panose="020B0602020104020603" pitchFamily="34" charset="0"/>
              </a:rPr>
              <a:t>have completed the </a:t>
            </a:r>
            <a:r>
              <a:rPr lang="en-US" sz="1000" dirty="0">
                <a:latin typeface="Tw Cen MT" panose="020B0602020104020603" pitchFamily="34" charset="0"/>
              </a:rPr>
              <a:t>Train the Trainer/Assessors </a:t>
            </a:r>
            <a:r>
              <a:rPr lang="en-US" sz="1000" dirty="0" smtClean="0">
                <a:latin typeface="Tw Cen MT" panose="020B0602020104020603" pitchFamily="34" charset="0"/>
              </a:rPr>
              <a:t>programs</a:t>
            </a:r>
            <a:r>
              <a:rPr lang="en-US" sz="1000" dirty="0">
                <a:latin typeface="Tw Cen MT" panose="020B0602020104020603" pitchFamily="34" charset="0"/>
              </a:rPr>
              <a:t> against the target of </a:t>
            </a:r>
            <a:r>
              <a:rPr lang="en-US" sz="1000" dirty="0" smtClean="0">
                <a:latin typeface="Tw Cen MT" panose="020B0602020104020603" pitchFamily="34" charset="0"/>
              </a:rPr>
              <a:t>100 trainers and assessors (2017-2018).</a:t>
            </a:r>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r>
              <a:rPr lang="en-US" sz="1000" dirty="0" smtClean="0">
                <a:latin typeface="Tw Cen MT" panose="020B0602020104020603" pitchFamily="34" charset="0"/>
              </a:rPr>
              <a:t> </a:t>
            </a: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P1-134</a:t>
            </a:r>
            <a:endParaRPr lang="ms-MY" sz="2800" dirty="0">
              <a:solidFill>
                <a:schemeClr val="bg1"/>
              </a:solidFill>
            </a:endParaRPr>
          </a:p>
        </p:txBody>
      </p:sp>
      <p:sp>
        <p:nvSpPr>
          <p:cNvPr id="15" name="TextBox 14"/>
          <p:cNvSpPr txBox="1"/>
          <p:nvPr/>
        </p:nvSpPr>
        <p:spPr>
          <a:xfrm>
            <a:off x="0" y="4550173"/>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2034878"/>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729286713"/>
              </p:ext>
            </p:extLst>
          </p:nvPr>
        </p:nvGraphicFramePr>
        <p:xfrm>
          <a:off x="209550" y="6274476"/>
          <a:ext cx="6429375" cy="1154224"/>
        </p:xfrm>
        <a:graphic>
          <a:graphicData uri="http://schemas.openxmlformats.org/drawingml/2006/table">
            <a:tbl>
              <a:tblPr firstRow="1" bandRow="1">
                <a:tableStyleId>{5940675A-B579-460E-94D1-54222C63F5DA}</a:tableStyleId>
              </a:tblPr>
              <a:tblGrid>
                <a:gridCol w="4201490">
                  <a:extLst>
                    <a:ext uri="{9D8B030D-6E8A-4147-A177-3AD203B41FA5}">
                      <a16:colId xmlns:a16="http://schemas.microsoft.com/office/drawing/2014/main" val="116348213"/>
                    </a:ext>
                  </a:extLst>
                </a:gridCol>
                <a:gridCol w="1097064">
                  <a:extLst>
                    <a:ext uri="{9D8B030D-6E8A-4147-A177-3AD203B41FA5}">
                      <a16:colId xmlns:a16="http://schemas.microsoft.com/office/drawing/2014/main" val="6907037"/>
                    </a:ext>
                  </a:extLst>
                </a:gridCol>
                <a:gridCol w="1130821">
                  <a:extLst>
                    <a:ext uri="{9D8B030D-6E8A-4147-A177-3AD203B41FA5}">
                      <a16:colId xmlns:a16="http://schemas.microsoft.com/office/drawing/2014/main" val="20003"/>
                    </a:ext>
                  </a:extLst>
                </a:gridCol>
              </a:tblGrid>
              <a:tr h="239824">
                <a:tc>
                  <a:txBody>
                    <a:bodyPr/>
                    <a:lstStyle/>
                    <a:p>
                      <a:pPr algn="ctr"/>
                      <a:r>
                        <a:rPr lang="en-US" sz="900" b="1" dirty="0" smtClean="0">
                          <a:solidFill>
                            <a:schemeClr val="tx1"/>
                          </a:solidFill>
                          <a:latin typeface="Tw Cen MT" pitchFamily="34" charset="0"/>
                        </a:rPr>
                        <a:t>TYPE</a:t>
                      </a:r>
                      <a:r>
                        <a:rPr lang="en-US" sz="900" b="1" baseline="0" dirty="0" smtClean="0">
                          <a:solidFill>
                            <a:schemeClr val="tx1"/>
                          </a:solidFill>
                          <a:latin typeface="Tw Cen MT" pitchFamily="34" charset="0"/>
                        </a:rPr>
                        <a:t> OF DOCUMENTS</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2017</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2018 (Q2)</a:t>
                      </a:r>
                      <a:endParaRPr lang="en-MY" sz="900" b="1" dirty="0">
                        <a:solidFill>
                          <a:schemeClr val="tx1"/>
                        </a:solidFill>
                        <a:latin typeface="Tw Cen MT" pitchFamily="34" charset="0"/>
                      </a:endParaRPr>
                    </a:p>
                  </a:txBody>
                  <a:tcPr anchor="ctr">
                    <a:solidFill>
                      <a:schemeClr val="bg1">
                        <a:lumMod val="85000"/>
                      </a:schemeClr>
                    </a:solidFill>
                  </a:tcPr>
                </a:tc>
                <a:extLst>
                  <a:ext uri="{0D108BD9-81ED-4DB2-BD59-A6C34878D82A}">
                    <a16:rowId xmlns:a16="http://schemas.microsoft.com/office/drawing/2014/main" val="2091802757"/>
                  </a:ext>
                </a:extLst>
              </a:tr>
              <a:tr h="146502">
                <a:tc>
                  <a:txBody>
                    <a:bodyPr/>
                    <a:lstStyle/>
                    <a:p>
                      <a:r>
                        <a:rPr lang="en-US" sz="900" dirty="0" smtClean="0">
                          <a:solidFill>
                            <a:schemeClr val="tx1"/>
                          </a:solidFill>
                          <a:latin typeface="Tw Cen MT" pitchFamily="34" charset="0"/>
                        </a:rPr>
                        <a:t>Competency</a:t>
                      </a:r>
                      <a:r>
                        <a:rPr lang="en-US" sz="900" baseline="0" dirty="0" smtClean="0">
                          <a:solidFill>
                            <a:schemeClr val="tx1"/>
                          </a:solidFill>
                          <a:latin typeface="Tw Cen MT" pitchFamily="34" charset="0"/>
                        </a:rPr>
                        <a:t> Standards</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17</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3</a:t>
                      </a:r>
                      <a:endParaRPr lang="en-MY" sz="900" dirty="0">
                        <a:solidFill>
                          <a:schemeClr val="tx1"/>
                        </a:solidFill>
                        <a:latin typeface="Tw Cen MT" pitchFamily="34" charset="0"/>
                      </a:endParaRPr>
                    </a:p>
                  </a:txBody>
                  <a:tcPr/>
                </a:tc>
                <a:extLst>
                  <a:ext uri="{0D108BD9-81ED-4DB2-BD59-A6C34878D82A}">
                    <a16:rowId xmlns:a16="http://schemas.microsoft.com/office/drawing/2014/main" val="4191234108"/>
                  </a:ext>
                </a:extLst>
              </a:tr>
              <a:tr h="202849">
                <a:tc>
                  <a:txBody>
                    <a:bodyPr/>
                    <a:lstStyle/>
                    <a:p>
                      <a:r>
                        <a:rPr lang="en-US" sz="900" dirty="0" smtClean="0">
                          <a:solidFill>
                            <a:schemeClr val="tx1"/>
                          </a:solidFill>
                          <a:latin typeface="Tw Cen MT" pitchFamily="34" charset="0"/>
                        </a:rPr>
                        <a:t>Training</a:t>
                      </a:r>
                      <a:r>
                        <a:rPr lang="en-US" sz="900" baseline="0" dirty="0" smtClean="0">
                          <a:solidFill>
                            <a:schemeClr val="tx1"/>
                          </a:solidFill>
                          <a:latin typeface="Tw Cen MT" pitchFamily="34" charset="0"/>
                        </a:rPr>
                        <a:t> Modules</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18</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3</a:t>
                      </a:r>
                      <a:endParaRPr lang="en-MY" sz="900" dirty="0">
                        <a:solidFill>
                          <a:schemeClr val="tx1"/>
                        </a:solidFill>
                        <a:latin typeface="Tw Cen MT" pitchFamily="34" charset="0"/>
                      </a:endParaRPr>
                    </a:p>
                  </a:txBody>
                  <a:tcPr/>
                </a:tc>
                <a:extLst>
                  <a:ext uri="{0D108BD9-81ED-4DB2-BD59-A6C34878D82A}">
                    <a16:rowId xmlns:a16="http://schemas.microsoft.com/office/drawing/2014/main" val="1189555230"/>
                  </a:ext>
                </a:extLst>
              </a:tr>
              <a:tr h="146502">
                <a:tc>
                  <a:txBody>
                    <a:bodyPr/>
                    <a:lstStyle/>
                    <a:p>
                      <a:r>
                        <a:rPr lang="en-US" sz="900" dirty="0" smtClean="0">
                          <a:solidFill>
                            <a:schemeClr val="tx1"/>
                          </a:solidFill>
                          <a:latin typeface="Tw Cen MT" pitchFamily="34" charset="0"/>
                        </a:rPr>
                        <a:t>Assessment</a:t>
                      </a:r>
                      <a:r>
                        <a:rPr lang="en-US" sz="900" baseline="0" dirty="0" smtClean="0">
                          <a:solidFill>
                            <a:schemeClr val="tx1"/>
                          </a:solidFill>
                          <a:latin typeface="Tw Cen MT" pitchFamily="34" charset="0"/>
                        </a:rPr>
                        <a:t> Questions</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81</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34</a:t>
                      </a:r>
                      <a:endParaRPr lang="en-MY" sz="900" dirty="0">
                        <a:solidFill>
                          <a:schemeClr val="tx1"/>
                        </a:solidFill>
                        <a:latin typeface="Tw Cen MT" pitchFamily="34" charset="0"/>
                      </a:endParaRPr>
                    </a:p>
                  </a:txBody>
                  <a:tcPr/>
                </a:tc>
                <a:extLst>
                  <a:ext uri="{0D108BD9-81ED-4DB2-BD59-A6C34878D82A}">
                    <a16:rowId xmlns:a16="http://schemas.microsoft.com/office/drawing/2014/main" val="4235690344"/>
                  </a:ext>
                </a:extLst>
              </a:tr>
              <a:tr h="146502">
                <a:tc>
                  <a:txBody>
                    <a:bodyPr/>
                    <a:lstStyle/>
                    <a:p>
                      <a:pPr algn="r"/>
                      <a:r>
                        <a:rPr lang="en-US" sz="900" b="1" dirty="0" smtClean="0">
                          <a:solidFill>
                            <a:schemeClr val="tx1"/>
                          </a:solidFill>
                          <a:latin typeface="Tw Cen MT" pitchFamily="34" charset="0"/>
                        </a:rPr>
                        <a:t>TOTAL:</a:t>
                      </a:r>
                      <a:endParaRPr lang="en-MY" sz="900" b="1" dirty="0">
                        <a:solidFill>
                          <a:schemeClr val="tx1"/>
                        </a:solidFill>
                        <a:latin typeface="Tw Cen MT" pitchFamily="34" charset="0"/>
                      </a:endParaRPr>
                    </a:p>
                  </a:txBody>
                  <a:tcPr anchor="ctr"/>
                </a:tc>
                <a:tc>
                  <a:txBody>
                    <a:bodyPr/>
                    <a:lstStyle/>
                    <a:p>
                      <a:pPr algn="ctr"/>
                      <a:r>
                        <a:rPr lang="en-MY" sz="900" b="1" dirty="0" smtClean="0">
                          <a:solidFill>
                            <a:schemeClr val="tx1"/>
                          </a:solidFill>
                          <a:latin typeface="Tw Cen MT" pitchFamily="34" charset="0"/>
                        </a:rPr>
                        <a:t>116</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40</a:t>
                      </a:r>
                      <a:endParaRPr lang="en-MY" sz="900" b="1" dirty="0">
                        <a:solidFill>
                          <a:schemeClr val="tx1"/>
                        </a:solidFill>
                        <a:latin typeface="Tw Cen MT" pitchFamily="34" charset="0"/>
                      </a:endParaRPr>
                    </a:p>
                  </a:txBody>
                  <a:tcPr anchor="ctr"/>
                </a:tc>
                <a:extLst>
                  <a:ext uri="{0D108BD9-81ED-4DB2-BD59-A6C34878D82A}">
                    <a16:rowId xmlns:a16="http://schemas.microsoft.com/office/drawing/2014/main" val="10004"/>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623661078"/>
              </p:ext>
            </p:extLst>
          </p:nvPr>
        </p:nvGraphicFramePr>
        <p:xfrm>
          <a:off x="209550" y="8263232"/>
          <a:ext cx="6429376" cy="914400"/>
        </p:xfrm>
        <a:graphic>
          <a:graphicData uri="http://schemas.openxmlformats.org/drawingml/2006/table">
            <a:tbl>
              <a:tblPr firstRow="1" bandRow="1">
                <a:tableStyleId>{5940675A-B579-460E-94D1-54222C63F5DA}</a:tableStyleId>
              </a:tblPr>
              <a:tblGrid>
                <a:gridCol w="4245786">
                  <a:extLst>
                    <a:ext uri="{9D8B030D-6E8A-4147-A177-3AD203B41FA5}">
                      <a16:colId xmlns:a16="http://schemas.microsoft.com/office/drawing/2014/main" val="116348213"/>
                    </a:ext>
                  </a:extLst>
                </a:gridCol>
                <a:gridCol w="1111015">
                  <a:extLst>
                    <a:ext uri="{9D8B030D-6E8A-4147-A177-3AD203B41FA5}">
                      <a16:colId xmlns:a16="http://schemas.microsoft.com/office/drawing/2014/main" val="6907037"/>
                    </a:ext>
                  </a:extLst>
                </a:gridCol>
                <a:gridCol w="1072575">
                  <a:extLst>
                    <a:ext uri="{9D8B030D-6E8A-4147-A177-3AD203B41FA5}">
                      <a16:colId xmlns:a16="http://schemas.microsoft.com/office/drawing/2014/main" val="20003"/>
                    </a:ext>
                  </a:extLst>
                </a:gridCol>
              </a:tblGrid>
              <a:tr h="123963">
                <a:tc>
                  <a:txBody>
                    <a:bodyPr/>
                    <a:lstStyle/>
                    <a:p>
                      <a:pPr algn="ctr"/>
                      <a:r>
                        <a:rPr lang="en-US" sz="900" b="1" dirty="0" smtClean="0">
                          <a:solidFill>
                            <a:schemeClr val="tx1"/>
                          </a:solidFill>
                          <a:latin typeface="Tw Cen MT" pitchFamily="34" charset="0"/>
                        </a:rPr>
                        <a:t>TRAINER/ASSESSOR</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2017</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2018 Q2)</a:t>
                      </a:r>
                      <a:endParaRPr lang="en-MY" sz="900" b="1" dirty="0">
                        <a:solidFill>
                          <a:schemeClr val="tx1"/>
                        </a:solidFill>
                        <a:latin typeface="Tw Cen MT" pitchFamily="34" charset="0"/>
                      </a:endParaRPr>
                    </a:p>
                  </a:txBody>
                  <a:tcPr anchor="ctr">
                    <a:solidFill>
                      <a:schemeClr val="bg1">
                        <a:lumMod val="85000"/>
                      </a:schemeClr>
                    </a:solidFill>
                  </a:tcPr>
                </a:tc>
                <a:extLst>
                  <a:ext uri="{0D108BD9-81ED-4DB2-BD59-A6C34878D82A}">
                    <a16:rowId xmlns:a16="http://schemas.microsoft.com/office/drawing/2014/main" val="2091802757"/>
                  </a:ext>
                </a:extLst>
              </a:tr>
              <a:tr h="146502">
                <a:tc>
                  <a:txBody>
                    <a:bodyPr/>
                    <a:lstStyle/>
                    <a:p>
                      <a:r>
                        <a:rPr lang="en-US" sz="900" dirty="0" smtClean="0">
                          <a:solidFill>
                            <a:schemeClr val="tx1"/>
                          </a:solidFill>
                          <a:latin typeface="Tw Cen MT" pitchFamily="34" charset="0"/>
                        </a:rPr>
                        <a:t>Trainer</a:t>
                      </a:r>
                      <a:endParaRPr lang="en-MY" sz="900" dirty="0">
                        <a:solidFill>
                          <a:schemeClr val="tx1"/>
                        </a:solidFill>
                        <a:latin typeface="Tw Cen MT" pitchFamily="34" charset="0"/>
                      </a:endParaRPr>
                    </a:p>
                  </a:txBody>
                  <a:tcPr anchor="ctr"/>
                </a:tc>
                <a:tc rowSpan="2">
                  <a:txBody>
                    <a:bodyPr/>
                    <a:lstStyle/>
                    <a:p>
                      <a:pPr algn="ctr"/>
                      <a:endParaRPr lang="en-US" sz="900" dirty="0" smtClean="0">
                        <a:solidFill>
                          <a:schemeClr val="tx1"/>
                        </a:solidFill>
                        <a:latin typeface="Tw Cen MT" pitchFamily="34" charset="0"/>
                      </a:endParaRPr>
                    </a:p>
                    <a:p>
                      <a:pPr algn="ctr"/>
                      <a:r>
                        <a:rPr lang="en-US" sz="900" dirty="0" smtClean="0">
                          <a:solidFill>
                            <a:schemeClr val="tx1"/>
                          </a:solidFill>
                          <a:latin typeface="Tw Cen MT" pitchFamily="34" charset="0"/>
                        </a:rPr>
                        <a:t>92</a:t>
                      </a:r>
                      <a:endParaRPr lang="en-MY" sz="900" b="1" dirty="0">
                        <a:solidFill>
                          <a:schemeClr val="tx1"/>
                        </a:solidFill>
                        <a:latin typeface="Tw Cen MT" pitchFamily="34" charset="0"/>
                      </a:endParaRPr>
                    </a:p>
                  </a:txBody>
                  <a:tcPr/>
                </a:tc>
                <a:tc rowSpan="2">
                  <a:txBody>
                    <a:bodyPr/>
                    <a:lstStyle/>
                    <a:p>
                      <a:pPr algn="ctr"/>
                      <a:endParaRPr lang="en-US" sz="900" b="0" dirty="0" smtClean="0">
                        <a:solidFill>
                          <a:schemeClr val="tx1"/>
                        </a:solidFill>
                        <a:latin typeface="Tw Cen MT" pitchFamily="34" charset="0"/>
                      </a:endParaRPr>
                    </a:p>
                    <a:p>
                      <a:pPr algn="ctr"/>
                      <a:r>
                        <a:rPr lang="en-US" sz="900" b="0" dirty="0" smtClean="0">
                          <a:solidFill>
                            <a:schemeClr val="tx1"/>
                          </a:solidFill>
                          <a:latin typeface="Tw Cen MT" pitchFamily="34" charset="0"/>
                        </a:rPr>
                        <a:t>66</a:t>
                      </a:r>
                      <a:endParaRPr lang="en-MY" sz="900" b="0" dirty="0">
                        <a:solidFill>
                          <a:schemeClr val="tx1"/>
                        </a:solidFill>
                        <a:latin typeface="Tw Cen MT" pitchFamily="34" charset="0"/>
                      </a:endParaRPr>
                    </a:p>
                  </a:txBody>
                  <a:tcPr/>
                </a:tc>
                <a:extLst>
                  <a:ext uri="{0D108BD9-81ED-4DB2-BD59-A6C34878D82A}">
                    <a16:rowId xmlns:a16="http://schemas.microsoft.com/office/drawing/2014/main" val="4191234108"/>
                  </a:ext>
                </a:extLst>
              </a:tr>
              <a:tr h="202849">
                <a:tc>
                  <a:txBody>
                    <a:bodyPr/>
                    <a:lstStyle/>
                    <a:p>
                      <a:r>
                        <a:rPr lang="en-US" sz="900" dirty="0" smtClean="0">
                          <a:solidFill>
                            <a:schemeClr val="tx1"/>
                          </a:solidFill>
                          <a:latin typeface="Tw Cen MT" pitchFamily="34" charset="0"/>
                        </a:rPr>
                        <a:t>Assessor</a:t>
                      </a:r>
                      <a:endParaRPr lang="en-MY" sz="900" dirty="0">
                        <a:solidFill>
                          <a:schemeClr val="tx1"/>
                        </a:solidFill>
                        <a:latin typeface="Tw Cen MT" pitchFamily="34" charset="0"/>
                      </a:endParaRPr>
                    </a:p>
                  </a:txBody>
                  <a:tcPr anchor="ctr"/>
                </a:tc>
                <a:tc vMerge="1">
                  <a:txBody>
                    <a:bodyPr/>
                    <a:lstStyle/>
                    <a:p>
                      <a:endParaRPr lang="en-MY" sz="1050" dirty="0"/>
                    </a:p>
                  </a:txBody>
                  <a:tcPr/>
                </a:tc>
                <a:tc vMerge="1">
                  <a:txBody>
                    <a:bodyPr/>
                    <a:lstStyle/>
                    <a:p>
                      <a:endParaRPr lang="en-MY"/>
                    </a:p>
                  </a:txBody>
                  <a:tcPr/>
                </a:tc>
                <a:extLst>
                  <a:ext uri="{0D108BD9-81ED-4DB2-BD59-A6C34878D82A}">
                    <a16:rowId xmlns:a16="http://schemas.microsoft.com/office/drawing/2014/main" val="1189555230"/>
                  </a:ext>
                </a:extLst>
              </a:tr>
              <a:tr h="146502">
                <a:tc>
                  <a:txBody>
                    <a:bodyPr/>
                    <a:lstStyle/>
                    <a:p>
                      <a:pPr algn="r"/>
                      <a:r>
                        <a:rPr lang="en-US" sz="900" b="1" dirty="0" smtClean="0">
                          <a:solidFill>
                            <a:schemeClr val="tx1"/>
                          </a:solidFill>
                          <a:latin typeface="Tw Cen MT" pitchFamily="34" charset="0"/>
                        </a:rPr>
                        <a:t>TOTAL:</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92</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66</a:t>
                      </a:r>
                      <a:endParaRPr lang="en-MY" sz="900" b="1" dirty="0">
                        <a:solidFill>
                          <a:schemeClr val="tx1"/>
                        </a:solidFill>
                        <a:latin typeface="Tw Cen MT" pitchFamily="34" charset="0"/>
                      </a:endParaRP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4932215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6535" y="4188513"/>
            <a:ext cx="6788336" cy="6232475"/>
          </a:xfrm>
          <a:prstGeom prst="rect">
            <a:avLst/>
          </a:prstGeom>
          <a:noFill/>
        </p:spPr>
        <p:txBody>
          <a:bodyPr wrap="square" rtlCol="0">
            <a:spAutoFit/>
          </a:bodyPr>
          <a:lstStyle/>
          <a:p>
            <a:r>
              <a:rPr lang="en-US" sz="900" dirty="0">
                <a:latin typeface="Tw Cen MT" panose="020B0602020104020603" pitchFamily="34" charset="0"/>
              </a:rPr>
              <a:t>This KPI is under the purview of </a:t>
            </a:r>
            <a:r>
              <a:rPr lang="en-US" sz="900" dirty="0" smtClean="0">
                <a:latin typeface="Tw Cen MT" panose="020B0602020104020603" pitchFamily="34" charset="0"/>
              </a:rPr>
              <a:t>IWG9.</a:t>
            </a:r>
            <a:endParaRPr lang="en-US" sz="900" dirty="0">
              <a:latin typeface="Tw Cen MT" panose="020B0602020104020603" pitchFamily="34" charset="0"/>
            </a:endParaRPr>
          </a:p>
          <a:p>
            <a:endParaRPr lang="en-US" sz="800" dirty="0" smtClean="0">
              <a:latin typeface="Tw Cen MT" panose="020B0602020104020603" pitchFamily="34" charset="0"/>
            </a:endParaRPr>
          </a:p>
          <a:p>
            <a:r>
              <a:rPr lang="en-US" sz="900" b="1" dirty="0" smtClean="0">
                <a:latin typeface="Tw Cen MT" panose="020B0602020104020603" pitchFamily="34" charset="0"/>
              </a:rPr>
              <a:t>Manpower Study :</a:t>
            </a:r>
          </a:p>
          <a:p>
            <a:pPr algn="just"/>
            <a:r>
              <a:rPr lang="en-US" sz="900" dirty="0" smtClean="0">
                <a:latin typeface="Tw Cen MT" panose="020B0602020104020603" pitchFamily="34" charset="0"/>
              </a:rPr>
              <a:t>UPM </a:t>
            </a:r>
            <a:r>
              <a:rPr lang="en-US" sz="900" dirty="0">
                <a:latin typeface="Tw Cen MT" panose="020B0602020104020603" pitchFamily="34" charset="0"/>
              </a:rPr>
              <a:t>Consultancy &amp; Services </a:t>
            </a:r>
            <a:r>
              <a:rPr lang="en-US" sz="900" dirty="0" err="1">
                <a:latin typeface="Tw Cen MT" panose="020B0602020104020603" pitchFamily="34" charset="0"/>
              </a:rPr>
              <a:t>Sdn</a:t>
            </a:r>
            <a:r>
              <a:rPr lang="en-US" sz="900" dirty="0">
                <a:latin typeface="Tw Cen MT" panose="020B0602020104020603" pitchFamily="34" charset="0"/>
              </a:rPr>
              <a:t> </a:t>
            </a:r>
            <a:r>
              <a:rPr lang="en-US" sz="900" dirty="0" err="1">
                <a:latin typeface="Tw Cen MT" panose="020B0602020104020603" pitchFamily="34" charset="0"/>
              </a:rPr>
              <a:t>Bhd</a:t>
            </a:r>
            <a:r>
              <a:rPr lang="en-US" sz="900" dirty="0">
                <a:latin typeface="Tw Cen MT" panose="020B0602020104020603" pitchFamily="34" charset="0"/>
              </a:rPr>
              <a:t> was </a:t>
            </a:r>
            <a:r>
              <a:rPr lang="en-US" sz="900" dirty="0" smtClean="0">
                <a:latin typeface="Tw Cen MT" panose="020B0602020104020603" pitchFamily="34" charset="0"/>
              </a:rPr>
              <a:t>appointed in 2016 </a:t>
            </a:r>
            <a:r>
              <a:rPr lang="en-US" sz="900" dirty="0">
                <a:latin typeface="Tw Cen MT" panose="020B0602020104020603" pitchFamily="34" charset="0"/>
              </a:rPr>
              <a:t>to conduct the </a:t>
            </a:r>
            <a:r>
              <a:rPr lang="en-US" sz="900" dirty="0" smtClean="0">
                <a:latin typeface="Tw Cen MT" panose="020B0602020104020603" pitchFamily="34" charset="0"/>
              </a:rPr>
              <a:t>manpower study</a:t>
            </a:r>
            <a:r>
              <a:rPr lang="en-US" sz="900" dirty="0">
                <a:latin typeface="Tw Cen MT" panose="020B0602020104020603" pitchFamily="34" charset="0"/>
              </a:rPr>
              <a:t>. T</a:t>
            </a:r>
            <a:r>
              <a:rPr lang="en-US" sz="900" dirty="0" smtClean="0">
                <a:latin typeface="Tw Cen MT" panose="020B0602020104020603" pitchFamily="34" charset="0"/>
              </a:rPr>
              <a:t>he </a:t>
            </a:r>
            <a:r>
              <a:rPr lang="en-US" sz="900" dirty="0">
                <a:latin typeface="Tw Cen MT" panose="020B0602020104020603" pitchFamily="34" charset="0"/>
              </a:rPr>
              <a:t>‘</a:t>
            </a:r>
            <a:r>
              <a:rPr lang="en-US" sz="900" dirty="0" err="1">
                <a:latin typeface="Tw Cen MT" panose="020B0602020104020603" pitchFamily="34" charset="0"/>
              </a:rPr>
              <a:t>Kajian</a:t>
            </a:r>
            <a:r>
              <a:rPr lang="en-US" sz="900" dirty="0">
                <a:latin typeface="Tw Cen MT" panose="020B0602020104020603" pitchFamily="34" charset="0"/>
              </a:rPr>
              <a:t> </a:t>
            </a:r>
            <a:r>
              <a:rPr lang="en-US" sz="900" dirty="0" err="1">
                <a:latin typeface="Tw Cen MT" panose="020B0602020104020603" pitchFamily="34" charset="0"/>
              </a:rPr>
              <a:t>Pengurusan</a:t>
            </a:r>
            <a:r>
              <a:rPr lang="en-US" sz="900" dirty="0">
                <a:latin typeface="Tw Cen MT" panose="020B0602020104020603" pitchFamily="34" charset="0"/>
              </a:rPr>
              <a:t> Modal </a:t>
            </a:r>
            <a:r>
              <a:rPr lang="en-US" sz="900" dirty="0" err="1">
                <a:latin typeface="Tw Cen MT" panose="020B0602020104020603" pitchFamily="34" charset="0"/>
              </a:rPr>
              <a:t>Insan</a:t>
            </a:r>
            <a:r>
              <a:rPr lang="en-US" sz="900" dirty="0">
                <a:latin typeface="Tw Cen MT" panose="020B0602020104020603" pitchFamily="34" charset="0"/>
              </a:rPr>
              <a:t> </a:t>
            </a:r>
            <a:r>
              <a:rPr lang="en-US" sz="900" dirty="0" err="1">
                <a:latin typeface="Tw Cen MT" panose="020B0602020104020603" pitchFamily="34" charset="0"/>
              </a:rPr>
              <a:t>Dalam</a:t>
            </a:r>
            <a:r>
              <a:rPr lang="en-US" sz="900" dirty="0">
                <a:latin typeface="Tw Cen MT" panose="020B0602020104020603" pitchFamily="34" charset="0"/>
              </a:rPr>
              <a:t> </a:t>
            </a:r>
            <a:r>
              <a:rPr lang="en-US" sz="900" dirty="0" err="1">
                <a:latin typeface="Tw Cen MT" panose="020B0602020104020603" pitchFamily="34" charset="0"/>
              </a:rPr>
              <a:t>Industri</a:t>
            </a:r>
            <a:r>
              <a:rPr lang="en-US" sz="900" dirty="0">
                <a:latin typeface="Tw Cen MT" panose="020B0602020104020603" pitchFamily="34" charset="0"/>
              </a:rPr>
              <a:t> </a:t>
            </a:r>
            <a:r>
              <a:rPr lang="en-US" sz="900" dirty="0" err="1">
                <a:latin typeface="Tw Cen MT" panose="020B0602020104020603" pitchFamily="34" charset="0"/>
              </a:rPr>
              <a:t>Pembinaan</a:t>
            </a:r>
            <a:r>
              <a:rPr lang="en-US" sz="900" dirty="0">
                <a:latin typeface="Tw Cen MT" panose="020B0602020104020603" pitchFamily="34" charset="0"/>
              </a:rPr>
              <a:t> Di </a:t>
            </a:r>
            <a:r>
              <a:rPr lang="en-US" sz="900" dirty="0" smtClean="0">
                <a:latin typeface="Tw Cen MT" panose="020B0602020104020603" pitchFamily="34" charset="0"/>
              </a:rPr>
              <a:t>Malaysia’ was </a:t>
            </a:r>
            <a:r>
              <a:rPr lang="en-US" sz="900" dirty="0">
                <a:latin typeface="Tw Cen MT" panose="020B0602020104020603" pitchFamily="34" charset="0"/>
              </a:rPr>
              <a:t>published on 26 Dec 2017</a:t>
            </a:r>
            <a:r>
              <a:rPr lang="en-US" sz="900" dirty="0" smtClean="0">
                <a:latin typeface="Tw Cen MT" panose="020B0602020104020603" pitchFamily="34" charset="0"/>
              </a:rPr>
              <a:t>. Recommendations from this </a:t>
            </a:r>
            <a:r>
              <a:rPr lang="en-US" sz="900" dirty="0">
                <a:latin typeface="Tw Cen MT" panose="020B0602020104020603" pitchFamily="34" charset="0"/>
              </a:rPr>
              <a:t>study is useful for multiple agencies with interest such as the Ministry of </a:t>
            </a:r>
            <a:r>
              <a:rPr lang="en-US" sz="900" dirty="0" smtClean="0">
                <a:latin typeface="Tw Cen MT" panose="020B0602020104020603" pitchFamily="34" charset="0"/>
              </a:rPr>
              <a:t>Human </a:t>
            </a:r>
            <a:r>
              <a:rPr lang="en-US" sz="900" dirty="0">
                <a:latin typeface="Tw Cen MT" panose="020B0602020104020603" pitchFamily="34" charset="0"/>
              </a:rPr>
              <a:t>Resource (MOHR), Ministry of Home Affairs (MOHA), </a:t>
            </a:r>
            <a:r>
              <a:rPr lang="en-US" sz="900" dirty="0" err="1">
                <a:latin typeface="Tw Cen MT" panose="020B0602020104020603" pitchFamily="34" charset="0"/>
              </a:rPr>
              <a:t>Majlis</a:t>
            </a:r>
            <a:r>
              <a:rPr lang="en-US" sz="900" dirty="0">
                <a:latin typeface="Tw Cen MT" panose="020B0602020104020603" pitchFamily="34" charset="0"/>
              </a:rPr>
              <a:t> </a:t>
            </a:r>
            <a:r>
              <a:rPr lang="en-US" sz="900" dirty="0" err="1">
                <a:latin typeface="Tw Cen MT" panose="020B0602020104020603" pitchFamily="34" charset="0"/>
              </a:rPr>
              <a:t>Amanah</a:t>
            </a:r>
            <a:r>
              <a:rPr lang="en-US" sz="900" dirty="0">
                <a:latin typeface="Tw Cen MT" panose="020B0602020104020603" pitchFamily="34" charset="0"/>
              </a:rPr>
              <a:t> Rakyat (MARA) and others. </a:t>
            </a:r>
            <a:r>
              <a:rPr lang="en-US" sz="900" dirty="0" smtClean="0">
                <a:latin typeface="Tw Cen MT" panose="020B0602020104020603" pitchFamily="34" charset="0"/>
              </a:rPr>
              <a:t>The following is the summary of the manpower study:</a:t>
            </a:r>
          </a:p>
          <a:p>
            <a:endParaRPr lang="en-US" sz="800" dirty="0" smtClean="0">
              <a:latin typeface="Tw Cen MT" panose="020B0602020104020603" pitchFamily="34" charset="0"/>
            </a:endParaRPr>
          </a:p>
          <a:p>
            <a:r>
              <a:rPr lang="en-US" sz="900" dirty="0" err="1">
                <a:latin typeface="Tw Cen MT" panose="020B0602020104020603" pitchFamily="34" charset="0"/>
              </a:rPr>
              <a:t>Objektif</a:t>
            </a:r>
            <a:r>
              <a:rPr lang="en-US" sz="900" dirty="0">
                <a:latin typeface="Tw Cen MT" panose="020B0602020104020603" pitchFamily="34" charset="0"/>
              </a:rPr>
              <a:t> </a:t>
            </a:r>
            <a:r>
              <a:rPr lang="en-US" sz="900" dirty="0" err="1">
                <a:latin typeface="Tw Cen MT" panose="020B0602020104020603" pitchFamily="34" charset="0"/>
              </a:rPr>
              <a:t>kajian</a:t>
            </a:r>
            <a:r>
              <a:rPr lang="en-US" sz="900" dirty="0">
                <a:latin typeface="Tw Cen MT" panose="020B0602020104020603" pitchFamily="34" charset="0"/>
              </a:rPr>
              <a:t>:</a:t>
            </a:r>
          </a:p>
          <a:p>
            <a:pPr marL="228600" indent="-228600">
              <a:buAutoNum type="arabicPeriod"/>
            </a:pPr>
            <a:r>
              <a:rPr lang="en-MY" sz="900" dirty="0" err="1">
                <a:latin typeface="Tw Cen MT" panose="020B0602020104020603" pitchFamily="34" charset="0"/>
              </a:rPr>
              <a:t>Mengkaji</a:t>
            </a:r>
            <a:r>
              <a:rPr lang="en-MY" sz="900" dirty="0">
                <a:latin typeface="Tw Cen MT" panose="020B0602020104020603" pitchFamily="34" charset="0"/>
              </a:rPr>
              <a:t> </a:t>
            </a:r>
            <a:r>
              <a:rPr lang="en-MY" sz="900" dirty="0" err="1">
                <a:latin typeface="Tw Cen MT" panose="020B0602020104020603" pitchFamily="34" charset="0"/>
              </a:rPr>
              <a:t>permintaan</a:t>
            </a:r>
            <a:r>
              <a:rPr lang="en-MY" sz="900" dirty="0">
                <a:latin typeface="Tw Cen MT" panose="020B0602020104020603" pitchFamily="34" charset="0"/>
              </a:rPr>
              <a:t> </a:t>
            </a:r>
            <a:r>
              <a:rPr lang="en-MY" sz="900" dirty="0" err="1">
                <a:latin typeface="Tw Cen MT" panose="020B0602020104020603" pitchFamily="34" charset="0"/>
              </a:rPr>
              <a:t>dan</a:t>
            </a:r>
            <a:r>
              <a:rPr lang="en-MY" sz="900" dirty="0">
                <a:latin typeface="Tw Cen MT" panose="020B0602020104020603" pitchFamily="34" charset="0"/>
              </a:rPr>
              <a:t> </a:t>
            </a:r>
            <a:r>
              <a:rPr lang="en-MY" sz="900" dirty="0" err="1">
                <a:latin typeface="Tw Cen MT" panose="020B0602020104020603" pitchFamily="34" charset="0"/>
              </a:rPr>
              <a:t>penawaran</a:t>
            </a:r>
            <a:r>
              <a:rPr lang="en-MY" sz="900" dirty="0">
                <a:latin typeface="Tw Cen MT" panose="020B0602020104020603" pitchFamily="34" charset="0"/>
              </a:rPr>
              <a:t> </a:t>
            </a:r>
            <a:r>
              <a:rPr lang="en-MY" sz="900" dirty="0" err="1">
                <a:latin typeface="Tw Cen MT" panose="020B0602020104020603" pitchFamily="34" charset="0"/>
              </a:rPr>
              <a:t>terhadap</a:t>
            </a:r>
            <a:r>
              <a:rPr lang="en-MY" sz="900" dirty="0">
                <a:latin typeface="Tw Cen MT" panose="020B0602020104020603" pitchFamily="34" charset="0"/>
              </a:rPr>
              <a:t> </a:t>
            </a:r>
            <a:r>
              <a:rPr lang="en-MY" sz="900" dirty="0" err="1">
                <a:latin typeface="Tw Cen MT" panose="020B0602020104020603" pitchFamily="34" charset="0"/>
              </a:rPr>
              <a:t>personel</a:t>
            </a:r>
            <a:r>
              <a:rPr lang="en-MY" sz="900" dirty="0">
                <a:latin typeface="Tw Cen MT" panose="020B0602020104020603" pitchFamily="34" charset="0"/>
              </a:rPr>
              <a:t> </a:t>
            </a:r>
            <a:r>
              <a:rPr lang="en-MY" sz="900" dirty="0" err="1">
                <a:latin typeface="Tw Cen MT" panose="020B0602020104020603" pitchFamily="34" charset="0"/>
              </a:rPr>
              <a:t>pembinaan</a:t>
            </a:r>
            <a:r>
              <a:rPr lang="en-MY" sz="900" dirty="0">
                <a:latin typeface="Tw Cen MT" panose="020B0602020104020603" pitchFamily="34" charset="0"/>
              </a:rPr>
              <a:t> </a:t>
            </a:r>
            <a:r>
              <a:rPr lang="en-MY" sz="900" dirty="0" err="1">
                <a:latin typeface="Tw Cen MT" panose="020B0602020104020603" pitchFamily="34" charset="0"/>
              </a:rPr>
              <a:t>di</a:t>
            </a:r>
            <a:r>
              <a:rPr lang="en-MY" sz="900" dirty="0">
                <a:latin typeface="Tw Cen MT" panose="020B0602020104020603" pitchFamily="34" charset="0"/>
              </a:rPr>
              <a:t> Malaysia</a:t>
            </a:r>
          </a:p>
          <a:p>
            <a:pPr marL="228600" indent="-228600">
              <a:buAutoNum type="arabicPeriod"/>
            </a:pPr>
            <a:r>
              <a:rPr lang="en-MY" sz="900" dirty="0" err="1">
                <a:latin typeface="Tw Cen MT" panose="020B0602020104020603" pitchFamily="34" charset="0"/>
              </a:rPr>
              <a:t>Mengkaji</a:t>
            </a:r>
            <a:r>
              <a:rPr lang="en-MY" sz="900" dirty="0">
                <a:latin typeface="Tw Cen MT" panose="020B0602020104020603" pitchFamily="34" charset="0"/>
              </a:rPr>
              <a:t> </a:t>
            </a:r>
            <a:r>
              <a:rPr lang="en-MY" sz="900" dirty="0" err="1">
                <a:latin typeface="Tw Cen MT" panose="020B0602020104020603" pitchFamily="34" charset="0"/>
              </a:rPr>
              <a:t>strategi</a:t>
            </a:r>
            <a:r>
              <a:rPr lang="en-MY" sz="900" dirty="0">
                <a:latin typeface="Tw Cen MT" panose="020B0602020104020603" pitchFamily="34" charset="0"/>
              </a:rPr>
              <a:t> </a:t>
            </a:r>
            <a:r>
              <a:rPr lang="en-MY" sz="900" dirty="0" err="1">
                <a:latin typeface="Tw Cen MT" panose="020B0602020104020603" pitchFamily="34" charset="0"/>
              </a:rPr>
              <a:t>dan</a:t>
            </a:r>
            <a:r>
              <a:rPr lang="en-MY" sz="900" dirty="0">
                <a:latin typeface="Tw Cen MT" panose="020B0602020104020603" pitchFamily="34" charset="0"/>
              </a:rPr>
              <a:t> </a:t>
            </a:r>
            <a:r>
              <a:rPr lang="en-MY" sz="900" dirty="0" err="1">
                <a:latin typeface="Tw Cen MT" panose="020B0602020104020603" pitchFamily="34" charset="0"/>
              </a:rPr>
              <a:t>amalan</a:t>
            </a:r>
            <a:r>
              <a:rPr lang="en-MY" sz="900" dirty="0">
                <a:latin typeface="Tw Cen MT" panose="020B0602020104020603" pitchFamily="34" charset="0"/>
              </a:rPr>
              <a:t> </a:t>
            </a:r>
            <a:r>
              <a:rPr lang="en-MY" sz="900" dirty="0" err="1">
                <a:latin typeface="Tw Cen MT" panose="020B0602020104020603" pitchFamily="34" charset="0"/>
              </a:rPr>
              <a:t>terbaik</a:t>
            </a:r>
            <a:r>
              <a:rPr lang="en-MY" sz="900" dirty="0">
                <a:latin typeface="Tw Cen MT" panose="020B0602020104020603" pitchFamily="34" charset="0"/>
              </a:rPr>
              <a:t> </a:t>
            </a:r>
            <a:r>
              <a:rPr lang="en-MY" sz="900" dirty="0" err="1">
                <a:latin typeface="Tw Cen MT" panose="020B0602020104020603" pitchFamily="34" charset="0"/>
              </a:rPr>
              <a:t>di</a:t>
            </a:r>
            <a:r>
              <a:rPr lang="en-MY" sz="900" dirty="0">
                <a:latin typeface="Tw Cen MT" panose="020B0602020104020603" pitchFamily="34" charset="0"/>
              </a:rPr>
              <a:t> </a:t>
            </a:r>
            <a:r>
              <a:rPr lang="en-MY" sz="900" dirty="0" err="1">
                <a:latin typeface="Tw Cen MT" panose="020B0602020104020603" pitchFamily="34" charset="0"/>
              </a:rPr>
              <a:t>negara</a:t>
            </a:r>
            <a:r>
              <a:rPr lang="en-MY" sz="900" dirty="0">
                <a:latin typeface="Tw Cen MT" panose="020B0602020104020603" pitchFamily="34" charset="0"/>
              </a:rPr>
              <a:t> lain : (United Kingdom, United Arab Emirates (UAE), </a:t>
            </a:r>
            <a:r>
              <a:rPr lang="en-MY" sz="900" dirty="0" err="1">
                <a:latin typeface="Tw Cen MT" panose="020B0602020104020603" pitchFamily="34" charset="0"/>
              </a:rPr>
              <a:t>Singapura</a:t>
            </a:r>
            <a:r>
              <a:rPr lang="en-MY" sz="900" dirty="0">
                <a:latin typeface="Tw Cen MT" panose="020B0602020104020603" pitchFamily="34" charset="0"/>
              </a:rPr>
              <a:t>, </a:t>
            </a:r>
            <a:r>
              <a:rPr lang="en-MY" sz="900" dirty="0" err="1">
                <a:latin typeface="Tw Cen MT" panose="020B0602020104020603" pitchFamily="34" charset="0"/>
              </a:rPr>
              <a:t>Jerman</a:t>
            </a:r>
            <a:r>
              <a:rPr lang="en-MY" sz="900" dirty="0">
                <a:latin typeface="Tw Cen MT" panose="020B0602020104020603" pitchFamily="34" charset="0"/>
              </a:rPr>
              <a:t> </a:t>
            </a:r>
            <a:r>
              <a:rPr lang="en-MY" sz="900" dirty="0" err="1">
                <a:latin typeface="Tw Cen MT" panose="020B0602020104020603" pitchFamily="34" charset="0"/>
              </a:rPr>
              <a:t>dan</a:t>
            </a:r>
            <a:r>
              <a:rPr lang="en-MY" sz="900" dirty="0">
                <a:latin typeface="Tw Cen MT" panose="020B0602020104020603" pitchFamily="34" charset="0"/>
              </a:rPr>
              <a:t> Australia)</a:t>
            </a:r>
          </a:p>
          <a:p>
            <a:pPr marL="228600" indent="-228600">
              <a:buFontTx/>
              <a:buAutoNum type="arabicPeriod"/>
            </a:pPr>
            <a:r>
              <a:rPr lang="en-MY" sz="900" dirty="0" err="1">
                <a:latin typeface="Tw Cen MT" panose="020B0602020104020603" pitchFamily="34" charset="0"/>
              </a:rPr>
              <a:t>Mencadangkan</a:t>
            </a:r>
            <a:r>
              <a:rPr lang="en-MY" sz="900" dirty="0">
                <a:latin typeface="Tw Cen MT" panose="020B0602020104020603" pitchFamily="34" charset="0"/>
              </a:rPr>
              <a:t> </a:t>
            </a:r>
            <a:r>
              <a:rPr lang="en-MY" sz="900" dirty="0" err="1">
                <a:latin typeface="Tw Cen MT" panose="020B0602020104020603" pitchFamily="34" charset="0"/>
              </a:rPr>
              <a:t>strategi</a:t>
            </a:r>
            <a:r>
              <a:rPr lang="en-MY" sz="900" dirty="0">
                <a:latin typeface="Tw Cen MT" panose="020B0602020104020603" pitchFamily="34" charset="0"/>
              </a:rPr>
              <a:t> yang </a:t>
            </a:r>
            <a:r>
              <a:rPr lang="en-MY" sz="900" dirty="0" err="1">
                <a:latin typeface="Tw Cen MT" panose="020B0602020104020603" pitchFamily="34" charset="0"/>
              </a:rPr>
              <a:t>sewajarnya</a:t>
            </a:r>
            <a:r>
              <a:rPr lang="en-MY" sz="900" dirty="0">
                <a:latin typeface="Tw Cen MT" panose="020B0602020104020603" pitchFamily="34" charset="0"/>
              </a:rPr>
              <a:t> </a:t>
            </a:r>
            <a:r>
              <a:rPr lang="en-MY" sz="900" dirty="0" err="1">
                <a:latin typeface="Tw Cen MT" panose="020B0602020104020603" pitchFamily="34" charset="0"/>
              </a:rPr>
              <a:t>dalam</a:t>
            </a:r>
            <a:r>
              <a:rPr lang="en-MY" sz="900" dirty="0">
                <a:latin typeface="Tw Cen MT" panose="020B0602020104020603" pitchFamily="34" charset="0"/>
              </a:rPr>
              <a:t> </a:t>
            </a:r>
            <a:r>
              <a:rPr lang="en-MY" sz="900" dirty="0" err="1">
                <a:latin typeface="Tw Cen MT" panose="020B0602020104020603" pitchFamily="34" charset="0"/>
              </a:rPr>
              <a:t>merasionalisasikan</a:t>
            </a:r>
            <a:r>
              <a:rPr lang="en-MY" sz="900" dirty="0">
                <a:latin typeface="Tw Cen MT" panose="020B0602020104020603" pitchFamily="34" charset="0"/>
              </a:rPr>
              <a:t> </a:t>
            </a:r>
            <a:r>
              <a:rPr lang="en-MY" sz="900" dirty="0" err="1">
                <a:latin typeface="Tw Cen MT" panose="020B0602020104020603" pitchFamily="34" charset="0"/>
              </a:rPr>
              <a:t>personel</a:t>
            </a:r>
            <a:r>
              <a:rPr lang="en-MY" sz="900" dirty="0">
                <a:latin typeface="Tw Cen MT" panose="020B0602020104020603" pitchFamily="34" charset="0"/>
              </a:rPr>
              <a:t> </a:t>
            </a:r>
            <a:r>
              <a:rPr lang="en-MY" sz="900" dirty="0" err="1">
                <a:latin typeface="Tw Cen MT" panose="020B0602020104020603" pitchFamily="34" charset="0"/>
              </a:rPr>
              <a:t>tempatan</a:t>
            </a:r>
            <a:r>
              <a:rPr lang="en-MY" sz="900" dirty="0">
                <a:latin typeface="Tw Cen MT" panose="020B0602020104020603" pitchFamily="34" charset="0"/>
              </a:rPr>
              <a:t> </a:t>
            </a:r>
            <a:r>
              <a:rPr lang="en-MY" sz="900" dirty="0" err="1">
                <a:latin typeface="Tw Cen MT" panose="020B0602020104020603" pitchFamily="34" charset="0"/>
              </a:rPr>
              <a:t>dan</a:t>
            </a:r>
            <a:r>
              <a:rPr lang="en-MY" sz="900" dirty="0">
                <a:latin typeface="Tw Cen MT" panose="020B0602020104020603" pitchFamily="34" charset="0"/>
              </a:rPr>
              <a:t> </a:t>
            </a:r>
            <a:r>
              <a:rPr lang="en-MY" sz="900" dirty="0" err="1">
                <a:latin typeface="Tw Cen MT" panose="020B0602020104020603" pitchFamily="34" charset="0"/>
              </a:rPr>
              <a:t>asing</a:t>
            </a:r>
            <a:r>
              <a:rPr lang="en-MY" sz="900" dirty="0">
                <a:latin typeface="Tw Cen MT" panose="020B0602020104020603" pitchFamily="34" charset="0"/>
              </a:rPr>
              <a:t> 	</a:t>
            </a:r>
          </a:p>
          <a:p>
            <a:pPr marL="228600" indent="-228600">
              <a:buAutoNum type="arabicPeriod"/>
            </a:pPr>
            <a:r>
              <a:rPr lang="en-MY" sz="900" dirty="0" err="1">
                <a:latin typeface="Tw Cen MT" panose="020B0602020104020603" pitchFamily="34" charset="0"/>
              </a:rPr>
              <a:t>Menghasilkan</a:t>
            </a:r>
            <a:r>
              <a:rPr lang="en-MY" sz="900" dirty="0">
                <a:latin typeface="Tw Cen MT" panose="020B0602020104020603" pitchFamily="34" charset="0"/>
              </a:rPr>
              <a:t> model </a:t>
            </a:r>
            <a:r>
              <a:rPr lang="en-MY" sz="900" dirty="0" err="1">
                <a:latin typeface="Tw Cen MT" panose="020B0602020104020603" pitchFamily="34" charset="0"/>
              </a:rPr>
              <a:t>dan</a:t>
            </a:r>
            <a:r>
              <a:rPr lang="en-MY" sz="900" dirty="0">
                <a:latin typeface="Tw Cen MT" panose="020B0602020104020603" pitchFamily="34" charset="0"/>
              </a:rPr>
              <a:t> </a:t>
            </a:r>
            <a:r>
              <a:rPr lang="en-MY" sz="900" dirty="0" err="1">
                <a:latin typeface="Tw Cen MT" panose="020B0602020104020603" pitchFamily="34" charset="0"/>
              </a:rPr>
              <a:t>kaedah</a:t>
            </a:r>
            <a:r>
              <a:rPr lang="en-MY" sz="900" dirty="0">
                <a:latin typeface="Tw Cen MT" panose="020B0602020104020603" pitchFamily="34" charset="0"/>
              </a:rPr>
              <a:t> </a:t>
            </a:r>
            <a:r>
              <a:rPr lang="en-MY" sz="900" dirty="0" err="1">
                <a:latin typeface="Tw Cen MT" panose="020B0602020104020603" pitchFamily="34" charset="0"/>
              </a:rPr>
              <a:t>unjuran</a:t>
            </a:r>
            <a:r>
              <a:rPr lang="en-MY" sz="900" dirty="0">
                <a:latin typeface="Tw Cen MT" panose="020B0602020104020603" pitchFamily="34" charset="0"/>
              </a:rPr>
              <a:t> </a:t>
            </a:r>
            <a:r>
              <a:rPr lang="en-MY" sz="900" dirty="0" err="1">
                <a:latin typeface="Tw Cen MT" panose="020B0602020104020603" pitchFamily="34" charset="0"/>
              </a:rPr>
              <a:t>terhadap</a:t>
            </a:r>
            <a:r>
              <a:rPr lang="en-MY" sz="900" dirty="0">
                <a:latin typeface="Tw Cen MT" panose="020B0602020104020603" pitchFamily="34" charset="0"/>
              </a:rPr>
              <a:t> </a:t>
            </a:r>
            <a:r>
              <a:rPr lang="en-MY" sz="900" dirty="0" err="1">
                <a:latin typeface="Tw Cen MT" panose="020B0602020104020603" pitchFamily="34" charset="0"/>
              </a:rPr>
              <a:t>penawaran</a:t>
            </a:r>
            <a:r>
              <a:rPr lang="en-MY" sz="900" dirty="0">
                <a:latin typeface="Tw Cen MT" panose="020B0602020104020603" pitchFamily="34" charset="0"/>
              </a:rPr>
              <a:t> </a:t>
            </a:r>
            <a:r>
              <a:rPr lang="en-MY" sz="900" dirty="0" err="1">
                <a:latin typeface="Tw Cen MT" panose="020B0602020104020603" pitchFamily="34" charset="0"/>
              </a:rPr>
              <a:t>dan</a:t>
            </a:r>
            <a:r>
              <a:rPr lang="en-MY" sz="900" dirty="0">
                <a:latin typeface="Tw Cen MT" panose="020B0602020104020603" pitchFamily="34" charset="0"/>
              </a:rPr>
              <a:t> </a:t>
            </a:r>
            <a:r>
              <a:rPr lang="en-MY" sz="900" dirty="0" err="1">
                <a:latin typeface="Tw Cen MT" panose="020B0602020104020603" pitchFamily="34" charset="0"/>
              </a:rPr>
              <a:t>permintaan</a:t>
            </a:r>
            <a:r>
              <a:rPr lang="en-MY" sz="900" dirty="0">
                <a:latin typeface="Tw Cen MT" panose="020B0602020104020603" pitchFamily="34" charset="0"/>
              </a:rPr>
              <a:t> </a:t>
            </a:r>
            <a:r>
              <a:rPr lang="en-MY" sz="900" dirty="0" err="1">
                <a:latin typeface="Tw Cen MT" panose="020B0602020104020603" pitchFamily="34" charset="0"/>
              </a:rPr>
              <a:t>pekerja</a:t>
            </a:r>
            <a:r>
              <a:rPr lang="en-MY" sz="900" dirty="0">
                <a:latin typeface="Tw Cen MT" panose="020B0602020104020603" pitchFamily="34" charset="0"/>
              </a:rPr>
              <a:t> </a:t>
            </a:r>
            <a:r>
              <a:rPr lang="en-MY" sz="900" dirty="0" err="1">
                <a:latin typeface="Tw Cen MT" panose="020B0602020104020603" pitchFamily="34" charset="0"/>
              </a:rPr>
              <a:t>binaan</a:t>
            </a:r>
            <a:endParaRPr lang="en-MY" sz="900" dirty="0">
              <a:latin typeface="Tw Cen MT" panose="020B0602020104020603" pitchFamily="34" charset="0"/>
            </a:endParaRPr>
          </a:p>
          <a:p>
            <a:pPr marL="228600" indent="-228600">
              <a:buAutoNum type="arabicPeriod"/>
            </a:pPr>
            <a:r>
              <a:rPr lang="en-MY" sz="900" dirty="0" err="1">
                <a:latin typeface="Tw Cen MT" panose="020B0602020104020603" pitchFamily="34" charset="0"/>
              </a:rPr>
              <a:t>Menganggarkan</a:t>
            </a:r>
            <a:r>
              <a:rPr lang="en-MY" sz="900" dirty="0">
                <a:latin typeface="Tw Cen MT" panose="020B0602020104020603" pitchFamily="34" charset="0"/>
              </a:rPr>
              <a:t> </a:t>
            </a:r>
            <a:r>
              <a:rPr lang="en-MY" sz="900" dirty="0" err="1">
                <a:latin typeface="Tw Cen MT" panose="020B0602020104020603" pitchFamily="34" charset="0"/>
              </a:rPr>
              <a:t>ketidakcukupan</a:t>
            </a:r>
            <a:r>
              <a:rPr lang="en-MY" sz="900" dirty="0">
                <a:latin typeface="Tw Cen MT" panose="020B0602020104020603" pitchFamily="34" charset="0"/>
              </a:rPr>
              <a:t> </a:t>
            </a:r>
            <a:r>
              <a:rPr lang="en-MY" sz="900" dirty="0" err="1">
                <a:latin typeface="Tw Cen MT" panose="020B0602020104020603" pitchFamily="34" charset="0"/>
              </a:rPr>
              <a:t>keperluan</a:t>
            </a:r>
            <a:r>
              <a:rPr lang="en-MY" sz="900" dirty="0">
                <a:latin typeface="Tw Cen MT" panose="020B0602020104020603" pitchFamily="34" charset="0"/>
              </a:rPr>
              <a:t> </a:t>
            </a:r>
            <a:r>
              <a:rPr lang="en-MY" sz="900" dirty="0" err="1">
                <a:latin typeface="Tw Cen MT" panose="020B0602020104020603" pitchFamily="34" charset="0"/>
              </a:rPr>
              <a:t>personel</a:t>
            </a:r>
            <a:r>
              <a:rPr lang="en-MY" sz="900" dirty="0">
                <a:latin typeface="Tw Cen MT" panose="020B0602020104020603" pitchFamily="34" charset="0"/>
              </a:rPr>
              <a:t> </a:t>
            </a:r>
            <a:r>
              <a:rPr lang="en-MY" sz="900" dirty="0" err="1">
                <a:latin typeface="Tw Cen MT" panose="020B0602020104020603" pitchFamily="34" charset="0"/>
              </a:rPr>
              <a:t>dalam</a:t>
            </a:r>
            <a:r>
              <a:rPr lang="en-MY" sz="900" dirty="0">
                <a:latin typeface="Tw Cen MT" panose="020B0602020104020603" pitchFamily="34" charset="0"/>
              </a:rPr>
              <a:t> </a:t>
            </a:r>
            <a:r>
              <a:rPr lang="en-MY" sz="900" dirty="0" err="1">
                <a:latin typeface="Tw Cen MT" panose="020B0602020104020603" pitchFamily="34" charset="0"/>
              </a:rPr>
              <a:t>industri</a:t>
            </a:r>
            <a:r>
              <a:rPr lang="en-MY" sz="900" dirty="0">
                <a:latin typeface="Tw Cen MT" panose="020B0602020104020603" pitchFamily="34" charset="0"/>
              </a:rPr>
              <a:t> </a:t>
            </a:r>
            <a:r>
              <a:rPr lang="en-MY" sz="900" dirty="0" err="1">
                <a:latin typeface="Tw Cen MT" panose="020B0602020104020603" pitchFamily="34" charset="0"/>
              </a:rPr>
              <a:t>pembinaan</a:t>
            </a:r>
            <a:r>
              <a:rPr lang="en-MY" sz="900" dirty="0">
                <a:latin typeface="Tw Cen MT" panose="020B0602020104020603" pitchFamily="34" charset="0"/>
              </a:rPr>
              <a:t> </a:t>
            </a:r>
            <a:r>
              <a:rPr lang="en-MY" sz="900" dirty="0" err="1">
                <a:latin typeface="Tw Cen MT" panose="020B0602020104020603" pitchFamily="34" charset="0"/>
              </a:rPr>
              <a:t>sehingga</a:t>
            </a:r>
            <a:r>
              <a:rPr lang="en-MY" sz="900" dirty="0">
                <a:latin typeface="Tw Cen MT" panose="020B0602020104020603" pitchFamily="34" charset="0"/>
              </a:rPr>
              <a:t> 2030.</a:t>
            </a:r>
          </a:p>
          <a:p>
            <a:pPr marL="228600" indent="-228600"/>
            <a:endParaRPr lang="en-US" sz="800" dirty="0">
              <a:latin typeface="Tw Cen MT" panose="020B0602020104020603" pitchFamily="34" charset="0"/>
            </a:endParaRPr>
          </a:p>
          <a:p>
            <a:pPr marL="228600" indent="-228600"/>
            <a:r>
              <a:rPr lang="en-US" sz="900" dirty="0" err="1">
                <a:latin typeface="Tw Cen MT" panose="020B0602020104020603" pitchFamily="34" charset="0"/>
              </a:rPr>
              <a:t>Penemuan</a:t>
            </a:r>
            <a:r>
              <a:rPr lang="en-US" sz="900" dirty="0">
                <a:latin typeface="Tw Cen MT" panose="020B0602020104020603" pitchFamily="34" charset="0"/>
              </a:rPr>
              <a:t>:</a:t>
            </a:r>
          </a:p>
          <a:p>
            <a:pPr marL="228600" indent="-228600" algn="just">
              <a:buAutoNum type="arabicPeriod"/>
            </a:pPr>
            <a:r>
              <a:rPr lang="en-MY" sz="900" dirty="0">
                <a:latin typeface="Tw Cen MT" panose="020B0602020104020603" pitchFamily="34" charset="0"/>
              </a:rPr>
              <a:t>Construction Personnel Modelling System (</a:t>
            </a:r>
            <a:r>
              <a:rPr lang="en-MY" sz="900" dirty="0" err="1">
                <a:latin typeface="Tw Cen MT" panose="020B0602020104020603" pitchFamily="34" charset="0"/>
              </a:rPr>
              <a:t>CoPMos</a:t>
            </a:r>
            <a:r>
              <a:rPr lang="en-MY" sz="900" dirty="0">
                <a:latin typeface="Tw Cen MT" panose="020B0602020104020603" pitchFamily="34" charset="0"/>
              </a:rPr>
              <a:t>) </a:t>
            </a:r>
            <a:r>
              <a:rPr lang="en-MY" sz="900" dirty="0" err="1">
                <a:latin typeface="Tw Cen MT" panose="020B0602020104020603" pitchFamily="34" charset="0"/>
              </a:rPr>
              <a:t>telah</a:t>
            </a:r>
            <a:r>
              <a:rPr lang="en-MY" sz="900" dirty="0">
                <a:latin typeface="Tw Cen MT" panose="020B0602020104020603" pitchFamily="34" charset="0"/>
              </a:rPr>
              <a:t> </a:t>
            </a:r>
            <a:r>
              <a:rPr lang="en-MY" sz="900" dirty="0" err="1">
                <a:latin typeface="Tw Cen MT" panose="020B0602020104020603" pitchFamily="34" charset="0"/>
              </a:rPr>
              <a:t>dibangunkan</a:t>
            </a:r>
            <a:r>
              <a:rPr lang="en-MY" sz="900" dirty="0">
                <a:latin typeface="Tw Cen MT" panose="020B0602020104020603" pitchFamily="34" charset="0"/>
              </a:rPr>
              <a:t> </a:t>
            </a:r>
            <a:r>
              <a:rPr lang="en-MY" sz="900" dirty="0" err="1">
                <a:latin typeface="Tw Cen MT" panose="020B0602020104020603" pitchFamily="34" charset="0"/>
              </a:rPr>
              <a:t>bagi</a:t>
            </a:r>
            <a:r>
              <a:rPr lang="en-MY" sz="900" dirty="0">
                <a:latin typeface="Tw Cen MT" panose="020B0602020104020603" pitchFamily="34" charset="0"/>
              </a:rPr>
              <a:t> </a:t>
            </a:r>
            <a:r>
              <a:rPr lang="en-MY" sz="900" dirty="0" err="1">
                <a:latin typeface="Tw Cen MT" panose="020B0602020104020603" pitchFamily="34" charset="0"/>
              </a:rPr>
              <a:t>menghasilkan</a:t>
            </a:r>
            <a:r>
              <a:rPr lang="en-MY" sz="900" dirty="0">
                <a:latin typeface="Tw Cen MT" panose="020B0602020104020603" pitchFamily="34" charset="0"/>
              </a:rPr>
              <a:t> </a:t>
            </a:r>
            <a:r>
              <a:rPr lang="en-MY" sz="900" dirty="0" err="1">
                <a:latin typeface="Tw Cen MT" panose="020B0602020104020603" pitchFamily="34" charset="0"/>
              </a:rPr>
              <a:t>unjuran</a:t>
            </a:r>
            <a:r>
              <a:rPr lang="en-MY" sz="900" dirty="0">
                <a:latin typeface="Tw Cen MT" panose="020B0602020104020603" pitchFamily="34" charset="0"/>
              </a:rPr>
              <a:t> </a:t>
            </a:r>
            <a:r>
              <a:rPr lang="en-MY" sz="900" dirty="0" err="1">
                <a:latin typeface="Tw Cen MT" panose="020B0602020104020603" pitchFamily="34" charset="0"/>
              </a:rPr>
              <a:t>permintaan</a:t>
            </a:r>
            <a:r>
              <a:rPr lang="en-MY" sz="900" dirty="0">
                <a:latin typeface="Tw Cen MT" panose="020B0602020104020603" pitchFamily="34" charset="0"/>
              </a:rPr>
              <a:t> </a:t>
            </a:r>
            <a:r>
              <a:rPr lang="en-MY" sz="900" dirty="0" err="1">
                <a:latin typeface="Tw Cen MT" panose="020B0602020104020603" pitchFamily="34" charset="0"/>
              </a:rPr>
              <a:t>dan</a:t>
            </a:r>
            <a:r>
              <a:rPr lang="en-MY" sz="900" dirty="0">
                <a:latin typeface="Tw Cen MT" panose="020B0602020104020603" pitchFamily="34" charset="0"/>
              </a:rPr>
              <a:t> </a:t>
            </a:r>
            <a:r>
              <a:rPr lang="en-MY" sz="900" dirty="0" err="1">
                <a:latin typeface="Tw Cen MT" panose="020B0602020104020603" pitchFamily="34" charset="0"/>
              </a:rPr>
              <a:t>penawaran</a:t>
            </a:r>
            <a:r>
              <a:rPr lang="en-MY" sz="900" dirty="0">
                <a:latin typeface="Tw Cen MT" panose="020B0602020104020603" pitchFamily="34" charset="0"/>
              </a:rPr>
              <a:t>  </a:t>
            </a:r>
            <a:r>
              <a:rPr lang="en-MY" sz="900" dirty="0" err="1">
                <a:latin typeface="Tw Cen MT" panose="020B0602020104020603" pitchFamily="34" charset="0"/>
              </a:rPr>
              <a:t>personel</a:t>
            </a:r>
            <a:r>
              <a:rPr lang="en-MY" sz="900" dirty="0">
                <a:latin typeface="Tw Cen MT" panose="020B0602020104020603" pitchFamily="34" charset="0"/>
              </a:rPr>
              <a:t> </a:t>
            </a:r>
            <a:r>
              <a:rPr lang="en-MY" sz="900" dirty="0" err="1">
                <a:latin typeface="Tw Cen MT" panose="020B0602020104020603" pitchFamily="34" charset="0"/>
              </a:rPr>
              <a:t>binaan</a:t>
            </a:r>
            <a:r>
              <a:rPr lang="en-MY" sz="900" dirty="0">
                <a:latin typeface="Tw Cen MT" panose="020B0602020104020603" pitchFamily="34" charset="0"/>
              </a:rPr>
              <a:t> </a:t>
            </a:r>
            <a:r>
              <a:rPr lang="en-MY" sz="900" dirty="0" err="1">
                <a:latin typeface="Tw Cen MT" panose="020B0602020104020603" pitchFamily="34" charset="0"/>
              </a:rPr>
              <a:t>di</a:t>
            </a:r>
            <a:r>
              <a:rPr lang="en-MY" sz="900" dirty="0">
                <a:latin typeface="Tw Cen MT" panose="020B0602020104020603" pitchFamily="34" charset="0"/>
              </a:rPr>
              <a:t> Malaysia </a:t>
            </a:r>
            <a:r>
              <a:rPr lang="en-MY" sz="900" dirty="0" err="1">
                <a:latin typeface="Tw Cen MT" panose="020B0602020104020603" pitchFamily="34" charset="0"/>
              </a:rPr>
              <a:t>sehingga</a:t>
            </a:r>
            <a:r>
              <a:rPr lang="en-MY" sz="900" dirty="0">
                <a:latin typeface="Tw Cen MT" panose="020B0602020104020603" pitchFamily="34" charset="0"/>
              </a:rPr>
              <a:t> </a:t>
            </a:r>
            <a:r>
              <a:rPr lang="en-MY" sz="900" dirty="0" err="1">
                <a:latin typeface="Tw Cen MT" panose="020B0602020104020603" pitchFamily="34" charset="0"/>
              </a:rPr>
              <a:t>tahun</a:t>
            </a:r>
            <a:r>
              <a:rPr lang="en-MY" sz="900" dirty="0">
                <a:latin typeface="Tw Cen MT" panose="020B0602020104020603" pitchFamily="34" charset="0"/>
              </a:rPr>
              <a:t> 2020. Model </a:t>
            </a:r>
            <a:r>
              <a:rPr lang="en-MY" sz="900" dirty="0" err="1">
                <a:latin typeface="Tw Cen MT" panose="020B0602020104020603" pitchFamily="34" charset="0"/>
              </a:rPr>
              <a:t>ini</a:t>
            </a:r>
            <a:r>
              <a:rPr lang="en-MY" sz="900" dirty="0">
                <a:latin typeface="Tw Cen MT" panose="020B0602020104020603" pitchFamily="34" charset="0"/>
              </a:rPr>
              <a:t> </a:t>
            </a:r>
            <a:r>
              <a:rPr lang="en-MY" sz="900" dirty="0" err="1">
                <a:latin typeface="Tw Cen MT" panose="020B0602020104020603" pitchFamily="34" charset="0"/>
              </a:rPr>
              <a:t>boleh</a:t>
            </a:r>
            <a:r>
              <a:rPr lang="en-MY" sz="900" dirty="0">
                <a:latin typeface="Tw Cen MT" panose="020B0602020104020603" pitchFamily="34" charset="0"/>
              </a:rPr>
              <a:t> </a:t>
            </a:r>
            <a:r>
              <a:rPr lang="en-MY" sz="900" dirty="0" err="1">
                <a:latin typeface="Tw Cen MT" panose="020B0602020104020603" pitchFamily="34" charset="0"/>
              </a:rPr>
              <a:t>digunakan</a:t>
            </a:r>
            <a:r>
              <a:rPr lang="en-MY" sz="900" dirty="0">
                <a:latin typeface="Tw Cen MT" panose="020B0602020104020603" pitchFamily="34" charset="0"/>
              </a:rPr>
              <a:t> </a:t>
            </a:r>
            <a:r>
              <a:rPr lang="en-MY" sz="900" dirty="0" err="1">
                <a:latin typeface="Tw Cen MT" panose="020B0602020104020603" pitchFamily="34" charset="0"/>
              </a:rPr>
              <a:t>bermula</a:t>
            </a:r>
            <a:r>
              <a:rPr lang="en-MY" sz="900" dirty="0">
                <a:latin typeface="Tw Cen MT" panose="020B0602020104020603" pitchFamily="34" charset="0"/>
              </a:rPr>
              <a:t> 2018. </a:t>
            </a:r>
            <a:r>
              <a:rPr lang="en-MY" sz="900" dirty="0" err="1">
                <a:latin typeface="Tw Cen MT" panose="020B0602020104020603" pitchFamily="34" charset="0"/>
              </a:rPr>
              <a:t>CopMos</a:t>
            </a:r>
            <a:r>
              <a:rPr lang="en-MY" sz="900" dirty="0">
                <a:latin typeface="Tw Cen MT" panose="020B0602020104020603" pitchFamily="34" charset="0"/>
              </a:rPr>
              <a:t> </a:t>
            </a:r>
            <a:r>
              <a:rPr lang="en-MY" sz="900" dirty="0" err="1">
                <a:latin typeface="Tw Cen MT" panose="020B0602020104020603" pitchFamily="34" charset="0"/>
              </a:rPr>
              <a:t>juga</a:t>
            </a:r>
            <a:r>
              <a:rPr lang="en-MY" sz="900" dirty="0">
                <a:latin typeface="Tw Cen MT" panose="020B0602020104020603" pitchFamily="34" charset="0"/>
              </a:rPr>
              <a:t> </a:t>
            </a:r>
            <a:r>
              <a:rPr lang="en-MY" sz="900" dirty="0" err="1">
                <a:latin typeface="Tw Cen MT" panose="020B0602020104020603" pitchFamily="34" charset="0"/>
              </a:rPr>
              <a:t>boleh</a:t>
            </a:r>
            <a:r>
              <a:rPr lang="en-MY" sz="900" dirty="0">
                <a:latin typeface="Tw Cen MT" panose="020B0602020104020603" pitchFamily="34" charset="0"/>
              </a:rPr>
              <a:t> </a:t>
            </a:r>
            <a:r>
              <a:rPr lang="en-MY" sz="900" dirty="0" err="1">
                <a:latin typeface="Tw Cen MT" panose="020B0602020104020603" pitchFamily="34" charset="0"/>
              </a:rPr>
              <a:t>digunapakai</a:t>
            </a:r>
            <a:r>
              <a:rPr lang="en-MY" sz="900" dirty="0">
                <a:latin typeface="Tw Cen MT" panose="020B0602020104020603" pitchFamily="34" charset="0"/>
              </a:rPr>
              <a:t> </a:t>
            </a:r>
            <a:r>
              <a:rPr lang="en-MY" sz="900" dirty="0" err="1">
                <a:latin typeface="Tw Cen MT" panose="020B0602020104020603" pitchFamily="34" charset="0"/>
              </a:rPr>
              <a:t>sehingga</a:t>
            </a:r>
            <a:r>
              <a:rPr lang="en-MY" sz="900" dirty="0">
                <a:latin typeface="Tw Cen MT" panose="020B0602020104020603" pitchFamily="34" charset="0"/>
              </a:rPr>
              <a:t> </a:t>
            </a:r>
            <a:r>
              <a:rPr lang="en-MY" sz="900" dirty="0" err="1">
                <a:latin typeface="Tw Cen MT" panose="020B0602020104020603" pitchFamily="34" charset="0"/>
              </a:rPr>
              <a:t>tahun</a:t>
            </a:r>
            <a:r>
              <a:rPr lang="en-MY" sz="900" dirty="0">
                <a:latin typeface="Tw Cen MT" panose="020B0602020104020603" pitchFamily="34" charset="0"/>
              </a:rPr>
              <a:t> 2030  </a:t>
            </a:r>
            <a:r>
              <a:rPr lang="en-MY" sz="900" dirty="0" err="1">
                <a:latin typeface="Tw Cen MT" panose="020B0602020104020603" pitchFamily="34" charset="0"/>
              </a:rPr>
              <a:t>dengan</a:t>
            </a:r>
            <a:r>
              <a:rPr lang="en-MY" sz="900" dirty="0">
                <a:latin typeface="Tw Cen MT" panose="020B0602020104020603" pitchFamily="34" charset="0"/>
              </a:rPr>
              <a:t> input parameter </a:t>
            </a:r>
            <a:r>
              <a:rPr lang="en-MY" sz="900" dirty="0" err="1" smtClean="0">
                <a:latin typeface="Tw Cen MT" panose="020B0602020104020603" pitchFamily="34" charset="0"/>
              </a:rPr>
              <a:t>tahunan</a:t>
            </a:r>
            <a:r>
              <a:rPr lang="en-MY" sz="900" dirty="0" smtClean="0">
                <a:latin typeface="Tw Cen MT" panose="020B0602020104020603" pitchFamily="34" charset="0"/>
              </a:rPr>
              <a:t> </a:t>
            </a:r>
            <a:r>
              <a:rPr lang="en-MY" sz="900" dirty="0" err="1">
                <a:latin typeface="Tw Cen MT" panose="020B0602020104020603" pitchFamily="34" charset="0"/>
              </a:rPr>
              <a:t>terkini</a:t>
            </a:r>
            <a:r>
              <a:rPr lang="en-MY" sz="900" dirty="0">
                <a:latin typeface="Tw Cen MT" panose="020B0602020104020603" pitchFamily="34" charset="0"/>
              </a:rPr>
              <a:t>.</a:t>
            </a:r>
          </a:p>
          <a:p>
            <a:pPr marL="228600" indent="-228600" algn="just">
              <a:buAutoNum type="arabicPeriod"/>
            </a:pPr>
            <a:r>
              <a:rPr lang="en-MY" sz="900" dirty="0">
                <a:latin typeface="Tw Cen MT" panose="020B0602020104020603" pitchFamily="34" charset="0"/>
              </a:rPr>
              <a:t>Dashboard </a:t>
            </a:r>
            <a:r>
              <a:rPr lang="en-MY" sz="900" dirty="0" err="1">
                <a:latin typeface="Tw Cen MT" panose="020B0602020104020603" pitchFamily="34" charset="0"/>
              </a:rPr>
              <a:t>Penanda</a:t>
            </a:r>
            <a:r>
              <a:rPr lang="en-MY" sz="900" dirty="0">
                <a:latin typeface="Tw Cen MT" panose="020B0602020104020603" pitchFamily="34" charset="0"/>
              </a:rPr>
              <a:t> Aras </a:t>
            </a:r>
            <a:r>
              <a:rPr lang="en-MY" sz="900" dirty="0" err="1">
                <a:latin typeface="Tw Cen MT" panose="020B0602020104020603" pitchFamily="34" charset="0"/>
              </a:rPr>
              <a:t>dengan</a:t>
            </a:r>
            <a:r>
              <a:rPr lang="en-MY" sz="900" dirty="0">
                <a:latin typeface="Tw Cen MT" panose="020B0602020104020603" pitchFamily="34" charset="0"/>
              </a:rPr>
              <a:t> </a:t>
            </a:r>
            <a:r>
              <a:rPr lang="en-MY" sz="900" dirty="0" err="1">
                <a:latin typeface="Tw Cen MT" panose="020B0602020104020603" pitchFamily="34" charset="0"/>
              </a:rPr>
              <a:t>negara</a:t>
            </a:r>
            <a:r>
              <a:rPr lang="en-MY" sz="900" dirty="0">
                <a:latin typeface="Tw Cen MT" panose="020B0602020104020603" pitchFamily="34" charset="0"/>
              </a:rPr>
              <a:t> </a:t>
            </a:r>
            <a:r>
              <a:rPr lang="en-MY" sz="900" dirty="0" err="1">
                <a:latin typeface="Tw Cen MT" panose="020B0602020104020603" pitchFamily="34" charset="0"/>
              </a:rPr>
              <a:t>maju</a:t>
            </a:r>
            <a:r>
              <a:rPr lang="en-MY" sz="900" dirty="0">
                <a:latin typeface="Tw Cen MT" panose="020B0602020104020603" pitchFamily="34" charset="0"/>
              </a:rPr>
              <a:t> </a:t>
            </a:r>
            <a:r>
              <a:rPr lang="en-MY" sz="900" dirty="0" err="1">
                <a:latin typeface="Tw Cen MT" panose="020B0602020104020603" pitchFamily="34" charset="0"/>
              </a:rPr>
              <a:t>telah</a:t>
            </a:r>
            <a:r>
              <a:rPr lang="en-MY" sz="900" dirty="0">
                <a:latin typeface="Tw Cen MT" panose="020B0602020104020603" pitchFamily="34" charset="0"/>
              </a:rPr>
              <a:t> </a:t>
            </a:r>
            <a:r>
              <a:rPr lang="en-MY" sz="900" dirty="0" err="1">
                <a:latin typeface="Tw Cen MT" panose="020B0602020104020603" pitchFamily="34" charset="0"/>
              </a:rPr>
              <a:t>dibangunkan</a:t>
            </a:r>
            <a:r>
              <a:rPr lang="en-MY" sz="900" dirty="0">
                <a:latin typeface="Tw Cen MT" panose="020B0602020104020603" pitchFamily="34" charset="0"/>
              </a:rPr>
              <a:t> </a:t>
            </a:r>
            <a:r>
              <a:rPr lang="en-MY" sz="900" dirty="0" err="1">
                <a:latin typeface="Tw Cen MT" panose="020B0602020104020603" pitchFamily="34" charset="0"/>
              </a:rPr>
              <a:t>bagi</a:t>
            </a:r>
            <a:r>
              <a:rPr lang="en-MY" sz="900" dirty="0">
                <a:latin typeface="Tw Cen MT" panose="020B0602020104020603" pitchFamily="34" charset="0"/>
              </a:rPr>
              <a:t> </a:t>
            </a:r>
            <a:r>
              <a:rPr lang="en-MY" sz="900" dirty="0" err="1">
                <a:latin typeface="Tw Cen MT" panose="020B0602020104020603" pitchFamily="34" charset="0"/>
              </a:rPr>
              <a:t>mengenalpasti</a:t>
            </a:r>
            <a:r>
              <a:rPr lang="en-MY" sz="900" dirty="0">
                <a:latin typeface="Tw Cen MT" panose="020B0602020104020603" pitchFamily="34" charset="0"/>
              </a:rPr>
              <a:t> </a:t>
            </a:r>
            <a:r>
              <a:rPr lang="en-MY" sz="900" dirty="0" err="1">
                <a:latin typeface="Tw Cen MT" panose="020B0602020104020603" pitchFamily="34" charset="0"/>
              </a:rPr>
              <a:t>amalan</a:t>
            </a:r>
            <a:r>
              <a:rPr lang="en-MY" sz="900" dirty="0">
                <a:latin typeface="Tw Cen MT" panose="020B0602020104020603" pitchFamily="34" charset="0"/>
              </a:rPr>
              <a:t> </a:t>
            </a:r>
            <a:r>
              <a:rPr lang="en-MY" sz="900" dirty="0" err="1">
                <a:latin typeface="Tw Cen MT" panose="020B0602020104020603" pitchFamily="34" charset="0"/>
              </a:rPr>
              <a:t>terbaik</a:t>
            </a:r>
            <a:r>
              <a:rPr lang="en-MY" sz="900" dirty="0">
                <a:latin typeface="Tw Cen MT" panose="020B0602020104020603" pitchFamily="34" charset="0"/>
              </a:rPr>
              <a:t> </a:t>
            </a:r>
            <a:r>
              <a:rPr lang="en-MY" sz="900" dirty="0" err="1">
                <a:latin typeface="Tw Cen MT" panose="020B0602020104020603" pitchFamily="34" charset="0"/>
              </a:rPr>
              <a:t>dalam</a:t>
            </a:r>
            <a:r>
              <a:rPr lang="en-MY" sz="900" dirty="0">
                <a:latin typeface="Tw Cen MT" panose="020B0602020104020603" pitchFamily="34" charset="0"/>
              </a:rPr>
              <a:t> </a:t>
            </a:r>
            <a:r>
              <a:rPr lang="en-MY" sz="900" dirty="0" err="1">
                <a:latin typeface="Tw Cen MT" panose="020B0602020104020603" pitchFamily="34" charset="0"/>
              </a:rPr>
              <a:t>pengurusan</a:t>
            </a:r>
            <a:r>
              <a:rPr lang="en-MY" sz="900" dirty="0">
                <a:latin typeface="Tw Cen MT" panose="020B0602020104020603" pitchFamily="34" charset="0"/>
              </a:rPr>
              <a:t> </a:t>
            </a:r>
            <a:r>
              <a:rPr lang="en-MY" sz="900" dirty="0" err="1">
                <a:latin typeface="Tw Cen MT" panose="020B0602020104020603" pitchFamily="34" charset="0"/>
              </a:rPr>
              <a:t>tenaga</a:t>
            </a:r>
            <a:r>
              <a:rPr lang="en-MY" sz="900" dirty="0">
                <a:latin typeface="Tw Cen MT" panose="020B0602020104020603" pitchFamily="34" charset="0"/>
              </a:rPr>
              <a:t> </a:t>
            </a:r>
            <a:r>
              <a:rPr lang="en-MY" sz="900" dirty="0" err="1">
                <a:latin typeface="Tw Cen MT" panose="020B0602020104020603" pitchFamily="34" charset="0"/>
              </a:rPr>
              <a:t>kerja</a:t>
            </a:r>
            <a:r>
              <a:rPr lang="en-MY" sz="900" dirty="0">
                <a:latin typeface="Tw Cen MT" panose="020B0602020104020603" pitchFamily="34" charset="0"/>
              </a:rPr>
              <a:t> </a:t>
            </a:r>
            <a:r>
              <a:rPr lang="en-MY" sz="900" dirty="0" err="1">
                <a:latin typeface="Tw Cen MT" panose="020B0602020104020603" pitchFamily="34" charset="0"/>
              </a:rPr>
              <a:t>dalam</a:t>
            </a:r>
            <a:r>
              <a:rPr lang="en-MY" sz="900" dirty="0">
                <a:latin typeface="Tw Cen MT" panose="020B0602020104020603" pitchFamily="34" charset="0"/>
              </a:rPr>
              <a:t> </a:t>
            </a:r>
            <a:r>
              <a:rPr lang="en-MY" sz="900" dirty="0" err="1">
                <a:latin typeface="Tw Cen MT" panose="020B0602020104020603" pitchFamily="34" charset="0"/>
              </a:rPr>
              <a:t>industri</a:t>
            </a:r>
            <a:r>
              <a:rPr lang="en-MY" sz="900" dirty="0">
                <a:latin typeface="Tw Cen MT" panose="020B0602020104020603" pitchFamily="34" charset="0"/>
              </a:rPr>
              <a:t> </a:t>
            </a:r>
            <a:r>
              <a:rPr lang="en-MY" sz="900" dirty="0" err="1">
                <a:latin typeface="Tw Cen MT" panose="020B0602020104020603" pitchFamily="34" charset="0"/>
              </a:rPr>
              <a:t>pembinaan</a:t>
            </a:r>
            <a:r>
              <a:rPr lang="en-MY" sz="900" dirty="0">
                <a:latin typeface="Tw Cen MT" panose="020B0602020104020603" pitchFamily="34" charset="0"/>
              </a:rPr>
              <a:t>.</a:t>
            </a:r>
          </a:p>
          <a:p>
            <a:pPr marL="228600" indent="-228600" algn="just">
              <a:buAutoNum type="arabicPeriod"/>
            </a:pPr>
            <a:r>
              <a:rPr lang="en-MY" sz="900" dirty="0">
                <a:latin typeface="Tw Cen MT" panose="020B0602020104020603" pitchFamily="34" charset="0"/>
              </a:rPr>
              <a:t>Human Capital Management Model (HCMM) </a:t>
            </a:r>
            <a:r>
              <a:rPr lang="en-MY" sz="900" dirty="0" err="1">
                <a:latin typeface="Tw Cen MT" panose="020B0602020104020603" pitchFamily="34" charset="0"/>
              </a:rPr>
              <a:t>dibangunkan</a:t>
            </a:r>
            <a:r>
              <a:rPr lang="en-MY" sz="900" dirty="0">
                <a:latin typeface="Tw Cen MT" panose="020B0602020104020603" pitchFamily="34" charset="0"/>
              </a:rPr>
              <a:t> </a:t>
            </a:r>
            <a:r>
              <a:rPr lang="en-MY" sz="900" dirty="0" err="1">
                <a:latin typeface="Tw Cen MT" panose="020B0602020104020603" pitchFamily="34" charset="0"/>
              </a:rPr>
              <a:t>bagi</a:t>
            </a:r>
            <a:r>
              <a:rPr lang="en-MY" sz="900" dirty="0">
                <a:latin typeface="Tw Cen MT" panose="020B0602020104020603" pitchFamily="34" charset="0"/>
              </a:rPr>
              <a:t> </a:t>
            </a:r>
            <a:r>
              <a:rPr lang="en-MY" sz="900" dirty="0" err="1">
                <a:latin typeface="Tw Cen MT" panose="020B0602020104020603" pitchFamily="34" charset="0"/>
              </a:rPr>
              <a:t>mengenalpasti</a:t>
            </a:r>
            <a:r>
              <a:rPr lang="en-MY" sz="900" dirty="0">
                <a:latin typeface="Tw Cen MT" panose="020B0602020104020603" pitchFamily="34" charset="0"/>
              </a:rPr>
              <a:t> </a:t>
            </a:r>
            <a:r>
              <a:rPr lang="en-MY" sz="900" dirty="0" err="1">
                <a:latin typeface="Tw Cen MT" panose="020B0602020104020603" pitchFamily="34" charset="0"/>
              </a:rPr>
              <a:t>penawaran</a:t>
            </a:r>
            <a:r>
              <a:rPr lang="en-MY" sz="900" dirty="0">
                <a:latin typeface="Tw Cen MT" panose="020B0602020104020603" pitchFamily="34" charset="0"/>
              </a:rPr>
              <a:t> </a:t>
            </a:r>
            <a:r>
              <a:rPr lang="en-MY" sz="900" dirty="0" err="1">
                <a:latin typeface="Tw Cen MT" panose="020B0602020104020603" pitchFamily="34" charset="0"/>
              </a:rPr>
              <a:t>personel</a:t>
            </a:r>
            <a:r>
              <a:rPr lang="en-MY" sz="900" dirty="0">
                <a:latin typeface="Tw Cen MT" panose="020B0602020104020603" pitchFamily="34" charset="0"/>
              </a:rPr>
              <a:t> </a:t>
            </a:r>
            <a:r>
              <a:rPr lang="en-MY" sz="900" dirty="0" err="1">
                <a:latin typeface="Tw Cen MT" panose="020B0602020104020603" pitchFamily="34" charset="0"/>
              </a:rPr>
              <a:t>tempatan</a:t>
            </a:r>
            <a:r>
              <a:rPr lang="en-MY" sz="900" dirty="0">
                <a:latin typeface="Tw Cen MT" panose="020B0602020104020603" pitchFamily="34" charset="0"/>
              </a:rPr>
              <a:t> </a:t>
            </a:r>
            <a:r>
              <a:rPr lang="en-MY" sz="900" dirty="0" err="1">
                <a:latin typeface="Tw Cen MT" panose="020B0602020104020603" pitchFamily="34" charset="0"/>
              </a:rPr>
              <a:t>sebagai</a:t>
            </a:r>
            <a:r>
              <a:rPr lang="en-MY" sz="900" dirty="0">
                <a:latin typeface="Tw Cen MT" panose="020B0602020104020603" pitchFamily="34" charset="0"/>
              </a:rPr>
              <a:t> </a:t>
            </a:r>
            <a:r>
              <a:rPr lang="en-MY" sz="900" dirty="0" err="1">
                <a:latin typeface="Tw Cen MT" panose="020B0602020104020603" pitchFamily="34" charset="0"/>
              </a:rPr>
              <a:t>pilihan</a:t>
            </a:r>
            <a:r>
              <a:rPr lang="en-MY" sz="900" dirty="0">
                <a:latin typeface="Tw Cen MT" panose="020B0602020104020603" pitchFamily="34" charset="0"/>
              </a:rPr>
              <a:t> </a:t>
            </a:r>
            <a:r>
              <a:rPr lang="en-MY" sz="900" dirty="0" err="1">
                <a:latin typeface="Tw Cen MT" panose="020B0602020104020603" pitchFamily="34" charset="0"/>
              </a:rPr>
              <a:t>utama</a:t>
            </a:r>
            <a:r>
              <a:rPr lang="en-MY" sz="900" dirty="0">
                <a:latin typeface="Tw Cen MT" panose="020B0602020104020603" pitchFamily="34" charset="0"/>
              </a:rPr>
              <a:t> </a:t>
            </a:r>
            <a:r>
              <a:rPr lang="en-MY" sz="900" dirty="0" err="1">
                <a:latin typeface="Tw Cen MT" panose="020B0602020104020603" pitchFamily="34" charset="0"/>
              </a:rPr>
              <a:t>sebelum</a:t>
            </a:r>
            <a:r>
              <a:rPr lang="en-MY" sz="900" dirty="0">
                <a:latin typeface="Tw Cen MT" panose="020B0602020104020603" pitchFamily="34" charset="0"/>
              </a:rPr>
              <a:t>  </a:t>
            </a:r>
            <a:r>
              <a:rPr lang="en-MY" sz="900" dirty="0" err="1">
                <a:latin typeface="Tw Cen MT" panose="020B0602020104020603" pitchFamily="34" charset="0"/>
              </a:rPr>
              <a:t>kemasukan</a:t>
            </a:r>
            <a:r>
              <a:rPr lang="en-MY" sz="900" dirty="0">
                <a:latin typeface="Tw Cen MT" panose="020B0602020104020603" pitchFamily="34" charset="0"/>
              </a:rPr>
              <a:t> </a:t>
            </a:r>
            <a:r>
              <a:rPr lang="en-MY" sz="900" dirty="0" err="1">
                <a:latin typeface="Tw Cen MT" panose="020B0602020104020603" pitchFamily="34" charset="0"/>
              </a:rPr>
              <a:t>pekerja</a:t>
            </a:r>
            <a:r>
              <a:rPr lang="en-MY" sz="900" dirty="0">
                <a:latin typeface="Tw Cen MT" panose="020B0602020104020603" pitchFamily="34" charset="0"/>
              </a:rPr>
              <a:t> </a:t>
            </a:r>
            <a:r>
              <a:rPr lang="en-MY" sz="900" dirty="0" err="1">
                <a:latin typeface="Tw Cen MT" panose="020B0602020104020603" pitchFamily="34" charset="0"/>
              </a:rPr>
              <a:t>asing</a:t>
            </a:r>
            <a:r>
              <a:rPr lang="en-MY" sz="900" dirty="0">
                <a:latin typeface="Tw Cen MT" panose="020B0602020104020603" pitchFamily="34" charset="0"/>
              </a:rPr>
              <a:t> </a:t>
            </a:r>
            <a:r>
              <a:rPr lang="en-MY" sz="900" dirty="0" err="1">
                <a:latin typeface="Tw Cen MT" panose="020B0602020104020603" pitchFamily="34" charset="0"/>
              </a:rPr>
              <a:t>dibuat</a:t>
            </a:r>
            <a:r>
              <a:rPr lang="en-MY" sz="900" dirty="0">
                <a:latin typeface="Tw Cen MT" panose="020B0602020104020603" pitchFamily="34" charset="0"/>
              </a:rPr>
              <a:t>. </a:t>
            </a:r>
            <a:r>
              <a:rPr lang="en-MY" sz="900" dirty="0" err="1">
                <a:latin typeface="Tw Cen MT" panose="020B0602020104020603" pitchFamily="34" charset="0"/>
              </a:rPr>
              <a:t>Sebarang</a:t>
            </a:r>
            <a:r>
              <a:rPr lang="en-MY" sz="900" dirty="0">
                <a:latin typeface="Tw Cen MT" panose="020B0602020104020603" pitchFamily="34" charset="0"/>
              </a:rPr>
              <a:t> </a:t>
            </a:r>
            <a:r>
              <a:rPr lang="en-MY" sz="900" dirty="0" err="1">
                <a:latin typeface="Tw Cen MT" panose="020B0602020104020603" pitchFamily="34" charset="0"/>
              </a:rPr>
              <a:t>kekurangan</a:t>
            </a:r>
            <a:r>
              <a:rPr lang="en-MY" sz="900" dirty="0">
                <a:latin typeface="Tw Cen MT" panose="020B0602020104020603" pitchFamily="34" charset="0"/>
              </a:rPr>
              <a:t> </a:t>
            </a:r>
            <a:r>
              <a:rPr lang="en-MY" sz="900" dirty="0" err="1">
                <a:latin typeface="Tw Cen MT" panose="020B0602020104020603" pitchFamily="34" charset="0"/>
              </a:rPr>
              <a:t>akan</a:t>
            </a:r>
            <a:r>
              <a:rPr lang="en-MY" sz="900" dirty="0">
                <a:latin typeface="Tw Cen MT" panose="020B0602020104020603" pitchFamily="34" charset="0"/>
              </a:rPr>
              <a:t> </a:t>
            </a:r>
            <a:r>
              <a:rPr lang="en-MY" sz="900" dirty="0" err="1">
                <a:latin typeface="Tw Cen MT" panose="020B0602020104020603" pitchFamily="34" charset="0"/>
              </a:rPr>
              <a:t>menjadi</a:t>
            </a:r>
            <a:r>
              <a:rPr lang="en-MY" sz="900" dirty="0">
                <a:latin typeface="Tw Cen MT" panose="020B0602020104020603" pitchFamily="34" charset="0"/>
              </a:rPr>
              <a:t> </a:t>
            </a:r>
            <a:r>
              <a:rPr lang="en-MY" sz="900" dirty="0" err="1">
                <a:latin typeface="Tw Cen MT" panose="020B0602020104020603" pitchFamily="34" charset="0"/>
              </a:rPr>
              <a:t>asas</a:t>
            </a:r>
            <a:r>
              <a:rPr lang="en-MY" sz="900" dirty="0">
                <a:latin typeface="Tw Cen MT" panose="020B0602020104020603" pitchFamily="34" charset="0"/>
              </a:rPr>
              <a:t> </a:t>
            </a:r>
            <a:r>
              <a:rPr lang="en-MY" sz="900" dirty="0" err="1">
                <a:latin typeface="Tw Cen MT" panose="020B0602020104020603" pitchFamily="34" charset="0"/>
              </a:rPr>
              <a:t>kepada</a:t>
            </a:r>
            <a:r>
              <a:rPr lang="en-MY" sz="900" dirty="0">
                <a:latin typeface="Tw Cen MT" panose="020B0602020104020603" pitchFamily="34" charset="0"/>
              </a:rPr>
              <a:t> </a:t>
            </a:r>
            <a:r>
              <a:rPr lang="en-MY" sz="900" dirty="0" err="1">
                <a:latin typeface="Tw Cen MT" panose="020B0602020104020603" pitchFamily="34" charset="0"/>
              </a:rPr>
              <a:t>pembangunan</a:t>
            </a:r>
            <a:r>
              <a:rPr lang="en-MY" sz="900" dirty="0">
                <a:latin typeface="Tw Cen MT" panose="020B0602020104020603" pitchFamily="34" charset="0"/>
              </a:rPr>
              <a:t> </a:t>
            </a:r>
            <a:r>
              <a:rPr lang="en-MY" sz="900" dirty="0" err="1">
                <a:latin typeface="Tw Cen MT" panose="020B0602020104020603" pitchFamily="34" charset="0"/>
              </a:rPr>
              <a:t>modul</a:t>
            </a:r>
            <a:r>
              <a:rPr lang="en-MY" sz="900" dirty="0">
                <a:latin typeface="Tw Cen MT" panose="020B0602020104020603" pitchFamily="34" charset="0"/>
              </a:rPr>
              <a:t> </a:t>
            </a:r>
            <a:r>
              <a:rPr lang="en-MY" sz="900" dirty="0" err="1">
                <a:latin typeface="Tw Cen MT" panose="020B0602020104020603" pitchFamily="34" charset="0"/>
              </a:rPr>
              <a:t>latihan</a:t>
            </a:r>
            <a:r>
              <a:rPr lang="en-MY" sz="900" dirty="0">
                <a:latin typeface="Tw Cen MT" panose="020B0602020104020603" pitchFamily="34" charset="0"/>
              </a:rPr>
              <a:t> </a:t>
            </a:r>
            <a:r>
              <a:rPr lang="en-MY" sz="900" dirty="0" err="1">
                <a:latin typeface="Tw Cen MT" panose="020B0602020104020603" pitchFamily="34" charset="0"/>
              </a:rPr>
              <a:t>oleh</a:t>
            </a:r>
            <a:r>
              <a:rPr lang="en-MY" sz="900" dirty="0">
                <a:latin typeface="Tw Cen MT" panose="020B0602020104020603" pitchFamily="34" charset="0"/>
              </a:rPr>
              <a:t> </a:t>
            </a:r>
            <a:r>
              <a:rPr lang="en-MY" sz="900" dirty="0" err="1">
                <a:latin typeface="Tw Cen MT" panose="020B0602020104020603" pitchFamily="34" charset="0"/>
              </a:rPr>
              <a:t>institusi</a:t>
            </a:r>
            <a:r>
              <a:rPr lang="en-MY" sz="900" dirty="0">
                <a:latin typeface="Tw Cen MT" panose="020B0602020104020603" pitchFamily="34" charset="0"/>
              </a:rPr>
              <a:t> TVET.</a:t>
            </a:r>
          </a:p>
          <a:p>
            <a:pPr marL="228600" indent="-228600" algn="just">
              <a:buAutoNum type="arabicPeriod"/>
            </a:pPr>
            <a:r>
              <a:rPr lang="en-US" sz="900" dirty="0">
                <a:latin typeface="Tw Cen MT" panose="020B0602020104020603" pitchFamily="34" charset="0"/>
              </a:rPr>
              <a:t>Manpower Master Plan </a:t>
            </a:r>
            <a:r>
              <a:rPr lang="en-US" sz="900" dirty="0" err="1">
                <a:latin typeface="Tw Cen MT" panose="020B0602020104020603" pitchFamily="34" charset="0"/>
              </a:rPr>
              <a:t>akan</a:t>
            </a:r>
            <a:r>
              <a:rPr lang="en-US" sz="900" dirty="0">
                <a:latin typeface="Tw Cen MT" panose="020B0602020104020603" pitchFamily="34" charset="0"/>
              </a:rPr>
              <a:t> </a:t>
            </a:r>
            <a:r>
              <a:rPr lang="en-US" sz="900" dirty="0" err="1">
                <a:latin typeface="Tw Cen MT" panose="020B0602020104020603" pitchFamily="34" charset="0"/>
              </a:rPr>
              <a:t>dikeluarkan</a:t>
            </a:r>
            <a:r>
              <a:rPr lang="en-US" sz="900" dirty="0">
                <a:latin typeface="Tw Cen MT" panose="020B0602020104020603" pitchFamily="34" charset="0"/>
              </a:rPr>
              <a:t> </a:t>
            </a:r>
            <a:r>
              <a:rPr lang="en-US" sz="900" dirty="0" err="1">
                <a:latin typeface="Tw Cen MT" panose="020B0602020104020603" pitchFamily="34" charset="0"/>
              </a:rPr>
              <a:t>secara</a:t>
            </a:r>
            <a:r>
              <a:rPr lang="en-US" sz="900" dirty="0">
                <a:latin typeface="Tw Cen MT" panose="020B0602020104020603" pitchFamily="34" charset="0"/>
              </a:rPr>
              <a:t> </a:t>
            </a:r>
            <a:r>
              <a:rPr lang="en-US" sz="900" dirty="0" err="1">
                <a:latin typeface="Tw Cen MT" panose="020B0602020104020603" pitchFamily="34" charset="0"/>
              </a:rPr>
              <a:t>tahunan</a:t>
            </a:r>
            <a:r>
              <a:rPr lang="en-US" sz="900" dirty="0">
                <a:latin typeface="Tw Cen MT" panose="020B0602020104020603" pitchFamily="34" charset="0"/>
              </a:rPr>
              <a:t> </a:t>
            </a:r>
            <a:r>
              <a:rPr lang="en-US" sz="900" dirty="0" err="1">
                <a:latin typeface="Tw Cen MT" panose="020B0602020104020603" pitchFamily="34" charset="0"/>
              </a:rPr>
              <a:t>bagi</a:t>
            </a:r>
            <a:r>
              <a:rPr lang="en-US" sz="900" dirty="0">
                <a:latin typeface="Tw Cen MT" panose="020B0602020104020603" pitchFamily="34" charset="0"/>
              </a:rPr>
              <a:t> </a:t>
            </a:r>
            <a:r>
              <a:rPr lang="en-US" sz="900" dirty="0" err="1">
                <a:latin typeface="Tw Cen MT" panose="020B0602020104020603" pitchFamily="34" charset="0"/>
              </a:rPr>
              <a:t>digunakan</a:t>
            </a:r>
            <a:r>
              <a:rPr lang="en-US" sz="900" dirty="0">
                <a:latin typeface="Tw Cen MT" panose="020B0602020104020603" pitchFamily="34" charset="0"/>
              </a:rPr>
              <a:t> </a:t>
            </a:r>
            <a:r>
              <a:rPr lang="en-US" sz="900" dirty="0" err="1">
                <a:latin typeface="Tw Cen MT" panose="020B0602020104020603" pitchFamily="34" charset="0"/>
              </a:rPr>
              <a:t>oleh</a:t>
            </a:r>
            <a:r>
              <a:rPr lang="en-US" sz="900" dirty="0">
                <a:latin typeface="Tw Cen MT" panose="020B0602020104020603" pitchFamily="34" charset="0"/>
              </a:rPr>
              <a:t> </a:t>
            </a:r>
            <a:r>
              <a:rPr lang="en-US" sz="900" dirty="0" err="1">
                <a:latin typeface="Tw Cen MT" panose="020B0602020104020603" pitchFamily="34" charset="0"/>
              </a:rPr>
              <a:t>kerajaan</a:t>
            </a:r>
            <a:r>
              <a:rPr lang="en-US" sz="900" dirty="0">
                <a:latin typeface="Tw Cen MT" panose="020B0602020104020603" pitchFamily="34" charset="0"/>
              </a:rPr>
              <a:t> </a:t>
            </a:r>
            <a:r>
              <a:rPr lang="en-US" sz="900" dirty="0" err="1">
                <a:latin typeface="Tw Cen MT" panose="020B0602020104020603" pitchFamily="34" charset="0"/>
              </a:rPr>
              <a:t>dan</a:t>
            </a:r>
            <a:r>
              <a:rPr lang="en-US" sz="900" dirty="0">
                <a:latin typeface="Tw Cen MT" panose="020B0602020104020603" pitchFamily="34" charset="0"/>
              </a:rPr>
              <a:t>  </a:t>
            </a:r>
            <a:r>
              <a:rPr lang="en-US" sz="900" dirty="0" err="1">
                <a:latin typeface="Tw Cen MT" panose="020B0602020104020603" pitchFamily="34" charset="0"/>
              </a:rPr>
              <a:t>industri</a:t>
            </a:r>
            <a:r>
              <a:rPr lang="en-US" sz="900" dirty="0">
                <a:latin typeface="Tw Cen MT" panose="020B0602020104020603" pitchFamily="34" charset="0"/>
              </a:rPr>
              <a:t> </a:t>
            </a:r>
            <a:r>
              <a:rPr lang="en-US" sz="900" dirty="0" err="1">
                <a:latin typeface="Tw Cen MT" panose="020B0602020104020603" pitchFamily="34" charset="0"/>
              </a:rPr>
              <a:t>dalam</a:t>
            </a:r>
            <a:r>
              <a:rPr lang="en-US" sz="900" dirty="0">
                <a:latin typeface="Tw Cen MT" panose="020B0602020104020603" pitchFamily="34" charset="0"/>
              </a:rPr>
              <a:t> </a:t>
            </a:r>
            <a:r>
              <a:rPr lang="en-US" sz="900" dirty="0" err="1">
                <a:latin typeface="Tw Cen MT" panose="020B0602020104020603" pitchFamily="34" charset="0"/>
              </a:rPr>
              <a:t>merancang</a:t>
            </a:r>
            <a:r>
              <a:rPr lang="en-US" sz="900" dirty="0">
                <a:latin typeface="Tw Cen MT" panose="020B0602020104020603" pitchFamily="34" charset="0"/>
              </a:rPr>
              <a:t> </a:t>
            </a:r>
            <a:r>
              <a:rPr lang="en-US" sz="900" dirty="0" err="1">
                <a:latin typeface="Tw Cen MT" panose="020B0602020104020603" pitchFamily="34" charset="0"/>
              </a:rPr>
              <a:t>pembangunan</a:t>
            </a:r>
            <a:r>
              <a:rPr lang="en-US" sz="900" dirty="0">
                <a:latin typeface="Tw Cen MT" panose="020B0602020104020603" pitchFamily="34" charset="0"/>
              </a:rPr>
              <a:t> </a:t>
            </a:r>
            <a:r>
              <a:rPr lang="en-US" sz="900" dirty="0" err="1">
                <a:latin typeface="Tw Cen MT" panose="020B0602020104020603" pitchFamily="34" charset="0"/>
              </a:rPr>
              <a:t>tenaga</a:t>
            </a:r>
            <a:r>
              <a:rPr lang="en-US" sz="900" dirty="0">
                <a:latin typeface="Tw Cen MT" panose="020B0602020104020603" pitchFamily="34" charset="0"/>
              </a:rPr>
              <a:t> </a:t>
            </a:r>
            <a:r>
              <a:rPr lang="en-US" sz="900" dirty="0" err="1">
                <a:latin typeface="Tw Cen MT" panose="020B0602020104020603" pitchFamily="34" charset="0"/>
              </a:rPr>
              <a:t>kerja</a:t>
            </a:r>
            <a:r>
              <a:rPr lang="en-US" sz="900" dirty="0">
                <a:latin typeface="Tw Cen MT" panose="020B0602020104020603" pitchFamily="34" charset="0"/>
              </a:rPr>
              <a:t>.</a:t>
            </a:r>
          </a:p>
          <a:p>
            <a:pPr marL="228600" indent="-228600" algn="just">
              <a:buAutoNum type="arabicPeriod"/>
            </a:pPr>
            <a:r>
              <a:rPr lang="en-MY" sz="900" dirty="0">
                <a:latin typeface="Tw Cen MT" panose="020B0602020104020603" pitchFamily="34" charset="0"/>
              </a:rPr>
              <a:t>Blueprint </a:t>
            </a:r>
            <a:r>
              <a:rPr lang="en-MY" sz="900" dirty="0" err="1">
                <a:latin typeface="Tw Cen MT" panose="020B0602020104020603" pitchFamily="34" charset="0"/>
              </a:rPr>
              <a:t>keperluan</a:t>
            </a:r>
            <a:r>
              <a:rPr lang="en-MY" sz="900" dirty="0">
                <a:latin typeface="Tw Cen MT" panose="020B0602020104020603" pitchFamily="34" charset="0"/>
              </a:rPr>
              <a:t> </a:t>
            </a:r>
            <a:r>
              <a:rPr lang="en-MY" sz="900" dirty="0" err="1">
                <a:latin typeface="Tw Cen MT" panose="020B0602020104020603" pitchFamily="34" charset="0"/>
              </a:rPr>
              <a:t>personel</a:t>
            </a:r>
            <a:r>
              <a:rPr lang="en-MY" sz="900" dirty="0">
                <a:latin typeface="Tw Cen MT" panose="020B0602020104020603" pitchFamily="34" charset="0"/>
              </a:rPr>
              <a:t> </a:t>
            </a:r>
            <a:r>
              <a:rPr lang="en-MY" sz="900" dirty="0" err="1">
                <a:latin typeface="Tw Cen MT" panose="020B0602020104020603" pitchFamily="34" charset="0"/>
              </a:rPr>
              <a:t>dalam</a:t>
            </a:r>
            <a:r>
              <a:rPr lang="en-MY" sz="900" dirty="0">
                <a:latin typeface="Tw Cen MT" panose="020B0602020104020603" pitchFamily="34" charset="0"/>
              </a:rPr>
              <a:t> </a:t>
            </a:r>
            <a:r>
              <a:rPr lang="en-MY" sz="900" dirty="0" err="1">
                <a:latin typeface="Tw Cen MT" panose="020B0602020104020603" pitchFamily="34" charset="0"/>
              </a:rPr>
              <a:t>sektor</a:t>
            </a:r>
            <a:r>
              <a:rPr lang="en-MY" sz="900" dirty="0">
                <a:latin typeface="Tw Cen MT" panose="020B0602020104020603" pitchFamily="34" charset="0"/>
              </a:rPr>
              <a:t> </a:t>
            </a:r>
            <a:r>
              <a:rPr lang="en-MY" sz="900" dirty="0" err="1">
                <a:latin typeface="Tw Cen MT" panose="020B0602020104020603" pitchFamily="34" charset="0"/>
              </a:rPr>
              <a:t>pembinaan</a:t>
            </a:r>
            <a:r>
              <a:rPr lang="en-MY" sz="900" dirty="0">
                <a:latin typeface="Tw Cen MT" panose="020B0602020104020603" pitchFamily="34" charset="0"/>
              </a:rPr>
              <a:t> </a:t>
            </a:r>
            <a:r>
              <a:rPr lang="en-MY" sz="900" dirty="0" err="1">
                <a:latin typeface="Tw Cen MT" panose="020B0602020104020603" pitchFamily="34" charset="0"/>
              </a:rPr>
              <a:t>akan</a:t>
            </a:r>
            <a:r>
              <a:rPr lang="en-MY" sz="900" dirty="0">
                <a:latin typeface="Tw Cen MT" panose="020B0602020104020603" pitchFamily="34" charset="0"/>
              </a:rPr>
              <a:t> </a:t>
            </a:r>
            <a:r>
              <a:rPr lang="en-MY" sz="900" dirty="0" err="1">
                <a:latin typeface="Tw Cen MT" panose="020B0602020104020603" pitchFamily="34" charset="0"/>
              </a:rPr>
              <a:t>dikeluarkan</a:t>
            </a:r>
            <a:r>
              <a:rPr lang="en-MY" sz="900" dirty="0">
                <a:latin typeface="Tw Cen MT" panose="020B0602020104020603" pitchFamily="34" charset="0"/>
              </a:rPr>
              <a:t> </a:t>
            </a:r>
            <a:r>
              <a:rPr lang="en-MY" sz="900" dirty="0" err="1">
                <a:latin typeface="Tw Cen MT" panose="020B0602020104020603" pitchFamily="34" charset="0"/>
              </a:rPr>
              <a:t>secara</a:t>
            </a:r>
            <a:r>
              <a:rPr lang="en-MY" sz="900" dirty="0">
                <a:latin typeface="Tw Cen MT" panose="020B0602020104020603" pitchFamily="34" charset="0"/>
              </a:rPr>
              <a:t> </a:t>
            </a:r>
            <a:r>
              <a:rPr lang="en-MY" sz="900" dirty="0" err="1">
                <a:latin typeface="Tw Cen MT" panose="020B0602020104020603" pitchFamily="34" charset="0"/>
              </a:rPr>
              <a:t>tahunan</a:t>
            </a:r>
            <a:r>
              <a:rPr lang="en-MY" sz="900" dirty="0">
                <a:latin typeface="Tw Cen MT" panose="020B0602020104020603" pitchFamily="34" charset="0"/>
              </a:rPr>
              <a:t> </a:t>
            </a:r>
            <a:r>
              <a:rPr lang="en-MY" sz="900" dirty="0" err="1">
                <a:latin typeface="Tw Cen MT" panose="020B0602020104020603" pitchFamily="34" charset="0"/>
              </a:rPr>
              <a:t>berdasarkan</a:t>
            </a:r>
            <a:r>
              <a:rPr lang="en-MY" sz="900" dirty="0">
                <a:latin typeface="Tw Cen MT" panose="020B0602020104020603" pitchFamily="34" charset="0"/>
              </a:rPr>
              <a:t> </a:t>
            </a:r>
            <a:r>
              <a:rPr lang="en-MY" sz="900" dirty="0" err="1">
                <a:latin typeface="Tw Cen MT" panose="020B0602020104020603" pitchFamily="34" charset="0"/>
              </a:rPr>
              <a:t>kategori</a:t>
            </a:r>
            <a:r>
              <a:rPr lang="en-MY" sz="900" dirty="0">
                <a:latin typeface="Tw Cen MT" panose="020B0602020104020603" pitchFamily="34" charset="0"/>
              </a:rPr>
              <a:t> MASCO 4-digit</a:t>
            </a:r>
            <a:r>
              <a:rPr lang="en-MY" sz="900" dirty="0" smtClean="0">
                <a:latin typeface="Tw Cen MT" panose="020B0602020104020603" pitchFamily="34" charset="0"/>
              </a:rPr>
              <a:t>.</a:t>
            </a:r>
          </a:p>
          <a:p>
            <a:endParaRPr lang="en-US" sz="800" dirty="0">
              <a:latin typeface="Tw Cen MT" panose="020B0602020104020603" pitchFamily="34" charset="0"/>
            </a:endParaRPr>
          </a:p>
          <a:p>
            <a:r>
              <a:rPr lang="en-US" sz="900" b="1" dirty="0" smtClean="0">
                <a:latin typeface="Tw Cen MT" panose="020B0602020104020603" pitchFamily="34" charset="0"/>
              </a:rPr>
              <a:t>Presentation of Study to Related Agencies :</a:t>
            </a:r>
          </a:p>
          <a:p>
            <a:r>
              <a:rPr lang="en-US" sz="900" dirty="0" smtClean="0">
                <a:latin typeface="Tw Cen MT" panose="020B0602020104020603" pitchFamily="34" charset="0"/>
              </a:rPr>
              <a:t>The study was presented to the following :</a:t>
            </a:r>
          </a:p>
          <a:p>
            <a:pPr marL="228600" indent="-228600">
              <a:buFontTx/>
              <a:buAutoNum type="arabicPeriod"/>
            </a:pPr>
            <a:r>
              <a:rPr lang="en-US" sz="900" dirty="0" smtClean="0">
                <a:latin typeface="Tw Cen MT" panose="020B0602020104020603" pitchFamily="34" charset="0"/>
              </a:rPr>
              <a:t>KSU </a:t>
            </a:r>
            <a:r>
              <a:rPr lang="en-US" sz="900" dirty="0" err="1" smtClean="0">
                <a:latin typeface="Tw Cen MT" panose="020B0602020104020603" pitchFamily="34" charset="0"/>
              </a:rPr>
              <a:t>Kementerian</a:t>
            </a:r>
            <a:r>
              <a:rPr lang="en-US" sz="900" dirty="0" smtClean="0">
                <a:latin typeface="Tw Cen MT" panose="020B0602020104020603" pitchFamily="34" charset="0"/>
              </a:rPr>
              <a:t> </a:t>
            </a:r>
            <a:r>
              <a:rPr lang="en-US" sz="900" dirty="0" err="1" smtClean="0">
                <a:latin typeface="Tw Cen MT" panose="020B0602020104020603" pitchFamily="34" charset="0"/>
              </a:rPr>
              <a:t>Kerja</a:t>
            </a:r>
            <a:r>
              <a:rPr lang="en-US" sz="900" dirty="0" smtClean="0">
                <a:latin typeface="Tw Cen MT" panose="020B0602020104020603" pitchFamily="34" charset="0"/>
              </a:rPr>
              <a:t> Raya </a:t>
            </a:r>
            <a:r>
              <a:rPr lang="en-US" sz="900" dirty="0">
                <a:latin typeface="Tw Cen MT" panose="020B0602020104020603" pitchFamily="34" charset="0"/>
              </a:rPr>
              <a:t>on 7 February 2018. </a:t>
            </a:r>
            <a:endParaRPr lang="en-US" sz="900" dirty="0" smtClean="0">
              <a:latin typeface="Tw Cen MT" panose="020B0602020104020603" pitchFamily="34" charset="0"/>
            </a:endParaRPr>
          </a:p>
          <a:p>
            <a:pPr marL="228600" indent="-228600">
              <a:buFontTx/>
              <a:buAutoNum type="arabicPeriod"/>
            </a:pPr>
            <a:r>
              <a:rPr lang="en-US" sz="900" dirty="0" smtClean="0">
                <a:latin typeface="Tw Cen MT" panose="020B0602020104020603" pitchFamily="34" charset="0"/>
              </a:rPr>
              <a:t>TWG3 on 6 March 2018</a:t>
            </a:r>
            <a:endParaRPr lang="en-US" sz="900" dirty="0">
              <a:latin typeface="Tw Cen MT" panose="020B0602020104020603" pitchFamily="34" charset="0"/>
            </a:endParaRPr>
          </a:p>
          <a:p>
            <a:pPr marL="228600" indent="-228600">
              <a:buAutoNum type="arabicPeriod"/>
            </a:pPr>
            <a:r>
              <a:rPr lang="en-US" sz="900" dirty="0" err="1" smtClean="0">
                <a:latin typeface="Tw Cen MT" panose="020B0602020104020603" pitchFamily="34" charset="0"/>
              </a:rPr>
              <a:t>Jawatankuasa</a:t>
            </a:r>
            <a:r>
              <a:rPr lang="en-US" sz="900" dirty="0" smtClean="0">
                <a:latin typeface="Tw Cen MT" panose="020B0602020104020603" pitchFamily="34" charset="0"/>
              </a:rPr>
              <a:t> </a:t>
            </a:r>
            <a:r>
              <a:rPr lang="en-US" sz="900" dirty="0" err="1" smtClean="0">
                <a:latin typeface="Tw Cen MT" panose="020B0602020104020603" pitchFamily="34" charset="0"/>
              </a:rPr>
              <a:t>Kerja</a:t>
            </a:r>
            <a:r>
              <a:rPr lang="en-US" sz="900" dirty="0" smtClean="0">
                <a:latin typeface="Tw Cen MT" panose="020B0602020104020603" pitchFamily="34" charset="0"/>
              </a:rPr>
              <a:t> </a:t>
            </a:r>
            <a:r>
              <a:rPr lang="en-US" sz="900" dirty="0" err="1" smtClean="0">
                <a:latin typeface="Tw Cen MT" panose="020B0602020104020603" pitchFamily="34" charset="0"/>
              </a:rPr>
              <a:t>Dasar</a:t>
            </a:r>
            <a:r>
              <a:rPr lang="en-US" sz="900" dirty="0" smtClean="0">
                <a:latin typeface="Tw Cen MT" panose="020B0602020104020603" pitchFamily="34" charset="0"/>
              </a:rPr>
              <a:t>, KKR on 10 April 2018</a:t>
            </a:r>
          </a:p>
          <a:p>
            <a:pPr marL="228600" indent="-228600">
              <a:buAutoNum type="arabicPeriod"/>
            </a:pPr>
            <a:endParaRPr lang="en-US" sz="800" dirty="0" smtClean="0">
              <a:latin typeface="Tw Cen MT" panose="020B0602020104020603" pitchFamily="34" charset="0"/>
            </a:endParaRPr>
          </a:p>
          <a:p>
            <a:pPr algn="just"/>
            <a:r>
              <a:rPr lang="en-US" sz="900" dirty="0">
                <a:latin typeface="Tw Cen MT" panose="020B0602020104020603" pitchFamily="34" charset="0"/>
              </a:rPr>
              <a:t>UPMCS appointed </a:t>
            </a:r>
            <a:r>
              <a:rPr lang="en-US" sz="900" dirty="0" err="1">
                <a:latin typeface="Tw Cen MT" panose="020B0602020104020603" pitchFamily="34" charset="0"/>
              </a:rPr>
              <a:t>Pn</a:t>
            </a:r>
            <a:r>
              <a:rPr lang="en-US" sz="900" dirty="0">
                <a:latin typeface="Tw Cen MT" panose="020B0602020104020603" pitchFamily="34" charset="0"/>
              </a:rPr>
              <a:t> </a:t>
            </a:r>
            <a:r>
              <a:rPr lang="en-US" sz="900" dirty="0" err="1">
                <a:latin typeface="Tw Cen MT" panose="020B0602020104020603" pitchFamily="34" charset="0"/>
              </a:rPr>
              <a:t>Satariah</a:t>
            </a:r>
            <a:r>
              <a:rPr lang="en-US" sz="900" dirty="0">
                <a:latin typeface="Tw Cen MT" panose="020B0602020104020603" pitchFamily="34" charset="0"/>
              </a:rPr>
              <a:t> </a:t>
            </a:r>
            <a:r>
              <a:rPr lang="en-US" sz="900" dirty="0" err="1">
                <a:latin typeface="Tw Cen MT" panose="020B0602020104020603" pitchFamily="34" charset="0"/>
              </a:rPr>
              <a:t>Awang</a:t>
            </a:r>
            <a:r>
              <a:rPr lang="en-US" sz="900" dirty="0">
                <a:latin typeface="Tw Cen MT" panose="020B0602020104020603" pitchFamily="34" charset="0"/>
              </a:rPr>
              <a:t> </a:t>
            </a:r>
            <a:r>
              <a:rPr lang="en-US" sz="900" dirty="0" err="1">
                <a:latin typeface="Tw Cen MT" panose="020B0602020104020603" pitchFamily="34" charset="0"/>
              </a:rPr>
              <a:t>Kecik</a:t>
            </a:r>
            <a:r>
              <a:rPr lang="en-US" sz="900" dirty="0">
                <a:latin typeface="Tw Cen MT" panose="020B0602020104020603" pitchFamily="34" charset="0"/>
              </a:rPr>
              <a:t> as the ‘proof reader’ from 11 Jan – 18 Jan 2018 as per commented during CITP-IWG9/P2 meeting on 26 Dec 2017 to review the entire study.  The study was completely proof read by end of January 2018.</a:t>
            </a:r>
            <a:endParaRPr lang="en-US" sz="900" dirty="0">
              <a:solidFill>
                <a:srgbClr val="FF0000"/>
              </a:solidFill>
              <a:latin typeface="Tw Cen MT" panose="020B0602020104020603" pitchFamily="34" charset="0"/>
            </a:endParaRPr>
          </a:p>
          <a:p>
            <a:endParaRPr lang="en-US" sz="800" dirty="0" smtClean="0">
              <a:latin typeface="Tw Cen MT" panose="020B0602020104020603" pitchFamily="34" charset="0"/>
            </a:endParaRPr>
          </a:p>
          <a:p>
            <a:r>
              <a:rPr lang="en-US" sz="900" b="1" dirty="0" smtClean="0">
                <a:latin typeface="Tw Cen MT" panose="020B0602020104020603" pitchFamily="34" charset="0"/>
              </a:rPr>
              <a:t>Analysis Report and 2017 Manpower Status :</a:t>
            </a:r>
          </a:p>
          <a:p>
            <a:pPr algn="just"/>
            <a:r>
              <a:rPr lang="en-US" sz="900" dirty="0" smtClean="0">
                <a:solidFill>
                  <a:srgbClr val="000000"/>
                </a:solidFill>
                <a:latin typeface="Tw Cen MT" pitchFamily="34" charset="0"/>
              </a:rPr>
              <a:t>Meeting with IBS unit on the impact of IBS on manpower supply was held on 16 March 2018.  Draft analysis report and manpower status 2017 was presented to GM BPPB on 27 June 2018. The final draft of analysis report and manpower status 2017 will be submitted on 2 July 2018. </a:t>
            </a:r>
          </a:p>
          <a:p>
            <a:pPr marL="228600" indent="-228600"/>
            <a:endParaRPr lang="en-MY" sz="900" dirty="0" smtClean="0"/>
          </a:p>
          <a:p>
            <a:endParaRPr lang="en-US" sz="900" dirty="0">
              <a:latin typeface="Tw Cen MT" panose="020B0602020104020603" pitchFamily="34" charset="0"/>
            </a:endParaRPr>
          </a:p>
          <a:p>
            <a:endParaRPr lang="en-US" sz="900" dirty="0">
              <a:latin typeface="Tw Cen MT" panose="020B0602020104020603" pitchFamily="34" charset="0"/>
            </a:endParaRPr>
          </a:p>
          <a:p>
            <a:endParaRPr lang="en-US" sz="900" dirty="0" smtClean="0"/>
          </a:p>
          <a:p>
            <a:endParaRPr lang="en-US" sz="900" dirty="0" smtClean="0">
              <a:latin typeface="Tw Cen MT" panose="020B0602020104020603" pitchFamily="34" charset="0"/>
            </a:endParaRPr>
          </a:p>
        </p:txBody>
      </p:sp>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ext uri="{D42A27DB-BD31-4B8C-83A1-F6EECF244321}">
                <p14:modId xmlns:p14="http://schemas.microsoft.com/office/powerpoint/2010/main" val="1730084830"/>
              </p:ext>
            </p:extLst>
          </p:nvPr>
        </p:nvGraphicFramePr>
        <p:xfrm>
          <a:off x="2" y="2063918"/>
          <a:ext cx="6858000" cy="2011209"/>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50335">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71600">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50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455915">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850" kern="1200" dirty="0" smtClean="0">
                          <a:solidFill>
                            <a:schemeClr val="tx1"/>
                          </a:solidFill>
                          <a:latin typeface="Tw Cen MT" panose="020B0602020104020603" pitchFamily="34" charset="0"/>
                          <a:ea typeface="+mn-ea"/>
                          <a:cs typeface="+mn-cs"/>
                        </a:rPr>
                        <a:t>10% of Manpower Study draft completed by Q4 2016</a:t>
                      </a:r>
                    </a:p>
                    <a:p>
                      <a:pPr>
                        <a:lnSpc>
                          <a:spcPct val="100000"/>
                        </a:lnSpc>
                      </a:pPr>
                      <a:endParaRPr lang="en-MY" sz="850" kern="1200" dirty="0">
                        <a:solidFill>
                          <a:schemeClr val="tx1"/>
                        </a:solidFill>
                        <a:latin typeface="Tw Cen MT" panose="020B0602020104020603" pitchFamily="34" charset="0"/>
                        <a:ea typeface="+mn-ea"/>
                        <a:cs typeface="+mn-cs"/>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850" dirty="0" smtClean="0">
                          <a:solidFill>
                            <a:schemeClr val="tx1"/>
                          </a:solidFill>
                          <a:latin typeface="Tw Cen MT" panose="020B0602020104020603" pitchFamily="34" charset="0"/>
                        </a:rPr>
                        <a:t>Manpower Study </a:t>
                      </a:r>
                      <a:r>
                        <a:rPr lang="en-US" sz="850" dirty="0" err="1" smtClean="0">
                          <a:solidFill>
                            <a:schemeClr val="tx1"/>
                          </a:solidFill>
                          <a:latin typeface="Tw Cen MT" panose="020B0602020104020603" pitchFamily="34" charset="0"/>
                        </a:rPr>
                        <a:t>finalised</a:t>
                      </a:r>
                      <a:r>
                        <a:rPr lang="en-US" sz="850" dirty="0" smtClean="0">
                          <a:solidFill>
                            <a:schemeClr val="tx1"/>
                          </a:solidFill>
                          <a:latin typeface="Tw Cen MT" panose="020B0602020104020603" pitchFamily="34" charset="0"/>
                        </a:rPr>
                        <a:t> and published by Q4 2017</a:t>
                      </a:r>
                    </a:p>
                    <a:p>
                      <a:pPr>
                        <a:lnSpc>
                          <a:spcPct val="100000"/>
                        </a:lnSpc>
                      </a:pPr>
                      <a:endParaRPr lang="en-MY" sz="850" dirty="0">
                        <a:latin typeface="Tw Cen MT" pitchFamily="34" charset="0"/>
                      </a:endParaRPr>
                    </a:p>
                  </a:txBody>
                  <a:tcPr>
                    <a:solidFill>
                      <a:schemeClr val="bg2">
                        <a:lumMod val="50000"/>
                        <a:alpha val="13000"/>
                      </a:schemeClr>
                    </a:solidFill>
                  </a:tcPr>
                </a:tc>
                <a:tc>
                  <a:txBody>
                    <a:bodyPr/>
                    <a:lstStyle/>
                    <a:p>
                      <a:pPr fontAlgn="auto">
                        <a:lnSpc>
                          <a:spcPct val="88000"/>
                        </a:lnSpc>
                        <a:spcBef>
                          <a:spcPts val="0"/>
                        </a:spcBef>
                        <a:spcAft>
                          <a:spcPts val="0"/>
                        </a:spcAft>
                        <a:defRPr/>
                      </a:pPr>
                      <a:r>
                        <a:rPr lang="en-US" sz="850" dirty="0" smtClean="0">
                          <a:solidFill>
                            <a:schemeClr val="tx1"/>
                          </a:solidFill>
                          <a:latin typeface="Tw Cen MT" panose="020B0602020104020603" pitchFamily="34" charset="0"/>
                        </a:rPr>
                        <a:t>Presentation on manpower study to related agencies  and manpower projection 2017 by Q1 2018 </a:t>
                      </a:r>
                    </a:p>
                    <a:p>
                      <a:pPr fontAlgn="auto">
                        <a:lnSpc>
                          <a:spcPct val="88000"/>
                        </a:lnSpc>
                        <a:spcBef>
                          <a:spcPts val="0"/>
                        </a:spcBef>
                        <a:spcAft>
                          <a:spcPts val="0"/>
                        </a:spcAft>
                        <a:defRPr/>
                      </a:pPr>
                      <a:endParaRPr lang="en-US" sz="850" dirty="0" smtClean="0">
                        <a:solidFill>
                          <a:schemeClr val="tx1"/>
                        </a:solidFill>
                        <a:latin typeface="Tw Cen MT" panose="020B0602020104020603" pitchFamily="34" charset="0"/>
                      </a:endParaRPr>
                    </a:p>
                    <a:p>
                      <a:pPr fontAlgn="auto">
                        <a:lnSpc>
                          <a:spcPct val="88000"/>
                        </a:lnSpc>
                        <a:spcBef>
                          <a:spcPts val="0"/>
                        </a:spcBef>
                        <a:spcAft>
                          <a:spcPts val="0"/>
                        </a:spcAft>
                        <a:defRPr/>
                      </a:pPr>
                      <a:r>
                        <a:rPr lang="en-US" sz="850" dirty="0" smtClean="0">
                          <a:solidFill>
                            <a:schemeClr val="tx1"/>
                          </a:solidFill>
                          <a:latin typeface="Tw Cen MT" panose="020B0602020104020603" pitchFamily="34" charset="0"/>
                        </a:rPr>
                        <a:t>Analysis report and manpower status  2017 by Q2 2018 </a:t>
                      </a:r>
                    </a:p>
                    <a:p>
                      <a:pPr fontAlgn="auto">
                        <a:lnSpc>
                          <a:spcPct val="88000"/>
                        </a:lnSpc>
                        <a:spcBef>
                          <a:spcPts val="0"/>
                        </a:spcBef>
                        <a:spcAft>
                          <a:spcPts val="0"/>
                        </a:spcAft>
                        <a:defRPr/>
                      </a:pPr>
                      <a:endParaRPr lang="en-US" sz="850" dirty="0" smtClean="0">
                        <a:solidFill>
                          <a:schemeClr val="tx1"/>
                        </a:solidFill>
                        <a:latin typeface="Tw Cen MT" panose="020B0602020104020603" pitchFamily="34" charset="0"/>
                      </a:endParaRPr>
                    </a:p>
                    <a:p>
                      <a:pPr fontAlgn="auto">
                        <a:lnSpc>
                          <a:spcPct val="88000"/>
                        </a:lnSpc>
                        <a:spcBef>
                          <a:spcPts val="0"/>
                        </a:spcBef>
                        <a:spcAft>
                          <a:spcPts val="0"/>
                        </a:spcAft>
                        <a:defRPr/>
                      </a:pPr>
                      <a:r>
                        <a:rPr lang="en-US" sz="850" dirty="0" smtClean="0">
                          <a:solidFill>
                            <a:schemeClr val="tx1"/>
                          </a:solidFill>
                          <a:latin typeface="Tw Cen MT" panose="020B0602020104020603" pitchFamily="34" charset="0"/>
                        </a:rPr>
                        <a:t>Manpower projection  2018 published by Q4 2018</a:t>
                      </a:r>
                      <a:endParaRPr lang="en-US" sz="850" b="1" dirty="0" smtClean="0">
                        <a:solidFill>
                          <a:schemeClr val="tx1"/>
                        </a:solidFill>
                        <a:latin typeface="Tw Cen MT" panose="020B0602020104020603" pitchFamily="34" charset="0"/>
                      </a:endParaRPr>
                    </a:p>
                    <a:p>
                      <a:pPr>
                        <a:lnSpc>
                          <a:spcPct val="100000"/>
                        </a:lnSpc>
                      </a:pPr>
                      <a:endParaRPr lang="en-MY" sz="850" b="1" dirty="0">
                        <a:latin typeface="Tw Cen MT" pitchFamily="34" charset="0"/>
                      </a:endParaRPr>
                    </a:p>
                  </a:txBody>
                  <a:tcPr>
                    <a:solidFill>
                      <a:schemeClr val="bg2">
                        <a:lumMod val="50000"/>
                        <a:alpha val="13000"/>
                      </a:schemeClr>
                    </a:solidFill>
                  </a:tcPr>
                </a:tc>
                <a:tc>
                  <a:txBody>
                    <a:bodyPr/>
                    <a:lstStyle/>
                    <a:p>
                      <a:pPr fontAlgn="auto">
                        <a:lnSpc>
                          <a:spcPct val="88000"/>
                        </a:lnSpc>
                        <a:spcBef>
                          <a:spcPts val="0"/>
                        </a:spcBef>
                        <a:spcAft>
                          <a:spcPts val="0"/>
                        </a:spcAft>
                        <a:defRPr/>
                      </a:pPr>
                      <a:r>
                        <a:rPr lang="en-US" sz="850" dirty="0" smtClean="0">
                          <a:solidFill>
                            <a:schemeClr val="tx1"/>
                          </a:solidFill>
                          <a:latin typeface="Tw Cen MT" panose="020B0602020104020603" pitchFamily="34" charset="0"/>
                        </a:rPr>
                        <a:t>Analysis report and manpower status 2018 by Q2 2019</a:t>
                      </a:r>
                    </a:p>
                    <a:p>
                      <a:pPr fontAlgn="auto">
                        <a:lnSpc>
                          <a:spcPct val="88000"/>
                        </a:lnSpc>
                        <a:spcBef>
                          <a:spcPts val="0"/>
                        </a:spcBef>
                        <a:spcAft>
                          <a:spcPts val="0"/>
                        </a:spcAft>
                        <a:defRPr/>
                      </a:pPr>
                      <a:endParaRPr lang="en-US" sz="850" dirty="0" smtClean="0">
                        <a:solidFill>
                          <a:schemeClr val="tx1"/>
                        </a:solidFill>
                        <a:latin typeface="Tw Cen MT" panose="020B0602020104020603" pitchFamily="34" charset="0"/>
                      </a:endParaRPr>
                    </a:p>
                    <a:p>
                      <a:pPr fontAlgn="auto">
                        <a:lnSpc>
                          <a:spcPct val="88000"/>
                        </a:lnSpc>
                        <a:spcBef>
                          <a:spcPts val="0"/>
                        </a:spcBef>
                        <a:spcAft>
                          <a:spcPts val="0"/>
                        </a:spcAft>
                        <a:defRPr/>
                      </a:pPr>
                      <a:r>
                        <a:rPr lang="en-US" sz="850" dirty="0" smtClean="0">
                          <a:solidFill>
                            <a:schemeClr val="tx1"/>
                          </a:solidFill>
                          <a:latin typeface="Tw Cen MT" panose="020B0602020104020603" pitchFamily="34" charset="0"/>
                        </a:rPr>
                        <a:t>Manpower projection  2020 published by Q4 2019</a:t>
                      </a:r>
                    </a:p>
                    <a:p>
                      <a:pPr>
                        <a:lnSpc>
                          <a:spcPct val="100000"/>
                        </a:lnSpc>
                      </a:pPr>
                      <a:endParaRPr lang="en-MY" sz="850" dirty="0">
                        <a:latin typeface="Tw Cen MT" pitchFamily="34" charset="0"/>
                      </a:endParaRPr>
                    </a:p>
                  </a:txBody>
                  <a:tcPr>
                    <a:solidFill>
                      <a:schemeClr val="bg2">
                        <a:lumMod val="50000"/>
                        <a:alpha val="13000"/>
                      </a:schemeClr>
                    </a:solidFill>
                  </a:tcPr>
                </a:tc>
                <a:tc>
                  <a:txBody>
                    <a:bodyPr/>
                    <a:lstStyle/>
                    <a:p>
                      <a:pPr fontAlgn="auto">
                        <a:lnSpc>
                          <a:spcPct val="88000"/>
                        </a:lnSpc>
                        <a:spcBef>
                          <a:spcPts val="0"/>
                        </a:spcBef>
                        <a:spcAft>
                          <a:spcPts val="0"/>
                        </a:spcAft>
                        <a:defRPr/>
                      </a:pPr>
                      <a:r>
                        <a:rPr lang="en-US" sz="850" dirty="0" smtClean="0">
                          <a:solidFill>
                            <a:schemeClr val="tx1"/>
                          </a:solidFill>
                          <a:latin typeface="Tw Cen MT" panose="020B0602020104020603" pitchFamily="34" charset="0"/>
                        </a:rPr>
                        <a:t>Analysis report and manpower status  2019 by Q2 2020</a:t>
                      </a:r>
                    </a:p>
                    <a:p>
                      <a:pPr fontAlgn="auto">
                        <a:lnSpc>
                          <a:spcPct val="88000"/>
                        </a:lnSpc>
                        <a:spcBef>
                          <a:spcPts val="0"/>
                        </a:spcBef>
                        <a:spcAft>
                          <a:spcPts val="0"/>
                        </a:spcAft>
                        <a:defRPr/>
                      </a:pPr>
                      <a:endParaRPr lang="en-US" sz="850" dirty="0" smtClean="0">
                        <a:solidFill>
                          <a:schemeClr val="tx1"/>
                        </a:solidFill>
                        <a:latin typeface="Tw Cen MT" panose="020B0602020104020603" pitchFamily="34" charset="0"/>
                      </a:endParaRPr>
                    </a:p>
                    <a:p>
                      <a:pPr fontAlgn="auto">
                        <a:lnSpc>
                          <a:spcPct val="88000"/>
                        </a:lnSpc>
                        <a:spcBef>
                          <a:spcPts val="0"/>
                        </a:spcBef>
                        <a:spcAft>
                          <a:spcPts val="0"/>
                        </a:spcAft>
                        <a:defRPr/>
                      </a:pPr>
                      <a:r>
                        <a:rPr lang="en-US" sz="850" dirty="0" smtClean="0">
                          <a:solidFill>
                            <a:schemeClr val="tx1"/>
                          </a:solidFill>
                          <a:latin typeface="Tw Cen MT" panose="020B0602020104020603" pitchFamily="34" charset="0"/>
                        </a:rPr>
                        <a:t>Manpower projection  2021 published by Q4 2020</a:t>
                      </a:r>
                    </a:p>
                    <a:p>
                      <a:pPr>
                        <a:lnSpc>
                          <a:spcPct val="100000"/>
                        </a:lnSpc>
                      </a:pPr>
                      <a:endParaRPr lang="en-MY" sz="850" dirty="0">
                        <a:solidFill>
                          <a:srgbClr val="FF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En Megat Kamil Azmi Megat Rus Kamarani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Ahmad</a:t>
                      </a:r>
                      <a:r>
                        <a:rPr lang="pt-BR" sz="1000" baseline="0" dirty="0" smtClean="0">
                          <a:solidFill>
                            <a:schemeClr val="tx1"/>
                          </a:solidFill>
                          <a:latin typeface="Tw Cen MT" panose="020B0602020104020603" pitchFamily="34" charset="0"/>
                        </a:rPr>
                        <a:t> Ridzuan Ismail</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Nurul Hidayah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0" y="434520"/>
          <a:ext cx="4019108" cy="1322832"/>
        </p:xfrm>
        <a:graphic>
          <a:graphicData uri="http://schemas.openxmlformats.org/drawingml/2006/table">
            <a:tbl>
              <a:tblPr firstRow="1" bandRow="1">
                <a:tableStyleId>{5C22544A-7EE6-4342-B048-85BDC9FD1C3A}</a:tableStyleId>
              </a:tblPr>
              <a:tblGrid>
                <a:gridCol w="4019108">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smtClean="0">
                          <a:solidFill>
                            <a:schemeClr val="tx1"/>
                          </a:solidFill>
                          <a:latin typeface="Tw Cen MT" panose="020B0602020104020603" pitchFamily="34" charset="0"/>
                          <a:ea typeface="+mn-ea"/>
                          <a:cs typeface="+mn-cs"/>
                        </a:rPr>
                        <a:t>Report on construction manpower supply and demand, published annually from Q4 2017 onwards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P2 - Enhance control and balance of workforce supply</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P2a - Implement regular industry manpower planning</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P2-055</a:t>
            </a:r>
            <a:endParaRPr lang="ms-MY" sz="2800" dirty="0">
              <a:solidFill>
                <a:schemeClr val="bg1"/>
              </a:solidFill>
            </a:endParaRPr>
          </a:p>
        </p:txBody>
      </p:sp>
      <p:sp>
        <p:nvSpPr>
          <p:cNvPr id="15" name="TextBox 14"/>
          <p:cNvSpPr txBox="1"/>
          <p:nvPr/>
        </p:nvSpPr>
        <p:spPr>
          <a:xfrm>
            <a:off x="0" y="3943808"/>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
        <p:nvSpPr>
          <p:cNvPr id="12" name="Rectangle 11"/>
          <p:cNvSpPr/>
          <p:nvPr/>
        </p:nvSpPr>
        <p:spPr>
          <a:xfrm>
            <a:off x="1" y="3942519"/>
            <a:ext cx="6857999" cy="5954773"/>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718901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96959"/>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50335">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71600">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rgbClr val="000000"/>
                          </a:solidFill>
                          <a:latin typeface="Tw Cen MT" pitchFamily="34" charset="0"/>
                        </a:rPr>
                        <a:t>Schedule 3 of Act 520 on skills trades reviewed and gazzeted by Q3 2016</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rgbClr val="231F20"/>
                          </a:solidFill>
                          <a:latin typeface="Tw Cen MT" pitchFamily="34" charset="0"/>
                        </a:rPr>
                        <a:t>100% of 2017 application  by assessed </a:t>
                      </a:r>
                      <a:r>
                        <a:rPr lang="en-MY" sz="900" dirty="0" smtClean="0">
                          <a:solidFill>
                            <a:srgbClr val="231F20"/>
                          </a:solidFill>
                          <a:latin typeface="Tw Cen MT" pitchFamily="34" charset="0"/>
                        </a:rPr>
                        <a:t>skilled workers and supervisory personnel accredited and registered</a:t>
                      </a:r>
                      <a:endParaRPr lang="ms-MY" sz="900" dirty="0" smtClean="0">
                        <a:solidFill>
                          <a:srgbClr val="231F20"/>
                        </a:solidFill>
                        <a:latin typeface="Tw Cen MT" pitchFamily="34" charset="0"/>
                      </a:endParaRPr>
                    </a:p>
                    <a:p>
                      <a:pPr>
                        <a:lnSpc>
                          <a:spcPct val="100000"/>
                        </a:lnSpc>
                      </a:pPr>
                      <a:endParaRPr lang="en-US" sz="900" dirty="0" smtClean="0">
                        <a:latin typeface="Tw Cen MT" pitchFamily="34" charset="0"/>
                      </a:endParaRP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defRPr/>
                      </a:pPr>
                      <a:r>
                        <a:rPr lang="ms-MY" sz="900" dirty="0" smtClean="0">
                          <a:solidFill>
                            <a:srgbClr val="231F20"/>
                          </a:solidFill>
                          <a:latin typeface="Tw Cen MT" pitchFamily="34" charset="0"/>
                        </a:rPr>
                        <a:t>2017 Data analytics on accredited skilled workers and supervisory personnel produced by Q1 2018</a:t>
                      </a:r>
                    </a:p>
                    <a:p>
                      <a:pPr>
                        <a:lnSpc>
                          <a:spcPct val="100000"/>
                        </a:lnSpc>
                        <a:defRPr/>
                      </a:pPr>
                      <a:endParaRPr lang="ms-MY" sz="900" dirty="0" smtClean="0">
                        <a:solidFill>
                          <a:srgbClr val="231F20"/>
                        </a:solidFill>
                        <a:latin typeface="Tw Cen MT" pitchFamily="34" charset="0"/>
                      </a:endParaRPr>
                    </a:p>
                    <a:p>
                      <a:pPr>
                        <a:lnSpc>
                          <a:spcPct val="100000"/>
                        </a:lnSpc>
                        <a:defRPr/>
                      </a:pPr>
                      <a:r>
                        <a:rPr lang="ms-MY" sz="900" dirty="0" smtClean="0">
                          <a:solidFill>
                            <a:srgbClr val="231F20"/>
                          </a:solidFill>
                          <a:latin typeface="Tw Cen MT" pitchFamily="34" charset="0"/>
                        </a:rPr>
                        <a:t>100% of 2018 application  by assessed </a:t>
                      </a:r>
                      <a:r>
                        <a:rPr lang="en-MY" sz="900" dirty="0" smtClean="0">
                          <a:solidFill>
                            <a:srgbClr val="231F20"/>
                          </a:solidFill>
                          <a:latin typeface="Tw Cen MT" pitchFamily="34" charset="0"/>
                        </a:rPr>
                        <a:t>skilled workers and supervisory personnel accredited and registered</a:t>
                      </a:r>
                      <a:endParaRPr lang="ms-MY" sz="900" dirty="0" smtClean="0">
                        <a:solidFill>
                          <a:srgbClr val="231F20"/>
                        </a:solidFill>
                        <a:latin typeface="Tw Cen MT" pitchFamily="34" charset="0"/>
                      </a:endParaRPr>
                    </a:p>
                    <a:p>
                      <a:pPr>
                        <a:lnSpc>
                          <a:spcPct val="100000"/>
                        </a:lnSpc>
                      </a:pPr>
                      <a:endParaRPr lang="en-MY" sz="900" b="1" dirty="0">
                        <a:latin typeface="Tw Cen MT" pitchFamily="34" charset="0"/>
                      </a:endParaRPr>
                    </a:p>
                  </a:txBody>
                  <a:tcPr>
                    <a:solidFill>
                      <a:schemeClr val="bg2">
                        <a:lumMod val="50000"/>
                        <a:alpha val="13000"/>
                      </a:schemeClr>
                    </a:solidFill>
                  </a:tcPr>
                </a:tc>
                <a:tc>
                  <a:txBody>
                    <a:bodyPr/>
                    <a:lstStyle/>
                    <a:p>
                      <a:pPr>
                        <a:lnSpc>
                          <a:spcPct val="100000"/>
                        </a:lnSpc>
                        <a:defRPr/>
                      </a:pPr>
                      <a:r>
                        <a:rPr lang="ms-MY" sz="900" dirty="0" smtClean="0">
                          <a:solidFill>
                            <a:srgbClr val="231F20"/>
                          </a:solidFill>
                          <a:latin typeface="Tw Cen MT" pitchFamily="34" charset="0"/>
                        </a:rPr>
                        <a:t>2018 Data analytics on accredited skilled workers and supervisory personnel produced by Q1 2019</a:t>
                      </a:r>
                    </a:p>
                    <a:p>
                      <a:pPr>
                        <a:lnSpc>
                          <a:spcPct val="100000"/>
                        </a:lnSpc>
                        <a:defRPr/>
                      </a:pPr>
                      <a:endParaRPr lang="ms-MY" sz="900" dirty="0" smtClean="0">
                        <a:solidFill>
                          <a:srgbClr val="231F20"/>
                        </a:solidFill>
                        <a:latin typeface="Tw Cen MT" pitchFamily="34" charset="0"/>
                      </a:endParaRPr>
                    </a:p>
                    <a:p>
                      <a:pPr>
                        <a:lnSpc>
                          <a:spcPct val="100000"/>
                        </a:lnSpc>
                        <a:defRPr/>
                      </a:pPr>
                      <a:r>
                        <a:rPr lang="ms-MY" sz="900" dirty="0" smtClean="0">
                          <a:solidFill>
                            <a:srgbClr val="231F20"/>
                          </a:solidFill>
                          <a:latin typeface="Tw Cen MT" pitchFamily="34" charset="0"/>
                        </a:rPr>
                        <a:t>100% of 2019 application  by assessed </a:t>
                      </a:r>
                      <a:r>
                        <a:rPr lang="en-MY" sz="900" dirty="0" smtClean="0">
                          <a:solidFill>
                            <a:srgbClr val="231F20"/>
                          </a:solidFill>
                          <a:latin typeface="Tw Cen MT" pitchFamily="34" charset="0"/>
                        </a:rPr>
                        <a:t>skilled workers and supervisory personnel accredited and registered</a:t>
                      </a:r>
                      <a:endParaRPr lang="ms-MY" sz="900" dirty="0" smtClean="0">
                        <a:solidFill>
                          <a:srgbClr val="231F20"/>
                        </a:solidFill>
                        <a:latin typeface="Tw Cen MT" pitchFamily="34" charset="0"/>
                      </a:endParaRP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defRPr/>
                      </a:pPr>
                      <a:r>
                        <a:rPr lang="ms-MY" sz="900" dirty="0" smtClean="0">
                          <a:solidFill>
                            <a:srgbClr val="231F20"/>
                          </a:solidFill>
                          <a:latin typeface="Tw Cen MT" pitchFamily="34" charset="0"/>
                        </a:rPr>
                        <a:t>2019 Data analytics on accredited skilled workers and supervisory personnel produced by Q1 2020</a:t>
                      </a:r>
                    </a:p>
                    <a:p>
                      <a:pPr>
                        <a:lnSpc>
                          <a:spcPct val="100000"/>
                        </a:lnSpc>
                        <a:defRPr/>
                      </a:pPr>
                      <a:endParaRPr lang="ms-MY" sz="900" dirty="0" smtClean="0">
                        <a:solidFill>
                          <a:srgbClr val="231F20"/>
                        </a:solidFill>
                        <a:latin typeface="Tw Cen MT" pitchFamily="34" charset="0"/>
                      </a:endParaRPr>
                    </a:p>
                    <a:p>
                      <a:pPr>
                        <a:lnSpc>
                          <a:spcPct val="100000"/>
                        </a:lnSpc>
                        <a:defRPr/>
                      </a:pPr>
                      <a:r>
                        <a:rPr lang="ms-MY" sz="900" dirty="0" smtClean="0">
                          <a:solidFill>
                            <a:srgbClr val="231F20"/>
                          </a:solidFill>
                          <a:latin typeface="Tw Cen MT" pitchFamily="34" charset="0"/>
                        </a:rPr>
                        <a:t>100% of 2020 application  by assessed </a:t>
                      </a:r>
                      <a:r>
                        <a:rPr lang="en-MY" sz="900" dirty="0" smtClean="0">
                          <a:solidFill>
                            <a:srgbClr val="231F20"/>
                          </a:solidFill>
                          <a:latin typeface="Tw Cen MT" pitchFamily="34" charset="0"/>
                        </a:rPr>
                        <a:t>skilled workers and supervisory personnel accredited and registered</a:t>
                      </a:r>
                      <a:endParaRPr lang="ms-MY" sz="900" dirty="0" smtClean="0">
                        <a:solidFill>
                          <a:srgbClr val="231F20"/>
                        </a:solidFill>
                        <a:latin typeface="Tw Cen MT" pitchFamily="34" charset="0"/>
                      </a:endParaRPr>
                    </a:p>
                    <a:p>
                      <a:pPr>
                        <a:lnSpc>
                          <a:spcPct val="100000"/>
                        </a:lnSpc>
                      </a:pPr>
                      <a:endParaRPr lang="en-MY" sz="900" dirty="0">
                        <a:solidFill>
                          <a:srgbClr val="FF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En Megat Kamil Azmi Megat Rus Kamarani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Ahmad</a:t>
                      </a:r>
                      <a:r>
                        <a:rPr lang="pt-BR" sz="1000" baseline="0" dirty="0" smtClean="0">
                          <a:solidFill>
                            <a:schemeClr val="tx1"/>
                          </a:solidFill>
                          <a:latin typeface="Tw Cen MT" panose="020B0602020104020603" pitchFamily="34" charset="0"/>
                        </a:rPr>
                        <a:t> Ridzuan Ismail</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Nurul Hidayah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0" y="434520"/>
          <a:ext cx="3934048" cy="1322832"/>
        </p:xfrm>
        <a:graphic>
          <a:graphicData uri="http://schemas.openxmlformats.org/drawingml/2006/table">
            <a:tbl>
              <a:tblPr firstRow="1" bandRow="1">
                <a:tableStyleId>{5C22544A-7EE6-4342-B048-85BDC9FD1C3A}</a:tableStyleId>
              </a:tblPr>
              <a:tblGrid>
                <a:gridCol w="3934048">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smtClean="0">
                          <a:solidFill>
                            <a:schemeClr val="tx1"/>
                          </a:solidFill>
                          <a:latin typeface="Tw Cen MT" panose="020B0602020104020603" pitchFamily="34" charset="0"/>
                          <a:ea typeface="+mn-ea"/>
                          <a:cs typeface="+mn-cs"/>
                        </a:rPr>
                        <a:t>All qualified skilled workers and supervisory personnel accredited from Q4 2016 onwards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P2 - Enhance control and balance of workforce supply</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P2a - Implement regular industry manpower planning</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93270"/>
            <a:ext cx="6740711" cy="4632037"/>
          </a:xfrm>
          <a:prstGeom prst="rect">
            <a:avLst/>
          </a:prstGeom>
          <a:noFill/>
        </p:spPr>
        <p:txBody>
          <a:bodyPr wrap="square" rtlCol="0">
            <a:spAutoFit/>
          </a:bodyPr>
          <a:lstStyle/>
          <a:p>
            <a:r>
              <a:rPr lang="en-US" sz="1000" dirty="0">
                <a:latin typeface="Tw Cen MT" panose="020B0602020104020603" pitchFamily="34" charset="0"/>
              </a:rPr>
              <a:t>This KPI is under the purview of IWG9.</a:t>
            </a:r>
          </a:p>
          <a:p>
            <a:endParaRPr lang="en-US" sz="500" dirty="0" smtClean="0">
              <a:latin typeface="Tw Cen MT" panose="020B0602020104020603" pitchFamily="34" charset="0"/>
            </a:endParaRPr>
          </a:p>
          <a:p>
            <a:pPr algn="just"/>
            <a:r>
              <a:rPr lang="en-US" sz="1000" dirty="0" smtClean="0">
                <a:latin typeface="Tw Cen MT" panose="020B0602020104020603" pitchFamily="34" charset="0"/>
              </a:rPr>
              <a:t>Mandatory </a:t>
            </a:r>
            <a:r>
              <a:rPr lang="en-US" sz="1000" dirty="0">
                <a:latin typeface="Tw Cen MT" panose="020B0602020104020603" pitchFamily="34" charset="0"/>
              </a:rPr>
              <a:t>accreditation </a:t>
            </a:r>
            <a:r>
              <a:rPr lang="en-US" sz="1000" dirty="0" smtClean="0">
                <a:latin typeface="Tw Cen MT" panose="020B0602020104020603" pitchFamily="34" charset="0"/>
              </a:rPr>
              <a:t>of 59 trades of skilled </a:t>
            </a:r>
            <a:r>
              <a:rPr lang="en-US" sz="1000" dirty="0">
                <a:latin typeface="Tw Cen MT" panose="020B0602020104020603" pitchFamily="34" charset="0"/>
              </a:rPr>
              <a:t>workers and supervisory personnel under CIDB Act 520 </a:t>
            </a:r>
            <a:r>
              <a:rPr lang="en-US" sz="1000" dirty="0" smtClean="0">
                <a:latin typeface="Tw Cen MT" panose="020B0602020104020603" pitchFamily="34" charset="0"/>
              </a:rPr>
              <a:t>Amended </a:t>
            </a:r>
            <a:r>
              <a:rPr lang="en-US" sz="1000" dirty="0">
                <a:latin typeface="Tw Cen MT" panose="020B0602020104020603" pitchFamily="34" charset="0"/>
              </a:rPr>
              <a:t>2011 came into force on 1 June </a:t>
            </a:r>
            <a:r>
              <a:rPr lang="en-US" sz="1000" dirty="0" smtClean="0">
                <a:latin typeface="Tw Cen MT" panose="020B0602020104020603" pitchFamily="34" charset="0"/>
              </a:rPr>
              <a:t>2016. The Amended </a:t>
            </a:r>
            <a:r>
              <a:rPr lang="en-US" sz="1000" dirty="0">
                <a:latin typeface="Tw Cen MT" panose="020B0602020104020603" pitchFamily="34" charset="0"/>
              </a:rPr>
              <a:t>Schedule 3 of Act 520  </a:t>
            </a:r>
            <a:r>
              <a:rPr lang="en-US" sz="1000" dirty="0" smtClean="0">
                <a:latin typeface="Tw Cen MT" panose="020B0602020104020603" pitchFamily="34" charset="0"/>
              </a:rPr>
              <a:t>currently have only 25 trades of skilled workers and supervisory personnel </a:t>
            </a:r>
            <a:r>
              <a:rPr lang="en-US" sz="1000" dirty="0" err="1" smtClean="0">
                <a:latin typeface="Tw Cen MT" panose="020B0602020104020603" pitchFamily="34" charset="0"/>
              </a:rPr>
              <a:t>gazetted</a:t>
            </a:r>
            <a:r>
              <a:rPr lang="en-US" sz="1000" dirty="0" smtClean="0">
                <a:latin typeface="Tw Cen MT" panose="020B0602020104020603" pitchFamily="34" charset="0"/>
              </a:rPr>
              <a:t> </a:t>
            </a:r>
            <a:r>
              <a:rPr lang="en-US" sz="1000" dirty="0">
                <a:latin typeface="Tw Cen MT" panose="020B0602020104020603" pitchFamily="34" charset="0"/>
              </a:rPr>
              <a:t>on 10 February </a:t>
            </a:r>
            <a:r>
              <a:rPr lang="en-US" sz="1000" dirty="0" smtClean="0">
                <a:latin typeface="Tw Cen MT" panose="020B0602020104020603" pitchFamily="34" charset="0"/>
              </a:rPr>
              <a:t>2017.</a:t>
            </a:r>
          </a:p>
          <a:p>
            <a:endParaRPr lang="en-US" sz="1000" dirty="0" smtClean="0">
              <a:latin typeface="Tw Cen MT" panose="020B0602020104020603" pitchFamily="34" charset="0"/>
            </a:endParaRPr>
          </a:p>
          <a:p>
            <a:r>
              <a:rPr lang="en-US" sz="1000" b="1" dirty="0" smtClean="0">
                <a:latin typeface="Tw Cen MT" panose="020B0602020104020603" pitchFamily="34" charset="0"/>
              </a:rPr>
              <a:t>Data Analytics On </a:t>
            </a:r>
            <a:r>
              <a:rPr lang="ms-MY" sz="1000" b="1" dirty="0" smtClean="0">
                <a:solidFill>
                  <a:srgbClr val="231F20"/>
                </a:solidFill>
                <a:latin typeface="Tw Cen MT" pitchFamily="34" charset="0"/>
              </a:rPr>
              <a:t>Accredited Skilled Workers And Supervisory Personnel </a:t>
            </a:r>
            <a:r>
              <a:rPr lang="en-US" sz="1000" b="1" dirty="0" smtClean="0">
                <a:latin typeface="Tw Cen MT" panose="020B0602020104020603" pitchFamily="34" charset="0"/>
              </a:rPr>
              <a:t>2017 :</a:t>
            </a:r>
          </a:p>
          <a:p>
            <a:pPr algn="just"/>
            <a:r>
              <a:rPr lang="en-US" sz="1000" dirty="0" smtClean="0">
                <a:latin typeface="Tw Cen MT" panose="020B0602020104020603" pitchFamily="34" charset="0"/>
              </a:rPr>
              <a:t>Until Dec </a:t>
            </a:r>
            <a:r>
              <a:rPr lang="en-US" sz="1000" dirty="0">
                <a:latin typeface="Tw Cen MT" panose="020B0602020104020603" pitchFamily="34" charset="0"/>
              </a:rPr>
              <a:t>2017, 100% of </a:t>
            </a:r>
            <a:r>
              <a:rPr lang="en-US" sz="1000" dirty="0" smtClean="0">
                <a:latin typeface="Tw Cen MT" panose="020B0602020104020603" pitchFamily="34" charset="0"/>
              </a:rPr>
              <a:t>89,256 (66,024 + 23,232) applications </a:t>
            </a:r>
            <a:r>
              <a:rPr lang="en-US" sz="1000" dirty="0">
                <a:latin typeface="Tw Cen MT" panose="020B0602020104020603" pitchFamily="34" charset="0"/>
              </a:rPr>
              <a:t>received from assessed skilled workers and supervisory </a:t>
            </a:r>
            <a:r>
              <a:rPr lang="en-US" sz="1000" dirty="0" smtClean="0">
                <a:latin typeface="Tw Cen MT" panose="020B0602020104020603" pitchFamily="34" charset="0"/>
              </a:rPr>
              <a:t>personnel were </a:t>
            </a:r>
            <a:r>
              <a:rPr lang="en-US" sz="1000" dirty="0">
                <a:latin typeface="Tw Cen MT" panose="020B0602020104020603" pitchFamily="34" charset="0"/>
              </a:rPr>
              <a:t>accredited and </a:t>
            </a:r>
            <a:r>
              <a:rPr lang="en-US" sz="1000" dirty="0" smtClean="0">
                <a:latin typeface="Tw Cen MT" panose="020B0602020104020603" pitchFamily="34" charset="0"/>
              </a:rPr>
              <a:t>registered</a:t>
            </a:r>
            <a:r>
              <a:rPr lang="en-US" sz="1000" dirty="0">
                <a:latin typeface="Tw Cen MT" panose="020B0602020104020603" pitchFamily="34" charset="0"/>
              </a:rPr>
              <a:t> </a:t>
            </a:r>
            <a:r>
              <a:rPr lang="en-US" sz="1000" dirty="0" smtClean="0">
                <a:latin typeface="Tw Cen MT" panose="020B0602020104020603" pitchFamily="34" charset="0"/>
              </a:rPr>
              <a:t>by CIDB.  The </a:t>
            </a:r>
            <a:r>
              <a:rPr lang="en-US" sz="1000" dirty="0">
                <a:latin typeface="Tw Cen MT" panose="020B0602020104020603" pitchFamily="34" charset="0"/>
              </a:rPr>
              <a:t>table below shows the total number of construction personnel listed </a:t>
            </a:r>
            <a:r>
              <a:rPr lang="en-US" sz="1000" dirty="0" smtClean="0">
                <a:latin typeface="Tw Cen MT" panose="020B0602020104020603" pitchFamily="34" charset="0"/>
              </a:rPr>
              <a:t>by </a:t>
            </a:r>
            <a:r>
              <a:rPr lang="en-US" sz="1000" dirty="0">
                <a:latin typeface="Tw Cen MT" panose="020B0602020104020603" pitchFamily="34" charset="0"/>
              </a:rPr>
              <a:t>CIDB under the 6 categories of workers as of </a:t>
            </a:r>
            <a:r>
              <a:rPr lang="en-US" sz="1000" dirty="0" smtClean="0">
                <a:latin typeface="Tw Cen MT" panose="020B0602020104020603" pitchFamily="34" charset="0"/>
              </a:rPr>
              <a:t>Dec </a:t>
            </a:r>
            <a:r>
              <a:rPr lang="en-US" sz="1000" dirty="0">
                <a:latin typeface="Tw Cen MT" panose="020B0602020104020603" pitchFamily="34" charset="0"/>
              </a:rPr>
              <a:t>2017. For the purpose of this KPI, only category 2 and category 5 is </a:t>
            </a:r>
            <a:r>
              <a:rPr lang="en-US" sz="1000" dirty="0" smtClean="0">
                <a:latin typeface="Tw Cen MT" panose="020B0602020104020603" pitchFamily="34" charset="0"/>
              </a:rPr>
              <a:t>relevant for analysis.</a:t>
            </a:r>
            <a:endParaRPr lang="en-US" sz="1000" dirty="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b="1" dirty="0" smtClean="0">
              <a:solidFill>
                <a:srgbClr val="FF0000"/>
              </a:solidFill>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MY" sz="1000" dirty="0" smtClean="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P2-056</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1427410608"/>
              </p:ext>
            </p:extLst>
          </p:nvPr>
        </p:nvGraphicFramePr>
        <p:xfrm>
          <a:off x="200024" y="6362073"/>
          <a:ext cx="6448427" cy="1828800"/>
        </p:xfrm>
        <a:graphic>
          <a:graphicData uri="http://schemas.openxmlformats.org/drawingml/2006/table">
            <a:tbl>
              <a:tblPr firstRow="1" bandRow="1">
                <a:tableStyleId>{5C22544A-7EE6-4342-B048-85BDC9FD1C3A}</a:tableStyleId>
              </a:tblPr>
              <a:tblGrid>
                <a:gridCol w="2327119">
                  <a:extLst>
                    <a:ext uri="{9D8B030D-6E8A-4147-A177-3AD203B41FA5}">
                      <a16:colId xmlns:a16="http://schemas.microsoft.com/office/drawing/2014/main" val="116348213"/>
                    </a:ext>
                  </a:extLst>
                </a:gridCol>
                <a:gridCol w="1371384">
                  <a:extLst>
                    <a:ext uri="{9D8B030D-6E8A-4147-A177-3AD203B41FA5}">
                      <a16:colId xmlns:a16="http://schemas.microsoft.com/office/drawing/2014/main" val="4144450284"/>
                    </a:ext>
                  </a:extLst>
                </a:gridCol>
                <a:gridCol w="1317073">
                  <a:extLst>
                    <a:ext uri="{9D8B030D-6E8A-4147-A177-3AD203B41FA5}">
                      <a16:colId xmlns:a16="http://schemas.microsoft.com/office/drawing/2014/main" val="6907037"/>
                    </a:ext>
                  </a:extLst>
                </a:gridCol>
                <a:gridCol w="1432851">
                  <a:extLst>
                    <a:ext uri="{9D8B030D-6E8A-4147-A177-3AD203B41FA5}">
                      <a16:colId xmlns:a16="http://schemas.microsoft.com/office/drawing/2014/main" val="1475173016"/>
                    </a:ext>
                  </a:extLst>
                </a:gridCol>
              </a:tblGrid>
              <a:tr h="126032">
                <a:tc>
                  <a:txBody>
                    <a:bodyPr/>
                    <a:lstStyle/>
                    <a:p>
                      <a:pPr algn="ctr"/>
                      <a:r>
                        <a:rPr lang="en-US" sz="900" dirty="0" smtClean="0">
                          <a:solidFill>
                            <a:schemeClr val="tx1"/>
                          </a:solidFill>
                        </a:rPr>
                        <a:t>KATEGORI</a:t>
                      </a:r>
                      <a:endParaRPr lang="en-MY"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dirty="0" smtClean="0">
                          <a:solidFill>
                            <a:schemeClr val="tx1"/>
                          </a:solidFill>
                        </a:rPr>
                        <a:t>TEMPATAN</a:t>
                      </a:r>
                      <a:endParaRPr lang="en-MY"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dirty="0" smtClean="0">
                          <a:solidFill>
                            <a:schemeClr val="tx1"/>
                          </a:solidFill>
                        </a:rPr>
                        <a:t>ASING</a:t>
                      </a:r>
                      <a:endParaRPr lang="en-MY"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dirty="0" smtClean="0">
                          <a:solidFill>
                            <a:schemeClr val="tx1"/>
                          </a:solidFill>
                        </a:rPr>
                        <a:t>JUMLAH</a:t>
                      </a:r>
                      <a:endParaRPr lang="en-MY"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91802757"/>
                  </a:ext>
                </a:extLst>
              </a:tr>
              <a:tr h="148946">
                <a:tc>
                  <a:txBody>
                    <a:bodyPr/>
                    <a:lstStyle/>
                    <a:p>
                      <a:r>
                        <a:rPr lang="en-US" sz="900" dirty="0" smtClean="0">
                          <a:solidFill>
                            <a:schemeClr val="tx1"/>
                          </a:solidFill>
                        </a:rPr>
                        <a:t>1. PEKERJA BINAAN AM</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281,326</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89,377</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370,703</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1234108"/>
                  </a:ext>
                </a:extLst>
              </a:tr>
              <a:tr h="148946">
                <a:tc>
                  <a:txBody>
                    <a:bodyPr/>
                    <a:lstStyle/>
                    <a:p>
                      <a:r>
                        <a:rPr lang="en-US" sz="900" dirty="0" smtClean="0">
                          <a:solidFill>
                            <a:schemeClr val="tx1"/>
                          </a:solidFill>
                        </a:rPr>
                        <a:t>2. PEKERJA BINAAN MAHIR</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900" dirty="0" smtClean="0">
                          <a:solidFill>
                            <a:schemeClr val="tx1"/>
                          </a:solidFill>
                        </a:rPr>
                        <a:t>63,671</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900" dirty="0" smtClean="0">
                          <a:solidFill>
                            <a:schemeClr val="tx1"/>
                          </a:solidFill>
                        </a:rPr>
                        <a:t>2,353</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900" dirty="0" smtClean="0">
                          <a:solidFill>
                            <a:schemeClr val="tx1"/>
                          </a:solidFill>
                        </a:rPr>
                        <a:t>66,024</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89555230"/>
                  </a:ext>
                </a:extLst>
              </a:tr>
              <a:tr h="123265">
                <a:tc>
                  <a:txBody>
                    <a:bodyPr/>
                    <a:lstStyle/>
                    <a:p>
                      <a:r>
                        <a:rPr lang="en-US" sz="900" dirty="0" smtClean="0">
                          <a:solidFill>
                            <a:schemeClr val="tx1"/>
                          </a:solidFill>
                        </a:rPr>
                        <a:t>3.</a:t>
                      </a:r>
                      <a:r>
                        <a:rPr lang="en-US" sz="900" baseline="0" dirty="0" smtClean="0">
                          <a:solidFill>
                            <a:schemeClr val="tx1"/>
                          </a:solidFill>
                        </a:rPr>
                        <a:t> </a:t>
                      </a:r>
                      <a:r>
                        <a:rPr lang="en-US" sz="900" dirty="0" smtClean="0">
                          <a:solidFill>
                            <a:schemeClr val="tx1"/>
                          </a:solidFill>
                        </a:rPr>
                        <a:t>PELATIH</a:t>
                      </a:r>
                      <a:r>
                        <a:rPr lang="en-US" sz="900" baseline="0" dirty="0" smtClean="0">
                          <a:solidFill>
                            <a:schemeClr val="tx1"/>
                          </a:solidFill>
                        </a:rPr>
                        <a:t> BINAAN</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78,316</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18</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78,334</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6651503"/>
                  </a:ext>
                </a:extLst>
              </a:tr>
              <a:tr h="148946">
                <a:tc>
                  <a:txBody>
                    <a:bodyPr/>
                    <a:lstStyle/>
                    <a:p>
                      <a:r>
                        <a:rPr lang="en-US" sz="900" dirty="0" smtClean="0">
                          <a:solidFill>
                            <a:schemeClr val="tx1"/>
                          </a:solidFill>
                        </a:rPr>
                        <a:t>4. PENGURUS PROJEK BINAAN</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66,101</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1,862</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67,963</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0321315"/>
                  </a:ext>
                </a:extLst>
              </a:tr>
              <a:tr h="148946">
                <a:tc>
                  <a:txBody>
                    <a:bodyPr/>
                    <a:lstStyle/>
                    <a:p>
                      <a:r>
                        <a:rPr lang="en-US" sz="900" dirty="0" smtClean="0">
                          <a:solidFill>
                            <a:schemeClr val="tx1"/>
                          </a:solidFill>
                        </a:rPr>
                        <a:t>5. PENYELIA BINAAN</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900" dirty="0" smtClean="0">
                          <a:solidFill>
                            <a:schemeClr val="tx1"/>
                          </a:solidFill>
                        </a:rPr>
                        <a:t>22,986</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900" dirty="0" smtClean="0">
                          <a:solidFill>
                            <a:schemeClr val="tx1"/>
                          </a:solidFill>
                        </a:rPr>
                        <a:t>246</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900" dirty="0" smtClean="0">
                          <a:solidFill>
                            <a:schemeClr val="tx1"/>
                          </a:solidFill>
                        </a:rPr>
                        <a:t>23,232</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6260640"/>
                  </a:ext>
                </a:extLst>
              </a:tr>
              <a:tr h="148946">
                <a:tc>
                  <a:txBody>
                    <a:bodyPr/>
                    <a:lstStyle/>
                    <a:p>
                      <a:r>
                        <a:rPr lang="en-US" sz="900" dirty="0" smtClean="0">
                          <a:solidFill>
                            <a:schemeClr val="tx1"/>
                          </a:solidFill>
                        </a:rPr>
                        <a:t>6.</a:t>
                      </a:r>
                      <a:r>
                        <a:rPr lang="en-US" sz="900" baseline="0" dirty="0" smtClean="0">
                          <a:solidFill>
                            <a:schemeClr val="tx1"/>
                          </a:solidFill>
                        </a:rPr>
                        <a:t> </a:t>
                      </a:r>
                      <a:r>
                        <a:rPr lang="en-US" sz="900" dirty="0" smtClean="0">
                          <a:solidFill>
                            <a:schemeClr val="tx1"/>
                          </a:solidFill>
                        </a:rPr>
                        <a:t>PERSONEL PENTADBIRAN</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93,848</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1,921</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95,405</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19543006"/>
                  </a:ext>
                </a:extLst>
              </a:tr>
              <a:tr h="126032">
                <a:tc>
                  <a:txBody>
                    <a:bodyPr/>
                    <a:lstStyle/>
                    <a:p>
                      <a:pPr algn="r"/>
                      <a:r>
                        <a:rPr lang="en-US" sz="900" b="1" dirty="0" smtClean="0">
                          <a:solidFill>
                            <a:schemeClr val="tx1"/>
                          </a:solidFill>
                        </a:rPr>
                        <a:t>TOTAL:</a:t>
                      </a:r>
                      <a:endParaRPr lang="en-MY"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smtClean="0">
                          <a:solidFill>
                            <a:schemeClr val="tx1"/>
                          </a:solidFill>
                        </a:rPr>
                        <a:t>605,884</a:t>
                      </a:r>
                      <a:endParaRPr lang="en-MY"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smtClean="0">
                          <a:solidFill>
                            <a:schemeClr val="tx1"/>
                          </a:solidFill>
                        </a:rPr>
                        <a:t>95,777</a:t>
                      </a:r>
                      <a:endParaRPr lang="en-MY"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smtClean="0">
                          <a:solidFill>
                            <a:schemeClr val="tx1"/>
                          </a:solidFill>
                        </a:rPr>
                        <a:t>701,661</a:t>
                      </a:r>
                      <a:endParaRPr lang="en-MY"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5690344"/>
                  </a:ext>
                </a:extLst>
              </a:tr>
            </a:tbl>
          </a:graphicData>
        </a:graphic>
      </p:graphicFrame>
    </p:spTree>
    <p:extLst>
      <p:ext uri="{BB962C8B-B14F-4D97-AF65-F5344CB8AC3E}">
        <p14:creationId xmlns:p14="http://schemas.microsoft.com/office/powerpoint/2010/main" val="7923804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En Megat Kamil Azmi Megat Rus Kamarani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Ahmad</a:t>
                      </a:r>
                      <a:r>
                        <a:rPr lang="pt-BR" sz="1000" baseline="0" dirty="0" smtClean="0">
                          <a:solidFill>
                            <a:schemeClr val="tx1"/>
                          </a:solidFill>
                          <a:latin typeface="Tw Cen MT" panose="020B0602020104020603" pitchFamily="34" charset="0"/>
                        </a:rPr>
                        <a:t> Ridzuan Ismail</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Nurul Hidayah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0" y="434520"/>
          <a:ext cx="3934048" cy="1322832"/>
        </p:xfrm>
        <a:graphic>
          <a:graphicData uri="http://schemas.openxmlformats.org/drawingml/2006/table">
            <a:tbl>
              <a:tblPr firstRow="1" bandRow="1">
                <a:tableStyleId>{5C22544A-7EE6-4342-B048-85BDC9FD1C3A}</a:tableStyleId>
              </a:tblPr>
              <a:tblGrid>
                <a:gridCol w="3934048">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smtClean="0">
                          <a:solidFill>
                            <a:schemeClr val="tx1"/>
                          </a:solidFill>
                          <a:latin typeface="Tw Cen MT" panose="020B0602020104020603" pitchFamily="34" charset="0"/>
                          <a:ea typeface="+mn-ea"/>
                          <a:cs typeface="+mn-cs"/>
                        </a:rPr>
                        <a:t>All qualified skilled workers and supervisory personnel accredited from Q4 2016 onwards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P2 - Enhance control and balance of workforce supply</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P2a - Implement regular industry manpower planning</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4" y="2376315"/>
            <a:ext cx="6664510" cy="400110"/>
          </a:xfrm>
          <a:prstGeom prst="rect">
            <a:avLst/>
          </a:prstGeom>
          <a:noFill/>
        </p:spPr>
        <p:txBody>
          <a:bodyPr wrap="square" rtlCol="0">
            <a:spAutoFit/>
          </a:bodyPr>
          <a:lstStyle/>
          <a:p>
            <a:r>
              <a:rPr lang="en-US" sz="1000" dirty="0" smtClean="0">
                <a:latin typeface="Tw Cen MT" panose="020B0602020104020603" pitchFamily="34" charset="0"/>
              </a:rPr>
              <a:t>The graph below shows the trend of skilled worker and supervisory personnel accredited and registered by CIDB from January until December 2017. </a:t>
            </a: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P2-056</a:t>
            </a:r>
            <a:endParaRPr lang="ms-MY" sz="2800" dirty="0">
              <a:solidFill>
                <a:schemeClr val="bg1"/>
              </a:solidFill>
            </a:endParaRPr>
          </a:p>
        </p:txBody>
      </p:sp>
      <p:sp>
        <p:nvSpPr>
          <p:cNvPr id="15" name="TextBox 14"/>
          <p:cNvSpPr txBox="1"/>
          <p:nvPr/>
        </p:nvSpPr>
        <p:spPr>
          <a:xfrm>
            <a:off x="0" y="2114527"/>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 </a:t>
            </a:r>
            <a:endParaRPr lang="en-MY" sz="900" b="1" dirty="0" smtClean="0">
              <a:solidFill>
                <a:schemeClr val="bg1"/>
              </a:solidFill>
              <a:latin typeface="Tw Cen MT" panose="020B0602020104020603" pitchFamily="34" charset="0"/>
            </a:endParaRPr>
          </a:p>
        </p:txBody>
      </p:sp>
      <p:pic>
        <p:nvPicPr>
          <p:cNvPr id="13" name="Picture 12"/>
          <p:cNvPicPr/>
          <p:nvPr/>
        </p:nvPicPr>
        <p:blipFill>
          <a:blip r:embed="rId2" cstate="print"/>
          <a:srcRect l="13108" r="13394"/>
          <a:stretch>
            <a:fillRect/>
          </a:stretch>
        </p:blipFill>
        <p:spPr bwMode="auto">
          <a:xfrm>
            <a:off x="205456" y="2815415"/>
            <a:ext cx="6400800" cy="3873280"/>
          </a:xfrm>
          <a:prstGeom prst="rect">
            <a:avLst/>
          </a:prstGeom>
          <a:ln w="15240" cap="sq">
            <a:solidFill>
              <a:srgbClr val="000000"/>
            </a:solidFill>
            <a:prstDash val="solid"/>
            <a:miter lim="800000"/>
          </a:ln>
          <a:effectLst/>
        </p:spPr>
      </p:pic>
      <p:sp>
        <p:nvSpPr>
          <p:cNvPr id="14" name="Rectangle 13"/>
          <p:cNvSpPr/>
          <p:nvPr/>
        </p:nvSpPr>
        <p:spPr>
          <a:xfrm>
            <a:off x="0" y="7101333"/>
            <a:ext cx="6696075" cy="707886"/>
          </a:xfrm>
          <a:prstGeom prst="rect">
            <a:avLst/>
          </a:prstGeom>
        </p:spPr>
        <p:txBody>
          <a:bodyPr wrap="square">
            <a:spAutoFit/>
          </a:bodyPr>
          <a:lstStyle/>
          <a:p>
            <a:pPr lvl="0"/>
            <a:r>
              <a:rPr lang="ms-MY" sz="1000" b="1" dirty="0" smtClean="0">
                <a:latin typeface="Tw Cen MT" pitchFamily="34" charset="0"/>
              </a:rPr>
              <a:t>Application by Assessed </a:t>
            </a:r>
            <a:r>
              <a:rPr lang="en-MY" sz="1000" b="1" dirty="0" smtClean="0">
                <a:latin typeface="Tw Cen MT" pitchFamily="34" charset="0"/>
              </a:rPr>
              <a:t>Skilled Workers And Supervisory Personnel Accredited And Registered 2018 :</a:t>
            </a:r>
          </a:p>
          <a:p>
            <a:pPr algn="just"/>
            <a:r>
              <a:rPr lang="en-MY" sz="1000" dirty="0" smtClean="0">
                <a:latin typeface="Tw Cen MT" pitchFamily="34" charset="0"/>
              </a:rPr>
              <a:t>Up to Q2 2018, 100% of </a:t>
            </a:r>
            <a:r>
              <a:rPr lang="en-US" sz="1000" dirty="0" smtClean="0">
                <a:latin typeface="Tw Cen MT" panose="020B0602020104020603" pitchFamily="34" charset="0"/>
              </a:rPr>
              <a:t>of 92,944 (69,169 + 20,258) </a:t>
            </a:r>
            <a:r>
              <a:rPr lang="en-MY" sz="1000" dirty="0" smtClean="0">
                <a:latin typeface="Tw Cen MT" pitchFamily="34" charset="0"/>
              </a:rPr>
              <a:t>applications </a:t>
            </a:r>
            <a:r>
              <a:rPr lang="en-US" sz="1000" dirty="0" smtClean="0">
                <a:latin typeface="Tw Cen MT" panose="020B0602020104020603" pitchFamily="34" charset="0"/>
              </a:rPr>
              <a:t>received from assessed skilled workers and supervisory personnel were accredited and registered by CIDB. For the purpose of this KPI, only category 2 and category 5 is relevant.</a:t>
            </a:r>
          </a:p>
          <a:p>
            <a:pPr lvl="0"/>
            <a:endParaRPr lang="en-MY" sz="1000" b="1" dirty="0">
              <a:solidFill>
                <a:srgbClr val="FF0000"/>
              </a:solidFill>
            </a:endParaRPr>
          </a:p>
        </p:txBody>
      </p:sp>
      <p:graphicFrame>
        <p:nvGraphicFramePr>
          <p:cNvPr id="18" name="Table 17"/>
          <p:cNvGraphicFramePr>
            <a:graphicFrameLocks noGrp="1"/>
          </p:cNvGraphicFramePr>
          <p:nvPr>
            <p:extLst>
              <p:ext uri="{D42A27DB-BD31-4B8C-83A1-F6EECF244321}">
                <p14:modId xmlns:p14="http://schemas.microsoft.com/office/powerpoint/2010/main" val="3600914035"/>
              </p:ext>
            </p:extLst>
          </p:nvPr>
        </p:nvGraphicFramePr>
        <p:xfrm>
          <a:off x="205456" y="7768554"/>
          <a:ext cx="6400801" cy="1855194"/>
        </p:xfrm>
        <a:graphic>
          <a:graphicData uri="http://schemas.openxmlformats.org/drawingml/2006/table">
            <a:tbl>
              <a:tblPr firstRow="1" bandRow="1">
                <a:tableStyleId>{5C22544A-7EE6-4342-B048-85BDC9FD1C3A}</a:tableStyleId>
              </a:tblPr>
              <a:tblGrid>
                <a:gridCol w="2309932">
                  <a:extLst>
                    <a:ext uri="{9D8B030D-6E8A-4147-A177-3AD203B41FA5}">
                      <a16:colId xmlns:a16="http://schemas.microsoft.com/office/drawing/2014/main" val="116348213"/>
                    </a:ext>
                  </a:extLst>
                </a:gridCol>
                <a:gridCol w="1361255">
                  <a:extLst>
                    <a:ext uri="{9D8B030D-6E8A-4147-A177-3AD203B41FA5}">
                      <a16:colId xmlns:a16="http://schemas.microsoft.com/office/drawing/2014/main" val="4144450284"/>
                    </a:ext>
                  </a:extLst>
                </a:gridCol>
                <a:gridCol w="1307345">
                  <a:extLst>
                    <a:ext uri="{9D8B030D-6E8A-4147-A177-3AD203B41FA5}">
                      <a16:colId xmlns:a16="http://schemas.microsoft.com/office/drawing/2014/main" val="6907037"/>
                    </a:ext>
                  </a:extLst>
                </a:gridCol>
                <a:gridCol w="1422269">
                  <a:extLst>
                    <a:ext uri="{9D8B030D-6E8A-4147-A177-3AD203B41FA5}">
                      <a16:colId xmlns:a16="http://schemas.microsoft.com/office/drawing/2014/main" val="1475173016"/>
                    </a:ext>
                  </a:extLst>
                </a:gridCol>
              </a:tblGrid>
              <a:tr h="126032">
                <a:tc>
                  <a:txBody>
                    <a:bodyPr/>
                    <a:lstStyle/>
                    <a:p>
                      <a:pPr algn="ctr"/>
                      <a:r>
                        <a:rPr lang="en-US" sz="900" dirty="0" smtClean="0">
                          <a:solidFill>
                            <a:schemeClr val="tx1"/>
                          </a:solidFill>
                        </a:rPr>
                        <a:t>KATEGORI</a:t>
                      </a:r>
                      <a:endParaRPr lang="en-MY"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dirty="0" smtClean="0">
                          <a:solidFill>
                            <a:schemeClr val="tx1"/>
                          </a:solidFill>
                        </a:rPr>
                        <a:t>TEMPATAN</a:t>
                      </a:r>
                      <a:endParaRPr lang="en-MY"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dirty="0" smtClean="0">
                          <a:solidFill>
                            <a:schemeClr val="tx1"/>
                          </a:solidFill>
                        </a:rPr>
                        <a:t>ASING</a:t>
                      </a:r>
                      <a:endParaRPr lang="en-MY"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dirty="0" smtClean="0">
                          <a:solidFill>
                            <a:schemeClr val="tx1"/>
                          </a:solidFill>
                        </a:rPr>
                        <a:t>JUMLAH</a:t>
                      </a:r>
                      <a:endParaRPr lang="en-MY"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91802757"/>
                  </a:ext>
                </a:extLst>
              </a:tr>
              <a:tr h="148946">
                <a:tc>
                  <a:txBody>
                    <a:bodyPr/>
                    <a:lstStyle/>
                    <a:p>
                      <a:r>
                        <a:rPr lang="en-US" sz="900" dirty="0" smtClean="0">
                          <a:solidFill>
                            <a:schemeClr val="tx1"/>
                          </a:solidFill>
                        </a:rPr>
                        <a:t>1. PEKERJA BINAAN AM</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MY" sz="900" b="0" i="0" u="none" strike="noStrike" dirty="0">
                          <a:solidFill>
                            <a:srgbClr val="000000"/>
                          </a:solidFill>
                          <a:latin typeface="+mn-lt"/>
                        </a:rPr>
                        <a:t>327,910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MY" sz="900" b="0" i="0" u="none" strike="noStrike" dirty="0">
                          <a:solidFill>
                            <a:srgbClr val="000000"/>
                          </a:solidFill>
                          <a:latin typeface="+mn-lt"/>
                        </a:rPr>
                        <a:t>105,783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MY" sz="900" b="1" i="0" u="none" strike="noStrike">
                          <a:solidFill>
                            <a:srgbClr val="000000"/>
                          </a:solidFill>
                          <a:latin typeface="+mn-lt"/>
                        </a:rPr>
                        <a:t>433,693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1234108"/>
                  </a:ext>
                </a:extLst>
              </a:tr>
              <a:tr h="148946">
                <a:tc>
                  <a:txBody>
                    <a:bodyPr/>
                    <a:lstStyle/>
                    <a:p>
                      <a:r>
                        <a:rPr lang="en-US" sz="900" dirty="0" smtClean="0">
                          <a:solidFill>
                            <a:schemeClr val="tx1"/>
                          </a:solidFill>
                        </a:rPr>
                        <a:t>2. PEKERJA BINAAN MAHIR</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MY" sz="900" b="0" i="0" u="none" strike="noStrike" dirty="0">
                          <a:solidFill>
                            <a:srgbClr val="000000"/>
                          </a:solidFill>
                          <a:latin typeface="+mn-lt"/>
                        </a:rPr>
                        <a:t>69,169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MY" sz="900" b="0" i="0" u="none" strike="noStrike" dirty="0">
                          <a:solidFill>
                            <a:srgbClr val="000000"/>
                          </a:solidFill>
                          <a:latin typeface="+mn-lt"/>
                        </a:rPr>
                        <a:t>3,517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MY" sz="900" b="1" i="0" u="none" strike="noStrike" dirty="0">
                          <a:solidFill>
                            <a:srgbClr val="000000"/>
                          </a:solidFill>
                          <a:latin typeface="+mn-lt"/>
                        </a:rPr>
                        <a:t>72,686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89555230"/>
                  </a:ext>
                </a:extLst>
              </a:tr>
              <a:tr h="254994">
                <a:tc>
                  <a:txBody>
                    <a:bodyPr/>
                    <a:lstStyle/>
                    <a:p>
                      <a:r>
                        <a:rPr lang="en-US" sz="900" dirty="0" smtClean="0">
                          <a:solidFill>
                            <a:schemeClr val="tx1"/>
                          </a:solidFill>
                        </a:rPr>
                        <a:t>3.</a:t>
                      </a:r>
                      <a:r>
                        <a:rPr lang="en-US" sz="900" baseline="0" dirty="0" smtClean="0">
                          <a:solidFill>
                            <a:schemeClr val="tx1"/>
                          </a:solidFill>
                        </a:rPr>
                        <a:t> </a:t>
                      </a:r>
                      <a:r>
                        <a:rPr lang="en-US" sz="900" dirty="0" smtClean="0">
                          <a:solidFill>
                            <a:schemeClr val="tx1"/>
                          </a:solidFill>
                        </a:rPr>
                        <a:t>PELATIH</a:t>
                      </a:r>
                      <a:r>
                        <a:rPr lang="en-US" sz="900" baseline="0" dirty="0" smtClean="0">
                          <a:solidFill>
                            <a:schemeClr val="tx1"/>
                          </a:solidFill>
                        </a:rPr>
                        <a:t> BINAAN</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MY" sz="900" b="0" i="0" u="none" strike="noStrike">
                          <a:solidFill>
                            <a:srgbClr val="000000"/>
                          </a:solidFill>
                          <a:latin typeface="+mn-lt"/>
                        </a:rPr>
                        <a:t>81,234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MY" sz="900" b="0" i="0" u="none" strike="noStrike" dirty="0">
                          <a:solidFill>
                            <a:srgbClr val="000000"/>
                          </a:solidFill>
                          <a:latin typeface="+mn-lt"/>
                        </a:rPr>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MY" sz="900" b="1" i="0" u="none" strike="noStrike" dirty="0">
                          <a:solidFill>
                            <a:srgbClr val="000000"/>
                          </a:solidFill>
                          <a:latin typeface="+mn-lt"/>
                        </a:rPr>
                        <a:t>81,248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6651503"/>
                  </a:ext>
                </a:extLst>
              </a:tr>
              <a:tr h="148946">
                <a:tc>
                  <a:txBody>
                    <a:bodyPr/>
                    <a:lstStyle/>
                    <a:p>
                      <a:r>
                        <a:rPr lang="en-US" sz="900" dirty="0" smtClean="0">
                          <a:solidFill>
                            <a:schemeClr val="tx1"/>
                          </a:solidFill>
                        </a:rPr>
                        <a:t>4. PENGURUS PROJEK BINAAN</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MY" sz="900" b="0" i="0" u="none" strike="noStrike">
                          <a:solidFill>
                            <a:srgbClr val="000000"/>
                          </a:solidFill>
                          <a:latin typeface="+mn-lt"/>
                        </a:rPr>
                        <a:t>82,199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MY" sz="900" b="0" i="0" u="none" strike="noStrike" dirty="0">
                          <a:solidFill>
                            <a:srgbClr val="000000"/>
                          </a:solidFill>
                          <a:latin typeface="+mn-lt"/>
                        </a:rPr>
                        <a:t>3,063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MY" sz="900" b="1" i="0" u="none" strike="noStrike" dirty="0">
                          <a:solidFill>
                            <a:srgbClr val="000000"/>
                          </a:solidFill>
                          <a:latin typeface="+mn-lt"/>
                        </a:rPr>
                        <a:t>85,262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0321315"/>
                  </a:ext>
                </a:extLst>
              </a:tr>
              <a:tr h="148946">
                <a:tc>
                  <a:txBody>
                    <a:bodyPr/>
                    <a:lstStyle/>
                    <a:p>
                      <a:r>
                        <a:rPr lang="en-US" sz="900" dirty="0" smtClean="0">
                          <a:solidFill>
                            <a:schemeClr val="tx1"/>
                          </a:solidFill>
                        </a:rPr>
                        <a:t>5. PENYELIA BINAAN</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MY" sz="900" b="0" i="0" u="none" strike="noStrike">
                          <a:solidFill>
                            <a:srgbClr val="000000"/>
                          </a:solidFill>
                          <a:latin typeface="+mn-lt"/>
                        </a:rPr>
                        <a:t>19,955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MY" sz="900" b="0" i="0" u="none" strike="noStrike" dirty="0">
                          <a:solidFill>
                            <a:srgbClr val="000000"/>
                          </a:solidFill>
                          <a:latin typeface="+mn-lt"/>
                        </a:rPr>
                        <a:t>303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MY" sz="900" b="1" i="0" u="none" strike="noStrike" dirty="0">
                          <a:solidFill>
                            <a:srgbClr val="000000"/>
                          </a:solidFill>
                          <a:latin typeface="+mn-lt"/>
                        </a:rPr>
                        <a:t>20,258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6260640"/>
                  </a:ext>
                </a:extLst>
              </a:tr>
              <a:tr h="148946">
                <a:tc>
                  <a:txBody>
                    <a:bodyPr/>
                    <a:lstStyle/>
                    <a:p>
                      <a:r>
                        <a:rPr lang="en-US" sz="900" dirty="0" smtClean="0">
                          <a:solidFill>
                            <a:schemeClr val="tx1"/>
                          </a:solidFill>
                        </a:rPr>
                        <a:t>6.</a:t>
                      </a:r>
                      <a:r>
                        <a:rPr lang="en-US" sz="900" baseline="0" dirty="0" smtClean="0">
                          <a:solidFill>
                            <a:schemeClr val="tx1"/>
                          </a:solidFill>
                        </a:rPr>
                        <a:t> </a:t>
                      </a:r>
                      <a:r>
                        <a:rPr lang="en-US" sz="900" dirty="0" smtClean="0">
                          <a:solidFill>
                            <a:schemeClr val="tx1"/>
                          </a:solidFill>
                        </a:rPr>
                        <a:t>PERSONEL PENTADBIRAN</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MY" sz="900" b="0" i="0" u="none" strike="noStrike">
                          <a:solidFill>
                            <a:srgbClr val="000000"/>
                          </a:solidFill>
                          <a:latin typeface="+mn-lt"/>
                        </a:rPr>
                        <a:t>96,531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MY" sz="900" b="0" i="0" u="none" strike="noStrike">
                          <a:solidFill>
                            <a:srgbClr val="000000"/>
                          </a:solidFill>
                          <a:latin typeface="+mn-lt"/>
                        </a:rPr>
                        <a:t>3,391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MY" sz="900" b="1" i="0" u="none" strike="noStrike" dirty="0">
                          <a:solidFill>
                            <a:srgbClr val="000000"/>
                          </a:solidFill>
                          <a:latin typeface="+mn-lt"/>
                        </a:rPr>
                        <a:t>99,922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19543006"/>
                  </a:ext>
                </a:extLst>
              </a:tr>
              <a:tr h="126032">
                <a:tc>
                  <a:txBody>
                    <a:bodyPr/>
                    <a:lstStyle/>
                    <a:p>
                      <a:pPr algn="r"/>
                      <a:r>
                        <a:rPr lang="en-US" sz="900" b="1" dirty="0" smtClean="0">
                          <a:solidFill>
                            <a:schemeClr val="tx1"/>
                          </a:solidFill>
                        </a:rPr>
                        <a:t>TOTAL:</a:t>
                      </a:r>
                      <a:endParaRPr lang="en-MY"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MY" sz="900" b="1" i="0" u="none" strike="noStrike">
                          <a:solidFill>
                            <a:srgbClr val="000000"/>
                          </a:solidFill>
                          <a:latin typeface="+mn-lt"/>
                        </a:rPr>
                        <a:t>676,998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MY" sz="900" b="1" i="0" u="none" strike="noStrike">
                          <a:solidFill>
                            <a:srgbClr val="000000"/>
                          </a:solidFill>
                          <a:latin typeface="+mn-lt"/>
                        </a:rPr>
                        <a:t>116,071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MY" sz="900" b="1" i="0" u="none" strike="noStrike" dirty="0">
                          <a:solidFill>
                            <a:srgbClr val="000000"/>
                          </a:solidFill>
                          <a:latin typeface="+mn-lt"/>
                        </a:rPr>
                        <a:t>793,069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5690344"/>
                  </a:ext>
                </a:extLst>
              </a:tr>
            </a:tbl>
          </a:graphicData>
        </a:graphic>
      </p:graphicFrame>
    </p:spTree>
    <p:extLst>
      <p:ext uri="{BB962C8B-B14F-4D97-AF65-F5344CB8AC3E}">
        <p14:creationId xmlns:p14="http://schemas.microsoft.com/office/powerpoint/2010/main" val="42537052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9"/>
          <a:ext cx="6858000" cy="1721273"/>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124581660"/>
                    </a:ext>
                  </a:extLst>
                </a:gridCol>
                <a:gridCol w="1371600">
                  <a:extLst>
                    <a:ext uri="{9D8B030D-6E8A-4147-A177-3AD203B41FA5}">
                      <a16:colId xmlns:a16="http://schemas.microsoft.com/office/drawing/2014/main" val="3372148144"/>
                    </a:ext>
                  </a:extLst>
                </a:gridCol>
                <a:gridCol w="1371600">
                  <a:extLst>
                    <a:ext uri="{9D8B030D-6E8A-4147-A177-3AD203B41FA5}">
                      <a16:colId xmlns:a16="http://schemas.microsoft.com/office/drawing/2014/main" val="384475541"/>
                    </a:ext>
                  </a:extLst>
                </a:gridCol>
                <a:gridCol w="1371600">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2017</a:t>
                      </a:r>
                    </a:p>
                    <a:p>
                      <a:pPr algn="ct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a:t>
                      </a:r>
                      <a:r>
                        <a:rPr lang="ms-MY" sz="900" dirty="0" smtClean="0">
                          <a:solidFill>
                            <a:schemeClr val="bg1"/>
                          </a:solidFill>
                          <a:latin typeface="Tw Cen MT" panose="020B0602020104020603" pitchFamily="34" charset="0"/>
                        </a:rPr>
                        <a:t>0%</a:t>
                      </a:r>
                      <a:endParaRPr lang="ms-MY" sz="900" dirty="0">
                        <a:solidFill>
                          <a:schemeClr val="bg1"/>
                        </a:solidFill>
                        <a:latin typeface="Tw Cen MT" panose="020B0602020104020603" pitchFamily="34" charset="0"/>
                      </a:endParaRP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2018</a:t>
                      </a:r>
                    </a:p>
                    <a:p>
                      <a:pPr algn="ct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a:t>
                      </a:r>
                      <a:r>
                        <a:rPr lang="ms-MY" sz="900" dirty="0" smtClean="0">
                          <a:solidFill>
                            <a:schemeClr val="bg1"/>
                          </a:solidFill>
                          <a:latin typeface="Tw Cen MT" panose="020B0602020104020603" pitchFamily="34" charset="0"/>
                        </a:rPr>
                        <a:t>0%</a:t>
                      </a:r>
                      <a:endParaRPr lang="ms-MY" sz="900" dirty="0">
                        <a:solidFill>
                          <a:schemeClr val="bg1"/>
                        </a:solidFill>
                        <a:latin typeface="Tw Cen MT" panose="020B0602020104020603" pitchFamily="34" charset="0"/>
                      </a:endParaRP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2019</a:t>
                      </a:r>
                    </a:p>
                    <a:p>
                      <a:pPr algn="ct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endParaRPr lang="ms-MY" sz="900" dirty="0">
                        <a:solidFill>
                          <a:schemeClr val="bg1"/>
                        </a:solidFill>
                        <a:latin typeface="Tw Cen MT" panose="020B0602020104020603" pitchFamily="34" charset="0"/>
                      </a:endParaRP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rgbClr val="FF3300">
                        <a:alpha val="65000"/>
                      </a:srgbClr>
                    </a:solidFill>
                  </a:tcPr>
                </a:tc>
                <a:extLst>
                  <a:ext uri="{0D108BD9-81ED-4DB2-BD59-A6C34878D82A}">
                    <a16:rowId xmlns:a16="http://schemas.microsoft.com/office/drawing/2014/main" val="2306563032"/>
                  </a:ext>
                </a:extLst>
              </a:tr>
              <a:tr h="1298834">
                <a:tc>
                  <a:txBody>
                    <a:bodyPr/>
                    <a:lstStyle/>
                    <a:p>
                      <a:pPr algn="ct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a:t>
                      </a:r>
                    </a:p>
                    <a:p>
                      <a:endParaRPr kumimoji="0" lang="ms-MY" sz="900" b="0" i="0" u="none" strike="noStrike" kern="1200" cap="none" spc="0" normalizeH="0" baseline="0" noProof="0" dirty="0">
                        <a:ln>
                          <a:noFill/>
                        </a:ln>
                        <a:solidFill>
                          <a:schemeClr val="tx1"/>
                        </a:solidFill>
                        <a:effectLst/>
                        <a:uLnTx/>
                        <a:uFillTx/>
                        <a:latin typeface="Tw Cen MT" panose="020B0602020104020603" pitchFamily="34" charset="0"/>
                        <a:ea typeface="+mn-ea"/>
                        <a:cs typeface="+mn-cs"/>
                      </a:endParaRPr>
                    </a:p>
                  </a:txBody>
                  <a:tcPr>
                    <a:solidFill>
                      <a:schemeClr val="accent2">
                        <a:lumMod val="20000"/>
                        <a:lumOff val="80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10% of JKR’s building projects exceeding RM10Mn  shall have one site supervisory staff trained on QLASSIC</a:t>
                      </a:r>
                    </a:p>
                    <a:p>
                      <a:pPr>
                        <a:lnSpc>
                          <a:spcPct val="100000"/>
                        </a:lnSpc>
                      </a:pPr>
                      <a:endParaRPr kumimoji="0" lang="ms-MY" sz="900" b="0" i="0" u="none" strike="noStrike" kern="1200" cap="none" spc="0" normalizeH="0" baseline="0" noProof="0" dirty="0">
                        <a:ln>
                          <a:noFill/>
                        </a:ln>
                        <a:solidFill>
                          <a:schemeClr val="tx1"/>
                        </a:solidFill>
                        <a:effectLst/>
                        <a:uLnTx/>
                        <a:uFillTx/>
                        <a:latin typeface="Tw Cen MT" panose="020B0602020104020603" pitchFamily="34" charset="0"/>
                        <a:ea typeface="+mn-ea"/>
                        <a:cs typeface="+mn-cs"/>
                      </a:endParaRPr>
                    </a:p>
                  </a:txBody>
                  <a:tcPr>
                    <a:solidFill>
                      <a:schemeClr val="accent2">
                        <a:lumMod val="20000"/>
                        <a:lumOff val="80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30% of JKR’s building projects exceeding RM10Mn  shall have one site supervisory staff trained on QLASSIC</a:t>
                      </a:r>
                    </a:p>
                    <a:p>
                      <a:pPr>
                        <a:lnSpc>
                          <a:spcPct val="100000"/>
                        </a:lnSpc>
                        <a:defRPr/>
                      </a:pPr>
                      <a:endPar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endParaRPr>
                    </a:p>
                  </a:txBody>
                  <a:tcPr>
                    <a:solidFill>
                      <a:schemeClr val="accent2">
                        <a:lumMod val="20000"/>
                        <a:lumOff val="80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60% of JKR’s building projects exceeding RM10Mn  shall have one site supervisory staff trained on QLASSIC</a:t>
                      </a:r>
                    </a:p>
                    <a:p>
                      <a:pPr>
                        <a:lnSpc>
                          <a:spcPct val="100000"/>
                        </a:lnSpc>
                      </a:pPr>
                      <a:endParaRPr kumimoji="0" lang="ms-MY" sz="900" b="0" i="0" u="none" strike="noStrike" kern="1200" cap="none" spc="0" normalizeH="0" baseline="0" noProof="0" dirty="0">
                        <a:ln>
                          <a:noFill/>
                        </a:ln>
                        <a:solidFill>
                          <a:schemeClr val="tx1"/>
                        </a:solidFill>
                        <a:effectLst/>
                        <a:uLnTx/>
                        <a:uFillTx/>
                        <a:latin typeface="Tw Cen MT" panose="020B0602020104020603" pitchFamily="34" charset="0"/>
                        <a:ea typeface="+mn-ea"/>
                        <a:cs typeface="+mn-cs"/>
                      </a:endParaRPr>
                    </a:p>
                  </a:txBody>
                  <a:tcPr>
                    <a:solidFill>
                      <a:schemeClr val="accent2">
                        <a:lumMod val="20000"/>
                        <a:lumOff val="80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100% of JKR’s building</a:t>
                      </a:r>
                      <a:r>
                        <a:rPr kumimoji="0" lang="en-MY"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 </a:t>
                      </a: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projects exceeding RM10Mn  shall have one site supervisory staff </a:t>
                      </a:r>
                      <a:r>
                        <a:rPr kumimoji="0" lang="en-MY"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t</a:t>
                      </a: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rained on QLASSIC</a:t>
                      </a:r>
                    </a:p>
                    <a:p>
                      <a:pPr>
                        <a:lnSpc>
                          <a:spcPct val="100000"/>
                        </a:lnSpc>
                      </a:pPr>
                      <a:endParaRPr kumimoji="0" lang="ms-MY" sz="900" b="0" i="0" u="none" strike="noStrike" kern="1200" cap="none" spc="0" normalizeH="0" baseline="0" noProof="0" dirty="0">
                        <a:ln>
                          <a:noFill/>
                        </a:ln>
                        <a:solidFill>
                          <a:schemeClr val="tx1"/>
                        </a:solidFill>
                        <a:effectLst/>
                        <a:uLnTx/>
                        <a:uFillTx/>
                        <a:latin typeface="Tw Cen MT" panose="020B0602020104020603" pitchFamily="34" charset="0"/>
                        <a:ea typeface="+mn-ea"/>
                        <a:cs typeface="+mn-cs"/>
                      </a:endParaRPr>
                    </a:p>
                  </a:txBody>
                  <a:tcPr>
                    <a:solidFill>
                      <a:schemeClr val="accent2">
                        <a:lumMod val="20000"/>
                        <a:lumOff val="80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2" y="4019910"/>
            <a:ext cx="6857999" cy="585125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77">
              <a:defRPr/>
            </a:pPr>
            <a:endParaRPr lang="ms-MY">
              <a:solidFill>
                <a:prstClr val="white"/>
              </a:solidFill>
              <a:latin typeface="Calibri" panose="020F0502020204030204"/>
            </a:endParaRPr>
          </a:p>
        </p:txBody>
      </p:sp>
      <p:graphicFrame>
        <p:nvGraphicFramePr>
          <p:cNvPr id="19" name="Table 18"/>
          <p:cNvGraphicFramePr>
            <a:graphicFrameLocks noGrp="1"/>
          </p:cNvGraphicFramePr>
          <p:nvPr>
            <p:extLst/>
          </p:nvPr>
        </p:nvGraphicFramePr>
        <p:xfrm>
          <a:off x="4943476" y="254484"/>
          <a:ext cx="1903916" cy="1594476"/>
        </p:xfrm>
        <a:graphic>
          <a:graphicData uri="http://schemas.openxmlformats.org/drawingml/2006/table">
            <a:tbl>
              <a:tblPr firstRow="1" bandRow="1">
                <a:tableStyleId>{5C22544A-7EE6-4342-B048-85BDC9FD1C3A}</a:tableStyleId>
              </a:tblPr>
              <a:tblGrid>
                <a:gridCol w="1903916">
                  <a:extLst>
                    <a:ext uri="{9D8B030D-6E8A-4147-A177-3AD203B41FA5}">
                      <a16:colId xmlns:a16="http://schemas.microsoft.com/office/drawing/2014/main" val="2880578049"/>
                    </a:ext>
                  </a:extLst>
                </a:gridCol>
              </a:tblGrid>
              <a:tr h="398619">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98619">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ms-MY" sz="1000" dirty="0" smtClean="0">
                          <a:solidFill>
                            <a:schemeClr val="tx1"/>
                          </a:solidFill>
                          <a:latin typeface="Tw Cen MT" panose="020B0602020104020603" pitchFamily="34" charset="0"/>
                        </a:rPr>
                        <a:t>Hj.</a:t>
                      </a:r>
                      <a:r>
                        <a:rPr lang="ms-MY" sz="1000" baseline="0" dirty="0" smtClean="0">
                          <a:solidFill>
                            <a:schemeClr val="tx1"/>
                          </a:solidFill>
                          <a:latin typeface="Tw Cen MT" panose="020B0602020104020603" pitchFamily="34" charset="0"/>
                        </a:rPr>
                        <a:t> Razuki Ibrahim</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398619">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marL="0" marR="0" indent="0" algn="r" defTabSz="685766" rtl="0" eaLnBrk="1" fontAlgn="auto" latinLnBrk="0" hangingPunct="1">
                        <a:lnSpc>
                          <a:spcPct val="100000"/>
                        </a:lnSpc>
                        <a:spcBef>
                          <a:spcPts val="0"/>
                        </a:spcBef>
                        <a:spcAft>
                          <a:spcPts val="0"/>
                        </a:spcAft>
                        <a:buClrTx/>
                        <a:buSzTx/>
                        <a:buFontTx/>
                        <a:buNone/>
                        <a:tabLst/>
                        <a:defRPr/>
                      </a:pPr>
                      <a:r>
                        <a:rPr lang="ms-MY" sz="1000" dirty="0" smtClean="0">
                          <a:solidFill>
                            <a:schemeClr val="tx1"/>
                          </a:solidFill>
                          <a:latin typeface="Tw Cen MT" panose="020B0602020104020603" pitchFamily="34" charset="0"/>
                        </a:rPr>
                        <a:t>Mohd Faizal Abdul Hamid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398619">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CREATE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489116628"/>
              </p:ext>
            </p:extLst>
          </p:nvPr>
        </p:nvGraphicFramePr>
        <p:xfrm>
          <a:off x="-1" y="455786"/>
          <a:ext cx="4774020" cy="1349447"/>
        </p:xfrm>
        <a:graphic>
          <a:graphicData uri="http://schemas.openxmlformats.org/drawingml/2006/table">
            <a:tbl>
              <a:tblPr firstRow="1" bandRow="1">
                <a:tableStyleId>{5C22544A-7EE6-4342-B048-85BDC9FD1C3A}</a:tableStyleId>
              </a:tblPr>
              <a:tblGrid>
                <a:gridCol w="4774020">
                  <a:extLst>
                    <a:ext uri="{9D8B030D-6E8A-4147-A177-3AD203B41FA5}">
                      <a16:colId xmlns:a16="http://schemas.microsoft.com/office/drawing/2014/main" val="2880578049"/>
                    </a:ext>
                  </a:extLst>
                </a:gridCol>
              </a:tblGrid>
              <a:tr h="552209">
                <a:tc>
                  <a:txBody>
                    <a:bodyPr/>
                    <a:lstStyle/>
                    <a:p>
                      <a:r>
                        <a:rPr lang="ms-MY" sz="1000" b="1" dirty="0" smtClean="0">
                          <a:solidFill>
                            <a:schemeClr val="tx1"/>
                          </a:solidFill>
                          <a:latin typeface="Tw Cen MT" panose="020B0602020104020603" pitchFamily="34" charset="0"/>
                        </a:rPr>
                        <a:t>KPI DESCRIPTION</a:t>
                      </a:r>
                    </a:p>
                    <a:p>
                      <a:pPr fontAlgn="auto">
                        <a:spcBef>
                          <a:spcPts val="0"/>
                        </a:spcBef>
                        <a:spcAft>
                          <a:spcPts val="0"/>
                        </a:spcAft>
                        <a:defRPr/>
                      </a:pPr>
                      <a:r>
                        <a:rPr lang="en-MY" sz="1000" b="0" kern="1200" dirty="0" smtClean="0">
                          <a:solidFill>
                            <a:schemeClr val="tx1"/>
                          </a:solidFill>
                          <a:latin typeface="Tw Cen MT" panose="020B0602020104020603" pitchFamily="34" charset="0"/>
                          <a:ea typeface="+mn-ea"/>
                          <a:cs typeface="+mn-cs"/>
                        </a:rPr>
                        <a:t>Minimum of one Site Supervisory Staff (SSS) for public building projects trained on QLASSIC by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98619">
                <a:tc>
                  <a:txBody>
                    <a:bodyPr/>
                    <a:lstStyle/>
                    <a:p>
                      <a:r>
                        <a:rPr lang="ms-MY" sz="1000" b="1" dirty="0" smtClean="0">
                          <a:solidFill>
                            <a:schemeClr val="tx1"/>
                          </a:solidFill>
                          <a:latin typeface="Tw Cen MT" panose="020B0602020104020603" pitchFamily="34" charset="0"/>
                        </a:rPr>
                        <a:t>INITIATIVE</a:t>
                      </a:r>
                    </a:p>
                    <a:p>
                      <a:r>
                        <a:rPr lang="en-US" sz="1000" b="0" dirty="0" smtClean="0">
                          <a:solidFill>
                            <a:schemeClr val="tx1"/>
                          </a:solidFill>
                          <a:latin typeface="Tw Cen MT" panose="020B0602020104020603" pitchFamily="34" charset="0"/>
                        </a:rPr>
                        <a:t>Q1 - Increase Emphasis On Quality And Implement Quality Assessments</a:t>
                      </a:r>
                      <a:endParaRPr lang="ms-MY" sz="1000" b="0" dirty="0" smtClean="0">
                        <a:solidFill>
                          <a:schemeClr val="tx1"/>
                        </a:solidFill>
                        <a:latin typeface="Tw Cen MT" panose="020B0602020104020603" pitchFamily="34" charset="0"/>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398619">
                <a:tc>
                  <a:txBody>
                    <a:bodyPr/>
                    <a:lstStyle/>
                    <a:p>
                      <a:r>
                        <a:rPr lang="ms-MY" sz="1000" b="1" dirty="0" smtClean="0">
                          <a:solidFill>
                            <a:schemeClr val="tx1"/>
                          </a:solidFill>
                          <a:latin typeface="Tw Cen MT" panose="020B0602020104020603" pitchFamily="34" charset="0"/>
                        </a:rPr>
                        <a:t>SUB-INITIATIVE</a:t>
                      </a:r>
                    </a:p>
                    <a:p>
                      <a:r>
                        <a:rPr lang="ms-MY" sz="1000" b="1" dirty="0" smtClean="0">
                          <a:solidFill>
                            <a:schemeClr val="tx1"/>
                          </a:solidFill>
                          <a:latin typeface="Tw Cen MT" panose="020B0602020104020603" pitchFamily="34" charset="0"/>
                        </a:rPr>
                        <a:t>-</a:t>
                      </a:r>
                      <a:endParaRPr lang="ms-MY" sz="1000" dirty="0" smtClean="0">
                        <a:solidFill>
                          <a:schemeClr val="tx1"/>
                        </a:solidFill>
                        <a:latin typeface="Tw Cen MT" panose="020B0602020104020603"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5" y="4105575"/>
            <a:ext cx="6858000" cy="553998"/>
          </a:xfrm>
          <a:prstGeom prst="rect">
            <a:avLst/>
          </a:prstGeom>
          <a:noFill/>
        </p:spPr>
        <p:txBody>
          <a:bodyPr wrap="square" rtlCol="0">
            <a:spAutoFit/>
          </a:bodyPr>
          <a:lstStyle/>
          <a:p>
            <a:r>
              <a:rPr lang="en-MY" sz="1000" dirty="0" smtClean="0">
                <a:latin typeface="Tw Cen MT" panose="020B0602020104020603" pitchFamily="34" charset="0"/>
              </a:rPr>
              <a:t>This is a new KPI introduced in 2017 under the purview of IWG1.</a:t>
            </a:r>
          </a:p>
          <a:p>
            <a:endParaRPr lang="en-MY" sz="1000" dirty="0" smtClean="0">
              <a:latin typeface="Tw Cen MT" panose="020B0602020104020603" pitchFamily="34" charset="0"/>
            </a:endParaRPr>
          </a:p>
          <a:p>
            <a:r>
              <a:rPr lang="en-MY" sz="1000" dirty="0" smtClean="0">
                <a:latin typeface="Tw Cen MT" panose="020B0602020104020603" pitchFamily="34" charset="0"/>
              </a:rPr>
              <a:t>The statistic of site supervisory staff (SSS) for public building projects trained on QLASSIC are as follows :</a:t>
            </a:r>
            <a:endParaRPr lang="en-MY" sz="1000" dirty="0">
              <a:latin typeface="Tw Cen MT" panose="020B0602020104020603" pitchFamily="34" charset="0"/>
            </a:endParaRPr>
          </a:p>
        </p:txBody>
      </p:sp>
      <p:sp>
        <p:nvSpPr>
          <p:cNvPr id="5" name="Rectangle 4"/>
          <p:cNvSpPr/>
          <p:nvPr/>
        </p:nvSpPr>
        <p:spPr>
          <a:xfrm>
            <a:off x="2110333" y="63798"/>
            <a:ext cx="3167790" cy="307777"/>
          </a:xfrm>
          <a:prstGeom prst="rect">
            <a:avLst/>
          </a:prstGeom>
          <a:ln>
            <a:noFill/>
          </a:ln>
        </p:spPr>
        <p:txBody>
          <a:bodyPr wrap="none">
            <a:spAutoFit/>
          </a:bodyPr>
          <a:lstStyle/>
          <a:p>
            <a:r>
              <a:rPr lang="ms-MY" sz="1400" b="1" dirty="0">
                <a:solidFill>
                  <a:srgbClr val="FF0000"/>
                </a:solidFill>
                <a:latin typeface="Tw Cen MT" panose="020B0602020104020603" pitchFamily="34" charset="0"/>
              </a:rPr>
              <a:t>QUALITY, SAFETY &amp; PROFESSIONALISM</a:t>
            </a:r>
            <a:endParaRPr lang="ms-MY" sz="1400" dirty="0">
              <a:solidFill>
                <a:srgbClr val="FF0000"/>
              </a:solidFill>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a:t>
            </a:r>
            <a:r>
              <a:rPr lang="ms-MY" sz="2800" b="1" dirty="0" smtClean="0">
                <a:solidFill>
                  <a:schemeClr val="bg1"/>
                </a:solidFill>
                <a:latin typeface="Tw Cen MT" panose="020B0602020104020603" pitchFamily="34" charset="0"/>
              </a:rPr>
              <a:t>Q1-113</a:t>
            </a:r>
            <a:endParaRPr lang="ms-MY" sz="2800" dirty="0">
              <a:solidFill>
                <a:schemeClr val="bg1"/>
              </a:solidFill>
            </a:endParaRPr>
          </a:p>
        </p:txBody>
      </p:sp>
      <p:sp>
        <p:nvSpPr>
          <p:cNvPr id="15" name="TextBox 14"/>
          <p:cNvSpPr txBox="1"/>
          <p:nvPr/>
        </p:nvSpPr>
        <p:spPr>
          <a:xfrm>
            <a:off x="0" y="3816499"/>
            <a:ext cx="6858000" cy="230832"/>
          </a:xfrm>
          <a:prstGeom prst="rect">
            <a:avLst/>
          </a:prstGeom>
          <a:solidFill>
            <a:srgbClr val="FF330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3"/>
            <a:ext cx="6858000" cy="230832"/>
          </a:xfrm>
          <a:prstGeom prst="rect">
            <a:avLst/>
          </a:prstGeom>
          <a:solidFill>
            <a:srgbClr val="FF330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
        <p:nvSpPr>
          <p:cNvPr id="13" name="TextBox 12"/>
          <p:cNvSpPr txBox="1"/>
          <p:nvPr/>
        </p:nvSpPr>
        <p:spPr>
          <a:xfrm>
            <a:off x="0" y="6446599"/>
            <a:ext cx="6858000" cy="2108269"/>
          </a:xfrm>
          <a:prstGeom prst="rect">
            <a:avLst/>
          </a:prstGeom>
          <a:noFill/>
        </p:spPr>
        <p:txBody>
          <a:bodyPr wrap="square" rtlCol="0">
            <a:spAutoFit/>
          </a:bodyPr>
          <a:lstStyle/>
          <a:p>
            <a:r>
              <a:rPr lang="en-US" sz="1000" dirty="0" smtClean="0">
                <a:latin typeface="Tw Cen MT" panose="020B0602020104020603" pitchFamily="34" charset="0"/>
              </a:rPr>
              <a:t>The </a:t>
            </a:r>
            <a:r>
              <a:rPr lang="en-US" sz="1000" dirty="0">
                <a:latin typeface="Tw Cen MT" panose="020B0602020104020603" pitchFamily="34" charset="0"/>
              </a:rPr>
              <a:t>table below shows the training conducted</a:t>
            </a:r>
            <a:r>
              <a:rPr lang="en-US" sz="1000" dirty="0" smtClean="0">
                <a:latin typeface="Tw Cen MT" panose="020B0602020104020603" pitchFamily="34" charset="0"/>
              </a:rPr>
              <a:t>:</a:t>
            </a: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a:latin typeface="Tw Cen MT" panose="020B0602020104020603" pitchFamily="34" charset="0"/>
            </a:endParaRPr>
          </a:p>
          <a:p>
            <a:endParaRPr lang="en-US" sz="1000" dirty="0">
              <a:latin typeface="Tw Cen MT" panose="020B0602020104020603" pitchFamily="34" charset="0"/>
            </a:endParaRPr>
          </a:p>
          <a:p>
            <a:endParaRPr lang="en-US" sz="1000" dirty="0">
              <a:latin typeface="Tw Cen MT" panose="020B0602020104020603" pitchFamily="34" charset="0"/>
            </a:endParaRPr>
          </a:p>
          <a:p>
            <a:endParaRPr lang="en-US" sz="1000" dirty="0">
              <a:latin typeface="Tw Cen MT" panose="020B0602020104020603" pitchFamily="34" charset="0"/>
            </a:endParaRPr>
          </a:p>
          <a:p>
            <a:endParaRPr lang="en-US" sz="1000" dirty="0">
              <a:latin typeface="Tw Cen MT" panose="020B0602020104020603" pitchFamily="34" charset="0"/>
            </a:endParaRPr>
          </a:p>
          <a:p>
            <a:endParaRPr lang="en-US" sz="1000" dirty="0">
              <a:latin typeface="Tw Cen MT" panose="020B0602020104020603" pitchFamily="34" charset="0"/>
            </a:endParaRPr>
          </a:p>
          <a:p>
            <a:endParaRPr lang="en-US" sz="100" dirty="0">
              <a:latin typeface="Tw Cen MT" panose="020B0602020104020603" pitchFamily="34" charset="0"/>
            </a:endParaRPr>
          </a:p>
          <a:p>
            <a:r>
              <a:rPr lang="en-US" sz="1000" dirty="0">
                <a:latin typeface="Tw Cen MT" panose="020B0602020104020603" pitchFamily="34" charset="0"/>
              </a:rPr>
              <a:t>With the high commitment given by JKR in ensuring many more of their site supervisor staff gets trained in QLASSIC, it is expected that the number of JKR projects achieving a high QLASSIC score will increase substantially in the years to come.</a:t>
            </a:r>
            <a:endParaRPr lang="en-MY" sz="1000" dirty="0">
              <a:latin typeface="Tw Cen MT" panose="020B0602020104020603" pitchFamily="34" charset="0"/>
            </a:endParaRPr>
          </a:p>
        </p:txBody>
      </p:sp>
      <p:graphicFrame>
        <p:nvGraphicFramePr>
          <p:cNvPr id="17" name="Table 16"/>
          <p:cNvGraphicFramePr>
            <a:graphicFrameLocks noGrp="1"/>
          </p:cNvGraphicFramePr>
          <p:nvPr>
            <p:extLst>
              <p:ext uri="{D42A27DB-BD31-4B8C-83A1-F6EECF244321}">
                <p14:modId xmlns:p14="http://schemas.microsoft.com/office/powerpoint/2010/main" val="3607543985"/>
              </p:ext>
            </p:extLst>
          </p:nvPr>
        </p:nvGraphicFramePr>
        <p:xfrm>
          <a:off x="266701" y="6797145"/>
          <a:ext cx="6343650" cy="1250765"/>
        </p:xfrm>
        <a:graphic>
          <a:graphicData uri="http://schemas.openxmlformats.org/drawingml/2006/table">
            <a:tbl>
              <a:tblPr firstRow="1" bandRow="1">
                <a:tableStyleId>{5940675A-B579-460E-94D1-54222C63F5DA}</a:tableStyleId>
              </a:tblPr>
              <a:tblGrid>
                <a:gridCol w="1661549">
                  <a:extLst>
                    <a:ext uri="{9D8B030D-6E8A-4147-A177-3AD203B41FA5}">
                      <a16:colId xmlns:a16="http://schemas.microsoft.com/office/drawing/2014/main" val="20000"/>
                    </a:ext>
                  </a:extLst>
                </a:gridCol>
                <a:gridCol w="1515953">
                  <a:extLst>
                    <a:ext uri="{9D8B030D-6E8A-4147-A177-3AD203B41FA5}">
                      <a16:colId xmlns:a16="http://schemas.microsoft.com/office/drawing/2014/main" val="20001"/>
                    </a:ext>
                  </a:extLst>
                </a:gridCol>
                <a:gridCol w="1419633">
                  <a:extLst>
                    <a:ext uri="{9D8B030D-6E8A-4147-A177-3AD203B41FA5}">
                      <a16:colId xmlns:a16="http://schemas.microsoft.com/office/drawing/2014/main" val="20002"/>
                    </a:ext>
                  </a:extLst>
                </a:gridCol>
                <a:gridCol w="1746515">
                  <a:extLst>
                    <a:ext uri="{9D8B030D-6E8A-4147-A177-3AD203B41FA5}">
                      <a16:colId xmlns:a16="http://schemas.microsoft.com/office/drawing/2014/main" val="20003"/>
                    </a:ext>
                  </a:extLst>
                </a:gridCol>
              </a:tblGrid>
              <a:tr h="245030">
                <a:tc>
                  <a:txBody>
                    <a:bodyPr/>
                    <a:lstStyle/>
                    <a:p>
                      <a:pPr algn="ctr"/>
                      <a:r>
                        <a:rPr lang="en-US" sz="1000" b="1" dirty="0" smtClean="0">
                          <a:solidFill>
                            <a:schemeClr val="tx1"/>
                          </a:solidFill>
                          <a:latin typeface="Tw Cen MT" pitchFamily="34" charset="0"/>
                        </a:rPr>
                        <a:t>Date</a:t>
                      </a:r>
                      <a:endParaRPr lang="en-MY" sz="1000" b="1" dirty="0">
                        <a:solidFill>
                          <a:schemeClr val="tx1"/>
                        </a:solidFill>
                        <a:latin typeface="Tw Cen MT" pitchFamily="34" charset="0"/>
                      </a:endParaRPr>
                    </a:p>
                  </a:txBody>
                  <a:tcPr anchor="ctr">
                    <a:solidFill>
                      <a:schemeClr val="accent2">
                        <a:lumMod val="20000"/>
                        <a:lumOff val="80000"/>
                      </a:schemeClr>
                    </a:solidFill>
                  </a:tcPr>
                </a:tc>
                <a:tc>
                  <a:txBody>
                    <a:bodyPr/>
                    <a:lstStyle/>
                    <a:p>
                      <a:pPr algn="ctr"/>
                      <a:r>
                        <a:rPr lang="en-US" sz="1000" b="1" dirty="0" smtClean="0">
                          <a:solidFill>
                            <a:schemeClr val="tx1"/>
                          </a:solidFill>
                          <a:latin typeface="Tw Cen MT" pitchFamily="34" charset="0"/>
                        </a:rPr>
                        <a:t>Venue</a:t>
                      </a:r>
                      <a:endParaRPr lang="en-MY" sz="1000" b="1" dirty="0">
                        <a:solidFill>
                          <a:schemeClr val="tx1"/>
                        </a:solidFill>
                        <a:latin typeface="Tw Cen MT" pitchFamily="34" charset="0"/>
                      </a:endParaRPr>
                    </a:p>
                  </a:txBody>
                  <a:tcPr anchor="ctr">
                    <a:solidFill>
                      <a:schemeClr val="accent2">
                        <a:lumMod val="20000"/>
                        <a:lumOff val="80000"/>
                      </a:schemeClr>
                    </a:solidFill>
                  </a:tcPr>
                </a:tc>
                <a:tc>
                  <a:txBody>
                    <a:bodyPr/>
                    <a:lstStyle/>
                    <a:p>
                      <a:pPr algn="ctr"/>
                      <a:r>
                        <a:rPr lang="en-US" sz="1000" b="1" dirty="0" smtClean="0">
                          <a:solidFill>
                            <a:schemeClr val="tx1"/>
                          </a:solidFill>
                          <a:latin typeface="Tw Cen MT" pitchFamily="34" charset="0"/>
                        </a:rPr>
                        <a:t>No. of JKR’s</a:t>
                      </a:r>
                      <a:r>
                        <a:rPr lang="en-US" sz="1000" b="1" baseline="0" dirty="0" smtClean="0">
                          <a:solidFill>
                            <a:schemeClr val="tx1"/>
                          </a:solidFill>
                          <a:latin typeface="Tw Cen MT" pitchFamily="34" charset="0"/>
                        </a:rPr>
                        <a:t> SSS</a:t>
                      </a:r>
                      <a:endParaRPr lang="en-US" sz="1000" b="1" dirty="0" smtClean="0">
                        <a:solidFill>
                          <a:schemeClr val="tx1"/>
                        </a:solidFill>
                        <a:latin typeface="Tw Cen MT" pitchFamily="34" charset="0"/>
                      </a:endParaRPr>
                    </a:p>
                  </a:txBody>
                  <a:tcPr anchor="ctr">
                    <a:solidFill>
                      <a:schemeClr val="accent2">
                        <a:lumMod val="20000"/>
                        <a:lumOff val="80000"/>
                      </a:schemeClr>
                    </a:solidFill>
                  </a:tcPr>
                </a:tc>
                <a:tc>
                  <a:txBody>
                    <a:bodyPr/>
                    <a:lstStyle/>
                    <a:p>
                      <a:pPr algn="ctr"/>
                      <a:r>
                        <a:rPr lang="en-US" sz="1000" b="1" dirty="0" smtClean="0">
                          <a:solidFill>
                            <a:schemeClr val="tx1"/>
                          </a:solidFill>
                          <a:latin typeface="Tw Cen MT" pitchFamily="34" charset="0"/>
                        </a:rPr>
                        <a:t>Accredited Trainer</a:t>
                      </a:r>
                      <a:endParaRPr lang="en-MY" sz="1000" b="1" dirty="0">
                        <a:solidFill>
                          <a:schemeClr val="tx1"/>
                        </a:solidFill>
                        <a:latin typeface="Tw Cen MT" pitchFamily="34" charset="0"/>
                      </a:endParaRPr>
                    </a:p>
                  </a:txBody>
                  <a:tcPr anchor="ctr">
                    <a:solidFill>
                      <a:schemeClr val="accent2">
                        <a:lumMod val="20000"/>
                        <a:lumOff val="80000"/>
                      </a:schemeClr>
                    </a:solidFill>
                  </a:tcPr>
                </a:tc>
                <a:extLst>
                  <a:ext uri="{0D108BD9-81ED-4DB2-BD59-A6C34878D82A}">
                    <a16:rowId xmlns:a16="http://schemas.microsoft.com/office/drawing/2014/main" val="10000"/>
                  </a:ext>
                </a:extLst>
              </a:tr>
              <a:tr h="273025">
                <a:tc>
                  <a:txBody>
                    <a:bodyPr/>
                    <a:lstStyle/>
                    <a:p>
                      <a:pPr algn="ctr"/>
                      <a:r>
                        <a:rPr lang="en-MY" sz="1000" dirty="0" smtClean="0">
                          <a:solidFill>
                            <a:schemeClr val="tx1"/>
                          </a:solidFill>
                          <a:latin typeface="Tw Cen MT" pitchFamily="34" charset="0"/>
                        </a:rPr>
                        <a:t>15 – 17 Oct 2017</a:t>
                      </a:r>
                      <a:endParaRPr lang="en-MY" sz="1000" dirty="0">
                        <a:solidFill>
                          <a:schemeClr val="tx1"/>
                        </a:solidFill>
                        <a:latin typeface="Tw Cen MT" pitchFamily="34" charset="0"/>
                      </a:endParaRPr>
                    </a:p>
                  </a:txBody>
                  <a:tcPr anchor="ctr"/>
                </a:tc>
                <a:tc>
                  <a:txBody>
                    <a:bodyPr/>
                    <a:lstStyle/>
                    <a:p>
                      <a:pPr algn="ctr"/>
                      <a:r>
                        <a:rPr lang="en-US" sz="1000" dirty="0" smtClean="0">
                          <a:solidFill>
                            <a:schemeClr val="tx1"/>
                          </a:solidFill>
                          <a:latin typeface="Tw Cen MT" pitchFamily="34" charset="0"/>
                        </a:rPr>
                        <a:t>Create, Melaka</a:t>
                      </a:r>
                      <a:endParaRPr lang="en-MY" sz="1000" dirty="0">
                        <a:solidFill>
                          <a:schemeClr val="tx1"/>
                        </a:solidFill>
                        <a:latin typeface="Tw Cen MT" pitchFamily="34" charset="0"/>
                      </a:endParaRPr>
                    </a:p>
                  </a:txBody>
                  <a:tcPr anchor="ctr"/>
                </a:tc>
                <a:tc>
                  <a:txBody>
                    <a:bodyPr/>
                    <a:lstStyle/>
                    <a:p>
                      <a:pPr algn="ctr"/>
                      <a:r>
                        <a:rPr lang="en-MY" sz="1000" dirty="0" smtClean="0">
                          <a:solidFill>
                            <a:schemeClr val="tx1"/>
                          </a:solidFill>
                          <a:latin typeface="Tw Cen MT" pitchFamily="34" charset="0"/>
                        </a:rPr>
                        <a:t>40</a:t>
                      </a:r>
                      <a:endParaRPr lang="en-MY" sz="1000" dirty="0">
                        <a:solidFill>
                          <a:schemeClr val="tx1"/>
                        </a:solidFill>
                        <a:latin typeface="Tw Cen MT" pitchFamily="34" charset="0"/>
                      </a:endParaRPr>
                    </a:p>
                  </a:txBody>
                  <a:tcPr anchor="ctr"/>
                </a:tc>
                <a:tc>
                  <a:txBody>
                    <a:bodyPr/>
                    <a:lstStyle/>
                    <a:p>
                      <a:pPr algn="ctr"/>
                      <a:r>
                        <a:rPr lang="en-MY" sz="1000" dirty="0" smtClean="0">
                          <a:solidFill>
                            <a:schemeClr val="tx1"/>
                          </a:solidFill>
                          <a:latin typeface="Tw Cen MT" pitchFamily="34" charset="0"/>
                        </a:rPr>
                        <a:t>Ir. </a:t>
                      </a:r>
                      <a:r>
                        <a:rPr lang="en-MY" sz="1000" dirty="0" err="1" smtClean="0">
                          <a:solidFill>
                            <a:schemeClr val="tx1"/>
                          </a:solidFill>
                          <a:latin typeface="Tw Cen MT" pitchFamily="34" charset="0"/>
                        </a:rPr>
                        <a:t>Shahrin</a:t>
                      </a:r>
                      <a:endParaRPr lang="en-MY" sz="1000" dirty="0">
                        <a:solidFill>
                          <a:schemeClr val="tx1"/>
                        </a:solidFill>
                        <a:latin typeface="Tw Cen MT" pitchFamily="34" charset="0"/>
                      </a:endParaRPr>
                    </a:p>
                  </a:txBody>
                  <a:tcPr anchor="ctr"/>
                </a:tc>
                <a:extLst>
                  <a:ext uri="{0D108BD9-81ED-4DB2-BD59-A6C34878D82A}">
                    <a16:rowId xmlns:a16="http://schemas.microsoft.com/office/drawing/2014/main" val="10003"/>
                  </a:ext>
                </a:extLst>
              </a:tr>
              <a:tr h="200025">
                <a:tc>
                  <a:txBody>
                    <a:bodyPr/>
                    <a:lstStyle/>
                    <a:p>
                      <a:pPr algn="ctr"/>
                      <a:r>
                        <a:rPr lang="en-MY" sz="1000" dirty="0" smtClean="0">
                          <a:solidFill>
                            <a:schemeClr val="tx1"/>
                          </a:solidFill>
                          <a:latin typeface="Tw Cen MT" pitchFamily="34" charset="0"/>
                        </a:rPr>
                        <a:t>21 – 23 Nov 2017</a:t>
                      </a:r>
                      <a:endParaRPr lang="en-MY" sz="1000" dirty="0">
                        <a:solidFill>
                          <a:schemeClr val="tx1"/>
                        </a:solidFill>
                        <a:latin typeface="Tw Cen MT" pitchFamily="34" charset="0"/>
                      </a:endParaRPr>
                    </a:p>
                  </a:txBody>
                  <a:tcPr anchor="ctr"/>
                </a:tc>
                <a:tc>
                  <a:txBody>
                    <a:bodyPr/>
                    <a:lstStyle/>
                    <a:p>
                      <a:pPr algn="ctr"/>
                      <a:r>
                        <a:rPr lang="en-US" sz="1000" dirty="0" err="1" smtClean="0">
                          <a:solidFill>
                            <a:schemeClr val="tx1"/>
                          </a:solidFill>
                          <a:latin typeface="Tw Cen MT" pitchFamily="34" charset="0"/>
                        </a:rPr>
                        <a:t>Menara</a:t>
                      </a:r>
                      <a:r>
                        <a:rPr lang="en-US" sz="1000" baseline="0" dirty="0" smtClean="0">
                          <a:solidFill>
                            <a:schemeClr val="tx1"/>
                          </a:solidFill>
                          <a:latin typeface="Tw Cen MT" pitchFamily="34" charset="0"/>
                        </a:rPr>
                        <a:t> PJD </a:t>
                      </a:r>
                      <a:endParaRPr lang="en-MY" sz="1000" dirty="0">
                        <a:solidFill>
                          <a:schemeClr val="tx1"/>
                        </a:solidFill>
                        <a:latin typeface="Tw Cen MT" pitchFamily="34" charset="0"/>
                      </a:endParaRPr>
                    </a:p>
                  </a:txBody>
                  <a:tcPr anchor="ctr"/>
                </a:tc>
                <a:tc>
                  <a:txBody>
                    <a:bodyPr/>
                    <a:lstStyle/>
                    <a:p>
                      <a:pPr algn="ctr"/>
                      <a:r>
                        <a:rPr lang="en-MY" sz="1000" dirty="0" smtClean="0">
                          <a:solidFill>
                            <a:schemeClr val="tx1"/>
                          </a:solidFill>
                          <a:latin typeface="Tw Cen MT" pitchFamily="34" charset="0"/>
                        </a:rPr>
                        <a:t>35</a:t>
                      </a:r>
                      <a:endParaRPr lang="en-MY" sz="1000" dirty="0">
                        <a:solidFill>
                          <a:schemeClr val="tx1"/>
                        </a:solidFill>
                        <a:latin typeface="Tw Cen MT" pitchFamily="34" charset="0"/>
                      </a:endParaRPr>
                    </a:p>
                  </a:txBody>
                  <a:tcPr anchor="ctr"/>
                </a:tc>
                <a:tc>
                  <a:txBody>
                    <a:bodyPr/>
                    <a:lstStyle/>
                    <a:p>
                      <a:pPr algn="ctr"/>
                      <a:r>
                        <a:rPr lang="en-MY" sz="1000" dirty="0" smtClean="0">
                          <a:solidFill>
                            <a:schemeClr val="tx1"/>
                          </a:solidFill>
                          <a:latin typeface="Tw Cen MT" pitchFamily="34" charset="0"/>
                        </a:rPr>
                        <a:t>Ir. </a:t>
                      </a:r>
                      <a:r>
                        <a:rPr lang="en-MY" sz="1000" dirty="0" err="1" smtClean="0">
                          <a:solidFill>
                            <a:schemeClr val="tx1"/>
                          </a:solidFill>
                          <a:latin typeface="Tw Cen MT" pitchFamily="34" charset="0"/>
                        </a:rPr>
                        <a:t>Shahrin</a:t>
                      </a:r>
                      <a:endParaRPr lang="en-MY" sz="1000" dirty="0">
                        <a:solidFill>
                          <a:schemeClr val="tx1"/>
                        </a:solidFill>
                        <a:latin typeface="Tw Cen MT" pitchFamily="34" charset="0"/>
                      </a:endParaRPr>
                    </a:p>
                  </a:txBody>
                  <a:tcPr anchor="ctr"/>
                </a:tc>
                <a:extLst>
                  <a:ext uri="{0D108BD9-81ED-4DB2-BD59-A6C34878D82A}">
                    <a16:rowId xmlns:a16="http://schemas.microsoft.com/office/drawing/2014/main" val="10004"/>
                  </a:ext>
                </a:extLst>
              </a:tr>
              <a:tr h="241935">
                <a:tc>
                  <a:txBody>
                    <a:bodyPr/>
                    <a:lstStyle/>
                    <a:p>
                      <a:pPr algn="ctr"/>
                      <a:r>
                        <a:rPr lang="en-US" sz="1000" dirty="0" smtClean="0">
                          <a:solidFill>
                            <a:schemeClr val="tx1"/>
                          </a:solidFill>
                          <a:latin typeface="Tw Cen MT" pitchFamily="34" charset="0"/>
                        </a:rPr>
                        <a:t>6 - 8</a:t>
                      </a:r>
                      <a:r>
                        <a:rPr lang="en-US" sz="1000" baseline="0" dirty="0" smtClean="0">
                          <a:solidFill>
                            <a:schemeClr val="tx1"/>
                          </a:solidFill>
                          <a:latin typeface="Tw Cen MT" pitchFamily="34" charset="0"/>
                        </a:rPr>
                        <a:t> Feb 2018</a:t>
                      </a:r>
                      <a:endParaRPr lang="en-MY" sz="1000" dirty="0">
                        <a:solidFill>
                          <a:schemeClr val="tx1"/>
                        </a:solidFill>
                        <a:latin typeface="Tw Cen MT" pitchFamily="34" charset="0"/>
                      </a:endParaRPr>
                    </a:p>
                  </a:txBody>
                  <a:tcPr anchor="ctr"/>
                </a:tc>
                <a:tc>
                  <a:txBody>
                    <a:bodyPr/>
                    <a:lstStyle/>
                    <a:p>
                      <a:pPr algn="ctr"/>
                      <a:r>
                        <a:rPr lang="en-US" sz="1000" dirty="0" smtClean="0">
                          <a:solidFill>
                            <a:schemeClr val="tx1"/>
                          </a:solidFill>
                          <a:latin typeface="Tw Cen MT" pitchFamily="34" charset="0"/>
                        </a:rPr>
                        <a:t>Create, Melaka</a:t>
                      </a:r>
                      <a:endParaRPr lang="en-MY" sz="1000" dirty="0">
                        <a:solidFill>
                          <a:schemeClr val="tx1"/>
                        </a:solidFill>
                        <a:latin typeface="Tw Cen MT" pitchFamily="34" charset="0"/>
                      </a:endParaRPr>
                    </a:p>
                  </a:txBody>
                  <a:tcPr anchor="ctr"/>
                </a:tc>
                <a:tc>
                  <a:txBody>
                    <a:bodyPr/>
                    <a:lstStyle/>
                    <a:p>
                      <a:pPr algn="ctr"/>
                      <a:r>
                        <a:rPr lang="en-US" sz="1000" dirty="0" smtClean="0">
                          <a:solidFill>
                            <a:schemeClr val="tx1"/>
                          </a:solidFill>
                          <a:latin typeface="Tw Cen MT" pitchFamily="34" charset="0"/>
                        </a:rPr>
                        <a:t>50</a:t>
                      </a:r>
                      <a:endParaRPr lang="en-MY" sz="1000" dirty="0">
                        <a:solidFill>
                          <a:schemeClr val="tx1"/>
                        </a:solidFill>
                        <a:latin typeface="Tw Cen MT" pitchFamily="34" charset="0"/>
                      </a:endParaRPr>
                    </a:p>
                  </a:txBody>
                  <a:tcPr anchor="ctr"/>
                </a:tc>
                <a:tc>
                  <a:txBody>
                    <a:bodyPr/>
                    <a:lstStyle/>
                    <a:p>
                      <a:pPr algn="ctr"/>
                      <a:r>
                        <a:rPr lang="en-US" sz="1000" dirty="0" err="1" smtClean="0">
                          <a:solidFill>
                            <a:schemeClr val="tx1"/>
                          </a:solidFill>
                          <a:latin typeface="Tw Cen MT" pitchFamily="34" charset="0"/>
                        </a:rPr>
                        <a:t>Hj</a:t>
                      </a:r>
                      <a:r>
                        <a:rPr lang="en-US" sz="1000" baseline="0" dirty="0" smtClean="0">
                          <a:solidFill>
                            <a:schemeClr val="tx1"/>
                          </a:solidFill>
                          <a:latin typeface="Tw Cen MT" pitchFamily="34" charset="0"/>
                        </a:rPr>
                        <a:t> </a:t>
                      </a:r>
                      <a:r>
                        <a:rPr lang="en-US" sz="1000" baseline="0" dirty="0" err="1" smtClean="0">
                          <a:solidFill>
                            <a:schemeClr val="tx1"/>
                          </a:solidFill>
                          <a:latin typeface="Tw Cen MT" pitchFamily="34" charset="0"/>
                        </a:rPr>
                        <a:t>Mokhtar</a:t>
                      </a:r>
                      <a:endParaRPr lang="en-MY" sz="1000" dirty="0">
                        <a:solidFill>
                          <a:schemeClr val="tx1"/>
                        </a:solidFill>
                        <a:latin typeface="Tw Cen MT" pitchFamily="34" charset="0"/>
                      </a:endParaRPr>
                    </a:p>
                  </a:txBody>
                  <a:tcPr anchor="ctr"/>
                </a:tc>
                <a:extLst>
                  <a:ext uri="{0D108BD9-81ED-4DB2-BD59-A6C34878D82A}">
                    <a16:rowId xmlns:a16="http://schemas.microsoft.com/office/drawing/2014/main" val="10001"/>
                  </a:ext>
                </a:extLst>
              </a:tr>
              <a:tr h="245030">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000" kern="1200" baseline="0" dirty="0" smtClean="0">
                          <a:solidFill>
                            <a:schemeClr val="tx1"/>
                          </a:solidFill>
                          <a:latin typeface="Tw Cen MT" pitchFamily="34" charset="0"/>
                          <a:ea typeface="+mn-ea"/>
                          <a:cs typeface="+mn-cs"/>
                        </a:rPr>
                        <a:t>27 - 29 Mac 2018</a:t>
                      </a:r>
                    </a:p>
                  </a:txBody>
                  <a:tcPr anchor="ctr">
                    <a:noFill/>
                  </a:tcPr>
                </a:tc>
                <a:tc>
                  <a:txBody>
                    <a:bodyPr/>
                    <a:lstStyle/>
                    <a:p>
                      <a:pPr algn="ctr"/>
                      <a:r>
                        <a:rPr lang="en-US" sz="1000" dirty="0" err="1" smtClean="0">
                          <a:solidFill>
                            <a:schemeClr val="tx1"/>
                          </a:solidFill>
                          <a:latin typeface="Tw Cen MT" pitchFamily="34" charset="0"/>
                        </a:rPr>
                        <a:t>Menara</a:t>
                      </a:r>
                      <a:r>
                        <a:rPr lang="en-US" sz="1000" baseline="0" dirty="0" smtClean="0">
                          <a:solidFill>
                            <a:schemeClr val="tx1"/>
                          </a:solidFill>
                          <a:latin typeface="Tw Cen MT" pitchFamily="34" charset="0"/>
                        </a:rPr>
                        <a:t> PJD </a:t>
                      </a:r>
                      <a:endParaRPr lang="en-MY" sz="1000" dirty="0">
                        <a:solidFill>
                          <a:schemeClr val="tx1"/>
                        </a:solidFill>
                        <a:latin typeface="Tw Cen MT" pitchFamily="34" charset="0"/>
                      </a:endParaRPr>
                    </a:p>
                  </a:txBody>
                  <a:tcPr anchor="ctr"/>
                </a:tc>
                <a:tc>
                  <a:txBody>
                    <a:bodyPr/>
                    <a:lstStyle/>
                    <a:p>
                      <a:pPr algn="ctr"/>
                      <a:r>
                        <a:rPr lang="en-US" sz="1000" dirty="0" smtClean="0">
                          <a:solidFill>
                            <a:schemeClr val="tx1"/>
                          </a:solidFill>
                          <a:latin typeface="Tw Cen MT" pitchFamily="34" charset="0"/>
                        </a:rPr>
                        <a:t>32</a:t>
                      </a:r>
                      <a:endParaRPr lang="en-MY" sz="1000" dirty="0">
                        <a:solidFill>
                          <a:schemeClr val="tx1"/>
                        </a:solidFill>
                        <a:latin typeface="Tw Cen MT" pitchFamily="34" charset="0"/>
                      </a:endParaRPr>
                    </a:p>
                  </a:txBody>
                  <a:tcPr anchor="ctr"/>
                </a:tc>
                <a:tc>
                  <a:txBody>
                    <a:bodyPr/>
                    <a:lstStyle/>
                    <a:p>
                      <a:pPr algn="ctr"/>
                      <a:r>
                        <a:rPr lang="en-US" sz="1000" dirty="0" err="1" smtClean="0">
                          <a:solidFill>
                            <a:schemeClr val="tx1"/>
                          </a:solidFill>
                          <a:latin typeface="Tw Cen MT" pitchFamily="34" charset="0"/>
                        </a:rPr>
                        <a:t>Hj</a:t>
                      </a:r>
                      <a:r>
                        <a:rPr lang="en-US" sz="1000" dirty="0" smtClean="0">
                          <a:solidFill>
                            <a:schemeClr val="tx1"/>
                          </a:solidFill>
                          <a:latin typeface="Tw Cen MT" pitchFamily="34" charset="0"/>
                        </a:rPr>
                        <a:t>.</a:t>
                      </a:r>
                      <a:r>
                        <a:rPr lang="en-US" sz="1000" baseline="0" dirty="0" smtClean="0">
                          <a:solidFill>
                            <a:schemeClr val="tx1"/>
                          </a:solidFill>
                          <a:latin typeface="Tw Cen MT" pitchFamily="34" charset="0"/>
                        </a:rPr>
                        <a:t> </a:t>
                      </a:r>
                      <a:r>
                        <a:rPr lang="en-US" sz="1000" baseline="0" dirty="0" err="1" smtClean="0">
                          <a:solidFill>
                            <a:schemeClr val="tx1"/>
                          </a:solidFill>
                          <a:latin typeface="Tw Cen MT" pitchFamily="34" charset="0"/>
                        </a:rPr>
                        <a:t>Rahlan</a:t>
                      </a:r>
                      <a:endParaRPr lang="en-MY" sz="1000" dirty="0">
                        <a:solidFill>
                          <a:schemeClr val="tx1"/>
                        </a:solidFill>
                        <a:latin typeface="Tw Cen MT" pitchFamily="34" charset="0"/>
                      </a:endParaRPr>
                    </a:p>
                  </a:txBody>
                  <a:tcPr anchor="ctr"/>
                </a:tc>
                <a:extLst>
                  <a:ext uri="{0D108BD9-81ED-4DB2-BD59-A6C34878D82A}">
                    <a16:rowId xmlns:a16="http://schemas.microsoft.com/office/drawing/2014/main" val="10002"/>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47554637"/>
              </p:ext>
            </p:extLst>
          </p:nvPr>
        </p:nvGraphicFramePr>
        <p:xfrm>
          <a:off x="266701" y="4721914"/>
          <a:ext cx="6343650" cy="1593901"/>
        </p:xfrm>
        <a:graphic>
          <a:graphicData uri="http://schemas.openxmlformats.org/drawingml/2006/table">
            <a:tbl>
              <a:tblPr firstRow="1" bandRow="1">
                <a:tableStyleId>{2D5ABB26-0587-4C30-8999-92F81FD0307C}</a:tableStyleId>
              </a:tblPr>
              <a:tblGrid>
                <a:gridCol w="1647824">
                  <a:extLst>
                    <a:ext uri="{9D8B030D-6E8A-4147-A177-3AD203B41FA5}">
                      <a16:colId xmlns:a16="http://schemas.microsoft.com/office/drawing/2014/main" val="20000"/>
                    </a:ext>
                  </a:extLst>
                </a:gridCol>
                <a:gridCol w="2400300">
                  <a:extLst>
                    <a:ext uri="{9D8B030D-6E8A-4147-A177-3AD203B41FA5}">
                      <a16:colId xmlns:a16="http://schemas.microsoft.com/office/drawing/2014/main" val="20001"/>
                    </a:ext>
                  </a:extLst>
                </a:gridCol>
                <a:gridCol w="2295526">
                  <a:extLst>
                    <a:ext uri="{9D8B030D-6E8A-4147-A177-3AD203B41FA5}">
                      <a16:colId xmlns:a16="http://schemas.microsoft.com/office/drawing/2014/main" val="20002"/>
                    </a:ext>
                  </a:extLst>
                </a:gridCol>
              </a:tblGrid>
              <a:tr h="250768">
                <a:tc>
                  <a:txBody>
                    <a:bodyPr/>
                    <a:lstStyle/>
                    <a:p>
                      <a:endParaRPr lang="en-MY" sz="1000" kern="1200" dirty="0">
                        <a:solidFill>
                          <a:schemeClr val="tx1"/>
                        </a:solidFill>
                        <a:latin typeface="Tw Cen MT" panose="020B0602020104020603"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2017</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2018</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270946">
                <a:tc>
                  <a:txBody>
                    <a:bodyPr/>
                    <a:lstStyle/>
                    <a:p>
                      <a:r>
                        <a:rPr lang="en-MY" sz="1000" kern="1200" dirty="0" smtClean="0">
                          <a:solidFill>
                            <a:schemeClr val="tx1"/>
                          </a:solidFill>
                          <a:latin typeface="Tw Cen MT" panose="020B0602020104020603" pitchFamily="34" charset="0"/>
                          <a:ea typeface="+mn-ea"/>
                          <a:cs typeface="+mn-cs"/>
                        </a:rPr>
                        <a:t>Baseline</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145 projects</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259 projects</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07497">
                <a:tc>
                  <a:txBody>
                    <a:bodyPr/>
                    <a:lstStyle/>
                    <a:p>
                      <a:r>
                        <a:rPr lang="en-MY" sz="1000" kern="1200" dirty="0" smtClean="0">
                          <a:solidFill>
                            <a:schemeClr val="tx1"/>
                          </a:solidFill>
                          <a:latin typeface="Tw Cen MT" panose="020B0602020104020603" pitchFamily="34" charset="0"/>
                          <a:ea typeface="+mn-ea"/>
                          <a:cs typeface="+mn-cs"/>
                        </a:rPr>
                        <a:t>Target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15 </a:t>
                      </a:r>
                    </a:p>
                    <a:p>
                      <a:pPr algn="ctr"/>
                      <a:r>
                        <a:rPr lang="en-MY" sz="1000" kern="1200" dirty="0" smtClean="0">
                          <a:solidFill>
                            <a:schemeClr val="tx1"/>
                          </a:solidFill>
                          <a:latin typeface="Tw Cen MT" panose="020B0602020104020603" pitchFamily="34" charset="0"/>
                          <a:ea typeface="+mn-ea"/>
                          <a:cs typeface="+mn-cs"/>
                        </a:rPr>
                        <a:t>(10% of 145)</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78 </a:t>
                      </a:r>
                    </a:p>
                    <a:p>
                      <a:pPr algn="ctr"/>
                      <a:r>
                        <a:rPr lang="en-MY" sz="1000" kern="1200" dirty="0" smtClean="0">
                          <a:solidFill>
                            <a:schemeClr val="tx1"/>
                          </a:solidFill>
                          <a:latin typeface="Tw Cen MT" panose="020B0602020104020603" pitchFamily="34" charset="0"/>
                          <a:ea typeface="+mn-ea"/>
                          <a:cs typeface="+mn-cs"/>
                        </a:rPr>
                        <a:t>(30% of 259)</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07497">
                <a:tc>
                  <a:txBody>
                    <a:bodyPr/>
                    <a:lstStyle/>
                    <a:p>
                      <a:r>
                        <a:rPr lang="en-MY" sz="1000" kern="1200" dirty="0" smtClean="0">
                          <a:solidFill>
                            <a:schemeClr val="tx1"/>
                          </a:solidFill>
                          <a:latin typeface="Tw Cen MT" panose="020B0602020104020603" pitchFamily="34" charset="0"/>
                          <a:ea typeface="+mn-ea"/>
                          <a:cs typeface="+mn-cs"/>
                        </a:rPr>
                        <a:t>Achievement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75</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82 </a:t>
                      </a:r>
                    </a:p>
                    <a:p>
                      <a:pPr algn="ctr"/>
                      <a:r>
                        <a:rPr lang="en-MY" sz="1000" kern="1200" dirty="0" smtClean="0">
                          <a:solidFill>
                            <a:schemeClr val="tx1"/>
                          </a:solidFill>
                          <a:latin typeface="Tw Cen MT" panose="020B0602020104020603" pitchFamily="34" charset="0"/>
                          <a:ea typeface="+mn-ea"/>
                          <a:cs typeface="+mn-cs"/>
                        </a:rPr>
                        <a:t>(Q2 2018)</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57193">
                <a:tc>
                  <a:txBody>
                    <a:bodyPr/>
                    <a:lstStyle/>
                    <a:p>
                      <a:r>
                        <a:rPr lang="en-MY" sz="1000" kern="1200" dirty="0" smtClean="0">
                          <a:solidFill>
                            <a:schemeClr val="tx1"/>
                          </a:solidFill>
                          <a:latin typeface="Tw Cen MT" panose="020B0602020104020603" pitchFamily="34" charset="0"/>
                          <a:ea typeface="+mn-ea"/>
                          <a:cs typeface="+mn-cs"/>
                        </a:rPr>
                        <a:t>Achievement %</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500%</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105%</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5268362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50335">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71600">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60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New policy on tiered–visa approved by JKKPA-PATI by Q4 2018</a:t>
                      </a:r>
                    </a:p>
                    <a:p>
                      <a:pPr>
                        <a:lnSpc>
                          <a:spcPct val="100000"/>
                        </a:lnSpc>
                      </a:pPr>
                      <a:endParaRPr lang="en-MY" sz="900" b="1"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Tiered visa implemented for construction workers beginning Q1 2019</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solidFill>
                          <a:srgbClr val="FF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En Megat Kamil Azmi Megat Rus Kamarani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Ahmad</a:t>
                      </a:r>
                      <a:r>
                        <a:rPr lang="pt-BR" sz="1000" baseline="0" dirty="0" smtClean="0">
                          <a:solidFill>
                            <a:schemeClr val="tx1"/>
                          </a:solidFill>
                          <a:latin typeface="Tw Cen MT" panose="020B0602020104020603" pitchFamily="34" charset="0"/>
                        </a:rPr>
                        <a:t> Ridzuan Ismail</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Nurul Hidayah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434520"/>
          <a:ext cx="4051005" cy="1179643"/>
        </p:xfrm>
        <a:graphic>
          <a:graphicData uri="http://schemas.openxmlformats.org/drawingml/2006/table">
            <a:tbl>
              <a:tblPr firstRow="1" bandRow="1">
                <a:tableStyleId>{5C22544A-7EE6-4342-B048-85BDC9FD1C3A}</a:tableStyleId>
              </a:tblPr>
              <a:tblGrid>
                <a:gridCol w="4051005">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smtClean="0">
                          <a:solidFill>
                            <a:schemeClr val="tx1"/>
                          </a:solidFill>
                          <a:latin typeface="Tw Cen MT" panose="020B0602020104020603" pitchFamily="34" charset="0"/>
                          <a:ea typeface="+mn-ea"/>
                          <a:cs typeface="+mn-cs"/>
                        </a:rPr>
                        <a:t>Tiered-visa programme implemented by Q1 2019</a:t>
                      </a:r>
                      <a:endParaRPr lang="en-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P2 - Enhance control and balance of workforce supply</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P2b - Introduce mechanisms to raise skills mix for intake of foreign workers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5" y="4593271"/>
            <a:ext cx="6807386" cy="3170099"/>
          </a:xfrm>
          <a:prstGeom prst="rect">
            <a:avLst/>
          </a:prstGeom>
          <a:noFill/>
        </p:spPr>
        <p:txBody>
          <a:bodyPr wrap="square" rtlCol="0">
            <a:spAutoFit/>
          </a:bodyPr>
          <a:lstStyle/>
          <a:p>
            <a:r>
              <a:rPr lang="en-US" sz="1000" dirty="0">
                <a:latin typeface="Tw Cen MT" panose="020B0602020104020603" pitchFamily="34" charset="0"/>
              </a:rPr>
              <a:t>This KPI is under the purview of IWG9.</a:t>
            </a:r>
          </a:p>
          <a:p>
            <a:endParaRPr lang="en-US" sz="1000" dirty="0" smtClean="0">
              <a:latin typeface="Tw Cen MT" panose="020B0602020104020603" pitchFamily="34" charset="0"/>
            </a:endParaRPr>
          </a:p>
          <a:p>
            <a:r>
              <a:rPr lang="en-US" sz="1000" b="1" dirty="0" smtClean="0">
                <a:solidFill>
                  <a:srgbClr val="000000"/>
                </a:solidFill>
                <a:latin typeface="Tw Cen MT" pitchFamily="34" charset="0"/>
              </a:rPr>
              <a:t>New Policy On Tiered–Visa</a:t>
            </a:r>
          </a:p>
          <a:p>
            <a:pPr algn="just"/>
            <a:r>
              <a:rPr lang="en-US" sz="1000" dirty="0">
                <a:latin typeface="Tw Cen MT" pitchFamily="34" charset="0"/>
              </a:rPr>
              <a:t>JKKPA-PATI chaired by the Deputy Prime Minister had approved the same </a:t>
            </a:r>
            <a:r>
              <a:rPr lang="en-US" sz="1000" dirty="0" err="1">
                <a:latin typeface="Tw Cen MT" pitchFamily="34" charset="0"/>
              </a:rPr>
              <a:t>programme</a:t>
            </a:r>
            <a:r>
              <a:rPr lang="en-US" sz="1000" dirty="0">
                <a:latin typeface="Tw Cen MT" pitchFamily="34" charset="0"/>
              </a:rPr>
              <a:t> on Tiered Visa presented by ILMIA, KSM known as Multi-Tier Levy on 17 August 2017.  </a:t>
            </a:r>
            <a:r>
              <a:rPr lang="en-US" sz="1000" dirty="0">
                <a:solidFill>
                  <a:srgbClr val="FF0000"/>
                </a:solidFill>
                <a:latin typeface="Tw Cen MT" pitchFamily="34" charset="0"/>
              </a:rPr>
              <a:t> </a:t>
            </a:r>
            <a:r>
              <a:rPr lang="en-US" sz="1000" dirty="0">
                <a:solidFill>
                  <a:srgbClr val="000000"/>
                </a:solidFill>
                <a:latin typeface="Tw Cen MT" pitchFamily="34" charset="0"/>
              </a:rPr>
              <a:t>ILMIA from KSM was requested by the JKKPA-PATI to conduct a study on multi-tier levy mechanism. </a:t>
            </a:r>
            <a:r>
              <a:rPr lang="en-US" sz="1000" dirty="0">
                <a:latin typeface="Tw Cen MT" panose="020B0602020104020603" pitchFamily="34" charset="0"/>
              </a:rPr>
              <a:t>UNIMAS was appointed by ILMIA to conduct the study titled “Developing Multi-Tier Levy: Malaysian Case Study” which covers all sectors in Malaysia including construction sector.  The study commenced on 15 Jan 2018 with a completion date on 30 June 2018.</a:t>
            </a:r>
          </a:p>
          <a:p>
            <a:pPr algn="just"/>
            <a:endParaRPr lang="en-US" sz="1000" dirty="0">
              <a:latin typeface="Tw Cen MT" panose="020B0602020104020603" pitchFamily="34" charset="0"/>
            </a:endParaRPr>
          </a:p>
          <a:p>
            <a:pPr algn="just"/>
            <a:r>
              <a:rPr lang="en-US" sz="1000" dirty="0">
                <a:latin typeface="Tw Cen MT" panose="020B0602020104020603" pitchFamily="34" charset="0"/>
              </a:rPr>
              <a:t>The inception report on the study was approved by the Technical Committee chaired by ILMIA on 2 March 2018.  A workshop involving ILMIA and related agencies was held on 8 March 2018 to develop the multi-tier levy.  The interim report was later approved by the committee chaired by ILMIA on 19 March 2018.</a:t>
            </a:r>
            <a:endParaRPr lang="en-US" sz="1000" dirty="0">
              <a:solidFill>
                <a:srgbClr val="000000"/>
              </a:solidFill>
              <a:latin typeface="Tw Cen MT" pitchFamily="34" charset="0"/>
            </a:endParaRPr>
          </a:p>
          <a:p>
            <a:pPr algn="just"/>
            <a:endParaRPr lang="en-US" sz="1000" dirty="0">
              <a:solidFill>
                <a:srgbClr val="000000"/>
              </a:solidFill>
              <a:latin typeface="Tw Cen MT" pitchFamily="34" charset="0"/>
            </a:endParaRPr>
          </a:p>
          <a:p>
            <a:pPr algn="just"/>
            <a:r>
              <a:rPr lang="en-US" sz="1000" dirty="0">
                <a:latin typeface="Tw Cen MT" panose="020B0602020104020603" pitchFamily="34" charset="0"/>
              </a:rPr>
              <a:t>The mechanism of multi-tier levy was presented to KKR on 6 April 2018.  </a:t>
            </a:r>
            <a:r>
              <a:rPr lang="en-US" sz="1000" dirty="0">
                <a:solidFill>
                  <a:srgbClr val="000000"/>
                </a:solidFill>
                <a:latin typeface="Tw Cen MT" pitchFamily="34" charset="0"/>
              </a:rPr>
              <a:t>Workshop focusing on construction industry was conducted on 9 – 11 April 2018.   The findings of the workshop are still being finalized.</a:t>
            </a:r>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MY" sz="1000" dirty="0" smtClean="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P2-057</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
        <p:nvSpPr>
          <p:cNvPr id="12" name="Rectangle 11"/>
          <p:cNvSpPr/>
          <p:nvPr/>
        </p:nvSpPr>
        <p:spPr>
          <a:xfrm>
            <a:off x="71415" y="2556079"/>
            <a:ext cx="2597358" cy="478968"/>
          </a:xfrm>
          <a:prstGeom prst="rect">
            <a:avLst/>
          </a:prstGeom>
          <a:noFill/>
          <a:ln w="12700">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wrap="square" lIns="18000" tIns="36000" rIns="18000" bIns="36000" rtlCol="0" anchor="t" anchorCtr="0">
            <a:spAutoFit/>
          </a:bodyPr>
          <a:lstStyle/>
          <a:p>
            <a:pPr algn="ctr">
              <a:lnSpc>
                <a:spcPct val="88000"/>
              </a:lnSpc>
            </a:pPr>
            <a:r>
              <a:rPr lang="en-US" sz="1000" dirty="0">
                <a:solidFill>
                  <a:srgbClr val="000000"/>
                </a:solidFill>
                <a:latin typeface="Tw Cen MT" pitchFamily="34" charset="0"/>
              </a:rPr>
              <a:t>Note: </a:t>
            </a:r>
            <a:r>
              <a:rPr lang="en-US" sz="1000" dirty="0" smtClean="0">
                <a:solidFill>
                  <a:srgbClr val="000000"/>
                </a:solidFill>
                <a:latin typeface="Tw Cen MT" pitchFamily="34" charset="0"/>
              </a:rPr>
              <a:t>2016 </a:t>
            </a:r>
            <a:r>
              <a:rPr lang="en-US" sz="1000" dirty="0">
                <a:solidFill>
                  <a:srgbClr val="000000"/>
                </a:solidFill>
                <a:latin typeface="Tw Cen MT" pitchFamily="34" charset="0"/>
              </a:rPr>
              <a:t>- </a:t>
            </a:r>
            <a:r>
              <a:rPr lang="en-US" sz="1000" dirty="0" smtClean="0">
                <a:solidFill>
                  <a:srgbClr val="000000"/>
                </a:solidFill>
                <a:latin typeface="Tw Cen MT" pitchFamily="34" charset="0"/>
              </a:rPr>
              <a:t>2017</a:t>
            </a:r>
            <a:endParaRPr lang="en-US" sz="1000" dirty="0">
              <a:solidFill>
                <a:srgbClr val="000000"/>
              </a:solidFill>
              <a:latin typeface="Tw Cen MT" pitchFamily="34" charset="0"/>
            </a:endParaRPr>
          </a:p>
          <a:p>
            <a:pPr algn="ctr">
              <a:lnSpc>
                <a:spcPct val="88000"/>
              </a:lnSpc>
              <a:defRPr/>
            </a:pPr>
            <a:r>
              <a:rPr lang="ms-MY" sz="1000" dirty="0" smtClean="0">
                <a:solidFill>
                  <a:srgbClr val="000000"/>
                </a:solidFill>
                <a:latin typeface="Tw Cen MT" pitchFamily="34" charset="0"/>
              </a:rPr>
              <a:t>Subject to manpower study and policy approval by JKKPA-PATI</a:t>
            </a:r>
            <a:endParaRPr lang="ms-MY" sz="1000" dirty="0">
              <a:solidFill>
                <a:srgbClr val="000000"/>
              </a:solidFill>
              <a:latin typeface="Tw Cen MT" pitchFamily="34" charset="0"/>
            </a:endParaRPr>
          </a:p>
        </p:txBody>
      </p:sp>
    </p:spTree>
    <p:extLst>
      <p:ext uri="{BB962C8B-B14F-4D97-AF65-F5344CB8AC3E}">
        <p14:creationId xmlns:p14="http://schemas.microsoft.com/office/powerpoint/2010/main" val="98825791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50335">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71600">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defRPr/>
                      </a:pPr>
                      <a:r>
                        <a:rPr lang="en-US" sz="900" dirty="0" smtClean="0">
                          <a:solidFill>
                            <a:srgbClr val="000000"/>
                          </a:solidFill>
                          <a:latin typeface="Tw Cen MT" pitchFamily="34" charset="0"/>
                          <a:cs typeface="Arial" panose="020B0604020202020204" pitchFamily="34" charset="0"/>
                        </a:rPr>
                        <a:t>New policy on proportion of skilled (7%): unskilled  (93%)foreign </a:t>
                      </a:r>
                      <a:r>
                        <a:rPr lang="en-US" sz="900" dirty="0" err="1" smtClean="0">
                          <a:solidFill>
                            <a:srgbClr val="000000"/>
                          </a:solidFill>
                          <a:latin typeface="Tw Cen MT" pitchFamily="34" charset="0"/>
                          <a:cs typeface="Arial" panose="020B0604020202020204" pitchFamily="34" charset="0"/>
                        </a:rPr>
                        <a:t>labour</a:t>
                      </a:r>
                      <a:r>
                        <a:rPr lang="en-US" sz="900" dirty="0" smtClean="0">
                          <a:solidFill>
                            <a:srgbClr val="000000"/>
                          </a:solidFill>
                          <a:latin typeface="Tw Cen MT" pitchFamily="34" charset="0"/>
                          <a:cs typeface="Arial" panose="020B0604020202020204" pitchFamily="34" charset="0"/>
                        </a:rPr>
                        <a:t> implemented by KDN </a:t>
                      </a:r>
                    </a:p>
                    <a:p>
                      <a:pPr>
                        <a:lnSpc>
                          <a:spcPct val="100000"/>
                        </a:lnSpc>
                      </a:pPr>
                      <a:endParaRPr lang="en-MY" sz="900" b="1" dirty="0">
                        <a:latin typeface="Tw Cen MT" pitchFamily="34" charset="0"/>
                      </a:endParaRPr>
                    </a:p>
                  </a:txBody>
                  <a:tcPr>
                    <a:solidFill>
                      <a:schemeClr val="bg2">
                        <a:lumMod val="50000"/>
                        <a:alpha val="13000"/>
                      </a:schemeClr>
                    </a:solidFill>
                  </a:tcPr>
                </a:tc>
                <a:tc>
                  <a:txBody>
                    <a:bodyPr/>
                    <a:lstStyle/>
                    <a:p>
                      <a:pPr>
                        <a:lnSpc>
                          <a:spcPct val="100000"/>
                        </a:lnSpc>
                        <a:defRPr/>
                      </a:pPr>
                      <a:r>
                        <a:rPr lang="en-US" sz="900" dirty="0" smtClean="0">
                          <a:solidFill>
                            <a:srgbClr val="000000"/>
                          </a:solidFill>
                          <a:latin typeface="Tw Cen MT" pitchFamily="34" charset="0"/>
                          <a:cs typeface="Arial" panose="020B0604020202020204" pitchFamily="34" charset="0"/>
                        </a:rPr>
                        <a:t>New policy on proportion of skilled (10%): unskilled  (90%)foreign </a:t>
                      </a:r>
                      <a:r>
                        <a:rPr lang="en-US" sz="900" dirty="0" err="1" smtClean="0">
                          <a:solidFill>
                            <a:srgbClr val="000000"/>
                          </a:solidFill>
                          <a:latin typeface="Tw Cen MT" pitchFamily="34" charset="0"/>
                          <a:cs typeface="Arial" panose="020B0604020202020204" pitchFamily="34" charset="0"/>
                        </a:rPr>
                        <a:t>labour</a:t>
                      </a:r>
                      <a:r>
                        <a:rPr lang="en-US" sz="900" dirty="0" smtClean="0">
                          <a:solidFill>
                            <a:srgbClr val="000000"/>
                          </a:solidFill>
                          <a:latin typeface="Tw Cen MT" pitchFamily="34" charset="0"/>
                          <a:cs typeface="Arial" panose="020B0604020202020204" pitchFamily="34" charset="0"/>
                        </a:rPr>
                        <a:t> implemented by KDN </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cs typeface="Arial" panose="020B0604020202020204" pitchFamily="34" charset="0"/>
                        </a:rPr>
                        <a:t>New policy on proportion of skilled (15%): unskilled  (85%)foreign </a:t>
                      </a:r>
                      <a:r>
                        <a:rPr lang="en-US" sz="900" dirty="0" err="1" smtClean="0">
                          <a:solidFill>
                            <a:srgbClr val="000000"/>
                          </a:solidFill>
                          <a:latin typeface="Tw Cen MT" pitchFamily="34" charset="0"/>
                          <a:cs typeface="Arial" panose="020B0604020202020204" pitchFamily="34" charset="0"/>
                        </a:rPr>
                        <a:t>labour</a:t>
                      </a:r>
                      <a:r>
                        <a:rPr lang="en-US" sz="900" dirty="0" smtClean="0">
                          <a:solidFill>
                            <a:srgbClr val="000000"/>
                          </a:solidFill>
                          <a:latin typeface="Tw Cen MT" pitchFamily="34" charset="0"/>
                          <a:cs typeface="Arial" panose="020B0604020202020204" pitchFamily="34" charset="0"/>
                        </a:rPr>
                        <a:t> implemented by KDN </a:t>
                      </a:r>
                    </a:p>
                    <a:p>
                      <a:pPr>
                        <a:lnSpc>
                          <a:spcPct val="100000"/>
                        </a:lnSpc>
                      </a:pPr>
                      <a:endParaRPr lang="en-MY" sz="900" dirty="0">
                        <a:solidFill>
                          <a:srgbClr val="FF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En Megat Kamil Azmi Megat Rus Kamarani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Ahmad</a:t>
                      </a:r>
                      <a:r>
                        <a:rPr lang="pt-BR" sz="1000" baseline="0" dirty="0" smtClean="0">
                          <a:solidFill>
                            <a:schemeClr val="tx1"/>
                          </a:solidFill>
                          <a:latin typeface="Tw Cen MT" panose="020B0602020104020603" pitchFamily="34" charset="0"/>
                        </a:rPr>
                        <a:t> Ridzuan Ismail</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Nurul Hidayah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434520"/>
          <a:ext cx="4125433" cy="1322832"/>
        </p:xfrm>
        <a:graphic>
          <a:graphicData uri="http://schemas.openxmlformats.org/drawingml/2006/table">
            <a:tbl>
              <a:tblPr firstRow="1" bandRow="1">
                <a:tableStyleId>{5C22544A-7EE6-4342-B048-85BDC9FD1C3A}</a:tableStyleId>
              </a:tblPr>
              <a:tblGrid>
                <a:gridCol w="4125433">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smtClean="0">
                          <a:solidFill>
                            <a:schemeClr val="tx1"/>
                          </a:solidFill>
                          <a:latin typeface="Tw Cen MT" panose="020B0602020104020603" pitchFamily="34" charset="0"/>
                          <a:ea typeface="+mn-ea"/>
                          <a:cs typeface="+mn-cs"/>
                        </a:rPr>
                        <a:t>Proportion of skilled : unskilled foreign labour  improved from 5 : 95 to </a:t>
                      </a:r>
                    </a:p>
                    <a:p>
                      <a:pPr>
                        <a:defRPr/>
                      </a:pPr>
                      <a:r>
                        <a:rPr lang="en-MY" sz="1000" b="0" kern="1200" dirty="0" smtClean="0">
                          <a:solidFill>
                            <a:schemeClr val="tx1"/>
                          </a:solidFill>
                          <a:latin typeface="Tw Cen MT" panose="020B0602020104020603" pitchFamily="34" charset="0"/>
                          <a:ea typeface="+mn-ea"/>
                          <a:cs typeface="+mn-cs"/>
                        </a:rPr>
                        <a:t>15 : 85 by Q4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P2 - Enhance control and balance of workforce supply</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P2b - Introduce mechanisms to raise skills mix for intake of foreign workers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93271"/>
            <a:ext cx="6778811" cy="1323439"/>
          </a:xfrm>
          <a:prstGeom prst="rect">
            <a:avLst/>
          </a:prstGeom>
          <a:noFill/>
        </p:spPr>
        <p:txBody>
          <a:bodyPr wrap="square" rtlCol="0">
            <a:spAutoFit/>
          </a:bodyPr>
          <a:lstStyle/>
          <a:p>
            <a:r>
              <a:rPr lang="en-US" sz="1000" dirty="0" smtClean="0">
                <a:latin typeface="Tw Cen MT" panose="020B0602020104020603" pitchFamily="34" charset="0"/>
              </a:rPr>
              <a:t>This KPI is under the purview of IWG9.</a:t>
            </a:r>
          </a:p>
          <a:p>
            <a:endParaRPr lang="en-US" sz="1000" dirty="0">
              <a:latin typeface="Tw Cen MT" panose="020B0602020104020603" pitchFamily="34" charset="0"/>
            </a:endParaRPr>
          </a:p>
          <a:p>
            <a:r>
              <a:rPr lang="en-US" sz="1000" b="1" dirty="0" smtClean="0">
                <a:latin typeface="Tw Cen MT" panose="020B0602020104020603" pitchFamily="34" charset="0"/>
              </a:rPr>
              <a:t>New Policy On </a:t>
            </a:r>
            <a:r>
              <a:rPr lang="en-MY" sz="1000" b="1" dirty="0" smtClean="0">
                <a:latin typeface="Tw Cen MT" panose="020B0602020104020603" pitchFamily="34" charset="0"/>
              </a:rPr>
              <a:t>Proportion of Skilled : Unskilled Foreign Labour </a:t>
            </a:r>
            <a:endParaRPr lang="en-US" sz="1000" b="1" dirty="0" smtClean="0">
              <a:latin typeface="Tw Cen MT" panose="020B0602020104020603" pitchFamily="34" charset="0"/>
            </a:endParaRPr>
          </a:p>
          <a:p>
            <a:pPr algn="just"/>
            <a:r>
              <a:rPr lang="en-US" sz="1000" dirty="0">
                <a:solidFill>
                  <a:srgbClr val="000000"/>
                </a:solidFill>
                <a:latin typeface="Tw Cen MT" pitchFamily="34" charset="0"/>
              </a:rPr>
              <a:t>The proportion of </a:t>
            </a:r>
            <a:r>
              <a:rPr lang="en-US" sz="1000" dirty="0" err="1">
                <a:solidFill>
                  <a:srgbClr val="000000"/>
                </a:solidFill>
                <a:latin typeface="Tw Cen MT" pitchFamily="34" charset="0"/>
              </a:rPr>
              <a:t>skilled:unskilled</a:t>
            </a:r>
            <a:r>
              <a:rPr lang="en-US" sz="1000" dirty="0">
                <a:solidFill>
                  <a:srgbClr val="000000"/>
                </a:solidFill>
                <a:latin typeface="Tw Cen MT" pitchFamily="34" charset="0"/>
              </a:rPr>
              <a:t> foreign </a:t>
            </a:r>
            <a:r>
              <a:rPr lang="en-US" sz="1000" dirty="0" err="1">
                <a:solidFill>
                  <a:srgbClr val="000000"/>
                </a:solidFill>
                <a:latin typeface="Tw Cen MT" pitchFamily="34" charset="0"/>
              </a:rPr>
              <a:t>labour</a:t>
            </a:r>
            <a:r>
              <a:rPr lang="en-US" sz="1000" dirty="0">
                <a:solidFill>
                  <a:srgbClr val="000000"/>
                </a:solidFill>
                <a:latin typeface="Tw Cen MT" pitchFamily="34" charset="0"/>
              </a:rPr>
              <a:t> is included in the Multi-tier Levy </a:t>
            </a:r>
            <a:r>
              <a:rPr lang="en-US" sz="1000" dirty="0" err="1">
                <a:solidFill>
                  <a:srgbClr val="000000"/>
                </a:solidFill>
                <a:latin typeface="Tw Cen MT" pitchFamily="34" charset="0"/>
              </a:rPr>
              <a:t>programmme</a:t>
            </a:r>
            <a:r>
              <a:rPr lang="en-US" sz="1000" dirty="0">
                <a:solidFill>
                  <a:srgbClr val="000000"/>
                </a:solidFill>
                <a:latin typeface="Tw Cen MT" pitchFamily="34" charset="0"/>
              </a:rPr>
              <a:t> which was approved by JKKPA-PATI chaired by Deputy Prime Minister on 17 August 2017. The Multi-Tier Levy covers all sectors in Malaysia including construction sector.  The policy will be formulated after the completion of the study </a:t>
            </a:r>
            <a:r>
              <a:rPr lang="en-US" sz="1000" dirty="0">
                <a:latin typeface="Tw Cen MT" pitchFamily="34" charset="0"/>
              </a:rPr>
              <a:t>by end of June 2018.</a:t>
            </a:r>
          </a:p>
          <a:p>
            <a:endParaRPr lang="en-MY" sz="1000" dirty="0">
              <a:latin typeface="Tw Cen MT" panose="020B0602020104020603" pitchFamily="34" charset="0"/>
            </a:endParaRPr>
          </a:p>
          <a:p>
            <a:endParaRPr lang="en-MY" sz="1000" dirty="0" smtClean="0">
              <a:solidFill>
                <a:srgbClr val="FF0000"/>
              </a:solidFill>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P2-058</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
        <p:nvSpPr>
          <p:cNvPr id="12" name="Rectangle 11"/>
          <p:cNvSpPr/>
          <p:nvPr/>
        </p:nvSpPr>
        <p:spPr>
          <a:xfrm>
            <a:off x="71415" y="2556079"/>
            <a:ext cx="2597358" cy="478968"/>
          </a:xfrm>
          <a:prstGeom prst="rect">
            <a:avLst/>
          </a:prstGeom>
          <a:noFill/>
          <a:ln w="12700">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wrap="square" lIns="18000" tIns="36000" rIns="18000" bIns="36000" rtlCol="0" anchor="t" anchorCtr="0">
            <a:spAutoFit/>
          </a:bodyPr>
          <a:lstStyle/>
          <a:p>
            <a:pPr algn="ctr">
              <a:lnSpc>
                <a:spcPct val="88000"/>
              </a:lnSpc>
            </a:pPr>
            <a:r>
              <a:rPr lang="en-US" sz="1000" u="sng" dirty="0">
                <a:solidFill>
                  <a:srgbClr val="000000"/>
                </a:solidFill>
                <a:latin typeface="Tw Cen MT" pitchFamily="34" charset="0"/>
              </a:rPr>
              <a:t>Note: </a:t>
            </a:r>
            <a:r>
              <a:rPr lang="en-US" sz="1000" u="sng" dirty="0" smtClean="0">
                <a:solidFill>
                  <a:srgbClr val="000000"/>
                </a:solidFill>
                <a:latin typeface="Tw Cen MT" pitchFamily="34" charset="0"/>
              </a:rPr>
              <a:t>2016 </a:t>
            </a:r>
            <a:r>
              <a:rPr lang="en-US" sz="1000" u="sng" dirty="0">
                <a:solidFill>
                  <a:srgbClr val="000000"/>
                </a:solidFill>
                <a:latin typeface="Tw Cen MT" pitchFamily="34" charset="0"/>
              </a:rPr>
              <a:t>- </a:t>
            </a:r>
            <a:r>
              <a:rPr lang="en-US" sz="1000" u="sng" dirty="0" smtClean="0">
                <a:solidFill>
                  <a:srgbClr val="000000"/>
                </a:solidFill>
                <a:latin typeface="Tw Cen MT" pitchFamily="34" charset="0"/>
              </a:rPr>
              <a:t>2017</a:t>
            </a:r>
            <a:endParaRPr lang="en-US" sz="1000" u="sng" dirty="0">
              <a:solidFill>
                <a:srgbClr val="000000"/>
              </a:solidFill>
              <a:latin typeface="Tw Cen MT" pitchFamily="34" charset="0"/>
            </a:endParaRPr>
          </a:p>
          <a:p>
            <a:pPr algn="ctr">
              <a:lnSpc>
                <a:spcPct val="88000"/>
              </a:lnSpc>
              <a:defRPr/>
            </a:pPr>
            <a:r>
              <a:rPr lang="ms-MY" sz="1000" dirty="0" smtClean="0">
                <a:solidFill>
                  <a:srgbClr val="000000"/>
                </a:solidFill>
                <a:latin typeface="Tw Cen MT" pitchFamily="34" charset="0"/>
              </a:rPr>
              <a:t>Subject to manpower study and policy approval by JKKPA-PATI</a:t>
            </a:r>
            <a:endParaRPr lang="ms-MY" sz="1000" dirty="0">
              <a:solidFill>
                <a:srgbClr val="000000"/>
              </a:solidFill>
              <a:latin typeface="Tw Cen MT" pitchFamily="34" charset="0"/>
            </a:endParaRPr>
          </a:p>
        </p:txBody>
      </p:sp>
    </p:spTree>
    <p:extLst>
      <p:ext uri="{BB962C8B-B14F-4D97-AF65-F5344CB8AC3E}">
        <p14:creationId xmlns:p14="http://schemas.microsoft.com/office/powerpoint/2010/main" val="194235286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graphicFrame>
        <p:nvGraphicFramePr>
          <p:cNvPr id="2" name="Table 1"/>
          <p:cNvGraphicFramePr>
            <a:graphicFrameLocks noGrp="1"/>
          </p:cNvGraphicFramePr>
          <p:nvPr>
            <p:extLst/>
          </p:nvPr>
        </p:nvGraphicFramePr>
        <p:xfrm>
          <a:off x="2" y="2206793"/>
          <a:ext cx="6858000" cy="1828800"/>
        </p:xfrm>
        <a:graphic>
          <a:graphicData uri="http://schemas.openxmlformats.org/drawingml/2006/table">
            <a:tbl>
              <a:tblPr firstRow="1" bandRow="1">
                <a:tableStyleId>{5C22544A-7EE6-4342-B048-85BDC9FD1C3A}</a:tableStyleId>
              </a:tblPr>
              <a:tblGrid>
                <a:gridCol w="1403496">
                  <a:extLst>
                    <a:ext uri="{9D8B030D-6E8A-4147-A177-3AD203B41FA5}">
                      <a16:colId xmlns:a16="http://schemas.microsoft.com/office/drawing/2014/main" val="2124581660"/>
                    </a:ext>
                  </a:extLst>
                </a:gridCol>
                <a:gridCol w="1403497">
                  <a:extLst>
                    <a:ext uri="{9D8B030D-6E8A-4147-A177-3AD203B41FA5}">
                      <a16:colId xmlns:a16="http://schemas.microsoft.com/office/drawing/2014/main" val="3372148144"/>
                    </a:ext>
                  </a:extLst>
                </a:gridCol>
                <a:gridCol w="1360968">
                  <a:extLst>
                    <a:ext uri="{9D8B030D-6E8A-4147-A177-3AD203B41FA5}">
                      <a16:colId xmlns:a16="http://schemas.microsoft.com/office/drawing/2014/main" val="384475541"/>
                    </a:ext>
                  </a:extLst>
                </a:gridCol>
                <a:gridCol w="1339702">
                  <a:extLst>
                    <a:ext uri="{9D8B030D-6E8A-4147-A177-3AD203B41FA5}">
                      <a16:colId xmlns:a16="http://schemas.microsoft.com/office/drawing/2014/main" val="3666211108"/>
                    </a:ext>
                  </a:extLst>
                </a:gridCol>
                <a:gridCol w="1350337">
                  <a:extLst>
                    <a:ext uri="{9D8B030D-6E8A-4147-A177-3AD203B41FA5}">
                      <a16:colId xmlns:a16="http://schemas.microsoft.com/office/drawing/2014/main" val="2017577163"/>
                    </a:ext>
                  </a:extLst>
                </a:gridCol>
              </a:tblGrid>
              <a:tr h="344524">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458164">
                <a:tc>
                  <a:txBody>
                    <a:bodyPr/>
                    <a:lstStyle/>
                    <a:p>
                      <a:pPr>
                        <a:lnSpc>
                          <a:spcPct val="100000"/>
                        </a:lnSpc>
                      </a:pPr>
                      <a:r>
                        <a:rPr lang="ms-MY" sz="900" dirty="0" smtClean="0">
                          <a:solidFill>
                            <a:srgbClr val="000000"/>
                          </a:solidFill>
                          <a:latin typeface="Tw Cen MT" pitchFamily="34" charset="0"/>
                        </a:rPr>
                        <a:t>2 Report on status of IBS adoption submitted by ICU JPM to MOF &amp; AG for action  on non-compliance</a:t>
                      </a:r>
                    </a:p>
                    <a:p>
                      <a:pPr>
                        <a:lnSpc>
                          <a:spcPct val="100000"/>
                        </a:lnSpc>
                      </a:pPr>
                      <a:endParaRPr lang="ms-MY" sz="900" dirty="0" smtClean="0">
                        <a:solidFill>
                          <a:srgbClr val="000000"/>
                        </a:solidFill>
                        <a:latin typeface="Tw Cen MT" pitchFamily="34" charset="0"/>
                      </a:endParaRPr>
                    </a:p>
                    <a:p>
                      <a:pPr>
                        <a:lnSpc>
                          <a:spcPct val="100000"/>
                        </a:lnSpc>
                      </a:pPr>
                      <a:r>
                        <a:rPr lang="ms-MY" sz="900" dirty="0" smtClean="0">
                          <a:solidFill>
                            <a:srgbClr val="000000"/>
                          </a:solidFill>
                          <a:latin typeface="Tw Cen MT" pitchFamily="34" charset="0"/>
                        </a:rPr>
                        <a:t>AG agreement to audit on  IBS non-compliance secured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rgbClr val="000000"/>
                          </a:solidFill>
                          <a:latin typeface="Tw Cen MT" pitchFamily="34" charset="0"/>
                        </a:rPr>
                        <a:t>2 Report on status of IBS adoption submitted by ICU JPM to MOF &amp; AG for action non-</a:t>
                      </a:r>
                    </a:p>
                    <a:p>
                      <a:pPr>
                        <a:lnSpc>
                          <a:spcPct val="100000"/>
                        </a:lnSpc>
                      </a:pPr>
                      <a:r>
                        <a:rPr lang="ms-MY" sz="900" dirty="0" smtClean="0">
                          <a:solidFill>
                            <a:srgbClr val="000000"/>
                          </a:solidFill>
                          <a:latin typeface="Tw Cen MT" pitchFamily="34" charset="0"/>
                        </a:rPr>
                        <a:t>compliance.</a:t>
                      </a:r>
                    </a:p>
                    <a:p>
                      <a:pPr>
                        <a:lnSpc>
                          <a:spcPct val="100000"/>
                        </a:lnSpc>
                      </a:pPr>
                      <a:endParaRPr lang="ms-MY" sz="900" dirty="0" smtClean="0">
                        <a:solidFill>
                          <a:srgbClr val="000000"/>
                        </a:solidFill>
                        <a:latin typeface="Tw Cen MT" pitchFamily="34" charset="0"/>
                      </a:endParaRPr>
                    </a:p>
                    <a:p>
                      <a:pPr>
                        <a:lnSpc>
                          <a:spcPct val="100000"/>
                        </a:lnSpc>
                      </a:pPr>
                      <a:r>
                        <a:rPr lang="ms-MY" sz="900" dirty="0" smtClean="0">
                          <a:solidFill>
                            <a:srgbClr val="000000"/>
                          </a:solidFill>
                          <a:latin typeface="Tw Cen MT" pitchFamily="34" charset="0"/>
                        </a:rPr>
                        <a:t>Audit Report on IBS non compliance published by AG</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rgbClr val="000000"/>
                          </a:solidFill>
                          <a:latin typeface="Tw Cen MT" pitchFamily="34" charset="0"/>
                        </a:rPr>
                        <a:t>2 Report on status of IBS adoption submitted by ICU JPM to MOF &amp; AG for action non-</a:t>
                      </a:r>
                    </a:p>
                    <a:p>
                      <a:pPr>
                        <a:lnSpc>
                          <a:spcPct val="100000"/>
                        </a:lnSpc>
                      </a:pPr>
                      <a:r>
                        <a:rPr lang="ms-MY" sz="900" dirty="0" smtClean="0">
                          <a:solidFill>
                            <a:srgbClr val="000000"/>
                          </a:solidFill>
                          <a:latin typeface="Tw Cen MT" pitchFamily="34" charset="0"/>
                        </a:rPr>
                        <a:t>compliance</a:t>
                      </a:r>
                    </a:p>
                    <a:p>
                      <a:pPr>
                        <a:lnSpc>
                          <a:spcPct val="100000"/>
                        </a:lnSpc>
                      </a:pPr>
                      <a:endParaRPr lang="ms-MY" sz="900" dirty="0" smtClean="0">
                        <a:solidFill>
                          <a:srgbClr val="000000"/>
                        </a:solidFill>
                        <a:latin typeface="Tw Cen MT" pitchFamily="34" charset="0"/>
                      </a:endParaRPr>
                    </a:p>
                    <a:p>
                      <a:pPr>
                        <a:lnSpc>
                          <a:spcPct val="100000"/>
                        </a:lnSpc>
                      </a:pPr>
                      <a:r>
                        <a:rPr lang="ms-MY" sz="900" dirty="0" smtClean="0">
                          <a:solidFill>
                            <a:srgbClr val="000000"/>
                          </a:solidFill>
                          <a:latin typeface="Tw Cen MT" pitchFamily="34" charset="0"/>
                        </a:rPr>
                        <a:t>JKR corrective action on AG report on IBS</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rgbClr val="000000"/>
                          </a:solidFill>
                          <a:latin typeface="Tw Cen MT" pitchFamily="34" charset="0"/>
                        </a:rPr>
                        <a:t>2 Report on status of IBS adoption submitted by ICU JPM to MOF &amp; AG for action non-compliance</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rgbClr val="000000"/>
                          </a:solidFill>
                          <a:latin typeface="Tw Cen MT" pitchFamily="34" charset="0"/>
                        </a:rPr>
                        <a:t>2 Report on status of IBS adoption submitted by ICU JPM to MOF &amp; AG for action non-compliance</a:t>
                      </a:r>
                    </a:p>
                    <a:p>
                      <a:pPr>
                        <a:lnSpc>
                          <a:spcPct val="100000"/>
                        </a:lnSpc>
                      </a:pPr>
                      <a:endParaRPr lang="en-MY" sz="900" dirty="0">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174336"/>
            <a:ext cx="6857999" cy="5731663"/>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Ahmad Farrin Mokhtar</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Idrus Din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ICU / 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360089"/>
          <a:ext cx="5465136" cy="1609344"/>
        </p:xfrm>
        <a:graphic>
          <a:graphicData uri="http://schemas.openxmlformats.org/drawingml/2006/table">
            <a:tbl>
              <a:tblPr firstRow="1" bandRow="1">
                <a:tableStyleId>{5C22544A-7EE6-4342-B048-85BDC9FD1C3A}</a:tableStyleId>
              </a:tblPr>
              <a:tblGrid>
                <a:gridCol w="546513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2 reports annually on status of IBS adoption, submitted by Implementation Coordination Unit (ICU-JPM) to Ministry of Finance (MOF) and Auditor General (AG) for action on non-compliance beginning 2016</a:t>
                      </a:r>
                      <a:endParaRPr lang="en-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P3 - Accelerate adoption of IBS, mechanisation and modern practices</a:t>
                      </a:r>
                      <a:r>
                        <a:rPr lang="en-MY" sz="1000" b="0" kern="1200" baseline="0" dirty="0" smtClean="0">
                          <a:solidFill>
                            <a:schemeClr val="tx1"/>
                          </a:solidFill>
                          <a:latin typeface="Tw Cen MT" panose="020B0602020104020603" pitchFamily="34" charset="0"/>
                          <a:ea typeface="+mn-ea"/>
                          <a:cs typeface="+mn-cs"/>
                        </a:rPr>
                        <a:t> </a:t>
                      </a:r>
                      <a:r>
                        <a:rPr lang="en-MY" sz="1000" b="0" kern="1200" dirty="0" smtClean="0">
                          <a:solidFill>
                            <a:schemeClr val="tx1"/>
                          </a:solidFill>
                          <a:latin typeface="Tw Cen MT" panose="020B0602020104020603" pitchFamily="34" charset="0"/>
                          <a:ea typeface="+mn-ea"/>
                          <a:cs typeface="+mn-cs"/>
                        </a:rPr>
                        <a:t>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P3a - Drive scale of IBS adoption via public sector projects </a:t>
                      </a: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P3-060</a:t>
            </a:r>
            <a:endParaRPr lang="ms-MY" sz="2800" dirty="0">
              <a:solidFill>
                <a:schemeClr val="bg1"/>
              </a:solidFill>
            </a:endParaRPr>
          </a:p>
        </p:txBody>
      </p:sp>
      <p:sp>
        <p:nvSpPr>
          <p:cNvPr id="15" name="TextBox 14"/>
          <p:cNvSpPr txBox="1"/>
          <p:nvPr/>
        </p:nvSpPr>
        <p:spPr>
          <a:xfrm>
            <a:off x="0" y="4065295"/>
            <a:ext cx="6858000" cy="230832"/>
          </a:xfrm>
          <a:prstGeom prst="rect">
            <a:avLst/>
          </a:prstGeom>
          <a:solidFill>
            <a:schemeClr val="bg2">
              <a:lumMod val="50000"/>
            </a:schemeClr>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963997"/>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
        <p:nvSpPr>
          <p:cNvPr id="12" name="TextBox 11"/>
          <p:cNvSpPr txBox="1"/>
          <p:nvPr/>
        </p:nvSpPr>
        <p:spPr>
          <a:xfrm>
            <a:off x="-6536" y="4344261"/>
            <a:ext cx="6778811" cy="3280385"/>
          </a:xfrm>
          <a:prstGeom prst="rect">
            <a:avLst/>
          </a:prstGeom>
          <a:noFill/>
        </p:spPr>
        <p:txBody>
          <a:bodyPr wrap="square" rtlCol="0">
            <a:spAutoFit/>
          </a:bodyPr>
          <a:lstStyle/>
          <a:p>
            <a:pPr>
              <a:lnSpc>
                <a:spcPct val="107000"/>
              </a:lnSpc>
              <a:spcAft>
                <a:spcPts val="800"/>
              </a:spcAft>
            </a:pPr>
            <a:r>
              <a:rPr lang="en-US" sz="1000" dirty="0">
                <a:latin typeface="Tw Cen MT" panose="020B0602020104020603" pitchFamily="34" charset="0"/>
              </a:rPr>
              <a:t>This KPI is under the purview of </a:t>
            </a:r>
            <a:r>
              <a:rPr lang="en-US" sz="1000" dirty="0" smtClean="0">
                <a:latin typeface="Tw Cen MT" panose="020B0602020104020603" pitchFamily="34" charset="0"/>
              </a:rPr>
              <a:t>IWG10.</a:t>
            </a:r>
            <a:endParaRPr lang="en-US" sz="1000" dirty="0">
              <a:latin typeface="Tw Cen MT" panose="020B0602020104020603" pitchFamily="34" charset="0"/>
            </a:endParaRPr>
          </a:p>
          <a:p>
            <a:r>
              <a:rPr lang="en-US" sz="1000" b="1" dirty="0" smtClean="0">
                <a:latin typeface="Tw Cen MT" panose="020B0602020104020603" pitchFamily="34" charset="0"/>
              </a:rPr>
              <a:t>Report </a:t>
            </a:r>
            <a:r>
              <a:rPr lang="en-US" sz="1000" b="1" dirty="0">
                <a:latin typeface="Tw Cen MT" panose="020B0602020104020603" pitchFamily="34" charset="0"/>
              </a:rPr>
              <a:t>on Status of IBS </a:t>
            </a:r>
            <a:r>
              <a:rPr lang="en-US" sz="1000" b="1" dirty="0" smtClean="0">
                <a:latin typeface="Tw Cen MT" panose="020B0602020104020603" pitchFamily="34" charset="0"/>
              </a:rPr>
              <a:t>Adoption </a:t>
            </a:r>
            <a:endParaRPr lang="en-MY" sz="1000" b="1" dirty="0">
              <a:latin typeface="Tw Cen MT" panose="020B0602020104020603" pitchFamily="34" charset="0"/>
            </a:endParaRPr>
          </a:p>
          <a:p>
            <a:pPr algn="just"/>
            <a:r>
              <a:rPr lang="en-US" sz="1000" dirty="0" smtClean="0">
                <a:latin typeface="Tw Cen MT" panose="020B0602020104020603" pitchFamily="34" charset="0"/>
              </a:rPr>
              <a:t>ICU </a:t>
            </a:r>
            <a:r>
              <a:rPr lang="en-US" sz="1000" dirty="0">
                <a:latin typeface="Tw Cen MT" panose="020B0602020104020603" pitchFamily="34" charset="0"/>
              </a:rPr>
              <a:t>JPM produced 1 report on the status of IBS adoption in government projects </a:t>
            </a:r>
            <a:r>
              <a:rPr lang="en-US" sz="1000" dirty="0" smtClean="0">
                <a:latin typeface="Tw Cen MT" panose="020B0602020104020603" pitchFamily="34" charset="0"/>
              </a:rPr>
              <a:t>and submitted to MOF and AG in </a:t>
            </a:r>
            <a:r>
              <a:rPr lang="en-US" sz="1000" dirty="0">
                <a:latin typeface="Tw Cen MT" panose="020B0602020104020603" pitchFamily="34" charset="0"/>
              </a:rPr>
              <a:t>June </a:t>
            </a:r>
            <a:r>
              <a:rPr lang="en-US" sz="1000" dirty="0" smtClean="0">
                <a:latin typeface="Tw Cen MT" panose="020B0602020104020603" pitchFamily="34" charset="0"/>
              </a:rPr>
              <a:t>2016. It was reported that </a:t>
            </a:r>
            <a:r>
              <a:rPr lang="en-US" sz="1000" dirty="0">
                <a:latin typeface="Tw Cen MT" panose="020B0602020104020603" pitchFamily="34" charset="0"/>
              </a:rPr>
              <a:t>69.4% (465 out of 670 project) </a:t>
            </a:r>
            <a:r>
              <a:rPr lang="en-US" sz="1000" dirty="0" smtClean="0">
                <a:latin typeface="Tw Cen MT" panose="020B0602020104020603" pitchFamily="34" charset="0"/>
              </a:rPr>
              <a:t>of public projects adopted IBS and achieved </a:t>
            </a:r>
            <a:r>
              <a:rPr lang="en-US" sz="1000" dirty="0">
                <a:latin typeface="Tw Cen MT" panose="020B0602020104020603" pitchFamily="34" charset="0"/>
              </a:rPr>
              <a:t>70 IBS score</a:t>
            </a:r>
            <a:r>
              <a:rPr lang="en-US" sz="1000" dirty="0" smtClean="0">
                <a:latin typeface="Tw Cen MT" panose="020B0602020104020603" pitchFamily="34" charset="0"/>
              </a:rPr>
              <a:t>. ICU JPM confirmed that the 2nd report for year 2016 will not be issued as the level of IBS adoption is status quo.</a:t>
            </a:r>
            <a:endParaRPr lang="en-MY" sz="1000" dirty="0">
              <a:latin typeface="Tw Cen MT" panose="020B0602020104020603" pitchFamily="34" charset="0"/>
            </a:endParaRPr>
          </a:p>
          <a:p>
            <a:pPr algn="just">
              <a:lnSpc>
                <a:spcPct val="107000"/>
              </a:lnSpc>
            </a:pPr>
            <a:endParaRPr lang="en-US" sz="1000" dirty="0" smtClean="0">
              <a:latin typeface="Tw Cen MT" panose="020B0602020104020603" pitchFamily="34" charset="0"/>
            </a:endParaRPr>
          </a:p>
          <a:p>
            <a:pPr algn="just">
              <a:lnSpc>
                <a:spcPct val="107000"/>
              </a:lnSpc>
            </a:pPr>
            <a:r>
              <a:rPr lang="en-US" sz="1000" dirty="0" smtClean="0">
                <a:latin typeface="Tw Cen MT" panose="020B0602020104020603" pitchFamily="34" charset="0"/>
              </a:rPr>
              <a:t>For 2017, </a:t>
            </a:r>
            <a:r>
              <a:rPr lang="en-US" sz="1000" dirty="0">
                <a:latin typeface="Tw Cen MT" panose="020B0602020104020603" pitchFamily="34" charset="0"/>
              </a:rPr>
              <a:t>ICU JPM produced 1 report on the status of IBS adoption in government projects and submitted to MOF and AG </a:t>
            </a:r>
            <a:r>
              <a:rPr lang="en-US" sz="1000" dirty="0" smtClean="0">
                <a:latin typeface="Tw Cen MT" panose="020B0602020104020603" pitchFamily="34" charset="0"/>
              </a:rPr>
              <a:t>on 31 July 2017 . The title of the report is “</a:t>
            </a:r>
            <a:r>
              <a:rPr lang="en-US" sz="1000" dirty="0" err="1" smtClean="0">
                <a:latin typeface="Tw Cen MT" panose="020B0602020104020603" pitchFamily="34" charset="0"/>
              </a:rPr>
              <a:t>Laporan</a:t>
            </a:r>
            <a:r>
              <a:rPr lang="en-US" sz="1000" dirty="0" smtClean="0">
                <a:latin typeface="Tw Cen MT" panose="020B0602020104020603" pitchFamily="34" charset="0"/>
              </a:rPr>
              <a:t> </a:t>
            </a:r>
            <a:r>
              <a:rPr lang="en-US" sz="1000" dirty="0" err="1" smtClean="0">
                <a:latin typeface="Tw Cen MT" panose="020B0602020104020603" pitchFamily="34" charset="0"/>
              </a:rPr>
              <a:t>Pematuhan</a:t>
            </a:r>
            <a:r>
              <a:rPr lang="en-US" sz="1000" dirty="0" smtClean="0">
                <a:latin typeface="Tw Cen MT" panose="020B0602020104020603" pitchFamily="34" charset="0"/>
              </a:rPr>
              <a:t> </a:t>
            </a:r>
            <a:r>
              <a:rPr lang="en-US" sz="1000" dirty="0" err="1" smtClean="0">
                <a:latin typeface="Tw Cen MT" panose="020B0602020104020603" pitchFamily="34" charset="0"/>
              </a:rPr>
              <a:t>Pelaksanaan</a:t>
            </a:r>
            <a:r>
              <a:rPr lang="en-US" sz="1000" dirty="0" smtClean="0">
                <a:latin typeface="Tw Cen MT" panose="020B0602020104020603" pitchFamily="34" charset="0"/>
              </a:rPr>
              <a:t> </a:t>
            </a:r>
            <a:r>
              <a:rPr lang="en-US" sz="1000" dirty="0" err="1" smtClean="0">
                <a:latin typeface="Tw Cen MT" panose="020B0602020104020603" pitchFamily="34" charset="0"/>
              </a:rPr>
              <a:t>Untuk</a:t>
            </a:r>
            <a:r>
              <a:rPr lang="en-US" sz="1000" dirty="0" smtClean="0">
                <a:latin typeface="Tw Cen MT" panose="020B0602020104020603" pitchFamily="34" charset="0"/>
              </a:rPr>
              <a:t> </a:t>
            </a:r>
            <a:r>
              <a:rPr lang="en-US" sz="1000" dirty="0" err="1" smtClean="0">
                <a:latin typeface="Tw Cen MT" panose="020B0602020104020603" pitchFamily="34" charset="0"/>
              </a:rPr>
              <a:t>Projek-Projek</a:t>
            </a:r>
            <a:r>
              <a:rPr lang="en-US" sz="1000" dirty="0" smtClean="0">
                <a:latin typeface="Tw Cen MT" panose="020B0602020104020603" pitchFamily="34" charset="0"/>
              </a:rPr>
              <a:t> </a:t>
            </a:r>
            <a:r>
              <a:rPr lang="en-US" sz="1000" dirty="0" err="1" smtClean="0">
                <a:latin typeface="Tw Cen MT" panose="020B0602020104020603" pitchFamily="34" charset="0"/>
              </a:rPr>
              <a:t>Kerajaan</a:t>
            </a:r>
            <a:r>
              <a:rPr lang="en-US" sz="1000" dirty="0" smtClean="0">
                <a:latin typeface="Tw Cen MT" panose="020B0602020104020603" pitchFamily="34" charset="0"/>
              </a:rPr>
              <a:t> RMKe-11 Bil.1/2017 (</a:t>
            </a:r>
            <a:r>
              <a:rPr lang="en-US" sz="1000" dirty="0" err="1" smtClean="0">
                <a:latin typeface="Tw Cen MT" panose="020B0602020104020603" pitchFamily="34" charset="0"/>
              </a:rPr>
              <a:t>Januari</a:t>
            </a:r>
            <a:r>
              <a:rPr lang="en-US" sz="1000" dirty="0" smtClean="0">
                <a:latin typeface="Tw Cen MT" panose="020B0602020104020603" pitchFamily="34" charset="0"/>
              </a:rPr>
              <a:t>-Jun 2017)”. </a:t>
            </a:r>
            <a:r>
              <a:rPr lang="en-US" sz="1000" dirty="0">
                <a:latin typeface="Tw Cen MT" panose="020B0602020104020603" pitchFamily="34" charset="0"/>
              </a:rPr>
              <a:t>It was </a:t>
            </a:r>
            <a:r>
              <a:rPr lang="en-US" sz="1000" dirty="0" smtClean="0">
                <a:latin typeface="Tw Cen MT" panose="020B0602020104020603" pitchFamily="34" charset="0"/>
              </a:rPr>
              <a:t>reported that </a:t>
            </a:r>
            <a:r>
              <a:rPr lang="en-US" sz="1000" dirty="0">
                <a:latin typeface="Tw Cen MT" panose="020B0602020104020603" pitchFamily="34" charset="0"/>
              </a:rPr>
              <a:t>77.8% (1113 out of 1431 </a:t>
            </a:r>
            <a:r>
              <a:rPr lang="en-US" sz="1000" dirty="0" smtClean="0">
                <a:latin typeface="Tw Cen MT" panose="020B0602020104020603" pitchFamily="34" charset="0"/>
              </a:rPr>
              <a:t>projects) of public projects adopted IBS and achieved 70 IBS score. </a:t>
            </a:r>
            <a:r>
              <a:rPr lang="en-US" sz="1000" dirty="0">
                <a:latin typeface="Tw Cen MT" panose="020B0602020104020603" pitchFamily="34" charset="0"/>
              </a:rPr>
              <a:t>T</a:t>
            </a:r>
            <a:r>
              <a:rPr lang="en-US" sz="1000" dirty="0" smtClean="0">
                <a:latin typeface="Tw Cen MT" panose="020B0602020104020603" pitchFamily="34" charset="0"/>
              </a:rPr>
              <a:t>he </a:t>
            </a:r>
            <a:r>
              <a:rPr lang="en-US" sz="1000" dirty="0">
                <a:latin typeface="Tw Cen MT" panose="020B0602020104020603" pitchFamily="34" charset="0"/>
              </a:rPr>
              <a:t>2nd report for year </a:t>
            </a:r>
            <a:r>
              <a:rPr lang="en-US" sz="1000" dirty="0" smtClean="0">
                <a:latin typeface="Tw Cen MT" panose="020B0602020104020603" pitchFamily="34" charset="0"/>
              </a:rPr>
              <a:t>2017 was not </a:t>
            </a:r>
            <a:r>
              <a:rPr lang="en-US" sz="1000" dirty="0">
                <a:latin typeface="Tw Cen MT" panose="020B0602020104020603" pitchFamily="34" charset="0"/>
              </a:rPr>
              <a:t>issued </a:t>
            </a:r>
            <a:r>
              <a:rPr lang="en-US" sz="1000" dirty="0" smtClean="0">
                <a:latin typeface="Tw Cen MT" panose="020B0602020104020603" pitchFamily="34" charset="0"/>
              </a:rPr>
              <a:t>.</a:t>
            </a:r>
          </a:p>
          <a:p>
            <a:pPr algn="just">
              <a:lnSpc>
                <a:spcPct val="107000"/>
              </a:lnSpc>
            </a:pPr>
            <a:endParaRPr lang="en-US" sz="1000" dirty="0" smtClean="0">
              <a:latin typeface="Tw Cen MT" panose="020B0602020104020603" pitchFamily="34" charset="0"/>
            </a:endParaRPr>
          </a:p>
          <a:p>
            <a:pPr algn="just">
              <a:lnSpc>
                <a:spcPct val="107000"/>
              </a:lnSpc>
            </a:pPr>
            <a:r>
              <a:rPr lang="en-US" sz="1000" dirty="0" smtClean="0">
                <a:latin typeface="Tw Cen MT" panose="020B0602020104020603" pitchFamily="34" charset="0"/>
              </a:rPr>
              <a:t>ICU JPM has submitted the 1st report for year 2018 (Jan-Apr) on 25 May 2018 and the level of adoption was 64%.</a:t>
            </a:r>
            <a:endParaRPr lang="en-MY" sz="1000" dirty="0" smtClean="0">
              <a:latin typeface="Tw Cen MT" panose="020B0602020104020603" pitchFamily="34" charset="0"/>
            </a:endParaRPr>
          </a:p>
          <a:p>
            <a:pPr algn="just">
              <a:lnSpc>
                <a:spcPct val="107000"/>
              </a:lnSpc>
            </a:pPr>
            <a:endParaRPr lang="en-US" sz="1000" b="1" dirty="0" smtClean="0">
              <a:latin typeface="Tw Cen MT" panose="020B0602020104020603" pitchFamily="34" charset="0"/>
            </a:endParaRPr>
          </a:p>
          <a:p>
            <a:pPr algn="just">
              <a:lnSpc>
                <a:spcPct val="107000"/>
              </a:lnSpc>
            </a:pPr>
            <a:r>
              <a:rPr lang="en-US" sz="1000" b="1" dirty="0" smtClean="0">
                <a:latin typeface="Tw Cen MT" panose="020B0602020104020603" pitchFamily="34" charset="0"/>
              </a:rPr>
              <a:t>Audit Report on IBS Non-compliance</a:t>
            </a:r>
          </a:p>
          <a:p>
            <a:pPr algn="just">
              <a:lnSpc>
                <a:spcPct val="107000"/>
              </a:lnSpc>
            </a:pPr>
            <a:r>
              <a:rPr lang="en-US" sz="1000" dirty="0" smtClean="0">
                <a:latin typeface="Tw Cen MT" panose="020B0602020104020603" pitchFamily="34" charset="0"/>
              </a:rPr>
              <a:t>ICU JPM had submitted the report on the status of IBS adoption to AG for AG to audit on IBS non-compliance. No audit report have been received from AG.</a:t>
            </a:r>
          </a:p>
          <a:p>
            <a:pPr algn="just">
              <a:lnSpc>
                <a:spcPct val="107000"/>
              </a:lnSpc>
            </a:pPr>
            <a:endParaRPr lang="en-US" sz="1000" dirty="0" smtClean="0">
              <a:latin typeface="Tw Cen MT" panose="020B0602020104020603" pitchFamily="34" charset="0"/>
            </a:endParaRPr>
          </a:p>
          <a:p>
            <a:pPr algn="just">
              <a:lnSpc>
                <a:spcPct val="107000"/>
              </a:lnSpc>
              <a:spcAft>
                <a:spcPts val="800"/>
              </a:spcAft>
            </a:pPr>
            <a:r>
              <a:rPr lang="en-US" sz="1000" dirty="0" smtClean="0">
                <a:latin typeface="Tw Cen MT" panose="020B0602020104020603" pitchFamily="34" charset="0"/>
              </a:rPr>
              <a:t>It is to be noted that under KPI P3-063, </a:t>
            </a:r>
            <a:r>
              <a:rPr lang="en-US" sz="1000" dirty="0" err="1" smtClean="0">
                <a:latin typeface="Tw Cen MT" panose="020B0602020104020603" pitchFamily="34" charset="0"/>
              </a:rPr>
              <a:t>Universiti</a:t>
            </a:r>
            <a:r>
              <a:rPr lang="en-US" sz="1000" dirty="0" smtClean="0">
                <a:latin typeface="Tw Cen MT" panose="020B0602020104020603" pitchFamily="34" charset="0"/>
              </a:rPr>
              <a:t> </a:t>
            </a:r>
            <a:r>
              <a:rPr lang="en-US" sz="1000" dirty="0" err="1" smtClean="0">
                <a:latin typeface="Tw Cen MT" panose="020B0602020104020603" pitchFamily="34" charset="0"/>
              </a:rPr>
              <a:t>Sains</a:t>
            </a:r>
            <a:r>
              <a:rPr lang="en-US" sz="1000" dirty="0" smtClean="0">
                <a:latin typeface="Tw Cen MT" panose="020B0602020104020603" pitchFamily="34" charset="0"/>
              </a:rPr>
              <a:t> Malaysia (USM) was appointed by CIDB to conduct a study on “Non-compliance of IBS adoption in Public Project worth RM10 </a:t>
            </a:r>
            <a:r>
              <a:rPr lang="en-US" sz="1000" dirty="0" err="1" smtClean="0">
                <a:latin typeface="Tw Cen MT" panose="020B0602020104020603" pitchFamily="34" charset="0"/>
              </a:rPr>
              <a:t>Mn</a:t>
            </a:r>
            <a:r>
              <a:rPr lang="en-US" sz="1000" dirty="0" smtClean="0">
                <a:latin typeface="Tw Cen MT" panose="020B0602020104020603" pitchFamily="34" charset="0"/>
              </a:rPr>
              <a:t> and above”. Refer to KPI P3-063 on the findings of the study.</a:t>
            </a:r>
          </a:p>
        </p:txBody>
      </p:sp>
    </p:spTree>
    <p:extLst>
      <p:ext uri="{BB962C8B-B14F-4D97-AF65-F5344CB8AC3E}">
        <p14:creationId xmlns:p14="http://schemas.microsoft.com/office/powerpoint/2010/main" val="120815111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45131"/>
        </p:xfrm>
        <a:graphic>
          <a:graphicData uri="http://schemas.openxmlformats.org/drawingml/2006/table">
            <a:tbl>
              <a:tblPr firstRow="1" bandRow="1">
                <a:tableStyleId>{5C22544A-7EE6-4342-B048-85BDC9FD1C3A}</a:tableStyleId>
              </a:tblPr>
              <a:tblGrid>
                <a:gridCol w="1403496">
                  <a:extLst>
                    <a:ext uri="{9D8B030D-6E8A-4147-A177-3AD203B41FA5}">
                      <a16:colId xmlns:a16="http://schemas.microsoft.com/office/drawing/2014/main" val="2124581660"/>
                    </a:ext>
                  </a:extLst>
                </a:gridCol>
                <a:gridCol w="1403497">
                  <a:extLst>
                    <a:ext uri="{9D8B030D-6E8A-4147-A177-3AD203B41FA5}">
                      <a16:colId xmlns:a16="http://schemas.microsoft.com/office/drawing/2014/main" val="3372148144"/>
                    </a:ext>
                  </a:extLst>
                </a:gridCol>
                <a:gridCol w="1360968">
                  <a:extLst>
                    <a:ext uri="{9D8B030D-6E8A-4147-A177-3AD203B41FA5}">
                      <a16:colId xmlns:a16="http://schemas.microsoft.com/office/drawing/2014/main" val="384475541"/>
                    </a:ext>
                  </a:extLst>
                </a:gridCol>
                <a:gridCol w="1339702">
                  <a:extLst>
                    <a:ext uri="{9D8B030D-6E8A-4147-A177-3AD203B41FA5}">
                      <a16:colId xmlns:a16="http://schemas.microsoft.com/office/drawing/2014/main" val="3666211108"/>
                    </a:ext>
                  </a:extLst>
                </a:gridCol>
                <a:gridCol w="1350337">
                  <a:extLst>
                    <a:ext uri="{9D8B030D-6E8A-4147-A177-3AD203B41FA5}">
                      <a16:colId xmlns:a16="http://schemas.microsoft.com/office/drawing/2014/main" val="2017577163"/>
                    </a:ext>
                  </a:extLst>
                </a:gridCol>
              </a:tblGrid>
              <a:tr h="211220">
                <a:tc rowSpan="2">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rowSpan="2">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lnR w="12700" cap="flat" cmpd="sng" algn="ctr">
                      <a:solidFill>
                        <a:schemeClr val="bg1"/>
                      </a:solidFill>
                      <a:prstDash val="solid"/>
                      <a:round/>
                      <a:headEnd type="none" w="med" len="med"/>
                      <a:tailEnd type="none" w="med" len="med"/>
                    </a:ln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txBody>
                  <a:tcP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txBody>
                  <a:tcPr>
                    <a:lnB w="12700" cap="flat" cmpd="sng" algn="ctr">
                      <a:solidFill>
                        <a:schemeClr val="bg1"/>
                      </a:solidFill>
                      <a:prstDash val="solid"/>
                      <a:round/>
                      <a:headEnd type="none" w="med" len="med"/>
                      <a:tailEnd type="none" w="med" len="med"/>
                    </a:lnB>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lnB w="12700" cap="flat" cmpd="sng" algn="ctr">
                      <a:solidFill>
                        <a:schemeClr val="bg1"/>
                      </a:solidFill>
                      <a:prstDash val="solid"/>
                      <a:round/>
                      <a:headEnd type="none" w="med" len="med"/>
                      <a:tailEnd type="none" w="med" len="med"/>
                    </a:lnB>
                    <a:solidFill>
                      <a:schemeClr val="bg2">
                        <a:lumMod val="50000"/>
                        <a:alpha val="60000"/>
                      </a:schemeClr>
                    </a:solidFill>
                  </a:tcPr>
                </a:tc>
                <a:extLst>
                  <a:ext uri="{0D108BD9-81ED-4DB2-BD59-A6C34878D82A}">
                    <a16:rowId xmlns:a16="http://schemas.microsoft.com/office/drawing/2014/main" val="2306563032"/>
                  </a:ext>
                </a:extLst>
              </a:tr>
              <a:tr h="211220">
                <a:tc vMerge="1">
                  <a:txBody>
                    <a:bodyPr/>
                    <a:lstStyle/>
                    <a:p>
                      <a:endParaRPr lang="en-MY"/>
                    </a:p>
                  </a:txBody>
                  <a:tcPr/>
                </a:tc>
                <a:tc vMerge="1">
                  <a:txBody>
                    <a:bodyPr/>
                    <a:lstStyle/>
                    <a:p>
                      <a:endParaRPr lang="en-MY"/>
                    </a:p>
                  </a:txBody>
                  <a:tcPr/>
                </a:tc>
                <a:tc gridSpan="3">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ms-MY" sz="900" b="1" kern="1200" baseline="0" dirty="0" smtClean="0">
                          <a:solidFill>
                            <a:schemeClr val="bg1"/>
                          </a:solidFill>
                          <a:latin typeface="Tw Cen MT" panose="020B0602020104020603" pitchFamily="34" charset="0"/>
                          <a:ea typeface="+mn-ea"/>
                          <a:cs typeface="+mn-cs"/>
                        </a:rPr>
                        <a:t>Weightage : 20%</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lumMod val="50000"/>
                        <a:alpha val="60000"/>
                      </a:schemeClr>
                    </a:solidFill>
                  </a:tcPr>
                </a:tc>
                <a:tc hMerge="1">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ms-MY" sz="900" dirty="0" smtClean="0">
                        <a:solidFill>
                          <a:schemeClr val="bg1"/>
                        </a:solidFill>
                        <a:latin typeface="Tw Cen MT" panose="020B0602020104020603" pitchFamily="34" charset="0"/>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lumMod val="50000"/>
                        <a:alpha val="60000"/>
                      </a:schemeClr>
                    </a:solidFill>
                  </a:tcPr>
                </a:tc>
                <a:tc hMerge="1">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ms-MY" sz="900" dirty="0" smtClean="0">
                        <a:solidFill>
                          <a:schemeClr val="bg1"/>
                        </a:solidFill>
                        <a:latin typeface="Tw Cen MT" panose="020B0602020104020603" pitchFamily="34" charset="0"/>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lumMod val="50000"/>
                        <a:alpha val="60000"/>
                      </a:schemeClr>
                    </a:solidFill>
                  </a:tcPr>
                </a:tc>
                <a:extLst>
                  <a:ext uri="{0D108BD9-81ED-4DB2-BD59-A6C34878D82A}">
                    <a16:rowId xmlns:a16="http://schemas.microsoft.com/office/drawing/2014/main" val="10001"/>
                  </a:ext>
                </a:extLst>
              </a:tr>
              <a:tr h="1787931">
                <a:tc>
                  <a:txBody>
                    <a:bodyPr/>
                    <a:lstStyle/>
                    <a:p>
                      <a:pPr>
                        <a:lnSpc>
                          <a:spcPct val="100000"/>
                        </a:lnSpc>
                      </a:pPr>
                      <a:r>
                        <a:rPr lang="ms-MY" sz="900" dirty="0" smtClean="0">
                          <a:solidFill>
                            <a:srgbClr val="000000"/>
                          </a:solidFill>
                          <a:latin typeface="Tw Cen MT" pitchFamily="34" charset="0"/>
                        </a:rPr>
                        <a:t>50% of JKR Pre Approved Plan (PAP) comply to IBS and MC.</a:t>
                      </a:r>
                    </a:p>
                    <a:p>
                      <a:pPr>
                        <a:lnSpc>
                          <a:spcPct val="100000"/>
                        </a:lnSpc>
                      </a:pPr>
                      <a:endParaRPr lang="ms-MY" sz="900" dirty="0" smtClean="0">
                        <a:solidFill>
                          <a:srgbClr val="000000"/>
                        </a:solidFill>
                        <a:latin typeface="Tw Cen MT" pitchFamily="34" charset="0"/>
                      </a:endParaRPr>
                    </a:p>
                    <a:p>
                      <a:pPr>
                        <a:lnSpc>
                          <a:spcPct val="100000"/>
                        </a:lnSpc>
                      </a:pPr>
                      <a:r>
                        <a:rPr lang="ms-MY" sz="900" dirty="0" smtClean="0">
                          <a:solidFill>
                            <a:srgbClr val="000000"/>
                          </a:solidFill>
                          <a:latin typeface="Tw Cen MT" pitchFamily="34" charset="0"/>
                        </a:rPr>
                        <a:t>JKR IBS-PAP drawings documented.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rgbClr val="000000"/>
                          </a:solidFill>
                          <a:latin typeface="Tw Cen MT" pitchFamily="34" charset="0"/>
                        </a:rPr>
                        <a:t>100% of JKR Pre Approved Plan (PAP) comply to IBS and MC.</a:t>
                      </a:r>
                    </a:p>
                    <a:p>
                      <a:pPr>
                        <a:lnSpc>
                          <a:spcPct val="100000"/>
                        </a:lnSpc>
                      </a:pPr>
                      <a:endParaRPr lang="ms-MY" sz="900" dirty="0" smtClean="0">
                        <a:solidFill>
                          <a:srgbClr val="000000"/>
                        </a:solidFill>
                        <a:latin typeface="Tw Cen MT" pitchFamily="34" charset="0"/>
                      </a:endParaRPr>
                    </a:p>
                    <a:p>
                      <a:pPr>
                        <a:lnSpc>
                          <a:spcPct val="100000"/>
                        </a:lnSpc>
                      </a:pPr>
                      <a:r>
                        <a:rPr lang="ms-MY" sz="900" dirty="0" smtClean="0">
                          <a:solidFill>
                            <a:srgbClr val="000000"/>
                          </a:solidFill>
                          <a:latin typeface="Tw Cen MT" pitchFamily="34" charset="0"/>
                        </a:rPr>
                        <a:t>JKR IBS-PAP drawings documented.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lnT w="38100" cap="flat" cmpd="sng" algn="ctr">
                      <a:solidFill>
                        <a:schemeClr val="bg1"/>
                      </a:solidFill>
                      <a:prstDash val="solid"/>
                      <a:round/>
                      <a:headEnd type="none" w="med" len="med"/>
                      <a:tailEnd type="none" w="med" len="med"/>
                    </a:lnT>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lnT w="38100" cap="flat" cmpd="sng" algn="ctr">
                      <a:solidFill>
                        <a:schemeClr val="bg1"/>
                      </a:solidFill>
                      <a:prstDash val="solid"/>
                      <a:round/>
                      <a:headEnd type="none" w="med" len="med"/>
                      <a:tailEnd type="none" w="med" len="med"/>
                    </a:lnT>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lnT w="38100" cap="flat" cmpd="sng" algn="ctr">
                      <a:solidFill>
                        <a:schemeClr val="bg1"/>
                      </a:solidFill>
                      <a:prstDash val="solid"/>
                      <a:round/>
                      <a:headEnd type="none" w="med" len="med"/>
                      <a:tailEnd type="none" w="med" len="med"/>
                    </a:lnT>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2"/>
            <a:ext cx="6857999" cy="5365897"/>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Ahmad Farrin Mokhtar</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Idrus Din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JKR/ 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360089"/>
          <a:ext cx="4965406" cy="1466155"/>
        </p:xfrm>
        <a:graphic>
          <a:graphicData uri="http://schemas.openxmlformats.org/drawingml/2006/table">
            <a:tbl>
              <a:tblPr firstRow="1" bandRow="1">
                <a:tableStyleId>{5C22544A-7EE6-4342-B048-85BDC9FD1C3A}</a:tableStyleId>
              </a:tblPr>
              <a:tblGrid>
                <a:gridCol w="496540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All JKR Pre-Approved Plans (PAPs) comply to IBS and Modular Coordination by 2017</a:t>
                      </a:r>
                      <a:endParaRPr lang="en-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P3 - Accelerate adoption of IBS, mechanisation and modern practices</a:t>
                      </a:r>
                      <a:r>
                        <a:rPr lang="en-MY" sz="1000" b="0" kern="1200" baseline="0" dirty="0" smtClean="0">
                          <a:solidFill>
                            <a:schemeClr val="tx1"/>
                          </a:solidFill>
                          <a:latin typeface="Tw Cen MT" panose="020B0602020104020603" pitchFamily="34" charset="0"/>
                          <a:ea typeface="+mn-ea"/>
                          <a:cs typeface="+mn-cs"/>
                        </a:rPr>
                        <a:t> </a:t>
                      </a:r>
                      <a:r>
                        <a:rPr lang="en-MY" sz="1000" b="0" kern="1200" dirty="0" smtClean="0">
                          <a:solidFill>
                            <a:schemeClr val="tx1"/>
                          </a:solidFill>
                          <a:latin typeface="Tw Cen MT" panose="020B0602020104020603" pitchFamily="34" charset="0"/>
                          <a:ea typeface="+mn-ea"/>
                          <a:cs typeface="+mn-cs"/>
                        </a:rPr>
                        <a:t>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P3a - Drive scale of IBS adoption via public sector projects </a:t>
                      </a: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5" y="4593271"/>
            <a:ext cx="6750236" cy="2554545"/>
          </a:xfrm>
          <a:prstGeom prst="rect">
            <a:avLst/>
          </a:prstGeom>
          <a:noFill/>
        </p:spPr>
        <p:txBody>
          <a:bodyPr wrap="square" rtlCol="0">
            <a:spAutoFit/>
          </a:bodyPr>
          <a:lstStyle/>
          <a:p>
            <a:r>
              <a:rPr lang="en-US" sz="1000" dirty="0">
                <a:latin typeface="Tw Cen MT" panose="020B0602020104020603" pitchFamily="34" charset="0"/>
              </a:rPr>
              <a:t>This KPI is under the purview of </a:t>
            </a:r>
            <a:r>
              <a:rPr lang="en-US" sz="1000" dirty="0" smtClean="0">
                <a:latin typeface="Tw Cen MT" panose="020B0602020104020603" pitchFamily="34" charset="0"/>
              </a:rPr>
              <a:t>IWG10.</a:t>
            </a:r>
            <a:endParaRPr lang="en-US" sz="1000" dirty="0">
              <a:latin typeface="Tw Cen MT" panose="020B0602020104020603" pitchFamily="34" charset="0"/>
            </a:endParaRPr>
          </a:p>
          <a:p>
            <a:endParaRPr lang="en-US" sz="1000" b="1" dirty="0" smtClean="0">
              <a:latin typeface="Tw Cen MT" panose="020B0602020104020603" pitchFamily="34" charset="0"/>
            </a:endParaRPr>
          </a:p>
          <a:p>
            <a:r>
              <a:rPr lang="en-US" sz="1000" b="1" dirty="0" smtClean="0">
                <a:latin typeface="Tw Cen MT" panose="020B0602020104020603" pitchFamily="34" charset="0"/>
              </a:rPr>
              <a:t>JKR Pre-Approved Plan in Compliance to IBS and MC (PAP2.0)</a:t>
            </a:r>
          </a:p>
          <a:p>
            <a:pPr algn="just"/>
            <a:r>
              <a:rPr lang="en-US" sz="1000" dirty="0" smtClean="0">
                <a:latin typeface="Tw Cen MT" panose="020B0602020104020603" pitchFamily="34" charset="0"/>
              </a:rPr>
              <a:t>PAP means “</a:t>
            </a:r>
            <a:r>
              <a:rPr lang="en-US" sz="1000" dirty="0" err="1" smtClean="0">
                <a:latin typeface="Tw Cen MT" panose="020B0602020104020603" pitchFamily="34" charset="0"/>
              </a:rPr>
              <a:t>reka</a:t>
            </a:r>
            <a:r>
              <a:rPr lang="en-US" sz="1000" dirty="0" smtClean="0">
                <a:latin typeface="Tw Cen MT" panose="020B0602020104020603" pitchFamily="34" charset="0"/>
              </a:rPr>
              <a:t> </a:t>
            </a:r>
            <a:r>
              <a:rPr lang="en-US" sz="1000" dirty="0" err="1" smtClean="0">
                <a:latin typeface="Tw Cen MT" panose="020B0602020104020603" pitchFamily="34" charset="0"/>
              </a:rPr>
              <a:t>bentuk</a:t>
            </a:r>
            <a:r>
              <a:rPr lang="en-US" sz="1000" dirty="0" smtClean="0">
                <a:latin typeface="Tw Cen MT" panose="020B0602020104020603" pitchFamily="34" charset="0"/>
              </a:rPr>
              <a:t> </a:t>
            </a:r>
            <a:r>
              <a:rPr lang="en-US" sz="1000" dirty="0" err="1" smtClean="0">
                <a:latin typeface="Tw Cen MT" panose="020B0602020104020603" pitchFamily="34" charset="0"/>
              </a:rPr>
              <a:t>bangunan</a:t>
            </a:r>
            <a:r>
              <a:rPr lang="en-US" sz="1000" dirty="0" smtClean="0">
                <a:latin typeface="Tw Cen MT" panose="020B0602020104020603" pitchFamily="34" charset="0"/>
              </a:rPr>
              <a:t> yang </a:t>
            </a:r>
            <a:r>
              <a:rPr lang="en-US" sz="1000" dirty="0" err="1" smtClean="0">
                <a:latin typeface="Tw Cen MT" panose="020B0602020104020603" pitchFamily="34" charset="0"/>
              </a:rPr>
              <a:t>tersedia</a:t>
            </a:r>
            <a:r>
              <a:rPr lang="en-US" sz="1000" dirty="0" smtClean="0">
                <a:latin typeface="Tw Cen MT" panose="020B0602020104020603" pitchFamily="34" charset="0"/>
              </a:rPr>
              <a:t> </a:t>
            </a:r>
            <a:r>
              <a:rPr lang="en-US" sz="1000" dirty="0" err="1" smtClean="0">
                <a:latin typeface="Tw Cen MT" panose="020B0602020104020603" pitchFamily="34" charset="0"/>
              </a:rPr>
              <a:t>dan</a:t>
            </a:r>
            <a:r>
              <a:rPr lang="en-US" sz="1000" dirty="0" smtClean="0">
                <a:latin typeface="Tw Cen MT" panose="020B0602020104020603" pitchFamily="34" charset="0"/>
              </a:rPr>
              <a:t> </a:t>
            </a:r>
            <a:r>
              <a:rPr lang="en-US" sz="1000" dirty="0" err="1" smtClean="0">
                <a:latin typeface="Tw Cen MT" panose="020B0602020104020603" pitchFamily="34" charset="0"/>
              </a:rPr>
              <a:t>lengkap</a:t>
            </a:r>
            <a:r>
              <a:rPr lang="en-US" sz="1000" dirty="0" smtClean="0">
                <a:latin typeface="Tw Cen MT" panose="020B0602020104020603" pitchFamily="34" charset="0"/>
              </a:rPr>
              <a:t> </a:t>
            </a:r>
            <a:r>
              <a:rPr lang="en-US" sz="1000" dirty="0" err="1" smtClean="0">
                <a:latin typeface="Tw Cen MT" panose="020B0602020104020603" pitchFamily="34" charset="0"/>
              </a:rPr>
              <a:t>dengan</a:t>
            </a:r>
            <a:r>
              <a:rPr lang="en-US" sz="1000" dirty="0" smtClean="0">
                <a:latin typeface="Tw Cen MT" panose="020B0602020104020603" pitchFamily="34" charset="0"/>
              </a:rPr>
              <a:t> input </a:t>
            </a:r>
            <a:r>
              <a:rPr lang="en-US" sz="1000" dirty="0" err="1" smtClean="0">
                <a:latin typeface="Tw Cen MT" panose="020B0602020104020603" pitchFamily="34" charset="0"/>
              </a:rPr>
              <a:t>seni</a:t>
            </a:r>
            <a:r>
              <a:rPr lang="en-US" sz="1000" dirty="0" smtClean="0">
                <a:latin typeface="Tw Cen MT" panose="020B0602020104020603" pitchFamily="34" charset="0"/>
              </a:rPr>
              <a:t> </a:t>
            </a:r>
            <a:r>
              <a:rPr lang="en-US" sz="1000" dirty="0" err="1" smtClean="0">
                <a:latin typeface="Tw Cen MT" panose="020B0602020104020603" pitchFamily="34" charset="0"/>
              </a:rPr>
              <a:t>bina</a:t>
            </a:r>
            <a:r>
              <a:rPr lang="en-US" sz="1000" dirty="0" smtClean="0">
                <a:latin typeface="Tw Cen MT" panose="020B0602020104020603" pitchFamily="34" charset="0"/>
              </a:rPr>
              <a:t>, </a:t>
            </a:r>
            <a:r>
              <a:rPr lang="en-US" sz="1000" dirty="0" err="1" smtClean="0">
                <a:latin typeface="Tw Cen MT" panose="020B0602020104020603" pitchFamily="34" charset="0"/>
              </a:rPr>
              <a:t>struktur</a:t>
            </a:r>
            <a:r>
              <a:rPr lang="en-US" sz="1000" dirty="0" smtClean="0">
                <a:latin typeface="Tw Cen MT" panose="020B0602020104020603" pitchFamily="34" charset="0"/>
              </a:rPr>
              <a:t>, </a:t>
            </a:r>
            <a:r>
              <a:rPr lang="en-US" sz="1000" dirty="0" err="1" smtClean="0">
                <a:latin typeface="Tw Cen MT" panose="020B0602020104020603" pitchFamily="34" charset="0"/>
              </a:rPr>
              <a:t>mekanikal</a:t>
            </a:r>
            <a:r>
              <a:rPr lang="en-US" sz="1000" dirty="0" smtClean="0">
                <a:latin typeface="Tw Cen MT" panose="020B0602020104020603" pitchFamily="34" charset="0"/>
              </a:rPr>
              <a:t>, </a:t>
            </a:r>
            <a:r>
              <a:rPr lang="en-US" sz="1000" dirty="0" err="1" smtClean="0">
                <a:latin typeface="Tw Cen MT" panose="020B0602020104020603" pitchFamily="34" charset="0"/>
              </a:rPr>
              <a:t>elektrikal</a:t>
            </a:r>
            <a:r>
              <a:rPr lang="en-US" sz="1000" dirty="0" smtClean="0">
                <a:latin typeface="Tw Cen MT" panose="020B0602020104020603" pitchFamily="34" charset="0"/>
              </a:rPr>
              <a:t> </a:t>
            </a:r>
            <a:r>
              <a:rPr lang="en-US" sz="1000" dirty="0" err="1" smtClean="0">
                <a:latin typeface="Tw Cen MT" panose="020B0602020104020603" pitchFamily="34" charset="0"/>
              </a:rPr>
              <a:t>dan</a:t>
            </a:r>
            <a:r>
              <a:rPr lang="en-US" sz="1000" dirty="0" smtClean="0">
                <a:latin typeface="Tw Cen MT" panose="020B0602020104020603" pitchFamily="34" charset="0"/>
              </a:rPr>
              <a:t> </a:t>
            </a:r>
            <a:r>
              <a:rPr lang="en-US" sz="1000" dirty="0" err="1" smtClean="0">
                <a:latin typeface="Tw Cen MT" panose="020B0602020104020603" pitchFamily="34" charset="0"/>
              </a:rPr>
              <a:t>ukur</a:t>
            </a:r>
            <a:r>
              <a:rPr lang="en-US" sz="1000" dirty="0" smtClean="0">
                <a:latin typeface="Tw Cen MT" panose="020B0602020104020603" pitchFamily="34" charset="0"/>
              </a:rPr>
              <a:t> </a:t>
            </a:r>
            <a:r>
              <a:rPr lang="en-US" sz="1000" dirty="0" err="1" smtClean="0">
                <a:latin typeface="Tw Cen MT" panose="020B0602020104020603" pitchFamily="34" charset="0"/>
              </a:rPr>
              <a:t>bahan</a:t>
            </a:r>
            <a:r>
              <a:rPr lang="en-US" sz="1000" dirty="0" smtClean="0">
                <a:latin typeface="Tw Cen MT" panose="020B0602020104020603" pitchFamily="34" charset="0"/>
              </a:rPr>
              <a:t> yang </a:t>
            </a:r>
            <a:r>
              <a:rPr lang="en-US" sz="1000" dirty="0" err="1" smtClean="0">
                <a:latin typeface="Tw Cen MT" panose="020B0602020104020603" pitchFamily="34" charset="0"/>
              </a:rPr>
              <a:t>menepati</a:t>
            </a:r>
            <a:r>
              <a:rPr lang="en-US" sz="1000" dirty="0" smtClean="0">
                <a:latin typeface="Tw Cen MT" panose="020B0602020104020603" pitchFamily="34" charset="0"/>
              </a:rPr>
              <a:t> </a:t>
            </a:r>
            <a:r>
              <a:rPr lang="en-US" sz="1000" dirty="0" err="1" smtClean="0">
                <a:latin typeface="Tw Cen MT" panose="020B0602020104020603" pitchFamily="34" charset="0"/>
              </a:rPr>
              <a:t>keperluan</a:t>
            </a:r>
            <a:r>
              <a:rPr lang="en-US" sz="1000" dirty="0" smtClean="0">
                <a:latin typeface="Tw Cen MT" panose="020B0602020104020603" pitchFamily="34" charset="0"/>
              </a:rPr>
              <a:t> </a:t>
            </a:r>
            <a:r>
              <a:rPr lang="en-US" sz="1000" dirty="0" err="1" smtClean="0">
                <a:latin typeface="Tw Cen MT" panose="020B0602020104020603" pitchFamily="34" charset="0"/>
              </a:rPr>
              <a:t>teknikal</a:t>
            </a:r>
            <a:r>
              <a:rPr lang="en-US" sz="1000" dirty="0" smtClean="0">
                <a:latin typeface="Tw Cen MT" panose="020B0602020104020603" pitchFamily="34" charset="0"/>
              </a:rPr>
              <a:t> </a:t>
            </a:r>
            <a:r>
              <a:rPr lang="en-US" sz="1000" dirty="0" err="1" smtClean="0">
                <a:latin typeface="Tw Cen MT" panose="020B0602020104020603" pitchFamily="34" charset="0"/>
              </a:rPr>
              <a:t>dan</a:t>
            </a:r>
            <a:r>
              <a:rPr lang="en-US" sz="1000" dirty="0" smtClean="0">
                <a:latin typeface="Tw Cen MT" panose="020B0602020104020603" pitchFamily="34" charset="0"/>
              </a:rPr>
              <a:t> </a:t>
            </a:r>
            <a:r>
              <a:rPr lang="en-US" sz="1000" dirty="0" err="1" smtClean="0">
                <a:latin typeface="Tw Cen MT" panose="020B0602020104020603" pitchFamily="34" charset="0"/>
              </a:rPr>
              <a:t>perundangan</a:t>
            </a:r>
            <a:r>
              <a:rPr lang="en-US" sz="1000" dirty="0" smtClean="0">
                <a:latin typeface="Tw Cen MT" panose="020B0602020104020603" pitchFamily="34" charset="0"/>
              </a:rPr>
              <a:t> </a:t>
            </a:r>
            <a:r>
              <a:rPr lang="en-US" sz="1000" dirty="0" err="1" smtClean="0">
                <a:latin typeface="Tw Cen MT" panose="020B0602020104020603" pitchFamily="34" charset="0"/>
              </a:rPr>
              <a:t>kerajaan</a:t>
            </a:r>
            <a:r>
              <a:rPr lang="en-US" sz="1000" dirty="0" smtClean="0">
                <a:latin typeface="Tw Cen MT" panose="020B0602020104020603" pitchFamily="34" charset="0"/>
              </a:rPr>
              <a:t> </a:t>
            </a:r>
            <a:r>
              <a:rPr lang="en-US" sz="1000" dirty="0" err="1" smtClean="0">
                <a:latin typeface="Tw Cen MT" panose="020B0602020104020603" pitchFamily="34" charset="0"/>
              </a:rPr>
              <a:t>iaitu</a:t>
            </a:r>
            <a:r>
              <a:rPr lang="en-US" sz="1000" dirty="0" smtClean="0">
                <a:latin typeface="Tw Cen MT" panose="020B0602020104020603" pitchFamily="34" charset="0"/>
              </a:rPr>
              <a:t> </a:t>
            </a:r>
            <a:r>
              <a:rPr lang="en-US" sz="1000" dirty="0" err="1" smtClean="0">
                <a:latin typeface="Tw Cen MT" panose="020B0602020104020603" pitchFamily="34" charset="0"/>
              </a:rPr>
              <a:t>Akta</a:t>
            </a:r>
            <a:r>
              <a:rPr lang="en-US" sz="1000" dirty="0" smtClean="0">
                <a:latin typeface="Tw Cen MT" panose="020B0602020104020603" pitchFamily="34" charset="0"/>
              </a:rPr>
              <a:t> </a:t>
            </a:r>
            <a:r>
              <a:rPr lang="en-US" sz="1000" dirty="0" err="1" smtClean="0">
                <a:latin typeface="Tw Cen MT" panose="020B0602020104020603" pitchFamily="34" charset="0"/>
              </a:rPr>
              <a:t>Jalan</a:t>
            </a:r>
            <a:r>
              <a:rPr lang="en-US" sz="1000" dirty="0" smtClean="0">
                <a:latin typeface="Tw Cen MT" panose="020B0602020104020603" pitchFamily="34" charset="0"/>
              </a:rPr>
              <a:t>, </a:t>
            </a:r>
            <a:r>
              <a:rPr lang="en-US" sz="1000" dirty="0" err="1" smtClean="0">
                <a:latin typeface="Tw Cen MT" panose="020B0602020104020603" pitchFamily="34" charset="0"/>
              </a:rPr>
              <a:t>Parit</a:t>
            </a:r>
            <a:r>
              <a:rPr lang="en-US" sz="1000" dirty="0" smtClean="0">
                <a:latin typeface="Tw Cen MT" panose="020B0602020104020603" pitchFamily="34" charset="0"/>
              </a:rPr>
              <a:t> </a:t>
            </a:r>
            <a:r>
              <a:rPr lang="en-US" sz="1000" dirty="0" err="1" smtClean="0">
                <a:latin typeface="Tw Cen MT" panose="020B0602020104020603" pitchFamily="34" charset="0"/>
              </a:rPr>
              <a:t>dan</a:t>
            </a:r>
            <a:r>
              <a:rPr lang="en-US" sz="1000" dirty="0" smtClean="0">
                <a:latin typeface="Tw Cen MT" panose="020B0602020104020603" pitchFamily="34" charset="0"/>
              </a:rPr>
              <a:t> </a:t>
            </a:r>
            <a:r>
              <a:rPr lang="en-US" sz="1000" dirty="0" err="1" smtClean="0">
                <a:latin typeface="Tw Cen MT" panose="020B0602020104020603" pitchFamily="34" charset="0"/>
              </a:rPr>
              <a:t>Bangunan</a:t>
            </a:r>
            <a:r>
              <a:rPr lang="en-US" sz="1000" dirty="0" smtClean="0">
                <a:latin typeface="Tw Cen MT" panose="020B0602020104020603" pitchFamily="34" charset="0"/>
              </a:rPr>
              <a:t> 1974 (</a:t>
            </a:r>
            <a:r>
              <a:rPr lang="en-US" sz="1000" dirty="0" err="1" smtClean="0">
                <a:latin typeface="Tw Cen MT" panose="020B0602020104020603" pitchFamily="34" charset="0"/>
              </a:rPr>
              <a:t>Akta</a:t>
            </a:r>
            <a:r>
              <a:rPr lang="en-US" sz="1000" dirty="0" smtClean="0">
                <a:latin typeface="Tw Cen MT" panose="020B0602020104020603" pitchFamily="34" charset="0"/>
              </a:rPr>
              <a:t> 133)”.  The objectives of PAP are to reduce the time for planning and design processes, and to give option and alternative to existing building designs. PAP2.0 refers to Pre-Approved Plan in compliance to IBS and MC.</a:t>
            </a:r>
          </a:p>
          <a:p>
            <a:pPr algn="just"/>
            <a:endParaRPr lang="en-US" sz="1000" dirty="0" smtClean="0">
              <a:latin typeface="Tw Cen MT" panose="020B0602020104020603" pitchFamily="34" charset="0"/>
            </a:endParaRPr>
          </a:p>
          <a:p>
            <a:pPr algn="just"/>
            <a:r>
              <a:rPr lang="en-US" sz="1000" dirty="0" smtClean="0">
                <a:latin typeface="Tw Cen MT" panose="020B0602020104020603" pitchFamily="34" charset="0"/>
              </a:rPr>
              <a:t>JKR PAP2.0 included drawings for various types of buildings namely school, quarters, </a:t>
            </a:r>
            <a:r>
              <a:rPr lang="en-US" sz="1000" dirty="0" err="1" smtClean="0">
                <a:latin typeface="Tw Cen MT" panose="020B0602020104020603" pitchFamily="34" charset="0"/>
              </a:rPr>
              <a:t>klinik</a:t>
            </a:r>
            <a:r>
              <a:rPr lang="en-US" sz="1000" dirty="0" smtClean="0">
                <a:latin typeface="Tw Cen MT" panose="020B0602020104020603" pitchFamily="34" charset="0"/>
              </a:rPr>
              <a:t> </a:t>
            </a:r>
            <a:r>
              <a:rPr lang="en-US" sz="1000" dirty="0" err="1" smtClean="0">
                <a:latin typeface="Tw Cen MT" panose="020B0602020104020603" pitchFamily="34" charset="0"/>
              </a:rPr>
              <a:t>kesihatan</a:t>
            </a:r>
            <a:r>
              <a:rPr lang="en-US" sz="1000" dirty="0" smtClean="0">
                <a:latin typeface="Tw Cen MT" panose="020B0602020104020603" pitchFamily="34" charset="0"/>
              </a:rPr>
              <a:t>, </a:t>
            </a:r>
            <a:r>
              <a:rPr lang="en-US" sz="1000" dirty="0" err="1" smtClean="0">
                <a:latin typeface="Tw Cen MT" panose="020B0602020104020603" pitchFamily="34" charset="0"/>
              </a:rPr>
              <a:t>dewan</a:t>
            </a:r>
            <a:r>
              <a:rPr lang="en-US" sz="1000" dirty="0" smtClean="0">
                <a:latin typeface="Tw Cen MT" panose="020B0602020104020603" pitchFamily="34" charset="0"/>
              </a:rPr>
              <a:t>, </a:t>
            </a:r>
            <a:r>
              <a:rPr lang="en-US" sz="1000" dirty="0" err="1" smtClean="0">
                <a:latin typeface="Tw Cen MT" panose="020B0602020104020603" pitchFamily="34" charset="0"/>
              </a:rPr>
              <a:t>surau</a:t>
            </a:r>
            <a:r>
              <a:rPr lang="en-US" sz="1000" dirty="0" smtClean="0">
                <a:latin typeface="Tw Cen MT" panose="020B0602020104020603" pitchFamily="34" charset="0"/>
              </a:rPr>
              <a:t>, </a:t>
            </a:r>
            <a:r>
              <a:rPr lang="en-US" sz="1000" dirty="0" err="1" smtClean="0">
                <a:latin typeface="Tw Cen MT" panose="020B0602020104020603" pitchFamily="34" charset="0"/>
              </a:rPr>
              <a:t>masjid</a:t>
            </a:r>
            <a:r>
              <a:rPr lang="en-US" sz="1000" dirty="0" smtClean="0">
                <a:latin typeface="Tw Cen MT" panose="020B0602020104020603" pitchFamily="34" charset="0"/>
              </a:rPr>
              <a:t>, </a:t>
            </a:r>
            <a:r>
              <a:rPr lang="en-US" sz="1000" dirty="0" err="1" smtClean="0">
                <a:latin typeface="Tw Cen MT" panose="020B0602020104020603" pitchFamily="34" charset="0"/>
              </a:rPr>
              <a:t>taska</a:t>
            </a:r>
            <a:r>
              <a:rPr lang="en-US" sz="1000" dirty="0" smtClean="0">
                <a:latin typeface="Tw Cen MT" panose="020B0602020104020603" pitchFamily="34" charset="0"/>
              </a:rPr>
              <a:t>, office, etc.</a:t>
            </a:r>
            <a:endParaRPr lang="en-US" sz="1000" dirty="0">
              <a:latin typeface="Tw Cen MT" panose="020B0602020104020603" pitchFamily="34" charset="0"/>
            </a:endParaRPr>
          </a:p>
          <a:p>
            <a:endParaRPr lang="en-US" sz="1000" dirty="0">
              <a:latin typeface="Tw Cen MT" panose="020B0602020104020603" pitchFamily="34" charset="0"/>
            </a:endParaRPr>
          </a:p>
          <a:p>
            <a:r>
              <a:rPr lang="en-US" sz="1000" dirty="0" smtClean="0">
                <a:latin typeface="Tw Cen MT" panose="020B0602020104020603" pitchFamily="34" charset="0"/>
              </a:rPr>
              <a:t>In 2016, 78 </a:t>
            </a:r>
            <a:r>
              <a:rPr lang="en-US" sz="1000" dirty="0">
                <a:latin typeface="Tw Cen MT" panose="020B0602020104020603" pitchFamily="34" charset="0"/>
              </a:rPr>
              <a:t>out of </a:t>
            </a:r>
            <a:r>
              <a:rPr lang="en-US" sz="1000" dirty="0" smtClean="0">
                <a:latin typeface="Tw Cen MT" panose="020B0602020104020603" pitchFamily="34" charset="0"/>
              </a:rPr>
              <a:t>120 PAP2.0 were completed by JKR.</a:t>
            </a:r>
          </a:p>
          <a:p>
            <a:endParaRPr lang="en-US" sz="1000" dirty="0">
              <a:latin typeface="Tw Cen MT" panose="020B0602020104020603" pitchFamily="34" charset="0"/>
            </a:endParaRPr>
          </a:p>
          <a:p>
            <a:r>
              <a:rPr lang="en-US" sz="1000" dirty="0" smtClean="0">
                <a:latin typeface="Tw Cen MT" panose="020B0602020104020603" pitchFamily="34" charset="0"/>
              </a:rPr>
              <a:t>In 2017</a:t>
            </a:r>
            <a:r>
              <a:rPr lang="en-US" sz="1000" dirty="0">
                <a:latin typeface="Tw Cen MT" panose="020B0602020104020603" pitchFamily="34" charset="0"/>
              </a:rPr>
              <a:t>, </a:t>
            </a:r>
            <a:r>
              <a:rPr lang="en-US" sz="1000" dirty="0" smtClean="0">
                <a:latin typeface="Tw Cen MT" panose="020B0602020104020603" pitchFamily="34" charset="0"/>
              </a:rPr>
              <a:t>all 130 PAP2.0 were completed by JKR. </a:t>
            </a:r>
          </a:p>
          <a:p>
            <a:endParaRPr lang="en-US" sz="1000" dirty="0" smtClean="0">
              <a:latin typeface="Tw Cen MT" panose="020B0602020104020603" pitchFamily="34" charset="0"/>
            </a:endParaRPr>
          </a:p>
          <a:p>
            <a:r>
              <a:rPr lang="en-US" sz="1000" dirty="0">
                <a:latin typeface="Tw Cen MT" panose="020B0602020104020603" pitchFamily="34" charset="0"/>
              </a:rPr>
              <a:t>Until Jun 2018, </a:t>
            </a:r>
            <a:r>
              <a:rPr lang="en-US" sz="1000" dirty="0" smtClean="0">
                <a:latin typeface="Tw Cen MT" panose="020B0602020104020603" pitchFamily="34" charset="0"/>
              </a:rPr>
              <a:t>15 out of 30 PAP2.0 </a:t>
            </a:r>
            <a:r>
              <a:rPr lang="en-US" sz="1000" dirty="0">
                <a:latin typeface="Tw Cen MT" panose="020B0602020104020603" pitchFamily="34" charset="0"/>
              </a:rPr>
              <a:t>have been completed by </a:t>
            </a:r>
            <a:r>
              <a:rPr lang="en-US" sz="1000" dirty="0" smtClean="0">
                <a:latin typeface="Tw Cen MT" panose="020B0602020104020603" pitchFamily="34" charset="0"/>
              </a:rPr>
              <a:t>JKR.</a:t>
            </a:r>
            <a:endParaRPr lang="en-MY" sz="1000" dirty="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P3-061</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
        <p:nvSpPr>
          <p:cNvPr id="12" name="Rectangle 11"/>
          <p:cNvSpPr/>
          <p:nvPr/>
        </p:nvSpPr>
        <p:spPr>
          <a:xfrm>
            <a:off x="2897375" y="2593954"/>
            <a:ext cx="3889211" cy="478968"/>
          </a:xfrm>
          <a:prstGeom prst="rect">
            <a:avLst/>
          </a:prstGeom>
          <a:noFill/>
          <a:ln/>
        </p:spPr>
        <p:style>
          <a:lnRef idx="2">
            <a:schemeClr val="dk1"/>
          </a:lnRef>
          <a:fillRef idx="1">
            <a:schemeClr val="lt1"/>
          </a:fillRef>
          <a:effectRef idx="0">
            <a:schemeClr val="dk1"/>
          </a:effectRef>
          <a:fontRef idx="minor">
            <a:schemeClr val="dk1"/>
          </a:fontRef>
        </p:style>
        <p:txBody>
          <a:bodyPr wrap="square" lIns="18000" tIns="36000" rIns="18000" bIns="36000" rtlCol="0" anchor="t" anchorCtr="0">
            <a:spAutoFit/>
          </a:bodyPr>
          <a:lstStyle/>
          <a:p>
            <a:pPr algn="ctr">
              <a:lnSpc>
                <a:spcPct val="88000"/>
              </a:lnSpc>
            </a:pPr>
            <a:r>
              <a:rPr lang="ms-MY" sz="1000" u="sng" dirty="0">
                <a:solidFill>
                  <a:srgbClr val="000000"/>
                </a:solidFill>
                <a:latin typeface="Tw Cen MT" pitchFamily="34" charset="0"/>
              </a:rPr>
              <a:t>Note: </a:t>
            </a:r>
            <a:r>
              <a:rPr lang="ms-MY" sz="1000" u="sng" dirty="0" smtClean="0">
                <a:solidFill>
                  <a:srgbClr val="000000"/>
                </a:solidFill>
                <a:latin typeface="Tw Cen MT" pitchFamily="34" charset="0"/>
              </a:rPr>
              <a:t>2018-2020</a:t>
            </a:r>
            <a:endParaRPr lang="ms-MY" sz="1000" u="sng" dirty="0">
              <a:solidFill>
                <a:srgbClr val="000000"/>
              </a:solidFill>
              <a:latin typeface="Tw Cen MT" pitchFamily="34" charset="0"/>
            </a:endParaRPr>
          </a:p>
          <a:p>
            <a:pPr algn="ctr">
              <a:lnSpc>
                <a:spcPct val="88000"/>
              </a:lnSpc>
            </a:pPr>
            <a:r>
              <a:rPr lang="ms-MY" sz="1000" dirty="0">
                <a:solidFill>
                  <a:srgbClr val="000000"/>
                </a:solidFill>
                <a:latin typeface="Tw Cen MT" pitchFamily="34" charset="0"/>
              </a:rPr>
              <a:t>All new JKR PAP comply to IBS and MC</a:t>
            </a:r>
          </a:p>
          <a:p>
            <a:pPr algn="ctr">
              <a:lnSpc>
                <a:spcPct val="88000"/>
              </a:lnSpc>
            </a:pPr>
            <a:r>
              <a:rPr lang="ms-MY" sz="1000" dirty="0">
                <a:solidFill>
                  <a:srgbClr val="000000"/>
                </a:solidFill>
                <a:latin typeface="Tw Cen MT" pitchFamily="34" charset="0"/>
              </a:rPr>
              <a:t>(Annual target to be determined later</a:t>
            </a:r>
            <a:r>
              <a:rPr lang="ms-MY" sz="1000" dirty="0" smtClean="0">
                <a:solidFill>
                  <a:srgbClr val="000000"/>
                </a:solidFill>
                <a:latin typeface="Tw Cen MT" pitchFamily="34" charset="0"/>
              </a:rPr>
              <a:t>)</a:t>
            </a:r>
            <a:endParaRPr lang="ms-MY" sz="1000" dirty="0">
              <a:solidFill>
                <a:srgbClr val="000000"/>
              </a:solidFill>
              <a:latin typeface="Tw Cen MT" pitchFamily="34" charset="0"/>
            </a:endParaRPr>
          </a:p>
        </p:txBody>
      </p:sp>
    </p:spTree>
    <p:extLst>
      <p:ext uri="{BB962C8B-B14F-4D97-AF65-F5344CB8AC3E}">
        <p14:creationId xmlns:p14="http://schemas.microsoft.com/office/powerpoint/2010/main" val="346395208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2"/>
            <a:ext cx="6857999" cy="5365897"/>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Ahmad Farrin Mokhtar</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Idrus Din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JKR/ 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360089"/>
          <a:ext cx="4965406" cy="1466155"/>
        </p:xfrm>
        <a:graphic>
          <a:graphicData uri="http://schemas.openxmlformats.org/drawingml/2006/table">
            <a:tbl>
              <a:tblPr firstRow="1" bandRow="1">
                <a:tableStyleId>{5C22544A-7EE6-4342-B048-85BDC9FD1C3A}</a:tableStyleId>
              </a:tblPr>
              <a:tblGrid>
                <a:gridCol w="496540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All JKR and CIDB’s IBS components catalogue harmonised and issued by 2017</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P3 - Accelerate adoption of IBS, mechanisation and modern practices</a:t>
                      </a:r>
                      <a:r>
                        <a:rPr lang="en-MY" sz="1000" b="0" kern="1200" baseline="0" dirty="0" smtClean="0">
                          <a:solidFill>
                            <a:schemeClr val="tx1"/>
                          </a:solidFill>
                          <a:latin typeface="Tw Cen MT" panose="020B0602020104020603" pitchFamily="34" charset="0"/>
                          <a:ea typeface="+mn-ea"/>
                          <a:cs typeface="+mn-cs"/>
                        </a:rPr>
                        <a:t> </a:t>
                      </a:r>
                      <a:r>
                        <a:rPr lang="en-MY" sz="1000" b="0" kern="1200" dirty="0" smtClean="0">
                          <a:solidFill>
                            <a:schemeClr val="tx1"/>
                          </a:solidFill>
                          <a:latin typeface="Tw Cen MT" panose="020B0602020104020603" pitchFamily="34" charset="0"/>
                          <a:ea typeface="+mn-ea"/>
                          <a:cs typeface="+mn-cs"/>
                        </a:rPr>
                        <a:t>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P3a - Drive scale of IBS adoption via public sector projects </a:t>
                      </a: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P3-062</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403496">
                  <a:extLst>
                    <a:ext uri="{9D8B030D-6E8A-4147-A177-3AD203B41FA5}">
                      <a16:colId xmlns:a16="http://schemas.microsoft.com/office/drawing/2014/main" val="2124581660"/>
                    </a:ext>
                  </a:extLst>
                </a:gridCol>
                <a:gridCol w="1456660">
                  <a:extLst>
                    <a:ext uri="{9D8B030D-6E8A-4147-A177-3AD203B41FA5}">
                      <a16:colId xmlns:a16="http://schemas.microsoft.com/office/drawing/2014/main" val="3372148144"/>
                    </a:ext>
                  </a:extLst>
                </a:gridCol>
                <a:gridCol w="1307805">
                  <a:extLst>
                    <a:ext uri="{9D8B030D-6E8A-4147-A177-3AD203B41FA5}">
                      <a16:colId xmlns:a16="http://schemas.microsoft.com/office/drawing/2014/main" val="384475541"/>
                    </a:ext>
                  </a:extLst>
                </a:gridCol>
                <a:gridCol w="1339702">
                  <a:extLst>
                    <a:ext uri="{9D8B030D-6E8A-4147-A177-3AD203B41FA5}">
                      <a16:colId xmlns:a16="http://schemas.microsoft.com/office/drawing/2014/main" val="3666211108"/>
                    </a:ext>
                  </a:extLst>
                </a:gridCol>
                <a:gridCol w="1350337">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70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Harmonization of JKR and CIDB IBS component catalogue completed</a:t>
                      </a:r>
                      <a:endParaRPr lang="en-MY" sz="900" dirty="0" smtClean="0">
                        <a:solidFill>
                          <a:srgbClr val="000000"/>
                        </a:solidFill>
                        <a:latin typeface="Tw Cen MT" pitchFamily="34" charset="0"/>
                      </a:endParaRP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Harmonized IBS component catalogue for Industry reference published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17" name="TextBox 16"/>
          <p:cNvSpPr txBox="1"/>
          <p:nvPr/>
        </p:nvSpPr>
        <p:spPr>
          <a:xfrm>
            <a:off x="-6535" y="4593271"/>
            <a:ext cx="6788335" cy="4324261"/>
          </a:xfrm>
          <a:prstGeom prst="rect">
            <a:avLst/>
          </a:prstGeom>
          <a:noFill/>
        </p:spPr>
        <p:txBody>
          <a:bodyPr wrap="square" rtlCol="0">
            <a:spAutoFit/>
          </a:bodyPr>
          <a:lstStyle/>
          <a:p>
            <a:r>
              <a:rPr lang="en-US" sz="1000" dirty="0">
                <a:latin typeface="Tw Cen MT" panose="020B0602020104020603" pitchFamily="34" charset="0"/>
              </a:rPr>
              <a:t>This KPI is under the purview of IWG10.</a:t>
            </a:r>
          </a:p>
          <a:p>
            <a:endParaRPr lang="en-US" sz="500" dirty="0" smtClean="0">
              <a:latin typeface="Tw Cen MT" panose="020B0602020104020603" pitchFamily="34" charset="0"/>
            </a:endParaRPr>
          </a:p>
          <a:p>
            <a:pPr algn="just"/>
            <a:r>
              <a:rPr lang="en-US" sz="1000" dirty="0" smtClean="0">
                <a:latin typeface="Tw Cen MT" panose="020B0602020104020603" pitchFamily="34" charset="0"/>
              </a:rPr>
              <a:t>The JKR and CIDB IBS component catalogue on precast concrete components was </a:t>
            </a:r>
            <a:r>
              <a:rPr lang="en-US" sz="1000" dirty="0" err="1" smtClean="0">
                <a:latin typeface="Tw Cen MT" panose="020B0602020104020603" pitchFamily="34" charset="0"/>
              </a:rPr>
              <a:t>harmonised</a:t>
            </a:r>
            <a:r>
              <a:rPr lang="en-US" sz="1000" dirty="0" smtClean="0">
                <a:latin typeface="Tw Cen MT" panose="020B0602020104020603" pitchFamily="34" charset="0"/>
              </a:rPr>
              <a:t> and completed in 2016. </a:t>
            </a:r>
          </a:p>
          <a:p>
            <a:pPr algn="just"/>
            <a:endParaRPr lang="en-US" sz="500" dirty="0" smtClean="0">
              <a:latin typeface="Tw Cen MT" panose="020B0602020104020603" pitchFamily="34" charset="0"/>
            </a:endParaRPr>
          </a:p>
          <a:p>
            <a:pPr algn="just"/>
            <a:r>
              <a:rPr lang="en-US" sz="1000" dirty="0" smtClean="0">
                <a:latin typeface="Tw Cen MT" panose="020B0602020104020603" pitchFamily="34" charset="0"/>
              </a:rPr>
              <a:t>This catalogue was later published as “IBS Component Catalogue For Precast Concrete Building System (Revision 2017)” on 27 September 2017.</a:t>
            </a:r>
            <a:r>
              <a:rPr lang="en-MY" sz="1000" dirty="0" smtClean="0">
                <a:latin typeface="Tw Cen MT" panose="020B0602020104020603" pitchFamily="34" charset="0"/>
              </a:rPr>
              <a:t>  </a:t>
            </a:r>
          </a:p>
          <a:p>
            <a:pPr algn="just"/>
            <a:endParaRPr lang="en-MY" sz="500" dirty="0" smtClean="0">
              <a:latin typeface="Tw Cen MT" panose="020B0602020104020603" pitchFamily="34" charset="0"/>
            </a:endParaRPr>
          </a:p>
          <a:p>
            <a:pPr algn="just"/>
            <a:r>
              <a:rPr lang="en-US" sz="1000" dirty="0" smtClean="0">
                <a:latin typeface="Tw Cen MT" panose="020B0602020104020603" pitchFamily="34" charset="0"/>
              </a:rPr>
              <a:t>The catalogue produced by CIDB will be the basic reference for the design, detailing and manufacturing of IBS components. It aims to provide designers </a:t>
            </a:r>
            <a:r>
              <a:rPr lang="en-US" sz="1000" dirty="0" err="1" smtClean="0">
                <a:latin typeface="Tw Cen MT" pitchFamily="34" charset="0"/>
              </a:rPr>
              <a:t>i.e</a:t>
            </a:r>
            <a:r>
              <a:rPr lang="en-US" sz="1000" dirty="0" smtClean="0">
                <a:latin typeface="Tw Cen MT" pitchFamily="34" charset="0"/>
              </a:rPr>
              <a:t> Architects &amp; Engineers and Quantity Surveyors (QS) key information and references, including the description, sizing and detailing of pre-cast concrete components.</a:t>
            </a:r>
          </a:p>
          <a:p>
            <a:pPr algn="just"/>
            <a:endParaRPr lang="en-US" sz="500" dirty="0" smtClean="0">
              <a:latin typeface="Tw Cen MT" pitchFamily="34" charset="0"/>
            </a:endParaRPr>
          </a:p>
          <a:p>
            <a:pPr algn="just"/>
            <a:r>
              <a:rPr lang="en-US" sz="1000" dirty="0" smtClean="0">
                <a:latin typeface="Tw Cen MT" pitchFamily="34" charset="0"/>
              </a:rPr>
              <a:t>The objectives of producing the catalogue are outlined as follows:</a:t>
            </a:r>
          </a:p>
          <a:p>
            <a:pPr marL="228600" indent="-228600" algn="just">
              <a:buAutoNum type="arabicPeriod"/>
            </a:pPr>
            <a:r>
              <a:rPr lang="en-US" sz="1000" dirty="0" smtClean="0">
                <a:latin typeface="Tw Cen MT" pitchFamily="34" charset="0"/>
              </a:rPr>
              <a:t>To assist the Architects as guide in the preparation of architectural drawings</a:t>
            </a:r>
          </a:p>
          <a:p>
            <a:pPr marL="228600" indent="-228600" algn="just">
              <a:buAutoNum type="arabicPeriod"/>
            </a:pPr>
            <a:r>
              <a:rPr lang="en-US" sz="1000" dirty="0" smtClean="0">
                <a:latin typeface="Tw Cen MT" pitchFamily="34" charset="0"/>
              </a:rPr>
              <a:t>To assist the Engineers in producing the tender drawings during the designing process</a:t>
            </a:r>
          </a:p>
          <a:p>
            <a:pPr marL="228600" indent="-228600" algn="just">
              <a:buAutoNum type="arabicPeriod"/>
            </a:pPr>
            <a:r>
              <a:rPr lang="en-US" sz="1000" dirty="0" smtClean="0">
                <a:latin typeface="Tw Cen MT" pitchFamily="34" charset="0"/>
              </a:rPr>
              <a:t>To assist the QS in providing the tender documents during the procurement process</a:t>
            </a:r>
          </a:p>
          <a:p>
            <a:pPr marL="228600" indent="-228600" algn="just">
              <a:buAutoNum type="arabicPeriod"/>
            </a:pPr>
            <a:r>
              <a:rPr lang="en-US" sz="1000" dirty="0" smtClean="0">
                <a:latin typeface="Tw Cen MT" pitchFamily="34" charset="0"/>
              </a:rPr>
              <a:t>To assist the manufacturers/suppliers in producing shop drawings</a:t>
            </a:r>
          </a:p>
          <a:p>
            <a:pPr algn="just"/>
            <a:endParaRPr lang="en-US" sz="500" dirty="0" smtClean="0">
              <a:latin typeface="Tw Cen MT" pitchFamily="34" charset="0"/>
            </a:endParaRPr>
          </a:p>
          <a:p>
            <a:pPr algn="just"/>
            <a:r>
              <a:rPr lang="en-US" sz="1000" dirty="0" smtClean="0">
                <a:latin typeface="Tw Cen MT" pitchFamily="34" charset="0"/>
              </a:rPr>
              <a:t>The pre-cast concrete components in the catalogue consist of these elements:</a:t>
            </a:r>
          </a:p>
          <a:p>
            <a:pPr marL="228600" indent="-228600" algn="just">
              <a:buAutoNum type="arabicPeriod"/>
            </a:pPr>
            <a:r>
              <a:rPr lang="en-US" sz="1000" dirty="0" smtClean="0">
                <a:latin typeface="Tw Cen MT" pitchFamily="34" charset="0"/>
              </a:rPr>
              <a:t>Structural elements covering the precast concrete beam, column, load-bearing wall panel and floor slab.</a:t>
            </a:r>
          </a:p>
          <a:p>
            <a:pPr marL="228600" indent="-228600" algn="just">
              <a:buAutoNum type="arabicPeriod"/>
            </a:pPr>
            <a:r>
              <a:rPr lang="en-US" sz="1000" dirty="0" smtClean="0">
                <a:latin typeface="Tw Cen MT" pitchFamily="34" charset="0"/>
              </a:rPr>
              <a:t>Non-structural elements covering the precast concrete non load-bearing wall and staircase </a:t>
            </a:r>
          </a:p>
          <a:p>
            <a:pPr marL="228600" indent="-228600" algn="just">
              <a:buAutoNum type="arabicPeriod"/>
            </a:pPr>
            <a:r>
              <a:rPr lang="en-US" sz="1000" dirty="0" smtClean="0">
                <a:latin typeface="Tw Cen MT" pitchFamily="34" charset="0"/>
              </a:rPr>
              <a:t>Connection details covering connections of column to base; pocket foundation; steel base plate; column to column; beam to column; beam to beam; slab to beam; slab to slab; slab to wall and wall to wall.</a:t>
            </a:r>
          </a:p>
          <a:p>
            <a:pPr marL="228600" indent="-228600" algn="just">
              <a:buAutoNum type="arabicPeriod"/>
            </a:pPr>
            <a:r>
              <a:rPr lang="en-US" sz="1000" dirty="0" smtClean="0">
                <a:latin typeface="Tw Cen MT" pitchFamily="34" charset="0"/>
              </a:rPr>
              <a:t>Other design considerations covering structural stability &amp; integrity; floor diaphragm; fire rating; mechanical &amp; electrical services and site management.</a:t>
            </a:r>
          </a:p>
          <a:p>
            <a:pPr algn="just"/>
            <a:endParaRPr lang="en-US" sz="1000" u="sng" dirty="0" smtClean="0">
              <a:latin typeface="Tw Cen MT" panose="020B0602020104020603" pitchFamily="34" charset="0"/>
            </a:endParaRPr>
          </a:p>
          <a:p>
            <a:pPr algn="just"/>
            <a:r>
              <a:rPr lang="en-US" sz="1000" dirty="0" smtClean="0">
                <a:latin typeface="Tw Cen MT" panose="020B0602020104020603" pitchFamily="34" charset="0"/>
              </a:rPr>
              <a:t>The </a:t>
            </a:r>
            <a:r>
              <a:rPr lang="en-US" sz="1000" dirty="0">
                <a:latin typeface="Tw Cen MT" panose="020B0602020104020603" pitchFamily="34" charset="0"/>
              </a:rPr>
              <a:t>IBS Catalogue For Precast Concrete Building System Revision 2017 </a:t>
            </a:r>
            <a:r>
              <a:rPr lang="en-US" sz="1000" dirty="0" smtClean="0">
                <a:latin typeface="Tw Cen MT" panose="020B0602020104020603" pitchFamily="34" charset="0"/>
              </a:rPr>
              <a:t>was </a:t>
            </a:r>
            <a:r>
              <a:rPr lang="en-US" sz="1000" dirty="0">
                <a:latin typeface="Tw Cen MT" panose="020B0602020104020603" pitchFamily="34" charset="0"/>
              </a:rPr>
              <a:t>launched during the MIIE 2018 Official Opening on 28 March 2018</a:t>
            </a:r>
            <a:r>
              <a:rPr lang="en-US" sz="1000" dirty="0" smtClean="0">
                <a:latin typeface="Tw Cen MT" panose="020B0602020104020603" pitchFamily="34" charset="0"/>
              </a:rPr>
              <a:t>.</a:t>
            </a:r>
          </a:p>
          <a:p>
            <a:endParaRPr lang="en-US" sz="1000" dirty="0">
              <a:latin typeface="Tw Cen MT" panose="020B0602020104020603" pitchFamily="34" charset="0"/>
            </a:endParaRPr>
          </a:p>
          <a:p>
            <a:r>
              <a:rPr lang="en-US" sz="1000" dirty="0" smtClean="0">
                <a:latin typeface="Tw Cen MT" panose="020B0602020104020603" pitchFamily="34" charset="0"/>
              </a:rPr>
              <a:t>This KPI is 100% completed.</a:t>
            </a:r>
            <a:endParaRPr lang="en-US" sz="1000" dirty="0">
              <a:latin typeface="Tw Cen MT" panose="020B0602020104020603" pitchFamily="34" charset="0"/>
            </a:endParaRPr>
          </a:p>
        </p:txBody>
      </p:sp>
    </p:spTree>
    <p:extLst>
      <p:ext uri="{BB962C8B-B14F-4D97-AF65-F5344CB8AC3E}">
        <p14:creationId xmlns:p14="http://schemas.microsoft.com/office/powerpoint/2010/main" val="86386954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3990975"/>
            <a:ext cx="6857999" cy="5880190"/>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Ahmad Farrin Mokhtar</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Idrus Din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JKR/ 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360089"/>
          <a:ext cx="4965406" cy="1466155"/>
        </p:xfrm>
        <a:graphic>
          <a:graphicData uri="http://schemas.openxmlformats.org/drawingml/2006/table">
            <a:tbl>
              <a:tblPr firstRow="1" bandRow="1">
                <a:tableStyleId>{5C22544A-7EE6-4342-B048-85BDC9FD1C3A}</a:tableStyleId>
              </a:tblPr>
              <a:tblGrid>
                <a:gridCol w="496540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80% compliance to amended MOF Circular 1 PPK 1/2013 by 2018</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P3 - Accelerate adoption of IBS, mechanisation and modern practices</a:t>
                      </a:r>
                      <a:r>
                        <a:rPr lang="en-MY" sz="1000" b="0" kern="1200" baseline="0" dirty="0" smtClean="0">
                          <a:solidFill>
                            <a:schemeClr val="tx1"/>
                          </a:solidFill>
                          <a:latin typeface="Tw Cen MT" panose="020B0602020104020603" pitchFamily="34" charset="0"/>
                          <a:ea typeface="+mn-ea"/>
                          <a:cs typeface="+mn-cs"/>
                        </a:rPr>
                        <a:t> </a:t>
                      </a:r>
                      <a:r>
                        <a:rPr lang="en-MY" sz="1000" b="0" kern="1200" dirty="0" smtClean="0">
                          <a:solidFill>
                            <a:schemeClr val="tx1"/>
                          </a:solidFill>
                          <a:latin typeface="Tw Cen MT" panose="020B0602020104020603" pitchFamily="34" charset="0"/>
                          <a:ea typeface="+mn-ea"/>
                          <a:cs typeface="+mn-cs"/>
                        </a:rPr>
                        <a:t>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P3a - Drive scale of IBS adoption via public sector projects </a:t>
                      </a: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183696"/>
            <a:ext cx="6797861" cy="5201424"/>
          </a:xfrm>
          <a:prstGeom prst="rect">
            <a:avLst/>
          </a:prstGeom>
          <a:noFill/>
        </p:spPr>
        <p:txBody>
          <a:bodyPr wrap="square" rtlCol="0">
            <a:spAutoFit/>
          </a:bodyPr>
          <a:lstStyle/>
          <a:p>
            <a:r>
              <a:rPr lang="en-US" sz="1000" dirty="0">
                <a:latin typeface="Tw Cen MT" panose="020B0602020104020603" pitchFamily="34" charset="0"/>
              </a:rPr>
              <a:t>This KPI is under the purview of IWG10.</a:t>
            </a:r>
          </a:p>
          <a:p>
            <a:endParaRPr lang="ms-MY" sz="500" dirty="0" smtClean="0">
              <a:latin typeface="Tw Cen MT" pitchFamily="34" charset="0"/>
            </a:endParaRPr>
          </a:p>
          <a:p>
            <a:r>
              <a:rPr lang="ms-MY" sz="1000" dirty="0" smtClean="0">
                <a:latin typeface="Tw Cen MT" pitchFamily="34" charset="0"/>
              </a:rPr>
              <a:t>In 2008, the Ministry of Finance (MOF) issued a circular Surat Pekeliling Perbendaharaan Bil. 7 2008 (SPP Bil. 7 2008) to inform all Government Agencies to implement IBS in all public building projects worth RM10Mn and above and to achieve 70 IBS score.</a:t>
            </a:r>
          </a:p>
          <a:p>
            <a:pPr algn="just"/>
            <a:endParaRPr lang="ms-MY" sz="500" b="1" dirty="0" smtClean="0">
              <a:latin typeface="Tw Cen MT" pitchFamily="34" charset="0"/>
            </a:endParaRPr>
          </a:p>
          <a:p>
            <a:pPr algn="just"/>
            <a:r>
              <a:rPr lang="ms-MY" sz="1000" b="1" dirty="0" smtClean="0">
                <a:latin typeface="Tw Cen MT" pitchFamily="34" charset="0"/>
              </a:rPr>
              <a:t>IBS adoption for projects RM5mn and above</a:t>
            </a:r>
            <a:endParaRPr lang="en-US" sz="1000" b="1" dirty="0" smtClean="0">
              <a:latin typeface="Tw Cen MT" panose="020B0602020104020603" pitchFamily="34" charset="0"/>
            </a:endParaRPr>
          </a:p>
          <a:p>
            <a:pPr algn="just"/>
            <a:r>
              <a:rPr lang="en-US" sz="1000" dirty="0" smtClean="0">
                <a:latin typeface="Tw Cen MT" panose="020B0602020104020603" pitchFamily="34" charset="0"/>
              </a:rPr>
              <a:t>In 2016, JKR </a:t>
            </a:r>
            <a:r>
              <a:rPr lang="en-US" sz="1000" dirty="0">
                <a:latin typeface="Tw Cen MT" panose="020B0602020104020603" pitchFamily="34" charset="0"/>
              </a:rPr>
              <a:t>agreed in principle to broaden IBS adoption for projects RM5Mn and above.  However MOF was in the opinion that adoption of IBS for public projects between RM5Mn to RM10Mn is encouraged (not mandated</a:t>
            </a:r>
            <a:r>
              <a:rPr lang="en-US" sz="1000" dirty="0" smtClean="0">
                <a:latin typeface="Tw Cen MT" panose="020B0602020104020603" pitchFamily="34" charset="0"/>
              </a:rPr>
              <a:t>).  </a:t>
            </a:r>
          </a:p>
          <a:p>
            <a:pPr algn="just"/>
            <a:endParaRPr lang="en-US" sz="800" dirty="0">
              <a:latin typeface="Tw Cen MT" panose="020B0602020104020603" pitchFamily="34" charset="0"/>
            </a:endParaRPr>
          </a:p>
          <a:p>
            <a:pPr algn="just"/>
            <a:r>
              <a:rPr lang="en-US" sz="1000" b="1" dirty="0" smtClean="0">
                <a:latin typeface="Tw Cen MT" pitchFamily="34" charset="0"/>
              </a:rPr>
              <a:t>Study on non-compliance of IBS adoption in public projects worth RM10 </a:t>
            </a:r>
            <a:r>
              <a:rPr lang="en-US" sz="1000" b="1" dirty="0" err="1" smtClean="0">
                <a:latin typeface="Tw Cen MT" pitchFamily="34" charset="0"/>
              </a:rPr>
              <a:t>Mn</a:t>
            </a:r>
            <a:r>
              <a:rPr lang="en-US" sz="1000" b="1" dirty="0" smtClean="0">
                <a:latin typeface="Tw Cen MT" pitchFamily="34" charset="0"/>
              </a:rPr>
              <a:t> and above </a:t>
            </a:r>
          </a:p>
          <a:p>
            <a:pPr algn="just"/>
            <a:r>
              <a:rPr lang="en-US" sz="1000" dirty="0" smtClean="0">
                <a:latin typeface="Tw Cen MT" panose="020B0602020104020603" pitchFamily="34" charset="0"/>
              </a:rPr>
              <a:t>IWG10 during its meeting dated 9 June 2017 agreed to include the above study as the annual target for 2017. The study was conducted by USAINS Holding </a:t>
            </a:r>
            <a:r>
              <a:rPr lang="en-US" sz="1000" dirty="0" err="1" smtClean="0">
                <a:latin typeface="Tw Cen MT" panose="020B0602020104020603" pitchFamily="34" charset="0"/>
              </a:rPr>
              <a:t>Sdn</a:t>
            </a:r>
            <a:r>
              <a:rPr lang="en-US" sz="1000" dirty="0" smtClean="0">
                <a:latin typeface="Tw Cen MT" panose="020B0602020104020603" pitchFamily="34" charset="0"/>
              </a:rPr>
              <a:t> </a:t>
            </a:r>
            <a:r>
              <a:rPr lang="en-US" sz="1000" dirty="0" err="1" smtClean="0">
                <a:latin typeface="Tw Cen MT" panose="020B0602020104020603" pitchFamily="34" charset="0"/>
              </a:rPr>
              <a:t>Bhd</a:t>
            </a:r>
            <a:r>
              <a:rPr lang="en-US" sz="1000" dirty="0" smtClean="0">
                <a:latin typeface="Tw Cen MT" panose="020B0602020104020603" pitchFamily="34" charset="0"/>
              </a:rPr>
              <a:t> beginning July 2017 and was </a:t>
            </a:r>
            <a:r>
              <a:rPr lang="en-US" sz="1000" dirty="0">
                <a:latin typeface="Tw Cen MT" panose="020B0602020104020603" pitchFamily="34" charset="0"/>
              </a:rPr>
              <a:t>completed </a:t>
            </a:r>
            <a:r>
              <a:rPr lang="en-US" sz="1000" dirty="0" smtClean="0">
                <a:latin typeface="Tw Cen MT" panose="020B0602020104020603" pitchFamily="34" charset="0"/>
              </a:rPr>
              <a:t>on 30 </a:t>
            </a:r>
            <a:r>
              <a:rPr lang="en-US" sz="1000" dirty="0">
                <a:latin typeface="Tw Cen MT" panose="020B0602020104020603" pitchFamily="34" charset="0"/>
              </a:rPr>
              <a:t>October 2017</a:t>
            </a:r>
            <a:r>
              <a:rPr lang="en-US" sz="1000" dirty="0" smtClean="0">
                <a:latin typeface="Tw Cen MT" panose="020B0602020104020603" pitchFamily="34" charset="0"/>
              </a:rPr>
              <a:t>.  The study </a:t>
            </a:r>
            <a:r>
              <a:rPr lang="en-US" sz="1000" dirty="0" err="1" smtClean="0">
                <a:latin typeface="Tw Cen MT" panose="020B0602020104020603" pitchFamily="34" charset="0"/>
              </a:rPr>
              <a:t>utilised</a:t>
            </a:r>
            <a:r>
              <a:rPr lang="en-US" sz="1000" dirty="0" smtClean="0">
                <a:latin typeface="Tw Cen MT" panose="020B0602020104020603" pitchFamily="34" charset="0"/>
              </a:rPr>
              <a:t> data from ICU covering projects executed in 2010-2013, 2015 and 2016.  The objectives of this study are:</a:t>
            </a:r>
          </a:p>
          <a:p>
            <a:pPr marL="228600" indent="-228600" algn="just">
              <a:buAutoNum type="arabicPeriod"/>
            </a:pPr>
            <a:r>
              <a:rPr lang="en-US" sz="1000" dirty="0" smtClean="0">
                <a:latin typeface="Tw Cen MT" panose="020B0602020104020603" pitchFamily="34" charset="0"/>
              </a:rPr>
              <a:t>To identify compliance and non-compliance of IBS adoption in the procurement of public sector building projects</a:t>
            </a:r>
          </a:p>
          <a:p>
            <a:pPr marL="228600" indent="-228600" algn="just">
              <a:buAutoNum type="arabicPeriod"/>
            </a:pPr>
            <a:r>
              <a:rPr lang="en-US" sz="1000" dirty="0" smtClean="0">
                <a:latin typeface="Tw Cen MT" panose="020B0602020104020603" pitchFamily="34" charset="0"/>
              </a:rPr>
              <a:t>To determine the causing factor towards a non-compliance of IBS adoption in public projects worth RM10Mn and above</a:t>
            </a:r>
          </a:p>
          <a:p>
            <a:pPr marL="228600" indent="-228600" algn="just">
              <a:buAutoNum type="arabicPeriod"/>
            </a:pPr>
            <a:r>
              <a:rPr lang="en-US" sz="1000" dirty="0" smtClean="0">
                <a:latin typeface="Tw Cen MT" panose="020B0602020104020603" pitchFamily="34" charset="0"/>
              </a:rPr>
              <a:t>To recommend viable improvements that can be made to ensure a full compliance of IBS adoption in all projects worth RM10Mn and above</a:t>
            </a:r>
          </a:p>
          <a:p>
            <a:pPr algn="just"/>
            <a:endParaRPr lang="en-US" sz="500" dirty="0" smtClean="0">
              <a:latin typeface="Tw Cen MT" panose="020B0602020104020603" pitchFamily="34" charset="0"/>
            </a:endParaRPr>
          </a:p>
          <a:p>
            <a:pPr marL="228600" indent="-228600" algn="just"/>
            <a:r>
              <a:rPr lang="en-US" sz="1000" dirty="0" smtClean="0">
                <a:latin typeface="Tw Cen MT" panose="020B0602020104020603" pitchFamily="34" charset="0"/>
              </a:rPr>
              <a:t>The study found that the factors causing non compliance are as follows:</a:t>
            </a:r>
          </a:p>
          <a:p>
            <a:pPr marL="228600" indent="-228600" algn="just">
              <a:buAutoNum type="arabicPeriod"/>
            </a:pPr>
            <a:r>
              <a:rPr lang="en-US" sz="1000" dirty="0" smtClean="0">
                <a:latin typeface="Tw Cen MT" panose="020B0602020104020603" pitchFamily="34" charset="0"/>
              </a:rPr>
              <a:t>The contractors of PDP/PFI procured projects make their own discretion to decide whether to use IBS in their projects</a:t>
            </a:r>
          </a:p>
          <a:p>
            <a:pPr marL="228600" indent="-228600" algn="just">
              <a:buAutoNum type="arabicPeriod"/>
            </a:pPr>
            <a:r>
              <a:rPr lang="en-US" sz="1000" dirty="0" smtClean="0">
                <a:latin typeface="Tw Cen MT" panose="020B0602020104020603" pitchFamily="34" charset="0"/>
              </a:rPr>
              <a:t>Cost overrun may trigger budget constraints</a:t>
            </a:r>
          </a:p>
          <a:p>
            <a:pPr marL="228600" indent="-228600" algn="just">
              <a:buAutoNum type="arabicPeriod"/>
            </a:pPr>
            <a:r>
              <a:rPr lang="en-US" sz="1000" dirty="0" smtClean="0">
                <a:latin typeface="Tw Cen MT" panose="020B0602020104020603" pitchFamily="34" charset="0"/>
              </a:rPr>
              <a:t>Achievement of mandatory IBS score in design stage may not be achievable during construction</a:t>
            </a:r>
          </a:p>
          <a:p>
            <a:pPr marL="228600" indent="-228600" algn="just">
              <a:buAutoNum type="arabicPeriod"/>
            </a:pPr>
            <a:r>
              <a:rPr lang="en-US" sz="1000" dirty="0" smtClean="0">
                <a:latin typeface="Tw Cen MT" panose="020B0602020104020603" pitchFamily="34" charset="0"/>
              </a:rPr>
              <a:t>Insufficient expertise in designing and constructing IBS</a:t>
            </a:r>
          </a:p>
          <a:p>
            <a:pPr marL="228600" indent="-228600" algn="just">
              <a:buAutoNum type="arabicPeriod"/>
            </a:pPr>
            <a:r>
              <a:rPr lang="en-US" sz="1000" dirty="0" smtClean="0">
                <a:latin typeface="Tw Cen MT" panose="020B0602020104020603" pitchFamily="34" charset="0"/>
              </a:rPr>
              <a:t>Conventional design developed by consultants do not comply with available IBS components</a:t>
            </a:r>
          </a:p>
          <a:p>
            <a:pPr marL="228600" indent="-228600" algn="just">
              <a:buAutoNum type="arabicPeriod"/>
            </a:pPr>
            <a:r>
              <a:rPr lang="en-US" sz="1000" dirty="0" smtClean="0">
                <a:latin typeface="Tw Cen MT" panose="020B0602020104020603" pitchFamily="34" charset="0"/>
              </a:rPr>
              <a:t>Projects were situated in remote areas where IBS components are not accessible for transportation</a:t>
            </a:r>
          </a:p>
          <a:p>
            <a:pPr marL="228600" indent="-228600" algn="just">
              <a:buAutoNum type="arabicPeriod"/>
            </a:pPr>
            <a:r>
              <a:rPr lang="en-US" sz="1000" dirty="0" smtClean="0">
                <a:latin typeface="Tw Cen MT" panose="020B0602020104020603" pitchFamily="34" charset="0"/>
              </a:rPr>
              <a:t>Insufficient financial capacity of contractors due to high deposits required</a:t>
            </a:r>
          </a:p>
          <a:p>
            <a:pPr marL="228600" indent="-228600" algn="just">
              <a:buAutoNum type="arabicPeriod"/>
            </a:pPr>
            <a:endParaRPr lang="en-US" sz="900" dirty="0" smtClean="0">
              <a:latin typeface="Tw Cen MT" panose="020B0602020104020603" pitchFamily="34" charset="0"/>
            </a:endParaRPr>
          </a:p>
          <a:p>
            <a:pPr algn="just"/>
            <a:r>
              <a:rPr lang="en-US" sz="1000" dirty="0" smtClean="0">
                <a:latin typeface="Tw Cen MT" panose="020B0602020104020603" pitchFamily="34" charset="0"/>
              </a:rPr>
              <a:t>Annual targets for 2018 – 2020 will be determined after MOF circular is issued to achieve the over-arching initiative of P3 i.e. accelerate the adoption of IBS, </a:t>
            </a:r>
            <a:r>
              <a:rPr lang="en-US" sz="1000" dirty="0" err="1" smtClean="0">
                <a:latin typeface="Tw Cen MT" panose="020B0602020104020603" pitchFamily="34" charset="0"/>
              </a:rPr>
              <a:t>mechanisation</a:t>
            </a:r>
            <a:r>
              <a:rPr lang="en-US" sz="1000" dirty="0" smtClean="0">
                <a:latin typeface="Tw Cen MT" panose="020B0602020104020603" pitchFamily="34" charset="0"/>
              </a:rPr>
              <a:t> and modern practices across project life-cycle.</a:t>
            </a:r>
            <a:r>
              <a:rPr lang="ms-MY" sz="1000" b="1" dirty="0" smtClean="0">
                <a:latin typeface="Tw Cen MT" panose="020B0602020104020603" pitchFamily="34" charset="0"/>
              </a:rPr>
              <a:t> </a:t>
            </a:r>
          </a:p>
          <a:p>
            <a:pPr algn="just"/>
            <a:endParaRPr lang="ms-MY" sz="1000" b="1" dirty="0" smtClean="0">
              <a:latin typeface="Tw Cen MT" panose="020B0602020104020603" pitchFamily="34" charset="0"/>
            </a:endParaRPr>
          </a:p>
          <a:p>
            <a:pPr algn="just"/>
            <a:r>
              <a:rPr lang="en-US" sz="1000" dirty="0" smtClean="0">
                <a:latin typeface="Tw Cen MT" panose="020B0602020104020603" pitchFamily="34" charset="0"/>
              </a:rPr>
              <a:t>A Technical Committee was formed to discuss on the requirement to broaden IBS adoption for Government Projects. The first meeting was held on 20 April 2018.  </a:t>
            </a:r>
            <a:r>
              <a:rPr lang="en-US" sz="1000" dirty="0" err="1" smtClean="0">
                <a:latin typeface="Tw Cen MT" panose="020B0602020104020603" pitchFamily="34" charset="0"/>
              </a:rPr>
              <a:t>MoF</a:t>
            </a:r>
            <a:r>
              <a:rPr lang="en-US" sz="1000" dirty="0" smtClean="0">
                <a:latin typeface="Tw Cen MT" panose="020B0602020104020603" pitchFamily="34" charset="0"/>
              </a:rPr>
              <a:t> has issued a letter to ICUJPM with the instruction not to review the value for IBS implementation in Government project from RM10 Million to RM5 Million. </a:t>
            </a:r>
          </a:p>
          <a:p>
            <a:endParaRPr lang="en-US" sz="1000" dirty="0" smtClean="0">
              <a:latin typeface="Tw Cen MT" panose="020B0602020104020603" pitchFamily="34" charset="0"/>
            </a:endParaRPr>
          </a:p>
          <a:p>
            <a:r>
              <a:rPr lang="en-US" sz="1000" dirty="0" smtClean="0">
                <a:latin typeface="Tw Cen MT" panose="020B0602020104020603" pitchFamily="34" charset="0"/>
              </a:rPr>
              <a:t>CITP IWG10 </a:t>
            </a:r>
            <a:r>
              <a:rPr lang="en-US" sz="1000" dirty="0" err="1" smtClean="0">
                <a:latin typeface="Tw Cen MT" panose="020B0602020104020603" pitchFamily="34" charset="0"/>
              </a:rPr>
              <a:t>Bil</a:t>
            </a:r>
            <a:r>
              <a:rPr lang="en-US" sz="1000" dirty="0" smtClean="0">
                <a:latin typeface="Tw Cen MT" panose="020B0602020104020603" pitchFamily="34" charset="0"/>
              </a:rPr>
              <a:t>. 5 dated on 8 June 2018 agreed to drop this KPI.</a:t>
            </a:r>
            <a:endParaRPr lang="en-MY" sz="1000" dirty="0" smtClean="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P3-063</a:t>
            </a:r>
            <a:endParaRPr lang="ms-MY" sz="2800" dirty="0">
              <a:solidFill>
                <a:schemeClr val="bg1"/>
              </a:solidFill>
            </a:endParaRPr>
          </a:p>
        </p:txBody>
      </p:sp>
      <p:sp>
        <p:nvSpPr>
          <p:cNvPr id="15" name="TextBox 14"/>
          <p:cNvSpPr txBox="1"/>
          <p:nvPr/>
        </p:nvSpPr>
        <p:spPr>
          <a:xfrm>
            <a:off x="0" y="3962702"/>
            <a:ext cx="6858000" cy="230832"/>
          </a:xfrm>
          <a:prstGeom prst="rect">
            <a:avLst/>
          </a:prstGeom>
          <a:solidFill>
            <a:schemeClr val="bg2">
              <a:lumMod val="50000"/>
            </a:schemeClr>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
        <p:nvSpPr>
          <p:cNvPr id="17" name="Rectangle 16"/>
          <p:cNvSpPr/>
          <p:nvPr/>
        </p:nvSpPr>
        <p:spPr>
          <a:xfrm>
            <a:off x="2960061" y="2564759"/>
            <a:ext cx="3826525" cy="343547"/>
          </a:xfrm>
          <a:prstGeom prst="rect">
            <a:avLst/>
          </a:prstGeom>
          <a:noFill/>
          <a:ln/>
        </p:spPr>
        <p:style>
          <a:lnRef idx="2">
            <a:schemeClr val="dk1"/>
          </a:lnRef>
          <a:fillRef idx="1">
            <a:schemeClr val="lt1"/>
          </a:fillRef>
          <a:effectRef idx="0">
            <a:schemeClr val="dk1"/>
          </a:effectRef>
          <a:fontRef idx="minor">
            <a:schemeClr val="dk1"/>
          </a:fontRef>
        </p:style>
        <p:txBody>
          <a:bodyPr wrap="square" lIns="18000" tIns="36000" rIns="18000" bIns="36000" rtlCol="0" anchor="t" anchorCtr="0">
            <a:spAutoFit/>
          </a:bodyPr>
          <a:lstStyle/>
          <a:p>
            <a:pPr algn="ctr">
              <a:lnSpc>
                <a:spcPct val="88000"/>
              </a:lnSpc>
            </a:pPr>
            <a:r>
              <a:rPr lang="en-MY" sz="1000" u="sng" dirty="0">
                <a:solidFill>
                  <a:srgbClr val="000000"/>
                </a:solidFill>
                <a:latin typeface="Tw Cen MT" pitchFamily="34" charset="0"/>
              </a:rPr>
              <a:t>Note 2018-2020</a:t>
            </a:r>
          </a:p>
          <a:p>
            <a:pPr algn="ctr">
              <a:lnSpc>
                <a:spcPct val="88000"/>
              </a:lnSpc>
            </a:pPr>
            <a:r>
              <a:rPr lang="en-MY" sz="1000" dirty="0">
                <a:solidFill>
                  <a:srgbClr val="000000"/>
                </a:solidFill>
                <a:latin typeface="Tw Cen MT" pitchFamily="34" charset="0"/>
              </a:rPr>
              <a:t>Target to be determined after MOF Circular </a:t>
            </a:r>
            <a:r>
              <a:rPr lang="en-MY" sz="1000" dirty="0" smtClean="0">
                <a:solidFill>
                  <a:srgbClr val="000000"/>
                </a:solidFill>
                <a:latin typeface="Tw Cen MT" pitchFamily="34" charset="0"/>
              </a:rPr>
              <a:t>issued</a:t>
            </a:r>
          </a:p>
        </p:txBody>
      </p:sp>
      <p:graphicFrame>
        <p:nvGraphicFramePr>
          <p:cNvPr id="18" name="Table 17"/>
          <p:cNvGraphicFramePr>
            <a:graphicFrameLocks noGrp="1"/>
          </p:cNvGraphicFramePr>
          <p:nvPr>
            <p:extLst/>
          </p:nvPr>
        </p:nvGraphicFramePr>
        <p:xfrm>
          <a:off x="2" y="2063918"/>
          <a:ext cx="6858000" cy="1876644"/>
        </p:xfrm>
        <a:graphic>
          <a:graphicData uri="http://schemas.openxmlformats.org/drawingml/2006/table">
            <a:tbl>
              <a:tblPr firstRow="1" bandRow="1">
                <a:tableStyleId>{5C22544A-7EE6-4342-B048-85BDC9FD1C3A}</a:tableStyleId>
              </a:tblPr>
              <a:tblGrid>
                <a:gridCol w="1403496">
                  <a:extLst>
                    <a:ext uri="{9D8B030D-6E8A-4147-A177-3AD203B41FA5}">
                      <a16:colId xmlns:a16="http://schemas.microsoft.com/office/drawing/2014/main" val="2124581660"/>
                    </a:ext>
                  </a:extLst>
                </a:gridCol>
                <a:gridCol w="1403497">
                  <a:extLst>
                    <a:ext uri="{9D8B030D-6E8A-4147-A177-3AD203B41FA5}">
                      <a16:colId xmlns:a16="http://schemas.microsoft.com/office/drawing/2014/main" val="3372148144"/>
                    </a:ext>
                  </a:extLst>
                </a:gridCol>
                <a:gridCol w="1360968">
                  <a:extLst>
                    <a:ext uri="{9D8B030D-6E8A-4147-A177-3AD203B41FA5}">
                      <a16:colId xmlns:a16="http://schemas.microsoft.com/office/drawing/2014/main" val="384475541"/>
                    </a:ext>
                  </a:extLst>
                </a:gridCol>
                <a:gridCol w="1339702">
                  <a:extLst>
                    <a:ext uri="{9D8B030D-6E8A-4147-A177-3AD203B41FA5}">
                      <a16:colId xmlns:a16="http://schemas.microsoft.com/office/drawing/2014/main" val="3666211108"/>
                    </a:ext>
                  </a:extLst>
                </a:gridCol>
                <a:gridCol w="1350337">
                  <a:extLst>
                    <a:ext uri="{9D8B030D-6E8A-4147-A177-3AD203B41FA5}">
                      <a16:colId xmlns:a16="http://schemas.microsoft.com/office/drawing/2014/main" val="2017577163"/>
                    </a:ext>
                  </a:extLst>
                </a:gridCol>
              </a:tblGrid>
              <a:tr h="215706">
                <a:tc rowSpan="2">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rowSpan="2">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lnR w="12700" cap="flat" cmpd="sng" algn="ctr">
                      <a:solidFill>
                        <a:schemeClr val="bg1"/>
                      </a:solidFill>
                      <a:prstDash val="solid"/>
                      <a:round/>
                      <a:headEnd type="none" w="med" len="med"/>
                      <a:tailEnd type="none" w="med" len="med"/>
                    </a:ln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txBody>
                  <a:tcP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txBody>
                  <a:tcPr>
                    <a:lnB w="12700" cap="flat" cmpd="sng" algn="ctr">
                      <a:solidFill>
                        <a:schemeClr val="bg1"/>
                      </a:solidFill>
                      <a:prstDash val="solid"/>
                      <a:round/>
                      <a:headEnd type="none" w="med" len="med"/>
                      <a:tailEnd type="none" w="med" len="med"/>
                    </a:lnB>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lnB w="12700" cap="flat" cmpd="sng" algn="ctr">
                      <a:solidFill>
                        <a:schemeClr val="bg1"/>
                      </a:solidFill>
                      <a:prstDash val="solid"/>
                      <a:round/>
                      <a:headEnd type="none" w="med" len="med"/>
                      <a:tailEnd type="none" w="med" len="med"/>
                    </a:lnB>
                    <a:solidFill>
                      <a:schemeClr val="bg2">
                        <a:lumMod val="50000"/>
                        <a:alpha val="60000"/>
                      </a:schemeClr>
                    </a:solidFill>
                  </a:tcPr>
                </a:tc>
                <a:extLst>
                  <a:ext uri="{0D108BD9-81ED-4DB2-BD59-A6C34878D82A}">
                    <a16:rowId xmlns:a16="http://schemas.microsoft.com/office/drawing/2014/main" val="2306563032"/>
                  </a:ext>
                </a:extLst>
              </a:tr>
              <a:tr h="215706">
                <a:tc vMerge="1">
                  <a:txBody>
                    <a:bodyPr/>
                    <a:lstStyle/>
                    <a:p>
                      <a:endParaRPr lang="en-MY"/>
                    </a:p>
                  </a:txBody>
                  <a:tcPr/>
                </a:tc>
                <a:tc vMerge="1">
                  <a:txBody>
                    <a:bodyPr/>
                    <a:lstStyle/>
                    <a:p>
                      <a:endParaRPr lang="en-MY"/>
                    </a:p>
                  </a:txBody>
                  <a:tcPr/>
                </a:tc>
                <a:tc gridSpan="3">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ms-MY" sz="900" b="1" kern="1200" baseline="0" dirty="0" smtClean="0">
                          <a:solidFill>
                            <a:schemeClr val="bg1"/>
                          </a:solidFill>
                          <a:latin typeface="Tw Cen MT" panose="020B0602020104020603" pitchFamily="34" charset="0"/>
                          <a:ea typeface="+mn-ea"/>
                          <a:cs typeface="+mn-cs"/>
                        </a:rPr>
                        <a:t>Weightage : 50%</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lumMod val="50000"/>
                        <a:alpha val="60000"/>
                      </a:schemeClr>
                    </a:solidFill>
                  </a:tcPr>
                </a:tc>
                <a:tc hMerge="1">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ms-MY" sz="900" dirty="0" smtClean="0">
                        <a:solidFill>
                          <a:schemeClr val="bg1"/>
                        </a:solidFill>
                        <a:latin typeface="Tw Cen MT" panose="020B0602020104020603" pitchFamily="34" charset="0"/>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lumMod val="50000"/>
                        <a:alpha val="60000"/>
                      </a:schemeClr>
                    </a:solidFill>
                  </a:tcPr>
                </a:tc>
                <a:tc hMerge="1">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ms-MY" sz="900" dirty="0" smtClean="0">
                        <a:solidFill>
                          <a:schemeClr val="bg1"/>
                        </a:solidFill>
                        <a:latin typeface="Tw Cen MT" panose="020B0602020104020603" pitchFamily="34" charset="0"/>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lumMod val="50000"/>
                        <a:alpha val="60000"/>
                      </a:schemeClr>
                    </a:solidFill>
                  </a:tcPr>
                </a:tc>
                <a:extLst>
                  <a:ext uri="{0D108BD9-81ED-4DB2-BD59-A6C34878D82A}">
                    <a16:rowId xmlns:a16="http://schemas.microsoft.com/office/drawing/2014/main" val="10001"/>
                  </a:ext>
                </a:extLst>
              </a:tr>
              <a:tr h="1419444">
                <a:tc>
                  <a:txBody>
                    <a:bodyPr/>
                    <a:lstStyle/>
                    <a:p>
                      <a:pPr>
                        <a:lnSpc>
                          <a:spcPct val="100000"/>
                        </a:lnSpc>
                      </a:pPr>
                      <a:r>
                        <a:rPr lang="ms-MY" sz="900" dirty="0" smtClean="0">
                          <a:solidFill>
                            <a:srgbClr val="000000"/>
                          </a:solidFill>
                          <a:latin typeface="Tw Cen MT" pitchFamily="34" charset="0"/>
                        </a:rPr>
                        <a:t>JKR agreement to broaden IBS adoption for projects RM5mn and above secured.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defTabSz="914298" fontAlgn="auto">
                        <a:lnSpc>
                          <a:spcPct val="100000"/>
                        </a:lnSpc>
                        <a:defRPr/>
                      </a:pPr>
                      <a:r>
                        <a:rPr lang="en-US" sz="900" dirty="0" smtClean="0">
                          <a:solidFill>
                            <a:srgbClr val="000000"/>
                          </a:solidFill>
                          <a:latin typeface="Tw Cen MT" pitchFamily="34" charset="0"/>
                        </a:rPr>
                        <a:t>Study on non-compliance of IBS adoption in public projects worth RM10 </a:t>
                      </a:r>
                      <a:r>
                        <a:rPr lang="en-US" sz="900" dirty="0" err="1" smtClean="0">
                          <a:solidFill>
                            <a:srgbClr val="000000"/>
                          </a:solidFill>
                          <a:latin typeface="Tw Cen MT" pitchFamily="34" charset="0"/>
                        </a:rPr>
                        <a:t>Mn</a:t>
                      </a:r>
                      <a:r>
                        <a:rPr lang="en-US" sz="900" dirty="0" smtClean="0">
                          <a:solidFill>
                            <a:srgbClr val="000000"/>
                          </a:solidFill>
                          <a:latin typeface="Tw Cen MT" pitchFamily="34" charset="0"/>
                        </a:rPr>
                        <a:t> and above</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lnT w="38100" cap="flat" cmpd="sng" algn="ctr">
                      <a:solidFill>
                        <a:schemeClr val="bg1"/>
                      </a:solidFill>
                      <a:prstDash val="solid"/>
                      <a:round/>
                      <a:headEnd type="none" w="med" len="med"/>
                      <a:tailEnd type="none" w="med" len="med"/>
                    </a:lnT>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lnT w="38100" cap="flat" cmpd="sng" algn="ctr">
                      <a:solidFill>
                        <a:schemeClr val="bg1"/>
                      </a:solidFill>
                      <a:prstDash val="solid"/>
                      <a:round/>
                      <a:headEnd type="none" w="med" len="med"/>
                      <a:tailEnd type="none" w="med" len="med"/>
                    </a:lnT>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lnT w="38100" cap="flat" cmpd="sng" algn="ctr">
                      <a:solidFill>
                        <a:schemeClr val="bg1"/>
                      </a:solidFill>
                      <a:prstDash val="solid"/>
                      <a:round/>
                      <a:headEnd type="none" w="med" len="med"/>
                      <a:tailEnd type="none" w="med" len="med"/>
                    </a:lnT>
                    <a:solidFill>
                      <a:schemeClr val="bg2">
                        <a:lumMod val="50000"/>
                        <a:alpha val="13000"/>
                      </a:schemeClr>
                    </a:solidFill>
                  </a:tcPr>
                </a:tc>
                <a:extLst>
                  <a:ext uri="{0D108BD9-81ED-4DB2-BD59-A6C34878D82A}">
                    <a16:rowId xmlns:a16="http://schemas.microsoft.com/office/drawing/2014/main" val="14683208"/>
                  </a:ext>
                </a:extLst>
              </a:tr>
            </a:tbl>
          </a:graphicData>
        </a:graphic>
      </p:graphicFrame>
    </p:spTree>
    <p:extLst>
      <p:ext uri="{BB962C8B-B14F-4D97-AF65-F5344CB8AC3E}">
        <p14:creationId xmlns:p14="http://schemas.microsoft.com/office/powerpoint/2010/main" val="28177108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Ahmad Farrin Mokhtar</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Idrus Din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KPKT/ 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360089"/>
          <a:ext cx="4965406" cy="1456944"/>
        </p:xfrm>
        <a:graphic>
          <a:graphicData uri="http://schemas.openxmlformats.org/drawingml/2006/table">
            <a:tbl>
              <a:tblPr firstRow="1" bandRow="1">
                <a:tableStyleId>{5C22544A-7EE6-4342-B048-85BDC9FD1C3A}</a:tableStyleId>
              </a:tblPr>
              <a:tblGrid>
                <a:gridCol w="496540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100% new Development Order in Greater </a:t>
                      </a:r>
                      <a:r>
                        <a:rPr lang="en-MY" sz="1000" b="0" kern="1200" dirty="0" err="1" smtClean="0">
                          <a:solidFill>
                            <a:schemeClr val="tx1"/>
                          </a:solidFill>
                          <a:latin typeface="Tw Cen MT" panose="020B0602020104020603" pitchFamily="34" charset="0"/>
                          <a:ea typeface="+mn-ea"/>
                          <a:cs typeface="+mn-cs"/>
                        </a:rPr>
                        <a:t>Klang</a:t>
                      </a:r>
                      <a:r>
                        <a:rPr lang="en-MY" sz="1000" b="0" kern="1200" dirty="0" smtClean="0">
                          <a:solidFill>
                            <a:schemeClr val="tx1"/>
                          </a:solidFill>
                          <a:latin typeface="Tw Cen MT" panose="020B0602020104020603" pitchFamily="34" charset="0"/>
                          <a:ea typeface="+mn-ea"/>
                          <a:cs typeface="+mn-cs"/>
                        </a:rPr>
                        <a:t> Valley for projects RM50 </a:t>
                      </a:r>
                      <a:r>
                        <a:rPr lang="en-MY" sz="1000" b="0" kern="1200" dirty="0" err="1" smtClean="0">
                          <a:solidFill>
                            <a:schemeClr val="tx1"/>
                          </a:solidFill>
                          <a:latin typeface="Tw Cen MT" panose="020B0602020104020603" pitchFamily="34" charset="0"/>
                          <a:ea typeface="+mn-ea"/>
                          <a:cs typeface="+mn-cs"/>
                        </a:rPr>
                        <a:t>Mn</a:t>
                      </a:r>
                      <a:r>
                        <a:rPr lang="en-MY" sz="1000" b="0" kern="1200" dirty="0" smtClean="0">
                          <a:solidFill>
                            <a:schemeClr val="tx1"/>
                          </a:solidFill>
                          <a:latin typeface="Tw Cen MT" panose="020B0602020104020603" pitchFamily="34" charset="0"/>
                          <a:ea typeface="+mn-ea"/>
                          <a:cs typeface="+mn-cs"/>
                        </a:rPr>
                        <a:t> and above achieved minimum 50 IBS Score by 2018</a:t>
                      </a:r>
                      <a:endParaRPr lang="en-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P3 - Accelerate adoption of IBS, mechanisation and modern practices</a:t>
                      </a:r>
                      <a:r>
                        <a:rPr lang="en-MY" sz="1000" b="0" kern="1200" baseline="0" dirty="0" smtClean="0">
                          <a:solidFill>
                            <a:schemeClr val="tx1"/>
                          </a:solidFill>
                          <a:latin typeface="Tw Cen MT" panose="020B0602020104020603" pitchFamily="34" charset="0"/>
                          <a:ea typeface="+mn-ea"/>
                          <a:cs typeface="+mn-cs"/>
                        </a:rPr>
                        <a:t> </a:t>
                      </a:r>
                      <a:r>
                        <a:rPr lang="en-MY" sz="1000" b="0" kern="1200" dirty="0" smtClean="0">
                          <a:solidFill>
                            <a:schemeClr val="tx1"/>
                          </a:solidFill>
                          <a:latin typeface="Tw Cen MT" panose="020B0602020104020603" pitchFamily="34" charset="0"/>
                          <a:ea typeface="+mn-ea"/>
                          <a:cs typeface="+mn-cs"/>
                        </a:rPr>
                        <a:t>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P3b - Drive scale of IBS adoption via private sector projects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P3-064</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403496">
                  <a:extLst>
                    <a:ext uri="{9D8B030D-6E8A-4147-A177-3AD203B41FA5}">
                      <a16:colId xmlns:a16="http://schemas.microsoft.com/office/drawing/2014/main" val="2124581660"/>
                    </a:ext>
                  </a:extLst>
                </a:gridCol>
                <a:gridCol w="1456660">
                  <a:extLst>
                    <a:ext uri="{9D8B030D-6E8A-4147-A177-3AD203B41FA5}">
                      <a16:colId xmlns:a16="http://schemas.microsoft.com/office/drawing/2014/main" val="3372148144"/>
                    </a:ext>
                  </a:extLst>
                </a:gridCol>
                <a:gridCol w="1307805">
                  <a:extLst>
                    <a:ext uri="{9D8B030D-6E8A-4147-A177-3AD203B41FA5}">
                      <a16:colId xmlns:a16="http://schemas.microsoft.com/office/drawing/2014/main" val="384475541"/>
                    </a:ext>
                  </a:extLst>
                </a:gridCol>
                <a:gridCol w="1339702">
                  <a:extLst>
                    <a:ext uri="{9D8B030D-6E8A-4147-A177-3AD203B41FA5}">
                      <a16:colId xmlns:a16="http://schemas.microsoft.com/office/drawing/2014/main" val="3666211108"/>
                    </a:ext>
                  </a:extLst>
                </a:gridCol>
                <a:gridCol w="1350337">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a:lnSpc>
                          <a:spcPct val="100000"/>
                        </a:lnSpc>
                      </a:pPr>
                      <a:r>
                        <a:rPr lang="ms-MY" sz="900" dirty="0" smtClean="0">
                          <a:solidFill>
                            <a:srgbClr val="000000"/>
                          </a:solidFill>
                          <a:latin typeface="Tw Cen MT" pitchFamily="34" charset="0"/>
                        </a:rPr>
                        <a:t>Criteria to mandate IBS in Private Sector established and approved by MNKT</a:t>
                      </a:r>
                    </a:p>
                    <a:p>
                      <a:pPr>
                        <a:lnSpc>
                          <a:spcPct val="100000"/>
                        </a:lnSpc>
                      </a:pPr>
                      <a:endParaRPr lang="ms-MY" sz="900" dirty="0" smtClean="0">
                        <a:solidFill>
                          <a:srgbClr val="000000"/>
                        </a:solidFill>
                        <a:latin typeface="Tw Cen MT" pitchFamily="34" charset="0"/>
                      </a:endParaRPr>
                    </a:p>
                    <a:p>
                      <a:pPr>
                        <a:lnSpc>
                          <a:spcPct val="100000"/>
                        </a:lnSpc>
                      </a:pPr>
                      <a:r>
                        <a:rPr lang="ms-MY" sz="900" dirty="0" smtClean="0">
                          <a:solidFill>
                            <a:srgbClr val="000000"/>
                          </a:solidFill>
                          <a:latin typeface="Tw Cen MT" pitchFamily="34" charset="0"/>
                        </a:rPr>
                        <a:t>IBS criteria for new private sector projects announced  by KPKT</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rgbClr val="000000"/>
                          </a:solidFill>
                          <a:latin typeface="Tw Cen MT" pitchFamily="34" charset="0"/>
                        </a:rPr>
                        <a:t>PBTs in Greater Klang Valley agreement to adopt IBS criteria as a prerequisite for issuance of DO secured and implemented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rgbClr val="000000"/>
                          </a:solidFill>
                          <a:latin typeface="Tw Cen MT" pitchFamily="34" charset="0"/>
                        </a:rPr>
                        <a:t>KPKT Report on IBS adoption for private sector project published. </a:t>
                      </a:r>
                    </a:p>
                    <a:p>
                      <a:pPr>
                        <a:lnSpc>
                          <a:spcPct val="100000"/>
                        </a:lnSpc>
                      </a:pPr>
                      <a:endParaRPr lang="ms-MY" sz="900" dirty="0" smtClean="0">
                        <a:solidFill>
                          <a:srgbClr val="000000"/>
                        </a:solidFill>
                        <a:latin typeface="Tw Cen MT" pitchFamily="34" charset="0"/>
                      </a:endParaRPr>
                    </a:p>
                    <a:p>
                      <a:pPr>
                        <a:lnSpc>
                          <a:spcPct val="100000"/>
                        </a:lnSpc>
                      </a:pPr>
                      <a:r>
                        <a:rPr lang="ms-MY" sz="900" dirty="0" smtClean="0">
                          <a:solidFill>
                            <a:srgbClr val="000000"/>
                          </a:solidFill>
                          <a:latin typeface="Tw Cen MT" pitchFamily="34" charset="0"/>
                        </a:rPr>
                        <a:t>Corrective action for non- compliance of IBS adoption proposed and implemented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rgbClr val="000000"/>
                          </a:solidFill>
                          <a:latin typeface="Tw Cen MT" pitchFamily="34" charset="0"/>
                        </a:rPr>
                        <a:t>KPKT Report on IBS adoption for private sector project published. </a:t>
                      </a:r>
                    </a:p>
                    <a:p>
                      <a:pPr>
                        <a:lnSpc>
                          <a:spcPct val="100000"/>
                        </a:lnSpc>
                      </a:pPr>
                      <a:endParaRPr lang="ms-MY" sz="900" dirty="0" smtClean="0">
                        <a:solidFill>
                          <a:srgbClr val="000000"/>
                        </a:solidFill>
                        <a:latin typeface="Tw Cen MT" pitchFamily="34" charset="0"/>
                      </a:endParaRPr>
                    </a:p>
                    <a:p>
                      <a:pPr>
                        <a:lnSpc>
                          <a:spcPct val="100000"/>
                        </a:lnSpc>
                      </a:pPr>
                      <a:r>
                        <a:rPr lang="ms-MY" sz="900" dirty="0" smtClean="0">
                          <a:solidFill>
                            <a:srgbClr val="000000"/>
                          </a:solidFill>
                          <a:latin typeface="Tw Cen MT" pitchFamily="34" charset="0"/>
                        </a:rPr>
                        <a:t>Corrective action for non- compliance of IBS adoption proposed and implemented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17" name="TextBox 16"/>
          <p:cNvSpPr txBox="1"/>
          <p:nvPr/>
        </p:nvSpPr>
        <p:spPr>
          <a:xfrm>
            <a:off x="-6536" y="4582051"/>
            <a:ext cx="6816911" cy="5016758"/>
          </a:xfrm>
          <a:prstGeom prst="rect">
            <a:avLst/>
          </a:prstGeom>
          <a:noFill/>
        </p:spPr>
        <p:txBody>
          <a:bodyPr wrap="square" rtlCol="0">
            <a:spAutoFit/>
          </a:bodyPr>
          <a:lstStyle/>
          <a:p>
            <a:r>
              <a:rPr lang="en-US" sz="1000" dirty="0">
                <a:latin typeface="Tw Cen MT" panose="020B0602020104020603" pitchFamily="34" charset="0"/>
              </a:rPr>
              <a:t>This KPI is under the purview of IWG10.</a:t>
            </a:r>
          </a:p>
          <a:p>
            <a:pPr>
              <a:lnSpc>
                <a:spcPct val="100000"/>
              </a:lnSpc>
            </a:pPr>
            <a:endParaRPr lang="ms-MY" sz="1000" b="1" dirty="0" smtClean="0">
              <a:latin typeface="Tw Cen MT" pitchFamily="34" charset="0"/>
            </a:endParaRPr>
          </a:p>
          <a:p>
            <a:pPr>
              <a:lnSpc>
                <a:spcPct val="100000"/>
              </a:lnSpc>
            </a:pPr>
            <a:r>
              <a:rPr lang="ms-MY" sz="1000" b="1" dirty="0" smtClean="0">
                <a:latin typeface="Tw Cen MT" pitchFamily="34" charset="0"/>
              </a:rPr>
              <a:t>Criteria to mandate IBS in Private Sector</a:t>
            </a:r>
            <a:endParaRPr lang="ms-MY" sz="1000" b="1" strike="sngStrike" dirty="0" smtClean="0">
              <a:latin typeface="Tw Cen MT" pitchFamily="34" charset="0"/>
            </a:endParaRPr>
          </a:p>
          <a:p>
            <a:pPr algn="just"/>
            <a:r>
              <a:rPr lang="en-MY" sz="1000" dirty="0" smtClean="0">
                <a:latin typeface="Tw Cen MT" panose="020B0602020104020603" pitchFamily="34" charset="0"/>
              </a:rPr>
              <a:t>A guideline to mandate IBS adoption in Private Sector for Projects worth RM50Mn and above to achieve a minimum 50 IBS Score was established and submitted to Ministry of Works in 2016.   KPKT was to table the guideline to the MNKT for approval. </a:t>
            </a:r>
            <a:r>
              <a:rPr lang="en-US" sz="1000" dirty="0" smtClean="0">
                <a:latin typeface="Tw Cen MT" panose="020B0602020104020603" pitchFamily="34" charset="0"/>
              </a:rPr>
              <a:t>MNKT </a:t>
            </a:r>
            <a:r>
              <a:rPr lang="en-US" sz="1000" dirty="0">
                <a:latin typeface="Tw Cen MT" panose="020B0602020104020603" pitchFamily="34" charset="0"/>
              </a:rPr>
              <a:t>Meeting held on 10 July 2017 approved the policy to mandate </a:t>
            </a:r>
            <a:r>
              <a:rPr lang="en-MY" sz="1000" dirty="0">
                <a:latin typeface="Tw Cen MT" panose="020B0602020104020603" pitchFamily="34" charset="0"/>
              </a:rPr>
              <a:t>IBS adoption in Private Sector for Projects worth RM50Mn and above to achieve a minimum 50 IBS Score </a:t>
            </a:r>
            <a:r>
              <a:rPr lang="en-US" sz="1000" dirty="0">
                <a:latin typeface="Tw Cen MT" panose="020B0602020104020603" pitchFamily="34" charset="0"/>
              </a:rPr>
              <a:t>to be adopted via Development Order (DO) or Building Plan approval by PBTs.  The policy was also agreed by the </a:t>
            </a:r>
            <a:r>
              <a:rPr lang="en-US" sz="1000" dirty="0" err="1">
                <a:latin typeface="Tw Cen MT" panose="020B0602020104020603" pitchFamily="34" charset="0"/>
              </a:rPr>
              <a:t>Mesyuarat</a:t>
            </a:r>
            <a:r>
              <a:rPr lang="en-US" sz="1000" dirty="0">
                <a:latin typeface="Tw Cen MT" panose="020B0602020104020603" pitchFamily="34" charset="0"/>
              </a:rPr>
              <a:t> </a:t>
            </a:r>
            <a:r>
              <a:rPr lang="en-US" sz="1000" dirty="0" err="1">
                <a:latin typeface="Tw Cen MT" panose="020B0602020104020603" pitchFamily="34" charset="0"/>
              </a:rPr>
              <a:t>Menteri-Menteri</a:t>
            </a:r>
            <a:r>
              <a:rPr lang="en-US" sz="1000" dirty="0">
                <a:latin typeface="Tw Cen MT" panose="020B0602020104020603" pitchFamily="34" charset="0"/>
              </a:rPr>
              <a:t> </a:t>
            </a:r>
            <a:r>
              <a:rPr lang="en-US" sz="1000" dirty="0" err="1">
                <a:latin typeface="Tw Cen MT" panose="020B0602020104020603" pitchFamily="34" charset="0"/>
              </a:rPr>
              <a:t>Besar</a:t>
            </a:r>
            <a:r>
              <a:rPr lang="en-US" sz="1000" dirty="0">
                <a:latin typeface="Tw Cen MT" panose="020B0602020104020603" pitchFamily="34" charset="0"/>
              </a:rPr>
              <a:t> &amp; </a:t>
            </a:r>
            <a:r>
              <a:rPr lang="en-US" sz="1000" dirty="0" err="1">
                <a:latin typeface="Tw Cen MT" panose="020B0602020104020603" pitchFamily="34" charset="0"/>
              </a:rPr>
              <a:t>Ketua</a:t>
            </a:r>
            <a:r>
              <a:rPr lang="en-US" sz="1000" dirty="0">
                <a:latin typeface="Tw Cen MT" panose="020B0602020104020603" pitchFamily="34" charset="0"/>
              </a:rPr>
              <a:t> </a:t>
            </a:r>
            <a:r>
              <a:rPr lang="en-US" sz="1000" dirty="0" err="1">
                <a:latin typeface="Tw Cen MT" panose="020B0602020104020603" pitchFamily="34" charset="0"/>
              </a:rPr>
              <a:t>Menteri</a:t>
            </a:r>
            <a:r>
              <a:rPr lang="en-US" sz="1000" dirty="0">
                <a:latin typeface="Tw Cen MT" panose="020B0602020104020603" pitchFamily="34" charset="0"/>
              </a:rPr>
              <a:t> held on 10 October 2017</a:t>
            </a:r>
            <a:r>
              <a:rPr lang="en-US" sz="1000" dirty="0" smtClean="0">
                <a:latin typeface="Tw Cen MT" panose="020B0602020104020603" pitchFamily="34" charset="0"/>
              </a:rPr>
              <a:t>.</a:t>
            </a:r>
          </a:p>
          <a:p>
            <a:pPr algn="just"/>
            <a:endParaRPr lang="en-US" sz="1000" dirty="0">
              <a:latin typeface="Tw Cen MT" panose="020B0602020104020603" pitchFamily="34" charset="0"/>
            </a:endParaRPr>
          </a:p>
          <a:p>
            <a:pPr algn="just"/>
            <a:r>
              <a:rPr lang="en-US" sz="1000" dirty="0">
                <a:latin typeface="Tw Cen MT" panose="020B0602020104020603" pitchFamily="34" charset="0"/>
              </a:rPr>
              <a:t>In order for the policy to be implemented by the PBTs, it has to be passed in a state EXCO meeting chaired by the </a:t>
            </a:r>
            <a:r>
              <a:rPr lang="en-US" sz="1000" dirty="0" err="1">
                <a:latin typeface="Tw Cen MT" panose="020B0602020104020603" pitchFamily="34" charset="0"/>
              </a:rPr>
              <a:t>Menteri</a:t>
            </a:r>
            <a:r>
              <a:rPr lang="en-US" sz="1000" dirty="0">
                <a:latin typeface="Tw Cen MT" panose="020B0602020104020603" pitchFamily="34" charset="0"/>
              </a:rPr>
              <a:t> </a:t>
            </a:r>
            <a:r>
              <a:rPr lang="en-US" sz="1000" dirty="0" err="1">
                <a:latin typeface="Tw Cen MT" panose="020B0602020104020603" pitchFamily="34" charset="0"/>
              </a:rPr>
              <a:t>Besar</a:t>
            </a:r>
            <a:r>
              <a:rPr lang="en-US" sz="1000" dirty="0">
                <a:latin typeface="Tw Cen MT" panose="020B0602020104020603" pitchFamily="34" charset="0"/>
              </a:rPr>
              <a:t>. CIDB is currently putting up road shows to enlighten the PBTs on the implementation and execution of the above policy through engagements with the State Secretary.  The road shows were executed to all states except Terengganu and </a:t>
            </a:r>
            <a:r>
              <a:rPr lang="en-US" sz="1000" dirty="0" err="1">
                <a:latin typeface="Tw Cen MT" panose="020B0602020104020603" pitchFamily="34" charset="0"/>
              </a:rPr>
              <a:t>Pulau</a:t>
            </a:r>
            <a:r>
              <a:rPr lang="en-US" sz="1000" dirty="0">
                <a:latin typeface="Tw Cen MT" panose="020B0602020104020603" pitchFamily="34" charset="0"/>
              </a:rPr>
              <a:t> </a:t>
            </a:r>
            <a:r>
              <a:rPr lang="en-US" sz="1000" dirty="0" smtClean="0">
                <a:latin typeface="Tw Cen MT" panose="020B0602020104020603" pitchFamily="34" charset="0"/>
              </a:rPr>
              <a:t>Pinang. </a:t>
            </a:r>
            <a:r>
              <a:rPr lang="en-US" sz="1000" dirty="0">
                <a:latin typeface="Tw Cen MT" panose="020B0602020104020603" pitchFamily="34" charset="0"/>
              </a:rPr>
              <a:t>KPKT will issue a circular to all PBTs to enforce the IBS policy approved by MNKT. </a:t>
            </a:r>
            <a:endParaRPr lang="en-US" sz="1000" dirty="0" smtClean="0">
              <a:latin typeface="Tw Cen MT" panose="020B0602020104020603" pitchFamily="34" charset="0"/>
            </a:endParaRPr>
          </a:p>
          <a:p>
            <a:pPr algn="just"/>
            <a:endParaRPr lang="en-US" sz="1000" dirty="0">
              <a:latin typeface="Tw Cen MT" panose="020B0602020104020603" pitchFamily="34" charset="0"/>
            </a:endParaRPr>
          </a:p>
          <a:p>
            <a:pPr algn="just"/>
            <a:r>
              <a:rPr lang="en-US" sz="1000" dirty="0" smtClean="0">
                <a:latin typeface="Tw Cen MT" panose="020B0602020104020603" pitchFamily="34" charset="0"/>
              </a:rPr>
              <a:t>CIDB had discussed with KPKT on 20 April 2018 to review the KPI for IBS implementation mechanism as well as draft the IBS state circular for PBT. This revised KPI was presented in IWG10 Meeting </a:t>
            </a:r>
            <a:r>
              <a:rPr lang="en-US" sz="1000" dirty="0" err="1" smtClean="0">
                <a:latin typeface="Tw Cen MT" panose="020B0602020104020603" pitchFamily="34" charset="0"/>
              </a:rPr>
              <a:t>Bil</a:t>
            </a:r>
            <a:r>
              <a:rPr lang="en-US" sz="1000" dirty="0" smtClean="0">
                <a:latin typeface="Tw Cen MT" panose="020B0602020104020603" pitchFamily="34" charset="0"/>
              </a:rPr>
              <a:t>. 5 dated 8 June 2018 and approved by the committee. </a:t>
            </a:r>
          </a:p>
          <a:p>
            <a:endParaRPr lang="en-MY" sz="1000" dirty="0" smtClean="0">
              <a:latin typeface="Tw Cen MT" panose="020B0602020104020603" pitchFamily="34" charset="0"/>
            </a:endParaRPr>
          </a:p>
          <a:p>
            <a:r>
              <a:rPr lang="ms-MY" sz="1000" b="1" dirty="0" smtClean="0">
                <a:latin typeface="Tw Cen MT" pitchFamily="34" charset="0"/>
              </a:rPr>
              <a:t>PBTs in Greater Klang Valley agreement to adopt IBS criteria as a prerequisite for issuance of DO</a:t>
            </a:r>
            <a:endParaRPr lang="ms-MY" sz="1000" b="1" strike="sngStrike" dirty="0" smtClean="0">
              <a:latin typeface="Tw Cen MT" pitchFamily="34" charset="0"/>
            </a:endParaRPr>
          </a:p>
          <a:p>
            <a:r>
              <a:rPr lang="en-MY" sz="1000" dirty="0" smtClean="0">
                <a:latin typeface="Tw Cen MT" panose="020B0602020104020603" pitchFamily="34" charset="0"/>
              </a:rPr>
              <a:t>These </a:t>
            </a:r>
            <a:r>
              <a:rPr lang="en-MY" sz="1000" dirty="0" err="1" smtClean="0">
                <a:latin typeface="Tw Cen MT" panose="020B0602020104020603" pitchFamily="34" charset="0"/>
              </a:rPr>
              <a:t>Pihak</a:t>
            </a:r>
            <a:r>
              <a:rPr lang="en-MY" sz="1000" dirty="0" smtClean="0">
                <a:latin typeface="Tw Cen MT" panose="020B0602020104020603" pitchFamily="34" charset="0"/>
              </a:rPr>
              <a:t> </a:t>
            </a:r>
            <a:r>
              <a:rPr lang="en-MY" sz="1000" dirty="0" err="1" smtClean="0">
                <a:latin typeface="Tw Cen MT" panose="020B0602020104020603" pitchFamily="34" charset="0"/>
              </a:rPr>
              <a:t>Berkuasa</a:t>
            </a:r>
            <a:r>
              <a:rPr lang="en-MY" sz="1000" dirty="0" smtClean="0">
                <a:latin typeface="Tw Cen MT" panose="020B0602020104020603" pitchFamily="34" charset="0"/>
              </a:rPr>
              <a:t> </a:t>
            </a:r>
            <a:r>
              <a:rPr lang="en-MY" sz="1000" dirty="0" err="1" smtClean="0">
                <a:latin typeface="Tw Cen MT" panose="020B0602020104020603" pitchFamily="34" charset="0"/>
              </a:rPr>
              <a:t>Tempatan</a:t>
            </a:r>
            <a:r>
              <a:rPr lang="en-MY" sz="1000" dirty="0" smtClean="0">
                <a:latin typeface="Tw Cen MT" panose="020B0602020104020603" pitchFamily="34" charset="0"/>
              </a:rPr>
              <a:t> (PBT) or Local Authorities in Greater </a:t>
            </a:r>
            <a:r>
              <a:rPr lang="en-MY" sz="1000" dirty="0" err="1" smtClean="0">
                <a:latin typeface="Tw Cen MT" panose="020B0602020104020603" pitchFamily="34" charset="0"/>
              </a:rPr>
              <a:t>Klang</a:t>
            </a:r>
            <a:r>
              <a:rPr lang="en-MY" sz="1000" dirty="0" smtClean="0">
                <a:latin typeface="Tw Cen MT" panose="020B0602020104020603" pitchFamily="34" charset="0"/>
              </a:rPr>
              <a:t> Valley have been engaged as follows:</a:t>
            </a:r>
          </a:p>
          <a:p>
            <a:pPr marL="228600" indent="-228600">
              <a:buAutoNum type="arabicPeriod"/>
            </a:pPr>
            <a:r>
              <a:rPr lang="en-MY" sz="1000" dirty="0" err="1" smtClean="0">
                <a:latin typeface="Tw Cen MT" panose="020B0602020104020603" pitchFamily="34" charset="0"/>
              </a:rPr>
              <a:t>Dewan</a:t>
            </a:r>
            <a:r>
              <a:rPr lang="en-MY" sz="1000" dirty="0" smtClean="0">
                <a:latin typeface="Tw Cen MT" panose="020B0602020104020603" pitchFamily="34" charset="0"/>
              </a:rPr>
              <a:t> </a:t>
            </a:r>
            <a:r>
              <a:rPr lang="en-MY" sz="1000" dirty="0" err="1" smtClean="0">
                <a:latin typeface="Tw Cen MT" panose="020B0602020104020603" pitchFamily="34" charset="0"/>
              </a:rPr>
              <a:t>Bandaraya</a:t>
            </a:r>
            <a:r>
              <a:rPr lang="en-MY" sz="1000" dirty="0" smtClean="0">
                <a:latin typeface="Tw Cen MT" panose="020B0602020104020603" pitchFamily="34" charset="0"/>
              </a:rPr>
              <a:t> Kuala Lumpur (DBKL)       – 17/10/2017</a:t>
            </a:r>
          </a:p>
          <a:p>
            <a:pPr marL="228600" indent="-228600">
              <a:buAutoNum type="arabicPeriod"/>
            </a:pPr>
            <a:r>
              <a:rPr lang="en-MY" sz="1000" dirty="0" err="1" smtClean="0">
                <a:latin typeface="Tw Cen MT" panose="020B0602020104020603" pitchFamily="34" charset="0"/>
              </a:rPr>
              <a:t>Perbadanan</a:t>
            </a:r>
            <a:r>
              <a:rPr lang="en-MY" sz="1000" dirty="0" smtClean="0">
                <a:latin typeface="Tw Cen MT" panose="020B0602020104020603" pitchFamily="34" charset="0"/>
              </a:rPr>
              <a:t> Putrajaya (PJC)                        – 17/10/2017</a:t>
            </a:r>
          </a:p>
          <a:p>
            <a:pPr marL="228600" indent="-228600">
              <a:buAutoNum type="arabicPeriod"/>
            </a:pPr>
            <a:r>
              <a:rPr lang="en-MY" sz="1000" dirty="0" err="1" smtClean="0">
                <a:latin typeface="Tw Cen MT" panose="020B0602020104020603" pitchFamily="34" charset="0"/>
              </a:rPr>
              <a:t>Majlis</a:t>
            </a:r>
            <a:r>
              <a:rPr lang="en-MY" sz="1000" dirty="0" smtClean="0">
                <a:latin typeface="Tw Cen MT" panose="020B0602020104020603" pitchFamily="34" charset="0"/>
              </a:rPr>
              <a:t> </a:t>
            </a:r>
            <a:r>
              <a:rPr lang="en-MY" sz="1000" dirty="0" err="1" smtClean="0">
                <a:latin typeface="Tw Cen MT" panose="020B0602020104020603" pitchFamily="34" charset="0"/>
              </a:rPr>
              <a:t>Bandaraya</a:t>
            </a:r>
            <a:r>
              <a:rPr lang="en-MY" sz="1000" dirty="0" smtClean="0">
                <a:latin typeface="Tw Cen MT" panose="020B0602020104020603" pitchFamily="34" charset="0"/>
              </a:rPr>
              <a:t> </a:t>
            </a:r>
            <a:r>
              <a:rPr lang="en-MY" sz="1000" dirty="0" err="1" smtClean="0">
                <a:latin typeface="Tw Cen MT" panose="020B0602020104020603" pitchFamily="34" charset="0"/>
              </a:rPr>
              <a:t>Petaling</a:t>
            </a:r>
            <a:r>
              <a:rPr lang="en-MY" sz="1000" dirty="0" smtClean="0">
                <a:latin typeface="Tw Cen MT" panose="020B0602020104020603" pitchFamily="34" charset="0"/>
              </a:rPr>
              <a:t> Jaya (MBPJ)        – 18/05/2017</a:t>
            </a:r>
          </a:p>
          <a:p>
            <a:pPr marL="228600" indent="-228600">
              <a:buAutoNum type="arabicPeriod"/>
              <a:tabLst>
                <a:tab pos="2513013" algn="l"/>
              </a:tabLst>
            </a:pPr>
            <a:r>
              <a:rPr lang="en-MY" sz="1000" dirty="0" err="1" smtClean="0">
                <a:latin typeface="Tw Cen MT" panose="020B0602020104020603" pitchFamily="34" charset="0"/>
              </a:rPr>
              <a:t>Majlis</a:t>
            </a:r>
            <a:r>
              <a:rPr lang="en-MY" sz="1000" dirty="0" smtClean="0">
                <a:latin typeface="Tw Cen MT" panose="020B0602020104020603" pitchFamily="34" charset="0"/>
              </a:rPr>
              <a:t> </a:t>
            </a:r>
            <a:r>
              <a:rPr lang="en-MY" sz="1000" dirty="0" err="1" smtClean="0">
                <a:latin typeface="Tw Cen MT" panose="020B0602020104020603" pitchFamily="34" charset="0"/>
              </a:rPr>
              <a:t>Bandaraya</a:t>
            </a:r>
            <a:r>
              <a:rPr lang="en-MY" sz="1000" dirty="0" smtClean="0">
                <a:latin typeface="Tw Cen MT" panose="020B0602020104020603" pitchFamily="34" charset="0"/>
              </a:rPr>
              <a:t> Shah </a:t>
            </a:r>
            <a:r>
              <a:rPr lang="en-MY" sz="1000" dirty="0" err="1" smtClean="0">
                <a:latin typeface="Tw Cen MT" panose="020B0602020104020603" pitchFamily="34" charset="0"/>
              </a:rPr>
              <a:t>Alam</a:t>
            </a:r>
            <a:r>
              <a:rPr lang="en-MY" sz="1000" dirty="0" smtClean="0">
                <a:latin typeface="Tw Cen MT" panose="020B0602020104020603" pitchFamily="34" charset="0"/>
              </a:rPr>
              <a:t> (MBSA)        	</a:t>
            </a:r>
          </a:p>
          <a:p>
            <a:pPr marL="228600" indent="-228600">
              <a:buAutoNum type="arabicPeriod"/>
            </a:pPr>
            <a:r>
              <a:rPr lang="en-MY" sz="1000" dirty="0" err="1" smtClean="0">
                <a:latin typeface="Tw Cen MT" panose="020B0602020104020603" pitchFamily="34" charset="0"/>
              </a:rPr>
              <a:t>Majlis</a:t>
            </a:r>
            <a:r>
              <a:rPr lang="en-MY" sz="1000" dirty="0" smtClean="0">
                <a:latin typeface="Tw Cen MT" panose="020B0602020104020603" pitchFamily="34" charset="0"/>
              </a:rPr>
              <a:t> </a:t>
            </a:r>
            <a:r>
              <a:rPr lang="en-MY" sz="1000" dirty="0" err="1" smtClean="0">
                <a:latin typeface="Tw Cen MT" panose="020B0602020104020603" pitchFamily="34" charset="0"/>
              </a:rPr>
              <a:t>Perbandaran</a:t>
            </a:r>
            <a:r>
              <a:rPr lang="en-MY" sz="1000" dirty="0" smtClean="0">
                <a:latin typeface="Tw Cen MT" panose="020B0602020104020603" pitchFamily="34" charset="0"/>
              </a:rPr>
              <a:t> </a:t>
            </a:r>
            <a:r>
              <a:rPr lang="en-MY" sz="1000" dirty="0" err="1" smtClean="0">
                <a:latin typeface="Tw Cen MT" panose="020B0602020104020603" pitchFamily="34" charset="0"/>
              </a:rPr>
              <a:t>Subang</a:t>
            </a:r>
            <a:r>
              <a:rPr lang="en-MY" sz="1000" dirty="0" smtClean="0">
                <a:latin typeface="Tw Cen MT" panose="020B0602020104020603" pitchFamily="34" charset="0"/>
              </a:rPr>
              <a:t> Jaya (MPSJ)</a:t>
            </a:r>
          </a:p>
          <a:p>
            <a:pPr marL="228600" indent="-228600">
              <a:buAutoNum type="arabicPeriod"/>
            </a:pPr>
            <a:r>
              <a:rPr lang="en-MY" sz="1000" dirty="0" err="1" smtClean="0">
                <a:latin typeface="Tw Cen MT" panose="020B0602020104020603" pitchFamily="34" charset="0"/>
              </a:rPr>
              <a:t>Majlis</a:t>
            </a:r>
            <a:r>
              <a:rPr lang="en-MY" sz="1000" dirty="0" smtClean="0">
                <a:latin typeface="Tw Cen MT" panose="020B0602020104020603" pitchFamily="34" charset="0"/>
              </a:rPr>
              <a:t> </a:t>
            </a:r>
            <a:r>
              <a:rPr lang="en-MY" sz="1000" dirty="0" err="1" smtClean="0">
                <a:latin typeface="Tw Cen MT" panose="020B0602020104020603" pitchFamily="34" charset="0"/>
              </a:rPr>
              <a:t>Perbandaran</a:t>
            </a:r>
            <a:r>
              <a:rPr lang="en-MY" sz="1000" dirty="0" smtClean="0">
                <a:latin typeface="Tw Cen MT" panose="020B0602020104020603" pitchFamily="34" charset="0"/>
              </a:rPr>
              <a:t> </a:t>
            </a:r>
            <a:r>
              <a:rPr lang="en-MY" sz="1000" dirty="0" err="1" smtClean="0">
                <a:latin typeface="Tw Cen MT" panose="020B0602020104020603" pitchFamily="34" charset="0"/>
              </a:rPr>
              <a:t>Kajang</a:t>
            </a:r>
            <a:r>
              <a:rPr lang="en-MY" sz="1000" dirty="0" smtClean="0">
                <a:latin typeface="Tw Cen MT" panose="020B0602020104020603" pitchFamily="34" charset="0"/>
              </a:rPr>
              <a:t> (MPKJ)</a:t>
            </a:r>
          </a:p>
          <a:p>
            <a:pPr marL="228600" indent="-228600">
              <a:buAutoNum type="arabicPeriod"/>
              <a:tabLst>
                <a:tab pos="2513013" algn="l"/>
              </a:tabLst>
            </a:pPr>
            <a:r>
              <a:rPr lang="en-MY" sz="1000" dirty="0" err="1" smtClean="0">
                <a:latin typeface="Tw Cen MT" panose="020B0602020104020603" pitchFamily="34" charset="0"/>
              </a:rPr>
              <a:t>Majlis</a:t>
            </a:r>
            <a:r>
              <a:rPr lang="en-MY" sz="1000" dirty="0" smtClean="0">
                <a:latin typeface="Tw Cen MT" panose="020B0602020104020603" pitchFamily="34" charset="0"/>
              </a:rPr>
              <a:t> </a:t>
            </a:r>
            <a:r>
              <a:rPr lang="en-MY" sz="1000" dirty="0" err="1" smtClean="0">
                <a:latin typeface="Tw Cen MT" panose="020B0602020104020603" pitchFamily="34" charset="0"/>
              </a:rPr>
              <a:t>Perbandaran</a:t>
            </a:r>
            <a:r>
              <a:rPr lang="en-MY" sz="1000" dirty="0" smtClean="0">
                <a:latin typeface="Tw Cen MT" panose="020B0602020104020603" pitchFamily="34" charset="0"/>
              </a:rPr>
              <a:t> </a:t>
            </a:r>
            <a:r>
              <a:rPr lang="en-MY" sz="1000" dirty="0" err="1" smtClean="0">
                <a:latin typeface="Tw Cen MT" panose="020B0602020104020603" pitchFamily="34" charset="0"/>
              </a:rPr>
              <a:t>Selayang</a:t>
            </a:r>
            <a:r>
              <a:rPr lang="en-MY" sz="1000" dirty="0" smtClean="0">
                <a:latin typeface="Tw Cen MT" panose="020B0602020104020603" pitchFamily="34" charset="0"/>
              </a:rPr>
              <a:t> (MPS)	       - 19/01/2018</a:t>
            </a:r>
          </a:p>
          <a:p>
            <a:pPr marL="228600" indent="-228600">
              <a:buAutoNum type="arabicPeriod"/>
            </a:pPr>
            <a:r>
              <a:rPr lang="en-MY" sz="1000" dirty="0" err="1" smtClean="0">
                <a:latin typeface="Tw Cen MT" panose="020B0602020104020603" pitchFamily="34" charset="0"/>
              </a:rPr>
              <a:t>Majlis</a:t>
            </a:r>
            <a:r>
              <a:rPr lang="en-MY" sz="1000" dirty="0" smtClean="0">
                <a:latin typeface="Tw Cen MT" panose="020B0602020104020603" pitchFamily="34" charset="0"/>
              </a:rPr>
              <a:t> </a:t>
            </a:r>
            <a:r>
              <a:rPr lang="en-MY" sz="1000" dirty="0" err="1" smtClean="0">
                <a:latin typeface="Tw Cen MT" panose="020B0602020104020603" pitchFamily="34" charset="0"/>
              </a:rPr>
              <a:t>Perbandaran</a:t>
            </a:r>
            <a:r>
              <a:rPr lang="en-MY" sz="1000" dirty="0" smtClean="0">
                <a:latin typeface="Tw Cen MT" panose="020B0602020104020603" pitchFamily="34" charset="0"/>
              </a:rPr>
              <a:t> </a:t>
            </a:r>
            <a:r>
              <a:rPr lang="en-MY" sz="1000" dirty="0" err="1" smtClean="0">
                <a:latin typeface="Tw Cen MT" panose="020B0602020104020603" pitchFamily="34" charset="0"/>
              </a:rPr>
              <a:t>Klang</a:t>
            </a:r>
            <a:r>
              <a:rPr lang="en-MY" sz="1000" dirty="0" smtClean="0">
                <a:latin typeface="Tw Cen MT" panose="020B0602020104020603" pitchFamily="34" charset="0"/>
              </a:rPr>
              <a:t> (MPK)</a:t>
            </a:r>
          </a:p>
          <a:p>
            <a:pPr marL="228600" indent="-228600">
              <a:buAutoNum type="arabicPeriod"/>
              <a:tabLst>
                <a:tab pos="2513013" algn="l"/>
              </a:tabLst>
            </a:pPr>
            <a:r>
              <a:rPr lang="en-MY" sz="1000" dirty="0" err="1" smtClean="0">
                <a:latin typeface="Tw Cen MT" panose="020B0602020104020603" pitchFamily="34" charset="0"/>
              </a:rPr>
              <a:t>Majlis</a:t>
            </a:r>
            <a:r>
              <a:rPr lang="en-MY" sz="1000" dirty="0" smtClean="0">
                <a:latin typeface="Tw Cen MT" panose="020B0602020104020603" pitchFamily="34" charset="0"/>
              </a:rPr>
              <a:t> </a:t>
            </a:r>
            <a:r>
              <a:rPr lang="en-MY" sz="1000" dirty="0" err="1" smtClean="0">
                <a:latin typeface="Tw Cen MT" panose="020B0602020104020603" pitchFamily="34" charset="0"/>
              </a:rPr>
              <a:t>Perbandaran</a:t>
            </a:r>
            <a:r>
              <a:rPr lang="en-MY" sz="1000" dirty="0" smtClean="0">
                <a:latin typeface="Tw Cen MT" panose="020B0602020104020603" pitchFamily="34" charset="0"/>
              </a:rPr>
              <a:t> </a:t>
            </a:r>
            <a:r>
              <a:rPr lang="en-MY" sz="1000" dirty="0" err="1" smtClean="0">
                <a:latin typeface="Tw Cen MT" panose="020B0602020104020603" pitchFamily="34" charset="0"/>
              </a:rPr>
              <a:t>Ampang</a:t>
            </a:r>
            <a:r>
              <a:rPr lang="en-MY" sz="1000" dirty="0" smtClean="0">
                <a:latin typeface="Tw Cen MT" panose="020B0602020104020603" pitchFamily="34" charset="0"/>
              </a:rPr>
              <a:t> Jaya (MPAJ)	</a:t>
            </a:r>
          </a:p>
          <a:p>
            <a:pPr marL="228600" indent="-228600">
              <a:buAutoNum type="arabicPeriod"/>
              <a:tabLst>
                <a:tab pos="2513013" algn="l"/>
              </a:tabLst>
            </a:pPr>
            <a:r>
              <a:rPr lang="en-MY" sz="1000" dirty="0" err="1" smtClean="0">
                <a:latin typeface="Tw Cen MT" panose="020B0602020104020603" pitchFamily="34" charset="0"/>
              </a:rPr>
              <a:t>Majlis</a:t>
            </a:r>
            <a:r>
              <a:rPr lang="en-MY" sz="1000" dirty="0" smtClean="0">
                <a:latin typeface="Tw Cen MT" panose="020B0602020104020603" pitchFamily="34" charset="0"/>
              </a:rPr>
              <a:t> Daerah Kuala Langat (MDKL)  	</a:t>
            </a:r>
          </a:p>
          <a:p>
            <a:pPr marL="228600" indent="-228600">
              <a:buAutoNum type="arabicPeriod"/>
            </a:pPr>
            <a:endParaRPr lang="en-MY" sz="1000" dirty="0" smtClean="0">
              <a:latin typeface="Tw Cen MT" panose="020B0602020104020603" pitchFamily="34" charset="0"/>
            </a:endParaRPr>
          </a:p>
          <a:p>
            <a:r>
              <a:rPr lang="en-MY" sz="1000" dirty="0" smtClean="0">
                <a:latin typeface="Tw Cen MT" panose="020B0602020104020603" pitchFamily="34" charset="0"/>
              </a:rPr>
              <a:t>IBS </a:t>
            </a:r>
            <a:r>
              <a:rPr lang="en-MY" sz="1000" dirty="0">
                <a:latin typeface="Tw Cen MT" panose="020B0602020104020603" pitchFamily="34" charset="0"/>
              </a:rPr>
              <a:t>a</a:t>
            </a:r>
            <a:r>
              <a:rPr lang="en-MY" sz="1000" dirty="0" smtClean="0">
                <a:latin typeface="Tw Cen MT" panose="020B0602020104020603" pitchFamily="34" charset="0"/>
              </a:rPr>
              <a:t>doption had been agreed </a:t>
            </a:r>
            <a:r>
              <a:rPr lang="en-MY" sz="1000" dirty="0">
                <a:latin typeface="Tw Cen MT" panose="020B0602020104020603" pitchFamily="34" charset="0"/>
              </a:rPr>
              <a:t>in principal </a:t>
            </a:r>
            <a:r>
              <a:rPr lang="en-MY" sz="1000" dirty="0" smtClean="0">
                <a:latin typeface="Tw Cen MT" panose="020B0602020104020603" pitchFamily="34" charset="0"/>
              </a:rPr>
              <a:t>by DBKL and MBPJ with </a:t>
            </a:r>
            <a:r>
              <a:rPr lang="en-MY" sz="1000" dirty="0">
                <a:latin typeface="Tw Cen MT" panose="020B0602020104020603" pitchFamily="34" charset="0"/>
              </a:rPr>
              <a:t>further details to be refined at the implementation level</a:t>
            </a:r>
            <a:r>
              <a:rPr lang="en-MY" sz="1000" dirty="0" smtClean="0">
                <a:latin typeface="Tw Cen MT" panose="020B0602020104020603" pitchFamily="34" charset="0"/>
              </a:rPr>
              <a:t>.</a:t>
            </a:r>
          </a:p>
          <a:p>
            <a:endParaRPr lang="en-US" sz="1000" dirty="0">
              <a:latin typeface="Tw Cen MT" panose="020B0602020104020603" pitchFamily="34" charset="0"/>
            </a:endParaRPr>
          </a:p>
        </p:txBody>
      </p:sp>
      <p:sp>
        <p:nvSpPr>
          <p:cNvPr id="12" name="Right Brace 11"/>
          <p:cNvSpPr/>
          <p:nvPr/>
        </p:nvSpPr>
        <p:spPr>
          <a:xfrm>
            <a:off x="2685855" y="7969260"/>
            <a:ext cx="87094" cy="103490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Tree>
    <p:extLst>
      <p:ext uri="{BB962C8B-B14F-4D97-AF65-F5344CB8AC3E}">
        <p14:creationId xmlns:p14="http://schemas.microsoft.com/office/powerpoint/2010/main" val="34073895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19" name="Table 18"/>
          <p:cNvGraphicFramePr>
            <a:graphicFrameLocks noGrp="1"/>
          </p:cNvGraphicFramePr>
          <p:nvPr>
            <p:extLst/>
          </p:nvPr>
        </p:nvGraphicFramePr>
        <p:xfrm>
          <a:off x="4316819" y="243851"/>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Ahmad Farrin Mokhtar</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Idrus Din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KPKT/ 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360089"/>
          <a:ext cx="4965406" cy="1609344"/>
        </p:xfrm>
        <a:graphic>
          <a:graphicData uri="http://schemas.openxmlformats.org/drawingml/2006/table">
            <a:tbl>
              <a:tblPr firstRow="1" bandRow="1">
                <a:tableStyleId>{5C22544A-7EE6-4342-B048-85BDC9FD1C3A}</a:tableStyleId>
              </a:tblPr>
              <a:tblGrid>
                <a:gridCol w="496540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100% new Development Order by identified Local Authorities in three states  (Selangor, Johor &amp; </a:t>
                      </a:r>
                      <a:r>
                        <a:rPr lang="en-MY" sz="1000" b="0" kern="1200" dirty="0" err="1" smtClean="0">
                          <a:solidFill>
                            <a:schemeClr val="tx1"/>
                          </a:solidFill>
                          <a:latin typeface="Tw Cen MT" panose="020B0602020104020603" pitchFamily="34" charset="0"/>
                          <a:ea typeface="+mn-ea"/>
                          <a:cs typeface="+mn-cs"/>
                        </a:rPr>
                        <a:t>Pulau</a:t>
                      </a:r>
                      <a:r>
                        <a:rPr lang="en-MY" sz="1000" b="0" kern="1200" dirty="0" smtClean="0">
                          <a:solidFill>
                            <a:schemeClr val="tx1"/>
                          </a:solidFill>
                          <a:latin typeface="Tw Cen MT" panose="020B0602020104020603" pitchFamily="34" charset="0"/>
                          <a:ea typeface="+mn-ea"/>
                          <a:cs typeface="+mn-cs"/>
                        </a:rPr>
                        <a:t> Pinang) for projects RM50Mn and above achieved minimum 50 IBS Score by 2020</a:t>
                      </a:r>
                      <a:endParaRPr lang="en-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P3 - Accelerate adoption of IBS, mechanisation and modern practices</a:t>
                      </a:r>
                      <a:r>
                        <a:rPr lang="en-MY" sz="1000" b="0" kern="1200" baseline="0" dirty="0" smtClean="0">
                          <a:solidFill>
                            <a:schemeClr val="tx1"/>
                          </a:solidFill>
                          <a:latin typeface="Tw Cen MT" panose="020B0602020104020603" pitchFamily="34" charset="0"/>
                          <a:ea typeface="+mn-ea"/>
                          <a:cs typeface="+mn-cs"/>
                        </a:rPr>
                        <a:t> </a:t>
                      </a:r>
                      <a:r>
                        <a:rPr lang="en-MY" sz="1000" b="0" kern="1200" dirty="0" smtClean="0">
                          <a:solidFill>
                            <a:schemeClr val="tx1"/>
                          </a:solidFill>
                          <a:latin typeface="Tw Cen MT" panose="020B0602020104020603" pitchFamily="34" charset="0"/>
                          <a:ea typeface="+mn-ea"/>
                          <a:cs typeface="+mn-cs"/>
                        </a:rPr>
                        <a:t>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P3b - Drive scale of IBS adoption via private sector projects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P3-065</a:t>
            </a:r>
            <a:endParaRPr lang="ms-MY" sz="2800" dirty="0">
              <a:solidFill>
                <a:schemeClr val="bg1"/>
              </a:solidFill>
            </a:endParaRPr>
          </a:p>
        </p:txBody>
      </p:sp>
      <p:sp>
        <p:nvSpPr>
          <p:cNvPr id="15" name="TextBox 14"/>
          <p:cNvSpPr txBox="1"/>
          <p:nvPr/>
        </p:nvSpPr>
        <p:spPr>
          <a:xfrm>
            <a:off x="0" y="4004418"/>
            <a:ext cx="6858000" cy="230832"/>
          </a:xfrm>
          <a:prstGeom prst="rect">
            <a:avLst/>
          </a:prstGeom>
          <a:solidFill>
            <a:schemeClr val="bg2">
              <a:lumMod val="50000"/>
            </a:schemeClr>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948718"/>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
        <p:nvSpPr>
          <p:cNvPr id="13" name="Rectangle 12"/>
          <p:cNvSpPr/>
          <p:nvPr/>
        </p:nvSpPr>
        <p:spPr>
          <a:xfrm>
            <a:off x="2507434" y="4768334"/>
            <a:ext cx="1843132" cy="369332"/>
          </a:xfrm>
          <a:prstGeom prst="rect">
            <a:avLst/>
          </a:prstGeom>
        </p:spPr>
        <p:txBody>
          <a:bodyPr wrap="none">
            <a:spAutoFit/>
          </a:bodyPr>
          <a:lstStyle/>
          <a:p>
            <a:pPr algn="ctr" defTabSz="685800">
              <a:defRPr/>
            </a:pPr>
            <a:r>
              <a:rPr lang="ms-MY" dirty="0" smtClean="0">
                <a:solidFill>
                  <a:schemeClr val="bg1"/>
                </a:solidFill>
                <a:latin typeface="Tw Cen MT" panose="020B0602020104020603" pitchFamily="34" charset="0"/>
              </a:rPr>
              <a:t>Weightage : 20%</a:t>
            </a:r>
          </a:p>
        </p:txBody>
      </p:sp>
      <p:graphicFrame>
        <p:nvGraphicFramePr>
          <p:cNvPr id="14" name="Table 13"/>
          <p:cNvGraphicFramePr>
            <a:graphicFrameLocks noGrp="1"/>
          </p:cNvGraphicFramePr>
          <p:nvPr>
            <p:extLst/>
          </p:nvPr>
        </p:nvGraphicFramePr>
        <p:xfrm>
          <a:off x="0" y="2211584"/>
          <a:ext cx="6858000" cy="1760902"/>
        </p:xfrm>
        <a:graphic>
          <a:graphicData uri="http://schemas.openxmlformats.org/drawingml/2006/table">
            <a:tbl>
              <a:tblPr firstRow="1" bandRow="1">
                <a:tableStyleId>{5C22544A-7EE6-4342-B048-85BDC9FD1C3A}</a:tableStyleId>
              </a:tblPr>
              <a:tblGrid>
                <a:gridCol w="1403496">
                  <a:extLst>
                    <a:ext uri="{9D8B030D-6E8A-4147-A177-3AD203B41FA5}">
                      <a16:colId xmlns:a16="http://schemas.microsoft.com/office/drawing/2014/main" val="2124581660"/>
                    </a:ext>
                  </a:extLst>
                </a:gridCol>
                <a:gridCol w="1456660">
                  <a:extLst>
                    <a:ext uri="{9D8B030D-6E8A-4147-A177-3AD203B41FA5}">
                      <a16:colId xmlns:a16="http://schemas.microsoft.com/office/drawing/2014/main" val="3372148144"/>
                    </a:ext>
                  </a:extLst>
                </a:gridCol>
                <a:gridCol w="1307805">
                  <a:extLst>
                    <a:ext uri="{9D8B030D-6E8A-4147-A177-3AD203B41FA5}">
                      <a16:colId xmlns:a16="http://schemas.microsoft.com/office/drawing/2014/main" val="384475541"/>
                    </a:ext>
                  </a:extLst>
                </a:gridCol>
                <a:gridCol w="1339702">
                  <a:extLst>
                    <a:ext uri="{9D8B030D-6E8A-4147-A177-3AD203B41FA5}">
                      <a16:colId xmlns:a16="http://schemas.microsoft.com/office/drawing/2014/main" val="3666211108"/>
                    </a:ext>
                  </a:extLst>
                </a:gridCol>
                <a:gridCol w="1350337">
                  <a:extLst>
                    <a:ext uri="{9D8B030D-6E8A-4147-A177-3AD203B41FA5}">
                      <a16:colId xmlns:a16="http://schemas.microsoft.com/office/drawing/2014/main" val="2017577163"/>
                    </a:ext>
                  </a:extLst>
                </a:gridCol>
              </a:tblGrid>
              <a:tr h="35922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395142">
                <a:tc>
                  <a:txBody>
                    <a:bodyPr/>
                    <a:lstStyle/>
                    <a:p>
                      <a:pPr>
                        <a:lnSpc>
                          <a:spcPct val="100000"/>
                        </a:lnSpc>
                      </a:pPr>
                      <a:r>
                        <a:rPr lang="ms-MY" sz="900" dirty="0" smtClean="0">
                          <a:solidFill>
                            <a:srgbClr val="000000"/>
                          </a:solidFill>
                          <a:latin typeface="Tw Cen MT" pitchFamily="34" charset="0"/>
                        </a:rPr>
                        <a:t>Criteria to mandate IBS in Private Sector established and approved by MNKT</a:t>
                      </a:r>
                    </a:p>
                    <a:p>
                      <a:pPr>
                        <a:lnSpc>
                          <a:spcPct val="100000"/>
                        </a:lnSpc>
                      </a:pPr>
                      <a:endParaRPr lang="ms-MY" sz="900" dirty="0" smtClean="0">
                        <a:solidFill>
                          <a:srgbClr val="000000"/>
                        </a:solidFill>
                        <a:latin typeface="Tw Cen MT" pitchFamily="34" charset="0"/>
                      </a:endParaRPr>
                    </a:p>
                    <a:p>
                      <a:pPr>
                        <a:lnSpc>
                          <a:spcPct val="100000"/>
                        </a:lnSpc>
                      </a:pPr>
                      <a:r>
                        <a:rPr lang="ms-MY" sz="900" dirty="0" smtClean="0">
                          <a:solidFill>
                            <a:srgbClr val="000000"/>
                          </a:solidFill>
                          <a:latin typeface="Tw Cen MT" pitchFamily="34" charset="0"/>
                        </a:rPr>
                        <a:t>IBS criteria for new private sector projects announced  by KPKT</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rgbClr val="231F20"/>
                          </a:solidFill>
                          <a:latin typeface="Tw Cen MT" pitchFamily="34" charset="0"/>
                        </a:rPr>
                        <a:t>PBTs </a:t>
                      </a:r>
                      <a:r>
                        <a:rPr lang="en-MY" sz="900" dirty="0" smtClean="0">
                          <a:solidFill>
                            <a:srgbClr val="231F20"/>
                          </a:solidFill>
                          <a:latin typeface="Tw Cen MT" pitchFamily="34" charset="0"/>
                        </a:rPr>
                        <a:t>in three states </a:t>
                      </a:r>
                      <a:r>
                        <a:rPr lang="ms-MY" sz="900" dirty="0" smtClean="0">
                          <a:solidFill>
                            <a:srgbClr val="231F20"/>
                          </a:solidFill>
                          <a:latin typeface="Tw Cen MT" pitchFamily="34" charset="0"/>
                        </a:rPr>
                        <a:t>agreement  to adopt </a:t>
                      </a:r>
                      <a:r>
                        <a:rPr lang="ms-MY" sz="900" dirty="0" smtClean="0">
                          <a:solidFill>
                            <a:srgbClr val="000000"/>
                          </a:solidFill>
                          <a:latin typeface="Tw Cen MT" pitchFamily="34" charset="0"/>
                        </a:rPr>
                        <a:t>IBS criteria as a prerequisite for issuance of DO secured and implemented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rgbClr val="000000"/>
                          </a:solidFill>
                          <a:latin typeface="Tw Cen MT" pitchFamily="34" charset="0"/>
                        </a:rPr>
                        <a:t>KPKT Report on IBS adoption for private sector project </a:t>
                      </a:r>
                      <a:r>
                        <a:rPr lang="en-MY" sz="900" dirty="0" smtClean="0">
                          <a:solidFill>
                            <a:srgbClr val="231F20"/>
                          </a:solidFill>
                          <a:latin typeface="Tw Cen MT" pitchFamily="34" charset="0"/>
                        </a:rPr>
                        <a:t>in three states </a:t>
                      </a:r>
                      <a:r>
                        <a:rPr lang="ms-MY" sz="900" dirty="0" smtClean="0">
                          <a:solidFill>
                            <a:srgbClr val="000000"/>
                          </a:solidFill>
                          <a:latin typeface="Tw Cen MT" pitchFamily="34" charset="0"/>
                        </a:rPr>
                        <a:t>published. </a:t>
                      </a:r>
                    </a:p>
                    <a:p>
                      <a:pPr>
                        <a:lnSpc>
                          <a:spcPct val="100000"/>
                        </a:lnSpc>
                      </a:pPr>
                      <a:endParaRPr lang="ms-MY" sz="900" dirty="0" smtClean="0">
                        <a:solidFill>
                          <a:srgbClr val="000000"/>
                        </a:solidFill>
                        <a:latin typeface="Tw Cen MT" pitchFamily="34" charset="0"/>
                      </a:endParaRPr>
                    </a:p>
                    <a:p>
                      <a:pPr>
                        <a:lnSpc>
                          <a:spcPct val="100000"/>
                        </a:lnSpc>
                      </a:pPr>
                      <a:r>
                        <a:rPr lang="ms-MY" sz="900" dirty="0" smtClean="0">
                          <a:solidFill>
                            <a:srgbClr val="000000"/>
                          </a:solidFill>
                          <a:latin typeface="Tw Cen MT" pitchFamily="34" charset="0"/>
                        </a:rPr>
                        <a:t>Corrective action for non- compliance of IBS adoption proposed and implemented</a:t>
                      </a:r>
                    </a:p>
                  </a:txBody>
                  <a:tcPr>
                    <a:solidFill>
                      <a:schemeClr val="bg2">
                        <a:lumMod val="50000"/>
                        <a:alpha val="13000"/>
                      </a:schemeClr>
                    </a:solidFill>
                  </a:tcPr>
                </a:tc>
                <a:tc>
                  <a:txBody>
                    <a:bodyPr/>
                    <a:lstStyle/>
                    <a:p>
                      <a:pPr>
                        <a:lnSpc>
                          <a:spcPct val="100000"/>
                        </a:lnSpc>
                      </a:pPr>
                      <a:r>
                        <a:rPr lang="ms-MY" sz="900" dirty="0" smtClean="0">
                          <a:solidFill>
                            <a:srgbClr val="000000"/>
                          </a:solidFill>
                          <a:latin typeface="Tw Cen MT" pitchFamily="34" charset="0"/>
                        </a:rPr>
                        <a:t>KPKT Report on IBS adoption for private sector project </a:t>
                      </a:r>
                      <a:r>
                        <a:rPr lang="en-MY" sz="900" dirty="0" smtClean="0">
                          <a:solidFill>
                            <a:srgbClr val="231F20"/>
                          </a:solidFill>
                          <a:latin typeface="Tw Cen MT" pitchFamily="34" charset="0"/>
                        </a:rPr>
                        <a:t>in three states </a:t>
                      </a:r>
                      <a:r>
                        <a:rPr lang="ms-MY" sz="900" dirty="0" smtClean="0">
                          <a:solidFill>
                            <a:srgbClr val="000000"/>
                          </a:solidFill>
                          <a:latin typeface="Tw Cen MT" pitchFamily="34" charset="0"/>
                        </a:rPr>
                        <a:t>published. </a:t>
                      </a:r>
                    </a:p>
                    <a:p>
                      <a:pPr>
                        <a:lnSpc>
                          <a:spcPct val="100000"/>
                        </a:lnSpc>
                      </a:pPr>
                      <a:endParaRPr lang="ms-MY" sz="900" dirty="0" smtClean="0">
                        <a:solidFill>
                          <a:srgbClr val="000000"/>
                        </a:solidFill>
                        <a:latin typeface="Tw Cen MT" pitchFamily="34" charset="0"/>
                      </a:endParaRPr>
                    </a:p>
                    <a:p>
                      <a:pPr>
                        <a:lnSpc>
                          <a:spcPct val="100000"/>
                        </a:lnSpc>
                      </a:pPr>
                      <a:r>
                        <a:rPr lang="ms-MY" sz="900" dirty="0" smtClean="0">
                          <a:solidFill>
                            <a:srgbClr val="000000"/>
                          </a:solidFill>
                          <a:latin typeface="Tw Cen MT" pitchFamily="34" charset="0"/>
                        </a:rPr>
                        <a:t>Corrective action for non- compliance of IBS adoption proposed and implemented</a:t>
                      </a:r>
                    </a:p>
                  </a:txBody>
                  <a:tcPr>
                    <a:solidFill>
                      <a:schemeClr val="bg2">
                        <a:lumMod val="50000"/>
                        <a:alpha val="13000"/>
                      </a:schemeClr>
                    </a:solidFill>
                  </a:tcPr>
                </a:tc>
                <a:tc>
                  <a:txBody>
                    <a:bodyPr/>
                    <a:lstStyle/>
                    <a:p>
                      <a:pPr>
                        <a:lnSpc>
                          <a:spcPct val="100000"/>
                        </a:lnSpc>
                      </a:pPr>
                      <a:r>
                        <a:rPr lang="ms-MY" sz="900" dirty="0" smtClean="0">
                          <a:solidFill>
                            <a:srgbClr val="000000"/>
                          </a:solidFill>
                          <a:latin typeface="Tw Cen MT" pitchFamily="34" charset="0"/>
                        </a:rPr>
                        <a:t>KPKT Report on IBS adoption for private sector project </a:t>
                      </a:r>
                      <a:r>
                        <a:rPr lang="en-MY" sz="900" dirty="0" smtClean="0">
                          <a:solidFill>
                            <a:srgbClr val="231F20"/>
                          </a:solidFill>
                          <a:latin typeface="Tw Cen MT" pitchFamily="34" charset="0"/>
                        </a:rPr>
                        <a:t>in three </a:t>
                      </a:r>
                      <a:r>
                        <a:rPr lang="ms-MY" sz="900" dirty="0" smtClean="0">
                          <a:solidFill>
                            <a:srgbClr val="000000"/>
                          </a:solidFill>
                          <a:latin typeface="Tw Cen MT" pitchFamily="34" charset="0"/>
                        </a:rPr>
                        <a:t>states published. </a:t>
                      </a:r>
                    </a:p>
                    <a:p>
                      <a:pPr>
                        <a:lnSpc>
                          <a:spcPct val="100000"/>
                        </a:lnSpc>
                      </a:pPr>
                      <a:endParaRPr lang="ms-MY" sz="900" dirty="0" smtClean="0">
                        <a:solidFill>
                          <a:srgbClr val="000000"/>
                        </a:solidFill>
                        <a:latin typeface="Tw Cen MT" pitchFamily="34" charset="0"/>
                      </a:endParaRPr>
                    </a:p>
                    <a:p>
                      <a:pPr>
                        <a:lnSpc>
                          <a:spcPct val="100000"/>
                        </a:lnSpc>
                      </a:pPr>
                      <a:r>
                        <a:rPr lang="ms-MY" sz="900" dirty="0" smtClean="0">
                          <a:solidFill>
                            <a:srgbClr val="000000"/>
                          </a:solidFill>
                          <a:latin typeface="Tw Cen MT" pitchFamily="34" charset="0"/>
                        </a:rPr>
                        <a:t>Corrective action for non- compliance of IBS adoption proposed and implemented</a:t>
                      </a: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17" name="TextBox 16"/>
          <p:cNvSpPr txBox="1"/>
          <p:nvPr/>
        </p:nvSpPr>
        <p:spPr>
          <a:xfrm>
            <a:off x="1" y="4291375"/>
            <a:ext cx="6800850" cy="4324261"/>
          </a:xfrm>
          <a:prstGeom prst="rect">
            <a:avLst/>
          </a:prstGeom>
          <a:noFill/>
        </p:spPr>
        <p:txBody>
          <a:bodyPr wrap="square" rtlCol="0">
            <a:spAutoFit/>
          </a:bodyPr>
          <a:lstStyle/>
          <a:p>
            <a:r>
              <a:rPr lang="en-US" sz="1000" dirty="0">
                <a:latin typeface="Tw Cen MT" panose="020B0602020104020603" pitchFamily="34" charset="0"/>
              </a:rPr>
              <a:t>This KPI is under the purview of IWG10.</a:t>
            </a:r>
          </a:p>
          <a:p>
            <a:pPr>
              <a:lnSpc>
                <a:spcPct val="100000"/>
              </a:lnSpc>
            </a:pPr>
            <a:endParaRPr lang="ms-MY" sz="500" b="1" dirty="0" smtClean="0">
              <a:latin typeface="Tw Cen MT" pitchFamily="34" charset="0"/>
            </a:endParaRPr>
          </a:p>
          <a:p>
            <a:pPr>
              <a:lnSpc>
                <a:spcPct val="100000"/>
              </a:lnSpc>
            </a:pPr>
            <a:r>
              <a:rPr lang="ms-MY" sz="1000" b="1" dirty="0" smtClean="0">
                <a:latin typeface="Tw Cen MT" pitchFamily="34" charset="0"/>
              </a:rPr>
              <a:t>Criteria to mandate IBS in Private Sector</a:t>
            </a:r>
            <a:endParaRPr lang="ms-MY" sz="1000" b="1" strike="sngStrike" dirty="0" smtClean="0">
              <a:latin typeface="Tw Cen MT" pitchFamily="34" charset="0"/>
            </a:endParaRPr>
          </a:p>
          <a:p>
            <a:pPr algn="just"/>
            <a:r>
              <a:rPr lang="en-MY" sz="1000" dirty="0" smtClean="0">
                <a:latin typeface="Tw Cen MT" panose="020B0602020104020603" pitchFamily="34" charset="0"/>
              </a:rPr>
              <a:t>A guideline to mandate IBS adoption in Private Sector for Projects worth RM50Mn and above to achieve a minimum 50 IBS Score was established and submitted to Ministry of Work in 2016.   KPKT was to table the guideline to the MNKT for approval. </a:t>
            </a:r>
            <a:r>
              <a:rPr lang="en-US" sz="1000" dirty="0">
                <a:latin typeface="Tw Cen MT" panose="020B0602020104020603" pitchFamily="34" charset="0"/>
              </a:rPr>
              <a:t>MNKT Meeting held on 10 July 2017 approved the policy to mandate </a:t>
            </a:r>
            <a:r>
              <a:rPr lang="en-MY" sz="1000" dirty="0">
                <a:latin typeface="Tw Cen MT" panose="020B0602020104020603" pitchFamily="34" charset="0"/>
              </a:rPr>
              <a:t>IBS adoption in Private Sector for Projects worth RM50Mn and above to achieve a minimum 50 IBS Score </a:t>
            </a:r>
            <a:r>
              <a:rPr lang="en-US" sz="1000" dirty="0">
                <a:latin typeface="Tw Cen MT" panose="020B0602020104020603" pitchFamily="34" charset="0"/>
              </a:rPr>
              <a:t>to be adopted via Development Order (DO) or Building Plan approval by PBTs.  The policy was also agreed by the </a:t>
            </a:r>
            <a:r>
              <a:rPr lang="en-US" sz="1000" dirty="0" err="1">
                <a:latin typeface="Tw Cen MT" panose="020B0602020104020603" pitchFamily="34" charset="0"/>
              </a:rPr>
              <a:t>Mesyuarat</a:t>
            </a:r>
            <a:r>
              <a:rPr lang="en-US" sz="1000" dirty="0">
                <a:latin typeface="Tw Cen MT" panose="020B0602020104020603" pitchFamily="34" charset="0"/>
              </a:rPr>
              <a:t> </a:t>
            </a:r>
            <a:r>
              <a:rPr lang="en-US" sz="1000" dirty="0" err="1">
                <a:latin typeface="Tw Cen MT" panose="020B0602020104020603" pitchFamily="34" charset="0"/>
              </a:rPr>
              <a:t>Menteri-Menteri</a:t>
            </a:r>
            <a:r>
              <a:rPr lang="en-US" sz="1000" dirty="0">
                <a:latin typeface="Tw Cen MT" panose="020B0602020104020603" pitchFamily="34" charset="0"/>
              </a:rPr>
              <a:t> </a:t>
            </a:r>
            <a:r>
              <a:rPr lang="en-US" sz="1000" dirty="0" err="1">
                <a:latin typeface="Tw Cen MT" panose="020B0602020104020603" pitchFamily="34" charset="0"/>
              </a:rPr>
              <a:t>Besar</a:t>
            </a:r>
            <a:r>
              <a:rPr lang="en-US" sz="1000" dirty="0">
                <a:latin typeface="Tw Cen MT" panose="020B0602020104020603" pitchFamily="34" charset="0"/>
              </a:rPr>
              <a:t> &amp; </a:t>
            </a:r>
            <a:r>
              <a:rPr lang="en-US" sz="1000" dirty="0" err="1">
                <a:latin typeface="Tw Cen MT" panose="020B0602020104020603" pitchFamily="34" charset="0"/>
              </a:rPr>
              <a:t>Ketua</a:t>
            </a:r>
            <a:r>
              <a:rPr lang="en-US" sz="1000" dirty="0">
                <a:latin typeface="Tw Cen MT" panose="020B0602020104020603" pitchFamily="34" charset="0"/>
              </a:rPr>
              <a:t> </a:t>
            </a:r>
            <a:r>
              <a:rPr lang="en-US" sz="1000" dirty="0" err="1">
                <a:latin typeface="Tw Cen MT" panose="020B0602020104020603" pitchFamily="34" charset="0"/>
              </a:rPr>
              <a:t>Menteri</a:t>
            </a:r>
            <a:r>
              <a:rPr lang="en-US" sz="1000" dirty="0">
                <a:latin typeface="Tw Cen MT" panose="020B0602020104020603" pitchFamily="34" charset="0"/>
              </a:rPr>
              <a:t> held on 10 October 2017</a:t>
            </a:r>
            <a:r>
              <a:rPr lang="en-US" sz="1000" dirty="0" smtClean="0">
                <a:latin typeface="Tw Cen MT" panose="020B0602020104020603" pitchFamily="34" charset="0"/>
              </a:rPr>
              <a:t>.</a:t>
            </a:r>
          </a:p>
          <a:p>
            <a:pPr algn="just"/>
            <a:endParaRPr lang="en-US" sz="1000" dirty="0">
              <a:latin typeface="Tw Cen MT" panose="020B0602020104020603" pitchFamily="34" charset="0"/>
            </a:endParaRPr>
          </a:p>
          <a:p>
            <a:pPr algn="just"/>
            <a:r>
              <a:rPr lang="en-US" sz="1000" dirty="0">
                <a:latin typeface="Tw Cen MT" panose="020B0602020104020603" pitchFamily="34" charset="0"/>
              </a:rPr>
              <a:t>In order for the policy to be implemented by the PBTs, it has to be passed in a state EXCO meeting chaired by the </a:t>
            </a:r>
            <a:r>
              <a:rPr lang="en-US" sz="1000" dirty="0" err="1">
                <a:latin typeface="Tw Cen MT" panose="020B0602020104020603" pitchFamily="34" charset="0"/>
              </a:rPr>
              <a:t>Menteri</a:t>
            </a:r>
            <a:r>
              <a:rPr lang="en-US" sz="1000" dirty="0">
                <a:latin typeface="Tw Cen MT" panose="020B0602020104020603" pitchFamily="34" charset="0"/>
              </a:rPr>
              <a:t> </a:t>
            </a:r>
            <a:r>
              <a:rPr lang="en-US" sz="1000" dirty="0" err="1">
                <a:latin typeface="Tw Cen MT" panose="020B0602020104020603" pitchFamily="34" charset="0"/>
              </a:rPr>
              <a:t>Besar</a:t>
            </a:r>
            <a:r>
              <a:rPr lang="en-US" sz="1000" dirty="0">
                <a:latin typeface="Tw Cen MT" panose="020B0602020104020603" pitchFamily="34" charset="0"/>
              </a:rPr>
              <a:t>. CIDB is currently putting up road shows to enlighten the PBTs on the implementation and execution of the above policy through engagements with the State Secretary.  The road shows were executed to all states except Terengganu and </a:t>
            </a:r>
            <a:r>
              <a:rPr lang="en-US" sz="1000" dirty="0" err="1">
                <a:latin typeface="Tw Cen MT" panose="020B0602020104020603" pitchFamily="34" charset="0"/>
              </a:rPr>
              <a:t>Pulau</a:t>
            </a:r>
            <a:r>
              <a:rPr lang="en-US" sz="1000" dirty="0">
                <a:latin typeface="Tw Cen MT" panose="020B0602020104020603" pitchFamily="34" charset="0"/>
              </a:rPr>
              <a:t> </a:t>
            </a:r>
            <a:r>
              <a:rPr lang="en-US" sz="1000" dirty="0" smtClean="0">
                <a:latin typeface="Tw Cen MT" panose="020B0602020104020603" pitchFamily="34" charset="0"/>
              </a:rPr>
              <a:t>Pinang. </a:t>
            </a:r>
            <a:r>
              <a:rPr lang="en-US" sz="1000" dirty="0">
                <a:latin typeface="Tw Cen MT" panose="020B0602020104020603" pitchFamily="34" charset="0"/>
              </a:rPr>
              <a:t>KPKT will issue a circular to all PBTs to enforce the IBS policy approved by MNKT. </a:t>
            </a:r>
          </a:p>
          <a:p>
            <a:pPr algn="just"/>
            <a:endParaRPr lang="en-US" sz="1000" dirty="0">
              <a:latin typeface="Tw Cen MT" panose="020B0602020104020603" pitchFamily="34" charset="0"/>
            </a:endParaRPr>
          </a:p>
          <a:p>
            <a:pPr algn="just"/>
            <a:r>
              <a:rPr lang="en-US" sz="1000" dirty="0" smtClean="0">
                <a:latin typeface="Tw Cen MT" panose="020B0602020104020603" pitchFamily="34" charset="0"/>
              </a:rPr>
              <a:t>CIDB had discussed with KPKT on 20 April 2018 to review the KPI for IBS implementation mechanism as well as draft the IBS state circular for PBT. This revised KPI was presented in IWG10 Meeting </a:t>
            </a:r>
            <a:r>
              <a:rPr lang="en-US" sz="1000" dirty="0" err="1" smtClean="0">
                <a:latin typeface="Tw Cen MT" panose="020B0602020104020603" pitchFamily="34" charset="0"/>
              </a:rPr>
              <a:t>Bil</a:t>
            </a:r>
            <a:r>
              <a:rPr lang="en-US" sz="1000" dirty="0" smtClean="0">
                <a:latin typeface="Tw Cen MT" panose="020B0602020104020603" pitchFamily="34" charset="0"/>
              </a:rPr>
              <a:t>. 5 dated 8 June 2018 and approved by the committee. </a:t>
            </a:r>
          </a:p>
          <a:p>
            <a:pPr algn="just"/>
            <a:endParaRPr lang="en-MY" sz="1000" dirty="0" smtClean="0">
              <a:latin typeface="Tw Cen MT" panose="020B0602020104020603" pitchFamily="34" charset="0"/>
            </a:endParaRPr>
          </a:p>
          <a:p>
            <a:pPr algn="just" defTabSz="685800">
              <a:defRPr/>
            </a:pPr>
            <a:r>
              <a:rPr lang="ms-MY" sz="1000" b="1" dirty="0" smtClean="0">
                <a:latin typeface="Tw Cen MT" pitchFamily="34" charset="0"/>
              </a:rPr>
              <a:t>PBTs </a:t>
            </a:r>
            <a:r>
              <a:rPr lang="en-MY" sz="1000" b="1" dirty="0" smtClean="0">
                <a:latin typeface="Tw Cen MT" pitchFamily="34" charset="0"/>
              </a:rPr>
              <a:t>in three states </a:t>
            </a:r>
            <a:r>
              <a:rPr lang="ms-MY" sz="1000" b="1" dirty="0" smtClean="0">
                <a:latin typeface="Tw Cen MT" pitchFamily="34" charset="0"/>
              </a:rPr>
              <a:t>agreement  to adopt IBS criteria as a prerequisite for issuance of DO</a:t>
            </a:r>
            <a:endParaRPr lang="ms-MY" sz="1000" b="1" strike="sngStrike" dirty="0" smtClean="0">
              <a:latin typeface="Tw Cen MT" pitchFamily="34" charset="0"/>
            </a:endParaRPr>
          </a:p>
          <a:p>
            <a:pPr algn="just"/>
            <a:r>
              <a:rPr lang="en-MY" sz="1000" dirty="0" smtClean="0">
                <a:latin typeface="Tw Cen MT" panose="020B0602020104020603" pitchFamily="34" charset="0"/>
              </a:rPr>
              <a:t>The 3 states identified were Selangor, </a:t>
            </a:r>
            <a:r>
              <a:rPr lang="en-MY" sz="1000" dirty="0" err="1" smtClean="0">
                <a:latin typeface="Tw Cen MT" panose="020B0602020104020603" pitchFamily="34" charset="0"/>
              </a:rPr>
              <a:t>Pulau</a:t>
            </a:r>
            <a:r>
              <a:rPr lang="en-MY" sz="1000" dirty="0" smtClean="0">
                <a:latin typeface="Tw Cen MT" panose="020B0602020104020603" pitchFamily="34" charset="0"/>
              </a:rPr>
              <a:t> Pinang and Johor.  </a:t>
            </a:r>
            <a:r>
              <a:rPr lang="en-MY" sz="1000" dirty="0" err="1" smtClean="0">
                <a:latin typeface="Tw Cen MT" panose="020B0602020104020603" pitchFamily="34" charset="0"/>
              </a:rPr>
              <a:t>Pihak</a:t>
            </a:r>
            <a:r>
              <a:rPr lang="en-MY" sz="1000" dirty="0" smtClean="0">
                <a:latin typeface="Tw Cen MT" panose="020B0602020104020603" pitchFamily="34" charset="0"/>
              </a:rPr>
              <a:t> </a:t>
            </a:r>
            <a:r>
              <a:rPr lang="en-MY" sz="1000" dirty="0" err="1" smtClean="0">
                <a:latin typeface="Tw Cen MT" panose="020B0602020104020603" pitchFamily="34" charset="0"/>
              </a:rPr>
              <a:t>Berkuasa</a:t>
            </a:r>
            <a:r>
              <a:rPr lang="en-MY" sz="1000" dirty="0" smtClean="0">
                <a:latin typeface="Tw Cen MT" panose="020B0602020104020603" pitchFamily="34" charset="0"/>
              </a:rPr>
              <a:t> </a:t>
            </a:r>
            <a:r>
              <a:rPr lang="en-MY" sz="1000" dirty="0" err="1" smtClean="0">
                <a:latin typeface="Tw Cen MT" panose="020B0602020104020603" pitchFamily="34" charset="0"/>
              </a:rPr>
              <a:t>Tempatan</a:t>
            </a:r>
            <a:r>
              <a:rPr lang="en-MY" sz="1000" dirty="0" smtClean="0">
                <a:latin typeface="Tw Cen MT" panose="020B0602020104020603" pitchFamily="34" charset="0"/>
              </a:rPr>
              <a:t> (PBT) or Local Authorities in Selangor that had been engaged are as follows:</a:t>
            </a:r>
          </a:p>
          <a:p>
            <a:pPr marL="228600" indent="-228600">
              <a:buAutoNum type="arabicPeriod"/>
            </a:pPr>
            <a:r>
              <a:rPr lang="en-MY" sz="1000" dirty="0" err="1" smtClean="0">
                <a:latin typeface="Tw Cen MT" panose="020B0602020104020603" pitchFamily="34" charset="0"/>
              </a:rPr>
              <a:t>Majlis</a:t>
            </a:r>
            <a:r>
              <a:rPr lang="en-MY" sz="1000" dirty="0" smtClean="0">
                <a:latin typeface="Tw Cen MT" panose="020B0602020104020603" pitchFamily="34" charset="0"/>
              </a:rPr>
              <a:t> Daerah </a:t>
            </a:r>
            <a:r>
              <a:rPr lang="en-MY" sz="1000" dirty="0" err="1" smtClean="0">
                <a:latin typeface="Tw Cen MT" panose="020B0602020104020603" pitchFamily="34" charset="0"/>
              </a:rPr>
              <a:t>Hulu</a:t>
            </a:r>
            <a:r>
              <a:rPr lang="en-MY" sz="1000" dirty="0" smtClean="0">
                <a:latin typeface="Tw Cen MT" panose="020B0602020104020603" pitchFamily="34" charset="0"/>
              </a:rPr>
              <a:t> Selangor (MDHS)</a:t>
            </a:r>
          </a:p>
          <a:p>
            <a:pPr marL="228600" indent="-228600">
              <a:buAutoNum type="arabicPeriod"/>
            </a:pPr>
            <a:r>
              <a:rPr lang="en-MY" sz="1000" dirty="0" err="1" smtClean="0">
                <a:latin typeface="Tw Cen MT" panose="020B0602020104020603" pitchFamily="34" charset="0"/>
              </a:rPr>
              <a:t>Majlis</a:t>
            </a:r>
            <a:r>
              <a:rPr lang="en-MY" sz="1000" dirty="0" smtClean="0">
                <a:latin typeface="Tw Cen MT" panose="020B0602020104020603" pitchFamily="34" charset="0"/>
              </a:rPr>
              <a:t> Daerah Kuala Selangor (MDKS) 			</a:t>
            </a:r>
          </a:p>
          <a:p>
            <a:pPr marL="228600" indent="-228600">
              <a:buAutoNum type="arabicPeriod"/>
              <a:tabLst>
                <a:tab pos="2854325" algn="l"/>
              </a:tabLst>
            </a:pPr>
            <a:r>
              <a:rPr lang="en-MY" sz="1000" dirty="0" err="1" smtClean="0">
                <a:latin typeface="Tw Cen MT" panose="020B0602020104020603" pitchFamily="34" charset="0"/>
              </a:rPr>
              <a:t>Majlis</a:t>
            </a:r>
            <a:r>
              <a:rPr lang="en-MY" sz="1000" dirty="0" smtClean="0">
                <a:latin typeface="Tw Cen MT" panose="020B0602020104020603" pitchFamily="34" charset="0"/>
              </a:rPr>
              <a:t> Daerah </a:t>
            </a:r>
            <a:r>
              <a:rPr lang="en-MY" sz="1000" dirty="0" err="1" smtClean="0">
                <a:latin typeface="Tw Cen MT" panose="020B0602020104020603" pitchFamily="34" charset="0"/>
              </a:rPr>
              <a:t>Sabak</a:t>
            </a:r>
            <a:r>
              <a:rPr lang="en-MY" sz="1000" dirty="0" smtClean="0">
                <a:latin typeface="Tw Cen MT" panose="020B0602020104020603" pitchFamily="34" charset="0"/>
              </a:rPr>
              <a:t> </a:t>
            </a:r>
            <a:r>
              <a:rPr lang="en-MY" sz="1000" dirty="0" err="1" smtClean="0">
                <a:latin typeface="Tw Cen MT" panose="020B0602020104020603" pitchFamily="34" charset="0"/>
              </a:rPr>
              <a:t>Bernam</a:t>
            </a:r>
            <a:r>
              <a:rPr lang="en-MY" sz="1000" dirty="0" smtClean="0">
                <a:latin typeface="Tw Cen MT" panose="020B0602020104020603" pitchFamily="34" charset="0"/>
              </a:rPr>
              <a:t> (MDSB)                     - 19/01/2018</a:t>
            </a:r>
          </a:p>
          <a:p>
            <a:pPr marL="228600" indent="-228600">
              <a:buAutoNum type="arabicPeriod"/>
            </a:pPr>
            <a:r>
              <a:rPr lang="en-MY" sz="1000" dirty="0" err="1" smtClean="0">
                <a:latin typeface="Tw Cen MT" panose="020B0602020104020603" pitchFamily="34" charset="0"/>
              </a:rPr>
              <a:t>Majlis</a:t>
            </a:r>
            <a:r>
              <a:rPr lang="en-MY" sz="1000" dirty="0" smtClean="0">
                <a:latin typeface="Tw Cen MT" panose="020B0602020104020603" pitchFamily="34" charset="0"/>
              </a:rPr>
              <a:t> </a:t>
            </a:r>
            <a:r>
              <a:rPr lang="en-MY" sz="1000" dirty="0" err="1" smtClean="0">
                <a:latin typeface="Tw Cen MT" panose="020B0602020104020603" pitchFamily="34" charset="0"/>
              </a:rPr>
              <a:t>Perbandaran</a:t>
            </a:r>
            <a:r>
              <a:rPr lang="en-MY" sz="1000" dirty="0" smtClean="0">
                <a:latin typeface="Tw Cen MT" panose="020B0602020104020603" pitchFamily="34" charset="0"/>
              </a:rPr>
              <a:t> </a:t>
            </a:r>
            <a:r>
              <a:rPr lang="en-MY" sz="1000" dirty="0" err="1" smtClean="0">
                <a:latin typeface="Tw Cen MT" panose="020B0602020104020603" pitchFamily="34" charset="0"/>
              </a:rPr>
              <a:t>Sepang</a:t>
            </a:r>
            <a:r>
              <a:rPr lang="en-MY" sz="1000" dirty="0" smtClean="0">
                <a:latin typeface="Tw Cen MT" panose="020B0602020104020603" pitchFamily="34" charset="0"/>
              </a:rPr>
              <a:t> (</a:t>
            </a:r>
            <a:r>
              <a:rPr lang="en-MY" sz="1000" dirty="0" err="1" smtClean="0">
                <a:latin typeface="Tw Cen MT" panose="020B0602020104020603" pitchFamily="34" charset="0"/>
              </a:rPr>
              <a:t>MPSepang</a:t>
            </a:r>
            <a:r>
              <a:rPr lang="en-MY" sz="1000" dirty="0" smtClean="0">
                <a:latin typeface="Tw Cen MT" panose="020B0602020104020603" pitchFamily="34" charset="0"/>
              </a:rPr>
              <a:t>)</a:t>
            </a:r>
          </a:p>
          <a:p>
            <a:pPr marL="228600" indent="-228600"/>
            <a:endParaRPr lang="en-MY" sz="1000" dirty="0" smtClean="0">
              <a:latin typeface="Tw Cen MT" panose="020B0602020104020603" pitchFamily="34" charset="0"/>
            </a:endParaRPr>
          </a:p>
          <a:p>
            <a:r>
              <a:rPr lang="en-US" sz="1000" dirty="0" smtClean="0">
                <a:latin typeface="Tw Cen MT" panose="020B0602020104020603" pitchFamily="34" charset="0"/>
              </a:rPr>
              <a:t>The agreement from PBTs in </a:t>
            </a:r>
            <a:r>
              <a:rPr lang="en-US" sz="1000" dirty="0" err="1" smtClean="0">
                <a:latin typeface="Tw Cen MT" panose="020B0602020104020603" pitchFamily="34" charset="0"/>
              </a:rPr>
              <a:t>Pulau</a:t>
            </a:r>
            <a:r>
              <a:rPr lang="en-US" sz="1000" dirty="0" smtClean="0">
                <a:latin typeface="Tw Cen MT" panose="020B0602020104020603" pitchFamily="34" charset="0"/>
              </a:rPr>
              <a:t> Pinang and Johor </a:t>
            </a:r>
            <a:r>
              <a:rPr lang="en-US" sz="1000" dirty="0" err="1" smtClean="0">
                <a:latin typeface="Tw Cen MT" panose="020B0602020104020603" pitchFamily="34" charset="0"/>
              </a:rPr>
              <a:t>Bahru</a:t>
            </a:r>
            <a:r>
              <a:rPr lang="en-US" sz="1000" dirty="0">
                <a:latin typeface="Tw Cen MT" panose="020B0602020104020603" pitchFamily="34" charset="0"/>
              </a:rPr>
              <a:t> </a:t>
            </a:r>
            <a:r>
              <a:rPr lang="en-US" sz="1000" dirty="0" smtClean="0">
                <a:latin typeface="Tw Cen MT" panose="020B0602020104020603" pitchFamily="34" charset="0"/>
              </a:rPr>
              <a:t>have yet to be secured.</a:t>
            </a:r>
          </a:p>
          <a:p>
            <a:endParaRPr lang="en-US" sz="1000" dirty="0">
              <a:latin typeface="Tw Cen MT" panose="020B0602020104020603" pitchFamily="34" charset="0"/>
            </a:endParaRPr>
          </a:p>
          <a:p>
            <a:endParaRPr lang="en-US" sz="1000" dirty="0" smtClean="0">
              <a:latin typeface="Tw Cen MT" panose="020B0602020104020603" pitchFamily="34" charset="0"/>
            </a:endParaRPr>
          </a:p>
        </p:txBody>
      </p:sp>
      <p:sp>
        <p:nvSpPr>
          <p:cNvPr id="18" name="Right Brace 17"/>
          <p:cNvSpPr/>
          <p:nvPr/>
        </p:nvSpPr>
        <p:spPr>
          <a:xfrm>
            <a:off x="2709497" y="7366548"/>
            <a:ext cx="126903" cy="59157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21" name="Rectangle 20"/>
          <p:cNvSpPr/>
          <p:nvPr/>
        </p:nvSpPr>
        <p:spPr>
          <a:xfrm>
            <a:off x="1" y="4235250"/>
            <a:ext cx="6857999" cy="5635915"/>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416523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3574845"/>
            <a:ext cx="6857999" cy="6331155"/>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Ahmad Farrin Mokhtar</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Idrus Din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360089"/>
          <a:ext cx="4965406" cy="1456944"/>
        </p:xfrm>
        <a:graphic>
          <a:graphicData uri="http://schemas.openxmlformats.org/drawingml/2006/table">
            <a:tbl>
              <a:tblPr firstRow="1" bandRow="1">
                <a:tableStyleId>{5C22544A-7EE6-4342-B048-85BDC9FD1C3A}</a:tableStyleId>
              </a:tblPr>
              <a:tblGrid>
                <a:gridCol w="496540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At least 100 more new IBS component manufacturing plants established at various strategic locations by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P3 - Accelerate adoption of IBS, mechanisation and modern practices</a:t>
                      </a:r>
                      <a:r>
                        <a:rPr lang="en-MY" sz="1000" b="0" kern="1200" baseline="0" dirty="0" smtClean="0">
                          <a:solidFill>
                            <a:schemeClr val="tx1"/>
                          </a:solidFill>
                          <a:latin typeface="Tw Cen MT" panose="020B0602020104020603" pitchFamily="34" charset="0"/>
                          <a:ea typeface="+mn-ea"/>
                          <a:cs typeface="+mn-cs"/>
                        </a:rPr>
                        <a:t> </a:t>
                      </a:r>
                      <a:r>
                        <a:rPr lang="en-MY" sz="1000" b="0" kern="1200" dirty="0" smtClean="0">
                          <a:solidFill>
                            <a:schemeClr val="tx1"/>
                          </a:solidFill>
                          <a:latin typeface="Tw Cen MT" panose="020B0602020104020603" pitchFamily="34" charset="0"/>
                          <a:ea typeface="+mn-ea"/>
                          <a:cs typeface="+mn-cs"/>
                        </a:rPr>
                        <a:t>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P3c - Propel IBS supply chain via economic mechanisms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38099" y="3599360"/>
            <a:ext cx="6667501" cy="4478149"/>
          </a:xfrm>
          <a:prstGeom prst="rect">
            <a:avLst/>
          </a:prstGeom>
          <a:noFill/>
        </p:spPr>
        <p:txBody>
          <a:bodyPr wrap="square" rtlCol="0">
            <a:spAutoFit/>
          </a:bodyPr>
          <a:lstStyle/>
          <a:p>
            <a:r>
              <a:rPr lang="en-US" sz="1000" dirty="0">
                <a:latin typeface="Tw Cen MT" panose="020B0602020104020603" pitchFamily="34" charset="0"/>
              </a:rPr>
              <a:t>This KPI is under the purview of IWG10.</a:t>
            </a:r>
          </a:p>
          <a:p>
            <a:endParaRPr lang="en-MY" sz="500" dirty="0" smtClean="0">
              <a:latin typeface="Tw Cen MT" panose="020B0602020104020603" pitchFamily="34" charset="0"/>
            </a:endParaRPr>
          </a:p>
          <a:p>
            <a:pPr algn="just"/>
            <a:r>
              <a:rPr lang="en-MY" sz="1000" dirty="0" smtClean="0">
                <a:latin typeface="Tw Cen MT" panose="020B0602020104020603" pitchFamily="34" charset="0"/>
              </a:rPr>
              <a:t>In 2015, there are already 200 IBS component manufacturing plants producing various IBS components in existence.</a:t>
            </a:r>
          </a:p>
          <a:p>
            <a:pPr algn="just"/>
            <a:endParaRPr lang="en-MY" sz="500" dirty="0" smtClean="0">
              <a:latin typeface="Tw Cen MT" panose="020B0602020104020603" pitchFamily="34" charset="0"/>
            </a:endParaRPr>
          </a:p>
          <a:p>
            <a:pPr algn="just"/>
            <a:r>
              <a:rPr lang="en-MY" sz="1000" dirty="0" smtClean="0">
                <a:latin typeface="Tw Cen MT" panose="020B0602020104020603" pitchFamily="34" charset="0"/>
              </a:rPr>
              <a:t>In 2016, 27 </a:t>
            </a:r>
            <a:r>
              <a:rPr lang="en-MY" sz="1000" dirty="0">
                <a:latin typeface="Tw Cen MT" panose="020B0602020104020603" pitchFamily="34" charset="0"/>
              </a:rPr>
              <a:t>new IBS component manufacturing plants producing 4 main components (precast concrete system, </a:t>
            </a:r>
            <a:r>
              <a:rPr lang="en-MY" sz="1000" dirty="0" smtClean="0">
                <a:latin typeface="Tw Cen MT" panose="020B0602020104020603" pitchFamily="34" charset="0"/>
              </a:rPr>
              <a:t>metal </a:t>
            </a:r>
            <a:r>
              <a:rPr lang="en-MY" sz="1000" dirty="0">
                <a:latin typeface="Tw Cen MT" panose="020B0602020104020603" pitchFamily="34" charset="0"/>
              </a:rPr>
              <a:t>framing, </a:t>
            </a:r>
            <a:r>
              <a:rPr lang="en-MY" sz="1000" dirty="0" smtClean="0">
                <a:latin typeface="Tw Cen MT" panose="020B0602020104020603" pitchFamily="34" charset="0"/>
              </a:rPr>
              <a:t>innovative </a:t>
            </a:r>
            <a:r>
              <a:rPr lang="en-MY" sz="1000" dirty="0">
                <a:latin typeface="Tw Cen MT" panose="020B0602020104020603" pitchFamily="34" charset="0"/>
              </a:rPr>
              <a:t>product and blockwork system) </a:t>
            </a:r>
            <a:r>
              <a:rPr lang="en-MY" sz="1000" dirty="0" smtClean="0">
                <a:latin typeface="Tw Cen MT" panose="020B0602020104020603" pitchFamily="34" charset="0"/>
              </a:rPr>
              <a:t>were established and registered in </a:t>
            </a:r>
            <a:r>
              <a:rPr lang="en-MY" sz="1000" dirty="0">
                <a:latin typeface="Tw Cen MT" panose="020B0602020104020603" pitchFamily="34" charset="0"/>
              </a:rPr>
              <a:t>7 states (Johor, Selangor, Sarawak, Pahang, Melaka, Kedah &amp; Kelantan</a:t>
            </a:r>
            <a:r>
              <a:rPr lang="en-MY" sz="1000" dirty="0" smtClean="0">
                <a:latin typeface="Tw Cen MT" panose="020B0602020104020603" pitchFamily="34" charset="0"/>
              </a:rPr>
              <a:t>). </a:t>
            </a:r>
            <a:endParaRPr lang="en-US" sz="500" dirty="0">
              <a:latin typeface="Tw Cen MT" panose="020B0602020104020603" pitchFamily="34" charset="0"/>
            </a:endParaRPr>
          </a:p>
          <a:p>
            <a:pPr algn="just"/>
            <a:endParaRPr lang="en-US" sz="500" dirty="0" smtClean="0">
              <a:latin typeface="Tw Cen MT" panose="020B0602020104020603" pitchFamily="34" charset="0"/>
            </a:endParaRPr>
          </a:p>
          <a:p>
            <a:pPr algn="just"/>
            <a:r>
              <a:rPr lang="en-US" sz="1000" dirty="0" smtClean="0">
                <a:latin typeface="Tw Cen MT" panose="020B0602020104020603" pitchFamily="34" charset="0"/>
              </a:rPr>
              <a:t>In 2017</a:t>
            </a:r>
            <a:r>
              <a:rPr lang="en-US" sz="1000" dirty="0">
                <a:latin typeface="Tw Cen MT" panose="020B0602020104020603" pitchFamily="34" charset="0"/>
              </a:rPr>
              <a:t>, </a:t>
            </a:r>
            <a:r>
              <a:rPr lang="en-US" sz="1000" dirty="0" smtClean="0">
                <a:latin typeface="Tw Cen MT" panose="020B0602020104020603" pitchFamily="34" charset="0"/>
              </a:rPr>
              <a:t>37 </a:t>
            </a:r>
            <a:r>
              <a:rPr lang="en-US" sz="1000" dirty="0">
                <a:latin typeface="Tw Cen MT" panose="020B0602020104020603" pitchFamily="34" charset="0"/>
              </a:rPr>
              <a:t>new IBS </a:t>
            </a:r>
            <a:r>
              <a:rPr lang="en-MY" sz="1000" dirty="0" smtClean="0">
                <a:latin typeface="Tw Cen MT" panose="020B0602020104020603" pitchFamily="34" charset="0"/>
              </a:rPr>
              <a:t>component manufacturing plants producing 5 main components (precast concrete system, metal framing, innovative product, formwork system and </a:t>
            </a:r>
            <a:r>
              <a:rPr lang="en-MY" sz="1000" dirty="0" err="1" smtClean="0">
                <a:latin typeface="Tw Cen MT" panose="020B0602020104020603" pitchFamily="34" charset="0"/>
              </a:rPr>
              <a:t>blockwork</a:t>
            </a:r>
            <a:r>
              <a:rPr lang="en-MY" sz="1000" dirty="0" smtClean="0">
                <a:latin typeface="Tw Cen MT" panose="020B0602020104020603" pitchFamily="34" charset="0"/>
              </a:rPr>
              <a:t> system) were established and </a:t>
            </a:r>
            <a:r>
              <a:rPr lang="en-US" sz="1000" dirty="0" smtClean="0">
                <a:latin typeface="Tw Cen MT" panose="020B0602020104020603" pitchFamily="34" charset="0"/>
              </a:rPr>
              <a:t>registered in 8 states - Selangor (20), Johor (3), </a:t>
            </a:r>
            <a:r>
              <a:rPr lang="en-US" sz="1000" dirty="0" err="1" smtClean="0">
                <a:latin typeface="Tw Cen MT" panose="020B0602020104020603" pitchFamily="34" charset="0"/>
              </a:rPr>
              <a:t>Pulau</a:t>
            </a:r>
            <a:r>
              <a:rPr lang="en-US" sz="1000" dirty="0" smtClean="0">
                <a:latin typeface="Tw Cen MT" panose="020B0602020104020603" pitchFamily="34" charset="0"/>
              </a:rPr>
              <a:t> Pinang (1), Perak (1), N. Sembilan (3), Sarawak (4), Kedah (2) &amp; Sabah (3).  </a:t>
            </a:r>
          </a:p>
          <a:p>
            <a:pPr algn="just"/>
            <a:endParaRPr lang="en-US" sz="1000" dirty="0" smtClean="0">
              <a:latin typeface="Tw Cen MT" panose="020B0602020104020603" pitchFamily="34" charset="0"/>
            </a:endParaRPr>
          </a:p>
          <a:p>
            <a:pPr algn="just"/>
            <a:r>
              <a:rPr lang="en-US" sz="1000" dirty="0" smtClean="0">
                <a:latin typeface="Tw Cen MT" panose="020B0602020104020603" pitchFamily="34" charset="0"/>
              </a:rPr>
              <a:t>A </a:t>
            </a:r>
            <a:r>
              <a:rPr lang="en-US" sz="1000" dirty="0">
                <a:latin typeface="Tw Cen MT" panose="020B0602020104020603" pitchFamily="34" charset="0"/>
              </a:rPr>
              <a:t>total of </a:t>
            </a:r>
            <a:r>
              <a:rPr lang="en-US" sz="1000" dirty="0" smtClean="0">
                <a:latin typeface="Tw Cen MT" panose="020B0602020104020603" pitchFamily="34" charset="0"/>
              </a:rPr>
              <a:t>96 </a:t>
            </a:r>
            <a:r>
              <a:rPr lang="en-US" sz="1000" dirty="0">
                <a:latin typeface="Tw Cen MT" panose="020B0602020104020603" pitchFamily="34" charset="0"/>
              </a:rPr>
              <a:t>out </a:t>
            </a:r>
            <a:r>
              <a:rPr lang="en-US" sz="1000" dirty="0" smtClean="0">
                <a:latin typeface="Tw Cen MT" panose="020B0602020104020603" pitchFamily="34" charset="0"/>
              </a:rPr>
              <a:t>of 100 (as targeted until 2020) </a:t>
            </a:r>
            <a:r>
              <a:rPr lang="en-US" sz="1000" dirty="0">
                <a:latin typeface="Tw Cen MT" panose="020B0602020104020603" pitchFamily="34" charset="0"/>
              </a:rPr>
              <a:t>new IBS component manufacturers and </a:t>
            </a:r>
            <a:r>
              <a:rPr lang="en-US" sz="1000" dirty="0" smtClean="0">
                <a:latin typeface="Tw Cen MT" panose="020B0602020104020603" pitchFamily="34" charset="0"/>
              </a:rPr>
              <a:t>suppliers have been registered</a:t>
            </a:r>
            <a:r>
              <a:rPr lang="en-US" sz="1000" dirty="0">
                <a:latin typeface="Tw Cen MT" panose="020B0602020104020603" pitchFamily="34" charset="0"/>
              </a:rPr>
              <a:t>. </a:t>
            </a:r>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r>
              <a:rPr lang="en-US" sz="1000" dirty="0" smtClean="0">
                <a:latin typeface="Tw Cen MT" panose="020B0602020104020603" pitchFamily="34" charset="0"/>
              </a:rPr>
              <a:t>To date, CIDB had registered a total of 296 IBS </a:t>
            </a:r>
            <a:r>
              <a:rPr lang="en-MY" sz="1000" dirty="0">
                <a:latin typeface="Tw Cen MT" panose="020B0602020104020603" pitchFamily="34" charset="0"/>
              </a:rPr>
              <a:t>component manufacturing plants.</a:t>
            </a:r>
            <a:r>
              <a:rPr lang="en-US" sz="1000" dirty="0">
                <a:latin typeface="Tw Cen MT" panose="020B0602020104020603" pitchFamily="34" charset="0"/>
              </a:rPr>
              <a:t> </a:t>
            </a:r>
            <a:endParaRPr lang="en-MY" sz="1000" dirty="0">
              <a:solidFill>
                <a:srgbClr val="FF0000"/>
              </a:solidFill>
              <a:latin typeface="Tw Cen MT" panose="020B0602020104020603" pitchFamily="34" charset="0"/>
            </a:endParaRPr>
          </a:p>
          <a:p>
            <a:endParaRPr lang="en-MY" sz="1000" dirty="0" smtClean="0">
              <a:solidFill>
                <a:srgbClr val="FF0000"/>
              </a:solidFill>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P3-066</a:t>
            </a:r>
            <a:endParaRPr lang="ms-MY" sz="2800" dirty="0">
              <a:solidFill>
                <a:schemeClr val="bg1"/>
              </a:solidFill>
            </a:endParaRPr>
          </a:p>
        </p:txBody>
      </p:sp>
      <p:sp>
        <p:nvSpPr>
          <p:cNvPr id="15" name="TextBox 14"/>
          <p:cNvSpPr txBox="1"/>
          <p:nvPr/>
        </p:nvSpPr>
        <p:spPr>
          <a:xfrm>
            <a:off x="0" y="3335546"/>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Q4 2017</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1240929"/>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39702">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92866">
                  <a:extLst>
                    <a:ext uri="{9D8B030D-6E8A-4147-A177-3AD203B41FA5}">
                      <a16:colId xmlns:a16="http://schemas.microsoft.com/office/drawing/2014/main" val="3666211108"/>
                    </a:ext>
                  </a:extLst>
                </a:gridCol>
                <a:gridCol w="1360969">
                  <a:extLst>
                    <a:ext uri="{9D8B030D-6E8A-4147-A177-3AD203B41FA5}">
                      <a16:colId xmlns:a16="http://schemas.microsoft.com/office/drawing/2014/main" val="2017577163"/>
                    </a:ext>
                  </a:extLst>
                </a:gridCol>
              </a:tblGrid>
              <a:tr h="206778">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875169">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rgbClr val="000000"/>
                          </a:solidFill>
                          <a:latin typeface="Tw Cen MT" pitchFamily="34" charset="0"/>
                        </a:rPr>
                        <a:t>20 new IBS manufacturer registered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rgbClr val="000000"/>
                          </a:solidFill>
                          <a:latin typeface="Tw Cen MT" pitchFamily="34" charset="0"/>
                        </a:rPr>
                        <a:t>20 new IBS manufacturer registered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rgbClr val="000000"/>
                          </a:solidFill>
                          <a:latin typeface="Tw Cen MT" pitchFamily="34" charset="0"/>
                        </a:rPr>
                        <a:t>20 new IBS manufacturer registered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rgbClr val="000000"/>
                          </a:solidFill>
                          <a:latin typeface="Tw Cen MT" pitchFamily="34" charset="0"/>
                        </a:rPr>
                        <a:t>20 new IBS manufacturer registered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rgbClr val="000000"/>
                          </a:solidFill>
                          <a:latin typeface="Tw Cen MT" pitchFamily="34" charset="0"/>
                        </a:rPr>
                        <a:t>20 new IBS manufacturer registered</a:t>
                      </a: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136179743"/>
              </p:ext>
            </p:extLst>
          </p:nvPr>
        </p:nvGraphicFramePr>
        <p:xfrm>
          <a:off x="151171" y="5507062"/>
          <a:ext cx="6506804" cy="2057400"/>
        </p:xfrm>
        <a:graphic>
          <a:graphicData uri="http://schemas.openxmlformats.org/drawingml/2006/table">
            <a:tbl>
              <a:tblPr firstRow="1" bandRow="1">
                <a:tableStyleId>{5C22544A-7EE6-4342-B048-85BDC9FD1C3A}</a:tableStyleId>
              </a:tblPr>
              <a:tblGrid>
                <a:gridCol w="633225">
                  <a:extLst>
                    <a:ext uri="{9D8B030D-6E8A-4147-A177-3AD203B41FA5}">
                      <a16:colId xmlns:a16="http://schemas.microsoft.com/office/drawing/2014/main" val="3366137138"/>
                    </a:ext>
                  </a:extLst>
                </a:gridCol>
                <a:gridCol w="1951762">
                  <a:extLst>
                    <a:ext uri="{9D8B030D-6E8A-4147-A177-3AD203B41FA5}">
                      <a16:colId xmlns:a16="http://schemas.microsoft.com/office/drawing/2014/main" val="116348213"/>
                    </a:ext>
                  </a:extLst>
                </a:gridCol>
                <a:gridCol w="795273">
                  <a:extLst>
                    <a:ext uri="{9D8B030D-6E8A-4147-A177-3AD203B41FA5}">
                      <a16:colId xmlns:a16="http://schemas.microsoft.com/office/drawing/2014/main" val="4144450284"/>
                    </a:ext>
                  </a:extLst>
                </a:gridCol>
                <a:gridCol w="897544">
                  <a:extLst>
                    <a:ext uri="{9D8B030D-6E8A-4147-A177-3AD203B41FA5}">
                      <a16:colId xmlns:a16="http://schemas.microsoft.com/office/drawing/2014/main" val="6907037"/>
                    </a:ext>
                  </a:extLst>
                </a:gridCol>
                <a:gridCol w="1041478">
                  <a:extLst>
                    <a:ext uri="{9D8B030D-6E8A-4147-A177-3AD203B41FA5}">
                      <a16:colId xmlns:a16="http://schemas.microsoft.com/office/drawing/2014/main" val="20004"/>
                    </a:ext>
                  </a:extLst>
                </a:gridCol>
                <a:gridCol w="1187522">
                  <a:extLst>
                    <a:ext uri="{9D8B030D-6E8A-4147-A177-3AD203B41FA5}">
                      <a16:colId xmlns:a16="http://schemas.microsoft.com/office/drawing/2014/main" val="20005"/>
                    </a:ext>
                  </a:extLst>
                </a:gridCol>
              </a:tblGrid>
              <a:tr h="189157">
                <a:tc rowSpan="2">
                  <a:txBody>
                    <a:bodyPr/>
                    <a:lstStyle/>
                    <a:p>
                      <a:pPr algn="ctr"/>
                      <a:r>
                        <a:rPr lang="en-US" sz="900" kern="1200" dirty="0" smtClean="0">
                          <a:solidFill>
                            <a:schemeClr val="tx1"/>
                          </a:solidFill>
                          <a:latin typeface="Tw Cen MT" panose="020B0602020104020603" pitchFamily="34" charset="0"/>
                          <a:ea typeface="+mn-ea"/>
                          <a:cs typeface="+mn-cs"/>
                        </a:rPr>
                        <a:t>NO</a:t>
                      </a:r>
                      <a:endParaRPr lang="en-MY" sz="9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2">
                  <a:txBody>
                    <a:bodyPr/>
                    <a:lstStyle/>
                    <a:p>
                      <a:pPr algn="ctr"/>
                      <a:r>
                        <a:rPr lang="en-US" sz="900" kern="1200" dirty="0" smtClean="0">
                          <a:solidFill>
                            <a:schemeClr val="tx1"/>
                          </a:solidFill>
                          <a:latin typeface="Tw Cen MT" panose="020B0602020104020603" pitchFamily="34" charset="0"/>
                          <a:ea typeface="+mn-ea"/>
                          <a:cs typeface="+mn-cs"/>
                        </a:rPr>
                        <a:t>IBS COMPONENTS</a:t>
                      </a:r>
                      <a:endParaRPr lang="en-MY" sz="9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4">
                  <a:txBody>
                    <a:bodyPr/>
                    <a:lstStyle/>
                    <a:p>
                      <a:pPr algn="ctr"/>
                      <a:r>
                        <a:rPr lang="en-US" sz="900" dirty="0" smtClean="0">
                          <a:solidFill>
                            <a:schemeClr val="tx1"/>
                          </a:solidFill>
                        </a:rPr>
                        <a:t>NEW</a:t>
                      </a:r>
                      <a:r>
                        <a:rPr lang="en-US" sz="900" baseline="0" dirty="0" smtClean="0">
                          <a:solidFill>
                            <a:schemeClr val="tx1"/>
                          </a:solidFill>
                        </a:rPr>
                        <a:t> IBS MANUFACTURINGPLANTS</a:t>
                      </a:r>
                      <a:endParaRPr lang="en-MY"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ctr"/>
                      <a:endParaRPr lang="en-MY" sz="8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hMerge="1">
                  <a:txBody>
                    <a:bodyPr/>
                    <a:lstStyle/>
                    <a:p>
                      <a:pPr algn="ctr"/>
                      <a:endParaRPr lang="en-MY" sz="8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hMerge="1">
                  <a:txBody>
                    <a:bodyPr/>
                    <a:lstStyle/>
                    <a:p>
                      <a:pPr algn="ctr"/>
                      <a:endParaRPr lang="en-MY" sz="8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2091802757"/>
                  </a:ext>
                </a:extLst>
              </a:tr>
              <a:tr h="189157">
                <a:tc vMerge="1">
                  <a:txBody>
                    <a:bodyPr/>
                    <a:lstStyle/>
                    <a:p>
                      <a:endParaRPr lang="en-MY"/>
                    </a:p>
                  </a:txBody>
                  <a:tcPr/>
                </a:tc>
                <a:tc vMerge="1">
                  <a:txBody>
                    <a:bodyPr/>
                    <a:lstStyle/>
                    <a:p>
                      <a:pPr algn="ctr"/>
                      <a:endParaRPr lang="en-MY" sz="8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900" b="1" kern="1200" dirty="0" smtClean="0">
                          <a:solidFill>
                            <a:schemeClr val="tx1"/>
                          </a:solidFill>
                          <a:latin typeface="Tw Cen MT" panose="020B0602020104020603" pitchFamily="34" charset="0"/>
                          <a:ea typeface="+mn-ea"/>
                          <a:cs typeface="+mn-cs"/>
                        </a:rPr>
                        <a:t>2016</a:t>
                      </a:r>
                      <a:endParaRPr lang="en-MY" sz="9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b="1" kern="1200" dirty="0" smtClean="0">
                          <a:solidFill>
                            <a:schemeClr val="tx1"/>
                          </a:solidFill>
                          <a:latin typeface="Tw Cen MT" panose="020B0602020104020603" pitchFamily="34" charset="0"/>
                          <a:ea typeface="+mn-ea"/>
                          <a:cs typeface="+mn-cs"/>
                        </a:rPr>
                        <a:t>2017</a:t>
                      </a:r>
                      <a:endParaRPr lang="en-MY" sz="9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MY" sz="900" b="1" kern="1200" dirty="0" smtClean="0">
                          <a:solidFill>
                            <a:schemeClr val="tx1"/>
                          </a:solidFill>
                          <a:latin typeface="Tw Cen MT" panose="020B0602020104020603" pitchFamily="34" charset="0"/>
                          <a:ea typeface="+mn-ea"/>
                          <a:cs typeface="+mn-cs"/>
                        </a:rPr>
                        <a:t>2018 (Q1)</a:t>
                      </a:r>
                      <a:endParaRPr lang="en-MY" sz="9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MY" sz="900" b="1" kern="1200" dirty="0" smtClean="0">
                          <a:solidFill>
                            <a:schemeClr val="tx1"/>
                          </a:solidFill>
                          <a:latin typeface="Tw Cen MT" panose="020B0602020104020603" pitchFamily="34" charset="0"/>
                          <a:ea typeface="+mn-ea"/>
                          <a:cs typeface="+mn-cs"/>
                        </a:rPr>
                        <a:t>2018 (Q2)</a:t>
                      </a:r>
                      <a:endParaRPr lang="en-MY" sz="9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72962544"/>
                  </a:ext>
                </a:extLst>
              </a:tr>
              <a:tr h="189157">
                <a:tc>
                  <a:txBody>
                    <a:bodyPr/>
                    <a:lstStyle/>
                    <a:p>
                      <a:pPr algn="ctr"/>
                      <a:r>
                        <a:rPr lang="en-US" sz="900" dirty="0" smtClean="0">
                          <a:solidFill>
                            <a:schemeClr val="tx1"/>
                          </a:solidFill>
                        </a:rPr>
                        <a:t>1</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rPr>
                        <a:t>Precast</a:t>
                      </a:r>
                      <a:r>
                        <a:rPr lang="en-US" sz="900" baseline="0" dirty="0" smtClean="0">
                          <a:solidFill>
                            <a:schemeClr val="tx1"/>
                          </a:solidFill>
                        </a:rPr>
                        <a:t> Concrete System</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9</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9</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2</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5</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1234108"/>
                  </a:ext>
                </a:extLst>
              </a:tr>
              <a:tr h="189157">
                <a:tc>
                  <a:txBody>
                    <a:bodyPr/>
                    <a:lstStyle/>
                    <a:p>
                      <a:pPr algn="ctr"/>
                      <a:r>
                        <a:rPr lang="en-US" sz="900" dirty="0" smtClean="0">
                          <a:solidFill>
                            <a:schemeClr val="tx1"/>
                          </a:solidFill>
                        </a:rPr>
                        <a:t>2</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rPr>
                        <a:t>Metal Framing</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9</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11</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4</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4</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9555230"/>
                  </a:ext>
                </a:extLst>
              </a:tr>
              <a:tr h="189157">
                <a:tc>
                  <a:txBody>
                    <a:bodyPr/>
                    <a:lstStyle/>
                    <a:p>
                      <a:pPr algn="ctr"/>
                      <a:r>
                        <a:rPr lang="en-US" sz="900" dirty="0" smtClean="0">
                          <a:solidFill>
                            <a:schemeClr val="tx1"/>
                          </a:solidFill>
                        </a:rPr>
                        <a:t>3</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rPr>
                        <a:t>Innovative Product</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8</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10</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3</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9</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6651503"/>
                  </a:ext>
                </a:extLst>
              </a:tr>
              <a:tr h="189157">
                <a:tc>
                  <a:txBody>
                    <a:bodyPr/>
                    <a:lstStyle/>
                    <a:p>
                      <a:pPr algn="ctr"/>
                      <a:r>
                        <a:rPr lang="en-US" sz="900" dirty="0" smtClean="0">
                          <a:solidFill>
                            <a:schemeClr val="tx1"/>
                          </a:solidFill>
                        </a:rPr>
                        <a:t>4</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rPr>
                        <a:t>Blockwork</a:t>
                      </a:r>
                      <a:r>
                        <a:rPr lang="en-US" sz="900" baseline="0" dirty="0" smtClean="0">
                          <a:solidFill>
                            <a:schemeClr val="tx1"/>
                          </a:solidFill>
                        </a:rPr>
                        <a:t> System</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1</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3</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0</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0</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0321315"/>
                  </a:ext>
                </a:extLst>
              </a:tr>
              <a:tr h="189157">
                <a:tc>
                  <a:txBody>
                    <a:bodyPr/>
                    <a:lstStyle/>
                    <a:p>
                      <a:pPr algn="ctr"/>
                      <a:r>
                        <a:rPr lang="en-US" sz="900" dirty="0" smtClean="0">
                          <a:solidFill>
                            <a:schemeClr val="tx1"/>
                          </a:solidFill>
                        </a:rPr>
                        <a:t>5</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rPr>
                        <a:t>Formwork System</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0</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4</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1</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4</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75013924"/>
                  </a:ext>
                </a:extLst>
              </a:tr>
              <a:tr h="189157">
                <a:tc gridSpan="2">
                  <a:txBody>
                    <a:bodyPr/>
                    <a:lstStyle/>
                    <a:p>
                      <a:pPr algn="r"/>
                      <a:r>
                        <a:rPr lang="en-US" sz="900" b="1" dirty="0" smtClean="0">
                          <a:solidFill>
                            <a:schemeClr val="tx1"/>
                          </a:solidFill>
                        </a:rPr>
                        <a:t>SUB TOTAL:</a:t>
                      </a:r>
                      <a:endParaRPr lang="en-MY"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r"/>
                      <a:endParaRPr lang="en-MY" sz="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b="1" dirty="0" smtClean="0">
                          <a:solidFill>
                            <a:schemeClr val="tx1"/>
                          </a:solidFill>
                        </a:rPr>
                        <a:t>27</a:t>
                      </a:r>
                      <a:endParaRPr lang="en-MY"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b="1" dirty="0" smtClean="0">
                          <a:solidFill>
                            <a:schemeClr val="tx1"/>
                          </a:solidFill>
                        </a:rPr>
                        <a:t>37</a:t>
                      </a:r>
                      <a:endParaRPr lang="en-MY"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b="1" dirty="0" smtClean="0">
                          <a:solidFill>
                            <a:schemeClr val="tx1"/>
                          </a:solidFill>
                        </a:rPr>
                        <a:t>10</a:t>
                      </a:r>
                      <a:endParaRPr lang="en-MY"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b="1" dirty="0" smtClean="0">
                          <a:solidFill>
                            <a:schemeClr val="tx1"/>
                          </a:solidFill>
                        </a:rPr>
                        <a:t>22</a:t>
                      </a:r>
                      <a:endParaRPr lang="en-MY"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5690344"/>
                  </a:ext>
                </a:extLst>
              </a:tr>
              <a:tr h="189157">
                <a:tc gridSpan="2">
                  <a:txBody>
                    <a:bodyPr/>
                    <a:lstStyle/>
                    <a:p>
                      <a:pPr algn="r"/>
                      <a:r>
                        <a:rPr lang="en-US" sz="900" b="1" dirty="0" smtClean="0">
                          <a:solidFill>
                            <a:schemeClr val="tx1"/>
                          </a:solidFill>
                        </a:rPr>
                        <a:t>TOTAL</a:t>
                      </a:r>
                      <a:endParaRPr lang="en-MY"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MY"/>
                    </a:p>
                  </a:txBody>
                  <a:tcPr/>
                </a:tc>
                <a:tc gridSpan="4">
                  <a:txBody>
                    <a:bodyPr/>
                    <a:lstStyle/>
                    <a:p>
                      <a:pPr algn="ctr"/>
                      <a:r>
                        <a:rPr lang="en-MY" sz="900" b="1" dirty="0" smtClean="0">
                          <a:solidFill>
                            <a:schemeClr val="tx1"/>
                          </a:solidFill>
                        </a:rPr>
                        <a:t>96</a:t>
                      </a:r>
                      <a:endParaRPr lang="en-MY"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MY" sz="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MY" sz="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MY" sz="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6184357"/>
                  </a:ext>
                </a:extLst>
              </a:tr>
            </a:tbl>
          </a:graphicData>
        </a:graphic>
      </p:graphicFrame>
    </p:spTree>
    <p:extLst>
      <p:ext uri="{BB962C8B-B14F-4D97-AF65-F5344CB8AC3E}">
        <p14:creationId xmlns:p14="http://schemas.microsoft.com/office/powerpoint/2010/main" val="61729485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3" name="Rectangle 2"/>
          <p:cNvSpPr/>
          <p:nvPr/>
        </p:nvSpPr>
        <p:spPr>
          <a:xfrm>
            <a:off x="1" y="3892378"/>
            <a:ext cx="6857999" cy="5939599"/>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Ahmad Farrin Mokhtar</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Idrus Din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360089"/>
          <a:ext cx="4965406" cy="1456944"/>
        </p:xfrm>
        <a:graphic>
          <a:graphicData uri="http://schemas.openxmlformats.org/drawingml/2006/table">
            <a:tbl>
              <a:tblPr firstRow="1" bandRow="1">
                <a:tableStyleId>{5C22544A-7EE6-4342-B048-85BDC9FD1C3A}</a:tableStyleId>
              </a:tblPr>
              <a:tblGrid>
                <a:gridCol w="496540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At least 5,000 professionals (engineers, architects &amp; quantity surveyors) trained to apply IBS and modular coordination from design phase by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P3 - Accelerate adoption of IBS, mechanisation and modern practices</a:t>
                      </a:r>
                      <a:r>
                        <a:rPr lang="en-MY" sz="1000" b="0" kern="1200" baseline="0" dirty="0" smtClean="0">
                          <a:solidFill>
                            <a:schemeClr val="tx1"/>
                          </a:solidFill>
                          <a:latin typeface="Tw Cen MT" panose="020B0602020104020603" pitchFamily="34" charset="0"/>
                          <a:ea typeface="+mn-ea"/>
                          <a:cs typeface="+mn-cs"/>
                        </a:rPr>
                        <a:t> </a:t>
                      </a:r>
                      <a:r>
                        <a:rPr lang="en-MY" sz="1000" b="0" kern="1200" dirty="0" smtClean="0">
                          <a:solidFill>
                            <a:schemeClr val="tx1"/>
                          </a:solidFill>
                          <a:latin typeface="Tw Cen MT" panose="020B0602020104020603" pitchFamily="34" charset="0"/>
                          <a:ea typeface="+mn-ea"/>
                          <a:cs typeface="+mn-cs"/>
                        </a:rPr>
                        <a:t>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P3c - Propel IBS supply chain via economic mechanisms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3929763"/>
            <a:ext cx="6864535" cy="5170646"/>
          </a:xfrm>
          <a:prstGeom prst="rect">
            <a:avLst/>
          </a:prstGeom>
          <a:noFill/>
        </p:spPr>
        <p:txBody>
          <a:bodyPr wrap="square" rtlCol="0">
            <a:spAutoFit/>
          </a:bodyPr>
          <a:lstStyle/>
          <a:p>
            <a:r>
              <a:rPr lang="en-US" sz="1000" dirty="0">
                <a:latin typeface="Tw Cen MT" panose="020B0602020104020603" pitchFamily="34" charset="0"/>
              </a:rPr>
              <a:t>This KPI is under the purview of IWG10.</a:t>
            </a:r>
          </a:p>
          <a:p>
            <a:endParaRPr lang="en-US" sz="500" dirty="0" smtClean="0">
              <a:latin typeface="Tw Cen MT" pitchFamily="34" charset="0"/>
              <a:cs typeface="Arial" pitchFamily="34" charset="0"/>
            </a:endParaRPr>
          </a:p>
          <a:p>
            <a:r>
              <a:rPr lang="en-US" sz="1000" dirty="0" smtClean="0">
                <a:latin typeface="Tw Cen MT" pitchFamily="34" charset="0"/>
                <a:cs typeface="Arial" pitchFamily="34" charset="0"/>
              </a:rPr>
              <a:t>Training in IBS takes 3 days covering 5 modules in these areas:</a:t>
            </a:r>
          </a:p>
          <a:p>
            <a:pPr marL="228600" indent="-228600">
              <a:buAutoNum type="arabicPeriod"/>
            </a:pPr>
            <a:r>
              <a:rPr lang="en-US" sz="1000" dirty="0" smtClean="0">
                <a:latin typeface="Tw Cen MT" pitchFamily="34" charset="0"/>
                <a:cs typeface="Arial" pitchFamily="34" charset="0"/>
              </a:rPr>
              <a:t>M01 – </a:t>
            </a:r>
            <a:r>
              <a:rPr lang="en-US" sz="1000" dirty="0" err="1" smtClean="0">
                <a:latin typeface="Tw Cen MT" pitchFamily="34" charset="0"/>
                <a:cs typeface="Arial" pitchFamily="34" charset="0"/>
              </a:rPr>
              <a:t>Pengenalan</a:t>
            </a:r>
            <a:r>
              <a:rPr lang="en-US" sz="1000" dirty="0" smtClean="0">
                <a:latin typeface="Tw Cen MT" pitchFamily="34" charset="0"/>
                <a:cs typeface="Arial" pitchFamily="34" charset="0"/>
              </a:rPr>
              <a:t> </a:t>
            </a:r>
            <a:r>
              <a:rPr lang="en-US" sz="1000" dirty="0" err="1" smtClean="0">
                <a:latin typeface="Tw Cen MT" pitchFamily="34" charset="0"/>
                <a:cs typeface="Arial" pitchFamily="34" charset="0"/>
              </a:rPr>
              <a:t>kepada</a:t>
            </a:r>
            <a:r>
              <a:rPr lang="en-US" sz="1000" dirty="0" smtClean="0">
                <a:latin typeface="Tw Cen MT" pitchFamily="34" charset="0"/>
                <a:cs typeface="Arial" pitchFamily="34" charset="0"/>
              </a:rPr>
              <a:t> IBS </a:t>
            </a:r>
            <a:r>
              <a:rPr lang="en-US" sz="1000" dirty="0" err="1" smtClean="0">
                <a:latin typeface="Tw Cen MT" pitchFamily="34" charset="0"/>
                <a:cs typeface="Arial" pitchFamily="34" charset="0"/>
              </a:rPr>
              <a:t>untuk</a:t>
            </a:r>
            <a:r>
              <a:rPr lang="en-US" sz="1000" dirty="0" smtClean="0">
                <a:latin typeface="Tw Cen MT" pitchFamily="34" charset="0"/>
                <a:cs typeface="Arial" pitchFamily="34" charset="0"/>
              </a:rPr>
              <a:t> </a:t>
            </a:r>
            <a:r>
              <a:rPr lang="en-US" sz="1000" dirty="0" err="1" smtClean="0">
                <a:latin typeface="Tw Cen MT" pitchFamily="34" charset="0"/>
                <a:cs typeface="Arial" pitchFamily="34" charset="0"/>
              </a:rPr>
              <a:t>bangunan</a:t>
            </a:r>
            <a:endParaRPr lang="en-US" sz="1000" dirty="0" smtClean="0">
              <a:latin typeface="Tw Cen MT" pitchFamily="34" charset="0"/>
              <a:cs typeface="Arial" pitchFamily="34" charset="0"/>
            </a:endParaRPr>
          </a:p>
          <a:p>
            <a:pPr marL="228600" indent="-228600">
              <a:buAutoNum type="arabicPeriod"/>
            </a:pPr>
            <a:r>
              <a:rPr lang="en-US" sz="1000" dirty="0" smtClean="0">
                <a:latin typeface="Tw Cen MT" pitchFamily="34" charset="0"/>
                <a:cs typeface="Arial" pitchFamily="34" charset="0"/>
              </a:rPr>
              <a:t>M02 – </a:t>
            </a:r>
            <a:r>
              <a:rPr lang="en-US" sz="1000" dirty="0" err="1" smtClean="0">
                <a:latin typeface="Tw Cen MT" pitchFamily="34" charset="0"/>
                <a:cs typeface="Arial" pitchFamily="34" charset="0"/>
              </a:rPr>
              <a:t>Sistem</a:t>
            </a:r>
            <a:r>
              <a:rPr lang="en-US" sz="1000" dirty="0" smtClean="0">
                <a:latin typeface="Tw Cen MT" pitchFamily="34" charset="0"/>
                <a:cs typeface="Arial" pitchFamily="34" charset="0"/>
              </a:rPr>
              <a:t> </a:t>
            </a:r>
            <a:r>
              <a:rPr lang="en-US" sz="1000" dirty="0" err="1" smtClean="0">
                <a:latin typeface="Tw Cen MT" pitchFamily="34" charset="0"/>
                <a:cs typeface="Arial" pitchFamily="34" charset="0"/>
              </a:rPr>
              <a:t>Koordinasi</a:t>
            </a:r>
            <a:r>
              <a:rPr lang="en-US" sz="1000" dirty="0" smtClean="0">
                <a:latin typeface="Tw Cen MT" pitchFamily="34" charset="0"/>
                <a:cs typeface="Arial" pitchFamily="34" charset="0"/>
              </a:rPr>
              <a:t> modular (MC)</a:t>
            </a:r>
          </a:p>
          <a:p>
            <a:pPr marL="228600" indent="-228600">
              <a:buAutoNum type="arabicPeriod"/>
            </a:pPr>
            <a:r>
              <a:rPr lang="en-US" sz="1000" dirty="0" smtClean="0">
                <a:latin typeface="Tw Cen MT" pitchFamily="34" charset="0"/>
                <a:cs typeface="Arial" pitchFamily="34" charset="0"/>
              </a:rPr>
              <a:t>M03 – </a:t>
            </a:r>
            <a:r>
              <a:rPr lang="en-US" sz="1000" dirty="0" err="1" smtClean="0">
                <a:latin typeface="Tw Cen MT" pitchFamily="34" charset="0"/>
                <a:cs typeface="Arial" pitchFamily="34" charset="0"/>
              </a:rPr>
              <a:t>Pengiraan</a:t>
            </a:r>
            <a:r>
              <a:rPr lang="en-US" sz="1000" dirty="0" smtClean="0">
                <a:latin typeface="Tw Cen MT" pitchFamily="34" charset="0"/>
                <a:cs typeface="Arial" pitchFamily="34" charset="0"/>
              </a:rPr>
              <a:t> </a:t>
            </a:r>
            <a:r>
              <a:rPr lang="en-US" sz="1000" dirty="0" err="1" smtClean="0">
                <a:latin typeface="Tw Cen MT" pitchFamily="34" charset="0"/>
                <a:cs typeface="Arial" pitchFamily="34" charset="0"/>
              </a:rPr>
              <a:t>skor</a:t>
            </a:r>
            <a:r>
              <a:rPr lang="en-US" sz="1000" dirty="0" smtClean="0">
                <a:latin typeface="Tw Cen MT" pitchFamily="34" charset="0"/>
                <a:cs typeface="Arial" pitchFamily="34" charset="0"/>
              </a:rPr>
              <a:t> IBS</a:t>
            </a:r>
          </a:p>
          <a:p>
            <a:pPr marL="228600" indent="-228600">
              <a:buAutoNum type="arabicPeriod"/>
            </a:pPr>
            <a:r>
              <a:rPr lang="en-US" sz="1000" dirty="0" smtClean="0">
                <a:latin typeface="Tw Cen MT" pitchFamily="34" charset="0"/>
                <a:cs typeface="Arial" pitchFamily="34" charset="0"/>
              </a:rPr>
              <a:t>M04 – </a:t>
            </a:r>
            <a:r>
              <a:rPr lang="en-US" sz="1000" dirty="0" err="1" smtClean="0">
                <a:latin typeface="Tw Cen MT" pitchFamily="34" charset="0"/>
                <a:cs typeface="Arial" pitchFamily="34" charset="0"/>
              </a:rPr>
              <a:t>Konsep</a:t>
            </a:r>
            <a:r>
              <a:rPr lang="en-US" sz="1000" dirty="0" smtClean="0">
                <a:latin typeface="Tw Cen MT" pitchFamily="34" charset="0"/>
                <a:cs typeface="Arial" pitchFamily="34" charset="0"/>
              </a:rPr>
              <a:t> </a:t>
            </a:r>
            <a:r>
              <a:rPr lang="en-US" sz="1000" dirty="0" err="1" smtClean="0">
                <a:latin typeface="Tw Cen MT" pitchFamily="34" charset="0"/>
                <a:cs typeface="Arial" pitchFamily="34" charset="0"/>
              </a:rPr>
              <a:t>rekabentuk</a:t>
            </a:r>
            <a:r>
              <a:rPr lang="en-US" sz="1000" dirty="0" smtClean="0">
                <a:latin typeface="Tw Cen MT" pitchFamily="34" charset="0"/>
                <a:cs typeface="Arial" pitchFamily="34" charset="0"/>
              </a:rPr>
              <a:t> </a:t>
            </a:r>
            <a:r>
              <a:rPr lang="en-US" sz="1000" dirty="0" err="1" smtClean="0">
                <a:latin typeface="Tw Cen MT" pitchFamily="34" charset="0"/>
                <a:cs typeface="Arial" pitchFamily="34" charset="0"/>
              </a:rPr>
              <a:t>sistem</a:t>
            </a:r>
            <a:r>
              <a:rPr lang="en-US" sz="1000" dirty="0" smtClean="0">
                <a:latin typeface="Tw Cen MT" pitchFamily="34" charset="0"/>
                <a:cs typeface="Arial" pitchFamily="34" charset="0"/>
              </a:rPr>
              <a:t> </a:t>
            </a:r>
            <a:r>
              <a:rPr lang="en-US" sz="1000" dirty="0" err="1" smtClean="0">
                <a:latin typeface="Tw Cen MT" pitchFamily="34" charset="0"/>
                <a:cs typeface="Arial" pitchFamily="34" charset="0"/>
              </a:rPr>
              <a:t>konkrit</a:t>
            </a:r>
            <a:r>
              <a:rPr lang="en-US" sz="1000" dirty="0" smtClean="0">
                <a:latin typeface="Tw Cen MT" pitchFamily="34" charset="0"/>
                <a:cs typeface="Arial" pitchFamily="34" charset="0"/>
              </a:rPr>
              <a:t> </a:t>
            </a:r>
            <a:r>
              <a:rPr lang="en-US" sz="1000" dirty="0" err="1" smtClean="0">
                <a:latin typeface="Tw Cen MT" pitchFamily="34" charset="0"/>
                <a:cs typeface="Arial" pitchFamily="34" charset="0"/>
              </a:rPr>
              <a:t>pra-tuang</a:t>
            </a:r>
            <a:endParaRPr lang="en-US" sz="1000" dirty="0" smtClean="0">
              <a:latin typeface="Tw Cen MT" pitchFamily="34" charset="0"/>
              <a:cs typeface="Arial" pitchFamily="34" charset="0"/>
            </a:endParaRPr>
          </a:p>
          <a:p>
            <a:pPr marL="228600" indent="-228600">
              <a:buAutoNum type="arabicPeriod"/>
            </a:pPr>
            <a:r>
              <a:rPr lang="en-US" sz="1000" dirty="0" smtClean="0">
                <a:latin typeface="Tw Cen MT" pitchFamily="34" charset="0"/>
                <a:cs typeface="Arial" pitchFamily="34" charset="0"/>
              </a:rPr>
              <a:t>M05 – </a:t>
            </a:r>
            <a:r>
              <a:rPr lang="en-US" sz="1000" dirty="0" err="1" smtClean="0">
                <a:latin typeface="Tw Cen MT" pitchFamily="34" charset="0"/>
                <a:cs typeface="Arial" pitchFamily="34" charset="0"/>
              </a:rPr>
              <a:t>Pengurusan</a:t>
            </a:r>
            <a:r>
              <a:rPr lang="en-US" sz="1000" dirty="0" smtClean="0">
                <a:latin typeface="Tw Cen MT" pitchFamily="34" charset="0"/>
                <a:cs typeface="Arial" pitchFamily="34" charset="0"/>
              </a:rPr>
              <a:t> </a:t>
            </a:r>
            <a:r>
              <a:rPr lang="en-US" sz="1000" dirty="0" err="1" smtClean="0">
                <a:latin typeface="Tw Cen MT" pitchFamily="34" charset="0"/>
                <a:cs typeface="Arial" pitchFamily="34" charset="0"/>
              </a:rPr>
              <a:t>projek</a:t>
            </a:r>
            <a:r>
              <a:rPr lang="en-US" sz="1000" dirty="0" smtClean="0">
                <a:latin typeface="Tw Cen MT" pitchFamily="34" charset="0"/>
                <a:cs typeface="Arial" pitchFamily="34" charset="0"/>
              </a:rPr>
              <a:t> IBS</a:t>
            </a:r>
          </a:p>
          <a:p>
            <a:endParaRPr lang="en-US" sz="1000" dirty="0" smtClean="0">
              <a:latin typeface="Tw Cen MT" pitchFamily="34" charset="0"/>
              <a:cs typeface="Arial" pitchFamily="34" charset="0"/>
            </a:endParaRPr>
          </a:p>
          <a:p>
            <a:r>
              <a:rPr lang="en-US" sz="1000" b="1" dirty="0" smtClean="0">
                <a:latin typeface="Tw Cen MT" pitchFamily="34" charset="0"/>
                <a:cs typeface="Arial" pitchFamily="34" charset="0"/>
              </a:rPr>
              <a:t>Professionals trained in IBS and Modular Coordination (MC) :</a:t>
            </a:r>
          </a:p>
          <a:p>
            <a:r>
              <a:rPr lang="en-US" sz="1000" dirty="0" smtClean="0">
                <a:latin typeface="Tw Cen MT" pitchFamily="34" charset="0"/>
                <a:cs typeface="Arial" pitchFamily="34" charset="0"/>
              </a:rPr>
              <a:t>The statistic on professionals trained are as follows :</a:t>
            </a:r>
          </a:p>
          <a:p>
            <a:endParaRPr lang="en-US" sz="5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r>
              <a:rPr lang="en-US" sz="1000" dirty="0" smtClean="0">
                <a:latin typeface="Tw Cen MT" panose="020B0602020104020603" pitchFamily="34" charset="0"/>
              </a:rPr>
              <a:t>Cumulatively 3,282 </a:t>
            </a:r>
            <a:r>
              <a:rPr lang="en-US" sz="1000" dirty="0">
                <a:latin typeface="Tw Cen MT" panose="020B0602020104020603" pitchFamily="34" charset="0"/>
              </a:rPr>
              <a:t>professionals </a:t>
            </a:r>
            <a:r>
              <a:rPr lang="en-US" sz="1000" dirty="0" smtClean="0">
                <a:latin typeface="Tw Cen MT" panose="020B0602020104020603" pitchFamily="34" charset="0"/>
              </a:rPr>
              <a:t>(529 </a:t>
            </a:r>
            <a:r>
              <a:rPr lang="en-US" sz="1000" dirty="0">
                <a:latin typeface="Tw Cen MT" panose="020B0602020104020603" pitchFamily="34" charset="0"/>
              </a:rPr>
              <a:t>Architects,</a:t>
            </a:r>
            <a:r>
              <a:rPr lang="en-US" sz="1000" b="1" dirty="0">
                <a:latin typeface="Tw Cen MT" panose="020B0602020104020603" pitchFamily="34" charset="0"/>
              </a:rPr>
              <a:t> </a:t>
            </a:r>
            <a:r>
              <a:rPr lang="en-US" sz="1000" dirty="0" smtClean="0">
                <a:latin typeface="Tw Cen MT" panose="020B0602020104020603" pitchFamily="34" charset="0"/>
              </a:rPr>
              <a:t>2,160</a:t>
            </a:r>
            <a:r>
              <a:rPr lang="en-US" sz="1000" b="1" dirty="0" smtClean="0">
                <a:latin typeface="Tw Cen MT" panose="020B0602020104020603" pitchFamily="34" charset="0"/>
              </a:rPr>
              <a:t> </a:t>
            </a:r>
            <a:r>
              <a:rPr lang="en-US" sz="1000" dirty="0">
                <a:latin typeface="Tw Cen MT" panose="020B0602020104020603" pitchFamily="34" charset="0"/>
              </a:rPr>
              <a:t>Engineers &amp; </a:t>
            </a:r>
            <a:r>
              <a:rPr lang="en-US" sz="1000" dirty="0" smtClean="0">
                <a:latin typeface="Tw Cen MT" panose="020B0602020104020603" pitchFamily="34" charset="0"/>
              </a:rPr>
              <a:t>593 QSs</a:t>
            </a:r>
            <a:r>
              <a:rPr lang="en-US" sz="1000" dirty="0">
                <a:latin typeface="Tw Cen MT" panose="020B0602020104020603" pitchFamily="34" charset="0"/>
              </a:rPr>
              <a:t>) out of 5,000 (as targeted until 2020) professionals  were trained in IBS and Modular Coordination. </a:t>
            </a:r>
          </a:p>
          <a:p>
            <a:endParaRPr lang="en-US" sz="500" dirty="0" smtClean="0">
              <a:latin typeface="Tw Cen MT" panose="020B0602020104020603" pitchFamily="34" charset="0"/>
            </a:endParaRPr>
          </a:p>
          <a:p>
            <a:endParaRPr lang="en-US" sz="500" dirty="0" smtClean="0">
              <a:latin typeface="Tw Cen MT" panose="020B0602020104020603" pitchFamily="34" charset="0"/>
            </a:endParaRPr>
          </a:p>
          <a:p>
            <a:r>
              <a:rPr lang="en-US" sz="1000" b="1" dirty="0" smtClean="0">
                <a:latin typeface="Tw Cen MT" pitchFamily="34" charset="0"/>
                <a:cs typeface="Arial" pitchFamily="34" charset="0"/>
              </a:rPr>
              <a:t>Directory of trained professionals published</a:t>
            </a:r>
          </a:p>
          <a:p>
            <a:r>
              <a:rPr lang="en-US" sz="1000" dirty="0" smtClean="0">
                <a:latin typeface="Tw Cen MT" pitchFamily="34" charset="0"/>
                <a:cs typeface="Arial" pitchFamily="34" charset="0"/>
              </a:rPr>
              <a:t>The directory of certified IBS professionals as of September 2017 were published in the Orange Book by CIDB. It also comprised directories for:</a:t>
            </a:r>
          </a:p>
          <a:p>
            <a:pPr>
              <a:buFont typeface="Arial" pitchFamily="34" charset="0"/>
              <a:buChar char="•"/>
            </a:pPr>
            <a:r>
              <a:rPr lang="en-US" sz="1000" dirty="0" smtClean="0">
                <a:latin typeface="Tw Cen MT" pitchFamily="34" charset="0"/>
                <a:cs typeface="Arial" pitchFamily="34" charset="0"/>
              </a:rPr>
              <a:t>   registered IBS suppliers/manufacturers, distributors and on site precast concrete casting</a:t>
            </a:r>
          </a:p>
          <a:p>
            <a:pPr>
              <a:buFont typeface="Arial" pitchFamily="34" charset="0"/>
              <a:buChar char="•"/>
            </a:pPr>
            <a:r>
              <a:rPr lang="en-US" sz="1000" dirty="0" smtClean="0">
                <a:latin typeface="Tw Cen MT" pitchFamily="34" charset="0"/>
                <a:cs typeface="Arial" pitchFamily="34" charset="0"/>
              </a:rPr>
              <a:t>   IBS consultants</a:t>
            </a:r>
          </a:p>
          <a:p>
            <a:pPr>
              <a:buFont typeface="Arial" pitchFamily="34" charset="0"/>
              <a:buChar char="•"/>
            </a:pPr>
            <a:r>
              <a:rPr lang="en-US" sz="1000" dirty="0" smtClean="0">
                <a:latin typeface="Tw Cen MT" pitchFamily="34" charset="0"/>
                <a:cs typeface="Arial" pitchFamily="34" charset="0"/>
              </a:rPr>
              <a:t>   statistics of IBS contractors</a:t>
            </a:r>
          </a:p>
          <a:p>
            <a:pPr>
              <a:buFont typeface="Arial" pitchFamily="34" charset="0"/>
              <a:buChar char="•"/>
            </a:pPr>
            <a:endParaRPr lang="en-US" sz="1000" dirty="0" smtClean="0">
              <a:latin typeface="Tw Cen MT" pitchFamily="34" charset="0"/>
              <a:cs typeface="Arial" pitchFamily="34" charset="0"/>
            </a:endParaRPr>
          </a:p>
          <a:p>
            <a:endParaRPr lang="en-MY" sz="1000" dirty="0" smtClean="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P3-067</a:t>
            </a:r>
            <a:endParaRPr lang="ms-MY" sz="2800" dirty="0">
              <a:solidFill>
                <a:schemeClr val="bg1"/>
              </a:solidFill>
            </a:endParaRPr>
          </a:p>
        </p:txBody>
      </p:sp>
      <p:sp>
        <p:nvSpPr>
          <p:cNvPr id="15" name="TextBox 14"/>
          <p:cNvSpPr txBox="1"/>
          <p:nvPr/>
        </p:nvSpPr>
        <p:spPr>
          <a:xfrm>
            <a:off x="0" y="3661546"/>
            <a:ext cx="6858000" cy="230832"/>
          </a:xfrm>
          <a:prstGeom prst="rect">
            <a:avLst/>
          </a:prstGeom>
          <a:solidFill>
            <a:schemeClr val="bg2">
              <a:lumMod val="50000"/>
            </a:schemeClr>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1571251"/>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39702">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92866">
                  <a:extLst>
                    <a:ext uri="{9D8B030D-6E8A-4147-A177-3AD203B41FA5}">
                      <a16:colId xmlns:a16="http://schemas.microsoft.com/office/drawing/2014/main" val="3666211108"/>
                    </a:ext>
                  </a:extLst>
                </a:gridCol>
                <a:gridCol w="1360969">
                  <a:extLst>
                    <a:ext uri="{9D8B030D-6E8A-4147-A177-3AD203B41FA5}">
                      <a16:colId xmlns:a16="http://schemas.microsoft.com/office/drawing/2014/main" val="2017577163"/>
                    </a:ext>
                  </a:extLst>
                </a:gridCol>
              </a:tblGrid>
              <a:tr h="284824">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205491">
                <a:tc>
                  <a:txBody>
                    <a:bodyPr/>
                    <a:lstStyle/>
                    <a:p>
                      <a:pPr>
                        <a:lnSpc>
                          <a:spcPct val="100000"/>
                        </a:lnSpc>
                      </a:pPr>
                      <a:r>
                        <a:rPr lang="en-US" sz="900" dirty="0" smtClean="0">
                          <a:solidFill>
                            <a:srgbClr val="231F20"/>
                          </a:solidFill>
                          <a:latin typeface="Tw Cen MT" pitchFamily="34" charset="0"/>
                          <a:cs typeface="Arial" pitchFamily="34" charset="0"/>
                        </a:rPr>
                        <a:t>250 professionals  trained in IBS and MC</a:t>
                      </a:r>
                    </a:p>
                    <a:p>
                      <a:pPr>
                        <a:lnSpc>
                          <a:spcPct val="100000"/>
                        </a:lnSpc>
                      </a:pPr>
                      <a:endParaRPr lang="en-US" sz="900" dirty="0" smtClean="0">
                        <a:solidFill>
                          <a:srgbClr val="231F20"/>
                        </a:solidFill>
                        <a:latin typeface="Tw Cen MT" pitchFamily="34" charset="0"/>
                        <a:cs typeface="Arial" pitchFamily="34" charset="0"/>
                      </a:endParaRPr>
                    </a:p>
                    <a:p>
                      <a:pPr>
                        <a:lnSpc>
                          <a:spcPct val="100000"/>
                        </a:lnSpc>
                      </a:pPr>
                      <a:r>
                        <a:rPr lang="en-US" sz="900" dirty="0" smtClean="0">
                          <a:solidFill>
                            <a:srgbClr val="231F20"/>
                          </a:solidFill>
                          <a:latin typeface="Tw Cen MT" pitchFamily="34" charset="0"/>
                          <a:cs typeface="Arial" pitchFamily="34" charset="0"/>
                        </a:rPr>
                        <a:t>Directory of trained professionals published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rgbClr val="231F20"/>
                          </a:solidFill>
                          <a:latin typeface="Tw Cen MT" pitchFamily="34" charset="0"/>
                          <a:cs typeface="Arial" pitchFamily="34" charset="0"/>
                        </a:rPr>
                        <a:t>1500 professionals  trained in IBS and MC</a:t>
                      </a:r>
                    </a:p>
                    <a:p>
                      <a:pPr>
                        <a:lnSpc>
                          <a:spcPct val="100000"/>
                        </a:lnSpc>
                      </a:pPr>
                      <a:endParaRPr lang="en-US" sz="900" dirty="0" smtClean="0">
                        <a:solidFill>
                          <a:srgbClr val="231F20"/>
                        </a:solidFill>
                        <a:latin typeface="Tw Cen MT" pitchFamily="34" charset="0"/>
                        <a:cs typeface="Arial" pitchFamily="34" charset="0"/>
                      </a:endParaRPr>
                    </a:p>
                    <a:p>
                      <a:pPr>
                        <a:lnSpc>
                          <a:spcPct val="100000"/>
                        </a:lnSpc>
                      </a:pPr>
                      <a:r>
                        <a:rPr lang="en-US" sz="900" dirty="0" smtClean="0">
                          <a:solidFill>
                            <a:srgbClr val="231F20"/>
                          </a:solidFill>
                          <a:latin typeface="Tw Cen MT" pitchFamily="34" charset="0"/>
                          <a:cs typeface="Arial" pitchFamily="34" charset="0"/>
                        </a:rPr>
                        <a:t>Directory of trained professionals published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rgbClr val="231F20"/>
                          </a:solidFill>
                          <a:latin typeface="Tw Cen MT" pitchFamily="34" charset="0"/>
                          <a:cs typeface="Arial" pitchFamily="34" charset="0"/>
                        </a:rPr>
                        <a:t>1500 professionals  trained in IBS and MC</a:t>
                      </a:r>
                    </a:p>
                    <a:p>
                      <a:pPr>
                        <a:lnSpc>
                          <a:spcPct val="100000"/>
                        </a:lnSpc>
                      </a:pPr>
                      <a:endParaRPr lang="en-US" sz="900" dirty="0" smtClean="0">
                        <a:solidFill>
                          <a:srgbClr val="231F20"/>
                        </a:solidFill>
                        <a:latin typeface="Tw Cen MT" pitchFamily="34" charset="0"/>
                        <a:cs typeface="Arial" pitchFamily="34" charset="0"/>
                      </a:endParaRPr>
                    </a:p>
                    <a:p>
                      <a:pPr>
                        <a:lnSpc>
                          <a:spcPct val="100000"/>
                        </a:lnSpc>
                      </a:pPr>
                      <a:r>
                        <a:rPr lang="en-US" sz="900" dirty="0" smtClean="0">
                          <a:solidFill>
                            <a:srgbClr val="231F20"/>
                          </a:solidFill>
                          <a:latin typeface="Tw Cen MT" pitchFamily="34" charset="0"/>
                          <a:cs typeface="Arial" pitchFamily="34" charset="0"/>
                        </a:rPr>
                        <a:t>Directory of trained professionals published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rgbClr val="231F20"/>
                          </a:solidFill>
                          <a:latin typeface="Tw Cen MT" pitchFamily="34" charset="0"/>
                          <a:cs typeface="Arial" pitchFamily="34" charset="0"/>
                        </a:rPr>
                        <a:t>1500 professionals  trained in IBS and MC</a:t>
                      </a:r>
                    </a:p>
                    <a:p>
                      <a:pPr>
                        <a:lnSpc>
                          <a:spcPct val="100000"/>
                        </a:lnSpc>
                      </a:pPr>
                      <a:endParaRPr lang="en-US" sz="900" dirty="0" smtClean="0">
                        <a:solidFill>
                          <a:srgbClr val="231F20"/>
                        </a:solidFill>
                        <a:latin typeface="Tw Cen MT" pitchFamily="34" charset="0"/>
                        <a:cs typeface="Arial" pitchFamily="34" charset="0"/>
                      </a:endParaRPr>
                    </a:p>
                    <a:p>
                      <a:pPr>
                        <a:lnSpc>
                          <a:spcPct val="100000"/>
                        </a:lnSpc>
                      </a:pPr>
                      <a:r>
                        <a:rPr lang="en-US" sz="900" dirty="0" smtClean="0">
                          <a:solidFill>
                            <a:srgbClr val="231F20"/>
                          </a:solidFill>
                          <a:latin typeface="Tw Cen MT" pitchFamily="34" charset="0"/>
                          <a:cs typeface="Arial" pitchFamily="34" charset="0"/>
                        </a:rPr>
                        <a:t>Directory of trained professionals published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rgbClr val="231F20"/>
                          </a:solidFill>
                          <a:latin typeface="Tw Cen MT" pitchFamily="34" charset="0"/>
                          <a:cs typeface="Arial" pitchFamily="34" charset="0"/>
                        </a:rPr>
                        <a:t>250 professionals  trained in IBS and MC</a:t>
                      </a:r>
                    </a:p>
                    <a:p>
                      <a:pPr>
                        <a:lnSpc>
                          <a:spcPct val="100000"/>
                        </a:lnSpc>
                      </a:pPr>
                      <a:endParaRPr lang="en-US" sz="900" dirty="0" smtClean="0">
                        <a:solidFill>
                          <a:srgbClr val="231F20"/>
                        </a:solidFill>
                        <a:latin typeface="Tw Cen MT" pitchFamily="34" charset="0"/>
                        <a:cs typeface="Arial" pitchFamily="34" charset="0"/>
                      </a:endParaRPr>
                    </a:p>
                    <a:p>
                      <a:pPr>
                        <a:lnSpc>
                          <a:spcPct val="100000"/>
                        </a:lnSpc>
                      </a:pPr>
                      <a:r>
                        <a:rPr lang="en-US" sz="900" dirty="0" smtClean="0">
                          <a:solidFill>
                            <a:srgbClr val="231F20"/>
                          </a:solidFill>
                          <a:latin typeface="Tw Cen MT" pitchFamily="34" charset="0"/>
                          <a:cs typeface="Arial" pitchFamily="34" charset="0"/>
                        </a:rPr>
                        <a:t>Directory of trained professionals published</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953522731"/>
              </p:ext>
            </p:extLst>
          </p:nvPr>
        </p:nvGraphicFramePr>
        <p:xfrm>
          <a:off x="165152" y="5692470"/>
          <a:ext cx="6502349" cy="1371600"/>
        </p:xfrm>
        <a:graphic>
          <a:graphicData uri="http://schemas.openxmlformats.org/drawingml/2006/table">
            <a:tbl>
              <a:tblPr firstRow="1" bandRow="1">
                <a:tableStyleId>{5C22544A-7EE6-4342-B048-85BDC9FD1C3A}</a:tableStyleId>
              </a:tblPr>
              <a:tblGrid>
                <a:gridCol w="677451">
                  <a:extLst>
                    <a:ext uri="{9D8B030D-6E8A-4147-A177-3AD203B41FA5}">
                      <a16:colId xmlns:a16="http://schemas.microsoft.com/office/drawing/2014/main" val="3366137138"/>
                    </a:ext>
                  </a:extLst>
                </a:gridCol>
                <a:gridCol w="1806028">
                  <a:extLst>
                    <a:ext uri="{9D8B030D-6E8A-4147-A177-3AD203B41FA5}">
                      <a16:colId xmlns:a16="http://schemas.microsoft.com/office/drawing/2014/main" val="116348213"/>
                    </a:ext>
                  </a:extLst>
                </a:gridCol>
                <a:gridCol w="951974">
                  <a:extLst>
                    <a:ext uri="{9D8B030D-6E8A-4147-A177-3AD203B41FA5}">
                      <a16:colId xmlns:a16="http://schemas.microsoft.com/office/drawing/2014/main" val="4144450284"/>
                    </a:ext>
                  </a:extLst>
                </a:gridCol>
                <a:gridCol w="980754">
                  <a:extLst>
                    <a:ext uri="{9D8B030D-6E8A-4147-A177-3AD203B41FA5}">
                      <a16:colId xmlns:a16="http://schemas.microsoft.com/office/drawing/2014/main" val="6907037"/>
                    </a:ext>
                  </a:extLst>
                </a:gridCol>
                <a:gridCol w="1010523">
                  <a:extLst>
                    <a:ext uri="{9D8B030D-6E8A-4147-A177-3AD203B41FA5}">
                      <a16:colId xmlns:a16="http://schemas.microsoft.com/office/drawing/2014/main" val="1585198500"/>
                    </a:ext>
                  </a:extLst>
                </a:gridCol>
                <a:gridCol w="1075619">
                  <a:extLst>
                    <a:ext uri="{9D8B030D-6E8A-4147-A177-3AD203B41FA5}">
                      <a16:colId xmlns:a16="http://schemas.microsoft.com/office/drawing/2014/main" val="1443960218"/>
                    </a:ext>
                  </a:extLst>
                </a:gridCol>
              </a:tblGrid>
              <a:tr h="189157">
                <a:tc>
                  <a:txBody>
                    <a:bodyPr/>
                    <a:lstStyle/>
                    <a:p>
                      <a:pPr algn="ctr"/>
                      <a:r>
                        <a:rPr lang="en-US" sz="900" kern="1200" dirty="0" smtClean="0">
                          <a:solidFill>
                            <a:schemeClr val="tx1"/>
                          </a:solidFill>
                          <a:latin typeface="Tw Cen MT" panose="020B0602020104020603" pitchFamily="34" charset="0"/>
                          <a:ea typeface="+mn-ea"/>
                          <a:cs typeface="+mn-cs"/>
                        </a:rPr>
                        <a:t>NO</a:t>
                      </a:r>
                      <a:endParaRPr lang="en-MY" sz="9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kern="1200" dirty="0" smtClean="0">
                          <a:solidFill>
                            <a:schemeClr val="tx1"/>
                          </a:solidFill>
                          <a:latin typeface="Tw Cen MT" panose="020B0602020104020603" pitchFamily="34" charset="0"/>
                          <a:ea typeface="+mn-ea"/>
                          <a:cs typeface="+mn-cs"/>
                        </a:rPr>
                        <a:t>PROFESSIONALS</a:t>
                      </a:r>
                      <a:endParaRPr lang="en-MY" sz="9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kern="1200" dirty="0" smtClean="0">
                          <a:solidFill>
                            <a:schemeClr val="tx1"/>
                          </a:solidFill>
                          <a:latin typeface="Tw Cen MT" panose="020B0602020104020603" pitchFamily="34" charset="0"/>
                          <a:ea typeface="+mn-ea"/>
                          <a:cs typeface="+mn-cs"/>
                        </a:rPr>
                        <a:t>2016</a:t>
                      </a:r>
                      <a:endParaRPr lang="en-MY" sz="9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kern="1200" dirty="0" smtClean="0">
                          <a:solidFill>
                            <a:schemeClr val="tx1"/>
                          </a:solidFill>
                          <a:latin typeface="Tw Cen MT" panose="020B0602020104020603" pitchFamily="34" charset="0"/>
                          <a:ea typeface="+mn-ea"/>
                          <a:cs typeface="+mn-cs"/>
                        </a:rPr>
                        <a:t>2017</a:t>
                      </a:r>
                      <a:endParaRPr lang="en-MY" sz="9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kern="1200" dirty="0" smtClean="0">
                          <a:solidFill>
                            <a:schemeClr val="tx1"/>
                          </a:solidFill>
                          <a:latin typeface="Tw Cen MT" panose="020B0602020104020603" pitchFamily="34" charset="0"/>
                          <a:ea typeface="+mn-ea"/>
                          <a:cs typeface="+mn-cs"/>
                        </a:rPr>
                        <a:t>2018 (Q1)</a:t>
                      </a:r>
                      <a:endParaRPr lang="en-MY" sz="9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latin typeface="Tw Cen MT" panose="020B0602020104020603" pitchFamily="34" charset="0"/>
                          <a:ea typeface="+mn-ea"/>
                          <a:cs typeface="+mn-cs"/>
                        </a:rPr>
                        <a:t>2018 (Q2)</a:t>
                      </a:r>
                      <a:endParaRPr lang="en-MY" sz="900" kern="1200" dirty="0" smtClean="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72962544"/>
                  </a:ext>
                </a:extLst>
              </a:tr>
              <a:tr h="189157">
                <a:tc>
                  <a:txBody>
                    <a:bodyPr/>
                    <a:lstStyle/>
                    <a:p>
                      <a:pPr algn="ctr"/>
                      <a:r>
                        <a:rPr lang="en-US" sz="900" dirty="0" smtClean="0">
                          <a:solidFill>
                            <a:schemeClr val="tx1"/>
                          </a:solidFill>
                        </a:rPr>
                        <a:t>1</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rPr>
                        <a:t>Architect</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46</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264</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115</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0" smtClean="0">
                          <a:solidFill>
                            <a:schemeClr val="tx1"/>
                          </a:solidFill>
                        </a:rPr>
                        <a:t>104</a:t>
                      </a:r>
                      <a:endParaRPr lang="en-MY"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1234108"/>
                  </a:ext>
                </a:extLst>
              </a:tr>
              <a:tr h="189157">
                <a:tc>
                  <a:txBody>
                    <a:bodyPr/>
                    <a:lstStyle/>
                    <a:p>
                      <a:pPr algn="ctr"/>
                      <a:r>
                        <a:rPr lang="en-US" sz="900" dirty="0" smtClean="0">
                          <a:solidFill>
                            <a:schemeClr val="tx1"/>
                          </a:solidFill>
                        </a:rPr>
                        <a:t>2</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rPr>
                        <a:t>Engineer</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201</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1128</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495</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0" smtClean="0">
                          <a:solidFill>
                            <a:schemeClr val="tx1"/>
                          </a:solidFill>
                        </a:rPr>
                        <a:t>336</a:t>
                      </a:r>
                      <a:endParaRPr lang="en-MY"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9555230"/>
                  </a:ext>
                </a:extLst>
              </a:tr>
              <a:tr h="189157">
                <a:tc>
                  <a:txBody>
                    <a:bodyPr/>
                    <a:lstStyle/>
                    <a:p>
                      <a:pPr algn="ctr"/>
                      <a:r>
                        <a:rPr lang="en-US" sz="900" dirty="0" smtClean="0">
                          <a:solidFill>
                            <a:schemeClr val="tx1"/>
                          </a:solidFill>
                        </a:rPr>
                        <a:t>3</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rPr>
                        <a:t>Quantity</a:t>
                      </a:r>
                      <a:r>
                        <a:rPr lang="en-US" sz="900" baseline="0" dirty="0" smtClean="0">
                          <a:solidFill>
                            <a:schemeClr val="tx1"/>
                          </a:solidFill>
                        </a:rPr>
                        <a:t> Surveyor</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109</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321</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140</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0" smtClean="0">
                          <a:solidFill>
                            <a:schemeClr val="tx1"/>
                          </a:solidFill>
                        </a:rPr>
                        <a:t>23</a:t>
                      </a:r>
                      <a:endParaRPr lang="en-MY"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6651503"/>
                  </a:ext>
                </a:extLst>
              </a:tr>
              <a:tr h="189157">
                <a:tc gridSpan="2">
                  <a:txBody>
                    <a:bodyPr/>
                    <a:lstStyle/>
                    <a:p>
                      <a:pPr algn="r"/>
                      <a:r>
                        <a:rPr lang="en-US" sz="900" b="1" dirty="0" smtClean="0">
                          <a:solidFill>
                            <a:schemeClr val="tx1"/>
                          </a:solidFill>
                        </a:rPr>
                        <a:t>SUB TOTAL:</a:t>
                      </a:r>
                      <a:endParaRPr lang="en-MY"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r"/>
                      <a:endParaRPr lang="en-MY" sz="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smtClean="0">
                          <a:solidFill>
                            <a:schemeClr val="tx1"/>
                          </a:solidFill>
                        </a:rPr>
                        <a:t>356</a:t>
                      </a:r>
                      <a:endParaRPr lang="en-MY"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smtClean="0">
                          <a:solidFill>
                            <a:schemeClr val="tx1"/>
                          </a:solidFill>
                        </a:rPr>
                        <a:t>1713</a:t>
                      </a:r>
                      <a:endParaRPr lang="en-MY"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smtClean="0">
                          <a:solidFill>
                            <a:schemeClr val="tx1"/>
                          </a:solidFill>
                        </a:rPr>
                        <a:t>750</a:t>
                      </a:r>
                      <a:endParaRPr lang="en-MY"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0" dirty="0" smtClean="0">
                          <a:solidFill>
                            <a:schemeClr val="tx1"/>
                          </a:solidFill>
                        </a:rPr>
                        <a:t>463</a:t>
                      </a:r>
                      <a:endParaRPr lang="en-MY" sz="9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5690344"/>
                  </a:ext>
                </a:extLst>
              </a:tr>
              <a:tr h="189157">
                <a:tc gridSpan="2">
                  <a:txBody>
                    <a:bodyPr/>
                    <a:lstStyle/>
                    <a:p>
                      <a:pPr algn="r"/>
                      <a:r>
                        <a:rPr lang="en-US" sz="900" b="1" dirty="0" smtClean="0">
                          <a:solidFill>
                            <a:schemeClr val="tx1"/>
                          </a:solidFill>
                        </a:rPr>
                        <a:t>TOTAL</a:t>
                      </a:r>
                      <a:endParaRPr lang="en-MY"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MY"/>
                    </a:p>
                  </a:txBody>
                  <a:tcPr/>
                </a:tc>
                <a:tc gridSpan="4">
                  <a:txBody>
                    <a:bodyPr/>
                    <a:lstStyle/>
                    <a:p>
                      <a:pPr algn="ctr"/>
                      <a:r>
                        <a:rPr lang="en-US" sz="900" b="1" dirty="0" smtClean="0">
                          <a:solidFill>
                            <a:schemeClr val="tx1"/>
                          </a:solidFill>
                        </a:rPr>
                        <a:t>3,282</a:t>
                      </a:r>
                      <a:endParaRPr lang="en-MY"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MY" sz="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MY" sz="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MY"/>
                    </a:p>
                  </a:txBody>
                  <a:tcPr/>
                </a:tc>
                <a:extLst>
                  <a:ext uri="{0D108BD9-81ED-4DB2-BD59-A6C34878D82A}">
                    <a16:rowId xmlns:a16="http://schemas.microsoft.com/office/drawing/2014/main" val="3816184357"/>
                  </a:ext>
                </a:extLst>
              </a:tr>
            </a:tbl>
          </a:graphicData>
        </a:graphic>
      </p:graphicFrame>
    </p:spTree>
    <p:extLst>
      <p:ext uri="{BB962C8B-B14F-4D97-AF65-F5344CB8AC3E}">
        <p14:creationId xmlns:p14="http://schemas.microsoft.com/office/powerpoint/2010/main" val="37315466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512945"/>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124581660"/>
                    </a:ext>
                  </a:extLst>
                </a:gridCol>
                <a:gridCol w="1371600">
                  <a:extLst>
                    <a:ext uri="{9D8B030D-6E8A-4147-A177-3AD203B41FA5}">
                      <a16:colId xmlns:a16="http://schemas.microsoft.com/office/drawing/2014/main" val="3372148144"/>
                    </a:ext>
                  </a:extLst>
                </a:gridCol>
                <a:gridCol w="1371600">
                  <a:extLst>
                    <a:ext uri="{9D8B030D-6E8A-4147-A177-3AD203B41FA5}">
                      <a16:colId xmlns:a16="http://schemas.microsoft.com/office/drawing/2014/main" val="384475541"/>
                    </a:ext>
                  </a:extLst>
                </a:gridCol>
                <a:gridCol w="1371600">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2017</a:t>
                      </a:r>
                    </a:p>
                    <a:p>
                      <a:pPr algn="ct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endParaRPr lang="ms-MY" sz="900" dirty="0">
                        <a:solidFill>
                          <a:schemeClr val="bg1"/>
                        </a:solidFill>
                        <a:latin typeface="Tw Cen MT" panose="020B0602020104020603" pitchFamily="34" charset="0"/>
                      </a:endParaRP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2018</a:t>
                      </a:r>
                    </a:p>
                    <a:p>
                      <a:pPr algn="ct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a:t>
                      </a:r>
                      <a:r>
                        <a:rPr lang="ms-MY" sz="900" dirty="0" smtClean="0">
                          <a:solidFill>
                            <a:schemeClr val="bg1"/>
                          </a:solidFill>
                          <a:latin typeface="Tw Cen MT" panose="020B0602020104020603" pitchFamily="34" charset="0"/>
                        </a:rPr>
                        <a:t>0%</a:t>
                      </a:r>
                      <a:endParaRPr lang="ms-MY" sz="900" dirty="0">
                        <a:solidFill>
                          <a:schemeClr val="bg1"/>
                        </a:solidFill>
                        <a:latin typeface="Tw Cen MT" panose="020B0602020104020603" pitchFamily="34" charset="0"/>
                      </a:endParaRP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2019</a:t>
                      </a:r>
                    </a:p>
                    <a:p>
                      <a:pPr algn="ct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endParaRPr lang="ms-MY" sz="900" dirty="0">
                        <a:solidFill>
                          <a:schemeClr val="bg1"/>
                        </a:solidFill>
                        <a:latin typeface="Tw Cen MT" panose="020B0602020104020603" pitchFamily="34" charset="0"/>
                      </a:endParaRP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2020</a:t>
                      </a:r>
                    </a:p>
                  </a:txBody>
                  <a:tcPr>
                    <a:solidFill>
                      <a:srgbClr val="FF3300">
                        <a:alpha val="65000"/>
                      </a:srgbClr>
                    </a:solidFill>
                  </a:tcPr>
                </a:tc>
                <a:extLst>
                  <a:ext uri="{0D108BD9-81ED-4DB2-BD59-A6C34878D82A}">
                    <a16:rowId xmlns:a16="http://schemas.microsoft.com/office/drawing/2014/main" val="2306563032"/>
                  </a:ext>
                </a:extLst>
              </a:tr>
              <a:tr h="2090506">
                <a:tc>
                  <a:txBody>
                    <a:bodyPr/>
                    <a:lstStyle/>
                    <a:p>
                      <a:pPr algn="ct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a:t>
                      </a:r>
                    </a:p>
                    <a:p>
                      <a:endParaRPr kumimoji="0" lang="ms-MY" sz="900" b="0" i="0" u="none" strike="noStrike" kern="1200" cap="none" spc="0" normalizeH="0" baseline="0" noProof="0" dirty="0">
                        <a:ln>
                          <a:noFill/>
                        </a:ln>
                        <a:solidFill>
                          <a:schemeClr val="tx1"/>
                        </a:solidFill>
                        <a:effectLst/>
                        <a:uLnTx/>
                        <a:uFillTx/>
                        <a:latin typeface="Tw Cen MT" panose="020B0602020104020603" pitchFamily="34" charset="0"/>
                        <a:ea typeface="+mn-ea"/>
                        <a:cs typeface="+mn-cs"/>
                      </a:endParaRPr>
                    </a:p>
                  </a:txBody>
                  <a:tcPr>
                    <a:solidFill>
                      <a:schemeClr val="accent2">
                        <a:lumMod val="20000"/>
                        <a:lumOff val="80000"/>
                      </a:schemeClr>
                    </a:solidFill>
                  </a:tcPr>
                </a:tc>
                <a:tc>
                  <a:txBody>
                    <a:bodyPr/>
                    <a:lstStyle/>
                    <a:p>
                      <a:pPr>
                        <a:lnSpc>
                          <a:spcPct val="88000"/>
                        </a:lnSpc>
                        <a:defRPr/>
                      </a:pP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REHDA support  to incorporate QLASSIC in contractual requirement secured </a:t>
                      </a:r>
                    </a:p>
                    <a:p>
                      <a:pPr>
                        <a:lnSpc>
                          <a:spcPct val="88000"/>
                        </a:lnSpc>
                        <a:defRPr/>
                      </a:pPr>
                      <a:endPar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endParaRPr>
                    </a:p>
                    <a:p>
                      <a:pPr>
                        <a:lnSpc>
                          <a:spcPct val="88000"/>
                        </a:lnSpc>
                        <a:defRPr/>
                      </a:pP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20 key developers identified</a:t>
                      </a:r>
                    </a:p>
                    <a:p>
                      <a:pPr>
                        <a:lnSpc>
                          <a:spcPct val="88000"/>
                        </a:lnSpc>
                        <a:defRPr/>
                      </a:pPr>
                      <a:endPar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endParaRPr>
                    </a:p>
                    <a:p>
                      <a:pPr>
                        <a:lnSpc>
                          <a:spcPct val="88000"/>
                        </a:lnSpc>
                        <a:defRPr/>
                      </a:pP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Guideline on contractual requirement on QLASSIC adoption completed</a:t>
                      </a:r>
                    </a:p>
                    <a:p>
                      <a:pPr>
                        <a:lnSpc>
                          <a:spcPct val="88000"/>
                        </a:lnSpc>
                        <a:defRPr/>
                      </a:pPr>
                      <a:endPar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endParaRPr>
                    </a:p>
                    <a:p>
                      <a:pPr>
                        <a:lnSpc>
                          <a:spcPct val="88000"/>
                        </a:lnSpc>
                        <a:defRPr/>
                      </a:pP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Minimum of 5 promotional events on QLASSIC undertaken</a:t>
                      </a:r>
                    </a:p>
                    <a:p>
                      <a:endParaRPr kumimoji="0" lang="ms-MY" sz="900" b="0" i="0" u="none" strike="noStrike" kern="1200" cap="none" spc="0" normalizeH="0" baseline="0" noProof="0" dirty="0">
                        <a:ln>
                          <a:noFill/>
                        </a:ln>
                        <a:solidFill>
                          <a:schemeClr val="tx1"/>
                        </a:solidFill>
                        <a:effectLst/>
                        <a:uLnTx/>
                        <a:uFillTx/>
                        <a:latin typeface="Tw Cen MT" panose="020B0602020104020603" pitchFamily="34" charset="0"/>
                        <a:ea typeface="+mn-ea"/>
                        <a:cs typeface="+mn-cs"/>
                      </a:endParaRPr>
                    </a:p>
                  </a:txBody>
                  <a:tcPr>
                    <a:solidFill>
                      <a:schemeClr val="accent2">
                        <a:lumMod val="20000"/>
                        <a:lumOff val="80000"/>
                      </a:schemeClr>
                    </a:solidFill>
                  </a:tcPr>
                </a:tc>
                <a:tc>
                  <a:txBody>
                    <a:bodyPr/>
                    <a:lstStyle/>
                    <a:p>
                      <a:pPr>
                        <a:lnSpc>
                          <a:spcPct val="88000"/>
                        </a:lnSpc>
                        <a:defRPr/>
                      </a:pP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Tenders for private residential building projects to adopt QLASSIC score as part of tender evaluation </a:t>
                      </a:r>
                    </a:p>
                    <a:p>
                      <a:pPr>
                        <a:lnSpc>
                          <a:spcPct val="88000"/>
                        </a:lnSpc>
                        <a:defRPr/>
                      </a:pPr>
                      <a:endPar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endParaRPr>
                    </a:p>
                    <a:p>
                      <a:pPr>
                        <a:lnSpc>
                          <a:spcPct val="88000"/>
                        </a:lnSpc>
                        <a:defRPr/>
                      </a:pP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10 key developers adopt guideline for minimum QLASSIC score of 70 in their tenders</a:t>
                      </a:r>
                      <a:endParaRPr kumimoji="0" lang="en-MY"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endParaRPr>
                    </a:p>
                    <a:p>
                      <a:pPr>
                        <a:lnSpc>
                          <a:spcPct val="88000"/>
                        </a:lnSpc>
                        <a:defRPr/>
                      </a:pPr>
                      <a:endPar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endParaRPr>
                    </a:p>
                    <a:p>
                      <a:pPr>
                        <a:lnSpc>
                          <a:spcPct val="88000"/>
                        </a:lnSpc>
                        <a:defRPr/>
                      </a:pP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Minimum of 5 promotional events on QLASSIC undertaken</a:t>
                      </a:r>
                    </a:p>
                    <a:p>
                      <a:pPr>
                        <a:lnSpc>
                          <a:spcPct val="88000"/>
                        </a:lnSpc>
                        <a:defRPr/>
                      </a:pPr>
                      <a:endPar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endParaRPr>
                    </a:p>
                  </a:txBody>
                  <a:tcPr>
                    <a:solidFill>
                      <a:schemeClr val="accent2">
                        <a:lumMod val="20000"/>
                        <a:lumOff val="80000"/>
                      </a:schemeClr>
                    </a:solidFill>
                  </a:tcPr>
                </a:tc>
                <a:tc>
                  <a:txBody>
                    <a:bodyPr/>
                    <a:lstStyle/>
                    <a:p>
                      <a:pPr>
                        <a:lnSpc>
                          <a:spcPct val="88000"/>
                        </a:lnSpc>
                        <a:defRPr/>
                      </a:pP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10 key developers adopt guideline for minimum QLASSIC score of 70 in their tenders</a:t>
                      </a:r>
                      <a:endParaRPr kumimoji="0" lang="en-MY"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endParaRPr>
                    </a:p>
                    <a:p>
                      <a:pPr>
                        <a:lnSpc>
                          <a:spcPct val="88000"/>
                        </a:lnSpc>
                        <a:defRPr/>
                      </a:pPr>
                      <a:endPar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endParaRPr>
                    </a:p>
                    <a:p>
                      <a:pPr>
                        <a:lnSpc>
                          <a:spcPct val="88000"/>
                        </a:lnSpc>
                        <a:defRPr/>
                      </a:pP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Minimum of 5 promotional events on QLASSIC undertaken</a:t>
                      </a:r>
                    </a:p>
                    <a:p>
                      <a:endParaRPr kumimoji="0" lang="ms-MY" sz="900" b="0" i="0" u="none" strike="noStrike" kern="1200" cap="none" spc="0" normalizeH="0" baseline="0" noProof="0" dirty="0">
                        <a:ln>
                          <a:noFill/>
                        </a:ln>
                        <a:solidFill>
                          <a:schemeClr val="tx1"/>
                        </a:solidFill>
                        <a:effectLst/>
                        <a:uLnTx/>
                        <a:uFillTx/>
                        <a:latin typeface="Tw Cen MT" panose="020B0602020104020603" pitchFamily="34" charset="0"/>
                        <a:ea typeface="+mn-ea"/>
                        <a:cs typeface="+mn-cs"/>
                      </a:endParaRPr>
                    </a:p>
                  </a:txBody>
                  <a:tcPr>
                    <a:solidFill>
                      <a:schemeClr val="accent2">
                        <a:lumMod val="20000"/>
                        <a:lumOff val="80000"/>
                      </a:schemeClr>
                    </a:solidFill>
                  </a:tcPr>
                </a:tc>
                <a:tc>
                  <a:txBody>
                    <a:bodyPr/>
                    <a:lstStyle/>
                    <a:p>
                      <a:endParaRPr kumimoji="0" lang="ms-MY" sz="900" b="0" i="0" u="none" strike="noStrike" kern="1200" cap="none" spc="0" normalizeH="0" baseline="0" noProof="0" dirty="0">
                        <a:ln>
                          <a:noFill/>
                        </a:ln>
                        <a:solidFill>
                          <a:schemeClr val="tx1"/>
                        </a:solidFill>
                        <a:effectLst/>
                        <a:uLnTx/>
                        <a:uFillTx/>
                        <a:latin typeface="Tw Cen MT" panose="020B0602020104020603" pitchFamily="34" charset="0"/>
                        <a:ea typeface="+mn-ea"/>
                        <a:cs typeface="+mn-cs"/>
                      </a:endParaRPr>
                    </a:p>
                  </a:txBody>
                  <a:tcPr>
                    <a:solidFill>
                      <a:schemeClr val="accent2">
                        <a:lumMod val="20000"/>
                        <a:lumOff val="80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2" y="4779034"/>
            <a:ext cx="6857999" cy="509213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77">
              <a:defRPr/>
            </a:pPr>
            <a:endParaRPr lang="ms-MY">
              <a:solidFill>
                <a:prstClr val="white"/>
              </a:solidFill>
              <a:latin typeface="Calibri" panose="020F0502020204030204"/>
            </a:endParaRPr>
          </a:p>
        </p:txBody>
      </p:sp>
      <p:graphicFrame>
        <p:nvGraphicFramePr>
          <p:cNvPr id="19" name="Table 18"/>
          <p:cNvGraphicFramePr>
            <a:graphicFrameLocks noGrp="1"/>
          </p:cNvGraphicFramePr>
          <p:nvPr>
            <p:extLst/>
          </p:nvPr>
        </p:nvGraphicFramePr>
        <p:xfrm>
          <a:off x="4953000" y="254484"/>
          <a:ext cx="1894391" cy="1594476"/>
        </p:xfrm>
        <a:graphic>
          <a:graphicData uri="http://schemas.openxmlformats.org/drawingml/2006/table">
            <a:tbl>
              <a:tblPr firstRow="1" bandRow="1">
                <a:tableStyleId>{5C22544A-7EE6-4342-B048-85BDC9FD1C3A}</a:tableStyleId>
              </a:tblPr>
              <a:tblGrid>
                <a:gridCol w="1894391">
                  <a:extLst>
                    <a:ext uri="{9D8B030D-6E8A-4147-A177-3AD203B41FA5}">
                      <a16:colId xmlns:a16="http://schemas.microsoft.com/office/drawing/2014/main" val="2880578049"/>
                    </a:ext>
                  </a:extLst>
                </a:gridCol>
              </a:tblGrid>
              <a:tr h="398619">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98619">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ms-MY" sz="1000" dirty="0" smtClean="0">
                          <a:solidFill>
                            <a:schemeClr val="tx1"/>
                          </a:solidFill>
                          <a:latin typeface="Tw Cen MT" panose="020B0602020104020603" pitchFamily="34" charset="0"/>
                        </a:rPr>
                        <a:t>Hj.</a:t>
                      </a:r>
                      <a:r>
                        <a:rPr lang="ms-MY" sz="1000" baseline="0" dirty="0" smtClean="0">
                          <a:solidFill>
                            <a:schemeClr val="tx1"/>
                          </a:solidFill>
                          <a:latin typeface="Tw Cen MT" panose="020B0602020104020603" pitchFamily="34" charset="0"/>
                        </a:rPr>
                        <a:t> Razuki Ibrahim</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398619">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marL="0" marR="0" indent="0" algn="r" defTabSz="685766" rtl="0" eaLnBrk="1" fontAlgn="auto" latinLnBrk="0" hangingPunct="1">
                        <a:lnSpc>
                          <a:spcPct val="100000"/>
                        </a:lnSpc>
                        <a:spcBef>
                          <a:spcPts val="0"/>
                        </a:spcBef>
                        <a:spcAft>
                          <a:spcPts val="0"/>
                        </a:spcAft>
                        <a:buClrTx/>
                        <a:buSzTx/>
                        <a:buFontTx/>
                        <a:buNone/>
                        <a:tabLst/>
                        <a:defRPr/>
                      </a:pPr>
                      <a:r>
                        <a:rPr lang="ms-MY" sz="1000" dirty="0" smtClean="0">
                          <a:solidFill>
                            <a:schemeClr val="tx1"/>
                          </a:solidFill>
                          <a:latin typeface="Tw Cen MT" panose="020B0602020104020603" pitchFamily="34" charset="0"/>
                        </a:rPr>
                        <a:t>Mohd Faizal Abdul Hamid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398619">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REHDA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748685685"/>
              </p:ext>
            </p:extLst>
          </p:nvPr>
        </p:nvGraphicFramePr>
        <p:xfrm>
          <a:off x="-1" y="455786"/>
          <a:ext cx="4774020" cy="1312543"/>
        </p:xfrm>
        <a:graphic>
          <a:graphicData uri="http://schemas.openxmlformats.org/drawingml/2006/table">
            <a:tbl>
              <a:tblPr firstRow="1" bandRow="1">
                <a:tableStyleId>{5C22544A-7EE6-4342-B048-85BDC9FD1C3A}</a:tableStyleId>
              </a:tblPr>
              <a:tblGrid>
                <a:gridCol w="4774020">
                  <a:extLst>
                    <a:ext uri="{9D8B030D-6E8A-4147-A177-3AD203B41FA5}">
                      <a16:colId xmlns:a16="http://schemas.microsoft.com/office/drawing/2014/main" val="2880578049"/>
                    </a:ext>
                  </a:extLst>
                </a:gridCol>
              </a:tblGrid>
              <a:tr h="515305">
                <a:tc>
                  <a:txBody>
                    <a:bodyPr/>
                    <a:lstStyle/>
                    <a:p>
                      <a:r>
                        <a:rPr lang="ms-MY" sz="1000" b="1" dirty="0" smtClean="0">
                          <a:solidFill>
                            <a:schemeClr val="tx1"/>
                          </a:solidFill>
                          <a:latin typeface="Tw Cen MT" panose="020B0602020104020603" pitchFamily="34" charset="0"/>
                        </a:rPr>
                        <a:t>KPI DESCRIPTION</a:t>
                      </a:r>
                    </a:p>
                    <a:p>
                      <a:pPr>
                        <a:lnSpc>
                          <a:spcPct val="88000"/>
                        </a:lnSpc>
                        <a:defRPr/>
                      </a:pPr>
                      <a:r>
                        <a:rPr lang="en-US" sz="1000" b="0" kern="1200" dirty="0" smtClean="0">
                          <a:solidFill>
                            <a:schemeClr val="tx1"/>
                          </a:solidFill>
                          <a:latin typeface="Tw Cen MT" panose="020B0602020104020603" pitchFamily="34" charset="0"/>
                          <a:ea typeface="+mn-ea"/>
                          <a:cs typeface="+mn-cs"/>
                        </a:rPr>
                        <a:t>20 key developers adopt guideline for minimum QLASSIC score of 70 in their contractual requirement for residential projects by 2019</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98619">
                <a:tc>
                  <a:txBody>
                    <a:bodyPr/>
                    <a:lstStyle/>
                    <a:p>
                      <a:r>
                        <a:rPr lang="ms-MY" sz="1000" b="1" dirty="0" smtClean="0">
                          <a:solidFill>
                            <a:schemeClr val="tx1"/>
                          </a:solidFill>
                          <a:latin typeface="Tw Cen MT" panose="020B0602020104020603" pitchFamily="34" charset="0"/>
                        </a:rPr>
                        <a:t>INITIATIVE</a:t>
                      </a:r>
                    </a:p>
                    <a:p>
                      <a:r>
                        <a:rPr lang="en-US" sz="1000" b="0" dirty="0" smtClean="0">
                          <a:solidFill>
                            <a:schemeClr val="tx1"/>
                          </a:solidFill>
                          <a:latin typeface="Tw Cen MT" panose="020B0602020104020603" pitchFamily="34" charset="0"/>
                        </a:rPr>
                        <a:t>Q1 - Increase Emphasis On Quality And Implement Quality Assessments</a:t>
                      </a:r>
                      <a:endParaRPr lang="ms-MY" sz="1000" b="0" dirty="0" smtClean="0">
                        <a:solidFill>
                          <a:schemeClr val="tx1"/>
                        </a:solidFill>
                        <a:latin typeface="Tw Cen MT" panose="020B0602020104020603" pitchFamily="34" charset="0"/>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398619">
                <a:tc>
                  <a:txBody>
                    <a:bodyPr/>
                    <a:lstStyle/>
                    <a:p>
                      <a:r>
                        <a:rPr lang="ms-MY" sz="1000" b="1" dirty="0" smtClean="0">
                          <a:solidFill>
                            <a:schemeClr val="tx1"/>
                          </a:solidFill>
                          <a:latin typeface="Tw Cen MT" panose="020B0602020104020603" pitchFamily="34" charset="0"/>
                        </a:rPr>
                        <a:t>SUB-INITIATIVE</a:t>
                      </a:r>
                    </a:p>
                    <a:p>
                      <a:r>
                        <a:rPr lang="ms-MY" sz="1000" b="1" dirty="0" smtClean="0">
                          <a:solidFill>
                            <a:schemeClr val="tx1"/>
                          </a:solidFill>
                          <a:latin typeface="Tw Cen MT" panose="020B0602020104020603" pitchFamily="34" charset="0"/>
                        </a:rPr>
                        <a:t>-</a:t>
                      </a:r>
                      <a:endParaRPr lang="ms-MY" sz="1000" dirty="0" smtClean="0">
                        <a:solidFill>
                          <a:schemeClr val="tx1"/>
                        </a:solidFill>
                        <a:latin typeface="Tw Cen MT" panose="020B0602020104020603"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5" y="4958759"/>
            <a:ext cx="6858000" cy="2960811"/>
          </a:xfrm>
          <a:prstGeom prst="rect">
            <a:avLst/>
          </a:prstGeom>
          <a:noFill/>
        </p:spPr>
        <p:txBody>
          <a:bodyPr wrap="square" rtlCol="0">
            <a:spAutoFit/>
          </a:bodyPr>
          <a:lstStyle/>
          <a:p>
            <a:pPr algn="just"/>
            <a:r>
              <a:rPr lang="en-MY" sz="1000" dirty="0" smtClean="0">
                <a:latin typeface="Tw Cen MT" panose="020B0602020104020603" pitchFamily="34" charset="0"/>
              </a:rPr>
              <a:t>This is a new KPI introduced in 2017 under the purview of IWG1.</a:t>
            </a:r>
          </a:p>
          <a:p>
            <a:pPr algn="just"/>
            <a:endParaRPr lang="en-MY" sz="1000" dirty="0">
              <a:latin typeface="Tw Cen MT" panose="020B0602020104020603" pitchFamily="34" charset="0"/>
            </a:endParaRPr>
          </a:p>
          <a:p>
            <a:pPr algn="just"/>
            <a:r>
              <a:rPr lang="en-MY" sz="1000" b="1" dirty="0">
                <a:latin typeface="Tw Cen MT" panose="020B0602020104020603" pitchFamily="34" charset="0"/>
              </a:rPr>
              <a:t>REHDA’s support</a:t>
            </a:r>
            <a:endParaRPr lang="en-MY" sz="1000" dirty="0">
              <a:solidFill>
                <a:srgbClr val="FF0000"/>
              </a:solidFill>
              <a:latin typeface="Tw Cen MT" panose="020B0602020104020603" pitchFamily="34" charset="0"/>
            </a:endParaRPr>
          </a:p>
          <a:p>
            <a:pPr algn="just"/>
            <a:r>
              <a:rPr lang="en-MY" sz="1000" dirty="0">
                <a:latin typeface="Tw Cen MT" panose="020B0602020104020603" pitchFamily="34" charset="0"/>
              </a:rPr>
              <a:t>On 6</a:t>
            </a:r>
            <a:r>
              <a:rPr lang="en-MY" sz="1000" baseline="30000" dirty="0">
                <a:latin typeface="Tw Cen MT" panose="020B0602020104020603" pitchFamily="34" charset="0"/>
              </a:rPr>
              <a:t> </a:t>
            </a:r>
            <a:r>
              <a:rPr lang="en-MY" sz="1000" dirty="0">
                <a:latin typeface="Tw Cen MT" panose="020B0602020104020603" pitchFamily="34" charset="0"/>
              </a:rPr>
              <a:t>March 2018, meeting with REHDA agreed </a:t>
            </a:r>
            <a:r>
              <a:rPr lang="en-MY" sz="1000" dirty="0" smtClean="0">
                <a:latin typeface="Tw Cen MT" panose="020B0602020104020603" pitchFamily="34" charset="0"/>
              </a:rPr>
              <a:t>on the </a:t>
            </a:r>
            <a:r>
              <a:rPr lang="en-MY" sz="1000" dirty="0">
                <a:latin typeface="Tw Cen MT" panose="020B0602020104020603" pitchFamily="34" charset="0"/>
              </a:rPr>
              <a:t>following:-</a:t>
            </a:r>
          </a:p>
          <a:p>
            <a:pPr marL="180966" indent="-180966" algn="just">
              <a:lnSpc>
                <a:spcPct val="88000"/>
              </a:lnSpc>
              <a:buFont typeface="+mj-lt"/>
              <a:buAutoNum type="alphaLcParenR"/>
              <a:defRPr/>
            </a:pPr>
            <a:r>
              <a:rPr lang="en-US" sz="1000" dirty="0">
                <a:latin typeface="Tw Cen MT" panose="020B0602020104020603" pitchFamily="34" charset="0"/>
              </a:rPr>
              <a:t>Tenders for private residential building projects to adopt QLASSIC score as part of tender evaluation </a:t>
            </a:r>
          </a:p>
          <a:p>
            <a:pPr marL="180966" indent="-180966" algn="just">
              <a:lnSpc>
                <a:spcPct val="88000"/>
              </a:lnSpc>
              <a:buFont typeface="+mj-lt"/>
              <a:buAutoNum type="alphaLcParenR"/>
              <a:defRPr/>
            </a:pPr>
            <a:r>
              <a:rPr lang="en-US" sz="1000" dirty="0">
                <a:latin typeface="Tw Cen MT" panose="020B0602020104020603" pitchFamily="34" charset="0"/>
              </a:rPr>
              <a:t>10 key developers adopt guideline for minimum QLASSIC score of 70 in their tenders</a:t>
            </a:r>
            <a:endParaRPr lang="en-MY" sz="1000" dirty="0">
              <a:latin typeface="Tw Cen MT" panose="020B0602020104020603" pitchFamily="34" charset="0"/>
            </a:endParaRPr>
          </a:p>
          <a:p>
            <a:pPr marL="180966" indent="-180966" algn="just">
              <a:lnSpc>
                <a:spcPct val="88000"/>
              </a:lnSpc>
              <a:buFont typeface="+mj-lt"/>
              <a:buAutoNum type="alphaLcParenR"/>
              <a:defRPr/>
            </a:pPr>
            <a:r>
              <a:rPr lang="en-US" sz="1000" dirty="0">
                <a:latin typeface="Tw Cen MT" panose="020B0602020104020603" pitchFamily="34" charset="0"/>
              </a:rPr>
              <a:t>promotional events on QLASSIC to be undertaken</a:t>
            </a:r>
          </a:p>
          <a:p>
            <a:pPr marL="180966" indent="-180966" algn="just">
              <a:buFont typeface="+mj-lt"/>
              <a:buAutoNum type="alphaLcParenR"/>
            </a:pPr>
            <a:r>
              <a:rPr lang="en-MY" sz="1000" dirty="0">
                <a:latin typeface="Tw Cen MT" panose="020B0602020104020603" pitchFamily="34" charset="0"/>
              </a:rPr>
              <a:t>To </a:t>
            </a:r>
            <a:r>
              <a:rPr lang="en-US" sz="1000" dirty="0">
                <a:latin typeface="Tw Cen MT" panose="020B0602020104020603" pitchFamily="34" charset="0"/>
              </a:rPr>
              <a:t>incorporate QLASSIC in contractual requirement </a:t>
            </a:r>
            <a:r>
              <a:rPr lang="en-US" sz="1000" dirty="0" smtClean="0">
                <a:latin typeface="Tw Cen MT" panose="020B0602020104020603" pitchFamily="34" charset="0"/>
              </a:rPr>
              <a:t>secured</a:t>
            </a:r>
            <a:endParaRPr lang="en-US" sz="1000" dirty="0">
              <a:latin typeface="Tw Cen MT" panose="020B0602020104020603" pitchFamily="34" charset="0"/>
            </a:endParaRPr>
          </a:p>
          <a:p>
            <a:pPr algn="just"/>
            <a:endParaRPr lang="en-US" sz="1000" dirty="0">
              <a:latin typeface="Tw Cen MT" panose="020B0602020104020603" pitchFamily="34" charset="0"/>
            </a:endParaRPr>
          </a:p>
          <a:p>
            <a:pPr algn="just"/>
            <a:r>
              <a:rPr lang="en-US" sz="1000" b="1" dirty="0">
                <a:latin typeface="Tw Cen MT" panose="020B0602020104020603" pitchFamily="34" charset="0"/>
              </a:rPr>
              <a:t>Key developers adopt guideline </a:t>
            </a:r>
            <a:r>
              <a:rPr lang="en-US" sz="1000" b="1" dirty="0" smtClean="0">
                <a:latin typeface="Tw Cen MT" panose="020B0602020104020603" pitchFamily="34" charset="0"/>
              </a:rPr>
              <a:t>for </a:t>
            </a:r>
            <a:r>
              <a:rPr lang="en-US" sz="1000" b="1" dirty="0">
                <a:latin typeface="Tw Cen MT" panose="020B0602020104020603" pitchFamily="34" charset="0"/>
              </a:rPr>
              <a:t>minimum QLASSIC score of 70 in their tenders</a:t>
            </a:r>
          </a:p>
          <a:p>
            <a:pPr algn="just"/>
            <a:r>
              <a:rPr lang="en-MY" sz="1000" dirty="0" smtClean="0">
                <a:latin typeface="Tw Cen MT" panose="020B0602020104020603" pitchFamily="34" charset="0"/>
              </a:rPr>
              <a:t>20 key developers were identified in 2017 to adopt the guideline for minimum QLASSIC score of 70 in their tenders.</a:t>
            </a:r>
          </a:p>
          <a:p>
            <a:pPr algn="just"/>
            <a:endParaRPr lang="en-MY" sz="1000" dirty="0">
              <a:latin typeface="Tw Cen MT" panose="020B0602020104020603" pitchFamily="34" charset="0"/>
            </a:endParaRPr>
          </a:p>
          <a:p>
            <a:pPr algn="just"/>
            <a:r>
              <a:rPr lang="en-US" sz="1000" b="1" dirty="0">
                <a:latin typeface="Tw Cen MT" panose="020B0602020104020603" pitchFamily="34" charset="0"/>
              </a:rPr>
              <a:t>Promotional events on QLASSIC </a:t>
            </a:r>
          </a:p>
          <a:p>
            <a:pPr algn="just"/>
            <a:r>
              <a:rPr lang="en-MY" sz="1000" dirty="0">
                <a:latin typeface="Tw Cen MT" panose="020B0602020104020603" pitchFamily="34" charset="0"/>
              </a:rPr>
              <a:t>CIDB </a:t>
            </a:r>
            <a:r>
              <a:rPr lang="en-MY" sz="1000" dirty="0" smtClean="0">
                <a:latin typeface="Tw Cen MT" panose="020B0602020104020603" pitchFamily="34" charset="0"/>
              </a:rPr>
              <a:t>plans </a:t>
            </a:r>
            <a:r>
              <a:rPr lang="en-MY" sz="1000" dirty="0">
                <a:latin typeface="Tw Cen MT" panose="020B0602020104020603" pitchFamily="34" charset="0"/>
              </a:rPr>
              <a:t>to have </a:t>
            </a:r>
            <a:r>
              <a:rPr lang="en-MY" sz="1000" dirty="0" smtClean="0">
                <a:latin typeface="Tw Cen MT" panose="020B0602020104020603" pitchFamily="34" charset="0"/>
              </a:rPr>
              <a:t>the following series </a:t>
            </a:r>
            <a:r>
              <a:rPr lang="en-MY" sz="1000" dirty="0">
                <a:latin typeface="Tw Cen MT" panose="020B0602020104020603" pitchFamily="34" charset="0"/>
              </a:rPr>
              <a:t>of seminar </a:t>
            </a:r>
            <a:r>
              <a:rPr lang="en-MY" sz="1000" dirty="0" smtClean="0">
                <a:latin typeface="Tw Cen MT" panose="020B0602020104020603" pitchFamily="34" charset="0"/>
              </a:rPr>
              <a:t>:</a:t>
            </a:r>
            <a:endParaRPr lang="en-MY" sz="1000" dirty="0">
              <a:latin typeface="Tw Cen MT" panose="020B0602020104020603" pitchFamily="34" charset="0"/>
            </a:endParaRPr>
          </a:p>
          <a:p>
            <a:pPr marL="228589" indent="-228589" algn="just">
              <a:buFont typeface="+mj-lt"/>
              <a:buAutoNum type="arabicParenR"/>
            </a:pPr>
            <a:r>
              <a:rPr lang="en-MY" sz="1000" dirty="0">
                <a:latin typeface="Tw Cen MT" panose="020B0602020104020603" pitchFamily="34" charset="0"/>
              </a:rPr>
              <a:t>Kuantan	: 5 Jul 2018 </a:t>
            </a:r>
          </a:p>
          <a:p>
            <a:pPr marL="228589" indent="-228589" algn="just">
              <a:buFont typeface="+mj-lt"/>
              <a:buAutoNum type="arabicParenR"/>
            </a:pPr>
            <a:r>
              <a:rPr lang="en-MY" sz="1000" dirty="0">
                <a:latin typeface="Tw Cen MT" panose="020B0602020104020603" pitchFamily="34" charset="0"/>
              </a:rPr>
              <a:t>Melaka	: 2 Aug 2018</a:t>
            </a:r>
          </a:p>
          <a:p>
            <a:pPr marL="228589" indent="-228589" algn="just">
              <a:buFont typeface="+mj-lt"/>
              <a:buAutoNum type="arabicParenR"/>
            </a:pPr>
            <a:r>
              <a:rPr lang="en-MY" sz="1000" dirty="0" err="1">
                <a:latin typeface="Tw Cen MT" panose="020B0602020104020603" pitchFamily="34" charset="0"/>
              </a:rPr>
              <a:t>Alor</a:t>
            </a:r>
            <a:r>
              <a:rPr lang="en-MY" sz="1000" dirty="0">
                <a:latin typeface="Tw Cen MT" panose="020B0602020104020603" pitchFamily="34" charset="0"/>
              </a:rPr>
              <a:t> </a:t>
            </a:r>
            <a:r>
              <a:rPr lang="en-MY" sz="1000" dirty="0" err="1">
                <a:latin typeface="Tw Cen MT" panose="020B0602020104020603" pitchFamily="34" charset="0"/>
              </a:rPr>
              <a:t>Setar</a:t>
            </a:r>
            <a:r>
              <a:rPr lang="en-MY" sz="1000" dirty="0">
                <a:latin typeface="Tw Cen MT" panose="020B0602020104020603" pitchFamily="34" charset="0"/>
              </a:rPr>
              <a:t>	: 29 Aug 2018</a:t>
            </a:r>
          </a:p>
          <a:p>
            <a:pPr marL="228589" indent="-228589" algn="just">
              <a:buFont typeface="+mj-lt"/>
              <a:buAutoNum type="arabicParenR"/>
            </a:pPr>
            <a:r>
              <a:rPr lang="en-MY" sz="1000" dirty="0" err="1">
                <a:latin typeface="Tw Cen MT" panose="020B0602020104020603" pitchFamily="34" charset="0"/>
              </a:rPr>
              <a:t>Tawau</a:t>
            </a:r>
            <a:r>
              <a:rPr lang="en-MY" sz="1000" dirty="0">
                <a:latin typeface="Tw Cen MT" panose="020B0602020104020603" pitchFamily="34" charset="0"/>
              </a:rPr>
              <a:t>	: 20 Sep 2018</a:t>
            </a:r>
          </a:p>
          <a:p>
            <a:pPr marL="228589" indent="-228589">
              <a:buFont typeface="+mj-lt"/>
              <a:buAutoNum type="arabicParenR"/>
            </a:pPr>
            <a:r>
              <a:rPr lang="en-MY" sz="1000" dirty="0">
                <a:latin typeface="Tw Cen MT" panose="020B0602020104020603" pitchFamily="34" charset="0"/>
              </a:rPr>
              <a:t>Kuching	: 14 Nov 2018 </a:t>
            </a:r>
            <a:endParaRPr lang="en-MY" sz="1000" dirty="0" smtClean="0">
              <a:latin typeface="Tw Cen MT" panose="020B0602020104020603" pitchFamily="34" charset="0"/>
            </a:endParaRPr>
          </a:p>
        </p:txBody>
      </p:sp>
      <p:sp>
        <p:nvSpPr>
          <p:cNvPr id="5" name="Rectangle 4"/>
          <p:cNvSpPr/>
          <p:nvPr/>
        </p:nvSpPr>
        <p:spPr>
          <a:xfrm>
            <a:off x="2110333" y="63798"/>
            <a:ext cx="3167790" cy="307777"/>
          </a:xfrm>
          <a:prstGeom prst="rect">
            <a:avLst/>
          </a:prstGeom>
          <a:ln>
            <a:noFill/>
          </a:ln>
        </p:spPr>
        <p:txBody>
          <a:bodyPr wrap="none">
            <a:spAutoFit/>
          </a:bodyPr>
          <a:lstStyle/>
          <a:p>
            <a:r>
              <a:rPr lang="ms-MY" sz="1400" b="1" dirty="0">
                <a:solidFill>
                  <a:srgbClr val="FF0000"/>
                </a:solidFill>
                <a:latin typeface="Tw Cen MT" panose="020B0602020104020603" pitchFamily="34" charset="0"/>
              </a:rPr>
              <a:t>QUALITY, SAFETY &amp; PROFESSIONALISM</a:t>
            </a:r>
            <a:endParaRPr lang="ms-MY" sz="1400" dirty="0">
              <a:solidFill>
                <a:srgbClr val="FF0000"/>
              </a:solidFill>
            </a:endParaRPr>
          </a:p>
        </p:txBody>
      </p:sp>
      <p:sp>
        <p:nvSpPr>
          <p:cNvPr id="10" name="Rectangle 9"/>
          <p:cNvSpPr/>
          <p:nvPr/>
        </p:nvSpPr>
        <p:spPr>
          <a:xfrm>
            <a:off x="116962" y="-74431"/>
            <a:ext cx="2569087"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a:t>
            </a:r>
            <a:r>
              <a:rPr lang="ms-MY" sz="2800" b="1" dirty="0" smtClean="0">
                <a:solidFill>
                  <a:schemeClr val="bg1"/>
                </a:solidFill>
                <a:latin typeface="Tw Cen MT" panose="020B0602020104020603" pitchFamily="34" charset="0"/>
              </a:rPr>
              <a:t>Q1-133</a:t>
            </a:r>
            <a:endParaRPr lang="ms-MY" sz="2800" dirty="0">
              <a:solidFill>
                <a:schemeClr val="bg1"/>
              </a:solidFill>
            </a:endParaRPr>
          </a:p>
        </p:txBody>
      </p:sp>
      <p:sp>
        <p:nvSpPr>
          <p:cNvPr id="15" name="TextBox 14"/>
          <p:cNvSpPr txBox="1"/>
          <p:nvPr/>
        </p:nvSpPr>
        <p:spPr>
          <a:xfrm>
            <a:off x="0" y="4665553"/>
            <a:ext cx="6858000" cy="230832"/>
          </a:xfrm>
          <a:prstGeom prst="rect">
            <a:avLst/>
          </a:prstGeom>
          <a:solidFill>
            <a:srgbClr val="FF330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3"/>
            <a:ext cx="6858000" cy="230832"/>
          </a:xfrm>
          <a:prstGeom prst="rect">
            <a:avLst/>
          </a:prstGeom>
          <a:solidFill>
            <a:srgbClr val="FF330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98139288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9821"/>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Ahmad Farrin Mokhtar</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Idrus Din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MIDA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402621"/>
          <a:ext cx="4965406" cy="1313755"/>
        </p:xfrm>
        <a:graphic>
          <a:graphicData uri="http://schemas.openxmlformats.org/drawingml/2006/table">
            <a:tbl>
              <a:tblPr firstRow="1" bandRow="1">
                <a:tableStyleId>{5C22544A-7EE6-4342-B048-85BDC9FD1C3A}</a:tableStyleId>
              </a:tblPr>
              <a:tblGrid>
                <a:gridCol w="496540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At least two economic mechanisms to propel adoption of IBS introduced by 2017</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P3 - Accelerate adoption of IBS, mechanisation and modern practices</a:t>
                      </a:r>
                      <a:r>
                        <a:rPr lang="en-MY" sz="1000" b="0" kern="1200" baseline="0" dirty="0" smtClean="0">
                          <a:solidFill>
                            <a:schemeClr val="tx1"/>
                          </a:solidFill>
                          <a:latin typeface="Tw Cen MT" panose="020B0602020104020603" pitchFamily="34" charset="0"/>
                          <a:ea typeface="+mn-ea"/>
                          <a:cs typeface="+mn-cs"/>
                        </a:rPr>
                        <a:t> </a:t>
                      </a:r>
                      <a:r>
                        <a:rPr lang="en-MY" sz="1000" b="0" kern="1200" dirty="0" smtClean="0">
                          <a:solidFill>
                            <a:schemeClr val="tx1"/>
                          </a:solidFill>
                          <a:latin typeface="Tw Cen MT" panose="020B0602020104020603" pitchFamily="34" charset="0"/>
                          <a:ea typeface="+mn-ea"/>
                          <a:cs typeface="+mn-cs"/>
                        </a:rPr>
                        <a:t>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P3c - Propel IBS supply chain via economic mechanisms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5" y="4568156"/>
            <a:ext cx="6788336" cy="5086008"/>
          </a:xfrm>
          <a:prstGeom prst="rect">
            <a:avLst/>
          </a:prstGeom>
          <a:noFill/>
        </p:spPr>
        <p:txBody>
          <a:bodyPr wrap="square" rtlCol="0">
            <a:spAutoFit/>
          </a:bodyPr>
          <a:lstStyle/>
          <a:p>
            <a:r>
              <a:rPr lang="en-US" sz="950" dirty="0">
                <a:latin typeface="Tw Cen MT" panose="020B0602020104020603" pitchFamily="34" charset="0"/>
              </a:rPr>
              <a:t>This KPI is under the purview of IWG10.</a:t>
            </a:r>
          </a:p>
          <a:p>
            <a:endParaRPr lang="en-MY" sz="600" b="1" dirty="0" smtClean="0">
              <a:latin typeface="Tw Cen MT" panose="020B0602020104020603" pitchFamily="34" charset="0"/>
            </a:endParaRPr>
          </a:p>
          <a:p>
            <a:r>
              <a:rPr lang="en-MY" sz="950" b="1" dirty="0" smtClean="0">
                <a:latin typeface="Tw Cen MT" panose="020B0602020104020603" pitchFamily="34" charset="0"/>
              </a:rPr>
              <a:t>Economic </a:t>
            </a:r>
            <a:r>
              <a:rPr lang="en-MY" sz="950" b="1" dirty="0">
                <a:latin typeface="Tw Cen MT" panose="020B0602020104020603" pitchFamily="34" charset="0"/>
              </a:rPr>
              <a:t>Mechanism to Propel IBS </a:t>
            </a:r>
            <a:r>
              <a:rPr lang="en-MY" sz="950" b="1" dirty="0" smtClean="0">
                <a:latin typeface="Tw Cen MT" panose="020B0602020104020603" pitchFamily="34" charset="0"/>
              </a:rPr>
              <a:t>Adoption</a:t>
            </a:r>
            <a:r>
              <a:rPr lang="en-US" sz="950" dirty="0">
                <a:latin typeface="Tw Cen MT" panose="020B0602020104020603" pitchFamily="34" charset="0"/>
              </a:rPr>
              <a:t>	</a:t>
            </a:r>
            <a:endParaRPr lang="en-MY" sz="950" dirty="0">
              <a:latin typeface="Tw Cen MT" panose="020B0602020104020603" pitchFamily="34" charset="0"/>
            </a:endParaRPr>
          </a:p>
          <a:p>
            <a:pPr algn="just"/>
            <a:r>
              <a:rPr lang="en-MY" sz="950" dirty="0">
                <a:latin typeface="Tw Cen MT" panose="020B0602020104020603" pitchFamily="34" charset="0"/>
              </a:rPr>
              <a:t>The first economic mechanism </a:t>
            </a:r>
            <a:r>
              <a:rPr lang="en-MY" sz="950" dirty="0" smtClean="0">
                <a:latin typeface="Tw Cen MT" panose="020B0602020104020603" pitchFamily="34" charset="0"/>
              </a:rPr>
              <a:t>was a tax </a:t>
            </a:r>
            <a:r>
              <a:rPr lang="en-MY" sz="950" dirty="0">
                <a:latin typeface="Tw Cen MT" panose="020B0602020104020603" pitchFamily="34" charset="0"/>
              </a:rPr>
              <a:t>holiday for qualified local IBS manufacturers </a:t>
            </a:r>
            <a:r>
              <a:rPr lang="en-MY" sz="950" dirty="0" smtClean="0">
                <a:latin typeface="Tw Cen MT" panose="020B0602020104020603" pitchFamily="34" charset="0"/>
              </a:rPr>
              <a:t>introduced </a:t>
            </a:r>
            <a:r>
              <a:rPr lang="en-MY" sz="950" dirty="0">
                <a:latin typeface="Tw Cen MT" panose="020B0602020104020603" pitchFamily="34" charset="0"/>
              </a:rPr>
              <a:t>in 2016. </a:t>
            </a:r>
            <a:endParaRPr lang="en-MY" sz="950" dirty="0" smtClean="0">
              <a:latin typeface="Tw Cen MT" panose="020B0602020104020603" pitchFamily="34" charset="0"/>
            </a:endParaRPr>
          </a:p>
          <a:p>
            <a:pPr algn="just"/>
            <a:r>
              <a:rPr lang="en-MY" sz="950" dirty="0" smtClean="0">
                <a:latin typeface="Tw Cen MT" panose="020B0602020104020603" pitchFamily="34" charset="0"/>
              </a:rPr>
              <a:t>There were two qualified manufacturers that had enjoyed the tax holiday incentive, one in 2016 and another in 2017.</a:t>
            </a:r>
            <a:endParaRPr lang="en-MY" sz="950" strike="sngStrike" dirty="0">
              <a:latin typeface="Tw Cen MT" panose="020B0602020104020603" pitchFamily="34" charset="0"/>
            </a:endParaRPr>
          </a:p>
          <a:p>
            <a:pPr algn="just"/>
            <a:endParaRPr lang="en-MY" sz="500" dirty="0">
              <a:latin typeface="Tw Cen MT" panose="020B0602020104020603" pitchFamily="34" charset="0"/>
            </a:endParaRPr>
          </a:p>
          <a:p>
            <a:pPr algn="just"/>
            <a:r>
              <a:rPr lang="en-MY" sz="950" dirty="0" smtClean="0">
                <a:latin typeface="Tw Cen MT" panose="020B0602020104020603" pitchFamily="34" charset="0"/>
              </a:rPr>
              <a:t>The second economic mechanism proposed was an import duty exemption for heavy machinery and equipment. CIDB’s application was submitted to MOF on 14 April 2016. MOF requested for an impact study to be conducted to analyse the implementation to include productivity issues, machineries issues and revenue losses to the Government. The draft of the impact </a:t>
            </a:r>
            <a:r>
              <a:rPr lang="en-MY" sz="950" dirty="0">
                <a:latin typeface="Tw Cen MT" panose="020B0602020104020603" pitchFamily="34" charset="0"/>
              </a:rPr>
              <a:t>study </a:t>
            </a:r>
            <a:r>
              <a:rPr lang="en-MY" sz="950" dirty="0" smtClean="0">
                <a:latin typeface="Tw Cen MT" panose="020B0602020104020603" pitchFamily="34" charset="0"/>
              </a:rPr>
              <a:t>was submitted </a:t>
            </a:r>
            <a:r>
              <a:rPr lang="en-MY" sz="950" dirty="0">
                <a:latin typeface="Tw Cen MT" panose="020B0602020104020603" pitchFamily="34" charset="0"/>
              </a:rPr>
              <a:t>to KKR on 9 August </a:t>
            </a:r>
            <a:r>
              <a:rPr lang="en-MY" sz="950" dirty="0" smtClean="0">
                <a:latin typeface="Tw Cen MT" panose="020B0602020104020603" pitchFamily="34" charset="0"/>
              </a:rPr>
              <a:t>2017.  The findings of the study are as follows :</a:t>
            </a:r>
          </a:p>
          <a:p>
            <a:pPr indent="-228600" algn="just">
              <a:buAutoNum type="arabicPeriod"/>
            </a:pPr>
            <a:r>
              <a:rPr lang="en-US" sz="950" dirty="0" smtClean="0">
                <a:latin typeface="Tw Cen MT" panose="020B0602020104020603" pitchFamily="34" charset="0"/>
              </a:rPr>
              <a:t>Loss to government income is not significant</a:t>
            </a:r>
            <a:endParaRPr lang="en-US" sz="950" dirty="0">
              <a:latin typeface="Tw Cen MT" panose="020B0602020104020603" pitchFamily="34" charset="0"/>
            </a:endParaRPr>
          </a:p>
          <a:p>
            <a:pPr indent="-228600" algn="just">
              <a:buAutoNum type="arabicPeriod"/>
            </a:pPr>
            <a:r>
              <a:rPr lang="en-US" sz="950" dirty="0" smtClean="0">
                <a:latin typeface="Tw Cen MT" panose="020B0602020104020603" pitchFamily="34" charset="0"/>
              </a:rPr>
              <a:t>Advanced countries no longer impose tax on machineries</a:t>
            </a:r>
          </a:p>
          <a:p>
            <a:pPr indent="-228600" algn="just">
              <a:buAutoNum type="arabicPeriod"/>
            </a:pPr>
            <a:r>
              <a:rPr lang="en-US" sz="950" dirty="0" smtClean="0">
                <a:latin typeface="Tw Cen MT" panose="020B0602020104020603" pitchFamily="34" charset="0"/>
              </a:rPr>
              <a:t>Increase in capital expenditure on machineries will lead to productivity increase</a:t>
            </a:r>
            <a:endParaRPr lang="en-MY" sz="950" dirty="0" smtClean="0">
              <a:latin typeface="Tw Cen MT" panose="020B0602020104020603" pitchFamily="34" charset="0"/>
            </a:endParaRPr>
          </a:p>
          <a:p>
            <a:pPr algn="just"/>
            <a:endParaRPr lang="en-MY" sz="600" dirty="0">
              <a:latin typeface="Tw Cen MT" panose="020B0602020104020603" pitchFamily="34" charset="0"/>
            </a:endParaRPr>
          </a:p>
          <a:p>
            <a:pPr algn="just"/>
            <a:r>
              <a:rPr lang="en-MY" sz="950" dirty="0" smtClean="0">
                <a:latin typeface="Tw Cen MT" panose="020B0602020104020603" pitchFamily="34" charset="0"/>
              </a:rPr>
              <a:t>On 5 December 2017, KKR requested for 3 issues to be addressed :</a:t>
            </a:r>
          </a:p>
          <a:p>
            <a:pPr indent="-228600" algn="just">
              <a:buAutoNum type="arabicPeriod"/>
            </a:pPr>
            <a:r>
              <a:rPr lang="en-US" sz="950" dirty="0" smtClean="0">
                <a:latin typeface="Tw Cen MT" panose="020B0602020104020603" pitchFamily="34" charset="0"/>
              </a:rPr>
              <a:t>Focus on 5 machines </a:t>
            </a:r>
            <a:r>
              <a:rPr lang="en-US" sz="950" dirty="0" err="1" smtClean="0">
                <a:latin typeface="Tw Cen MT" panose="020B0602020104020603" pitchFamily="34" charset="0"/>
              </a:rPr>
              <a:t>i.e</a:t>
            </a:r>
            <a:r>
              <a:rPr lang="en-US" sz="950" dirty="0" smtClean="0">
                <a:latin typeface="Tw Cen MT" panose="020B0602020104020603" pitchFamily="34" charset="0"/>
              </a:rPr>
              <a:t> tower crane, gantry crane, crawler crane, overhead crane and mobile crane</a:t>
            </a:r>
          </a:p>
          <a:p>
            <a:pPr indent="-228600" algn="just">
              <a:buAutoNum type="arabicPeriod"/>
            </a:pPr>
            <a:r>
              <a:rPr lang="en-US" sz="950" dirty="0" smtClean="0">
                <a:latin typeface="Tw Cen MT" panose="020B0602020104020603" pitchFamily="34" charset="0"/>
              </a:rPr>
              <a:t>Assurance that the incentives benefit the contractors not machineries rental companies</a:t>
            </a:r>
          </a:p>
          <a:p>
            <a:pPr indent="-228600" algn="just">
              <a:buAutoNum type="arabicPeriod"/>
            </a:pPr>
            <a:r>
              <a:rPr lang="en-US" sz="950" dirty="0" smtClean="0">
                <a:latin typeface="Tw Cen MT" panose="020B0602020104020603" pitchFamily="34" charset="0"/>
              </a:rPr>
              <a:t>The necessity for tax exemption of the machineries since tax exemptions have been covered </a:t>
            </a:r>
            <a:r>
              <a:rPr lang="en-US" sz="950" dirty="0">
                <a:latin typeface="Tw Cen MT" panose="020B0602020104020603" pitchFamily="34" charset="0"/>
              </a:rPr>
              <a:t>under FTA </a:t>
            </a:r>
            <a:endParaRPr lang="en-US" sz="950" dirty="0" smtClean="0">
              <a:latin typeface="Tw Cen MT" panose="020B0602020104020603" pitchFamily="34" charset="0"/>
            </a:endParaRPr>
          </a:p>
          <a:p>
            <a:pPr algn="just"/>
            <a:endParaRPr lang="en-MY" sz="600" dirty="0" smtClean="0">
              <a:latin typeface="Tw Cen MT" panose="020B0602020104020603" pitchFamily="34" charset="0"/>
            </a:endParaRPr>
          </a:p>
          <a:p>
            <a:pPr algn="just"/>
            <a:r>
              <a:rPr lang="en-US" sz="950" dirty="0" smtClean="0">
                <a:latin typeface="Tw Cen MT" panose="020B0602020104020603" pitchFamily="34" charset="0"/>
              </a:rPr>
              <a:t>The revised </a:t>
            </a:r>
            <a:r>
              <a:rPr lang="en-US" sz="950" dirty="0">
                <a:latin typeface="Tw Cen MT" panose="020B0602020104020603" pitchFamily="34" charset="0"/>
              </a:rPr>
              <a:t>study on exemption of tax for heavy machineries and equipment related to IBS </a:t>
            </a:r>
            <a:r>
              <a:rPr lang="en-US" sz="950" dirty="0" smtClean="0">
                <a:latin typeface="Tw Cen MT" panose="020B0602020104020603" pitchFamily="34" charset="0"/>
              </a:rPr>
              <a:t>was completed </a:t>
            </a:r>
            <a:r>
              <a:rPr lang="en-US" sz="950" dirty="0">
                <a:latin typeface="Tw Cen MT" panose="020B0602020104020603" pitchFamily="34" charset="0"/>
              </a:rPr>
              <a:t>and submitted to KKR on 12 Mac 2018. </a:t>
            </a:r>
          </a:p>
          <a:p>
            <a:pPr algn="just"/>
            <a:endParaRPr lang="en-US" sz="600" dirty="0" smtClean="0">
              <a:latin typeface="Tw Cen MT" panose="020B0602020104020603" pitchFamily="34" charset="0"/>
            </a:endParaRPr>
          </a:p>
          <a:p>
            <a:pPr algn="just"/>
            <a:r>
              <a:rPr lang="en-US" sz="950" b="1" dirty="0" smtClean="0">
                <a:latin typeface="Tw Cen MT" panose="020B0602020104020603" pitchFamily="34" charset="0"/>
              </a:rPr>
              <a:t>Cost </a:t>
            </a:r>
            <a:r>
              <a:rPr lang="en-US" sz="950" b="1" dirty="0">
                <a:latin typeface="Tw Cen MT" panose="020B0602020104020603" pitchFamily="34" charset="0"/>
              </a:rPr>
              <a:t>Benefit Analysis (CBA) </a:t>
            </a:r>
            <a:endParaRPr lang="en-US" sz="950" b="1" dirty="0" smtClean="0">
              <a:latin typeface="Tw Cen MT" panose="020B0602020104020603" pitchFamily="34" charset="0"/>
            </a:endParaRPr>
          </a:p>
          <a:p>
            <a:pPr algn="just"/>
            <a:r>
              <a:rPr lang="en-US" sz="950" dirty="0" smtClean="0">
                <a:latin typeface="Tw Cen MT" panose="020B0602020104020603" pitchFamily="34" charset="0"/>
              </a:rPr>
              <a:t>The </a:t>
            </a:r>
            <a:r>
              <a:rPr lang="en-US" sz="950" dirty="0">
                <a:latin typeface="Tw Cen MT" panose="020B0602020104020603" pitchFamily="34" charset="0"/>
              </a:rPr>
              <a:t>Construction Research Institute of Malaysia (CREAM) was appointed by CIDB to conduct the CBA in Oct 2016 and the study was completed in Jun 2017. CBA means a procedure to estimate all the costs involved and the expected benefits of a business opportunity proposal. The study analyses four (4) Impacts of IBS implementation that is; a) Business Perspective, b) Socioeconomic and Political Perspective, c) Public Administration and Governance Perspective and d) Sustainability, Safety, and Health Perspective.</a:t>
            </a:r>
          </a:p>
          <a:p>
            <a:pPr algn="just"/>
            <a:endParaRPr lang="en-US" sz="600" dirty="0" smtClean="0">
              <a:latin typeface="Tw Cen MT" panose="020B0602020104020603" pitchFamily="34" charset="0"/>
            </a:endParaRPr>
          </a:p>
          <a:p>
            <a:pPr algn="just"/>
            <a:r>
              <a:rPr lang="en-US" sz="950" dirty="0" smtClean="0">
                <a:latin typeface="Tw Cen MT" panose="020B0602020104020603" pitchFamily="34" charset="0"/>
              </a:rPr>
              <a:t>The </a:t>
            </a:r>
            <a:r>
              <a:rPr lang="en-US" sz="950" dirty="0">
                <a:latin typeface="Tw Cen MT" panose="020B0602020104020603" pitchFamily="34" charset="0"/>
              </a:rPr>
              <a:t>study covers all building projects built from 2008 to 2016. The study concluded that with the assumption that all these projects had adopted 100% IBS, a 24% cost savings can be generated (RM14Bn against approximate total cost of work done of RM58Bn in 2008 and RM30.4Bn against approximate total cost of work done of RM125Bn in 2016). Based on the 4 main perspectives in the CBA, the study concluded that the </a:t>
            </a:r>
            <a:r>
              <a:rPr lang="en-US" sz="950" dirty="0" err="1">
                <a:latin typeface="Tw Cen MT" panose="020B0602020104020603" pitchFamily="34" charset="0"/>
              </a:rPr>
              <a:t>monetisable</a:t>
            </a:r>
            <a:r>
              <a:rPr lang="en-US" sz="950" dirty="0">
                <a:latin typeface="Tw Cen MT" panose="020B0602020104020603" pitchFamily="34" charset="0"/>
              </a:rPr>
              <a:t> benefits amounted to RM21.8Bn.</a:t>
            </a:r>
          </a:p>
          <a:p>
            <a:endParaRPr lang="en-US" sz="700" dirty="0" smtClean="0">
              <a:latin typeface="Tw Cen MT" panose="020B0602020104020603" pitchFamily="34" charset="0"/>
            </a:endParaRPr>
          </a:p>
          <a:p>
            <a:pPr algn="just"/>
            <a:r>
              <a:rPr lang="en-US" sz="950" dirty="0" smtClean="0">
                <a:latin typeface="Tw Cen MT" panose="020B0602020104020603" pitchFamily="34" charset="0"/>
              </a:rPr>
              <a:t>The </a:t>
            </a:r>
            <a:r>
              <a:rPr lang="en-US" sz="950" dirty="0">
                <a:latin typeface="Tw Cen MT" panose="020B0602020104020603" pitchFamily="34" charset="0"/>
              </a:rPr>
              <a:t>report on CBA was published in 2017 as “CIDB Technical Report No.1117- Cost Benefit Analysis for </a:t>
            </a:r>
            <a:r>
              <a:rPr lang="en-US" sz="950" dirty="0" err="1">
                <a:latin typeface="Tw Cen MT" panose="020B0602020104020603" pitchFamily="34" charset="0"/>
              </a:rPr>
              <a:t>Industrialised</a:t>
            </a:r>
            <a:r>
              <a:rPr lang="en-US" sz="950" dirty="0">
                <a:latin typeface="Tw Cen MT" panose="020B0602020104020603" pitchFamily="34" charset="0"/>
              </a:rPr>
              <a:t> Building System (IBS) Industry in Malaysia”.</a:t>
            </a:r>
          </a:p>
          <a:p>
            <a:endParaRPr lang="en-US" sz="700" dirty="0">
              <a:latin typeface="Tw Cen MT" panose="020B0602020104020603" pitchFamily="34" charset="0"/>
            </a:endParaRPr>
          </a:p>
          <a:p>
            <a:pPr algn="just"/>
            <a:r>
              <a:rPr lang="en-US" sz="950" dirty="0">
                <a:latin typeface="Tw Cen MT" panose="020B0602020104020603" pitchFamily="34" charset="0"/>
              </a:rPr>
              <a:t>KKR is currently reviewing the Paper to </a:t>
            </a:r>
            <a:r>
              <a:rPr lang="en-US" sz="950" dirty="0" err="1">
                <a:latin typeface="Tw Cen MT" panose="020B0602020104020603" pitchFamily="34" charset="0"/>
              </a:rPr>
              <a:t>MoF</a:t>
            </a:r>
            <a:r>
              <a:rPr lang="en-US" sz="950" dirty="0">
                <a:latin typeface="Tw Cen MT" panose="020B0602020104020603" pitchFamily="34" charset="0"/>
              </a:rPr>
              <a:t> on the approval for exemption of tax for machineries and equipment related to </a:t>
            </a:r>
            <a:r>
              <a:rPr lang="en-US" sz="950" dirty="0" smtClean="0">
                <a:latin typeface="Tw Cen MT" panose="020B0602020104020603" pitchFamily="34" charset="0"/>
              </a:rPr>
              <a:t>IBS.  </a:t>
            </a:r>
            <a:endParaRPr lang="en-US" sz="950" dirty="0" smtClean="0"/>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P3-068</a:t>
            </a:r>
            <a:endParaRPr lang="ms-MY" sz="2800" dirty="0">
              <a:solidFill>
                <a:schemeClr val="bg1"/>
              </a:solidFill>
            </a:endParaRPr>
          </a:p>
        </p:txBody>
      </p:sp>
      <p:sp>
        <p:nvSpPr>
          <p:cNvPr id="15" name="TextBox 14"/>
          <p:cNvSpPr txBox="1"/>
          <p:nvPr/>
        </p:nvSpPr>
        <p:spPr>
          <a:xfrm>
            <a:off x="0" y="4346970"/>
            <a:ext cx="6858000" cy="230832"/>
          </a:xfrm>
          <a:prstGeom prst="rect">
            <a:avLst/>
          </a:prstGeom>
          <a:solidFill>
            <a:schemeClr val="bg2">
              <a:lumMod val="50000"/>
            </a:schemeClr>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7" name="Table 16"/>
          <p:cNvGraphicFramePr>
            <a:graphicFrameLocks noGrp="1"/>
          </p:cNvGraphicFramePr>
          <p:nvPr>
            <p:extLst/>
          </p:nvPr>
        </p:nvGraphicFramePr>
        <p:xfrm>
          <a:off x="2" y="2063918"/>
          <a:ext cx="6858000" cy="2274056"/>
        </p:xfrm>
        <a:graphic>
          <a:graphicData uri="http://schemas.openxmlformats.org/drawingml/2006/table">
            <a:tbl>
              <a:tblPr firstRow="1" bandRow="1">
                <a:tableStyleId>{5C22544A-7EE6-4342-B048-85BDC9FD1C3A}</a:tableStyleId>
              </a:tblPr>
              <a:tblGrid>
                <a:gridCol w="1403496">
                  <a:extLst>
                    <a:ext uri="{9D8B030D-6E8A-4147-A177-3AD203B41FA5}">
                      <a16:colId xmlns:a16="http://schemas.microsoft.com/office/drawing/2014/main" val="2124581660"/>
                    </a:ext>
                  </a:extLst>
                </a:gridCol>
                <a:gridCol w="1403497">
                  <a:extLst>
                    <a:ext uri="{9D8B030D-6E8A-4147-A177-3AD203B41FA5}">
                      <a16:colId xmlns:a16="http://schemas.microsoft.com/office/drawing/2014/main" val="3372148144"/>
                    </a:ext>
                  </a:extLst>
                </a:gridCol>
                <a:gridCol w="1360968">
                  <a:extLst>
                    <a:ext uri="{9D8B030D-6E8A-4147-A177-3AD203B41FA5}">
                      <a16:colId xmlns:a16="http://schemas.microsoft.com/office/drawing/2014/main" val="384475541"/>
                    </a:ext>
                  </a:extLst>
                </a:gridCol>
                <a:gridCol w="1339702">
                  <a:extLst>
                    <a:ext uri="{9D8B030D-6E8A-4147-A177-3AD203B41FA5}">
                      <a16:colId xmlns:a16="http://schemas.microsoft.com/office/drawing/2014/main" val="3666211108"/>
                    </a:ext>
                  </a:extLst>
                </a:gridCol>
                <a:gridCol w="1350337">
                  <a:extLst>
                    <a:ext uri="{9D8B030D-6E8A-4147-A177-3AD203B41FA5}">
                      <a16:colId xmlns:a16="http://schemas.microsoft.com/office/drawing/2014/main" val="2017577163"/>
                    </a:ext>
                  </a:extLst>
                </a:gridCol>
              </a:tblGrid>
              <a:tr h="218023">
                <a:tc rowSpan="2">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rowSpan="2">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lnR w="12700" cap="flat" cmpd="sng" algn="ctr">
                      <a:solidFill>
                        <a:schemeClr val="bg1"/>
                      </a:solidFill>
                      <a:prstDash val="solid"/>
                      <a:round/>
                      <a:headEnd type="none" w="med" len="med"/>
                      <a:tailEnd type="none" w="med" len="med"/>
                    </a:ln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txBody>
                  <a:tcP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txBody>
                  <a:tcPr>
                    <a:lnB w="12700" cap="flat" cmpd="sng" algn="ctr">
                      <a:solidFill>
                        <a:schemeClr val="bg1"/>
                      </a:solidFill>
                      <a:prstDash val="solid"/>
                      <a:round/>
                      <a:headEnd type="none" w="med" len="med"/>
                      <a:tailEnd type="none" w="med" len="med"/>
                    </a:lnB>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lnB w="12700" cap="flat" cmpd="sng" algn="ctr">
                      <a:solidFill>
                        <a:schemeClr val="bg1"/>
                      </a:solidFill>
                      <a:prstDash val="solid"/>
                      <a:round/>
                      <a:headEnd type="none" w="med" len="med"/>
                      <a:tailEnd type="none" w="med" len="med"/>
                    </a:lnB>
                    <a:solidFill>
                      <a:schemeClr val="bg2">
                        <a:lumMod val="50000"/>
                        <a:alpha val="60000"/>
                      </a:schemeClr>
                    </a:solidFill>
                  </a:tcPr>
                </a:tc>
                <a:extLst>
                  <a:ext uri="{0D108BD9-81ED-4DB2-BD59-A6C34878D82A}">
                    <a16:rowId xmlns:a16="http://schemas.microsoft.com/office/drawing/2014/main" val="2306563032"/>
                  </a:ext>
                </a:extLst>
              </a:tr>
              <a:tr h="218023">
                <a:tc vMerge="1">
                  <a:txBody>
                    <a:bodyPr/>
                    <a:lstStyle/>
                    <a:p>
                      <a:endParaRPr lang="en-MY"/>
                    </a:p>
                  </a:txBody>
                  <a:tcPr/>
                </a:tc>
                <a:tc vMerge="1">
                  <a:txBody>
                    <a:bodyPr/>
                    <a:lstStyle/>
                    <a:p>
                      <a:endParaRPr lang="en-MY"/>
                    </a:p>
                  </a:txBody>
                  <a:tcPr/>
                </a:tc>
                <a:tc gridSpan="3">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ms-MY" sz="900" b="1" kern="1200" baseline="0" dirty="0" smtClean="0">
                          <a:solidFill>
                            <a:schemeClr val="bg1"/>
                          </a:solidFill>
                          <a:latin typeface="Tw Cen MT" panose="020B0602020104020603" pitchFamily="34" charset="0"/>
                          <a:ea typeface="+mn-ea"/>
                          <a:cs typeface="+mn-cs"/>
                        </a:rPr>
                        <a:t>Weightage : 30%</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lumMod val="50000"/>
                        <a:alpha val="60000"/>
                      </a:schemeClr>
                    </a:solidFill>
                  </a:tcPr>
                </a:tc>
                <a:tc hMerge="1">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ms-MY" sz="900" dirty="0" smtClean="0">
                        <a:solidFill>
                          <a:schemeClr val="bg1"/>
                        </a:solidFill>
                        <a:latin typeface="Tw Cen MT" panose="020B0602020104020603" pitchFamily="34" charset="0"/>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lumMod val="50000"/>
                        <a:alpha val="60000"/>
                      </a:schemeClr>
                    </a:solidFill>
                  </a:tcPr>
                </a:tc>
                <a:tc hMerge="1">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ms-MY" sz="900" dirty="0" smtClean="0">
                        <a:solidFill>
                          <a:schemeClr val="bg1"/>
                        </a:solidFill>
                        <a:latin typeface="Tw Cen MT" panose="020B0602020104020603" pitchFamily="34" charset="0"/>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lumMod val="50000"/>
                        <a:alpha val="60000"/>
                      </a:schemeClr>
                    </a:solidFill>
                  </a:tcPr>
                </a:tc>
                <a:extLst>
                  <a:ext uri="{0D108BD9-81ED-4DB2-BD59-A6C34878D82A}">
                    <a16:rowId xmlns:a16="http://schemas.microsoft.com/office/drawing/2014/main" val="10001"/>
                  </a:ext>
                </a:extLst>
              </a:tr>
              <a:tr h="1816856">
                <a:tc>
                  <a:txBody>
                    <a:bodyPr/>
                    <a:lstStyle/>
                    <a:p>
                      <a:pPr>
                        <a:lnSpc>
                          <a:spcPct val="100000"/>
                        </a:lnSpc>
                      </a:pPr>
                      <a:r>
                        <a:rPr lang="en-US" sz="900" dirty="0" smtClean="0">
                          <a:solidFill>
                            <a:srgbClr val="231F20"/>
                          </a:solidFill>
                          <a:latin typeface="Tw Cen MT" pitchFamily="34" charset="0"/>
                        </a:rPr>
                        <a:t>Tax Holiday incentive  for new IBS manufacturing plants approved and implemented.</a:t>
                      </a:r>
                    </a:p>
                    <a:p>
                      <a:pPr>
                        <a:lnSpc>
                          <a:spcPct val="100000"/>
                        </a:lnSpc>
                      </a:pPr>
                      <a:endParaRPr lang="en-US" sz="500" dirty="0" smtClean="0">
                        <a:solidFill>
                          <a:srgbClr val="231F20"/>
                        </a:solidFill>
                        <a:latin typeface="Tw Cen MT" pitchFamily="34" charset="0"/>
                      </a:endParaRPr>
                    </a:p>
                    <a:p>
                      <a:pPr>
                        <a:lnSpc>
                          <a:spcPct val="100000"/>
                        </a:lnSpc>
                      </a:pPr>
                      <a:r>
                        <a:rPr lang="en-US" sz="900" dirty="0" smtClean="0">
                          <a:solidFill>
                            <a:srgbClr val="231F20"/>
                          </a:solidFill>
                          <a:latin typeface="Tw Cen MT" pitchFamily="34" charset="0"/>
                        </a:rPr>
                        <a:t>Cost Benefit Analysis (CBA) for IBS developed</a:t>
                      </a:r>
                    </a:p>
                    <a:p>
                      <a:pPr>
                        <a:lnSpc>
                          <a:spcPct val="100000"/>
                        </a:lnSpc>
                      </a:pPr>
                      <a:endParaRPr lang="en-US" sz="600" dirty="0" smtClean="0">
                        <a:solidFill>
                          <a:srgbClr val="231F20"/>
                        </a:solidFill>
                        <a:latin typeface="Tw Cen MT" pitchFamily="34" charset="0"/>
                      </a:endParaRPr>
                    </a:p>
                    <a:p>
                      <a:pPr>
                        <a:lnSpc>
                          <a:spcPct val="100000"/>
                        </a:lnSpc>
                      </a:pPr>
                      <a:r>
                        <a:rPr lang="en-US" sz="900" dirty="0" smtClean="0">
                          <a:solidFill>
                            <a:srgbClr val="231F20"/>
                          </a:solidFill>
                          <a:latin typeface="Tw Cen MT" pitchFamily="34" charset="0"/>
                        </a:rPr>
                        <a:t>Report on  IBS Tax Holiday incentive recipients published.</a:t>
                      </a:r>
                    </a:p>
                  </a:txBody>
                  <a:tcPr>
                    <a:solidFill>
                      <a:schemeClr val="bg2">
                        <a:lumMod val="50000"/>
                        <a:alpha val="13000"/>
                      </a:schemeClr>
                    </a:solidFill>
                  </a:tcPr>
                </a:tc>
                <a:tc>
                  <a:txBody>
                    <a:bodyPr/>
                    <a:lstStyle/>
                    <a:p>
                      <a:pPr>
                        <a:lnSpc>
                          <a:spcPct val="100000"/>
                        </a:lnSpc>
                      </a:pPr>
                      <a:r>
                        <a:rPr lang="en-US" sz="900" dirty="0" smtClean="0">
                          <a:solidFill>
                            <a:srgbClr val="231F20"/>
                          </a:solidFill>
                          <a:latin typeface="Tw Cen MT" pitchFamily="34" charset="0"/>
                        </a:rPr>
                        <a:t>Second Incentive on economic mechanism to propel IBS adoption  proposed and submitted to MOF.</a:t>
                      </a:r>
                    </a:p>
                    <a:p>
                      <a:pPr>
                        <a:lnSpc>
                          <a:spcPct val="100000"/>
                        </a:lnSpc>
                      </a:pPr>
                      <a:endParaRPr lang="en-US" sz="900" dirty="0" smtClean="0">
                        <a:solidFill>
                          <a:srgbClr val="231F20"/>
                        </a:solidFill>
                        <a:latin typeface="Tw Cen MT" pitchFamily="34" charset="0"/>
                      </a:endParaRPr>
                    </a:p>
                    <a:p>
                      <a:pPr defTabSz="914298" fontAlgn="auto">
                        <a:lnSpc>
                          <a:spcPct val="100000"/>
                        </a:lnSpc>
                        <a:defRPr/>
                      </a:pPr>
                      <a:r>
                        <a:rPr lang="en-US" sz="900" dirty="0" smtClean="0">
                          <a:solidFill>
                            <a:srgbClr val="231F20"/>
                          </a:solidFill>
                          <a:latin typeface="Tw Cen MT" pitchFamily="34" charset="0"/>
                        </a:rPr>
                        <a:t>Report on  CBA for IBS &amp; incentive recipients published</a:t>
                      </a: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lnT w="38100" cap="flat" cmpd="sng" algn="ctr">
                      <a:solidFill>
                        <a:schemeClr val="bg1"/>
                      </a:solidFill>
                      <a:prstDash val="solid"/>
                      <a:round/>
                      <a:headEnd type="none" w="med" len="med"/>
                      <a:tailEnd type="none" w="med" len="med"/>
                    </a:lnT>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lnT w="38100" cap="flat" cmpd="sng" algn="ctr">
                      <a:solidFill>
                        <a:schemeClr val="bg1"/>
                      </a:solidFill>
                      <a:prstDash val="solid"/>
                      <a:round/>
                      <a:headEnd type="none" w="med" len="med"/>
                      <a:tailEnd type="none" w="med" len="med"/>
                    </a:lnT>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lnT w="38100" cap="flat" cmpd="sng" algn="ctr">
                      <a:solidFill>
                        <a:schemeClr val="bg1"/>
                      </a:solidFill>
                      <a:prstDash val="solid"/>
                      <a:round/>
                      <a:headEnd type="none" w="med" len="med"/>
                      <a:tailEnd type="none" w="med" len="med"/>
                    </a:lnT>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18" name="Rectangle 17"/>
          <p:cNvSpPr/>
          <p:nvPr/>
        </p:nvSpPr>
        <p:spPr>
          <a:xfrm>
            <a:off x="2885941" y="2579297"/>
            <a:ext cx="3900646" cy="343547"/>
          </a:xfrm>
          <a:prstGeom prst="rect">
            <a:avLst/>
          </a:prstGeom>
          <a:noFill/>
          <a:ln/>
        </p:spPr>
        <p:style>
          <a:lnRef idx="2">
            <a:schemeClr val="dk1"/>
          </a:lnRef>
          <a:fillRef idx="1">
            <a:schemeClr val="lt1"/>
          </a:fillRef>
          <a:effectRef idx="0">
            <a:schemeClr val="dk1"/>
          </a:effectRef>
          <a:fontRef idx="minor">
            <a:schemeClr val="dk1"/>
          </a:fontRef>
        </p:style>
        <p:txBody>
          <a:bodyPr wrap="square" lIns="18000" tIns="36000" rIns="18000" bIns="36000" rtlCol="0" anchor="t" anchorCtr="0">
            <a:spAutoFit/>
          </a:bodyPr>
          <a:lstStyle/>
          <a:p>
            <a:pPr algn="ctr">
              <a:lnSpc>
                <a:spcPct val="88000"/>
              </a:lnSpc>
            </a:pPr>
            <a:r>
              <a:rPr lang="en-MY" sz="1000" u="sng" dirty="0">
                <a:solidFill>
                  <a:srgbClr val="000000"/>
                </a:solidFill>
                <a:latin typeface="Tw Cen MT" pitchFamily="34" charset="0"/>
              </a:rPr>
              <a:t>Note 2018-2020</a:t>
            </a:r>
          </a:p>
          <a:p>
            <a:pPr algn="ctr">
              <a:lnSpc>
                <a:spcPct val="88000"/>
              </a:lnSpc>
            </a:pPr>
            <a:r>
              <a:rPr lang="en-MY" sz="1000" dirty="0">
                <a:solidFill>
                  <a:srgbClr val="000000"/>
                </a:solidFill>
                <a:latin typeface="Tw Cen MT" pitchFamily="34" charset="0"/>
              </a:rPr>
              <a:t>Target to be determined after proposal on second incentive </a:t>
            </a:r>
            <a:r>
              <a:rPr lang="en-MY" sz="1000" dirty="0" smtClean="0">
                <a:solidFill>
                  <a:srgbClr val="000000"/>
                </a:solidFill>
                <a:latin typeface="Tw Cen MT" pitchFamily="34" charset="0"/>
              </a:rPr>
              <a:t>approved</a:t>
            </a:r>
            <a:endParaRPr lang="en-MY" sz="1000" dirty="0">
              <a:solidFill>
                <a:srgbClr val="000000"/>
              </a:solidFill>
              <a:latin typeface="Tw Cen MT" pitchFamily="34" charset="0"/>
            </a:endParaRPr>
          </a:p>
        </p:txBody>
      </p:sp>
    </p:spTree>
    <p:extLst>
      <p:ext uri="{BB962C8B-B14F-4D97-AF65-F5344CB8AC3E}">
        <p14:creationId xmlns:p14="http://schemas.microsoft.com/office/powerpoint/2010/main" val="60831184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ms-MY" sz="1000" dirty="0" smtClean="0">
                          <a:solidFill>
                            <a:schemeClr val="tx1"/>
                          </a:solidFill>
                          <a:latin typeface="Tw Cen MT" panose="020B0602020104020603" pitchFamily="34" charset="0"/>
                        </a:rPr>
                        <a:t>Hj.</a:t>
                      </a:r>
                      <a:r>
                        <a:rPr lang="ms-MY" sz="1000" baseline="0" dirty="0" smtClean="0">
                          <a:solidFill>
                            <a:schemeClr val="tx1"/>
                          </a:solidFill>
                          <a:latin typeface="Tw Cen MT" panose="020B0602020104020603" pitchFamily="34" charset="0"/>
                        </a:rPr>
                        <a:t> Razuki Ibrahim</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Jasni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JKR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402621"/>
          <a:ext cx="4593266" cy="1313755"/>
        </p:xfrm>
        <a:graphic>
          <a:graphicData uri="http://schemas.openxmlformats.org/drawingml/2006/table">
            <a:tbl>
              <a:tblPr firstRow="1" bandRow="1">
                <a:tableStyleId>{5C22544A-7EE6-4342-B048-85BDC9FD1C3A}</a:tableStyleId>
              </a:tblPr>
              <a:tblGrid>
                <a:gridCol w="459326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smtClean="0">
                          <a:solidFill>
                            <a:schemeClr val="tx1"/>
                          </a:solidFill>
                          <a:latin typeface="Tw Cen MT" panose="020B0602020104020603" pitchFamily="34" charset="0"/>
                          <a:ea typeface="+mn-ea"/>
                          <a:cs typeface="+mn-cs"/>
                        </a:rPr>
                        <a:t>40% of public project above RM100Mn use BIM level 2 by Q1 2019</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P4 - Roll out technology advantage across project life-cycle 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P4a - Facilitate BIM adoption in construction industry via regulation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P4-069</a:t>
            </a:r>
            <a:endParaRPr lang="ms-MY" sz="2800" dirty="0">
              <a:solidFill>
                <a:schemeClr val="bg1"/>
              </a:solidFill>
            </a:endParaRPr>
          </a:p>
        </p:txBody>
      </p:sp>
      <p:sp>
        <p:nvSpPr>
          <p:cNvPr id="15" name="TextBox 14"/>
          <p:cNvSpPr txBox="1"/>
          <p:nvPr/>
        </p:nvSpPr>
        <p:spPr>
          <a:xfrm>
            <a:off x="0" y="3716049"/>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1623310"/>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39702">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92866">
                  <a:extLst>
                    <a:ext uri="{9D8B030D-6E8A-4147-A177-3AD203B41FA5}">
                      <a16:colId xmlns:a16="http://schemas.microsoft.com/office/drawing/2014/main" val="3666211108"/>
                    </a:ext>
                  </a:extLst>
                </a:gridCol>
                <a:gridCol w="1360969">
                  <a:extLst>
                    <a:ext uri="{9D8B030D-6E8A-4147-A177-3AD203B41FA5}">
                      <a16:colId xmlns:a16="http://schemas.microsoft.com/office/drawing/2014/main" val="2017577163"/>
                    </a:ext>
                  </a:extLst>
                </a:gridCol>
              </a:tblGrid>
              <a:tr h="297124">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solidFill>
                      <a:schemeClr val="bg2">
                        <a:lumMod val="50000"/>
                        <a:alpha val="60000"/>
                      </a:schemeClr>
                    </a:solidFill>
                  </a:tcPr>
                </a:tc>
                <a:extLst>
                  <a:ext uri="{0D108BD9-81ED-4DB2-BD59-A6C34878D82A}">
                    <a16:rowId xmlns:a16="http://schemas.microsoft.com/office/drawing/2014/main" val="2306563032"/>
                  </a:ext>
                </a:extLst>
              </a:tr>
              <a:tr h="125755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rgbClr val="231F20"/>
                          </a:solidFill>
                          <a:latin typeface="Tw Cen MT" pitchFamily="34" charset="0"/>
                        </a:rPr>
                        <a:t>BIM Level 1 implemented at JKR level</a:t>
                      </a:r>
                      <a:endParaRPr lang="ms-MY" sz="900" dirty="0" smtClean="0">
                        <a:solidFill>
                          <a:srgbClr val="FF0000"/>
                        </a:solidFill>
                        <a:latin typeface="Tw Cen MT" pitchFamily="34" charset="0"/>
                      </a:endParaRP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defRPr/>
                      </a:pPr>
                      <a:r>
                        <a:rPr lang="en-US" sz="900" dirty="0" smtClean="0">
                          <a:solidFill>
                            <a:srgbClr val="231F20"/>
                          </a:solidFill>
                          <a:latin typeface="Tw Cen MT" pitchFamily="34" charset="0"/>
                        </a:rPr>
                        <a:t>BIM transformation fund for contractor &amp; consultant secured from EPU</a:t>
                      </a:r>
                    </a:p>
                    <a:p>
                      <a:pPr>
                        <a:lnSpc>
                          <a:spcPct val="100000"/>
                        </a:lnSpc>
                        <a:defRPr/>
                      </a:pPr>
                      <a:endParaRPr lang="en-US" sz="900" dirty="0" smtClean="0">
                        <a:solidFill>
                          <a:srgbClr val="231F20"/>
                        </a:solidFill>
                        <a:latin typeface="Tw Cen MT" pitchFamily="34" charset="0"/>
                      </a:endParaRPr>
                    </a:p>
                    <a:p>
                      <a:pPr>
                        <a:lnSpc>
                          <a:spcPct val="100000"/>
                        </a:lnSpc>
                        <a:defRPr/>
                      </a:pPr>
                      <a:r>
                        <a:rPr lang="en-US" sz="900" dirty="0" smtClean="0">
                          <a:solidFill>
                            <a:srgbClr val="231F20"/>
                          </a:solidFill>
                          <a:latin typeface="Tw Cen MT" pitchFamily="34" charset="0"/>
                        </a:rPr>
                        <a:t>BIM  Level 2 implemented by JKR</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rgbClr val="231F20"/>
                          </a:solidFill>
                          <a:latin typeface="Tw Cen MT" pitchFamily="34" charset="0"/>
                        </a:rPr>
                        <a:t>Circular on BIM implementation for above 100mn project  issued by JKR and MOF</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231F20"/>
                          </a:solidFill>
                          <a:latin typeface="Tw Cen MT" pitchFamily="34" charset="0"/>
                        </a:rPr>
                        <a:t>40% of public projects above RM100mn use BIM Level 2</a:t>
                      </a:r>
                      <a:endParaRPr lang="ms-MY" sz="900" dirty="0" smtClean="0">
                        <a:solidFill>
                          <a:srgbClr val="231F20"/>
                        </a:solidFill>
                        <a:latin typeface="Tw Cen MT" pitchFamily="34" charset="0"/>
                      </a:endParaRP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12" name="Rectangle 11"/>
          <p:cNvSpPr/>
          <p:nvPr/>
        </p:nvSpPr>
        <p:spPr>
          <a:xfrm>
            <a:off x="1" y="3916392"/>
            <a:ext cx="6857999" cy="5954773"/>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p:cNvCxnSpPr/>
          <p:nvPr/>
        </p:nvCxnSpPr>
        <p:spPr>
          <a:xfrm flipH="1" flipV="1">
            <a:off x="3309255" y="3949575"/>
            <a:ext cx="11058" cy="58954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3320313" y="3975702"/>
            <a:ext cx="3491786" cy="4247317"/>
          </a:xfrm>
          <a:prstGeom prst="rect">
            <a:avLst/>
          </a:prstGeom>
        </p:spPr>
        <p:txBody>
          <a:bodyPr wrap="square">
            <a:spAutoFit/>
          </a:bodyPr>
          <a:lstStyle/>
          <a:p>
            <a:pPr>
              <a:tabLst>
                <a:tab pos="3051175" algn="l"/>
              </a:tabLst>
            </a:pPr>
            <a:r>
              <a:rPr lang="en-US" sz="1000" b="1" dirty="0">
                <a:latin typeface="Tw Cen MT" panose="020B0602020104020603" pitchFamily="34" charset="0"/>
              </a:rPr>
              <a:t>BIM Level 2 Implementation</a:t>
            </a:r>
          </a:p>
          <a:p>
            <a:pPr algn="just">
              <a:tabLst>
                <a:tab pos="3051175" algn="l"/>
              </a:tabLst>
            </a:pPr>
            <a:r>
              <a:rPr lang="en-US" sz="1000" dirty="0">
                <a:latin typeface="Tw Cen MT" panose="020B0602020104020603" pitchFamily="34" charset="0"/>
              </a:rPr>
              <a:t>Definition of BIM Level 2 - Sharing of object based models and data between two or more disciplines to create federated models.</a:t>
            </a:r>
          </a:p>
          <a:p>
            <a:endParaRPr lang="en-US" sz="1000" dirty="0">
              <a:latin typeface="Tw Cen MT" panose="020B0602020104020603" pitchFamily="34" charset="0"/>
            </a:endParaRPr>
          </a:p>
          <a:p>
            <a:r>
              <a:rPr lang="en-US" sz="1000" dirty="0">
                <a:latin typeface="Tw Cen MT" panose="020B0602020104020603" pitchFamily="34" charset="0"/>
              </a:rPr>
              <a:t>By Q2 2018, the following JKR projects are using BIM Level 2 :-</a:t>
            </a:r>
          </a:p>
          <a:p>
            <a:pPr marL="228600" indent="-228600">
              <a:buFont typeface="+mj-lt"/>
              <a:buAutoNum type="arabicPeriod"/>
            </a:pPr>
            <a:r>
              <a:rPr lang="en-US" sz="1000" dirty="0">
                <a:latin typeface="Tw Cen MT" panose="020B0602020104020603" pitchFamily="34" charset="0"/>
              </a:rPr>
              <a:t>Hospital </a:t>
            </a:r>
            <a:r>
              <a:rPr lang="en-US" sz="1000" dirty="0" err="1">
                <a:latin typeface="Tw Cen MT" panose="020B0602020104020603" pitchFamily="34" charset="0"/>
              </a:rPr>
              <a:t>Parit</a:t>
            </a:r>
            <a:r>
              <a:rPr lang="en-US" sz="1000" dirty="0">
                <a:latin typeface="Tw Cen MT" panose="020B0602020104020603" pitchFamily="34" charset="0"/>
              </a:rPr>
              <a:t> </a:t>
            </a:r>
            <a:r>
              <a:rPr lang="en-US" sz="1000" dirty="0" err="1">
                <a:latin typeface="Tw Cen MT" panose="020B0602020104020603" pitchFamily="34" charset="0"/>
              </a:rPr>
              <a:t>Buntar</a:t>
            </a:r>
            <a:r>
              <a:rPr lang="en-US" sz="1000" dirty="0">
                <a:latin typeface="Tw Cen MT" panose="020B0602020104020603" pitchFamily="34" charset="0"/>
              </a:rPr>
              <a:t>, Perak  </a:t>
            </a:r>
          </a:p>
          <a:p>
            <a:pPr marL="228600" indent="-228600">
              <a:buFont typeface="+mj-lt"/>
              <a:buAutoNum type="arabicPeriod"/>
            </a:pPr>
            <a:r>
              <a:rPr lang="en-US" sz="1000" dirty="0">
                <a:latin typeface="Tw Cen MT" panose="020B0602020104020603" pitchFamily="34" charset="0"/>
              </a:rPr>
              <a:t>Hospital </a:t>
            </a:r>
            <a:r>
              <a:rPr lang="en-US" sz="1000" dirty="0" err="1">
                <a:latin typeface="Tw Cen MT" panose="020B0602020104020603" pitchFamily="34" charset="0"/>
              </a:rPr>
              <a:t>Kemaman</a:t>
            </a:r>
            <a:r>
              <a:rPr lang="en-US" sz="1000" dirty="0">
                <a:latin typeface="Tw Cen MT" panose="020B0602020104020603" pitchFamily="34" charset="0"/>
              </a:rPr>
              <a:t>, Terengganu</a:t>
            </a:r>
          </a:p>
          <a:p>
            <a:pPr marL="228600" indent="-228600">
              <a:buFont typeface="+mj-lt"/>
              <a:buAutoNum type="arabicPeriod"/>
            </a:pPr>
            <a:r>
              <a:rPr lang="en-US" sz="1000" dirty="0" err="1">
                <a:latin typeface="Tw Cen MT" panose="020B0602020104020603" pitchFamily="34" charset="0"/>
              </a:rPr>
              <a:t>Kompleks</a:t>
            </a:r>
            <a:r>
              <a:rPr lang="en-US" sz="1000" dirty="0">
                <a:latin typeface="Tw Cen MT" panose="020B0602020104020603" pitchFamily="34" charset="0"/>
              </a:rPr>
              <a:t> </a:t>
            </a:r>
            <a:r>
              <a:rPr lang="en-US" sz="1000" dirty="0" err="1">
                <a:latin typeface="Tw Cen MT" panose="020B0602020104020603" pitchFamily="34" charset="0"/>
              </a:rPr>
              <a:t>Endokrin</a:t>
            </a:r>
            <a:r>
              <a:rPr lang="en-US" sz="1000" dirty="0">
                <a:latin typeface="Tw Cen MT" panose="020B0602020104020603" pitchFamily="34" charset="0"/>
              </a:rPr>
              <a:t> Hospital Putrajaya</a:t>
            </a:r>
          </a:p>
          <a:p>
            <a:pPr marL="228600" indent="-228600">
              <a:buFont typeface="+mj-lt"/>
              <a:buAutoNum type="arabicPeriod"/>
            </a:pPr>
            <a:r>
              <a:rPr lang="en-US" sz="1000" dirty="0" err="1">
                <a:latin typeface="Tw Cen MT" panose="020B0602020104020603" pitchFamily="34" charset="0"/>
              </a:rPr>
              <a:t>Politeknik</a:t>
            </a:r>
            <a:r>
              <a:rPr lang="en-US" sz="1000" dirty="0">
                <a:latin typeface="Tw Cen MT" panose="020B0602020104020603" pitchFamily="34" charset="0"/>
              </a:rPr>
              <a:t> Bagan Datuk, Perak</a:t>
            </a:r>
          </a:p>
          <a:p>
            <a:pPr marL="228600" indent="-228600">
              <a:buFont typeface="+mj-lt"/>
              <a:buAutoNum type="arabicPeriod"/>
            </a:pPr>
            <a:r>
              <a:rPr lang="en-US" sz="1000" dirty="0" err="1">
                <a:latin typeface="Tw Cen MT" panose="020B0602020104020603" pitchFamily="34" charset="0"/>
              </a:rPr>
              <a:t>Politeknik</a:t>
            </a:r>
            <a:r>
              <a:rPr lang="en-US" sz="1000" dirty="0">
                <a:latin typeface="Tw Cen MT" panose="020B0602020104020603" pitchFamily="34" charset="0"/>
              </a:rPr>
              <a:t> </a:t>
            </a:r>
            <a:r>
              <a:rPr lang="en-US" sz="1000" dirty="0" err="1">
                <a:latin typeface="Tw Cen MT" panose="020B0602020104020603" pitchFamily="34" charset="0"/>
              </a:rPr>
              <a:t>Besut</a:t>
            </a:r>
            <a:r>
              <a:rPr lang="en-US" sz="1000" dirty="0">
                <a:latin typeface="Tw Cen MT" panose="020B0602020104020603" pitchFamily="34" charset="0"/>
              </a:rPr>
              <a:t>, Terengganu</a:t>
            </a:r>
          </a:p>
          <a:p>
            <a:pPr marL="228600" indent="-228600">
              <a:buFont typeface="+mj-lt"/>
              <a:buAutoNum type="arabicPeriod"/>
            </a:pPr>
            <a:r>
              <a:rPr lang="en-US" sz="1000" dirty="0">
                <a:latin typeface="Tw Cen MT" panose="020B0602020104020603" pitchFamily="34" charset="0"/>
              </a:rPr>
              <a:t>Hospital </a:t>
            </a:r>
            <a:r>
              <a:rPr lang="en-US" sz="1000" dirty="0" err="1">
                <a:latin typeface="Tw Cen MT" panose="020B0602020104020603" pitchFamily="34" charset="0"/>
              </a:rPr>
              <a:t>Pasir</a:t>
            </a:r>
            <a:r>
              <a:rPr lang="en-US" sz="1000" dirty="0">
                <a:latin typeface="Tw Cen MT" panose="020B0602020104020603" pitchFamily="34" charset="0"/>
              </a:rPr>
              <a:t> </a:t>
            </a:r>
            <a:r>
              <a:rPr lang="en-US" sz="1000" dirty="0" err="1">
                <a:latin typeface="Tw Cen MT" panose="020B0602020104020603" pitchFamily="34" charset="0"/>
              </a:rPr>
              <a:t>Gudang</a:t>
            </a:r>
            <a:endParaRPr lang="en-US" sz="1000" dirty="0">
              <a:latin typeface="Tw Cen MT" panose="020B0602020104020603" pitchFamily="34" charset="0"/>
            </a:endParaRPr>
          </a:p>
          <a:p>
            <a:pPr marL="228600" indent="-228600">
              <a:buFont typeface="+mj-lt"/>
              <a:buAutoNum type="arabicPeriod"/>
            </a:pPr>
            <a:r>
              <a:rPr lang="en-US" sz="1000" dirty="0">
                <a:latin typeface="Tw Cen MT" panose="020B0602020104020603" pitchFamily="34" charset="0"/>
              </a:rPr>
              <a:t>Hospital </a:t>
            </a:r>
            <a:r>
              <a:rPr lang="en-US" sz="1000" dirty="0" err="1">
                <a:latin typeface="Tw Cen MT" panose="020B0602020104020603" pitchFamily="34" charset="0"/>
              </a:rPr>
              <a:t>Kajang</a:t>
            </a:r>
            <a:r>
              <a:rPr lang="en-US" sz="1000" dirty="0">
                <a:latin typeface="Tw Cen MT" panose="020B0602020104020603" pitchFamily="34" charset="0"/>
              </a:rPr>
              <a:t>, Selangor</a:t>
            </a:r>
          </a:p>
          <a:p>
            <a:pPr marL="228600" indent="-228600">
              <a:buFont typeface="+mj-lt"/>
              <a:buAutoNum type="arabicPeriod"/>
            </a:pPr>
            <a:r>
              <a:rPr lang="en-US" sz="1000" dirty="0">
                <a:latin typeface="Tw Cen MT" panose="020B0602020104020603" pitchFamily="34" charset="0"/>
              </a:rPr>
              <a:t>Hospital </a:t>
            </a:r>
            <a:r>
              <a:rPr lang="en-US" sz="1000" dirty="0" err="1">
                <a:latin typeface="Tw Cen MT" panose="020B0602020104020603" pitchFamily="34" charset="0"/>
              </a:rPr>
              <a:t>Pendang</a:t>
            </a:r>
            <a:r>
              <a:rPr lang="en-US" sz="1000" dirty="0">
                <a:latin typeface="Tw Cen MT" panose="020B0602020104020603" pitchFamily="34" charset="0"/>
              </a:rPr>
              <a:t>, Kedah</a:t>
            </a:r>
          </a:p>
          <a:p>
            <a:pPr marL="228600" indent="-228600"/>
            <a:endParaRPr lang="en-US" sz="1000" dirty="0">
              <a:latin typeface="Tw Cen MT" panose="020B0602020104020603" pitchFamily="34" charset="0"/>
            </a:endParaRPr>
          </a:p>
          <a:p>
            <a:pPr algn="just"/>
            <a:r>
              <a:rPr lang="en-US" sz="1000" dirty="0">
                <a:latin typeface="Tw Cen MT" panose="020B0602020104020603" pitchFamily="34" charset="0"/>
              </a:rPr>
              <a:t>Current status : 33% of public projects above RM100mn use BIM Level 2.</a:t>
            </a:r>
          </a:p>
          <a:p>
            <a:endParaRPr lang="en-US" sz="1000" dirty="0">
              <a:latin typeface="Tw Cen MT" panose="020B0602020104020603" pitchFamily="34" charset="0"/>
            </a:endParaRPr>
          </a:p>
          <a:p>
            <a:pPr algn="just"/>
            <a:r>
              <a:rPr lang="en-US" sz="1000" dirty="0">
                <a:latin typeface="Tw Cen MT" panose="020B0602020104020603" pitchFamily="34" charset="0"/>
              </a:rPr>
              <a:t>Site visit by JKR to </a:t>
            </a:r>
            <a:r>
              <a:rPr lang="en-US" sz="1000" dirty="0" err="1">
                <a:latin typeface="Tw Cen MT" panose="020B0602020104020603" pitchFamily="34" charset="0"/>
              </a:rPr>
              <a:t>Brunsfield's</a:t>
            </a:r>
            <a:r>
              <a:rPr lang="en-US" sz="1000" dirty="0">
                <a:latin typeface="Tw Cen MT" panose="020B0602020104020603" pitchFamily="34" charset="0"/>
              </a:rPr>
              <a:t> projects to study </a:t>
            </a:r>
            <a:r>
              <a:rPr lang="en-US" sz="1000" dirty="0" smtClean="0">
                <a:latin typeface="Tw Cen MT" panose="020B0602020104020603" pitchFamily="34" charset="0"/>
              </a:rPr>
              <a:t>BIM implementation </a:t>
            </a:r>
            <a:r>
              <a:rPr lang="en-US" sz="1000" dirty="0">
                <a:latin typeface="Tw Cen MT" panose="020B0602020104020603" pitchFamily="34" charset="0"/>
              </a:rPr>
              <a:t>was held on 9 March 2017. Later, a workshop with </a:t>
            </a:r>
            <a:r>
              <a:rPr lang="en-US" sz="1000" dirty="0" err="1">
                <a:latin typeface="Tw Cen MT" panose="020B0602020104020603" pitchFamily="34" charset="0"/>
              </a:rPr>
              <a:t>Brunsfield</a:t>
            </a:r>
            <a:r>
              <a:rPr lang="en-US" sz="1000" dirty="0">
                <a:latin typeface="Tw Cen MT" panose="020B0602020104020603" pitchFamily="34" charset="0"/>
              </a:rPr>
              <a:t>, professionals and related agencies such as BEM, LAM, PAM, IEM, MAMPU and </a:t>
            </a:r>
            <a:r>
              <a:rPr lang="en-US" sz="1000" dirty="0" err="1">
                <a:latin typeface="Tw Cen MT" panose="020B0602020104020603" pitchFamily="34" charset="0"/>
              </a:rPr>
              <a:t>MyIPO</a:t>
            </a:r>
            <a:r>
              <a:rPr lang="en-US" sz="1000" dirty="0">
                <a:latin typeface="Tw Cen MT" panose="020B0602020104020603" pitchFamily="34" charset="0"/>
              </a:rPr>
              <a:t> was held on 27 </a:t>
            </a:r>
            <a:r>
              <a:rPr lang="en-US" sz="1000" dirty="0" smtClean="0">
                <a:latin typeface="Tw Cen MT" panose="020B0602020104020603" pitchFamily="34" charset="0"/>
              </a:rPr>
              <a:t>Nov 2017</a:t>
            </a:r>
            <a:r>
              <a:rPr lang="en-US" sz="1000" dirty="0">
                <a:latin typeface="Tw Cen MT" panose="020B0602020104020603" pitchFamily="34" charset="0"/>
              </a:rPr>
              <a:t>.</a:t>
            </a:r>
          </a:p>
          <a:p>
            <a:pPr algn="just"/>
            <a:endParaRPr lang="en-US" sz="1000" dirty="0">
              <a:latin typeface="Tw Cen MT" panose="020B0602020104020603" pitchFamily="34" charset="0"/>
            </a:endParaRPr>
          </a:p>
          <a:p>
            <a:pPr algn="just"/>
            <a:r>
              <a:rPr lang="ms-MY" sz="1000" b="1" dirty="0">
                <a:latin typeface="Tw Cen MT" panose="020B0602020104020603" pitchFamily="34" charset="0"/>
              </a:rPr>
              <a:t>Circular On BIM Implementation For Projects Above RM100Mn  </a:t>
            </a:r>
          </a:p>
          <a:p>
            <a:pPr algn="just"/>
            <a:r>
              <a:rPr lang="ms-MY" sz="1000" dirty="0">
                <a:latin typeface="Tw Cen MT" panose="020B0602020104020603" pitchFamily="34" charset="0"/>
              </a:rPr>
              <a:t>The above circular is still being drafted for further discussion with MOF.</a:t>
            </a:r>
            <a:endParaRPr lang="en-MY" sz="1000" dirty="0">
              <a:latin typeface="Tw Cen MT" panose="020B0602020104020603" pitchFamily="34" charset="0"/>
            </a:endParaRPr>
          </a:p>
        </p:txBody>
      </p:sp>
      <p:sp>
        <p:nvSpPr>
          <p:cNvPr id="3" name="Rectangle 2"/>
          <p:cNvSpPr/>
          <p:nvPr/>
        </p:nvSpPr>
        <p:spPr>
          <a:xfrm>
            <a:off x="6566" y="3978805"/>
            <a:ext cx="3267845" cy="5016758"/>
          </a:xfrm>
          <a:prstGeom prst="rect">
            <a:avLst/>
          </a:prstGeom>
        </p:spPr>
        <p:txBody>
          <a:bodyPr wrap="square">
            <a:spAutoFit/>
          </a:bodyPr>
          <a:lstStyle/>
          <a:p>
            <a:r>
              <a:rPr lang="en-US" sz="1000" dirty="0">
                <a:latin typeface="Tw Cen MT" panose="020B0602020104020603" pitchFamily="34" charset="0"/>
              </a:rPr>
              <a:t>This KPI is under the purview of IWG11.</a:t>
            </a:r>
          </a:p>
          <a:p>
            <a:pPr>
              <a:tabLst>
                <a:tab pos="3054350" algn="l"/>
              </a:tabLst>
            </a:pPr>
            <a:endParaRPr lang="en-US" sz="1000" dirty="0">
              <a:latin typeface="Tw Cen MT" panose="020B0602020104020603" pitchFamily="34" charset="0"/>
            </a:endParaRPr>
          </a:p>
          <a:p>
            <a:pPr>
              <a:tabLst>
                <a:tab pos="3051175" algn="l"/>
              </a:tabLst>
            </a:pPr>
            <a:r>
              <a:rPr lang="en-US" sz="1000" dirty="0">
                <a:latin typeface="Tw Cen MT" panose="020B0602020104020603" pitchFamily="34" charset="0"/>
              </a:rPr>
              <a:t>Definition of BIM Level 1 - Single disciplinary use of </a:t>
            </a:r>
            <a:r>
              <a:rPr lang="en-US" sz="1000" dirty="0" smtClean="0">
                <a:latin typeface="Tw Cen MT" panose="020B0602020104020603" pitchFamily="34" charset="0"/>
              </a:rPr>
              <a:t>object </a:t>
            </a:r>
            <a:r>
              <a:rPr lang="en-US" sz="1000" dirty="0">
                <a:latin typeface="Tw Cen MT" panose="020B0602020104020603" pitchFamily="34" charset="0"/>
              </a:rPr>
              <a:t>based 3D modelling within one discipline.</a:t>
            </a:r>
          </a:p>
          <a:p>
            <a:pPr>
              <a:tabLst>
                <a:tab pos="3051175" algn="l"/>
              </a:tabLst>
            </a:pPr>
            <a:endParaRPr lang="en-US" sz="1000" dirty="0">
              <a:latin typeface="Tw Cen MT" panose="020B0602020104020603" pitchFamily="34" charset="0"/>
            </a:endParaRPr>
          </a:p>
          <a:p>
            <a:pPr>
              <a:tabLst>
                <a:tab pos="3051175" algn="l"/>
              </a:tabLst>
            </a:pPr>
            <a:r>
              <a:rPr lang="en-US" sz="1000" b="1" dirty="0">
                <a:latin typeface="Tw Cen MT" panose="020B0602020104020603" pitchFamily="34" charset="0"/>
              </a:rPr>
              <a:t>BIM Level 1 implementation</a:t>
            </a:r>
          </a:p>
          <a:p>
            <a:pPr>
              <a:tabLst>
                <a:tab pos="3051175" algn="l"/>
              </a:tabLst>
            </a:pPr>
            <a:r>
              <a:rPr lang="en-US" sz="1000" dirty="0">
                <a:latin typeface="Tw Cen MT" panose="020B0602020104020603" pitchFamily="34" charset="0"/>
              </a:rPr>
              <a:t>BIM Level 1 implemented by JKR in 2016 for the </a:t>
            </a:r>
            <a:r>
              <a:rPr lang="en-US" sz="1000" dirty="0" smtClean="0">
                <a:latin typeface="Tw Cen MT" panose="020B0602020104020603" pitchFamily="34" charset="0"/>
              </a:rPr>
              <a:t>following </a:t>
            </a:r>
            <a:r>
              <a:rPr lang="en-US" sz="1000" dirty="0">
                <a:latin typeface="Tw Cen MT" panose="020B0602020104020603" pitchFamily="34" charset="0"/>
              </a:rPr>
              <a:t>projects :</a:t>
            </a:r>
          </a:p>
          <a:p>
            <a:pPr marL="182563" indent="-182563">
              <a:buFontTx/>
              <a:buAutoNum type="arabicParenR"/>
              <a:tabLst>
                <a:tab pos="3051175" algn="l"/>
              </a:tabLst>
            </a:pPr>
            <a:r>
              <a:rPr lang="en-US" sz="1000" dirty="0" err="1">
                <a:latin typeface="Tw Cen MT" panose="020B0602020104020603" pitchFamily="34" charset="0"/>
              </a:rPr>
              <a:t>Sekolah</a:t>
            </a:r>
            <a:r>
              <a:rPr lang="en-US" sz="1000" dirty="0">
                <a:latin typeface="Tw Cen MT" panose="020B0602020104020603" pitchFamily="34" charset="0"/>
              </a:rPr>
              <a:t> </a:t>
            </a:r>
            <a:r>
              <a:rPr lang="en-US" sz="1000" dirty="0" err="1">
                <a:latin typeface="Tw Cen MT" panose="020B0602020104020603" pitchFamily="34" charset="0"/>
              </a:rPr>
              <a:t>Kebangsaan</a:t>
            </a:r>
            <a:r>
              <a:rPr lang="en-US" sz="1000" dirty="0">
                <a:latin typeface="Tw Cen MT" panose="020B0602020104020603" pitchFamily="34" charset="0"/>
              </a:rPr>
              <a:t> Meru Raya, Ipoh, Perak </a:t>
            </a:r>
          </a:p>
          <a:p>
            <a:pPr marL="182563" indent="-182563">
              <a:tabLst>
                <a:tab pos="3051175" algn="l"/>
              </a:tabLst>
            </a:pPr>
            <a:r>
              <a:rPr lang="en-US" sz="1000" dirty="0">
                <a:latin typeface="Tw Cen MT" panose="020B0602020104020603" pitchFamily="34" charset="0"/>
              </a:rPr>
              <a:t>     (Blok </a:t>
            </a:r>
            <a:r>
              <a:rPr lang="en-US" sz="1000" dirty="0" err="1">
                <a:latin typeface="Tw Cen MT" panose="020B0602020104020603" pitchFamily="34" charset="0"/>
              </a:rPr>
              <a:t>Akademik</a:t>
            </a:r>
            <a:r>
              <a:rPr lang="en-US" sz="1000" dirty="0">
                <a:latin typeface="Tw Cen MT" panose="020B0602020104020603" pitchFamily="34" charset="0"/>
              </a:rPr>
              <a:t> </a:t>
            </a:r>
            <a:r>
              <a:rPr lang="en-US" sz="1000" dirty="0" err="1">
                <a:latin typeface="Tw Cen MT" panose="020B0602020104020603" pitchFamily="34" charset="0"/>
              </a:rPr>
              <a:t>dan</a:t>
            </a:r>
            <a:r>
              <a:rPr lang="en-US" sz="1000" dirty="0">
                <a:latin typeface="Tw Cen MT" panose="020B0602020104020603" pitchFamily="34" charset="0"/>
              </a:rPr>
              <a:t> </a:t>
            </a:r>
            <a:r>
              <a:rPr lang="en-US" sz="1000" dirty="0" err="1">
                <a:latin typeface="Tw Cen MT" panose="020B0602020104020603" pitchFamily="34" charset="0"/>
              </a:rPr>
              <a:t>kantin</a:t>
            </a:r>
            <a:r>
              <a:rPr lang="en-US" sz="1000" dirty="0">
                <a:latin typeface="Tw Cen MT" panose="020B0602020104020603" pitchFamily="34" charset="0"/>
              </a:rPr>
              <a:t>)</a:t>
            </a:r>
          </a:p>
          <a:p>
            <a:pPr marL="182563" indent="-182563">
              <a:buAutoNum type="arabicParenR"/>
              <a:tabLst>
                <a:tab pos="3051175" algn="l"/>
              </a:tabLst>
            </a:pPr>
            <a:r>
              <a:rPr lang="en-US" sz="1000" dirty="0">
                <a:latin typeface="Tw Cen MT" panose="020B0602020104020603" pitchFamily="34" charset="0"/>
              </a:rPr>
              <a:t>SK </a:t>
            </a:r>
            <a:r>
              <a:rPr lang="en-US" sz="1000" dirty="0" err="1">
                <a:latin typeface="Tw Cen MT" panose="020B0602020104020603" pitchFamily="34" charset="0"/>
              </a:rPr>
              <a:t>Tanjung</a:t>
            </a:r>
            <a:r>
              <a:rPr lang="en-US" sz="1000" dirty="0">
                <a:latin typeface="Tw Cen MT" panose="020B0602020104020603" pitchFamily="34" charset="0"/>
              </a:rPr>
              <a:t> </a:t>
            </a:r>
            <a:r>
              <a:rPr lang="en-US" sz="1000" dirty="0" err="1">
                <a:latin typeface="Tw Cen MT" panose="020B0602020104020603" pitchFamily="34" charset="0"/>
              </a:rPr>
              <a:t>Minyak</a:t>
            </a:r>
            <a:r>
              <a:rPr lang="en-US" sz="1000" dirty="0">
                <a:latin typeface="Tw Cen MT" panose="020B0602020104020603" pitchFamily="34" charset="0"/>
              </a:rPr>
              <a:t> 2 Melaka (Blok </a:t>
            </a:r>
            <a:r>
              <a:rPr lang="en-US" sz="1000" dirty="0" err="1">
                <a:latin typeface="Tw Cen MT" panose="020B0602020104020603" pitchFamily="34" charset="0"/>
              </a:rPr>
              <a:t>Akademik</a:t>
            </a:r>
            <a:r>
              <a:rPr lang="en-US" sz="1000" dirty="0">
                <a:latin typeface="Tw Cen MT" panose="020B0602020104020603" pitchFamily="34" charset="0"/>
              </a:rPr>
              <a:t>)</a:t>
            </a:r>
          </a:p>
          <a:p>
            <a:pPr marL="182563" indent="-182563">
              <a:buAutoNum type="arabicParenR"/>
              <a:tabLst>
                <a:tab pos="3051175" algn="l"/>
              </a:tabLst>
            </a:pPr>
            <a:r>
              <a:rPr lang="en-US" sz="1000" dirty="0" err="1">
                <a:latin typeface="Tw Cen MT" panose="020B0602020104020603" pitchFamily="34" charset="0"/>
              </a:rPr>
              <a:t>Makmal</a:t>
            </a:r>
            <a:r>
              <a:rPr lang="en-US" sz="1000" dirty="0">
                <a:latin typeface="Tw Cen MT" panose="020B0602020104020603" pitchFamily="34" charset="0"/>
              </a:rPr>
              <a:t> </a:t>
            </a:r>
            <a:r>
              <a:rPr lang="en-US" sz="1000" dirty="0" err="1">
                <a:latin typeface="Tw Cen MT" panose="020B0602020104020603" pitchFamily="34" charset="0"/>
              </a:rPr>
              <a:t>Sains</a:t>
            </a:r>
            <a:r>
              <a:rPr lang="en-US" sz="1000" dirty="0">
                <a:latin typeface="Tw Cen MT" panose="020B0602020104020603" pitchFamily="34" charset="0"/>
              </a:rPr>
              <a:t> </a:t>
            </a:r>
            <a:r>
              <a:rPr lang="en-US" sz="1000" dirty="0" err="1">
                <a:latin typeface="Tw Cen MT" panose="020B0602020104020603" pitchFamily="34" charset="0"/>
              </a:rPr>
              <a:t>Kolej</a:t>
            </a:r>
            <a:r>
              <a:rPr lang="en-US" sz="1000" dirty="0">
                <a:latin typeface="Tw Cen MT" panose="020B0602020104020603" pitchFamily="34" charset="0"/>
              </a:rPr>
              <a:t> Mara Banting, Selangor</a:t>
            </a:r>
          </a:p>
          <a:p>
            <a:pPr>
              <a:tabLst>
                <a:tab pos="3051175" algn="l"/>
              </a:tabLst>
            </a:pPr>
            <a:endParaRPr lang="en-US" sz="1000" dirty="0">
              <a:latin typeface="Tw Cen MT" panose="020B0602020104020603" pitchFamily="34" charset="0"/>
            </a:endParaRPr>
          </a:p>
          <a:p>
            <a:pPr>
              <a:tabLst>
                <a:tab pos="3051175" algn="l"/>
              </a:tabLst>
            </a:pPr>
            <a:r>
              <a:rPr lang="en-US" sz="1000" b="1" dirty="0">
                <a:latin typeface="Tw Cen MT" panose="020B0602020104020603" pitchFamily="34" charset="0"/>
              </a:rPr>
              <a:t>BIM Transformation Fund</a:t>
            </a:r>
          </a:p>
          <a:p>
            <a:pPr algn="just">
              <a:tabLst>
                <a:tab pos="3051175" algn="l"/>
              </a:tabLst>
            </a:pPr>
            <a:r>
              <a:rPr lang="en-US" sz="1000" dirty="0">
                <a:latin typeface="Tw Cen MT" panose="020B0602020104020603" pitchFamily="34" charset="0"/>
              </a:rPr>
              <a:t>In December 2017, CIDB had allocated a budget of </a:t>
            </a:r>
            <a:r>
              <a:rPr lang="en-US" sz="1000" dirty="0" smtClean="0">
                <a:latin typeface="Tw Cen MT" panose="020B0602020104020603" pitchFamily="34" charset="0"/>
              </a:rPr>
              <a:t>RM1,068,050.00 </a:t>
            </a:r>
            <a:r>
              <a:rPr lang="en-US" sz="1000" dirty="0">
                <a:latin typeface="Tw Cen MT" panose="020B0602020104020603" pitchFamily="34" charset="0"/>
              </a:rPr>
              <a:t>for consultants and contractors </a:t>
            </a:r>
            <a:r>
              <a:rPr lang="en-US" sz="1000" dirty="0" smtClean="0">
                <a:latin typeface="Tw Cen MT" panose="020B0602020104020603" pitchFamily="34" charset="0"/>
              </a:rPr>
              <a:t>involved </a:t>
            </a:r>
            <a:r>
              <a:rPr lang="en-US" sz="1000" dirty="0">
                <a:latin typeface="Tw Cen MT" panose="020B0602020104020603" pitchFamily="34" charset="0"/>
              </a:rPr>
              <a:t>in BIM’s project.  A total of 25 companies </a:t>
            </a:r>
            <a:r>
              <a:rPr lang="en-US" sz="1000" dirty="0" smtClean="0">
                <a:latin typeface="Tw Cen MT" panose="020B0602020104020603" pitchFamily="34" charset="0"/>
              </a:rPr>
              <a:t>have </a:t>
            </a:r>
            <a:r>
              <a:rPr lang="en-US" sz="1000" dirty="0">
                <a:latin typeface="Tw Cen MT" panose="020B0602020104020603" pitchFamily="34" charset="0"/>
              </a:rPr>
              <a:t>been selected to receive RM33,000 incentive </a:t>
            </a:r>
            <a:r>
              <a:rPr lang="en-US" sz="1000" dirty="0" smtClean="0">
                <a:latin typeface="Tw Cen MT" panose="020B0602020104020603" pitchFamily="34" charset="0"/>
              </a:rPr>
              <a:t>in </a:t>
            </a:r>
            <a:r>
              <a:rPr lang="en-US" sz="1000" dirty="0">
                <a:latin typeface="Tw Cen MT" panose="020B0602020104020603" pitchFamily="34" charset="0"/>
              </a:rPr>
              <a:t>the  form of 3 Autodesk AEC licenses valid for one </a:t>
            </a:r>
            <a:r>
              <a:rPr lang="en-US" sz="1000" dirty="0" smtClean="0">
                <a:latin typeface="Tw Cen MT" panose="020B0602020104020603" pitchFamily="34" charset="0"/>
              </a:rPr>
              <a:t>year </a:t>
            </a:r>
            <a:r>
              <a:rPr lang="en-US" sz="1000" dirty="0">
                <a:latin typeface="Tw Cen MT" panose="020B0602020104020603" pitchFamily="34" charset="0"/>
              </a:rPr>
              <a:t>and 3 free training seats for related </a:t>
            </a:r>
            <a:r>
              <a:rPr lang="en-US" sz="1000" dirty="0" err="1">
                <a:latin typeface="Tw Cen MT" panose="020B0602020104020603" pitchFamily="34" charset="0"/>
              </a:rPr>
              <a:t>myBIM</a:t>
            </a:r>
            <a:r>
              <a:rPr lang="en-US" sz="1000" dirty="0">
                <a:latin typeface="Tw Cen MT" panose="020B0602020104020603" pitchFamily="34" charset="0"/>
              </a:rPr>
              <a:t> </a:t>
            </a:r>
            <a:r>
              <a:rPr lang="en-US" sz="1000" dirty="0" smtClean="0">
                <a:latin typeface="Tw Cen MT" panose="020B0602020104020603" pitchFamily="34" charset="0"/>
              </a:rPr>
              <a:t>training </a:t>
            </a:r>
            <a:r>
              <a:rPr lang="en-US" sz="1000" dirty="0">
                <a:latin typeface="Tw Cen MT" panose="020B0602020104020603" pitchFamily="34" charset="0"/>
              </a:rPr>
              <a:t>programs. These 25 companies are from the </a:t>
            </a:r>
            <a:r>
              <a:rPr lang="en-US" sz="1000" dirty="0" smtClean="0">
                <a:latin typeface="Tw Cen MT" panose="020B0602020104020603" pitchFamily="34" charset="0"/>
              </a:rPr>
              <a:t>following </a:t>
            </a:r>
            <a:r>
              <a:rPr lang="en-US" sz="1000" dirty="0">
                <a:latin typeface="Tw Cen MT" panose="020B0602020104020603" pitchFamily="34" charset="0"/>
              </a:rPr>
              <a:t>5 public projects :</a:t>
            </a:r>
          </a:p>
          <a:p>
            <a:pPr marL="228600" indent="-228600">
              <a:buFont typeface="+mj-lt"/>
              <a:buAutoNum type="arabicPeriod"/>
              <a:tabLst>
                <a:tab pos="3051175" algn="l"/>
              </a:tabLst>
            </a:pPr>
            <a:r>
              <a:rPr lang="en-US" sz="1000" dirty="0">
                <a:latin typeface="Tw Cen MT" panose="020B0602020104020603" pitchFamily="34" charset="0"/>
              </a:rPr>
              <a:t>Hospital </a:t>
            </a:r>
            <a:r>
              <a:rPr lang="en-US" sz="1000" dirty="0" err="1">
                <a:latin typeface="Tw Cen MT" panose="020B0602020104020603" pitchFamily="34" charset="0"/>
              </a:rPr>
              <a:t>Kemaman</a:t>
            </a:r>
            <a:endParaRPr lang="en-US" sz="1000" dirty="0">
              <a:latin typeface="Tw Cen MT" panose="020B0602020104020603" pitchFamily="34" charset="0"/>
            </a:endParaRPr>
          </a:p>
          <a:p>
            <a:pPr marL="228600" indent="-228600">
              <a:buFont typeface="+mj-lt"/>
              <a:buAutoNum type="arabicPeriod"/>
              <a:tabLst>
                <a:tab pos="3051175" algn="l"/>
              </a:tabLst>
            </a:pPr>
            <a:r>
              <a:rPr lang="en-US" sz="1000" dirty="0" err="1">
                <a:latin typeface="Tw Cen MT" panose="020B0602020104020603" pitchFamily="34" charset="0"/>
              </a:rPr>
              <a:t>Kompleks</a:t>
            </a:r>
            <a:r>
              <a:rPr lang="en-US" sz="1000" dirty="0">
                <a:latin typeface="Tw Cen MT" panose="020B0602020104020603" pitchFamily="34" charset="0"/>
              </a:rPr>
              <a:t> </a:t>
            </a:r>
            <a:r>
              <a:rPr lang="en-US" sz="1000" dirty="0" err="1">
                <a:latin typeface="Tw Cen MT" panose="020B0602020104020603" pitchFamily="34" charset="0"/>
              </a:rPr>
              <a:t>Endokrin</a:t>
            </a:r>
            <a:r>
              <a:rPr lang="en-US" sz="1000" dirty="0">
                <a:latin typeface="Tw Cen MT" panose="020B0602020104020603" pitchFamily="34" charset="0"/>
              </a:rPr>
              <a:t> Putrajaya</a:t>
            </a:r>
          </a:p>
          <a:p>
            <a:pPr marL="228600" indent="-228600">
              <a:buFont typeface="+mj-lt"/>
              <a:buAutoNum type="arabicPeriod"/>
              <a:tabLst>
                <a:tab pos="3051175" algn="l"/>
              </a:tabLst>
            </a:pPr>
            <a:r>
              <a:rPr lang="en-US" sz="1000" dirty="0" err="1">
                <a:latin typeface="Tw Cen MT" panose="020B0602020104020603" pitchFamily="34" charset="0"/>
              </a:rPr>
              <a:t>Politeknik</a:t>
            </a:r>
            <a:r>
              <a:rPr lang="en-US" sz="1000" dirty="0">
                <a:latin typeface="Tw Cen MT" panose="020B0602020104020603" pitchFamily="34" charset="0"/>
              </a:rPr>
              <a:t> Bagan Datuk</a:t>
            </a:r>
          </a:p>
          <a:p>
            <a:pPr marL="228600" indent="-228600">
              <a:buFont typeface="+mj-lt"/>
              <a:buAutoNum type="arabicPeriod"/>
              <a:tabLst>
                <a:tab pos="3051175" algn="l"/>
              </a:tabLst>
            </a:pPr>
            <a:r>
              <a:rPr lang="en-US" sz="1000" dirty="0">
                <a:latin typeface="Tw Cen MT" panose="020B0602020104020603" pitchFamily="34" charset="0"/>
              </a:rPr>
              <a:t>Istana Raja </a:t>
            </a:r>
            <a:r>
              <a:rPr lang="en-US" sz="1000" dirty="0" err="1">
                <a:latin typeface="Tw Cen MT" panose="020B0602020104020603" pitchFamily="34" charset="0"/>
              </a:rPr>
              <a:t>Muda</a:t>
            </a:r>
            <a:r>
              <a:rPr lang="en-US" sz="1000" dirty="0">
                <a:latin typeface="Tw Cen MT" panose="020B0602020104020603" pitchFamily="34" charset="0"/>
              </a:rPr>
              <a:t> Perlis, Arau</a:t>
            </a:r>
          </a:p>
          <a:p>
            <a:pPr marL="228600" indent="-228600">
              <a:buFont typeface="+mj-lt"/>
              <a:buAutoNum type="arabicPeriod"/>
              <a:tabLst>
                <a:tab pos="3051175" algn="l"/>
              </a:tabLst>
            </a:pPr>
            <a:r>
              <a:rPr lang="en-US" sz="1000" dirty="0">
                <a:latin typeface="Tw Cen MT" panose="020B0602020104020603" pitchFamily="34" charset="0"/>
              </a:rPr>
              <a:t>ABM Johor</a:t>
            </a:r>
          </a:p>
          <a:p>
            <a:pPr marL="228600" indent="-228600">
              <a:buFont typeface="+mj-lt"/>
              <a:buAutoNum type="arabicPeriod"/>
              <a:tabLst>
                <a:tab pos="3051175" algn="l"/>
              </a:tabLst>
            </a:pPr>
            <a:r>
              <a:rPr lang="en-US" sz="1000" dirty="0">
                <a:latin typeface="Tw Cen MT" panose="020B0602020104020603" pitchFamily="34" charset="0"/>
              </a:rPr>
              <a:t>ABM Sabah</a:t>
            </a:r>
          </a:p>
          <a:p>
            <a:pPr>
              <a:tabLst>
                <a:tab pos="3051175" algn="l"/>
              </a:tabLst>
            </a:pPr>
            <a:endParaRPr lang="en-US" sz="1000" dirty="0">
              <a:latin typeface="Tw Cen MT" panose="020B0602020104020603" pitchFamily="34" charset="0"/>
            </a:endParaRPr>
          </a:p>
          <a:p>
            <a:pPr algn="just">
              <a:tabLst>
                <a:tab pos="3051175" algn="l"/>
              </a:tabLst>
            </a:pPr>
            <a:r>
              <a:rPr lang="en-US" sz="1000" dirty="0">
                <a:latin typeface="Tw Cen MT" panose="020B0602020104020603" pitchFamily="34" charset="0"/>
              </a:rPr>
              <a:t>The recipients consists of contractor, architect, C&amp;S </a:t>
            </a:r>
            <a:r>
              <a:rPr lang="en-US" sz="1000" dirty="0" smtClean="0">
                <a:latin typeface="Tw Cen MT" panose="020B0602020104020603" pitchFamily="34" charset="0"/>
              </a:rPr>
              <a:t>and </a:t>
            </a:r>
            <a:r>
              <a:rPr lang="en-US" sz="1000" dirty="0">
                <a:latin typeface="Tw Cen MT" panose="020B0602020104020603" pitchFamily="34" charset="0"/>
              </a:rPr>
              <a:t>M&amp;E and they had received the 3 Autodesk AEC </a:t>
            </a:r>
            <a:r>
              <a:rPr lang="en-US" sz="1000" dirty="0" smtClean="0">
                <a:latin typeface="Tw Cen MT" panose="020B0602020104020603" pitchFamily="34" charset="0"/>
              </a:rPr>
              <a:t>licenses </a:t>
            </a:r>
            <a:r>
              <a:rPr lang="en-US" sz="1000" dirty="0">
                <a:latin typeface="Tw Cen MT" panose="020B0602020104020603" pitchFamily="34" charset="0"/>
              </a:rPr>
              <a:t>on 25 May 2018. </a:t>
            </a:r>
          </a:p>
        </p:txBody>
      </p:sp>
    </p:spTree>
    <p:extLst>
      <p:ext uri="{BB962C8B-B14F-4D97-AF65-F5344CB8AC3E}">
        <p14:creationId xmlns:p14="http://schemas.microsoft.com/office/powerpoint/2010/main" val="366546280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ms-MY" sz="1000" dirty="0" smtClean="0">
                          <a:solidFill>
                            <a:schemeClr val="tx1"/>
                          </a:solidFill>
                          <a:latin typeface="Tw Cen MT" panose="020B0602020104020603" pitchFamily="34" charset="0"/>
                        </a:rPr>
                        <a:t>Hj.</a:t>
                      </a:r>
                      <a:r>
                        <a:rPr lang="ms-MY" sz="1000" baseline="0" dirty="0" smtClean="0">
                          <a:solidFill>
                            <a:schemeClr val="tx1"/>
                          </a:solidFill>
                          <a:latin typeface="Tw Cen MT" panose="020B0602020104020603" pitchFamily="34" charset="0"/>
                        </a:rPr>
                        <a:t> Razuki Ibrahim</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Jasni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402621"/>
          <a:ext cx="4593266" cy="1313755"/>
        </p:xfrm>
        <a:graphic>
          <a:graphicData uri="http://schemas.openxmlformats.org/drawingml/2006/table">
            <a:tbl>
              <a:tblPr firstRow="1" bandRow="1">
                <a:tableStyleId>{5C22544A-7EE6-4342-B048-85BDC9FD1C3A}</a:tableStyleId>
              </a:tblPr>
              <a:tblGrid>
                <a:gridCol w="459326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smtClean="0">
                          <a:solidFill>
                            <a:schemeClr val="tx1"/>
                          </a:solidFill>
                          <a:latin typeface="Tw Cen MT" panose="020B0602020104020603" pitchFamily="34" charset="0"/>
                          <a:ea typeface="+mn-ea"/>
                          <a:cs typeface="+mn-cs"/>
                        </a:rPr>
                        <a:t>BIM Object Library developed by Q1 2017</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P4 - Roll out technology advantage across project life-cycle 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P4a - Facilitate BIM adoption in construction industry via regulation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4" y="4593271"/>
            <a:ext cx="6797860" cy="4170372"/>
          </a:xfrm>
          <a:prstGeom prst="rect">
            <a:avLst/>
          </a:prstGeom>
          <a:noFill/>
        </p:spPr>
        <p:txBody>
          <a:bodyPr wrap="square" rtlCol="0">
            <a:spAutoFit/>
          </a:bodyPr>
          <a:lstStyle/>
          <a:p>
            <a:r>
              <a:rPr lang="en-US" sz="1000" dirty="0">
                <a:latin typeface="Tw Cen MT" panose="020B0602020104020603" pitchFamily="34" charset="0"/>
              </a:rPr>
              <a:t>This KPI is under the purview of IWG11.</a:t>
            </a:r>
          </a:p>
          <a:p>
            <a:endParaRPr lang="en-US" sz="500" b="1" dirty="0" smtClean="0">
              <a:latin typeface="Tw Cen MT" panose="020B0602020104020603" pitchFamily="34" charset="0"/>
            </a:endParaRPr>
          </a:p>
          <a:p>
            <a:r>
              <a:rPr lang="en-US" sz="1000" b="1" dirty="0" smtClean="0">
                <a:latin typeface="Tw Cen MT" panose="020B0602020104020603" pitchFamily="34" charset="0"/>
              </a:rPr>
              <a:t>BIM </a:t>
            </a:r>
            <a:r>
              <a:rPr lang="en-US" sz="1000" b="1" dirty="0">
                <a:latin typeface="Tw Cen MT" panose="020B0602020104020603" pitchFamily="34" charset="0"/>
              </a:rPr>
              <a:t>O</a:t>
            </a:r>
            <a:r>
              <a:rPr lang="en-US" sz="1000" b="1" dirty="0" smtClean="0">
                <a:latin typeface="Tw Cen MT" panose="020B0602020104020603" pitchFamily="34" charset="0"/>
              </a:rPr>
              <a:t>bject Library</a:t>
            </a:r>
          </a:p>
          <a:p>
            <a:pPr algn="just"/>
            <a:r>
              <a:rPr lang="en-US" sz="1000" dirty="0" err="1">
                <a:latin typeface="Tw Cen MT" panose="020B0602020104020603" pitchFamily="34" charset="0"/>
              </a:rPr>
              <a:t>M</a:t>
            </a:r>
            <a:r>
              <a:rPr lang="en-US" sz="1000" dirty="0" err="1" smtClean="0">
                <a:latin typeface="Tw Cen MT" panose="020B0602020104020603" pitchFamily="34" charset="0"/>
              </a:rPr>
              <a:t>yBIM</a:t>
            </a:r>
            <a:r>
              <a:rPr lang="en-US" sz="1000" dirty="0" smtClean="0">
                <a:latin typeface="Tw Cen MT" panose="020B0602020104020603" pitchFamily="34" charset="0"/>
              </a:rPr>
              <a:t> Library was envisioned since 2015 to facilitate and expedite the development of BIM models by design consultants. Components can be downloaded at no cost to the user as part of CIDBs initiative to facilitate and encourage the adoption of BIM by the industry.</a:t>
            </a:r>
          </a:p>
          <a:p>
            <a:pPr algn="just"/>
            <a:endParaRPr lang="en-US" sz="1000" dirty="0">
              <a:latin typeface="Tw Cen MT" panose="020B0602020104020603" pitchFamily="34" charset="0"/>
            </a:endParaRPr>
          </a:p>
          <a:p>
            <a:pPr algn="just"/>
            <a:r>
              <a:rPr lang="en-US" sz="1000" dirty="0" smtClean="0">
                <a:latin typeface="Tw Cen MT" panose="020B0602020104020603" pitchFamily="34" charset="0"/>
              </a:rPr>
              <a:t>Developed by CIDB E-Construct Services </a:t>
            </a:r>
            <a:r>
              <a:rPr lang="en-US" sz="1000" dirty="0" err="1" smtClean="0">
                <a:latin typeface="Tw Cen MT" panose="020B0602020104020603" pitchFamily="34" charset="0"/>
              </a:rPr>
              <a:t>Sdn</a:t>
            </a:r>
            <a:r>
              <a:rPr lang="en-US" sz="1000" dirty="0" smtClean="0">
                <a:latin typeface="Tw Cen MT" panose="020B0602020104020603" pitchFamily="34" charset="0"/>
              </a:rPr>
              <a:t>. Bhd. (a wholly owned subsidiary of CIDB Malaysia) since 2017, the </a:t>
            </a:r>
            <a:r>
              <a:rPr lang="en-US" sz="1000" dirty="0">
                <a:latin typeface="Tw Cen MT" panose="020B0602020104020603" pitchFamily="34" charset="0"/>
              </a:rPr>
              <a:t>enhanced </a:t>
            </a:r>
            <a:r>
              <a:rPr lang="en-US" sz="1000" dirty="0" smtClean="0">
                <a:latin typeface="Tw Cen MT" panose="020B0602020104020603" pitchFamily="34" charset="0"/>
              </a:rPr>
              <a:t>version of the portal is </a:t>
            </a:r>
            <a:r>
              <a:rPr lang="en-US" sz="1000" dirty="0">
                <a:latin typeface="Tw Cen MT" panose="020B0602020104020603" pitchFamily="34" charset="0"/>
              </a:rPr>
              <a:t>accessible via </a:t>
            </a:r>
            <a:r>
              <a:rPr lang="en-US" sz="1000" dirty="0" smtClean="0">
                <a:latin typeface="Tw Cen MT" panose="020B0602020104020603" pitchFamily="34" charset="0"/>
              </a:rPr>
              <a:t>www.mybimlibrary.my</a:t>
            </a:r>
          </a:p>
          <a:p>
            <a:pPr algn="just"/>
            <a:endParaRPr lang="en-US" sz="1000" b="1" dirty="0">
              <a:latin typeface="Tw Cen MT" panose="020B0602020104020603" pitchFamily="34" charset="0"/>
            </a:endParaRPr>
          </a:p>
          <a:p>
            <a:pPr algn="just"/>
            <a:r>
              <a:rPr lang="en-US" sz="1000" dirty="0" smtClean="0">
                <a:latin typeface="Tw Cen MT" panose="020B0602020104020603" pitchFamily="34" charset="0"/>
              </a:rPr>
              <a:t>The library is fully functioning and ready for use with a total of 6,829 components populated into the library. It comprised of</a:t>
            </a:r>
            <a:r>
              <a:rPr lang="en-US" sz="1000" dirty="0">
                <a:latin typeface="Tw Cen MT" panose="020B0602020104020603" pitchFamily="34" charset="0"/>
              </a:rPr>
              <a:t> </a:t>
            </a:r>
            <a:r>
              <a:rPr lang="en-US" sz="1000" dirty="0" smtClean="0">
                <a:latin typeface="Tw Cen MT" panose="020B0602020104020603" pitchFamily="34" charset="0"/>
              </a:rPr>
              <a:t>829 </a:t>
            </a:r>
            <a:r>
              <a:rPr lang="en-US" sz="1000" dirty="0">
                <a:latin typeface="Tw Cen MT" panose="020B0602020104020603" pitchFamily="34" charset="0"/>
              </a:rPr>
              <a:t>IBS </a:t>
            </a:r>
            <a:r>
              <a:rPr lang="en-US" sz="1000" dirty="0" smtClean="0">
                <a:latin typeface="Tw Cen MT" panose="020B0602020104020603" pitchFamily="34" charset="0"/>
              </a:rPr>
              <a:t>and </a:t>
            </a:r>
            <a:r>
              <a:rPr lang="en-US" sz="1000" dirty="0">
                <a:latin typeface="Tw Cen MT" panose="020B0602020104020603" pitchFamily="34" charset="0"/>
              </a:rPr>
              <a:t>6,000 </a:t>
            </a:r>
            <a:r>
              <a:rPr lang="en-US" sz="1000" dirty="0" smtClean="0">
                <a:latin typeface="Tw Cen MT" panose="020B0602020104020603" pitchFamily="34" charset="0"/>
              </a:rPr>
              <a:t>Medical components, and is currently used to support the development of Level of Detail (LOD) for 300 models.</a:t>
            </a:r>
            <a:r>
              <a:rPr lang="en-MY" sz="1000" dirty="0" smtClean="0">
                <a:latin typeface="Tw Cen MT" panose="020B0602020104020603" pitchFamily="34" charset="0"/>
              </a:rPr>
              <a:t>  </a:t>
            </a:r>
            <a:r>
              <a:rPr lang="en-US" sz="1000" dirty="0" smtClean="0">
                <a:latin typeface="Tw Cen MT" panose="020B0602020104020603" pitchFamily="34" charset="0"/>
              </a:rPr>
              <a:t>The </a:t>
            </a:r>
            <a:r>
              <a:rPr lang="en-US" sz="1000" dirty="0">
                <a:latin typeface="Tw Cen MT" panose="020B0602020104020603" pitchFamily="34" charset="0"/>
              </a:rPr>
              <a:t>number of IBS components populated into </a:t>
            </a:r>
            <a:r>
              <a:rPr lang="en-US" sz="1000" dirty="0" smtClean="0">
                <a:latin typeface="Tw Cen MT" panose="020B0602020104020603" pitchFamily="34" charset="0"/>
              </a:rPr>
              <a:t>the BIM </a:t>
            </a:r>
            <a:r>
              <a:rPr lang="en-US" sz="1000" dirty="0">
                <a:latin typeface="Tw Cen MT" panose="020B0602020104020603" pitchFamily="34" charset="0"/>
              </a:rPr>
              <a:t>Object library has surpassed the </a:t>
            </a:r>
            <a:r>
              <a:rPr lang="en-US" sz="1000" dirty="0" smtClean="0">
                <a:latin typeface="Tw Cen MT" panose="020B0602020104020603" pitchFamily="34" charset="0"/>
              </a:rPr>
              <a:t>targeted 700. </a:t>
            </a:r>
          </a:p>
          <a:p>
            <a:pPr algn="just"/>
            <a:endParaRPr lang="en-US" sz="1000" dirty="0">
              <a:latin typeface="Tw Cen MT" panose="020B0602020104020603" pitchFamily="34" charset="0"/>
            </a:endParaRPr>
          </a:p>
          <a:p>
            <a:pPr algn="just"/>
            <a:r>
              <a:rPr lang="en-US" sz="1000" dirty="0" smtClean="0">
                <a:latin typeface="Tw Cen MT" panose="020B0602020104020603" pitchFamily="34" charset="0"/>
              </a:rPr>
              <a:t>A few manufactures have already expressed interest to populate the library with their products such as Honeywell International </a:t>
            </a:r>
            <a:r>
              <a:rPr lang="en-US" sz="1000" dirty="0" err="1" smtClean="0">
                <a:latin typeface="Tw Cen MT" panose="020B0602020104020603" pitchFamily="34" charset="0"/>
              </a:rPr>
              <a:t>Sdn</a:t>
            </a:r>
            <a:r>
              <a:rPr lang="en-US" sz="1000" dirty="0" smtClean="0">
                <a:latin typeface="Tw Cen MT" panose="020B0602020104020603" pitchFamily="34" charset="0"/>
              </a:rPr>
              <a:t>. Berhad (M&amp;E products), </a:t>
            </a:r>
            <a:r>
              <a:rPr lang="en-US" sz="1000" dirty="0" err="1" smtClean="0">
                <a:latin typeface="Tw Cen MT" panose="020B0602020104020603" pitchFamily="34" charset="0"/>
              </a:rPr>
              <a:t>Hauslife</a:t>
            </a:r>
            <a:r>
              <a:rPr lang="en-US" sz="1000" dirty="0" smtClean="0">
                <a:latin typeface="Tw Cen MT" panose="020B0602020104020603" pitchFamily="34" charset="0"/>
              </a:rPr>
              <a:t> Furniture and </a:t>
            </a:r>
            <a:r>
              <a:rPr lang="en-US" sz="1000" dirty="0" err="1" smtClean="0">
                <a:latin typeface="Tw Cen MT" panose="020B0602020104020603" pitchFamily="34" charset="0"/>
              </a:rPr>
              <a:t>Prihoda</a:t>
            </a:r>
            <a:r>
              <a:rPr lang="en-US" sz="1000" dirty="0" smtClean="0">
                <a:latin typeface="Tw Cen MT" panose="020B0602020104020603" pitchFamily="34" charset="0"/>
              </a:rPr>
              <a:t> (M) </a:t>
            </a:r>
            <a:r>
              <a:rPr lang="en-US" sz="1000" dirty="0" err="1" smtClean="0">
                <a:latin typeface="Tw Cen MT" panose="020B0602020104020603" pitchFamily="34" charset="0"/>
              </a:rPr>
              <a:t>Sdn</a:t>
            </a:r>
            <a:r>
              <a:rPr lang="en-US" sz="1000" dirty="0" smtClean="0">
                <a:latin typeface="Tw Cen MT" panose="020B0602020104020603" pitchFamily="34" charset="0"/>
              </a:rPr>
              <a:t>. Bhd. (HVAC products).</a:t>
            </a:r>
          </a:p>
          <a:p>
            <a:pPr algn="just"/>
            <a:endParaRPr lang="en-US" sz="1000" dirty="0">
              <a:latin typeface="Tw Cen MT" panose="020B0602020104020603" pitchFamily="34" charset="0"/>
            </a:endParaRPr>
          </a:p>
          <a:p>
            <a:pPr algn="just"/>
            <a:r>
              <a:rPr lang="en-US" sz="1000" dirty="0" err="1" smtClean="0">
                <a:latin typeface="Tw Cen MT" panose="020B0602020104020603" pitchFamily="34" charset="0"/>
              </a:rPr>
              <a:t>myBIM</a:t>
            </a:r>
            <a:r>
              <a:rPr lang="en-US" sz="1000" dirty="0" smtClean="0">
                <a:latin typeface="Tw Cen MT" panose="020B0602020104020603" pitchFamily="34" charset="0"/>
              </a:rPr>
              <a:t> Library was officially launched by Chief Executive of CIDB on 29 March 2018 during the BIM Day 2018 and </a:t>
            </a:r>
            <a:r>
              <a:rPr lang="en-US" sz="1000" dirty="0" err="1" smtClean="0">
                <a:latin typeface="Tw Cen MT" panose="020B0602020104020603" pitchFamily="34" charset="0"/>
              </a:rPr>
              <a:t>myBIM</a:t>
            </a:r>
            <a:r>
              <a:rPr lang="en-US" sz="1000" dirty="0" smtClean="0">
                <a:latin typeface="Tw Cen MT" panose="020B0602020104020603" pitchFamily="34" charset="0"/>
              </a:rPr>
              <a:t> </a:t>
            </a:r>
            <a:r>
              <a:rPr lang="en-US" sz="1000" dirty="0">
                <a:latin typeface="Tw Cen MT" panose="020B0602020104020603" pitchFamily="34" charset="0"/>
              </a:rPr>
              <a:t>Centre is actively promoting the library to increase awareness through nationwide BIM road tour and industry engagement programs. </a:t>
            </a:r>
            <a:endParaRPr lang="en-US" sz="1000" dirty="0" smtClean="0">
              <a:latin typeface="Tw Cen MT" panose="020B0602020104020603" pitchFamily="34" charset="0"/>
            </a:endParaRPr>
          </a:p>
          <a:p>
            <a:pPr algn="just"/>
            <a:endParaRPr lang="en-US" sz="1000" dirty="0" smtClean="0">
              <a:latin typeface="Tw Cen MT" panose="020B0602020104020603" pitchFamily="34" charset="0"/>
            </a:endParaRPr>
          </a:p>
          <a:p>
            <a:pPr algn="just"/>
            <a:r>
              <a:rPr lang="en-US" sz="1000" dirty="0" smtClean="0">
                <a:latin typeface="Tw Cen MT" panose="020B0602020104020603" pitchFamily="34" charset="0"/>
              </a:rPr>
              <a:t>500 Manufacturing components had been added and 1000 component will be added into BIM Library platform  within 2018. </a:t>
            </a:r>
          </a:p>
          <a:p>
            <a:endParaRPr lang="en-US" sz="1000" dirty="0" smtClean="0">
              <a:latin typeface="Tw Cen MT" panose="020B0602020104020603" pitchFamily="34" charset="0"/>
            </a:endParaRPr>
          </a:p>
          <a:p>
            <a:r>
              <a:rPr lang="en-US" sz="1000" dirty="0" smtClean="0">
                <a:latin typeface="Tw Cen MT" panose="020B0602020104020603" pitchFamily="34" charset="0"/>
              </a:rPr>
              <a:t>The BIM Library’s promotion will be held at these 3 big events :</a:t>
            </a:r>
          </a:p>
          <a:p>
            <a:pPr marL="228600" indent="-228600">
              <a:buAutoNum type="arabicPeriod"/>
            </a:pPr>
            <a:r>
              <a:rPr lang="en-US" sz="1000" dirty="0" smtClean="0">
                <a:latin typeface="Tw Cen MT" panose="020B0602020104020603" pitchFamily="34" charset="0"/>
              </a:rPr>
              <a:t>International Architecture, Interior Design and Building Exhibition (ARCHIDEX) on 4 July 2018 at KLCC</a:t>
            </a:r>
          </a:p>
          <a:p>
            <a:pPr marL="228600" indent="-228600">
              <a:buAutoNum type="arabicPeriod"/>
            </a:pPr>
            <a:r>
              <a:rPr lang="en-US" sz="1000" dirty="0" smtClean="0">
                <a:latin typeface="Tw Cen MT" panose="020B0602020104020603" pitchFamily="34" charset="0"/>
              </a:rPr>
              <a:t>Engineering Exhibition And Show (EES 2018) on 16 – 18 August 2018 at the MINES Convention Center</a:t>
            </a:r>
          </a:p>
          <a:p>
            <a:pPr marL="228600" indent="-228600">
              <a:buAutoNum type="arabicPeriod"/>
            </a:pPr>
            <a:r>
              <a:rPr lang="en-US" sz="1000" dirty="0" smtClean="0">
                <a:latin typeface="Tw Cen MT" panose="020B0602020104020603" pitchFamily="34" charset="0"/>
              </a:rPr>
              <a:t>Strategic Alliance with Innovation &amp; Human Capital Kuala Lumpur (IFAWPCA) on 12 – 16 Nov 2018 at KLCC</a:t>
            </a: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P4-070</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39702">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92866">
                  <a:extLst>
                    <a:ext uri="{9D8B030D-6E8A-4147-A177-3AD203B41FA5}">
                      <a16:colId xmlns:a16="http://schemas.microsoft.com/office/drawing/2014/main" val="3666211108"/>
                    </a:ext>
                  </a:extLst>
                </a:gridCol>
                <a:gridCol w="1360969">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User Requirement for BIM Object Library  rolled out</a:t>
                      </a:r>
                      <a:endParaRPr lang="ms-MY" sz="900" dirty="0" smtClean="0">
                        <a:solidFill>
                          <a:srgbClr val="000000"/>
                        </a:solidFill>
                        <a:latin typeface="Tw Cen MT" pitchFamily="34" charset="0"/>
                      </a:endParaRP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defRPr/>
                      </a:pPr>
                      <a:r>
                        <a:rPr lang="en-US" sz="900" dirty="0" smtClean="0">
                          <a:solidFill>
                            <a:srgbClr val="000000"/>
                          </a:solidFill>
                          <a:latin typeface="Tw Cen MT" pitchFamily="34" charset="0"/>
                        </a:rPr>
                        <a:t>BIM Object Library completed</a:t>
                      </a:r>
                    </a:p>
                    <a:p>
                      <a:pPr>
                        <a:lnSpc>
                          <a:spcPct val="100000"/>
                        </a:lnSpc>
                        <a:defRPr/>
                      </a:pPr>
                      <a:endParaRPr lang="en-US" sz="900" dirty="0" smtClean="0">
                        <a:solidFill>
                          <a:srgbClr val="000000"/>
                        </a:solidFill>
                        <a:latin typeface="Tw Cen MT" pitchFamily="34" charset="0"/>
                      </a:endParaRPr>
                    </a:p>
                    <a:p>
                      <a:pPr>
                        <a:lnSpc>
                          <a:spcPct val="100000"/>
                        </a:lnSpc>
                        <a:defRPr/>
                      </a:pPr>
                      <a:r>
                        <a:rPr lang="en-US" sz="900" dirty="0" smtClean="0">
                          <a:solidFill>
                            <a:srgbClr val="000000"/>
                          </a:solidFill>
                          <a:latin typeface="Tw Cen MT" pitchFamily="34" charset="0"/>
                        </a:rPr>
                        <a:t>700 IBS components populated into BIM object library</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6000 hospital components populated into BIM Object Library</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BIM IBS Object Library updated with 1000  new components </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BIM IBS Object Library updated with 1000  new components </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Tree>
    <p:extLst>
      <p:ext uri="{BB962C8B-B14F-4D97-AF65-F5344CB8AC3E}">
        <p14:creationId xmlns:p14="http://schemas.microsoft.com/office/powerpoint/2010/main" val="119850007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ms-MY" sz="1000" dirty="0" smtClean="0">
                          <a:solidFill>
                            <a:schemeClr val="tx1"/>
                          </a:solidFill>
                          <a:latin typeface="Tw Cen MT" panose="020B0602020104020603" pitchFamily="34" charset="0"/>
                        </a:rPr>
                        <a:t>Hj.</a:t>
                      </a:r>
                      <a:r>
                        <a:rPr lang="ms-MY" sz="1000" baseline="0" dirty="0" smtClean="0">
                          <a:solidFill>
                            <a:schemeClr val="tx1"/>
                          </a:solidFill>
                          <a:latin typeface="Tw Cen MT" panose="020B0602020104020603" pitchFamily="34" charset="0"/>
                        </a:rPr>
                        <a:t> Razuki Ibrahim</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Jasni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370722"/>
          <a:ext cx="4593266" cy="1770955"/>
        </p:xfrm>
        <a:graphic>
          <a:graphicData uri="http://schemas.openxmlformats.org/drawingml/2006/table">
            <a:tbl>
              <a:tblPr firstRow="1" bandRow="1">
                <a:tableStyleId>{5C22544A-7EE6-4342-B048-85BDC9FD1C3A}</a:tableStyleId>
              </a:tblPr>
              <a:tblGrid>
                <a:gridCol w="459326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smtClean="0">
                          <a:solidFill>
                            <a:schemeClr val="tx1"/>
                          </a:solidFill>
                          <a:latin typeface="Tw Cen MT" panose="020B0602020104020603" pitchFamily="34" charset="0"/>
                          <a:ea typeface="+mn-ea"/>
                          <a:cs typeface="+mn-cs"/>
                        </a:rPr>
                        <a:t>1000 BIM Personnel Trained And Certified by Q4 2018</a:t>
                      </a:r>
                      <a:endParaRPr lang="en-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P4 - Roll out technology advantage across project life-cycle 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P4b - Establish reference centre to support the development and adoption of BIM and modern methods </a:t>
                      </a: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93271"/>
            <a:ext cx="6740711" cy="5863144"/>
          </a:xfrm>
          <a:prstGeom prst="rect">
            <a:avLst/>
          </a:prstGeom>
          <a:noFill/>
        </p:spPr>
        <p:txBody>
          <a:bodyPr wrap="square" rtlCol="0">
            <a:spAutoFit/>
          </a:bodyPr>
          <a:lstStyle/>
          <a:p>
            <a:r>
              <a:rPr lang="en-US" sz="1000" dirty="0">
                <a:latin typeface="Tw Cen MT" panose="020B0602020104020603" pitchFamily="34" charset="0"/>
              </a:rPr>
              <a:t>This KPI is under the purview of IWG11.</a:t>
            </a:r>
          </a:p>
          <a:p>
            <a:endParaRPr lang="en-MY" sz="500" dirty="0" smtClean="0">
              <a:latin typeface="Tw Cen MT" panose="020B0602020104020603" pitchFamily="34" charset="0"/>
            </a:endParaRPr>
          </a:p>
          <a:p>
            <a:pPr algn="just"/>
            <a:r>
              <a:rPr lang="en-MY" sz="1000" dirty="0" smtClean="0">
                <a:latin typeface="Tw Cen MT" panose="020B0602020104020603" pitchFamily="34" charset="0"/>
              </a:rPr>
              <a:t>In order </a:t>
            </a:r>
            <a:r>
              <a:rPr lang="en-MY" sz="1000" dirty="0">
                <a:latin typeface="Tw Cen MT" panose="020B0602020104020603" pitchFamily="34" charset="0"/>
              </a:rPr>
              <a:t>to support the development and adoption of BIM and modern </a:t>
            </a:r>
            <a:r>
              <a:rPr lang="en-MY" sz="1000" dirty="0" smtClean="0">
                <a:latin typeface="Tw Cen MT" panose="020B0602020104020603" pitchFamily="34" charset="0"/>
              </a:rPr>
              <a:t>methods, </a:t>
            </a:r>
            <a:r>
              <a:rPr lang="en-MY" sz="1000" dirty="0">
                <a:latin typeface="Tw Cen MT" panose="020B0602020104020603" pitchFamily="34" charset="0"/>
              </a:rPr>
              <a:t>s</a:t>
            </a:r>
            <a:r>
              <a:rPr lang="en-MY" sz="1000" dirty="0" smtClean="0">
                <a:latin typeface="Tw Cen MT" panose="020B0602020104020603" pitchFamily="34" charset="0"/>
              </a:rPr>
              <a:t>even (7) </a:t>
            </a:r>
            <a:r>
              <a:rPr lang="en-MY" sz="1000" dirty="0">
                <a:latin typeface="Tw Cen MT" panose="020B0602020104020603" pitchFamily="34" charset="0"/>
              </a:rPr>
              <a:t>BIM training modules </a:t>
            </a:r>
            <a:r>
              <a:rPr lang="en-MY" sz="1000" dirty="0" smtClean="0">
                <a:latin typeface="Tw Cen MT" panose="020B0602020104020603" pitchFamily="34" charset="0"/>
              </a:rPr>
              <a:t>were developed by CIDB Malaysia </a:t>
            </a:r>
            <a:r>
              <a:rPr lang="en-MY" sz="1000" dirty="0">
                <a:latin typeface="Tw Cen MT" panose="020B0602020104020603" pitchFamily="34" charset="0"/>
              </a:rPr>
              <a:t>and </a:t>
            </a:r>
            <a:r>
              <a:rPr lang="en-MY" sz="1000" dirty="0" smtClean="0">
                <a:latin typeface="Tw Cen MT" panose="020B0602020104020603" pitchFamily="34" charset="0"/>
              </a:rPr>
              <a:t>endorsed by a panel of industry experts </a:t>
            </a:r>
            <a:r>
              <a:rPr lang="en-MY" sz="1000" dirty="0">
                <a:latin typeface="Tw Cen MT" panose="020B0602020104020603" pitchFamily="34" charset="0"/>
              </a:rPr>
              <a:t>in 2016. </a:t>
            </a:r>
            <a:r>
              <a:rPr lang="en-MY" sz="1000" dirty="0" smtClean="0">
                <a:latin typeface="Tw Cen MT" panose="020B0602020104020603" pitchFamily="34" charset="0"/>
              </a:rPr>
              <a:t>Training courses offered by myBIM Centre and four (4) satellite centres are as follows:</a:t>
            </a:r>
          </a:p>
          <a:p>
            <a:pPr marL="228600" indent="-228600">
              <a:buFont typeface="+mj-lt"/>
              <a:buAutoNum type="arabicParenR"/>
            </a:pPr>
            <a:r>
              <a:rPr lang="en-MY" sz="1000" dirty="0" smtClean="0">
                <a:latin typeface="Tw Cen MT" panose="020B0602020104020603" pitchFamily="34" charset="0"/>
              </a:rPr>
              <a:t>BIM Concept &amp; Theory</a:t>
            </a:r>
          </a:p>
          <a:p>
            <a:pPr marL="228600" indent="-228600">
              <a:buFont typeface="+mj-lt"/>
              <a:buAutoNum type="arabicParenR"/>
            </a:pPr>
            <a:r>
              <a:rPr lang="en-MY" sz="1000" dirty="0" smtClean="0">
                <a:latin typeface="Tw Cen MT" panose="020B0602020104020603" pitchFamily="34" charset="0"/>
              </a:rPr>
              <a:t>BIM Modelling of Architecture</a:t>
            </a:r>
          </a:p>
          <a:p>
            <a:pPr marL="228600" indent="-228600">
              <a:buFont typeface="+mj-lt"/>
              <a:buAutoNum type="arabicParenR"/>
            </a:pPr>
            <a:r>
              <a:rPr lang="en-MY" sz="1000" dirty="0" smtClean="0">
                <a:latin typeface="Tw Cen MT" panose="020B0602020104020603" pitchFamily="34" charset="0"/>
              </a:rPr>
              <a:t>BIM Modelling of Structure</a:t>
            </a:r>
          </a:p>
          <a:p>
            <a:pPr marL="228600" indent="-228600">
              <a:buFont typeface="+mj-lt"/>
              <a:buAutoNum type="arabicParenR"/>
            </a:pPr>
            <a:r>
              <a:rPr lang="en-MY" sz="1000" dirty="0" smtClean="0">
                <a:latin typeface="Tw Cen MT" panose="020B0602020104020603" pitchFamily="34" charset="0"/>
              </a:rPr>
              <a:t>BIM Coordinator Part 1</a:t>
            </a:r>
          </a:p>
          <a:p>
            <a:pPr marL="228600" indent="-228600">
              <a:buFont typeface="+mj-lt"/>
              <a:buAutoNum type="arabicParenR"/>
            </a:pPr>
            <a:r>
              <a:rPr lang="en-MY" sz="1000" dirty="0" smtClean="0">
                <a:latin typeface="Tw Cen MT" panose="020B0602020104020603" pitchFamily="34" charset="0"/>
              </a:rPr>
              <a:t>BIM Coordinator Part 2</a:t>
            </a:r>
          </a:p>
          <a:p>
            <a:pPr marL="228600" indent="-228600">
              <a:buFont typeface="+mj-lt"/>
              <a:buAutoNum type="arabicParenR"/>
            </a:pPr>
            <a:r>
              <a:rPr lang="en-MY" sz="1000" dirty="0" smtClean="0">
                <a:latin typeface="Tw Cen MT" panose="020B0602020104020603" pitchFamily="34" charset="0"/>
              </a:rPr>
              <a:t>BIM Manager 01</a:t>
            </a:r>
          </a:p>
          <a:p>
            <a:pPr marL="228600" indent="-228600">
              <a:buFont typeface="+mj-lt"/>
              <a:buAutoNum type="arabicParenR"/>
            </a:pPr>
            <a:r>
              <a:rPr lang="en-MY" sz="1000" dirty="0" smtClean="0">
                <a:latin typeface="Tw Cen MT" panose="020B0602020104020603" pitchFamily="34" charset="0"/>
              </a:rPr>
              <a:t>BIM Manager 02</a:t>
            </a:r>
          </a:p>
          <a:p>
            <a:pPr marL="228600" indent="-228600"/>
            <a:endParaRPr lang="en-MY" sz="1000" dirty="0" smtClean="0">
              <a:latin typeface="Tw Cen MT" panose="020B0602020104020603" pitchFamily="34" charset="0"/>
            </a:endParaRPr>
          </a:p>
          <a:p>
            <a:pPr algn="just"/>
            <a:r>
              <a:rPr lang="en-MY" sz="1000" dirty="0" smtClean="0">
                <a:latin typeface="Tw Cen MT" panose="020B0602020104020603" pitchFamily="34" charset="0"/>
              </a:rPr>
              <a:t>The Mechanical, Electrical and Plumbing Module is completed and will be endorsed by ‘</a:t>
            </a:r>
            <a:r>
              <a:rPr lang="en-MY" sz="1000" dirty="0" err="1" smtClean="0">
                <a:latin typeface="Tw Cen MT" panose="020B0602020104020603" pitchFamily="34" charset="0"/>
              </a:rPr>
              <a:t>Jawatankuasa</a:t>
            </a:r>
            <a:r>
              <a:rPr lang="en-MY" sz="1000" dirty="0" smtClean="0">
                <a:latin typeface="Tw Cen MT" panose="020B0602020104020603" pitchFamily="34" charset="0"/>
              </a:rPr>
              <a:t> </a:t>
            </a:r>
            <a:r>
              <a:rPr lang="en-MY" sz="1000" dirty="0" err="1" smtClean="0">
                <a:latin typeface="Tw Cen MT" panose="020B0602020104020603" pitchFamily="34" charset="0"/>
              </a:rPr>
              <a:t>Teknikal</a:t>
            </a:r>
            <a:r>
              <a:rPr lang="en-MY" sz="1000" dirty="0" smtClean="0">
                <a:latin typeface="Tw Cen MT" panose="020B0602020104020603" pitchFamily="34" charset="0"/>
              </a:rPr>
              <a:t> Pembangunan </a:t>
            </a:r>
            <a:r>
              <a:rPr lang="en-MY" sz="1000" dirty="0" err="1" smtClean="0">
                <a:latin typeface="Tw Cen MT" panose="020B0602020104020603" pitchFamily="34" charset="0"/>
              </a:rPr>
              <a:t>Modul</a:t>
            </a:r>
            <a:r>
              <a:rPr lang="en-MY" sz="1000" dirty="0" smtClean="0">
                <a:latin typeface="Tw Cen MT" panose="020B0602020104020603" pitchFamily="34" charset="0"/>
              </a:rPr>
              <a:t> </a:t>
            </a:r>
            <a:r>
              <a:rPr lang="en-MY" sz="1000" dirty="0" err="1" smtClean="0">
                <a:latin typeface="Tw Cen MT" panose="020B0602020104020603" pitchFamily="34" charset="0"/>
              </a:rPr>
              <a:t>Latihan</a:t>
            </a:r>
            <a:r>
              <a:rPr lang="en-MY" sz="1000" dirty="0" smtClean="0">
                <a:latin typeface="Tw Cen MT" panose="020B0602020104020603" pitchFamily="34" charset="0"/>
              </a:rPr>
              <a:t> BIM ‘ on 16 July 2018.</a:t>
            </a:r>
          </a:p>
          <a:p>
            <a:pPr marL="228600" indent="-228600" algn="just"/>
            <a:endParaRPr lang="en-MY" sz="1000" dirty="0" smtClean="0">
              <a:latin typeface="Tw Cen MT" panose="020B0602020104020603" pitchFamily="34" charset="0"/>
            </a:endParaRPr>
          </a:p>
          <a:p>
            <a:pPr algn="just"/>
            <a:r>
              <a:rPr lang="en-MY" sz="1000" dirty="0" smtClean="0">
                <a:latin typeface="Tw Cen MT" panose="020B0602020104020603" pitchFamily="34" charset="0"/>
              </a:rPr>
              <a:t>Visit </a:t>
            </a:r>
            <a:r>
              <a:rPr lang="en-MY" sz="1000" dirty="0">
                <a:latin typeface="Tw Cen MT" panose="020B0602020104020603" pitchFamily="34" charset="0"/>
                <a:hlinkClick r:id="rId2"/>
              </a:rPr>
              <a:t>www.mybimcentre.com.my/product-category/training/bim-module-training</a:t>
            </a:r>
            <a:r>
              <a:rPr lang="en-MY" sz="1000" dirty="0" smtClean="0">
                <a:latin typeface="Tw Cen MT" panose="020B0602020104020603" pitchFamily="34" charset="0"/>
                <a:hlinkClick r:id="rId2"/>
              </a:rPr>
              <a:t>/</a:t>
            </a:r>
            <a:r>
              <a:rPr lang="en-MY" sz="1000" dirty="0" smtClean="0">
                <a:latin typeface="Tw Cen MT" panose="020B0602020104020603" pitchFamily="34" charset="0"/>
              </a:rPr>
              <a:t> for more </a:t>
            </a:r>
            <a:r>
              <a:rPr lang="en-MY" sz="1000" dirty="0">
                <a:latin typeface="Tw Cen MT" panose="020B0602020104020603" pitchFamily="34" charset="0"/>
              </a:rPr>
              <a:t>information on </a:t>
            </a:r>
            <a:r>
              <a:rPr lang="en-MY" sz="1000" dirty="0" smtClean="0">
                <a:latin typeface="Tw Cen MT" panose="020B0602020104020603" pitchFamily="34" charset="0"/>
              </a:rPr>
              <a:t>duration, costs and pathway.</a:t>
            </a:r>
          </a:p>
          <a:p>
            <a:pPr algn="just"/>
            <a:endParaRPr lang="en-MY" sz="1000" dirty="0" smtClean="0">
              <a:latin typeface="Tw Cen MT" panose="020B0602020104020603" pitchFamily="34" charset="0"/>
            </a:endParaRPr>
          </a:p>
          <a:p>
            <a:pPr algn="just"/>
            <a:r>
              <a:rPr lang="en-MY" sz="1000" dirty="0" smtClean="0">
                <a:latin typeface="Tw Cen MT" panose="020B0602020104020603" pitchFamily="34" charset="0"/>
              </a:rPr>
              <a:t>As of Q2 2018, 316 BIM personnel</a:t>
            </a:r>
            <a:r>
              <a:rPr lang="en-MY" sz="1000" dirty="0" smtClean="0">
                <a:solidFill>
                  <a:schemeClr val="accent6"/>
                </a:solidFill>
                <a:latin typeface="Tw Cen MT" panose="020B0602020104020603" pitchFamily="34" charset="0"/>
              </a:rPr>
              <a:t> </a:t>
            </a:r>
            <a:r>
              <a:rPr lang="en-MY" sz="1000" dirty="0" smtClean="0">
                <a:latin typeface="Tw Cen MT" panose="020B0602020104020603" pitchFamily="34" charset="0"/>
              </a:rPr>
              <a:t>were trained. To-date, a total of 3,115 </a:t>
            </a:r>
            <a:r>
              <a:rPr lang="en-MY" sz="1000" dirty="0">
                <a:latin typeface="Tw Cen MT" panose="020B0602020104020603" pitchFamily="34" charset="0"/>
              </a:rPr>
              <a:t>BIM personnel including professionals were trained </a:t>
            </a:r>
            <a:r>
              <a:rPr lang="en-MY" sz="1000" dirty="0" smtClean="0">
                <a:latin typeface="Tw Cen MT" panose="020B0602020104020603" pitchFamily="34" charset="0"/>
              </a:rPr>
              <a:t>since 2016.</a:t>
            </a:r>
          </a:p>
          <a:p>
            <a:endParaRPr lang="en-US" sz="1000" dirty="0" smtClean="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MY" sz="1000" dirty="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P4-071</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39702">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92866">
                  <a:extLst>
                    <a:ext uri="{9D8B030D-6E8A-4147-A177-3AD203B41FA5}">
                      <a16:colId xmlns:a16="http://schemas.microsoft.com/office/drawing/2014/main" val="3666211108"/>
                    </a:ext>
                  </a:extLst>
                </a:gridCol>
                <a:gridCol w="1360969">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a:lnSpc>
                          <a:spcPct val="100000"/>
                        </a:lnSpc>
                        <a:defRPr/>
                      </a:pPr>
                      <a:r>
                        <a:rPr lang="en-US" sz="900" dirty="0" smtClean="0">
                          <a:solidFill>
                            <a:srgbClr val="231F20"/>
                          </a:solidFill>
                          <a:latin typeface="Tw Cen MT" pitchFamily="34" charset="0"/>
                        </a:rPr>
                        <a:t>‘National BIM Training Module completed</a:t>
                      </a:r>
                    </a:p>
                    <a:p>
                      <a:pPr>
                        <a:lnSpc>
                          <a:spcPct val="100000"/>
                        </a:lnSpc>
                        <a:defRPr/>
                      </a:pPr>
                      <a:endParaRPr lang="en-US" sz="900" dirty="0" smtClean="0">
                        <a:solidFill>
                          <a:srgbClr val="231F20"/>
                        </a:solidFill>
                        <a:latin typeface="Tw Cen MT" pitchFamily="34" charset="0"/>
                      </a:endParaRPr>
                    </a:p>
                    <a:p>
                      <a:pPr>
                        <a:lnSpc>
                          <a:spcPct val="100000"/>
                        </a:lnSpc>
                        <a:defRPr/>
                      </a:pPr>
                      <a:r>
                        <a:rPr lang="en-US" sz="900" dirty="0" smtClean="0">
                          <a:solidFill>
                            <a:srgbClr val="231F20"/>
                          </a:solidFill>
                          <a:latin typeface="Tw Cen MT" pitchFamily="34" charset="0"/>
                        </a:rPr>
                        <a:t>300 BIM professional trained &amp; certified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231F20"/>
                          </a:solidFill>
                          <a:latin typeface="Tw Cen MT" pitchFamily="34" charset="0"/>
                        </a:rPr>
                        <a:t>300 BIM professional trained &amp; certified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231F20"/>
                          </a:solidFill>
                          <a:latin typeface="Tw Cen MT" pitchFamily="34" charset="0"/>
                        </a:rPr>
                        <a:t>400 BIM professional trained &amp; certified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231F20"/>
                          </a:solidFill>
                          <a:latin typeface="Tw Cen MT" pitchFamily="34" charset="0"/>
                        </a:rPr>
                        <a:t>300 BIM professional trained &amp; certified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231F20"/>
                          </a:solidFill>
                          <a:latin typeface="Tw Cen MT" pitchFamily="34" charset="0"/>
                        </a:rPr>
                        <a:t>300 BIM professional trained &amp; certified</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344341125"/>
              </p:ext>
            </p:extLst>
          </p:nvPr>
        </p:nvGraphicFramePr>
        <p:xfrm>
          <a:off x="200024" y="7867015"/>
          <a:ext cx="6467478" cy="1717433"/>
        </p:xfrm>
        <a:graphic>
          <a:graphicData uri="http://schemas.openxmlformats.org/drawingml/2006/table">
            <a:tbl>
              <a:tblPr firstRow="1" bandRow="1">
                <a:tableStyleId>{5940675A-B579-460E-94D1-54222C63F5DA}</a:tableStyleId>
              </a:tblPr>
              <a:tblGrid>
                <a:gridCol w="1645782">
                  <a:extLst>
                    <a:ext uri="{9D8B030D-6E8A-4147-A177-3AD203B41FA5}">
                      <a16:colId xmlns:a16="http://schemas.microsoft.com/office/drawing/2014/main" val="20000"/>
                    </a:ext>
                  </a:extLst>
                </a:gridCol>
                <a:gridCol w="803616">
                  <a:extLst>
                    <a:ext uri="{9D8B030D-6E8A-4147-A177-3AD203B41FA5}">
                      <a16:colId xmlns:a16="http://schemas.microsoft.com/office/drawing/2014/main" val="20001"/>
                    </a:ext>
                  </a:extLst>
                </a:gridCol>
                <a:gridCol w="803616">
                  <a:extLst>
                    <a:ext uri="{9D8B030D-6E8A-4147-A177-3AD203B41FA5}">
                      <a16:colId xmlns:a16="http://schemas.microsoft.com/office/drawing/2014/main" val="20002"/>
                    </a:ext>
                  </a:extLst>
                </a:gridCol>
                <a:gridCol w="803616">
                  <a:extLst>
                    <a:ext uri="{9D8B030D-6E8A-4147-A177-3AD203B41FA5}">
                      <a16:colId xmlns:a16="http://schemas.microsoft.com/office/drawing/2014/main" val="2525773668"/>
                    </a:ext>
                  </a:extLst>
                </a:gridCol>
                <a:gridCol w="803616">
                  <a:extLst>
                    <a:ext uri="{9D8B030D-6E8A-4147-A177-3AD203B41FA5}">
                      <a16:colId xmlns:a16="http://schemas.microsoft.com/office/drawing/2014/main" val="1393713506"/>
                    </a:ext>
                  </a:extLst>
                </a:gridCol>
                <a:gridCol w="803616">
                  <a:extLst>
                    <a:ext uri="{9D8B030D-6E8A-4147-A177-3AD203B41FA5}">
                      <a16:colId xmlns:a16="http://schemas.microsoft.com/office/drawing/2014/main" val="672811164"/>
                    </a:ext>
                  </a:extLst>
                </a:gridCol>
                <a:gridCol w="803616">
                  <a:extLst>
                    <a:ext uri="{9D8B030D-6E8A-4147-A177-3AD203B41FA5}">
                      <a16:colId xmlns:a16="http://schemas.microsoft.com/office/drawing/2014/main" val="2107615161"/>
                    </a:ext>
                  </a:extLst>
                </a:gridCol>
              </a:tblGrid>
              <a:tr h="190057">
                <a:tc rowSpan="2">
                  <a:txBody>
                    <a:bodyPr/>
                    <a:lstStyle/>
                    <a:p>
                      <a:pPr algn="ctr"/>
                      <a:r>
                        <a:rPr lang="en-MY" sz="1000" b="1" dirty="0" smtClean="0">
                          <a:solidFill>
                            <a:schemeClr val="tx1"/>
                          </a:solidFill>
                          <a:latin typeface="Tw Cen MT" pitchFamily="34" charset="0"/>
                        </a:rPr>
                        <a:t>Courses</a:t>
                      </a:r>
                      <a:endParaRPr lang="en-MY" sz="1000" b="1" dirty="0">
                        <a:solidFill>
                          <a:schemeClr val="tx1"/>
                        </a:solidFill>
                        <a:latin typeface="Tw Cen MT" pitchFamily="34" charset="0"/>
                      </a:endParaRPr>
                    </a:p>
                  </a:txBody>
                  <a:tcPr anchor="ctr">
                    <a:solidFill>
                      <a:schemeClr val="bg1">
                        <a:lumMod val="85000"/>
                      </a:schemeClr>
                    </a:solidFill>
                  </a:tcPr>
                </a:tc>
                <a:tc gridSpan="2">
                  <a:txBody>
                    <a:bodyPr/>
                    <a:lstStyle/>
                    <a:p>
                      <a:pPr algn="ctr"/>
                      <a:r>
                        <a:rPr lang="en-US" sz="1000" b="1" dirty="0" smtClean="0">
                          <a:solidFill>
                            <a:schemeClr val="tx1"/>
                          </a:solidFill>
                          <a:latin typeface="Tw Cen MT" pitchFamily="34" charset="0"/>
                        </a:rPr>
                        <a:t>2016</a:t>
                      </a:r>
                      <a:endParaRPr lang="en-MY" sz="1000" b="1" dirty="0">
                        <a:solidFill>
                          <a:schemeClr val="tx1"/>
                        </a:solidFill>
                        <a:latin typeface="Tw Cen MT" pitchFamily="34" charset="0"/>
                      </a:endParaRPr>
                    </a:p>
                  </a:txBody>
                  <a:tcPr>
                    <a:solidFill>
                      <a:schemeClr val="bg1">
                        <a:lumMod val="85000"/>
                      </a:schemeClr>
                    </a:solidFill>
                  </a:tcPr>
                </a:tc>
                <a:tc hMerge="1">
                  <a:txBody>
                    <a:bodyPr/>
                    <a:lstStyle/>
                    <a:p>
                      <a:pPr algn="ctr"/>
                      <a:endParaRPr lang="en-MY" sz="1000" b="1" dirty="0">
                        <a:latin typeface="Tw Cen MT" pitchFamily="34" charset="0"/>
                      </a:endParaRPr>
                    </a:p>
                  </a:txBody>
                  <a:tcPr>
                    <a:solidFill>
                      <a:schemeClr val="bg1">
                        <a:lumMod val="85000"/>
                      </a:schemeClr>
                    </a:solidFill>
                  </a:tcPr>
                </a:tc>
                <a:tc gridSpan="2">
                  <a:txBody>
                    <a:bodyPr/>
                    <a:lstStyle/>
                    <a:p>
                      <a:pPr algn="ctr"/>
                      <a:r>
                        <a:rPr lang="en-US" sz="1000" b="1" dirty="0" smtClean="0">
                          <a:solidFill>
                            <a:schemeClr val="tx1"/>
                          </a:solidFill>
                          <a:latin typeface="Tw Cen MT" pitchFamily="34" charset="0"/>
                        </a:rPr>
                        <a:t>2017</a:t>
                      </a:r>
                      <a:endParaRPr lang="en-MY" sz="1000" b="1" dirty="0">
                        <a:solidFill>
                          <a:schemeClr val="tx1"/>
                        </a:solidFill>
                        <a:latin typeface="Tw Cen MT" pitchFamily="34" charset="0"/>
                      </a:endParaRPr>
                    </a:p>
                  </a:txBody>
                  <a:tcPr>
                    <a:solidFill>
                      <a:schemeClr val="bg1">
                        <a:lumMod val="85000"/>
                      </a:schemeClr>
                    </a:solidFill>
                  </a:tcPr>
                </a:tc>
                <a:tc hMerge="1">
                  <a:txBody>
                    <a:bodyPr/>
                    <a:lstStyle/>
                    <a:p>
                      <a:pPr algn="ctr"/>
                      <a:endParaRPr lang="en-MY" sz="1000" b="1" dirty="0">
                        <a:latin typeface="Tw Cen MT" pitchFamily="34" charset="0"/>
                      </a:endParaRPr>
                    </a:p>
                  </a:txBody>
                  <a:tcPr>
                    <a:solidFill>
                      <a:schemeClr val="bg1">
                        <a:lumMod val="85000"/>
                      </a:schemeClr>
                    </a:solidFill>
                  </a:tcPr>
                </a:tc>
                <a:tc gridSpan="2">
                  <a:txBody>
                    <a:bodyPr/>
                    <a:lstStyle/>
                    <a:p>
                      <a:pPr algn="ctr"/>
                      <a:r>
                        <a:rPr lang="en-US" sz="1000" b="1" dirty="0" smtClean="0">
                          <a:solidFill>
                            <a:schemeClr val="tx1"/>
                          </a:solidFill>
                          <a:latin typeface="Tw Cen MT" pitchFamily="34" charset="0"/>
                        </a:rPr>
                        <a:t>2018</a:t>
                      </a:r>
                      <a:endParaRPr lang="en-MY" sz="1000" b="1" dirty="0">
                        <a:solidFill>
                          <a:schemeClr val="tx1"/>
                        </a:solidFill>
                        <a:latin typeface="Tw Cen MT" pitchFamily="34" charset="0"/>
                      </a:endParaRPr>
                    </a:p>
                  </a:txBody>
                  <a:tcPr>
                    <a:solidFill>
                      <a:schemeClr val="bg1">
                        <a:lumMod val="85000"/>
                      </a:schemeClr>
                    </a:solidFill>
                  </a:tcPr>
                </a:tc>
                <a:tc hMerge="1">
                  <a:txBody>
                    <a:bodyPr/>
                    <a:lstStyle/>
                    <a:p>
                      <a:pPr algn="ctr"/>
                      <a:endParaRPr lang="en-MY" sz="1000" b="1" dirty="0">
                        <a:latin typeface="Tw Cen MT" pitchFamily="34" charset="0"/>
                      </a:endParaRPr>
                    </a:p>
                  </a:txBody>
                  <a:tcPr>
                    <a:solidFill>
                      <a:schemeClr val="bg1">
                        <a:lumMod val="85000"/>
                      </a:schemeClr>
                    </a:solidFill>
                  </a:tcPr>
                </a:tc>
                <a:extLst>
                  <a:ext uri="{0D108BD9-81ED-4DB2-BD59-A6C34878D82A}">
                    <a16:rowId xmlns:a16="http://schemas.microsoft.com/office/drawing/2014/main" val="10000"/>
                  </a:ext>
                </a:extLst>
              </a:tr>
              <a:tr h="213636">
                <a:tc vMerge="1">
                  <a:txBody>
                    <a:bodyPr/>
                    <a:lstStyle/>
                    <a:p>
                      <a:pPr algn="ctr"/>
                      <a:endParaRPr lang="en-MY" sz="1000" b="1" dirty="0">
                        <a:latin typeface="Tw Cen MT" pitchFamily="34" charset="0"/>
                      </a:endParaRPr>
                    </a:p>
                  </a:txBody>
                  <a:tcPr>
                    <a:solidFill>
                      <a:schemeClr val="bg1">
                        <a:lumMod val="85000"/>
                      </a:schemeClr>
                    </a:solidFill>
                  </a:tcPr>
                </a:tc>
                <a:tc>
                  <a:txBody>
                    <a:bodyPr/>
                    <a:lstStyle/>
                    <a:p>
                      <a:pPr algn="ctr"/>
                      <a:r>
                        <a:rPr lang="en-US" sz="1000" b="1" dirty="0" smtClean="0">
                          <a:solidFill>
                            <a:schemeClr val="tx1"/>
                          </a:solidFill>
                          <a:latin typeface="Tw Cen MT" pitchFamily="34" charset="0"/>
                        </a:rPr>
                        <a:t>Classes</a:t>
                      </a:r>
                      <a:endParaRPr lang="en-MY" sz="1000" b="1" dirty="0">
                        <a:solidFill>
                          <a:schemeClr val="tx1"/>
                        </a:solidFill>
                        <a:latin typeface="Tw Cen MT" pitchFamily="34" charset="0"/>
                      </a:endParaRPr>
                    </a:p>
                  </a:txBody>
                  <a:tcPr>
                    <a:solidFill>
                      <a:schemeClr val="bg1">
                        <a:lumMod val="85000"/>
                      </a:schemeClr>
                    </a:solidFill>
                  </a:tcPr>
                </a:tc>
                <a:tc>
                  <a:txBody>
                    <a:bodyPr/>
                    <a:lstStyle/>
                    <a:p>
                      <a:pPr algn="ctr"/>
                      <a:r>
                        <a:rPr lang="en-US" sz="1000" b="1" dirty="0" smtClean="0">
                          <a:solidFill>
                            <a:schemeClr val="tx1"/>
                          </a:solidFill>
                          <a:latin typeface="Tw Cen MT" pitchFamily="34" charset="0"/>
                        </a:rPr>
                        <a:t>Attended</a:t>
                      </a:r>
                      <a:endParaRPr lang="en-MY" sz="1000" b="1" dirty="0">
                        <a:solidFill>
                          <a:schemeClr val="tx1"/>
                        </a:solidFill>
                        <a:latin typeface="Tw Cen MT" pitchFamily="34" charset="0"/>
                      </a:endParaRPr>
                    </a:p>
                  </a:txBody>
                  <a:tcPr>
                    <a:solidFill>
                      <a:schemeClr val="bg1">
                        <a:lumMod val="85000"/>
                      </a:schemeClr>
                    </a:solidFill>
                  </a:tcPr>
                </a:tc>
                <a:tc>
                  <a:txBody>
                    <a:bodyPr/>
                    <a:lstStyle/>
                    <a:p>
                      <a:pPr algn="ctr"/>
                      <a:r>
                        <a:rPr lang="en-US" sz="1000" b="1" dirty="0" smtClean="0">
                          <a:solidFill>
                            <a:schemeClr val="tx1"/>
                          </a:solidFill>
                          <a:latin typeface="Tw Cen MT" pitchFamily="34" charset="0"/>
                        </a:rPr>
                        <a:t>Classes</a:t>
                      </a:r>
                      <a:endParaRPr lang="en-MY" sz="1000" b="1" dirty="0">
                        <a:solidFill>
                          <a:schemeClr val="tx1"/>
                        </a:solidFill>
                        <a:latin typeface="Tw Cen MT" pitchFamily="34" charset="0"/>
                      </a:endParaRPr>
                    </a:p>
                  </a:txBody>
                  <a:tcPr>
                    <a:solidFill>
                      <a:schemeClr val="bg1">
                        <a:lumMod val="85000"/>
                      </a:schemeClr>
                    </a:solidFill>
                  </a:tcPr>
                </a:tc>
                <a:tc>
                  <a:txBody>
                    <a:bodyPr/>
                    <a:lstStyle/>
                    <a:p>
                      <a:pPr algn="ctr"/>
                      <a:r>
                        <a:rPr lang="en-US" sz="1000" b="1" dirty="0" smtClean="0">
                          <a:solidFill>
                            <a:schemeClr val="tx1"/>
                          </a:solidFill>
                          <a:latin typeface="Tw Cen MT" pitchFamily="34" charset="0"/>
                        </a:rPr>
                        <a:t>Attended</a:t>
                      </a:r>
                      <a:endParaRPr lang="en-MY" sz="1000" b="1" dirty="0">
                        <a:solidFill>
                          <a:schemeClr val="tx1"/>
                        </a:solidFill>
                        <a:latin typeface="Tw Cen MT" pitchFamily="34" charset="0"/>
                      </a:endParaRPr>
                    </a:p>
                  </a:txBody>
                  <a:tcPr>
                    <a:solidFill>
                      <a:schemeClr val="bg1">
                        <a:lumMod val="85000"/>
                      </a:schemeClr>
                    </a:solidFill>
                  </a:tcPr>
                </a:tc>
                <a:tc>
                  <a:txBody>
                    <a:bodyPr/>
                    <a:lstStyle/>
                    <a:p>
                      <a:pPr algn="ctr"/>
                      <a:r>
                        <a:rPr lang="en-US" sz="1000" b="1" dirty="0" smtClean="0">
                          <a:solidFill>
                            <a:schemeClr val="tx1"/>
                          </a:solidFill>
                          <a:latin typeface="Tw Cen MT" pitchFamily="34" charset="0"/>
                        </a:rPr>
                        <a:t>Classes</a:t>
                      </a:r>
                      <a:endParaRPr lang="en-MY" sz="1000" b="1" dirty="0">
                        <a:solidFill>
                          <a:schemeClr val="tx1"/>
                        </a:solidFill>
                        <a:latin typeface="Tw Cen MT" pitchFamily="34" charset="0"/>
                      </a:endParaRPr>
                    </a:p>
                  </a:txBody>
                  <a:tcPr>
                    <a:solidFill>
                      <a:schemeClr val="bg1">
                        <a:lumMod val="85000"/>
                      </a:schemeClr>
                    </a:solidFill>
                  </a:tcPr>
                </a:tc>
                <a:tc>
                  <a:txBody>
                    <a:bodyPr/>
                    <a:lstStyle/>
                    <a:p>
                      <a:pPr algn="ctr"/>
                      <a:r>
                        <a:rPr lang="en-US" sz="1000" b="1" dirty="0" smtClean="0">
                          <a:solidFill>
                            <a:schemeClr val="tx1"/>
                          </a:solidFill>
                          <a:latin typeface="Tw Cen MT" pitchFamily="34" charset="0"/>
                        </a:rPr>
                        <a:t>Attended</a:t>
                      </a:r>
                      <a:endParaRPr lang="en-MY" sz="1000" b="1" dirty="0">
                        <a:solidFill>
                          <a:schemeClr val="tx1"/>
                        </a:solidFill>
                        <a:latin typeface="Tw Cen MT" pitchFamily="34" charset="0"/>
                      </a:endParaRPr>
                    </a:p>
                  </a:txBody>
                  <a:tcPr>
                    <a:solidFill>
                      <a:schemeClr val="bg1">
                        <a:lumMod val="85000"/>
                      </a:schemeClr>
                    </a:solidFill>
                  </a:tcPr>
                </a:tc>
                <a:extLst>
                  <a:ext uri="{0D108BD9-81ED-4DB2-BD59-A6C34878D82A}">
                    <a16:rowId xmlns:a16="http://schemas.microsoft.com/office/drawing/2014/main" val="3414114812"/>
                  </a:ext>
                </a:extLst>
              </a:tr>
              <a:tr h="23817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MY" sz="1000" dirty="0" smtClean="0">
                          <a:solidFill>
                            <a:schemeClr val="tx1"/>
                          </a:solidFill>
                          <a:latin typeface="Tw Cen MT" pitchFamily="34" charset="0"/>
                        </a:rPr>
                        <a:t>BIM Concept &amp; Theory</a:t>
                      </a:r>
                    </a:p>
                  </a:txBody>
                  <a:tcPr/>
                </a:tc>
                <a:tc>
                  <a:txBody>
                    <a:bodyPr/>
                    <a:lstStyle/>
                    <a:p>
                      <a:pPr algn="ctr"/>
                      <a:r>
                        <a:rPr lang="en-MY" sz="1000" dirty="0" smtClean="0">
                          <a:solidFill>
                            <a:schemeClr val="tx1"/>
                          </a:solidFill>
                          <a:latin typeface="Tw Cen MT" pitchFamily="34" charset="0"/>
                        </a:rPr>
                        <a:t>13</a:t>
                      </a:r>
                      <a:endParaRPr lang="en-MY" sz="1000" dirty="0">
                        <a:solidFill>
                          <a:schemeClr val="tx1"/>
                        </a:solidFill>
                        <a:latin typeface="Tw Cen MT" pitchFamily="34" charset="0"/>
                      </a:endParaRPr>
                    </a:p>
                  </a:txBody>
                  <a:tcPr/>
                </a:tc>
                <a:tc>
                  <a:txBody>
                    <a:bodyPr/>
                    <a:lstStyle/>
                    <a:p>
                      <a:pPr algn="ctr"/>
                      <a:r>
                        <a:rPr lang="en-MY" sz="1000" dirty="0" smtClean="0">
                          <a:solidFill>
                            <a:schemeClr val="tx1"/>
                          </a:solidFill>
                          <a:latin typeface="Tw Cen MT" pitchFamily="34" charset="0"/>
                        </a:rPr>
                        <a:t>308</a:t>
                      </a:r>
                      <a:endParaRPr lang="en-MY" sz="1000" dirty="0">
                        <a:solidFill>
                          <a:schemeClr val="tx1"/>
                        </a:solidFill>
                        <a:latin typeface="Tw Cen MT"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Tw Cen MT" pitchFamily="34" charset="0"/>
                          <a:ea typeface="+mn-ea"/>
                          <a:cs typeface="+mn-cs"/>
                        </a:rPr>
                        <a:t>9</a:t>
                      </a:r>
                      <a:endParaRPr kumimoji="0" lang="en-MY" sz="10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Tw Cen MT" pitchFamily="34" charset="0"/>
                          <a:ea typeface="+mn-ea"/>
                          <a:cs typeface="+mn-cs"/>
                        </a:rPr>
                        <a:t>184</a:t>
                      </a:r>
                      <a:endParaRPr kumimoji="0" lang="en-MY" sz="10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Tw Cen MT" pitchFamily="34" charset="0"/>
                          <a:ea typeface="+mn-ea"/>
                          <a:cs typeface="+mn-cs"/>
                        </a:rPr>
                        <a:t>8</a:t>
                      </a:r>
                      <a:endParaRPr kumimoji="0" lang="en-MY" sz="10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Tw Cen MT" pitchFamily="34" charset="0"/>
                          <a:ea typeface="+mn-ea"/>
                          <a:cs typeface="+mn-cs"/>
                        </a:rPr>
                        <a:t>208</a:t>
                      </a:r>
                      <a:endParaRPr kumimoji="0" lang="en-MY" sz="10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extLst>
                  <a:ext uri="{0D108BD9-81ED-4DB2-BD59-A6C34878D82A}">
                    <a16:rowId xmlns:a16="http://schemas.microsoft.com/office/drawing/2014/main" val="10001"/>
                  </a:ext>
                </a:extLst>
              </a:tr>
              <a:tr h="238177">
                <a:tc>
                  <a:txBody>
                    <a:bodyPr/>
                    <a:lstStyle/>
                    <a:p>
                      <a:r>
                        <a:rPr lang="en-MY" sz="1000" dirty="0" smtClean="0">
                          <a:solidFill>
                            <a:schemeClr val="tx1"/>
                          </a:solidFill>
                          <a:latin typeface="Tw Cen MT" pitchFamily="34" charset="0"/>
                        </a:rPr>
                        <a:t>BIM Modeller</a:t>
                      </a:r>
                      <a:endParaRPr lang="en-MY" sz="1000" dirty="0">
                        <a:solidFill>
                          <a:schemeClr val="tx1"/>
                        </a:solidFill>
                        <a:latin typeface="Tw Cen MT" pitchFamily="34" charset="0"/>
                      </a:endParaRPr>
                    </a:p>
                  </a:txBody>
                  <a:tcPr/>
                </a:tc>
                <a:tc>
                  <a:txBody>
                    <a:bodyPr/>
                    <a:lstStyle/>
                    <a:p>
                      <a:pPr algn="ctr"/>
                      <a:r>
                        <a:rPr lang="en-MY" sz="1000" dirty="0" smtClean="0">
                          <a:solidFill>
                            <a:schemeClr val="tx1"/>
                          </a:solidFill>
                          <a:latin typeface="Tw Cen MT" pitchFamily="34" charset="0"/>
                        </a:rPr>
                        <a:t>59</a:t>
                      </a:r>
                      <a:endParaRPr lang="en-MY" sz="1000" dirty="0">
                        <a:solidFill>
                          <a:schemeClr val="tx1"/>
                        </a:solidFill>
                        <a:latin typeface="Tw Cen MT" pitchFamily="34" charset="0"/>
                      </a:endParaRPr>
                    </a:p>
                  </a:txBody>
                  <a:tcPr/>
                </a:tc>
                <a:tc>
                  <a:txBody>
                    <a:bodyPr/>
                    <a:lstStyle/>
                    <a:p>
                      <a:pPr algn="ctr"/>
                      <a:r>
                        <a:rPr lang="en-MY" sz="1000" dirty="0" smtClean="0">
                          <a:solidFill>
                            <a:schemeClr val="tx1"/>
                          </a:solidFill>
                          <a:latin typeface="Tw Cen MT" pitchFamily="34" charset="0"/>
                        </a:rPr>
                        <a:t>1130</a:t>
                      </a:r>
                      <a:endParaRPr lang="en-MY" sz="1000" dirty="0">
                        <a:solidFill>
                          <a:schemeClr val="tx1"/>
                        </a:solidFill>
                        <a:latin typeface="Tw Cen MT"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Tw Cen MT" pitchFamily="34" charset="0"/>
                          <a:ea typeface="+mn-ea"/>
                          <a:cs typeface="+mn-cs"/>
                        </a:rPr>
                        <a:t>58</a:t>
                      </a:r>
                      <a:endParaRPr kumimoji="0" lang="en-MY" sz="10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Tw Cen MT" pitchFamily="34" charset="0"/>
                          <a:ea typeface="+mn-ea"/>
                          <a:cs typeface="+mn-cs"/>
                        </a:rPr>
                        <a:t>1123</a:t>
                      </a:r>
                      <a:endParaRPr kumimoji="0" lang="en-MY" sz="10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MY" sz="1000" b="0" i="0" u="none" strike="noStrike" kern="1200" cap="none" spc="0" normalizeH="0" baseline="0" noProof="0" dirty="0" smtClean="0">
                          <a:ln>
                            <a:noFill/>
                          </a:ln>
                          <a:solidFill>
                            <a:schemeClr val="tx1"/>
                          </a:solidFill>
                          <a:effectLst/>
                          <a:uLnTx/>
                          <a:uFillTx/>
                          <a:latin typeface="Tw Cen MT" pitchFamily="34" charset="0"/>
                          <a:ea typeface="+mn-ea"/>
                          <a:cs typeface="+mn-cs"/>
                        </a:rPr>
                        <a:t>7</a:t>
                      </a:r>
                      <a:endParaRPr kumimoji="0" lang="en-MY" sz="10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Tw Cen MT" pitchFamily="34" charset="0"/>
                          <a:ea typeface="+mn-ea"/>
                          <a:cs typeface="+mn-cs"/>
                        </a:rPr>
                        <a:t>82</a:t>
                      </a:r>
                      <a:endParaRPr kumimoji="0" lang="en-MY" sz="10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extLst>
                  <a:ext uri="{0D108BD9-81ED-4DB2-BD59-A6C34878D82A}">
                    <a16:rowId xmlns:a16="http://schemas.microsoft.com/office/drawing/2014/main" val="10002"/>
                  </a:ext>
                </a:extLst>
              </a:tr>
              <a:tr h="238177">
                <a:tc>
                  <a:txBody>
                    <a:bodyPr/>
                    <a:lstStyle/>
                    <a:p>
                      <a:r>
                        <a:rPr lang="en-MY" sz="1000" dirty="0" smtClean="0">
                          <a:solidFill>
                            <a:schemeClr val="tx1"/>
                          </a:solidFill>
                          <a:latin typeface="Tw Cen MT" pitchFamily="34" charset="0"/>
                        </a:rPr>
                        <a:t>BIM Coordinator </a:t>
                      </a:r>
                      <a:endParaRPr lang="en-MY" sz="1000" dirty="0">
                        <a:solidFill>
                          <a:schemeClr val="tx1"/>
                        </a:solidFill>
                        <a:latin typeface="Tw Cen MT" pitchFamily="34" charset="0"/>
                      </a:endParaRPr>
                    </a:p>
                  </a:txBody>
                  <a:tcPr/>
                </a:tc>
                <a:tc>
                  <a:txBody>
                    <a:bodyPr/>
                    <a:lstStyle/>
                    <a:p>
                      <a:pPr algn="ctr"/>
                      <a:r>
                        <a:rPr lang="en-MY" sz="1000" dirty="0" smtClean="0">
                          <a:solidFill>
                            <a:schemeClr val="tx1"/>
                          </a:solidFill>
                          <a:latin typeface="Tw Cen MT" pitchFamily="34" charset="0"/>
                        </a:rPr>
                        <a:t>5</a:t>
                      </a:r>
                      <a:endParaRPr lang="en-MY" sz="1000" dirty="0">
                        <a:solidFill>
                          <a:schemeClr val="tx1"/>
                        </a:solidFill>
                        <a:latin typeface="Tw Cen MT" pitchFamily="34" charset="0"/>
                      </a:endParaRPr>
                    </a:p>
                  </a:txBody>
                  <a:tcPr/>
                </a:tc>
                <a:tc>
                  <a:txBody>
                    <a:bodyPr/>
                    <a:lstStyle/>
                    <a:p>
                      <a:pPr algn="ctr"/>
                      <a:r>
                        <a:rPr lang="en-MY" sz="1000" dirty="0" smtClean="0">
                          <a:solidFill>
                            <a:schemeClr val="tx1"/>
                          </a:solidFill>
                          <a:latin typeface="Tw Cen MT" pitchFamily="34" charset="0"/>
                        </a:rPr>
                        <a:t>30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Tw Cen MT" pitchFamily="34" charset="0"/>
                          <a:ea typeface="+mn-ea"/>
                          <a:cs typeface="+mn-cs"/>
                        </a:rPr>
                        <a:t>2</a:t>
                      </a:r>
                      <a:endParaRPr kumimoji="0" lang="en-MY" sz="10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Tw Cen MT" pitchFamily="34" charset="0"/>
                          <a:ea typeface="+mn-ea"/>
                          <a:cs typeface="+mn-cs"/>
                        </a:rPr>
                        <a:t>6</a:t>
                      </a:r>
                      <a:endParaRPr kumimoji="0" lang="en-MY" sz="10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Tw Cen MT" pitchFamily="34" charset="0"/>
                          <a:ea typeface="+mn-ea"/>
                          <a:cs typeface="+mn-cs"/>
                        </a:rPr>
                        <a:t>3</a:t>
                      </a:r>
                      <a:endParaRPr kumimoji="0" lang="en-MY" sz="10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Tw Cen MT" pitchFamily="34" charset="0"/>
                          <a:ea typeface="+mn-ea"/>
                          <a:cs typeface="+mn-cs"/>
                        </a:rPr>
                        <a:t>24</a:t>
                      </a:r>
                      <a:endParaRPr kumimoji="0" lang="en-MY" sz="10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extLst>
                  <a:ext uri="{0D108BD9-81ED-4DB2-BD59-A6C34878D82A}">
                    <a16:rowId xmlns:a16="http://schemas.microsoft.com/office/drawing/2014/main" val="10003"/>
                  </a:ext>
                </a:extLst>
              </a:tr>
              <a:tr h="238177">
                <a:tc>
                  <a:txBody>
                    <a:bodyPr/>
                    <a:lstStyle/>
                    <a:p>
                      <a:r>
                        <a:rPr lang="en-MY" sz="1000" dirty="0" smtClean="0">
                          <a:solidFill>
                            <a:schemeClr val="tx1"/>
                          </a:solidFill>
                          <a:latin typeface="Tw Cen MT" pitchFamily="34" charset="0"/>
                        </a:rPr>
                        <a:t>BIM Manager</a:t>
                      </a:r>
                      <a:endParaRPr lang="en-MY" sz="1000" dirty="0">
                        <a:solidFill>
                          <a:schemeClr val="tx1"/>
                        </a:solidFill>
                        <a:latin typeface="Tw Cen MT" pitchFamily="34" charset="0"/>
                      </a:endParaRPr>
                    </a:p>
                  </a:txBody>
                  <a:tcPr/>
                </a:tc>
                <a:tc>
                  <a:txBody>
                    <a:bodyPr/>
                    <a:lstStyle/>
                    <a:p>
                      <a:pPr algn="ctr"/>
                      <a:r>
                        <a:rPr lang="en-MY" sz="1000" dirty="0" smtClean="0">
                          <a:solidFill>
                            <a:schemeClr val="tx1"/>
                          </a:solidFill>
                          <a:latin typeface="Tw Cen MT" pitchFamily="34" charset="0"/>
                        </a:rPr>
                        <a:t>2</a:t>
                      </a:r>
                      <a:endParaRPr lang="en-MY" sz="1000" dirty="0">
                        <a:solidFill>
                          <a:schemeClr val="tx1"/>
                        </a:solidFill>
                        <a:latin typeface="Tw Cen MT" pitchFamily="34" charset="0"/>
                      </a:endParaRPr>
                    </a:p>
                  </a:txBody>
                  <a:tcPr/>
                </a:tc>
                <a:tc>
                  <a:txBody>
                    <a:bodyPr/>
                    <a:lstStyle/>
                    <a:p>
                      <a:pPr algn="ctr"/>
                      <a:r>
                        <a:rPr lang="en-MY" sz="1000" dirty="0" smtClean="0">
                          <a:solidFill>
                            <a:schemeClr val="tx1"/>
                          </a:solidFill>
                          <a:latin typeface="Tw Cen MT" pitchFamily="34" charset="0"/>
                        </a:rPr>
                        <a:t>10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Tw Cen MT" pitchFamily="34" charset="0"/>
                          <a:ea typeface="+mn-ea"/>
                          <a:cs typeface="+mn-cs"/>
                        </a:rPr>
                        <a:t>1</a:t>
                      </a:r>
                      <a:endParaRPr kumimoji="0" lang="en-MY" sz="10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Tw Cen MT" pitchFamily="34" charset="0"/>
                          <a:ea typeface="+mn-ea"/>
                          <a:cs typeface="+mn-cs"/>
                        </a:rPr>
                        <a:t>8</a:t>
                      </a:r>
                      <a:endParaRPr kumimoji="0" lang="en-MY" sz="10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Tw Cen MT" pitchFamily="34" charset="0"/>
                          <a:ea typeface="+mn-ea"/>
                          <a:cs typeface="+mn-cs"/>
                        </a:rPr>
                        <a:t>1</a:t>
                      </a:r>
                      <a:endParaRPr kumimoji="0" lang="en-MY" sz="10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Tw Cen MT" pitchFamily="34" charset="0"/>
                          <a:ea typeface="+mn-ea"/>
                          <a:cs typeface="+mn-cs"/>
                        </a:rPr>
                        <a:t>2</a:t>
                      </a:r>
                      <a:endParaRPr kumimoji="0" lang="en-MY" sz="10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extLst>
                  <a:ext uri="{0D108BD9-81ED-4DB2-BD59-A6C34878D82A}">
                    <a16:rowId xmlns:a16="http://schemas.microsoft.com/office/drawing/2014/main" val="10004"/>
                  </a:ext>
                </a:extLst>
              </a:tr>
              <a:tr h="254393">
                <a:tc>
                  <a:txBody>
                    <a:bodyPr/>
                    <a:lstStyle/>
                    <a:p>
                      <a:pPr algn="r"/>
                      <a:r>
                        <a:rPr lang="en-MY" sz="1000" b="1" dirty="0" smtClean="0">
                          <a:solidFill>
                            <a:schemeClr val="tx1"/>
                          </a:solidFill>
                          <a:latin typeface="Tw Cen MT" pitchFamily="34" charset="0"/>
                        </a:rPr>
                        <a:t>Total</a:t>
                      </a:r>
                      <a:endParaRPr lang="en-MY" sz="1000" b="1" dirty="0">
                        <a:solidFill>
                          <a:schemeClr val="tx1"/>
                        </a:solidFill>
                        <a:latin typeface="Tw Cen MT" pitchFamily="34" charset="0"/>
                      </a:endParaRPr>
                    </a:p>
                  </a:txBody>
                  <a:tcPr/>
                </a:tc>
                <a:tc>
                  <a:txBody>
                    <a:bodyPr/>
                    <a:lstStyle/>
                    <a:p>
                      <a:pPr algn="ctr"/>
                      <a:r>
                        <a:rPr lang="en-MY" sz="1000" b="1" dirty="0" smtClean="0">
                          <a:solidFill>
                            <a:schemeClr val="tx1"/>
                          </a:solidFill>
                          <a:latin typeface="Tw Cen MT" pitchFamily="34" charset="0"/>
                        </a:rPr>
                        <a:t>79</a:t>
                      </a:r>
                      <a:endParaRPr lang="en-MY" sz="1000" b="1" dirty="0">
                        <a:solidFill>
                          <a:schemeClr val="tx1"/>
                        </a:solidFill>
                        <a:latin typeface="Tw Cen MT" pitchFamily="34" charset="0"/>
                      </a:endParaRPr>
                    </a:p>
                  </a:txBody>
                  <a:tcPr/>
                </a:tc>
                <a:tc>
                  <a:txBody>
                    <a:bodyPr/>
                    <a:lstStyle/>
                    <a:p>
                      <a:pPr algn="ctr"/>
                      <a:r>
                        <a:rPr lang="en-MY" sz="1000" b="1" dirty="0" smtClean="0">
                          <a:solidFill>
                            <a:schemeClr val="tx1"/>
                          </a:solidFill>
                          <a:latin typeface="Tw Cen MT" pitchFamily="34" charset="0"/>
                        </a:rPr>
                        <a:t>1478</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smtClean="0">
                          <a:ln>
                            <a:noFill/>
                          </a:ln>
                          <a:solidFill>
                            <a:schemeClr val="tx1"/>
                          </a:solidFill>
                          <a:effectLst/>
                          <a:uLnTx/>
                          <a:uFillTx/>
                          <a:latin typeface="Tw Cen MT" pitchFamily="34" charset="0"/>
                          <a:ea typeface="+mn-ea"/>
                          <a:cs typeface="+mn-cs"/>
                        </a:rPr>
                        <a:t>70</a:t>
                      </a:r>
                      <a:endParaRPr kumimoji="0" lang="en-MY" sz="1000" b="1"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chemeClr val="tx1"/>
                          </a:solidFill>
                          <a:effectLst/>
                          <a:uLnTx/>
                          <a:uFillTx/>
                          <a:latin typeface="Tw Cen MT" pitchFamily="34" charset="0"/>
                          <a:ea typeface="+mn-ea"/>
                          <a:cs typeface="+mn-cs"/>
                        </a:rPr>
                        <a:t>1321</a:t>
                      </a:r>
                      <a:endParaRPr kumimoji="0" lang="en-MY" sz="1000" b="1"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chemeClr val="tx1"/>
                          </a:solidFill>
                          <a:effectLst/>
                          <a:uLnTx/>
                          <a:uFillTx/>
                          <a:latin typeface="Tw Cen MT" pitchFamily="34" charset="0"/>
                          <a:ea typeface="+mn-ea"/>
                          <a:cs typeface="+mn-cs"/>
                        </a:rPr>
                        <a:t>19</a:t>
                      </a:r>
                      <a:endParaRPr kumimoji="0" lang="en-MY" sz="1000" b="1"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chemeClr val="tx1"/>
                          </a:solidFill>
                          <a:effectLst/>
                          <a:uLnTx/>
                          <a:uFillTx/>
                          <a:latin typeface="Tw Cen MT" pitchFamily="34" charset="0"/>
                          <a:ea typeface="+mn-ea"/>
                          <a:cs typeface="+mn-cs"/>
                        </a:rPr>
                        <a:t>316</a:t>
                      </a:r>
                      <a:endParaRPr kumimoji="0" lang="en-MY" sz="1000" b="1"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6277643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ms-MY" sz="1000" dirty="0" smtClean="0">
                          <a:solidFill>
                            <a:schemeClr val="tx1"/>
                          </a:solidFill>
                          <a:latin typeface="Tw Cen MT" panose="020B0602020104020603" pitchFamily="34" charset="0"/>
                        </a:rPr>
                        <a:t>Hj.</a:t>
                      </a:r>
                      <a:r>
                        <a:rPr lang="ms-MY" sz="1000" baseline="0" dirty="0" smtClean="0">
                          <a:solidFill>
                            <a:schemeClr val="tx1"/>
                          </a:solidFill>
                          <a:latin typeface="Tw Cen MT" panose="020B0602020104020603" pitchFamily="34" charset="0"/>
                        </a:rPr>
                        <a:t> Razuki Ibrahim</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Jasni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370722"/>
          <a:ext cx="4593266" cy="1770955"/>
        </p:xfrm>
        <a:graphic>
          <a:graphicData uri="http://schemas.openxmlformats.org/drawingml/2006/table">
            <a:tbl>
              <a:tblPr firstRow="1" bandRow="1">
                <a:tableStyleId>{5C22544A-7EE6-4342-B048-85BDC9FD1C3A}</a:tableStyleId>
              </a:tblPr>
              <a:tblGrid>
                <a:gridCol w="459326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smtClean="0">
                          <a:solidFill>
                            <a:schemeClr val="tx1"/>
                          </a:solidFill>
                          <a:latin typeface="Tw Cen MT" panose="020B0602020104020603" pitchFamily="34" charset="0"/>
                          <a:ea typeface="+mn-ea"/>
                          <a:cs typeface="+mn-cs"/>
                        </a:rPr>
                        <a:t>BIM Submission using 4 pilot projects for 4 selected PBT by Q1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P4 - Roll out technology advantage across project life-cycle 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P4b - Establish reference centre to support the development and adoption of BIM and modern methods </a:t>
                      </a: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06180"/>
            <a:ext cx="6864535" cy="2708434"/>
          </a:xfrm>
          <a:prstGeom prst="rect">
            <a:avLst/>
          </a:prstGeom>
          <a:noFill/>
        </p:spPr>
        <p:txBody>
          <a:bodyPr wrap="square" rtlCol="0">
            <a:spAutoFit/>
          </a:bodyPr>
          <a:lstStyle/>
          <a:p>
            <a:r>
              <a:rPr lang="en-US" sz="1000" dirty="0">
                <a:latin typeface="Tw Cen MT" panose="020B0602020104020603" pitchFamily="34" charset="0"/>
              </a:rPr>
              <a:t>This KPI is under the purview of IWG11.</a:t>
            </a:r>
          </a:p>
          <a:p>
            <a:endParaRPr lang="en-MY" sz="500" u="sng" dirty="0" smtClean="0">
              <a:latin typeface="Tw Cen MT" panose="020B0602020104020603" pitchFamily="34" charset="0"/>
            </a:endParaRPr>
          </a:p>
          <a:p>
            <a:r>
              <a:rPr lang="en-MY" sz="1000" b="1" dirty="0" smtClean="0">
                <a:latin typeface="Tw Cen MT" panose="020B0602020104020603" pitchFamily="34" charset="0"/>
              </a:rPr>
              <a:t>Agreement to Adopt BIM </a:t>
            </a:r>
            <a:r>
              <a:rPr lang="en-MY" sz="1000" b="1" dirty="0">
                <a:latin typeface="Tw Cen MT" panose="020B0602020104020603" pitchFamily="34" charset="0"/>
              </a:rPr>
              <a:t>eSubmission by </a:t>
            </a:r>
            <a:r>
              <a:rPr lang="en-MY" sz="1000" b="1" dirty="0" smtClean="0">
                <a:latin typeface="Tw Cen MT" panose="020B0602020104020603" pitchFamily="34" charset="0"/>
              </a:rPr>
              <a:t>PBT </a:t>
            </a:r>
            <a:endParaRPr lang="en-MY" sz="1000" b="1" dirty="0">
              <a:latin typeface="Tw Cen MT" panose="020B0602020104020603" pitchFamily="34" charset="0"/>
            </a:endParaRPr>
          </a:p>
          <a:p>
            <a:pPr algn="just"/>
            <a:r>
              <a:rPr lang="en-MY" sz="1000" dirty="0" smtClean="0">
                <a:latin typeface="Tw Cen MT" panose="020B0602020104020603" pitchFamily="34" charset="0"/>
              </a:rPr>
              <a:t>Four (4) PBTs agreed to adopt BIM e-Submission by 2017. They are Putrajaya Corporation (PJC), </a:t>
            </a:r>
            <a:r>
              <a:rPr lang="en-MY" sz="1000" dirty="0" err="1" smtClean="0">
                <a:latin typeface="Tw Cen MT" panose="020B0602020104020603" pitchFamily="34" charset="0"/>
              </a:rPr>
              <a:t>Majlis</a:t>
            </a:r>
            <a:r>
              <a:rPr lang="en-MY" sz="1000" dirty="0" smtClean="0">
                <a:latin typeface="Tw Cen MT" panose="020B0602020104020603" pitchFamily="34" charset="0"/>
              </a:rPr>
              <a:t> </a:t>
            </a:r>
            <a:r>
              <a:rPr lang="en-MY" sz="1000" dirty="0" err="1" smtClean="0">
                <a:latin typeface="Tw Cen MT" panose="020B0602020104020603" pitchFamily="34" charset="0"/>
              </a:rPr>
              <a:t>Bandaraya</a:t>
            </a:r>
            <a:r>
              <a:rPr lang="en-MY" sz="1000" dirty="0" smtClean="0">
                <a:latin typeface="Tw Cen MT" panose="020B0602020104020603" pitchFamily="34" charset="0"/>
              </a:rPr>
              <a:t> </a:t>
            </a:r>
            <a:r>
              <a:rPr lang="en-MY" sz="1000" dirty="0" err="1" smtClean="0">
                <a:latin typeface="Tw Cen MT" panose="020B0602020104020603" pitchFamily="34" charset="0"/>
              </a:rPr>
              <a:t>Petaling</a:t>
            </a:r>
            <a:r>
              <a:rPr lang="en-MY" sz="1000" dirty="0" smtClean="0">
                <a:latin typeface="Tw Cen MT" panose="020B0602020104020603" pitchFamily="34" charset="0"/>
              </a:rPr>
              <a:t> Jaya (MBPJ), </a:t>
            </a:r>
            <a:r>
              <a:rPr lang="en-MY" sz="1000" dirty="0" err="1" smtClean="0">
                <a:latin typeface="Tw Cen MT" panose="020B0602020104020603" pitchFamily="34" charset="0"/>
              </a:rPr>
              <a:t>Majlis</a:t>
            </a:r>
            <a:r>
              <a:rPr lang="en-MY" sz="1000" dirty="0" smtClean="0">
                <a:latin typeface="Tw Cen MT" panose="020B0602020104020603" pitchFamily="34" charset="0"/>
              </a:rPr>
              <a:t> </a:t>
            </a:r>
            <a:r>
              <a:rPr lang="en-MY" sz="1000" dirty="0" err="1" smtClean="0">
                <a:latin typeface="Tw Cen MT" panose="020B0602020104020603" pitchFamily="34" charset="0"/>
              </a:rPr>
              <a:t>Perbandaran</a:t>
            </a:r>
            <a:r>
              <a:rPr lang="en-MY" sz="1000" dirty="0" smtClean="0">
                <a:latin typeface="Tw Cen MT" panose="020B0602020104020603" pitchFamily="34" charset="0"/>
              </a:rPr>
              <a:t> </a:t>
            </a:r>
            <a:r>
              <a:rPr lang="en-MY" sz="1000" dirty="0" err="1" smtClean="0">
                <a:latin typeface="Tw Cen MT" panose="020B0602020104020603" pitchFamily="34" charset="0"/>
              </a:rPr>
              <a:t>Kangar</a:t>
            </a:r>
            <a:r>
              <a:rPr lang="en-MY" sz="1000" dirty="0" smtClean="0">
                <a:latin typeface="Tw Cen MT" panose="020B0602020104020603" pitchFamily="34" charset="0"/>
              </a:rPr>
              <a:t> (MPK) and </a:t>
            </a:r>
            <a:r>
              <a:rPr lang="en-MY" sz="1000" dirty="0" err="1" smtClean="0">
                <a:latin typeface="Tw Cen MT" panose="020B0602020104020603" pitchFamily="34" charset="0"/>
              </a:rPr>
              <a:t>Majlis</a:t>
            </a:r>
            <a:r>
              <a:rPr lang="en-MY" sz="1000" dirty="0" smtClean="0">
                <a:latin typeface="Tw Cen MT" panose="020B0602020104020603" pitchFamily="34" charset="0"/>
              </a:rPr>
              <a:t> </a:t>
            </a:r>
            <a:r>
              <a:rPr lang="en-MY" sz="1000" dirty="0" err="1" smtClean="0">
                <a:latin typeface="Tw Cen MT" panose="020B0602020104020603" pitchFamily="34" charset="0"/>
              </a:rPr>
              <a:t>Bandaraya</a:t>
            </a:r>
            <a:r>
              <a:rPr lang="en-MY" sz="1000" dirty="0" smtClean="0">
                <a:latin typeface="Tw Cen MT" panose="020B0602020104020603" pitchFamily="34" charset="0"/>
              </a:rPr>
              <a:t> Melaka </a:t>
            </a:r>
            <a:r>
              <a:rPr lang="en-MY" sz="1000" dirty="0" err="1" smtClean="0">
                <a:latin typeface="Tw Cen MT" panose="020B0602020104020603" pitchFamily="34" charset="0"/>
              </a:rPr>
              <a:t>Bersejarah</a:t>
            </a:r>
            <a:r>
              <a:rPr lang="en-MY" sz="1000" dirty="0" smtClean="0">
                <a:latin typeface="Tw Cen MT" panose="020B0602020104020603" pitchFamily="34" charset="0"/>
              </a:rPr>
              <a:t> (MBMB).</a:t>
            </a:r>
          </a:p>
          <a:p>
            <a:pPr algn="just"/>
            <a:endParaRPr lang="en-MY" sz="500" dirty="0" smtClean="0">
              <a:latin typeface="Tw Cen MT" panose="020B0602020104020603" pitchFamily="34" charset="0"/>
            </a:endParaRPr>
          </a:p>
          <a:p>
            <a:pPr algn="just"/>
            <a:r>
              <a:rPr lang="en-MY" sz="1000" b="1" dirty="0" smtClean="0">
                <a:latin typeface="Tw Cen MT" panose="020B0602020104020603" pitchFamily="34" charset="0"/>
              </a:rPr>
              <a:t>User Requirement Studies (URS)</a:t>
            </a:r>
          </a:p>
          <a:p>
            <a:pPr algn="just"/>
            <a:r>
              <a:rPr lang="en-MY" sz="1000" dirty="0" smtClean="0">
                <a:latin typeface="Tw Cen MT" panose="020B0602020104020603" pitchFamily="34" charset="0"/>
              </a:rPr>
              <a:t>By Q2 2018, </a:t>
            </a:r>
            <a:r>
              <a:rPr lang="en-US" sz="1000" dirty="0" smtClean="0">
                <a:latin typeface="Tw Cen MT" pitchFamily="34" charset="0"/>
              </a:rPr>
              <a:t>URS for </a:t>
            </a:r>
            <a:r>
              <a:rPr lang="en-US" sz="1000" dirty="0">
                <a:latin typeface="Tw Cen MT" pitchFamily="34" charset="0"/>
              </a:rPr>
              <a:t>BIM based building design </a:t>
            </a:r>
            <a:r>
              <a:rPr lang="en-US" sz="1000" dirty="0" smtClean="0">
                <a:latin typeface="Tw Cen MT" pitchFamily="34" charset="0"/>
              </a:rPr>
              <a:t>review and </a:t>
            </a:r>
            <a:r>
              <a:rPr lang="en-US" sz="1000" dirty="0">
                <a:latin typeface="Tw Cen MT" pitchFamily="34" charset="0"/>
              </a:rPr>
              <a:t>checking </a:t>
            </a:r>
            <a:r>
              <a:rPr lang="en-US" sz="1000" dirty="0" smtClean="0">
                <a:latin typeface="Tw Cen MT" pitchFamily="34" charset="0"/>
              </a:rPr>
              <a:t>system have been completed </a:t>
            </a:r>
            <a:r>
              <a:rPr lang="en-MY" sz="1000" dirty="0">
                <a:latin typeface="Tw Cen MT" panose="020B0602020104020603" pitchFamily="34" charset="0"/>
              </a:rPr>
              <a:t>for 4 PBTs </a:t>
            </a:r>
            <a:r>
              <a:rPr lang="en-MY" sz="1000" dirty="0" smtClean="0">
                <a:latin typeface="Tw Cen MT" panose="020B0602020104020603" pitchFamily="34" charset="0"/>
              </a:rPr>
              <a:t>which </a:t>
            </a:r>
            <a:r>
              <a:rPr lang="en-US" sz="1000" dirty="0" smtClean="0">
                <a:latin typeface="Tw Cen MT" pitchFamily="34" charset="0"/>
              </a:rPr>
              <a:t>are</a:t>
            </a:r>
            <a:r>
              <a:rPr lang="en-MY" sz="1000" dirty="0" smtClean="0">
                <a:latin typeface="Tw Cen MT" panose="020B0602020104020603" pitchFamily="34" charset="0"/>
              </a:rPr>
              <a:t> PJC, MBPJ MPK and MBMB. </a:t>
            </a:r>
          </a:p>
          <a:p>
            <a:pPr algn="just"/>
            <a:endParaRPr lang="en-MY" sz="500" dirty="0">
              <a:latin typeface="Tw Cen MT" panose="020B0602020104020603" pitchFamily="34" charset="0"/>
            </a:endParaRPr>
          </a:p>
          <a:p>
            <a:pPr algn="just"/>
            <a:r>
              <a:rPr lang="en-MY" sz="1000" b="1" dirty="0" smtClean="0">
                <a:latin typeface="Tw Cen MT" panose="020B0602020104020603" pitchFamily="34" charset="0"/>
              </a:rPr>
              <a:t>System Development</a:t>
            </a:r>
          </a:p>
          <a:p>
            <a:pPr algn="just"/>
            <a:r>
              <a:rPr lang="en-MY" sz="1000" dirty="0" smtClean="0">
                <a:latin typeface="Tw Cen MT" panose="020B0602020104020603" pitchFamily="34" charset="0"/>
              </a:rPr>
              <a:t>By Q2 2018, system development for all 4 PBTs have been completed and User Acceptance Test (UAT) is on-going. </a:t>
            </a:r>
          </a:p>
          <a:p>
            <a:pPr algn="just"/>
            <a:endParaRPr lang="en-MY" sz="500" dirty="0">
              <a:latin typeface="Tw Cen MT" panose="020B0602020104020603" pitchFamily="34" charset="0"/>
            </a:endParaRPr>
          </a:p>
          <a:p>
            <a:pPr algn="just"/>
            <a:r>
              <a:rPr lang="en-MY" sz="1000" b="1" dirty="0" smtClean="0">
                <a:latin typeface="Tw Cen MT" panose="020B0602020104020603" pitchFamily="34" charset="0"/>
              </a:rPr>
              <a:t>System Operator Training</a:t>
            </a:r>
          </a:p>
          <a:p>
            <a:pPr algn="just"/>
            <a:r>
              <a:rPr lang="en-MY" sz="1000" dirty="0" smtClean="0">
                <a:latin typeface="Tw Cen MT" panose="020B0602020104020603" pitchFamily="34" charset="0"/>
              </a:rPr>
              <a:t>Seven (7) personnel from PJC were trained as system operator. </a:t>
            </a:r>
          </a:p>
          <a:p>
            <a:pPr algn="just"/>
            <a:endParaRPr lang="en-MY" sz="500" dirty="0">
              <a:latin typeface="Tw Cen MT" panose="020B0602020104020603" pitchFamily="34" charset="0"/>
            </a:endParaRPr>
          </a:p>
          <a:p>
            <a:pPr algn="just"/>
            <a:r>
              <a:rPr lang="en-MY" sz="1000" b="1" dirty="0" smtClean="0">
                <a:latin typeface="Tw Cen MT" panose="020B0602020104020603" pitchFamily="34" charset="0"/>
              </a:rPr>
              <a:t>Pilot Project Roll-out</a:t>
            </a:r>
          </a:p>
          <a:p>
            <a:pPr algn="just"/>
            <a:r>
              <a:rPr lang="en-MY" sz="1000" dirty="0" smtClean="0">
                <a:latin typeface="Tw Cen MT" panose="020B0602020104020603" pitchFamily="34" charset="0"/>
              </a:rPr>
              <a:t>Four (4) residential projects (one </a:t>
            </a:r>
            <a:r>
              <a:rPr lang="en-MY" sz="1000" dirty="0">
                <a:latin typeface="Tw Cen MT" panose="020B0602020104020603" pitchFamily="34" charset="0"/>
              </a:rPr>
              <a:t>from each PBT) </a:t>
            </a:r>
            <a:r>
              <a:rPr lang="en-MY" sz="1000" dirty="0" smtClean="0">
                <a:latin typeface="Tw Cen MT" panose="020B0602020104020603" pitchFamily="34" charset="0"/>
              </a:rPr>
              <a:t>will be identified and used for pilot implementation of BIM eSubmission by 2020. </a:t>
            </a:r>
          </a:p>
          <a:p>
            <a:pPr algn="just"/>
            <a:endParaRPr lang="en-US" sz="500" b="1" u="sng" dirty="0" smtClean="0">
              <a:latin typeface="Tw Cen MT" panose="020B0602020104020603" pitchFamily="34" charset="0"/>
            </a:endParaRPr>
          </a:p>
          <a:p>
            <a:pPr algn="just"/>
            <a:r>
              <a:rPr lang="en-US" sz="1000" dirty="0" smtClean="0">
                <a:latin typeface="Tw Cen MT" pitchFamily="34" charset="0"/>
              </a:rPr>
              <a:t>National BIM </a:t>
            </a:r>
            <a:r>
              <a:rPr lang="en-US" sz="1000" dirty="0" err="1" smtClean="0">
                <a:latin typeface="Tw Cen MT" pitchFamily="34" charset="0"/>
              </a:rPr>
              <a:t>eSubmission</a:t>
            </a:r>
            <a:r>
              <a:rPr lang="en-US" sz="1000" dirty="0" smtClean="0">
                <a:latin typeface="Tw Cen MT" pitchFamily="34" charset="0"/>
              </a:rPr>
              <a:t> (</a:t>
            </a:r>
            <a:r>
              <a:rPr lang="en-US" sz="1000" dirty="0" err="1" smtClean="0">
                <a:latin typeface="Tw Cen MT" pitchFamily="34" charset="0"/>
              </a:rPr>
              <a:t>NBeS</a:t>
            </a:r>
            <a:r>
              <a:rPr lang="en-US" sz="1000" dirty="0" smtClean="0">
                <a:latin typeface="Tw Cen MT" pitchFamily="34" charset="0"/>
              </a:rPr>
              <a:t>) phase II for BOMBA is in progress and will be completed by end of 2019. </a:t>
            </a:r>
            <a:endParaRPr lang="en-MY" sz="1000" dirty="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P4-072</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9"/>
          <a:ext cx="6858000" cy="2203282"/>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39702">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544158">
                  <a:extLst>
                    <a:ext uri="{9D8B030D-6E8A-4147-A177-3AD203B41FA5}">
                      <a16:colId xmlns:a16="http://schemas.microsoft.com/office/drawing/2014/main" val="3666211108"/>
                    </a:ext>
                  </a:extLst>
                </a:gridCol>
                <a:gridCol w="1209677">
                  <a:extLst>
                    <a:ext uri="{9D8B030D-6E8A-4147-A177-3AD203B41FA5}">
                      <a16:colId xmlns:a16="http://schemas.microsoft.com/office/drawing/2014/main" val="2017577163"/>
                    </a:ext>
                  </a:extLst>
                </a:gridCol>
              </a:tblGrid>
              <a:tr h="405211">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98071">
                <a:tc>
                  <a:txBody>
                    <a:bodyPr/>
                    <a:lstStyle/>
                    <a:p>
                      <a:pPr>
                        <a:lnSpc>
                          <a:spcPct val="100000"/>
                        </a:lnSpc>
                        <a:defRPr/>
                      </a:pPr>
                      <a:r>
                        <a:rPr lang="en-US" sz="900" dirty="0" smtClean="0">
                          <a:solidFill>
                            <a:srgbClr val="000000"/>
                          </a:solidFill>
                          <a:latin typeface="Tw Cen MT" pitchFamily="34" charset="0"/>
                        </a:rPr>
                        <a:t>4 selected PBT  agreement to adopt BIM e-submission (MBPJ, PJC, Melaka &amp;</a:t>
                      </a:r>
                      <a:r>
                        <a:rPr lang="en-US" sz="900" baseline="0" dirty="0" smtClean="0">
                          <a:solidFill>
                            <a:srgbClr val="000000"/>
                          </a:solidFill>
                          <a:latin typeface="Tw Cen MT" pitchFamily="34" charset="0"/>
                        </a:rPr>
                        <a:t> </a:t>
                      </a:r>
                      <a:r>
                        <a:rPr lang="en-US" sz="900" dirty="0" smtClean="0">
                          <a:solidFill>
                            <a:srgbClr val="000000"/>
                          </a:solidFill>
                          <a:latin typeface="Tw Cen MT" pitchFamily="34" charset="0"/>
                        </a:rPr>
                        <a:t>Perlis ) secured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defRPr/>
                      </a:pPr>
                      <a:r>
                        <a:rPr lang="en-US" sz="900" dirty="0" smtClean="0">
                          <a:solidFill>
                            <a:srgbClr val="000000"/>
                          </a:solidFill>
                          <a:latin typeface="Tw Cen MT" pitchFamily="34" charset="0"/>
                        </a:rPr>
                        <a:t>User requirement study for BIM based building design review &amp; checking system completed for 2 PBTs</a:t>
                      </a:r>
                    </a:p>
                    <a:p>
                      <a:pPr>
                        <a:lnSpc>
                          <a:spcPct val="100000"/>
                        </a:lnSpc>
                        <a:defRPr/>
                      </a:pPr>
                      <a:endParaRPr lang="en-US" sz="900" dirty="0" smtClean="0">
                        <a:solidFill>
                          <a:srgbClr val="000000"/>
                        </a:solidFill>
                        <a:latin typeface="Tw Cen MT" pitchFamily="34" charset="0"/>
                      </a:endParaRPr>
                    </a:p>
                    <a:p>
                      <a:pPr>
                        <a:lnSpc>
                          <a:spcPct val="100000"/>
                        </a:lnSpc>
                        <a:defRPr/>
                      </a:pPr>
                      <a:r>
                        <a:rPr lang="en-US" sz="900" dirty="0" smtClean="0">
                          <a:solidFill>
                            <a:srgbClr val="000000"/>
                          </a:solidFill>
                          <a:latin typeface="Tw Cen MT" pitchFamily="34" charset="0"/>
                        </a:rPr>
                        <a:t>BIM operators from selected 2 PBTs  trained </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defRPr/>
                      </a:pPr>
                      <a:r>
                        <a:rPr lang="en-US" sz="900" dirty="0" smtClean="0">
                          <a:solidFill>
                            <a:srgbClr val="000000"/>
                          </a:solidFill>
                          <a:latin typeface="Tw Cen MT" pitchFamily="34" charset="0"/>
                        </a:rPr>
                        <a:t>BIM based building design review &amp; checking system developed for selected 2 PBTs</a:t>
                      </a:r>
                    </a:p>
                    <a:p>
                      <a:pPr>
                        <a:lnSpc>
                          <a:spcPct val="100000"/>
                        </a:lnSpc>
                        <a:defRPr/>
                      </a:pPr>
                      <a:endParaRPr lang="en-US" sz="900" dirty="0" smtClean="0">
                        <a:solidFill>
                          <a:srgbClr val="000000"/>
                        </a:solidFill>
                        <a:latin typeface="Tw Cen MT" pitchFamily="34" charset="0"/>
                      </a:endParaRPr>
                    </a:p>
                    <a:p>
                      <a:pPr>
                        <a:lnSpc>
                          <a:spcPct val="100000"/>
                        </a:lnSpc>
                        <a:defRPr/>
                      </a:pPr>
                      <a:r>
                        <a:rPr lang="en-US" sz="900" dirty="0" smtClean="0">
                          <a:solidFill>
                            <a:srgbClr val="000000"/>
                          </a:solidFill>
                          <a:latin typeface="Tw Cen MT" pitchFamily="34" charset="0"/>
                        </a:rPr>
                        <a:t>User requirement study for BIM based building design review &amp; checking system completed for 2 more PBTs</a:t>
                      </a:r>
                      <a:endParaRPr lang="ms-MY" sz="900" dirty="0" smtClean="0">
                        <a:solidFill>
                          <a:srgbClr val="000000"/>
                        </a:solidFill>
                        <a:latin typeface="Tw Cen MT" pitchFamily="34" charset="0"/>
                      </a:endParaRPr>
                    </a:p>
                  </a:txBody>
                  <a:tcPr>
                    <a:solidFill>
                      <a:schemeClr val="bg2">
                        <a:lumMod val="50000"/>
                        <a:alpha val="13000"/>
                      </a:schemeClr>
                    </a:solidFill>
                  </a:tcPr>
                </a:tc>
                <a:tc>
                  <a:txBody>
                    <a:bodyPr/>
                    <a:lstStyle/>
                    <a:p>
                      <a:pPr>
                        <a:lnSpc>
                          <a:spcPct val="100000"/>
                        </a:lnSpc>
                        <a:defRPr/>
                      </a:pPr>
                      <a:r>
                        <a:rPr lang="en-US" sz="900" dirty="0" smtClean="0">
                          <a:solidFill>
                            <a:srgbClr val="000000"/>
                          </a:solidFill>
                          <a:latin typeface="Tw Cen MT" pitchFamily="34" charset="0"/>
                        </a:rPr>
                        <a:t>Pilot project BIM Based Submission System on selected 2 PBTs launched</a:t>
                      </a:r>
                    </a:p>
                    <a:p>
                      <a:pPr>
                        <a:lnSpc>
                          <a:spcPct val="100000"/>
                        </a:lnSpc>
                        <a:defRPr/>
                      </a:pPr>
                      <a:endParaRPr lang="en-US" sz="900" dirty="0" smtClean="0">
                        <a:solidFill>
                          <a:srgbClr val="000000"/>
                        </a:solidFill>
                        <a:latin typeface="Tw Cen MT" pitchFamily="34" charset="0"/>
                      </a:endParaRPr>
                    </a:p>
                    <a:p>
                      <a:pPr>
                        <a:lnSpc>
                          <a:spcPct val="100000"/>
                        </a:lnSpc>
                        <a:defRPr/>
                      </a:pPr>
                      <a:r>
                        <a:rPr lang="en-US" sz="900" dirty="0" smtClean="0">
                          <a:solidFill>
                            <a:srgbClr val="000000"/>
                          </a:solidFill>
                          <a:latin typeface="Tw Cen MT" pitchFamily="34" charset="0"/>
                        </a:rPr>
                        <a:t>BIM operator s for selected 2 PBTs  trained </a:t>
                      </a:r>
                    </a:p>
                    <a:p>
                      <a:pPr>
                        <a:lnSpc>
                          <a:spcPct val="100000"/>
                        </a:lnSpc>
                        <a:defRPr/>
                      </a:pPr>
                      <a:endParaRPr lang="en-US" sz="900" dirty="0" smtClean="0">
                        <a:solidFill>
                          <a:srgbClr val="000000"/>
                        </a:solidFill>
                        <a:latin typeface="Tw Cen MT" pitchFamily="34" charset="0"/>
                      </a:endParaRPr>
                    </a:p>
                    <a:p>
                      <a:pPr>
                        <a:lnSpc>
                          <a:spcPct val="100000"/>
                        </a:lnSpc>
                        <a:defRPr/>
                      </a:pPr>
                      <a:r>
                        <a:rPr lang="en-US" sz="900" dirty="0" smtClean="0">
                          <a:solidFill>
                            <a:srgbClr val="000000"/>
                          </a:solidFill>
                          <a:latin typeface="Tw Cen MT" pitchFamily="34" charset="0"/>
                        </a:rPr>
                        <a:t>BIM based building design review &amp; checking system developed for 2 more PBTs</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231F20"/>
                          </a:solidFill>
                          <a:latin typeface="Tw Cen MT" pitchFamily="34" charset="0"/>
                        </a:rPr>
                        <a:t>BIM Based Submission System operated by  the selected  2 PBTs</a:t>
                      </a:r>
                      <a:endParaRPr lang="ms-MY" sz="900" dirty="0" smtClean="0">
                        <a:solidFill>
                          <a:srgbClr val="231F20"/>
                        </a:solidFill>
                        <a:latin typeface="Tw Cen MT" pitchFamily="34" charset="0"/>
                      </a:endParaRP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4140308284"/>
              </p:ext>
            </p:extLst>
          </p:nvPr>
        </p:nvGraphicFramePr>
        <p:xfrm>
          <a:off x="209549" y="7338385"/>
          <a:ext cx="6419850" cy="1615115"/>
        </p:xfrm>
        <a:graphic>
          <a:graphicData uri="http://schemas.openxmlformats.org/drawingml/2006/table">
            <a:tbl>
              <a:tblPr firstRow="1" bandRow="1">
                <a:tableStyleId>{5940675A-B579-460E-94D1-54222C63F5DA}</a:tableStyleId>
              </a:tblPr>
              <a:tblGrid>
                <a:gridCol w="2385960">
                  <a:extLst>
                    <a:ext uri="{9D8B030D-6E8A-4147-A177-3AD203B41FA5}">
                      <a16:colId xmlns:a16="http://schemas.microsoft.com/office/drawing/2014/main" val="20000"/>
                    </a:ext>
                  </a:extLst>
                </a:gridCol>
                <a:gridCol w="818910">
                  <a:extLst>
                    <a:ext uri="{9D8B030D-6E8A-4147-A177-3AD203B41FA5}">
                      <a16:colId xmlns:a16="http://schemas.microsoft.com/office/drawing/2014/main" val="20001"/>
                    </a:ext>
                  </a:extLst>
                </a:gridCol>
                <a:gridCol w="818910">
                  <a:extLst>
                    <a:ext uri="{9D8B030D-6E8A-4147-A177-3AD203B41FA5}">
                      <a16:colId xmlns:a16="http://schemas.microsoft.com/office/drawing/2014/main" val="20002"/>
                    </a:ext>
                  </a:extLst>
                </a:gridCol>
                <a:gridCol w="818910">
                  <a:extLst>
                    <a:ext uri="{9D8B030D-6E8A-4147-A177-3AD203B41FA5}">
                      <a16:colId xmlns:a16="http://schemas.microsoft.com/office/drawing/2014/main" val="20003"/>
                    </a:ext>
                  </a:extLst>
                </a:gridCol>
                <a:gridCol w="818910">
                  <a:extLst>
                    <a:ext uri="{9D8B030D-6E8A-4147-A177-3AD203B41FA5}">
                      <a16:colId xmlns:a16="http://schemas.microsoft.com/office/drawing/2014/main" val="20004"/>
                    </a:ext>
                  </a:extLst>
                </a:gridCol>
                <a:gridCol w="758250">
                  <a:extLst>
                    <a:ext uri="{9D8B030D-6E8A-4147-A177-3AD203B41FA5}">
                      <a16:colId xmlns:a16="http://schemas.microsoft.com/office/drawing/2014/main" val="20005"/>
                    </a:ext>
                  </a:extLst>
                </a:gridCol>
              </a:tblGrid>
              <a:tr h="226714">
                <a:tc>
                  <a:txBody>
                    <a:bodyPr/>
                    <a:lstStyle/>
                    <a:p>
                      <a:pPr algn="ctr"/>
                      <a:r>
                        <a:rPr lang="en-MY" sz="900" b="1" dirty="0" smtClean="0">
                          <a:latin typeface="Tw Cen MT" pitchFamily="34" charset="0"/>
                        </a:rPr>
                        <a:t>Milestones</a:t>
                      </a:r>
                      <a:endParaRPr lang="en-MY" sz="900" b="1" dirty="0">
                        <a:latin typeface="Tw Cen MT" pitchFamily="34" charset="0"/>
                      </a:endParaRPr>
                    </a:p>
                  </a:txBody>
                  <a:tcPr>
                    <a:solidFill>
                      <a:schemeClr val="bg1">
                        <a:lumMod val="85000"/>
                      </a:schemeClr>
                    </a:solidFill>
                  </a:tcPr>
                </a:tc>
                <a:tc>
                  <a:txBody>
                    <a:bodyPr/>
                    <a:lstStyle/>
                    <a:p>
                      <a:pPr algn="ctr"/>
                      <a:r>
                        <a:rPr lang="en-MY" sz="900" b="1" dirty="0" smtClean="0">
                          <a:latin typeface="Tw Cen MT" pitchFamily="34" charset="0"/>
                        </a:rPr>
                        <a:t>PJC</a:t>
                      </a:r>
                      <a:endParaRPr lang="en-MY" sz="900" b="1" dirty="0">
                        <a:latin typeface="Tw Cen MT" pitchFamily="34" charset="0"/>
                      </a:endParaRPr>
                    </a:p>
                  </a:txBody>
                  <a:tcPr>
                    <a:solidFill>
                      <a:schemeClr val="bg1">
                        <a:lumMod val="85000"/>
                      </a:schemeClr>
                    </a:solidFill>
                  </a:tcPr>
                </a:tc>
                <a:tc>
                  <a:txBody>
                    <a:bodyPr/>
                    <a:lstStyle/>
                    <a:p>
                      <a:pPr algn="ctr"/>
                      <a:r>
                        <a:rPr lang="en-MY" sz="900" b="1" dirty="0" smtClean="0">
                          <a:latin typeface="Tw Cen MT" pitchFamily="34" charset="0"/>
                        </a:rPr>
                        <a:t>MBPJ</a:t>
                      </a:r>
                      <a:endParaRPr lang="en-MY" sz="900" b="1" dirty="0">
                        <a:latin typeface="Tw Cen MT" pitchFamily="34" charset="0"/>
                      </a:endParaRPr>
                    </a:p>
                  </a:txBody>
                  <a:tcPr>
                    <a:solidFill>
                      <a:schemeClr val="bg1">
                        <a:lumMod val="85000"/>
                      </a:schemeClr>
                    </a:solidFill>
                  </a:tcPr>
                </a:tc>
                <a:tc>
                  <a:txBody>
                    <a:bodyPr/>
                    <a:lstStyle/>
                    <a:p>
                      <a:pPr algn="ctr"/>
                      <a:r>
                        <a:rPr lang="en-MY" sz="900" b="1" dirty="0" smtClean="0">
                          <a:latin typeface="Tw Cen MT" pitchFamily="34" charset="0"/>
                        </a:rPr>
                        <a:t>MPK</a:t>
                      </a:r>
                      <a:endParaRPr lang="en-MY" sz="900" b="1" dirty="0">
                        <a:latin typeface="Tw Cen MT" pitchFamily="34" charset="0"/>
                      </a:endParaRPr>
                    </a:p>
                  </a:txBody>
                  <a:tcPr>
                    <a:solidFill>
                      <a:schemeClr val="bg1">
                        <a:lumMod val="85000"/>
                      </a:schemeClr>
                    </a:solidFill>
                  </a:tcPr>
                </a:tc>
                <a:tc>
                  <a:txBody>
                    <a:bodyPr/>
                    <a:lstStyle/>
                    <a:p>
                      <a:pPr algn="ctr"/>
                      <a:r>
                        <a:rPr lang="en-MY" sz="900" b="1" dirty="0" smtClean="0">
                          <a:latin typeface="Tw Cen MT" pitchFamily="34" charset="0"/>
                        </a:rPr>
                        <a:t>MBMB</a:t>
                      </a:r>
                      <a:endParaRPr lang="en-MY" sz="900" b="1" dirty="0">
                        <a:latin typeface="Tw Cen MT" pitchFamily="34" charset="0"/>
                      </a:endParaRPr>
                    </a:p>
                  </a:txBody>
                  <a:tcPr>
                    <a:solidFill>
                      <a:schemeClr val="bg1">
                        <a:lumMod val="85000"/>
                      </a:schemeClr>
                    </a:solidFill>
                  </a:tcPr>
                </a:tc>
                <a:tc>
                  <a:txBody>
                    <a:bodyPr/>
                    <a:lstStyle/>
                    <a:p>
                      <a:pPr algn="ctr"/>
                      <a:r>
                        <a:rPr lang="en-MY" sz="900" b="1" dirty="0" smtClean="0">
                          <a:latin typeface="Tw Cen MT" pitchFamily="34" charset="0"/>
                        </a:rPr>
                        <a:t>BOMBA</a:t>
                      </a:r>
                      <a:endParaRPr lang="en-MY" sz="900" b="1" dirty="0">
                        <a:latin typeface="Tw Cen MT" pitchFamily="34" charset="0"/>
                      </a:endParaRPr>
                    </a:p>
                  </a:txBody>
                  <a:tcPr>
                    <a:solidFill>
                      <a:schemeClr val="bg1">
                        <a:lumMod val="85000"/>
                      </a:schemeClr>
                    </a:solidFill>
                  </a:tcPr>
                </a:tc>
                <a:extLst>
                  <a:ext uri="{0D108BD9-81ED-4DB2-BD59-A6C34878D82A}">
                    <a16:rowId xmlns:a16="http://schemas.microsoft.com/office/drawing/2014/main" val="10000"/>
                  </a:ext>
                </a:extLst>
              </a:tr>
              <a:tr h="283393">
                <a:tc>
                  <a:txBody>
                    <a:bodyPr/>
                    <a:lstStyle/>
                    <a:p>
                      <a:r>
                        <a:rPr lang="en-MY" sz="900" dirty="0" smtClean="0">
                          <a:latin typeface="Tw Cen MT" pitchFamily="34" charset="0"/>
                        </a:rPr>
                        <a:t>Agreement to</a:t>
                      </a:r>
                      <a:r>
                        <a:rPr lang="en-MY" sz="900" baseline="0" dirty="0" smtClean="0">
                          <a:latin typeface="Tw Cen MT" pitchFamily="34" charset="0"/>
                        </a:rPr>
                        <a:t> adopt BIM eSubmission</a:t>
                      </a:r>
                      <a:endParaRPr lang="en-MY" sz="900" dirty="0">
                        <a:latin typeface="Tw Cen MT" pitchFamily="34"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200" b="1" dirty="0" smtClean="0">
                          <a:latin typeface="Tw Cen MT" pitchFamily="34" charset="0"/>
                        </a:rPr>
                        <a:t>√</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200" b="1" dirty="0" smtClean="0">
                          <a:latin typeface="Tw Cen MT" pitchFamily="34" charset="0"/>
                        </a:rPr>
                        <a:t>√</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200" b="1" dirty="0" smtClean="0">
                          <a:latin typeface="Tw Cen MT" pitchFamily="34" charset="0"/>
                        </a:rPr>
                        <a:t>√</a:t>
                      </a:r>
                    </a:p>
                  </a:txBody>
                  <a:tcPr anchor="ctr"/>
                </a:tc>
                <a:tc>
                  <a:txBody>
                    <a:bodyPr/>
                    <a:lstStyle/>
                    <a:p>
                      <a:pPr algn="ctr"/>
                      <a:r>
                        <a:rPr lang="en-MY" sz="1200" b="1" dirty="0" smtClean="0">
                          <a:latin typeface="Tw Cen MT" pitchFamily="34" charset="0"/>
                        </a:rPr>
                        <a:t>√</a:t>
                      </a:r>
                      <a:endParaRPr lang="en-MY" sz="1200" b="1" dirty="0">
                        <a:latin typeface="Tw Cen MT" pitchFamily="34"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200" b="1" dirty="0" smtClean="0">
                          <a:latin typeface="Tw Cen MT" pitchFamily="34" charset="0"/>
                        </a:rPr>
                        <a:t>√</a:t>
                      </a:r>
                    </a:p>
                  </a:txBody>
                  <a:tcPr anchor="ctr"/>
                </a:tc>
                <a:extLst>
                  <a:ext uri="{0D108BD9-81ED-4DB2-BD59-A6C34878D82A}">
                    <a16:rowId xmlns:a16="http://schemas.microsoft.com/office/drawing/2014/main" val="10001"/>
                  </a:ext>
                </a:extLst>
              </a:tr>
              <a:tr h="283393">
                <a:tc>
                  <a:txBody>
                    <a:bodyPr/>
                    <a:lstStyle/>
                    <a:p>
                      <a:r>
                        <a:rPr lang="en-MY" sz="900" dirty="0" smtClean="0">
                          <a:latin typeface="Tw Cen MT" pitchFamily="34" charset="0"/>
                        </a:rPr>
                        <a:t>User Requirement Specification</a:t>
                      </a:r>
                      <a:endParaRPr lang="en-MY" sz="900" dirty="0">
                        <a:latin typeface="Tw Cen MT" pitchFamily="34"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200" b="1" dirty="0" smtClean="0">
                          <a:latin typeface="Tw Cen MT" pitchFamily="34" charset="0"/>
                        </a:rPr>
                        <a:t>√</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200" b="1" dirty="0" smtClean="0">
                          <a:latin typeface="Tw Cen MT" pitchFamily="34" charset="0"/>
                        </a:rPr>
                        <a:t>√</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200" b="1" dirty="0" smtClean="0">
                          <a:latin typeface="Tw Cen MT" pitchFamily="34" charset="0"/>
                        </a:rPr>
                        <a:t>√</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200" b="1" dirty="0" smtClean="0">
                          <a:latin typeface="Tw Cen MT" pitchFamily="34" charset="0"/>
                        </a:rPr>
                        <a:t>√</a:t>
                      </a:r>
                    </a:p>
                  </a:txBody>
                  <a:tcPr anchor="ctr"/>
                </a:tc>
                <a:tc>
                  <a:txBody>
                    <a:bodyPr/>
                    <a:lstStyle/>
                    <a:p>
                      <a:pPr algn="ctr"/>
                      <a:endParaRPr lang="en-MY" sz="1200" b="1" dirty="0">
                        <a:latin typeface="Tw Cen MT" pitchFamily="34" charset="0"/>
                      </a:endParaRPr>
                    </a:p>
                  </a:txBody>
                  <a:tcPr anchor="ctr"/>
                </a:tc>
                <a:extLst>
                  <a:ext uri="{0D108BD9-81ED-4DB2-BD59-A6C34878D82A}">
                    <a16:rowId xmlns:a16="http://schemas.microsoft.com/office/drawing/2014/main" val="10002"/>
                  </a:ext>
                </a:extLst>
              </a:tr>
              <a:tr h="283393">
                <a:tc>
                  <a:txBody>
                    <a:bodyPr/>
                    <a:lstStyle/>
                    <a:p>
                      <a:r>
                        <a:rPr lang="en-MY" sz="900" dirty="0" smtClean="0">
                          <a:latin typeface="Tw Cen MT" pitchFamily="34" charset="0"/>
                        </a:rPr>
                        <a:t>System Development</a:t>
                      </a:r>
                      <a:endParaRPr lang="en-MY" sz="900" dirty="0">
                        <a:latin typeface="Tw Cen MT" pitchFamily="34"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200" b="1" dirty="0" smtClean="0">
                          <a:latin typeface="Tw Cen MT" pitchFamily="34" charset="0"/>
                        </a:rPr>
                        <a:t>√</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200" b="1" dirty="0" smtClean="0">
                          <a:latin typeface="Tw Cen MT" pitchFamily="34" charset="0"/>
                        </a:rPr>
                        <a:t>√</a:t>
                      </a:r>
                    </a:p>
                  </a:txBody>
                  <a:tcPr anchor="ctr"/>
                </a:tc>
                <a:tc>
                  <a:txBody>
                    <a:bodyPr/>
                    <a:lstStyle/>
                    <a:p>
                      <a:pPr algn="ctr"/>
                      <a:r>
                        <a:rPr lang="en-MY" sz="1200" b="1" dirty="0" smtClean="0">
                          <a:latin typeface="Tw Cen MT" pitchFamily="34" charset="0"/>
                        </a:rPr>
                        <a:t>√</a:t>
                      </a:r>
                      <a:endParaRPr lang="en-MY" sz="1200" b="1" dirty="0">
                        <a:latin typeface="Tw Cen MT" pitchFamily="34"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200" b="1" dirty="0" smtClean="0">
                          <a:latin typeface="Tw Cen MT" pitchFamily="34" charset="0"/>
                        </a:rPr>
                        <a:t>√</a:t>
                      </a:r>
                    </a:p>
                  </a:txBody>
                  <a:tcPr anchor="ctr"/>
                </a:tc>
                <a:tc>
                  <a:txBody>
                    <a:bodyPr/>
                    <a:lstStyle/>
                    <a:p>
                      <a:pPr algn="ctr"/>
                      <a:endParaRPr lang="en-MY" sz="1200" b="1" dirty="0">
                        <a:latin typeface="Tw Cen MT" pitchFamily="34" charset="0"/>
                      </a:endParaRPr>
                    </a:p>
                  </a:txBody>
                  <a:tcPr anchor="ctr"/>
                </a:tc>
                <a:extLst>
                  <a:ext uri="{0D108BD9-81ED-4DB2-BD59-A6C34878D82A}">
                    <a16:rowId xmlns:a16="http://schemas.microsoft.com/office/drawing/2014/main" val="10003"/>
                  </a:ext>
                </a:extLst>
              </a:tr>
              <a:tr h="250586">
                <a:tc>
                  <a:txBody>
                    <a:bodyPr/>
                    <a:lstStyle/>
                    <a:p>
                      <a:r>
                        <a:rPr lang="en-MY" sz="900" dirty="0" smtClean="0">
                          <a:latin typeface="Tw Cen MT" pitchFamily="34" charset="0"/>
                        </a:rPr>
                        <a:t>System Operator Training</a:t>
                      </a:r>
                      <a:endParaRPr lang="en-MY" sz="900" dirty="0">
                        <a:latin typeface="Tw Cen MT" pitchFamily="34"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200" b="1" dirty="0" smtClean="0">
                          <a:latin typeface="Tw Cen MT" pitchFamily="34" charset="0"/>
                        </a:rPr>
                        <a:t>√</a:t>
                      </a:r>
                    </a:p>
                  </a:txBody>
                  <a:tcPr anchor="ctr"/>
                </a:tc>
                <a:tc>
                  <a:txBody>
                    <a:bodyPr/>
                    <a:lstStyle/>
                    <a:p>
                      <a:pPr algn="ctr"/>
                      <a:endParaRPr lang="en-MY" sz="1200" b="1">
                        <a:latin typeface="Tw Cen MT" pitchFamily="34" charset="0"/>
                      </a:endParaRPr>
                    </a:p>
                  </a:txBody>
                  <a:tcPr anchor="ctr"/>
                </a:tc>
                <a:tc>
                  <a:txBody>
                    <a:bodyPr/>
                    <a:lstStyle/>
                    <a:p>
                      <a:pPr algn="ctr"/>
                      <a:endParaRPr lang="en-MY" sz="1200" b="1" dirty="0">
                        <a:latin typeface="Tw Cen MT" pitchFamily="34" charset="0"/>
                      </a:endParaRPr>
                    </a:p>
                  </a:txBody>
                  <a:tcPr anchor="ctr"/>
                </a:tc>
                <a:tc>
                  <a:txBody>
                    <a:bodyPr/>
                    <a:lstStyle/>
                    <a:p>
                      <a:pPr algn="ctr"/>
                      <a:endParaRPr lang="en-MY" sz="1200" b="1" dirty="0">
                        <a:latin typeface="Tw Cen MT" pitchFamily="34" charset="0"/>
                      </a:endParaRPr>
                    </a:p>
                  </a:txBody>
                  <a:tcPr anchor="ctr"/>
                </a:tc>
                <a:tc>
                  <a:txBody>
                    <a:bodyPr/>
                    <a:lstStyle/>
                    <a:p>
                      <a:pPr algn="ctr"/>
                      <a:endParaRPr lang="en-MY" sz="1200" b="1" dirty="0">
                        <a:latin typeface="Tw Cen MT" pitchFamily="34" charset="0"/>
                      </a:endParaRPr>
                    </a:p>
                  </a:txBody>
                  <a:tcPr anchor="ctr"/>
                </a:tc>
                <a:extLst>
                  <a:ext uri="{0D108BD9-81ED-4DB2-BD59-A6C34878D82A}">
                    <a16:rowId xmlns:a16="http://schemas.microsoft.com/office/drawing/2014/main" val="10004"/>
                  </a:ext>
                </a:extLst>
              </a:tr>
              <a:tr h="262016">
                <a:tc>
                  <a:txBody>
                    <a:bodyPr/>
                    <a:lstStyle/>
                    <a:p>
                      <a:r>
                        <a:rPr lang="en-MY" sz="900" dirty="0" smtClean="0">
                          <a:latin typeface="Tw Cen MT" pitchFamily="34" charset="0"/>
                        </a:rPr>
                        <a:t>Pilot Project Roll-out</a:t>
                      </a:r>
                      <a:endParaRPr lang="en-MY" sz="900" dirty="0">
                        <a:latin typeface="Tw Cen MT" pitchFamily="34" charset="0"/>
                      </a:endParaRPr>
                    </a:p>
                  </a:txBody>
                  <a:tcPr anchor="ctr"/>
                </a:tc>
                <a:tc>
                  <a:txBody>
                    <a:bodyPr/>
                    <a:lstStyle/>
                    <a:p>
                      <a:pPr algn="ctr"/>
                      <a:endParaRPr lang="en-MY" sz="900" dirty="0">
                        <a:latin typeface="Tw Cen MT" pitchFamily="34" charset="0"/>
                      </a:endParaRPr>
                    </a:p>
                  </a:txBody>
                  <a:tcPr anchor="ctr"/>
                </a:tc>
                <a:tc>
                  <a:txBody>
                    <a:bodyPr/>
                    <a:lstStyle/>
                    <a:p>
                      <a:pPr algn="ctr"/>
                      <a:endParaRPr lang="en-MY" sz="900" dirty="0">
                        <a:latin typeface="Tw Cen MT" pitchFamily="34" charset="0"/>
                      </a:endParaRPr>
                    </a:p>
                  </a:txBody>
                  <a:tcPr anchor="ctr"/>
                </a:tc>
                <a:tc>
                  <a:txBody>
                    <a:bodyPr/>
                    <a:lstStyle/>
                    <a:p>
                      <a:pPr algn="ctr"/>
                      <a:endParaRPr lang="en-MY" sz="900" dirty="0">
                        <a:latin typeface="Tw Cen MT" pitchFamily="34" charset="0"/>
                      </a:endParaRPr>
                    </a:p>
                  </a:txBody>
                  <a:tcPr anchor="ctr"/>
                </a:tc>
                <a:tc>
                  <a:txBody>
                    <a:bodyPr/>
                    <a:lstStyle/>
                    <a:p>
                      <a:pPr algn="ctr"/>
                      <a:endParaRPr lang="en-MY" sz="900" dirty="0">
                        <a:latin typeface="Tw Cen MT" pitchFamily="34" charset="0"/>
                      </a:endParaRPr>
                    </a:p>
                  </a:txBody>
                  <a:tcPr anchor="ctr"/>
                </a:tc>
                <a:tc>
                  <a:txBody>
                    <a:bodyPr/>
                    <a:lstStyle/>
                    <a:p>
                      <a:pPr algn="ctr"/>
                      <a:endParaRPr lang="en-MY" sz="900" dirty="0">
                        <a:latin typeface="Tw Cen MT" pitchFamily="34" charset="0"/>
                      </a:endParaRP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1104355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marL="0" marR="0" indent="0" algn="r" defTabSz="685800" rtl="0" eaLnBrk="1" fontAlgn="auto" latinLnBrk="0" hangingPunct="1">
                        <a:lnSpc>
                          <a:spcPct val="100000"/>
                        </a:lnSpc>
                        <a:spcBef>
                          <a:spcPts val="0"/>
                        </a:spcBef>
                        <a:spcAft>
                          <a:spcPts val="0"/>
                        </a:spcAft>
                        <a:buClrTx/>
                        <a:buSzTx/>
                        <a:buFontTx/>
                        <a:buNone/>
                        <a:tabLst/>
                        <a:defRPr/>
                      </a:pPr>
                      <a:r>
                        <a:rPr lang="ms-MY" sz="1000" dirty="0" smtClean="0">
                          <a:solidFill>
                            <a:schemeClr val="tx1"/>
                          </a:solidFill>
                          <a:latin typeface="Tw Cen MT" panose="020B0602020104020603" pitchFamily="34" charset="0"/>
                        </a:rPr>
                        <a:t>Hj.</a:t>
                      </a:r>
                      <a:r>
                        <a:rPr lang="ms-MY" sz="1000" baseline="0" dirty="0" smtClean="0">
                          <a:solidFill>
                            <a:schemeClr val="tx1"/>
                          </a:solidFill>
                          <a:latin typeface="Tw Cen MT" panose="020B0602020104020603" pitchFamily="34" charset="0"/>
                        </a:rPr>
                        <a:t> Razuki Ibrahim</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Jasni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JKR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370722"/>
          <a:ext cx="4593266" cy="1770955"/>
        </p:xfrm>
        <a:graphic>
          <a:graphicData uri="http://schemas.openxmlformats.org/drawingml/2006/table">
            <a:tbl>
              <a:tblPr firstRow="1" bandRow="1">
                <a:tableStyleId>{5C22544A-7EE6-4342-B048-85BDC9FD1C3A}</a:tableStyleId>
              </a:tblPr>
              <a:tblGrid>
                <a:gridCol w="459326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smtClean="0">
                          <a:solidFill>
                            <a:schemeClr val="tx1"/>
                          </a:solidFill>
                          <a:latin typeface="Tw Cen MT" panose="020B0602020104020603" pitchFamily="34" charset="0"/>
                          <a:ea typeface="+mn-ea"/>
                          <a:cs typeface="+mn-cs"/>
                        </a:rPr>
                        <a:t>5 Public Pilot Project Use BIM Level 3 by Q3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P4 - Roll out technology advantage across project life-cycle 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P4b - Establish reference centre to support the development and adoption of BIM and modern methods </a:t>
                      </a: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5" y="4525523"/>
            <a:ext cx="6807386" cy="5262979"/>
          </a:xfrm>
          <a:prstGeom prst="rect">
            <a:avLst/>
          </a:prstGeom>
          <a:noFill/>
        </p:spPr>
        <p:txBody>
          <a:bodyPr wrap="square" rtlCol="0">
            <a:spAutoFit/>
          </a:bodyPr>
          <a:lstStyle/>
          <a:p>
            <a:r>
              <a:rPr lang="en-US" sz="900" dirty="0">
                <a:latin typeface="Tw Cen MT" panose="020B0602020104020603" pitchFamily="34" charset="0"/>
              </a:rPr>
              <a:t>This KPI is under the purview of IWG11.</a:t>
            </a:r>
          </a:p>
          <a:p>
            <a:endParaRPr lang="en-US" sz="600" b="1" dirty="0" smtClean="0">
              <a:latin typeface="Tw Cen MT" panose="020B0602020104020603" pitchFamily="34" charset="0"/>
            </a:endParaRPr>
          </a:p>
          <a:p>
            <a:pPr algn="just"/>
            <a:r>
              <a:rPr lang="en-US" sz="900" b="1" dirty="0" smtClean="0">
                <a:latin typeface="Tw Cen MT" panose="020B0602020104020603" pitchFamily="34" charset="0"/>
              </a:rPr>
              <a:t>BIM </a:t>
            </a:r>
            <a:r>
              <a:rPr lang="en-US" sz="900" b="1" dirty="0">
                <a:latin typeface="Tw Cen MT" panose="020B0602020104020603" pitchFamily="34" charset="0"/>
              </a:rPr>
              <a:t>Level 3 </a:t>
            </a:r>
            <a:r>
              <a:rPr lang="en-US" sz="900" dirty="0" smtClean="0">
                <a:latin typeface="Tw Cen MT" panose="020B0602020104020603" pitchFamily="34" charset="0"/>
              </a:rPr>
              <a:t>is defined as the sharing and integration </a:t>
            </a:r>
            <a:r>
              <a:rPr lang="en-US" sz="900" dirty="0">
                <a:latin typeface="Tw Cen MT" panose="020B0602020104020603" pitchFamily="34" charset="0"/>
              </a:rPr>
              <a:t>of several multi-disciplinary models and data using model servers or other </a:t>
            </a:r>
            <a:r>
              <a:rPr lang="en-US" sz="900" dirty="0" smtClean="0">
                <a:latin typeface="Tw Cen MT" panose="020B0602020104020603" pitchFamily="34" charset="0"/>
              </a:rPr>
              <a:t>cloud based technology.</a:t>
            </a:r>
            <a:endParaRPr lang="en-US" sz="900" dirty="0">
              <a:latin typeface="Tw Cen MT" panose="020B0602020104020603" pitchFamily="34" charset="0"/>
            </a:endParaRPr>
          </a:p>
          <a:p>
            <a:pPr algn="just"/>
            <a:endParaRPr lang="en-US" sz="600" dirty="0">
              <a:latin typeface="Tw Cen MT" panose="020B0602020104020603" pitchFamily="34" charset="0"/>
            </a:endParaRPr>
          </a:p>
          <a:p>
            <a:pPr algn="just"/>
            <a:r>
              <a:rPr lang="en-US" sz="900" b="1" dirty="0">
                <a:latin typeface="Tw Cen MT" panose="020B0602020104020603" pitchFamily="34" charset="0"/>
              </a:rPr>
              <a:t>National BIM Guide </a:t>
            </a:r>
            <a:endParaRPr lang="en-US" sz="900" b="1" dirty="0" smtClean="0">
              <a:latin typeface="Tw Cen MT" panose="020B0602020104020603" pitchFamily="34" charset="0"/>
            </a:endParaRPr>
          </a:p>
          <a:p>
            <a:pPr algn="just"/>
            <a:r>
              <a:rPr lang="en-US" sz="900" dirty="0" smtClean="0">
                <a:latin typeface="Tw Cen MT" panose="020B0602020104020603" pitchFamily="34" charset="0"/>
              </a:rPr>
              <a:t>This was </a:t>
            </a:r>
            <a:r>
              <a:rPr lang="en-US" sz="900" dirty="0">
                <a:latin typeface="Tw Cen MT" panose="020B0602020104020603" pitchFamily="34" charset="0"/>
              </a:rPr>
              <a:t>completed </a:t>
            </a:r>
            <a:r>
              <a:rPr lang="en-US" sz="900" dirty="0" smtClean="0">
                <a:latin typeface="Tw Cen MT" panose="020B0602020104020603" pitchFamily="34" charset="0"/>
              </a:rPr>
              <a:t>in November 2016 covering aspects of BIM awareness, readiness and adoption. Copies of the BIM Guide can be downloaded </a:t>
            </a:r>
            <a:r>
              <a:rPr lang="en-US" sz="900" dirty="0">
                <a:latin typeface="Tw Cen MT" panose="020B0602020104020603" pitchFamily="34" charset="0"/>
              </a:rPr>
              <a:t>from </a:t>
            </a:r>
            <a:r>
              <a:rPr lang="en-US" sz="900" dirty="0">
                <a:latin typeface="Tw Cen MT" panose="020B0602020104020603" pitchFamily="34" charset="0"/>
                <a:hlinkClick r:id="rId2"/>
              </a:rPr>
              <a:t>https://www.mybimcentre.com.my/knowledge-base</a:t>
            </a:r>
            <a:r>
              <a:rPr lang="en-US" sz="900" dirty="0" smtClean="0">
                <a:latin typeface="Tw Cen MT" panose="020B0602020104020603" pitchFamily="34" charset="0"/>
                <a:hlinkClick r:id="rId2"/>
              </a:rPr>
              <a:t>/</a:t>
            </a:r>
            <a:r>
              <a:rPr lang="en-US" sz="900" dirty="0" smtClean="0">
                <a:latin typeface="Tw Cen MT" panose="020B0602020104020603" pitchFamily="34" charset="0"/>
              </a:rPr>
              <a:t> </a:t>
            </a:r>
            <a:endParaRPr lang="en-US" sz="900" dirty="0">
              <a:latin typeface="Tw Cen MT" panose="020B0602020104020603" pitchFamily="34" charset="0"/>
            </a:endParaRPr>
          </a:p>
          <a:p>
            <a:pPr algn="just"/>
            <a:endParaRPr lang="en-US" sz="600" dirty="0">
              <a:latin typeface="Tw Cen MT" panose="020B0602020104020603" pitchFamily="34" charset="0"/>
            </a:endParaRPr>
          </a:p>
          <a:p>
            <a:pPr algn="just"/>
            <a:r>
              <a:rPr lang="en-US" sz="900" b="1" dirty="0">
                <a:latin typeface="Tw Cen MT" panose="020B0602020104020603" pitchFamily="34" charset="0"/>
              </a:rPr>
              <a:t>BIM </a:t>
            </a:r>
            <a:r>
              <a:rPr lang="en-US" sz="900" b="1" dirty="0" smtClean="0">
                <a:latin typeface="Tw Cen MT" panose="020B0602020104020603" pitchFamily="34" charset="0"/>
              </a:rPr>
              <a:t>Procurement Specification (BPS)</a:t>
            </a:r>
            <a:endParaRPr lang="en-US" sz="900" b="1" dirty="0">
              <a:latin typeface="Tw Cen MT" panose="020B0602020104020603" pitchFamily="34" charset="0"/>
            </a:endParaRPr>
          </a:p>
          <a:p>
            <a:pPr algn="just"/>
            <a:r>
              <a:rPr lang="en-US" sz="900" dirty="0" smtClean="0">
                <a:latin typeface="Tw Cen MT" panose="020B0602020104020603" pitchFamily="34" charset="0"/>
              </a:rPr>
              <a:t>JKR published the BPS in 2017 comprising of:</a:t>
            </a:r>
          </a:p>
          <a:p>
            <a:pPr marL="228600" indent="-228600" algn="just">
              <a:buAutoNum type="arabicPeriod"/>
            </a:pPr>
            <a:r>
              <a:rPr lang="en-US" sz="900" dirty="0" smtClean="0">
                <a:latin typeface="Tw Cen MT" panose="020B0602020104020603" pitchFamily="34" charset="0"/>
              </a:rPr>
              <a:t>JKR BIM Requirement For Design &amp; Build Projects</a:t>
            </a:r>
          </a:p>
          <a:p>
            <a:pPr marL="228600" indent="-228600" algn="just">
              <a:buAutoNum type="arabicPeriod"/>
            </a:pPr>
            <a:r>
              <a:rPr lang="en-US" sz="900" dirty="0" smtClean="0">
                <a:latin typeface="Tw Cen MT" panose="020B0602020104020603" pitchFamily="34" charset="0"/>
              </a:rPr>
              <a:t>Manual Proses </a:t>
            </a:r>
            <a:r>
              <a:rPr lang="en-US" sz="900" dirty="0" err="1" smtClean="0">
                <a:latin typeface="Tw Cen MT" panose="020B0602020104020603" pitchFamily="34" charset="0"/>
              </a:rPr>
              <a:t>Kerja</a:t>
            </a:r>
            <a:r>
              <a:rPr lang="en-US" sz="900" dirty="0" smtClean="0">
                <a:latin typeface="Tw Cen MT" panose="020B0602020104020603" pitchFamily="34" charset="0"/>
              </a:rPr>
              <a:t> BIM JKR (</a:t>
            </a:r>
            <a:r>
              <a:rPr lang="en-US" sz="900" dirty="0" err="1" smtClean="0">
                <a:latin typeface="Tw Cen MT" panose="020B0602020104020603" pitchFamily="34" charset="0"/>
              </a:rPr>
              <a:t>Fasa</a:t>
            </a:r>
            <a:r>
              <a:rPr lang="en-US" sz="900" dirty="0" smtClean="0">
                <a:latin typeface="Tw Cen MT" panose="020B0602020104020603" pitchFamily="34" charset="0"/>
              </a:rPr>
              <a:t> </a:t>
            </a:r>
            <a:r>
              <a:rPr lang="en-US" sz="900" dirty="0" err="1" smtClean="0">
                <a:latin typeface="Tw Cen MT" panose="020B0602020104020603" pitchFamily="34" charset="0"/>
              </a:rPr>
              <a:t>Perancangan</a:t>
            </a:r>
            <a:r>
              <a:rPr lang="en-US" sz="900" dirty="0" smtClean="0">
                <a:latin typeface="Tw Cen MT" panose="020B0602020104020603" pitchFamily="34" charset="0"/>
              </a:rPr>
              <a:t>)</a:t>
            </a:r>
          </a:p>
          <a:p>
            <a:pPr marL="228600" indent="-228600" algn="just">
              <a:buAutoNum type="arabicPeriod"/>
            </a:pPr>
            <a:r>
              <a:rPr lang="en-US" sz="900" dirty="0" smtClean="0">
                <a:latin typeface="Tw Cen MT" panose="020B0602020104020603" pitchFamily="34" charset="0"/>
              </a:rPr>
              <a:t>Manual Proses </a:t>
            </a:r>
            <a:r>
              <a:rPr lang="en-US" sz="900" dirty="0" err="1" smtClean="0">
                <a:latin typeface="Tw Cen MT" panose="020B0602020104020603" pitchFamily="34" charset="0"/>
              </a:rPr>
              <a:t>Kerja</a:t>
            </a:r>
            <a:r>
              <a:rPr lang="en-US" sz="900" dirty="0" smtClean="0">
                <a:latin typeface="Tw Cen MT" panose="020B0602020104020603" pitchFamily="34" charset="0"/>
              </a:rPr>
              <a:t> BIM JKR (</a:t>
            </a:r>
            <a:r>
              <a:rPr lang="en-US" sz="900" dirty="0" err="1" smtClean="0">
                <a:latin typeface="Tw Cen MT" panose="020B0602020104020603" pitchFamily="34" charset="0"/>
              </a:rPr>
              <a:t>Fasa</a:t>
            </a:r>
            <a:r>
              <a:rPr lang="en-US" sz="900" dirty="0" smtClean="0">
                <a:latin typeface="Tw Cen MT" panose="020B0602020104020603" pitchFamily="34" charset="0"/>
              </a:rPr>
              <a:t> </a:t>
            </a:r>
            <a:r>
              <a:rPr lang="en-US" sz="900" dirty="0" err="1" smtClean="0">
                <a:latin typeface="Tw Cen MT" panose="020B0602020104020603" pitchFamily="34" charset="0"/>
              </a:rPr>
              <a:t>Rekabentuk</a:t>
            </a:r>
            <a:r>
              <a:rPr lang="en-US" sz="900" dirty="0" smtClean="0">
                <a:latin typeface="Tw Cen MT" panose="020B0602020104020603" pitchFamily="34" charset="0"/>
              </a:rPr>
              <a:t> </a:t>
            </a:r>
            <a:r>
              <a:rPr lang="en-US" sz="900" dirty="0" err="1" smtClean="0">
                <a:latin typeface="Tw Cen MT" panose="020B0602020104020603" pitchFamily="34" charset="0"/>
              </a:rPr>
              <a:t>Awalan</a:t>
            </a:r>
            <a:r>
              <a:rPr lang="en-US" sz="900" dirty="0" smtClean="0">
                <a:latin typeface="Tw Cen MT" panose="020B0602020104020603" pitchFamily="34" charset="0"/>
              </a:rPr>
              <a:t>)</a:t>
            </a:r>
          </a:p>
          <a:p>
            <a:pPr marL="228600" indent="-228600" algn="just">
              <a:buAutoNum type="arabicPeriod"/>
            </a:pPr>
            <a:r>
              <a:rPr lang="en-US" sz="900" dirty="0" smtClean="0">
                <a:latin typeface="Tw Cen MT" panose="020B0602020104020603" pitchFamily="34" charset="0"/>
              </a:rPr>
              <a:t>Manual Proses </a:t>
            </a:r>
            <a:r>
              <a:rPr lang="en-US" sz="900" dirty="0" err="1" smtClean="0">
                <a:latin typeface="Tw Cen MT" panose="020B0602020104020603" pitchFamily="34" charset="0"/>
              </a:rPr>
              <a:t>Kerja</a:t>
            </a:r>
            <a:r>
              <a:rPr lang="en-US" sz="900" dirty="0" smtClean="0">
                <a:latin typeface="Tw Cen MT" panose="020B0602020104020603" pitchFamily="34" charset="0"/>
              </a:rPr>
              <a:t> BIM JKR (</a:t>
            </a:r>
            <a:r>
              <a:rPr lang="en-US" sz="900" dirty="0" err="1" smtClean="0">
                <a:latin typeface="Tw Cen MT" panose="020B0602020104020603" pitchFamily="34" charset="0"/>
              </a:rPr>
              <a:t>Fasa</a:t>
            </a:r>
            <a:r>
              <a:rPr lang="en-US" sz="900" dirty="0" smtClean="0">
                <a:latin typeface="Tw Cen MT" panose="020B0602020104020603" pitchFamily="34" charset="0"/>
              </a:rPr>
              <a:t> </a:t>
            </a:r>
            <a:r>
              <a:rPr lang="en-US" sz="900" dirty="0" err="1" smtClean="0">
                <a:latin typeface="Tw Cen MT" panose="020B0602020104020603" pitchFamily="34" charset="0"/>
              </a:rPr>
              <a:t>Rekabentuk</a:t>
            </a:r>
            <a:r>
              <a:rPr lang="en-US" sz="900" dirty="0" smtClean="0">
                <a:latin typeface="Tw Cen MT" panose="020B0602020104020603" pitchFamily="34" charset="0"/>
              </a:rPr>
              <a:t> </a:t>
            </a:r>
            <a:r>
              <a:rPr lang="en-US" sz="900" dirty="0" err="1" smtClean="0">
                <a:latin typeface="Tw Cen MT" panose="020B0602020104020603" pitchFamily="34" charset="0"/>
              </a:rPr>
              <a:t>Terperinci</a:t>
            </a:r>
            <a:r>
              <a:rPr lang="en-US" sz="900" dirty="0" smtClean="0">
                <a:latin typeface="Tw Cen MT" panose="020B0602020104020603" pitchFamily="34" charset="0"/>
              </a:rPr>
              <a:t>)</a:t>
            </a:r>
            <a:endParaRPr lang="en-US" sz="900" dirty="0">
              <a:latin typeface="Tw Cen MT" panose="020B0602020104020603" pitchFamily="34" charset="0"/>
            </a:endParaRPr>
          </a:p>
          <a:p>
            <a:pPr algn="just"/>
            <a:endParaRPr lang="en-US" sz="600" dirty="0">
              <a:latin typeface="Tw Cen MT" panose="020B0602020104020603" pitchFamily="34" charset="0"/>
            </a:endParaRPr>
          </a:p>
          <a:p>
            <a:pPr algn="just"/>
            <a:r>
              <a:rPr lang="en-US" sz="900" b="1" dirty="0" smtClean="0">
                <a:latin typeface="Tw Cen MT" panose="020B0602020104020603" pitchFamily="34" charset="0"/>
              </a:rPr>
              <a:t>JKR </a:t>
            </a:r>
            <a:r>
              <a:rPr lang="en-US" sz="900" b="1" dirty="0">
                <a:latin typeface="Tw Cen MT" panose="020B0602020104020603" pitchFamily="34" charset="0"/>
              </a:rPr>
              <a:t>Software/Hardware </a:t>
            </a:r>
            <a:r>
              <a:rPr lang="en-US" sz="900" b="1" dirty="0" smtClean="0">
                <a:latin typeface="Tw Cen MT" panose="020B0602020104020603" pitchFamily="34" charset="0"/>
              </a:rPr>
              <a:t>Customization</a:t>
            </a:r>
          </a:p>
          <a:p>
            <a:pPr algn="just"/>
            <a:r>
              <a:rPr lang="en-US" sz="900" dirty="0" smtClean="0">
                <a:latin typeface="Tw Cen MT" panose="020B0602020104020603" pitchFamily="34" charset="0"/>
              </a:rPr>
              <a:t>In order to achieve BIM Level 3 environment, certain complementing </a:t>
            </a:r>
            <a:r>
              <a:rPr lang="en-US" sz="900" dirty="0" err="1" smtClean="0">
                <a:latin typeface="Tw Cen MT" panose="020B0602020104020603" pitchFamily="34" charset="0"/>
              </a:rPr>
              <a:t>softwares</a:t>
            </a:r>
            <a:r>
              <a:rPr lang="en-US" sz="900" dirty="0" smtClean="0">
                <a:latin typeface="Tw Cen MT" panose="020B0602020104020603" pitchFamily="34" charset="0"/>
              </a:rPr>
              <a:t> called plug-ins need to be used. </a:t>
            </a:r>
            <a:r>
              <a:rPr lang="en-US" sz="900" dirty="0">
                <a:latin typeface="Tw Cen MT" panose="020B0602020104020603" pitchFamily="34" charset="0"/>
              </a:rPr>
              <a:t> </a:t>
            </a:r>
            <a:r>
              <a:rPr lang="en-US" sz="900" dirty="0" smtClean="0">
                <a:latin typeface="Tw Cen MT" panose="020B0602020104020603" pitchFamily="34" charset="0"/>
              </a:rPr>
              <a:t>The </a:t>
            </a:r>
            <a:r>
              <a:rPr lang="en-US" sz="900" dirty="0">
                <a:latin typeface="Tw Cen MT" panose="020B0602020104020603" pitchFamily="34" charset="0"/>
              </a:rPr>
              <a:t>l</a:t>
            </a:r>
            <a:r>
              <a:rPr lang="en-US" sz="900" dirty="0" smtClean="0">
                <a:latin typeface="Tw Cen MT" panose="020B0602020104020603" pitchFamily="34" charset="0"/>
              </a:rPr>
              <a:t>ist of plug-ins </a:t>
            </a:r>
            <a:r>
              <a:rPr lang="en-US" sz="900" dirty="0">
                <a:latin typeface="Tw Cen MT" panose="020B0602020104020603" pitchFamily="34" charset="0"/>
              </a:rPr>
              <a:t>software have been selected by JKR for every disciplines (</a:t>
            </a:r>
            <a:r>
              <a:rPr lang="en-US" sz="900" dirty="0" err="1">
                <a:latin typeface="Tw Cen MT" panose="020B0602020104020603" pitchFamily="34" charset="0"/>
              </a:rPr>
              <a:t>ie</a:t>
            </a:r>
            <a:r>
              <a:rPr lang="en-US" sz="900" dirty="0">
                <a:latin typeface="Tw Cen MT" panose="020B0602020104020603" pitchFamily="34" charset="0"/>
              </a:rPr>
              <a:t>: </a:t>
            </a:r>
            <a:r>
              <a:rPr lang="en-US" sz="900" dirty="0" smtClean="0">
                <a:latin typeface="Tw Cen MT" panose="020B0602020104020603" pitchFamily="34" charset="0"/>
              </a:rPr>
              <a:t>architectural, structural, </a:t>
            </a:r>
            <a:r>
              <a:rPr lang="en-US" sz="900" dirty="0">
                <a:latin typeface="Tw Cen MT" panose="020B0602020104020603" pitchFamily="34" charset="0"/>
              </a:rPr>
              <a:t>mechanical &amp; electrical</a:t>
            </a:r>
            <a:r>
              <a:rPr lang="en-US" sz="900" dirty="0" smtClean="0">
                <a:latin typeface="Tw Cen MT" panose="020B0602020104020603" pitchFamily="34" charset="0"/>
              </a:rPr>
              <a:t>). CIDB had assisted JKR to acquire the plug-ins</a:t>
            </a:r>
            <a:r>
              <a:rPr lang="en-US" sz="900" dirty="0">
                <a:latin typeface="Tw Cen MT" panose="020B0602020104020603" pitchFamily="34" charset="0"/>
              </a:rPr>
              <a:t> </a:t>
            </a:r>
            <a:r>
              <a:rPr lang="en-US" sz="900" dirty="0" smtClean="0">
                <a:latin typeface="Tw Cen MT" panose="020B0602020104020603" pitchFamily="34" charset="0"/>
              </a:rPr>
              <a:t>to complement JKR’s current capacity</a:t>
            </a:r>
            <a:r>
              <a:rPr lang="en-US" sz="900" dirty="0">
                <a:solidFill>
                  <a:srgbClr val="FF0000"/>
                </a:solidFill>
                <a:latin typeface="Tw Cen MT" panose="020B0602020104020603" pitchFamily="34" charset="0"/>
              </a:rPr>
              <a:t>.</a:t>
            </a:r>
            <a:endParaRPr lang="en-US" sz="500" dirty="0" smtClean="0">
              <a:solidFill>
                <a:srgbClr val="FF0000"/>
              </a:solidFill>
              <a:latin typeface="Tw Cen MT" panose="020B0602020104020603" pitchFamily="34" charset="0"/>
            </a:endParaRPr>
          </a:p>
          <a:p>
            <a:pPr algn="just"/>
            <a:endParaRPr lang="en-US" sz="700" b="1" dirty="0" smtClean="0">
              <a:latin typeface="Tw Cen MT" panose="020B0602020104020603" pitchFamily="34" charset="0"/>
            </a:endParaRPr>
          </a:p>
          <a:p>
            <a:pPr algn="just"/>
            <a:r>
              <a:rPr lang="en-US" sz="900" b="1" dirty="0" smtClean="0">
                <a:latin typeface="Tw Cen MT" panose="020B0602020104020603" pitchFamily="34" charset="0"/>
              </a:rPr>
              <a:t>JKR Projects for BIM Level </a:t>
            </a:r>
            <a:r>
              <a:rPr lang="en-US" sz="900" b="1" dirty="0">
                <a:latin typeface="Tw Cen MT" panose="020B0602020104020603" pitchFamily="34" charset="0"/>
              </a:rPr>
              <a:t>3</a:t>
            </a:r>
            <a:endParaRPr lang="en-US" sz="900" b="1" dirty="0" smtClean="0">
              <a:latin typeface="Tw Cen MT" panose="020B0602020104020603" pitchFamily="34" charset="0"/>
            </a:endParaRPr>
          </a:p>
          <a:p>
            <a:r>
              <a:rPr lang="en-US" sz="900" dirty="0" smtClean="0">
                <a:latin typeface="Tw Cen MT" panose="020B0602020104020603" pitchFamily="34" charset="0"/>
              </a:rPr>
              <a:t>The following are JKR projects secured for BIM implementation :</a:t>
            </a:r>
          </a:p>
          <a:p>
            <a:pPr marL="182563" indent="-182563"/>
            <a:endParaRPr lang="en-US" sz="600" dirty="0" smtClean="0">
              <a:latin typeface="Tw Cen MT" panose="020B0602020104020603" pitchFamily="34" charset="0"/>
            </a:endParaRPr>
          </a:p>
          <a:p>
            <a:pPr marL="182563" lvl="1" indent="-182563">
              <a:buFont typeface="+mj-lt"/>
              <a:buAutoNum type="arabicPeriod"/>
            </a:pPr>
            <a:r>
              <a:rPr lang="en-US" sz="900" dirty="0" err="1" smtClean="0">
                <a:latin typeface="Tw Cen MT" panose="020B0602020104020603" pitchFamily="34" charset="0"/>
              </a:rPr>
              <a:t>Politeknik</a:t>
            </a:r>
            <a:r>
              <a:rPr lang="en-US" sz="900" dirty="0" smtClean="0">
                <a:latin typeface="Tw Cen MT" panose="020B0602020104020603" pitchFamily="34" charset="0"/>
              </a:rPr>
              <a:t> Bagan Datuk (Project Design &amp; Build)</a:t>
            </a:r>
          </a:p>
          <a:p>
            <a:pPr marL="182563" lvl="1" indent="-182563">
              <a:buFont typeface="+mj-lt"/>
              <a:buAutoNum type="arabicPeriod"/>
            </a:pPr>
            <a:r>
              <a:rPr lang="en-US" sz="900" dirty="0" smtClean="0">
                <a:latin typeface="Tw Cen MT" panose="020B0602020104020603" pitchFamily="34" charset="0"/>
              </a:rPr>
              <a:t>Hospital </a:t>
            </a:r>
            <a:r>
              <a:rPr lang="en-US" sz="900" dirty="0" err="1" smtClean="0">
                <a:latin typeface="Tw Cen MT" panose="020B0602020104020603" pitchFamily="34" charset="0"/>
              </a:rPr>
              <a:t>kemaman</a:t>
            </a:r>
            <a:r>
              <a:rPr lang="en-US" sz="900" dirty="0" smtClean="0">
                <a:latin typeface="Tw Cen MT" panose="020B0602020104020603" pitchFamily="34" charset="0"/>
              </a:rPr>
              <a:t>  (Project Design &amp; Build)</a:t>
            </a:r>
          </a:p>
          <a:p>
            <a:pPr marL="182563" lvl="1" indent="-182563">
              <a:buFont typeface="+mj-lt"/>
              <a:buAutoNum type="arabicPeriod"/>
            </a:pPr>
            <a:r>
              <a:rPr lang="en-US" sz="900" dirty="0" smtClean="0">
                <a:latin typeface="Tw Cen MT" panose="020B0602020104020603" pitchFamily="34" charset="0"/>
              </a:rPr>
              <a:t>Hospital </a:t>
            </a:r>
            <a:r>
              <a:rPr lang="en-US" sz="900" dirty="0" err="1" smtClean="0">
                <a:latin typeface="Tw Cen MT" panose="020B0602020104020603" pitchFamily="34" charset="0"/>
              </a:rPr>
              <a:t>Parit</a:t>
            </a:r>
            <a:r>
              <a:rPr lang="en-US" sz="900" dirty="0" smtClean="0">
                <a:latin typeface="Tw Cen MT" panose="020B0602020104020603" pitchFamily="34" charset="0"/>
              </a:rPr>
              <a:t> </a:t>
            </a:r>
            <a:r>
              <a:rPr lang="en-US" sz="900" dirty="0" err="1" smtClean="0">
                <a:latin typeface="Tw Cen MT" panose="020B0602020104020603" pitchFamily="34" charset="0"/>
              </a:rPr>
              <a:t>Buntar</a:t>
            </a:r>
            <a:r>
              <a:rPr lang="en-US" sz="900" dirty="0" smtClean="0">
                <a:latin typeface="Tw Cen MT" panose="020B0602020104020603" pitchFamily="34" charset="0"/>
              </a:rPr>
              <a:t> (project </a:t>
            </a:r>
            <a:r>
              <a:rPr lang="en-US" sz="900" dirty="0" err="1" smtClean="0">
                <a:latin typeface="Tw Cen MT" panose="020B0602020104020603" pitchFamily="34" charset="0"/>
              </a:rPr>
              <a:t>Convensional</a:t>
            </a:r>
            <a:r>
              <a:rPr lang="en-US" sz="900" dirty="0" smtClean="0">
                <a:latin typeface="Tw Cen MT" panose="020B0602020104020603" pitchFamily="34" charset="0"/>
              </a:rPr>
              <a:t> In House)</a:t>
            </a:r>
          </a:p>
          <a:p>
            <a:pPr marL="182563" lvl="1" indent="-182563">
              <a:buFont typeface="+mj-lt"/>
              <a:buAutoNum type="arabicPeriod"/>
            </a:pPr>
            <a:r>
              <a:rPr lang="en-US" sz="900" dirty="0" smtClean="0">
                <a:latin typeface="Tw Cen MT" panose="020B0602020104020603" pitchFamily="34" charset="0"/>
              </a:rPr>
              <a:t>Hospital </a:t>
            </a:r>
            <a:r>
              <a:rPr lang="en-US" sz="900" dirty="0" err="1">
                <a:latin typeface="Tw Cen MT" panose="020B0602020104020603" pitchFamily="34" charset="0"/>
              </a:rPr>
              <a:t>Kajang</a:t>
            </a:r>
            <a:r>
              <a:rPr lang="en-US" sz="900" dirty="0">
                <a:latin typeface="Tw Cen MT" panose="020B0602020104020603" pitchFamily="34" charset="0"/>
              </a:rPr>
              <a:t> (Project Design &amp; Build)</a:t>
            </a:r>
          </a:p>
          <a:p>
            <a:pPr marL="182563" lvl="1" indent="-182563">
              <a:buFont typeface="+mj-lt"/>
              <a:buAutoNum type="arabicPeriod"/>
            </a:pPr>
            <a:r>
              <a:rPr lang="en-US" sz="900" dirty="0">
                <a:latin typeface="Tw Cen MT" panose="020B0602020104020603" pitchFamily="34" charset="0"/>
              </a:rPr>
              <a:t>Hospital </a:t>
            </a:r>
            <a:r>
              <a:rPr lang="en-US" sz="900" dirty="0" err="1">
                <a:latin typeface="Tw Cen MT" panose="020B0602020104020603" pitchFamily="34" charset="0"/>
              </a:rPr>
              <a:t>Pasir</a:t>
            </a:r>
            <a:r>
              <a:rPr lang="en-US" sz="900" dirty="0">
                <a:latin typeface="Tw Cen MT" panose="020B0602020104020603" pitchFamily="34" charset="0"/>
              </a:rPr>
              <a:t> </a:t>
            </a:r>
            <a:r>
              <a:rPr lang="en-US" sz="900" dirty="0" err="1">
                <a:latin typeface="Tw Cen MT" panose="020B0602020104020603" pitchFamily="34" charset="0"/>
              </a:rPr>
              <a:t>Gudang</a:t>
            </a:r>
            <a:r>
              <a:rPr lang="en-US" sz="900" dirty="0">
                <a:latin typeface="Tw Cen MT" panose="020B0602020104020603" pitchFamily="34" charset="0"/>
              </a:rPr>
              <a:t>  (Project Design &amp; Build)</a:t>
            </a:r>
          </a:p>
          <a:p>
            <a:pPr marL="182563" lvl="1" indent="-182563">
              <a:buFont typeface="+mj-lt"/>
              <a:buAutoNum type="arabicPeriod"/>
            </a:pPr>
            <a:r>
              <a:rPr lang="en-US" sz="900" dirty="0">
                <a:latin typeface="Tw Cen MT" panose="020B0602020104020603" pitchFamily="34" charset="0"/>
              </a:rPr>
              <a:t>Hospital </a:t>
            </a:r>
            <a:r>
              <a:rPr lang="en-US" sz="900" dirty="0" err="1">
                <a:latin typeface="Tw Cen MT" panose="020B0602020104020603" pitchFamily="34" charset="0"/>
              </a:rPr>
              <a:t>Pendang</a:t>
            </a:r>
            <a:r>
              <a:rPr lang="en-US" sz="900" dirty="0">
                <a:latin typeface="Tw Cen MT" panose="020B0602020104020603" pitchFamily="34" charset="0"/>
              </a:rPr>
              <a:t> (Project Design &amp; </a:t>
            </a:r>
            <a:r>
              <a:rPr lang="en-US" sz="900" dirty="0" smtClean="0">
                <a:latin typeface="Tw Cen MT" panose="020B0602020104020603" pitchFamily="34" charset="0"/>
              </a:rPr>
              <a:t>Build)</a:t>
            </a:r>
          </a:p>
          <a:p>
            <a:pPr marL="182563" lvl="1" indent="-182563">
              <a:buFont typeface="+mj-lt"/>
              <a:buAutoNum type="arabicPeriod"/>
            </a:pPr>
            <a:r>
              <a:rPr lang="en-US" sz="900" dirty="0" smtClean="0">
                <a:latin typeface="Tw Cen MT" panose="020B0602020104020603" pitchFamily="34" charset="0"/>
              </a:rPr>
              <a:t>Hospital </a:t>
            </a:r>
            <a:r>
              <a:rPr lang="en-US" sz="900" dirty="0" err="1" smtClean="0">
                <a:latin typeface="Tw Cen MT" panose="020B0602020104020603" pitchFamily="34" charset="0"/>
              </a:rPr>
              <a:t>Kajang</a:t>
            </a:r>
            <a:r>
              <a:rPr lang="en-US" sz="900" dirty="0" smtClean="0">
                <a:latin typeface="Tw Cen MT" panose="020B0602020104020603" pitchFamily="34" charset="0"/>
              </a:rPr>
              <a:t> Selangor</a:t>
            </a:r>
          </a:p>
          <a:p>
            <a:pPr marL="182563" lvl="1" indent="-182563">
              <a:buFont typeface="+mj-lt"/>
              <a:buAutoNum type="arabicPeriod"/>
            </a:pPr>
            <a:r>
              <a:rPr lang="en-US" sz="900" dirty="0" smtClean="0">
                <a:latin typeface="Tw Cen MT" panose="020B0602020104020603" pitchFamily="34" charset="0"/>
              </a:rPr>
              <a:t>Hospital </a:t>
            </a:r>
            <a:r>
              <a:rPr lang="en-US" sz="900" dirty="0" err="1" smtClean="0">
                <a:latin typeface="Tw Cen MT" panose="020B0602020104020603" pitchFamily="34" charset="0"/>
              </a:rPr>
              <a:t>Pasir</a:t>
            </a:r>
            <a:r>
              <a:rPr lang="en-US" sz="900" dirty="0" smtClean="0">
                <a:latin typeface="Tw Cen MT" panose="020B0602020104020603" pitchFamily="34" charset="0"/>
              </a:rPr>
              <a:t> </a:t>
            </a:r>
            <a:r>
              <a:rPr lang="en-US" sz="900" dirty="0" err="1" smtClean="0">
                <a:latin typeface="Tw Cen MT" panose="020B0602020104020603" pitchFamily="34" charset="0"/>
              </a:rPr>
              <a:t>Gudang</a:t>
            </a:r>
            <a:r>
              <a:rPr lang="en-US" sz="900" dirty="0" smtClean="0">
                <a:latin typeface="Tw Cen MT" panose="020B0602020104020603" pitchFamily="34" charset="0"/>
              </a:rPr>
              <a:t> Johor</a:t>
            </a:r>
          </a:p>
          <a:p>
            <a:pPr marL="182563" lvl="1" indent="-182563"/>
            <a:endParaRPr lang="en-US" sz="600" dirty="0" smtClean="0">
              <a:latin typeface="Tw Cen MT" panose="020B0602020104020603" pitchFamily="34" charset="0"/>
            </a:endParaRPr>
          </a:p>
          <a:p>
            <a:pPr marL="0" lvl="1" algn="just"/>
            <a:r>
              <a:rPr lang="en-US" sz="900" dirty="0" smtClean="0">
                <a:latin typeface="Tw Cen MT" panose="020B0602020104020603" pitchFamily="34" charset="0"/>
              </a:rPr>
              <a:t>Workshops with MAMPU, NACSA </a:t>
            </a:r>
            <a:r>
              <a:rPr lang="en-US" sz="900" dirty="0" err="1" smtClean="0">
                <a:latin typeface="Tw Cen MT" panose="020B0602020104020603" pitchFamily="34" charset="0"/>
              </a:rPr>
              <a:t>Majlis</a:t>
            </a:r>
            <a:r>
              <a:rPr lang="en-US" sz="900" dirty="0" smtClean="0">
                <a:latin typeface="Tw Cen MT" panose="020B0602020104020603" pitchFamily="34" charset="0"/>
              </a:rPr>
              <a:t> </a:t>
            </a:r>
            <a:r>
              <a:rPr lang="en-US" sz="900" dirty="0" err="1" smtClean="0">
                <a:latin typeface="Tw Cen MT" panose="020B0602020104020603" pitchFamily="34" charset="0"/>
              </a:rPr>
              <a:t>Keselamatan</a:t>
            </a:r>
            <a:r>
              <a:rPr lang="en-US" sz="900" dirty="0" smtClean="0">
                <a:latin typeface="Tw Cen MT" panose="020B0602020104020603" pitchFamily="34" charset="0"/>
              </a:rPr>
              <a:t> Negara ​​and Chief Government Security Officer (CGSO) will be held in Oct and Nov 2018 to discuss the use and application of cloud servers in BIM data management. Cloud-based data sharing proposals will be presented during the workshop.</a:t>
            </a:r>
          </a:p>
          <a:p>
            <a:pPr algn="just"/>
            <a:endParaRPr lang="en-US" sz="600" b="1" dirty="0" smtClean="0">
              <a:latin typeface="Tw Cen MT" pitchFamily="34" charset="0"/>
            </a:endParaRPr>
          </a:p>
          <a:p>
            <a:pPr algn="just"/>
            <a:r>
              <a:rPr lang="en-US" sz="900" b="1" dirty="0" smtClean="0">
                <a:latin typeface="Tw Cen MT" pitchFamily="34" charset="0"/>
              </a:rPr>
              <a:t>BIM Operators For JKR  Projects Trained</a:t>
            </a:r>
            <a:endParaRPr lang="ms-MY" sz="900" b="1" dirty="0" smtClean="0">
              <a:latin typeface="Tw Cen MT" pitchFamily="34" charset="0"/>
            </a:endParaRPr>
          </a:p>
          <a:p>
            <a:pPr algn="just"/>
            <a:r>
              <a:rPr lang="en-US" sz="900" dirty="0" smtClean="0">
                <a:latin typeface="Tw Cen MT" panose="020B0602020104020603" pitchFamily="34" charset="0"/>
              </a:rPr>
              <a:t>8 training sessions for JKR BIM operators has been scheduled in Q3 until Q4 2018 at </a:t>
            </a:r>
            <a:r>
              <a:rPr lang="en-US" sz="900" dirty="0" err="1" smtClean="0">
                <a:latin typeface="Tw Cen MT" panose="020B0602020104020603" pitchFamily="34" charset="0"/>
              </a:rPr>
              <a:t>MyBIM</a:t>
            </a:r>
            <a:r>
              <a:rPr lang="en-US" sz="900" dirty="0" smtClean="0">
                <a:latin typeface="Tw Cen MT" panose="020B0602020104020603" pitchFamily="34" charset="0"/>
              </a:rPr>
              <a:t> Centre to support BIM Level 3 implementation by JKR.  </a:t>
            </a:r>
            <a:endParaRPr lang="en-MY" sz="900" dirty="0" smtClean="0">
              <a:solidFill>
                <a:srgbClr val="FF0000"/>
              </a:solidFill>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P4-073</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99191">
                  <a:extLst>
                    <a:ext uri="{9D8B030D-6E8A-4147-A177-3AD203B41FA5}">
                      <a16:colId xmlns:a16="http://schemas.microsoft.com/office/drawing/2014/main" val="3372148144"/>
                    </a:ext>
                  </a:extLst>
                </a:gridCol>
                <a:gridCol w="1371600">
                  <a:extLst>
                    <a:ext uri="{9D8B030D-6E8A-4147-A177-3AD203B41FA5}">
                      <a16:colId xmlns:a16="http://schemas.microsoft.com/office/drawing/2014/main" val="384475541"/>
                    </a:ext>
                  </a:extLst>
                </a:gridCol>
                <a:gridCol w="1350335">
                  <a:extLst>
                    <a:ext uri="{9D8B030D-6E8A-4147-A177-3AD203B41FA5}">
                      <a16:colId xmlns:a16="http://schemas.microsoft.com/office/drawing/2014/main" val="3666211108"/>
                    </a:ext>
                  </a:extLst>
                </a:gridCol>
                <a:gridCol w="1318439">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National BIM Guide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defRPr/>
                      </a:pPr>
                      <a:r>
                        <a:rPr lang="en-US" sz="900" dirty="0" smtClean="0">
                          <a:solidFill>
                            <a:srgbClr val="000000"/>
                          </a:solidFill>
                          <a:latin typeface="Tw Cen MT" pitchFamily="34" charset="0"/>
                        </a:rPr>
                        <a:t>BIM Procurement Specification (JKR) rolled out</a:t>
                      </a:r>
                    </a:p>
                    <a:p>
                      <a:pPr>
                        <a:lnSpc>
                          <a:spcPct val="100000"/>
                        </a:lnSpc>
                        <a:defRPr/>
                      </a:pPr>
                      <a:endParaRPr lang="en-US" sz="900" dirty="0" smtClean="0">
                        <a:solidFill>
                          <a:srgbClr val="000000"/>
                        </a:solidFill>
                        <a:latin typeface="Tw Cen MT" pitchFamily="34" charset="0"/>
                      </a:endParaRPr>
                    </a:p>
                    <a:p>
                      <a:pPr>
                        <a:lnSpc>
                          <a:spcPct val="100000"/>
                        </a:lnSpc>
                        <a:defRPr/>
                      </a:pPr>
                      <a:r>
                        <a:rPr lang="en-US" sz="900" dirty="0" smtClean="0">
                          <a:solidFill>
                            <a:srgbClr val="000000"/>
                          </a:solidFill>
                          <a:latin typeface="Tw Cen MT" pitchFamily="34" charset="0"/>
                        </a:rPr>
                        <a:t>Software/Hardware for JKR customized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rgbClr val="000000"/>
                          </a:solidFill>
                          <a:latin typeface="Tw Cen MT" pitchFamily="34" charset="0"/>
                        </a:rPr>
                        <a:t>JKR agreement to BIM  5  public projects  secured</a:t>
                      </a:r>
                    </a:p>
                    <a:p>
                      <a:pPr>
                        <a:lnSpc>
                          <a:spcPct val="100000"/>
                        </a:lnSpc>
                      </a:pPr>
                      <a:endParaRPr lang="en-US" sz="900" dirty="0" smtClean="0">
                        <a:latin typeface="Tw Cen MT" pitchFamily="34" charset="0"/>
                      </a:endParaRPr>
                    </a:p>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BIM operators for JKR  projects trained</a:t>
                      </a:r>
                      <a:endParaRPr lang="ms-MY" sz="900" dirty="0" smtClean="0">
                        <a:solidFill>
                          <a:srgbClr val="000000"/>
                        </a:solidFill>
                        <a:latin typeface="Tw Cen MT" pitchFamily="34" charset="0"/>
                      </a:endParaRP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BIM operators for JKR  projects trained </a:t>
                      </a:r>
                      <a:endParaRPr lang="ms-MY" sz="900" dirty="0" smtClean="0">
                        <a:solidFill>
                          <a:srgbClr val="000000"/>
                        </a:solidFill>
                        <a:latin typeface="Tw Cen MT" pitchFamily="34" charset="0"/>
                      </a:endParaRP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BIM Level 3 adopted by 5 JKR projects</a:t>
                      </a:r>
                      <a:endParaRPr lang="ms-MY" sz="900" dirty="0" smtClean="0">
                        <a:solidFill>
                          <a:srgbClr val="000000"/>
                        </a:solidFill>
                        <a:latin typeface="Tw Cen MT" pitchFamily="34" charset="0"/>
                      </a:endParaRP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12" name="Right Brace 11"/>
          <p:cNvSpPr/>
          <p:nvPr/>
        </p:nvSpPr>
        <p:spPr>
          <a:xfrm>
            <a:off x="3095625" y="7668198"/>
            <a:ext cx="65086" cy="38579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13" name="Right Brace 12"/>
          <p:cNvSpPr/>
          <p:nvPr/>
        </p:nvSpPr>
        <p:spPr>
          <a:xfrm>
            <a:off x="3096799" y="8073791"/>
            <a:ext cx="45719" cy="58980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2" name="TextBox 1"/>
          <p:cNvSpPr txBox="1"/>
          <p:nvPr/>
        </p:nvSpPr>
        <p:spPr>
          <a:xfrm>
            <a:off x="3266280" y="7752566"/>
            <a:ext cx="1266825" cy="230832"/>
          </a:xfrm>
          <a:prstGeom prst="rect">
            <a:avLst/>
          </a:prstGeom>
          <a:noFill/>
        </p:spPr>
        <p:txBody>
          <a:bodyPr wrap="square" rtlCol="0">
            <a:spAutoFit/>
          </a:bodyPr>
          <a:lstStyle/>
          <a:p>
            <a:pPr marL="0" lvl="1"/>
            <a:r>
              <a:rPr lang="en-US" sz="900" dirty="0" smtClean="0">
                <a:latin typeface="Tw Cen MT" panose="020B0602020104020603" pitchFamily="34" charset="0"/>
              </a:rPr>
              <a:t>Projects awarded</a:t>
            </a:r>
            <a:endParaRPr lang="en-US" sz="900" dirty="0">
              <a:latin typeface="Tw Cen MT" panose="020B0602020104020603" pitchFamily="34" charset="0"/>
            </a:endParaRPr>
          </a:p>
        </p:txBody>
      </p:sp>
      <p:sp>
        <p:nvSpPr>
          <p:cNvPr id="17" name="TextBox 16"/>
          <p:cNvSpPr txBox="1"/>
          <p:nvPr/>
        </p:nvSpPr>
        <p:spPr>
          <a:xfrm>
            <a:off x="3266280" y="8260905"/>
            <a:ext cx="1534320" cy="230832"/>
          </a:xfrm>
          <a:prstGeom prst="rect">
            <a:avLst/>
          </a:prstGeom>
          <a:noFill/>
        </p:spPr>
        <p:txBody>
          <a:bodyPr wrap="square" rtlCol="0">
            <a:spAutoFit/>
          </a:bodyPr>
          <a:lstStyle/>
          <a:p>
            <a:pPr marL="0" lvl="1"/>
            <a:r>
              <a:rPr lang="en-US" sz="900" dirty="0" smtClean="0">
                <a:latin typeface="Tw Cen MT" panose="020B0602020104020603" pitchFamily="34" charset="0"/>
              </a:rPr>
              <a:t>Tender evaluation stage</a:t>
            </a:r>
            <a:endParaRPr lang="en-US" sz="900" dirty="0">
              <a:latin typeface="Tw Cen MT" panose="020B0602020104020603" pitchFamily="34" charset="0"/>
            </a:endParaRPr>
          </a:p>
        </p:txBody>
      </p:sp>
    </p:spTree>
    <p:extLst>
      <p:ext uri="{BB962C8B-B14F-4D97-AF65-F5344CB8AC3E}">
        <p14:creationId xmlns:p14="http://schemas.microsoft.com/office/powerpoint/2010/main" val="136731910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ms-MY" sz="1000" dirty="0" smtClean="0">
                          <a:solidFill>
                            <a:schemeClr val="tx1"/>
                          </a:solidFill>
                          <a:latin typeface="Tw Cen MT" panose="020B0602020104020603" pitchFamily="34" charset="0"/>
                        </a:rPr>
                        <a:t>Hj.</a:t>
                      </a:r>
                      <a:r>
                        <a:rPr lang="ms-MY" sz="1000" baseline="0" dirty="0" smtClean="0">
                          <a:solidFill>
                            <a:schemeClr val="tx1"/>
                          </a:solidFill>
                          <a:latin typeface="Tw Cen MT" panose="020B0602020104020603" pitchFamily="34" charset="0"/>
                        </a:rPr>
                        <a:t> Razuki Ibrahim</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Jasni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370722"/>
          <a:ext cx="4593266" cy="1770955"/>
        </p:xfrm>
        <a:graphic>
          <a:graphicData uri="http://schemas.openxmlformats.org/drawingml/2006/table">
            <a:tbl>
              <a:tblPr firstRow="1" bandRow="1">
                <a:tableStyleId>{5C22544A-7EE6-4342-B048-85BDC9FD1C3A}</a:tableStyleId>
              </a:tblPr>
              <a:tblGrid>
                <a:gridCol w="459326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err="1" smtClean="0">
                          <a:solidFill>
                            <a:schemeClr val="tx1"/>
                          </a:solidFill>
                          <a:latin typeface="Tw Cen MT" panose="020B0602020104020603" pitchFamily="34" charset="0"/>
                          <a:ea typeface="+mn-ea"/>
                          <a:cs typeface="+mn-cs"/>
                        </a:rPr>
                        <a:t>MyBIM</a:t>
                      </a:r>
                      <a:r>
                        <a:rPr lang="en-MY" sz="1000" b="0" kern="1200" dirty="0" smtClean="0">
                          <a:solidFill>
                            <a:schemeClr val="tx1"/>
                          </a:solidFill>
                          <a:latin typeface="Tw Cen MT" panose="020B0602020104020603" pitchFamily="34" charset="0"/>
                          <a:ea typeface="+mn-ea"/>
                          <a:cs typeface="+mn-cs"/>
                        </a:rPr>
                        <a:t> Centre established by Q2 2016</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P4 - Roll out technology advantage across project life-cycle 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P4b - Establish reference centre to support the development and adoption of BIM and modern methods </a:t>
                      </a: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23599"/>
            <a:ext cx="6864535" cy="4939814"/>
          </a:xfrm>
          <a:prstGeom prst="rect">
            <a:avLst/>
          </a:prstGeom>
          <a:noFill/>
        </p:spPr>
        <p:txBody>
          <a:bodyPr wrap="square" rtlCol="0">
            <a:spAutoFit/>
          </a:bodyPr>
          <a:lstStyle/>
          <a:p>
            <a:r>
              <a:rPr lang="en-US" sz="1000" dirty="0">
                <a:latin typeface="Tw Cen MT" panose="020B0602020104020603" pitchFamily="34" charset="0"/>
              </a:rPr>
              <a:t>This KPI is under the purview of IWG11.</a:t>
            </a:r>
          </a:p>
          <a:p>
            <a:endParaRPr lang="en-US" sz="500" dirty="0" smtClean="0">
              <a:latin typeface="Tw Cen MT" panose="020B0602020104020603" pitchFamily="34" charset="0"/>
            </a:endParaRPr>
          </a:p>
          <a:p>
            <a:pPr algn="just"/>
            <a:r>
              <a:rPr lang="en-US" sz="1000" dirty="0" err="1" smtClean="0">
                <a:latin typeface="Tw Cen MT" panose="020B0602020104020603" pitchFamily="34" charset="0"/>
              </a:rPr>
              <a:t>MyBIM</a:t>
            </a:r>
            <a:r>
              <a:rPr lang="en-US" sz="1000" dirty="0" smtClean="0">
                <a:latin typeface="Tw Cen MT" panose="020B0602020104020603" pitchFamily="34" charset="0"/>
              </a:rPr>
              <a:t> </a:t>
            </a:r>
            <a:r>
              <a:rPr lang="en-US" sz="1000" dirty="0">
                <a:latin typeface="Tw Cen MT" panose="020B0602020104020603" pitchFamily="34" charset="0"/>
              </a:rPr>
              <a:t>Centre was established in March 2016 at ABM Wilayah </a:t>
            </a:r>
            <a:r>
              <a:rPr lang="en-US" sz="1000" dirty="0" smtClean="0">
                <a:latin typeface="Tw Cen MT" panose="020B0602020104020603" pitchFamily="34" charset="0"/>
              </a:rPr>
              <a:t>Tengah. The main function of myBIM Centre is to provide affordable, high quality training for industry players. The centre aspires to become the BIM One-Stop Centre, offering BIM technical services to the industry.</a:t>
            </a:r>
          </a:p>
          <a:p>
            <a:pPr algn="just"/>
            <a:endParaRPr lang="en-US" sz="500" dirty="0">
              <a:latin typeface="Tw Cen MT" panose="020B0602020104020603" pitchFamily="34" charset="0"/>
            </a:endParaRPr>
          </a:p>
          <a:p>
            <a:pPr algn="just"/>
            <a:r>
              <a:rPr lang="en-US" sz="1000" dirty="0" smtClean="0">
                <a:latin typeface="Tw Cen MT" panose="020B0602020104020603" pitchFamily="34" charset="0"/>
              </a:rPr>
              <a:t>The </a:t>
            </a:r>
            <a:r>
              <a:rPr lang="en-US" sz="1000" dirty="0">
                <a:latin typeface="Tw Cen MT" panose="020B0602020104020603" pitchFamily="34" charset="0"/>
              </a:rPr>
              <a:t>new MyBIM Centre has been relocated to </a:t>
            </a:r>
            <a:r>
              <a:rPr lang="en-US" sz="1000" dirty="0" err="1">
                <a:latin typeface="Tw Cen MT" panose="020B0602020104020603" pitchFamily="34" charset="0"/>
              </a:rPr>
              <a:t>Menara</a:t>
            </a:r>
            <a:r>
              <a:rPr lang="en-US" sz="1000" dirty="0">
                <a:latin typeface="Tw Cen MT" panose="020B0602020104020603" pitchFamily="34" charset="0"/>
              </a:rPr>
              <a:t> </a:t>
            </a:r>
            <a:r>
              <a:rPr lang="en-US" sz="1000" dirty="0" smtClean="0">
                <a:latin typeface="Tw Cen MT" panose="020B0602020104020603" pitchFamily="34" charset="0"/>
              </a:rPr>
              <a:t>Sunway. </a:t>
            </a:r>
            <a:r>
              <a:rPr lang="en-US" sz="1000" dirty="0">
                <a:latin typeface="Tw Cen MT" panose="020B0602020104020603" pitchFamily="34" charset="0"/>
              </a:rPr>
              <a:t>The centre is now </a:t>
            </a:r>
            <a:r>
              <a:rPr lang="en-US" sz="1000" dirty="0" smtClean="0">
                <a:latin typeface="Tw Cen MT" panose="020B0602020104020603" pitchFamily="34" charset="0"/>
              </a:rPr>
              <a:t>fully completed </a:t>
            </a:r>
            <a:r>
              <a:rPr lang="en-US" sz="1000" dirty="0">
                <a:latin typeface="Tw Cen MT" panose="020B0602020104020603" pitchFamily="34" charset="0"/>
              </a:rPr>
              <a:t>and </a:t>
            </a:r>
            <a:r>
              <a:rPr lang="en-US" sz="1000" dirty="0" smtClean="0">
                <a:latin typeface="Tw Cen MT" panose="020B0602020104020603" pitchFamily="34" charset="0"/>
              </a:rPr>
              <a:t>was officiated by the </a:t>
            </a:r>
            <a:r>
              <a:rPr lang="en-US" sz="1000" dirty="0">
                <a:latin typeface="Tw Cen MT" panose="020B0602020104020603" pitchFamily="34" charset="0"/>
              </a:rPr>
              <a:t>Minister of Works </a:t>
            </a:r>
            <a:r>
              <a:rPr lang="en-US" sz="1000" dirty="0" smtClean="0">
                <a:latin typeface="Tw Cen MT" panose="020B0602020104020603" pitchFamily="34" charset="0"/>
              </a:rPr>
              <a:t>on 20 November </a:t>
            </a:r>
            <a:r>
              <a:rPr lang="en-US" sz="1000" dirty="0">
                <a:latin typeface="Tw Cen MT" panose="020B0602020104020603" pitchFamily="34" charset="0"/>
              </a:rPr>
              <a:t>2017</a:t>
            </a:r>
            <a:r>
              <a:rPr lang="en-US" sz="1000" dirty="0" smtClean="0">
                <a:latin typeface="Tw Cen MT" panose="020B0602020104020603" pitchFamily="34" charset="0"/>
              </a:rPr>
              <a:t>. t is equipped with up-to-date facilities including large capacity training rooms and the latest BIM software and hardware. It is opened to the public on weekdays from 9.00am to 5.00pm.</a:t>
            </a:r>
          </a:p>
          <a:p>
            <a:pPr algn="just"/>
            <a:endParaRPr lang="en-US" sz="1000" dirty="0" smtClean="0">
              <a:latin typeface="Tw Cen MT" panose="020B0602020104020603" pitchFamily="34" charset="0"/>
            </a:endParaRPr>
          </a:p>
          <a:p>
            <a:pPr algn="just"/>
            <a:r>
              <a:rPr lang="en-US" sz="1000" dirty="0" smtClean="0">
                <a:latin typeface="Tw Cen MT" panose="020B0602020104020603" pitchFamily="34" charset="0"/>
              </a:rPr>
              <a:t>As of today, several </a:t>
            </a:r>
            <a:r>
              <a:rPr lang="en-US" sz="1000" dirty="0" err="1" smtClean="0">
                <a:latin typeface="Tw Cen MT" panose="020B0602020104020603" pitchFamily="34" charset="0"/>
              </a:rPr>
              <a:t>organisations</a:t>
            </a:r>
            <a:r>
              <a:rPr lang="en-US" sz="1000" dirty="0" smtClean="0">
                <a:latin typeface="Tw Cen MT" panose="020B0602020104020603" pitchFamily="34" charset="0"/>
              </a:rPr>
              <a:t> have </a:t>
            </a:r>
            <a:r>
              <a:rPr lang="en-US" sz="1000" dirty="0" err="1" smtClean="0">
                <a:latin typeface="Tw Cen MT" panose="020B0602020104020603" pitchFamily="34" charset="0"/>
              </a:rPr>
              <a:t>utilised</a:t>
            </a:r>
            <a:r>
              <a:rPr lang="en-US" sz="1000" dirty="0" smtClean="0">
                <a:latin typeface="Tw Cen MT" panose="020B0602020104020603" pitchFamily="34" charset="0"/>
              </a:rPr>
              <a:t> the facilities offered at </a:t>
            </a:r>
            <a:r>
              <a:rPr lang="en-US" sz="1000" dirty="0" err="1" smtClean="0">
                <a:latin typeface="Tw Cen MT" panose="020B0602020104020603" pitchFamily="34" charset="0"/>
              </a:rPr>
              <a:t>myBIM</a:t>
            </a:r>
            <a:r>
              <a:rPr lang="en-US" sz="1000" dirty="0" smtClean="0">
                <a:latin typeface="Tw Cen MT" panose="020B0602020104020603" pitchFamily="34" charset="0"/>
              </a:rPr>
              <a:t> Centre that includes MRT Corp., 3D Tech Parametric </a:t>
            </a:r>
            <a:r>
              <a:rPr lang="en-US" sz="1000" dirty="0" err="1" smtClean="0">
                <a:latin typeface="Tw Cen MT" panose="020B0602020104020603" pitchFamily="34" charset="0"/>
              </a:rPr>
              <a:t>Sdn</a:t>
            </a:r>
            <a:r>
              <a:rPr lang="en-US" sz="1000" dirty="0" smtClean="0">
                <a:latin typeface="Tw Cen MT" panose="020B0602020104020603" pitchFamily="34" charset="0"/>
              </a:rPr>
              <a:t>. Bhd., </a:t>
            </a:r>
            <a:r>
              <a:rPr lang="en-US" sz="1000" dirty="0" err="1" smtClean="0">
                <a:latin typeface="Tw Cen MT" panose="020B0602020104020603" pitchFamily="34" charset="0"/>
              </a:rPr>
              <a:t>Jabatan</a:t>
            </a:r>
            <a:r>
              <a:rPr lang="en-US" sz="1000" dirty="0" smtClean="0">
                <a:latin typeface="Tw Cen MT" panose="020B0602020104020603" pitchFamily="34" charset="0"/>
              </a:rPr>
              <a:t> </a:t>
            </a:r>
            <a:r>
              <a:rPr lang="en-US" sz="1000" dirty="0" err="1" smtClean="0">
                <a:latin typeface="Tw Cen MT" panose="020B0602020104020603" pitchFamily="34" charset="0"/>
              </a:rPr>
              <a:t>Kerja</a:t>
            </a:r>
            <a:r>
              <a:rPr lang="en-US" sz="1000" dirty="0" smtClean="0">
                <a:latin typeface="Tw Cen MT" panose="020B0602020104020603" pitchFamily="34" charset="0"/>
              </a:rPr>
              <a:t> Raya, </a:t>
            </a:r>
            <a:r>
              <a:rPr lang="en-US" sz="1000" dirty="0" err="1" smtClean="0">
                <a:latin typeface="Tw Cen MT" panose="020B0602020104020603" pitchFamily="34" charset="0"/>
              </a:rPr>
              <a:t>Gabungan</a:t>
            </a:r>
            <a:r>
              <a:rPr lang="en-US" sz="1000" dirty="0" smtClean="0">
                <a:latin typeface="Tw Cen MT" panose="020B0602020104020603" pitchFamily="34" charset="0"/>
              </a:rPr>
              <a:t> </a:t>
            </a:r>
            <a:r>
              <a:rPr lang="en-US" sz="1000" dirty="0" err="1" smtClean="0">
                <a:latin typeface="Tw Cen MT" panose="020B0602020104020603" pitchFamily="34" charset="0"/>
              </a:rPr>
              <a:t>Jurutera</a:t>
            </a:r>
            <a:r>
              <a:rPr lang="en-US" sz="1000" dirty="0" smtClean="0">
                <a:latin typeface="Tw Cen MT" panose="020B0602020104020603" pitchFamily="34" charset="0"/>
              </a:rPr>
              <a:t> </a:t>
            </a:r>
            <a:r>
              <a:rPr lang="en-US" sz="1000" dirty="0" err="1" smtClean="0">
                <a:latin typeface="Tw Cen MT" panose="020B0602020104020603" pitchFamily="34" charset="0"/>
              </a:rPr>
              <a:t>Perunding</a:t>
            </a:r>
            <a:r>
              <a:rPr lang="en-US" sz="1000" dirty="0" smtClean="0">
                <a:latin typeface="Tw Cen MT" panose="020B0602020104020603" pitchFamily="34" charset="0"/>
              </a:rPr>
              <a:t> </a:t>
            </a:r>
            <a:r>
              <a:rPr lang="en-US" sz="1000" dirty="0" err="1" smtClean="0">
                <a:latin typeface="Tw Cen MT" panose="020B0602020104020603" pitchFamily="34" charset="0"/>
              </a:rPr>
              <a:t>Bumiputra</a:t>
            </a:r>
            <a:r>
              <a:rPr lang="en-US" sz="1000" dirty="0" smtClean="0">
                <a:latin typeface="Tw Cen MT" panose="020B0602020104020603" pitchFamily="34" charset="0"/>
              </a:rPr>
              <a:t> and many more.</a:t>
            </a:r>
            <a:r>
              <a:rPr lang="en-US" sz="1000" dirty="0">
                <a:latin typeface="Tw Cen MT" panose="020B0602020104020603" pitchFamily="34" charset="0"/>
              </a:rPr>
              <a:t> </a:t>
            </a:r>
            <a:r>
              <a:rPr lang="en-US" sz="1000" dirty="0" smtClean="0">
                <a:latin typeface="Tw Cen MT" panose="020B0602020104020603" pitchFamily="34" charset="0"/>
              </a:rPr>
              <a:t>Enhancements are on-going </a:t>
            </a:r>
            <a:r>
              <a:rPr lang="en-US" sz="1000" dirty="0">
                <a:latin typeface="Tw Cen MT" panose="020B0602020104020603" pitchFamily="34" charset="0"/>
              </a:rPr>
              <a:t>with plans to deploy more BIM </a:t>
            </a:r>
            <a:r>
              <a:rPr lang="en-US" sz="1000" dirty="0" err="1" smtClean="0">
                <a:latin typeface="Tw Cen MT" panose="020B0602020104020603" pitchFamily="34" charset="0"/>
              </a:rPr>
              <a:t>softwares</a:t>
            </a:r>
            <a:r>
              <a:rPr lang="en-US" sz="1000" dirty="0" smtClean="0">
                <a:latin typeface="Tw Cen MT" panose="020B0602020104020603" pitchFamily="34" charset="0"/>
              </a:rPr>
              <a:t>.</a:t>
            </a:r>
          </a:p>
          <a:p>
            <a:pPr algn="just"/>
            <a:endParaRPr lang="en-US" sz="500" dirty="0">
              <a:latin typeface="Tw Cen MT" panose="020B0602020104020603" pitchFamily="34" charset="0"/>
            </a:endParaRPr>
          </a:p>
          <a:p>
            <a:pPr algn="just"/>
            <a:r>
              <a:rPr lang="en-US" sz="1000" dirty="0" err="1" smtClean="0">
                <a:latin typeface="Tw Cen MT" panose="020B0602020104020603" pitchFamily="34" charset="0"/>
              </a:rPr>
              <a:t>MyBIM</a:t>
            </a:r>
            <a:r>
              <a:rPr lang="en-US" sz="1000" dirty="0" smtClean="0">
                <a:latin typeface="Tw Cen MT" panose="020B0602020104020603" pitchFamily="34" charset="0"/>
              </a:rPr>
              <a:t> </a:t>
            </a:r>
            <a:r>
              <a:rPr lang="en-US" sz="1000" dirty="0">
                <a:latin typeface="Tw Cen MT" panose="020B0602020104020603" pitchFamily="34" charset="0"/>
              </a:rPr>
              <a:t>Centre </a:t>
            </a:r>
            <a:r>
              <a:rPr lang="en-US" sz="1000" dirty="0" smtClean="0">
                <a:latin typeface="Tw Cen MT" panose="020B0602020104020603" pitchFamily="34" charset="0"/>
              </a:rPr>
              <a:t>Address:</a:t>
            </a:r>
          </a:p>
          <a:p>
            <a:pPr algn="just"/>
            <a:endParaRPr lang="en-US" sz="500" dirty="0">
              <a:latin typeface="Tw Cen MT" panose="020B0602020104020603" pitchFamily="34" charset="0"/>
            </a:endParaRPr>
          </a:p>
          <a:p>
            <a:pPr algn="just"/>
            <a:r>
              <a:rPr lang="en-US" sz="1000" dirty="0">
                <a:latin typeface="Tw Cen MT" panose="020B0602020104020603" pitchFamily="34" charset="0"/>
              </a:rPr>
              <a:t>Level 11, Sunway Putra Tower</a:t>
            </a:r>
          </a:p>
          <a:p>
            <a:pPr algn="just"/>
            <a:r>
              <a:rPr lang="en-US" sz="1000" dirty="0">
                <a:latin typeface="Tw Cen MT" panose="020B0602020104020603" pitchFamily="34" charset="0"/>
              </a:rPr>
              <a:t>Lot 100, </a:t>
            </a:r>
            <a:r>
              <a:rPr lang="en-US" sz="1000" dirty="0" err="1">
                <a:latin typeface="Tw Cen MT" panose="020B0602020104020603" pitchFamily="34" charset="0"/>
              </a:rPr>
              <a:t>Jalan</a:t>
            </a:r>
            <a:r>
              <a:rPr lang="en-US" sz="1000" dirty="0">
                <a:latin typeface="Tw Cen MT" panose="020B0602020104020603" pitchFamily="34" charset="0"/>
              </a:rPr>
              <a:t> Putra</a:t>
            </a:r>
          </a:p>
          <a:p>
            <a:pPr algn="just"/>
            <a:r>
              <a:rPr lang="en-US" sz="1000" dirty="0">
                <a:latin typeface="Tw Cen MT" panose="020B0602020104020603" pitchFamily="34" charset="0"/>
              </a:rPr>
              <a:t>50350 Kuala Lumpur.</a:t>
            </a:r>
          </a:p>
          <a:p>
            <a:pPr algn="just"/>
            <a:endParaRPr lang="en-US" sz="500" dirty="0">
              <a:latin typeface="Tw Cen MT" panose="020B0602020104020603" pitchFamily="34" charset="0"/>
            </a:endParaRPr>
          </a:p>
          <a:p>
            <a:pPr algn="just"/>
            <a:r>
              <a:rPr lang="en-US" sz="1000" dirty="0">
                <a:latin typeface="Tw Cen MT" panose="020B0602020104020603" pitchFamily="34" charset="0"/>
              </a:rPr>
              <a:t>Tel: 03 4040 </a:t>
            </a:r>
            <a:r>
              <a:rPr lang="en-US" sz="1000" dirty="0" smtClean="0">
                <a:latin typeface="Tw Cen MT" panose="020B0602020104020603" pitchFamily="34" charset="0"/>
              </a:rPr>
              <a:t>0399</a:t>
            </a:r>
          </a:p>
          <a:p>
            <a:pPr algn="just"/>
            <a:endParaRPr lang="en-US" sz="500" dirty="0">
              <a:latin typeface="Tw Cen MT" panose="020B0602020104020603" pitchFamily="34" charset="0"/>
            </a:endParaRPr>
          </a:p>
          <a:p>
            <a:pPr algn="just"/>
            <a:r>
              <a:rPr lang="en-US" sz="1000" dirty="0" smtClean="0">
                <a:latin typeface="Tw Cen MT" panose="020B0602020104020603" pitchFamily="34" charset="0"/>
              </a:rPr>
              <a:t>Visit </a:t>
            </a:r>
            <a:r>
              <a:rPr lang="en-US" sz="1000" dirty="0" smtClean="0">
                <a:latin typeface="Tw Cen MT" panose="020B0602020104020603" pitchFamily="34" charset="0"/>
                <a:hlinkClick r:id="rId2"/>
              </a:rPr>
              <a:t>www.mybimcentre.com.my</a:t>
            </a:r>
            <a:r>
              <a:rPr lang="en-US" sz="1000" dirty="0" smtClean="0">
                <a:latin typeface="Tw Cen MT" panose="020B0602020104020603" pitchFamily="34" charset="0"/>
              </a:rPr>
              <a:t> for more information on myBIM Centre. </a:t>
            </a:r>
            <a:endParaRPr lang="en-US" sz="1000" dirty="0">
              <a:latin typeface="Tw Cen MT" panose="020B0602020104020603" pitchFamily="34" charset="0"/>
            </a:endParaRPr>
          </a:p>
          <a:p>
            <a:pPr algn="just"/>
            <a:endParaRPr lang="en-US" sz="500" dirty="0">
              <a:latin typeface="Tw Cen MT" panose="020B0602020104020603" pitchFamily="34" charset="0"/>
            </a:endParaRPr>
          </a:p>
          <a:p>
            <a:pPr algn="just"/>
            <a:r>
              <a:rPr lang="en-US" sz="1000" dirty="0">
                <a:latin typeface="Tw Cen MT" panose="020B0602020104020603" pitchFamily="34" charset="0"/>
              </a:rPr>
              <a:t>MyBIM Centre is also being supported by MyBIM Satellites (regional BIM reference </a:t>
            </a:r>
            <a:r>
              <a:rPr lang="en-US" sz="1000" dirty="0" err="1">
                <a:latin typeface="Tw Cen MT" panose="020B0602020104020603" pitchFamily="34" charset="0"/>
              </a:rPr>
              <a:t>centres</a:t>
            </a:r>
            <a:r>
              <a:rPr lang="en-US" sz="1000" dirty="0">
                <a:latin typeface="Tw Cen MT" panose="020B0602020104020603" pitchFamily="34" charset="0"/>
              </a:rPr>
              <a:t>) established at University Malaysia </a:t>
            </a:r>
            <a:r>
              <a:rPr lang="en-US" sz="1000" dirty="0" smtClean="0">
                <a:latin typeface="Tw Cen MT" panose="020B0602020104020603" pitchFamily="34" charset="0"/>
              </a:rPr>
              <a:t>Pahang (UMP), </a:t>
            </a:r>
            <a:r>
              <a:rPr lang="en-US" sz="1000" dirty="0">
                <a:latin typeface="Tw Cen MT" panose="020B0602020104020603" pitchFamily="34" charset="0"/>
              </a:rPr>
              <a:t>University Malaysia </a:t>
            </a:r>
            <a:r>
              <a:rPr lang="en-US" sz="1000" dirty="0" smtClean="0">
                <a:latin typeface="Tw Cen MT" panose="020B0602020104020603" pitchFamily="34" charset="0"/>
              </a:rPr>
              <a:t>Perlis (</a:t>
            </a:r>
            <a:r>
              <a:rPr lang="en-US" sz="1000" dirty="0" err="1" smtClean="0">
                <a:latin typeface="Tw Cen MT" panose="020B0602020104020603" pitchFamily="34" charset="0"/>
              </a:rPr>
              <a:t>UniMAP</a:t>
            </a:r>
            <a:r>
              <a:rPr lang="en-US" sz="1000" dirty="0" smtClean="0">
                <a:latin typeface="Tw Cen MT" panose="020B0602020104020603" pitchFamily="34" charset="0"/>
              </a:rPr>
              <a:t>), </a:t>
            </a:r>
            <a:r>
              <a:rPr lang="en-US" sz="1000" dirty="0">
                <a:latin typeface="Tw Cen MT" panose="020B0602020104020603" pitchFamily="34" charset="0"/>
              </a:rPr>
              <a:t>University Technology </a:t>
            </a:r>
            <a:r>
              <a:rPr lang="en-US" sz="1000" dirty="0" smtClean="0">
                <a:latin typeface="Tw Cen MT" panose="020B0602020104020603" pitchFamily="34" charset="0"/>
              </a:rPr>
              <a:t>Malaysia (UTM) </a:t>
            </a:r>
            <a:r>
              <a:rPr lang="en-US" sz="1000" dirty="0">
                <a:latin typeface="Tw Cen MT" panose="020B0602020104020603" pitchFamily="34" charset="0"/>
              </a:rPr>
              <a:t>and University Malaysia </a:t>
            </a:r>
            <a:r>
              <a:rPr lang="en-US" sz="1000" dirty="0" smtClean="0">
                <a:latin typeface="Tw Cen MT" panose="020B0602020104020603" pitchFamily="34" charset="0"/>
              </a:rPr>
              <a:t>Sabah (UMS). These satellites will serve the need to train and accredit more BIM personnel nationwide.</a:t>
            </a:r>
          </a:p>
          <a:p>
            <a:pPr algn="just"/>
            <a:endParaRPr lang="en-US" sz="500" dirty="0">
              <a:latin typeface="Tw Cen MT" panose="020B0602020104020603" pitchFamily="34" charset="0"/>
            </a:endParaRPr>
          </a:p>
          <a:p>
            <a:pPr algn="just"/>
            <a:r>
              <a:rPr lang="en-US" sz="1000" b="1" u="sng" dirty="0" err="1" smtClean="0">
                <a:latin typeface="Tw Cen MT" panose="020B0602020104020603" pitchFamily="34" charset="0"/>
              </a:rPr>
              <a:t>MyBIM</a:t>
            </a:r>
            <a:r>
              <a:rPr lang="en-US" sz="1000" b="1" u="sng" dirty="0" smtClean="0">
                <a:latin typeface="Tw Cen MT" panose="020B0602020104020603" pitchFamily="34" charset="0"/>
              </a:rPr>
              <a:t> Centre Strengthened</a:t>
            </a:r>
          </a:p>
          <a:p>
            <a:pPr marL="228600" indent="-228600" algn="just">
              <a:buAutoNum type="arabicPeriod"/>
            </a:pPr>
            <a:r>
              <a:rPr lang="en-US" sz="1000" dirty="0" smtClean="0">
                <a:latin typeface="Tw Cen MT" panose="020B0602020104020603" pitchFamily="34" charset="0"/>
              </a:rPr>
              <a:t>BIM </a:t>
            </a:r>
            <a:r>
              <a:rPr lang="en-US" sz="1000" dirty="0">
                <a:latin typeface="Tw Cen MT" panose="020B0602020104020603" pitchFamily="34" charset="0"/>
              </a:rPr>
              <a:t>Guides</a:t>
            </a:r>
            <a:r>
              <a:rPr lang="en-US" sz="1000" dirty="0" smtClean="0">
                <a:latin typeface="Tw Cen MT" panose="020B0602020104020603" pitchFamily="34" charset="0"/>
              </a:rPr>
              <a:t>, BIM Malaysian Government Initiatives, </a:t>
            </a:r>
            <a:r>
              <a:rPr lang="en-US" sz="1000" dirty="0">
                <a:latin typeface="Tw Cen MT" panose="020B0602020104020603" pitchFamily="34" charset="0"/>
              </a:rPr>
              <a:t>magazines and BIM Adoption Report </a:t>
            </a:r>
            <a:r>
              <a:rPr lang="en-US" sz="1000" dirty="0" smtClean="0">
                <a:latin typeface="Tw Cen MT" panose="020B0602020104020603" pitchFamily="34" charset="0"/>
              </a:rPr>
              <a:t>2016 published </a:t>
            </a:r>
            <a:r>
              <a:rPr lang="en-US" sz="1000" dirty="0">
                <a:latin typeface="Tw Cen MT" panose="020B0602020104020603" pitchFamily="34" charset="0"/>
              </a:rPr>
              <a:t>to help enrich BIM resources for public </a:t>
            </a:r>
            <a:r>
              <a:rPr lang="en-US" sz="1000" dirty="0" smtClean="0">
                <a:latin typeface="Tw Cen MT" panose="020B0602020104020603" pitchFamily="34" charset="0"/>
              </a:rPr>
              <a:t>references</a:t>
            </a:r>
          </a:p>
          <a:p>
            <a:pPr marL="228600" indent="-228600" algn="just">
              <a:buAutoNum type="arabicPeriod"/>
            </a:pPr>
            <a:r>
              <a:rPr lang="en-US" sz="1000" dirty="0" smtClean="0">
                <a:latin typeface="Tw Cen MT" panose="020B0602020104020603" pitchFamily="34" charset="0"/>
              </a:rPr>
              <a:t>3 new </a:t>
            </a:r>
            <a:r>
              <a:rPr lang="en-US" sz="1000" dirty="0" err="1" smtClean="0">
                <a:latin typeface="Tw Cen MT" panose="020B0602020104020603" pitchFamily="34" charset="0"/>
              </a:rPr>
              <a:t>softwares</a:t>
            </a:r>
            <a:r>
              <a:rPr lang="en-US" sz="1000" dirty="0" smtClean="0">
                <a:latin typeface="Tw Cen MT" panose="020B0602020104020603" pitchFamily="34" charset="0"/>
              </a:rPr>
              <a:t>  added (</a:t>
            </a:r>
            <a:r>
              <a:rPr lang="en-US" sz="1000" dirty="0" err="1" smtClean="0">
                <a:latin typeface="Tw Cen MT" panose="020B0602020104020603" pitchFamily="34" charset="0"/>
              </a:rPr>
              <a:t>Tekla</a:t>
            </a:r>
            <a:r>
              <a:rPr lang="en-US" sz="1000" dirty="0" smtClean="0">
                <a:latin typeface="Tw Cen MT" panose="020B0602020104020603" pitchFamily="34" charset="0"/>
              </a:rPr>
              <a:t>, Primavera &amp; Bentley)</a:t>
            </a:r>
          </a:p>
          <a:p>
            <a:endParaRPr lang="en-US" sz="500" dirty="0">
              <a:latin typeface="Tw Cen MT" panose="020B0602020104020603" pitchFamily="34" charset="0"/>
            </a:endParaRPr>
          </a:p>
          <a:p>
            <a:r>
              <a:rPr lang="en-US" sz="1000" dirty="0" smtClean="0">
                <a:latin typeface="Tw Cen MT" panose="020B0602020104020603" pitchFamily="34" charset="0"/>
              </a:rPr>
              <a:t>This KPI is 100% completed.</a:t>
            </a:r>
          </a:p>
          <a:p>
            <a:endParaRPr lang="en-US" sz="1000" dirty="0" smtClean="0">
              <a:latin typeface="Tw Cen MT" panose="020B0602020104020603" pitchFamily="34" charset="0"/>
            </a:endParaRPr>
          </a:p>
          <a:p>
            <a:endParaRPr lang="en-MY" sz="1000" dirty="0" smtClean="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P4-074</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35396">
                  <a:extLst>
                    <a:ext uri="{9D8B030D-6E8A-4147-A177-3AD203B41FA5}">
                      <a16:colId xmlns:a16="http://schemas.microsoft.com/office/drawing/2014/main" val="3372148144"/>
                    </a:ext>
                  </a:extLst>
                </a:gridCol>
                <a:gridCol w="1382232">
                  <a:extLst>
                    <a:ext uri="{9D8B030D-6E8A-4147-A177-3AD203B41FA5}">
                      <a16:colId xmlns:a16="http://schemas.microsoft.com/office/drawing/2014/main" val="384475541"/>
                    </a:ext>
                  </a:extLst>
                </a:gridCol>
                <a:gridCol w="1350335">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err="1" smtClean="0">
                          <a:solidFill>
                            <a:srgbClr val="000000"/>
                          </a:solidFill>
                          <a:latin typeface="Tw Cen MT" pitchFamily="34" charset="0"/>
                        </a:rPr>
                        <a:t>MyBIM</a:t>
                      </a:r>
                      <a:r>
                        <a:rPr lang="en-US" sz="900" dirty="0" smtClean="0">
                          <a:solidFill>
                            <a:srgbClr val="000000"/>
                          </a:solidFill>
                          <a:latin typeface="Tw Cen MT" pitchFamily="34" charset="0"/>
                        </a:rPr>
                        <a:t> Centre launched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err="1" smtClean="0">
                          <a:solidFill>
                            <a:srgbClr val="000000"/>
                          </a:solidFill>
                          <a:latin typeface="Tw Cen MT" pitchFamily="34" charset="0"/>
                        </a:rPr>
                        <a:t>myBIM</a:t>
                      </a:r>
                      <a:r>
                        <a:rPr lang="en-US" sz="900" dirty="0" smtClean="0">
                          <a:solidFill>
                            <a:srgbClr val="000000"/>
                          </a:solidFill>
                          <a:latin typeface="Tw Cen MT" pitchFamily="34" charset="0"/>
                        </a:rPr>
                        <a:t> Center’s  role as national reference center  strengthened</a:t>
                      </a:r>
                      <a:endParaRPr lang="ms-MY" sz="900" dirty="0" smtClean="0">
                        <a:solidFill>
                          <a:srgbClr val="000000"/>
                        </a:solidFill>
                        <a:latin typeface="Tw Cen MT" pitchFamily="34" charset="0"/>
                      </a:endParaRP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err="1" smtClean="0">
                          <a:solidFill>
                            <a:srgbClr val="000000"/>
                          </a:solidFill>
                          <a:latin typeface="Tw Cen MT" pitchFamily="34" charset="0"/>
                        </a:rPr>
                        <a:t>myBIM</a:t>
                      </a:r>
                      <a:r>
                        <a:rPr lang="en-US" sz="900" dirty="0" smtClean="0">
                          <a:solidFill>
                            <a:srgbClr val="000000"/>
                          </a:solidFill>
                          <a:latin typeface="Tw Cen MT" pitchFamily="34" charset="0"/>
                        </a:rPr>
                        <a:t> Center’s role as national reference center  strengthened</a:t>
                      </a:r>
                      <a:endParaRPr lang="ms-MY" sz="900" dirty="0" smtClean="0">
                        <a:solidFill>
                          <a:srgbClr val="000000"/>
                        </a:solidFill>
                        <a:latin typeface="Tw Cen MT" pitchFamily="34" charset="0"/>
                      </a:endParaRP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err="1" smtClean="0">
                          <a:solidFill>
                            <a:srgbClr val="000000"/>
                          </a:solidFill>
                          <a:latin typeface="Tw Cen MT" pitchFamily="34" charset="0"/>
                        </a:rPr>
                        <a:t>myBIM</a:t>
                      </a:r>
                      <a:r>
                        <a:rPr lang="en-US" sz="900" dirty="0" smtClean="0">
                          <a:solidFill>
                            <a:srgbClr val="000000"/>
                          </a:solidFill>
                          <a:latin typeface="Tw Cen MT" pitchFamily="34" charset="0"/>
                        </a:rPr>
                        <a:t> Center’s role as national reference center  strengthened</a:t>
                      </a:r>
                      <a:endParaRPr lang="ms-MY" sz="900" dirty="0" smtClean="0">
                        <a:solidFill>
                          <a:srgbClr val="000000"/>
                        </a:solidFill>
                        <a:latin typeface="Tw Cen MT" pitchFamily="34" charset="0"/>
                      </a:endParaRP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err="1" smtClean="0">
                          <a:solidFill>
                            <a:srgbClr val="000000"/>
                          </a:solidFill>
                          <a:latin typeface="Tw Cen MT" pitchFamily="34" charset="0"/>
                        </a:rPr>
                        <a:t>myBIM</a:t>
                      </a:r>
                      <a:r>
                        <a:rPr lang="en-US" sz="900" dirty="0" smtClean="0">
                          <a:solidFill>
                            <a:srgbClr val="000000"/>
                          </a:solidFill>
                          <a:latin typeface="Tw Cen MT" pitchFamily="34" charset="0"/>
                        </a:rPr>
                        <a:t> Center’s role as national reference center  strengthened</a:t>
                      </a:r>
                      <a:endParaRPr lang="ms-MY" sz="900" dirty="0" smtClean="0">
                        <a:solidFill>
                          <a:srgbClr val="000000"/>
                        </a:solidFill>
                        <a:latin typeface="Tw Cen MT" pitchFamily="34" charset="0"/>
                      </a:endParaRP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Tree>
    <p:extLst>
      <p:ext uri="{BB962C8B-B14F-4D97-AF65-F5344CB8AC3E}">
        <p14:creationId xmlns:p14="http://schemas.microsoft.com/office/powerpoint/2010/main" val="345711770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ms-MY" sz="1000" dirty="0" smtClean="0">
                          <a:solidFill>
                            <a:schemeClr val="tx1"/>
                          </a:solidFill>
                          <a:latin typeface="Tw Cen MT" panose="020B0602020104020603" pitchFamily="34" charset="0"/>
                        </a:rPr>
                        <a:t>Hj.</a:t>
                      </a:r>
                      <a:r>
                        <a:rPr lang="ms-MY" sz="1000" baseline="0" dirty="0" smtClean="0">
                          <a:solidFill>
                            <a:schemeClr val="tx1"/>
                          </a:solidFill>
                          <a:latin typeface="Tw Cen MT" panose="020B0602020104020603" pitchFamily="34" charset="0"/>
                        </a:rPr>
                        <a:t> </a:t>
                      </a:r>
                      <a:r>
                        <a:rPr lang="ms-MY" sz="1000" baseline="0" smtClean="0">
                          <a:solidFill>
                            <a:schemeClr val="tx1"/>
                          </a:solidFill>
                          <a:latin typeface="Tw Cen MT" panose="020B0602020104020603" pitchFamily="34" charset="0"/>
                        </a:rPr>
                        <a:t>Razuki Ibrahim</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Jasni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370722"/>
          <a:ext cx="4593266" cy="1770955"/>
        </p:xfrm>
        <a:graphic>
          <a:graphicData uri="http://schemas.openxmlformats.org/drawingml/2006/table">
            <a:tbl>
              <a:tblPr firstRow="1" bandRow="1">
                <a:tableStyleId>{5C22544A-7EE6-4342-B048-85BDC9FD1C3A}</a:tableStyleId>
              </a:tblPr>
              <a:tblGrid>
                <a:gridCol w="459326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smtClean="0">
                          <a:solidFill>
                            <a:schemeClr val="tx1"/>
                          </a:solidFill>
                          <a:latin typeface="Tw Cen MT" panose="020B0602020104020603" pitchFamily="34" charset="0"/>
                          <a:ea typeface="+mn-ea"/>
                          <a:cs typeface="+mn-cs"/>
                        </a:rPr>
                        <a:t>Online Reference </a:t>
                      </a:r>
                      <a:r>
                        <a:rPr lang="en-MY" sz="1000" b="0" kern="1200" dirty="0" err="1" smtClean="0">
                          <a:solidFill>
                            <a:schemeClr val="tx1"/>
                          </a:solidFill>
                          <a:latin typeface="Tw Cen MT" panose="020B0602020104020603" pitchFamily="34" charset="0"/>
                          <a:ea typeface="+mn-ea"/>
                          <a:cs typeface="+mn-cs"/>
                        </a:rPr>
                        <a:t>Center</a:t>
                      </a:r>
                      <a:r>
                        <a:rPr lang="en-MY" sz="1000" b="0" kern="1200" dirty="0" smtClean="0">
                          <a:solidFill>
                            <a:schemeClr val="tx1"/>
                          </a:solidFill>
                          <a:latin typeface="Tw Cen MT" panose="020B0602020104020603" pitchFamily="34" charset="0"/>
                          <a:ea typeface="+mn-ea"/>
                          <a:cs typeface="+mn-cs"/>
                        </a:rPr>
                        <a:t> established by Q4 2017</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P4 - Roll out technology advantage across project life-cycle 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P4b - Establish reference centre to support the development and adoption of BIM and modern methods </a:t>
                      </a: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93271"/>
            <a:ext cx="6797861" cy="1708160"/>
          </a:xfrm>
          <a:prstGeom prst="rect">
            <a:avLst/>
          </a:prstGeom>
          <a:noFill/>
        </p:spPr>
        <p:txBody>
          <a:bodyPr wrap="square" rtlCol="0">
            <a:spAutoFit/>
          </a:bodyPr>
          <a:lstStyle/>
          <a:p>
            <a:r>
              <a:rPr lang="en-US" sz="1000" dirty="0">
                <a:latin typeface="Tw Cen MT" panose="020B0602020104020603" pitchFamily="34" charset="0"/>
              </a:rPr>
              <a:t>This KPI is under the purview of IWG11.</a:t>
            </a:r>
          </a:p>
          <a:p>
            <a:endParaRPr lang="en-US" sz="500" dirty="0" smtClean="0">
              <a:latin typeface="Tw Cen MT" panose="020B0602020104020603" pitchFamily="34" charset="0"/>
            </a:endParaRPr>
          </a:p>
          <a:p>
            <a:pPr algn="just"/>
            <a:r>
              <a:rPr lang="en-US" sz="1000" dirty="0" err="1" smtClean="0">
                <a:latin typeface="Tw Cen MT" panose="020B0602020104020603" pitchFamily="34" charset="0"/>
              </a:rPr>
              <a:t>MyBIM</a:t>
            </a:r>
            <a:r>
              <a:rPr lang="en-US" sz="1000" dirty="0" smtClean="0">
                <a:latin typeface="Tw Cen MT" panose="020B0602020104020603" pitchFamily="34" charset="0"/>
              </a:rPr>
              <a:t> </a:t>
            </a:r>
            <a:r>
              <a:rPr lang="en-US" sz="1000" dirty="0">
                <a:latin typeface="Tw Cen MT" panose="020B0602020104020603" pitchFamily="34" charset="0"/>
              </a:rPr>
              <a:t>Centre web portal </a:t>
            </a:r>
            <a:r>
              <a:rPr lang="en-US" sz="1000" dirty="0" smtClean="0">
                <a:latin typeface="Tw Cen MT" panose="020B0602020104020603" pitchFamily="34" charset="0"/>
              </a:rPr>
              <a:t>was completed </a:t>
            </a:r>
            <a:r>
              <a:rPr lang="en-US" sz="1000" dirty="0">
                <a:latin typeface="Tw Cen MT" panose="020B0602020104020603" pitchFamily="34" charset="0"/>
              </a:rPr>
              <a:t>on 18 May 2017 </a:t>
            </a:r>
            <a:r>
              <a:rPr lang="en-US" sz="1000" dirty="0" smtClean="0">
                <a:latin typeface="Tw Cen MT" panose="020B0602020104020603" pitchFamily="34" charset="0"/>
              </a:rPr>
              <a:t>and will serve as an online reference </a:t>
            </a:r>
            <a:r>
              <a:rPr lang="en-US" sz="1000" dirty="0" err="1" smtClean="0">
                <a:latin typeface="Tw Cen MT" panose="020B0602020104020603" pitchFamily="34" charset="0"/>
              </a:rPr>
              <a:t>centre</a:t>
            </a:r>
            <a:r>
              <a:rPr lang="en-US" sz="1000" dirty="0" smtClean="0">
                <a:latin typeface="Tw Cen MT" panose="020B0602020104020603" pitchFamily="34" charset="0"/>
              </a:rPr>
              <a:t>. The portal is </a:t>
            </a:r>
            <a:r>
              <a:rPr lang="en-US" sz="1000" dirty="0">
                <a:latin typeface="Tw Cen MT" panose="020B0602020104020603" pitchFamily="34" charset="0"/>
              </a:rPr>
              <a:t>accessible via </a:t>
            </a:r>
            <a:r>
              <a:rPr lang="en-US" sz="1000" dirty="0" smtClean="0">
                <a:latin typeface="Tw Cen MT" panose="020B0602020104020603" pitchFamily="34" charset="0"/>
                <a:hlinkClick r:id="rId2"/>
              </a:rPr>
              <a:t>www.mybimcentre.com.my</a:t>
            </a:r>
            <a:r>
              <a:rPr lang="en-US" sz="1000" dirty="0" smtClean="0">
                <a:latin typeface="Tw Cen MT" panose="020B0602020104020603" pitchFamily="34" charset="0"/>
              </a:rPr>
              <a:t> </a:t>
            </a:r>
            <a:endParaRPr lang="en-US" sz="1000" dirty="0">
              <a:latin typeface="Tw Cen MT" panose="020B0602020104020603" pitchFamily="34" charset="0"/>
            </a:endParaRPr>
          </a:p>
          <a:p>
            <a:pPr algn="just"/>
            <a:endParaRPr lang="en-US" sz="500" dirty="0">
              <a:latin typeface="Tw Cen MT" panose="020B0602020104020603" pitchFamily="34" charset="0"/>
            </a:endParaRPr>
          </a:p>
          <a:p>
            <a:pPr algn="just"/>
            <a:r>
              <a:rPr lang="en-US" sz="1000" dirty="0">
                <a:latin typeface="Tw Cen MT" panose="020B0602020104020603" pitchFamily="34" charset="0"/>
              </a:rPr>
              <a:t>The role of myBIM Portal is to promote the services provided at myBIM Centre </a:t>
            </a:r>
            <a:r>
              <a:rPr lang="en-US" sz="1000" dirty="0" smtClean="0">
                <a:latin typeface="Tw Cen MT" panose="020B0602020104020603" pitchFamily="34" charset="0"/>
              </a:rPr>
              <a:t>such </a:t>
            </a:r>
            <a:r>
              <a:rPr lang="en-US" sz="1000" dirty="0">
                <a:latin typeface="Tw Cen MT" panose="020B0602020104020603" pitchFamily="34" charset="0"/>
              </a:rPr>
              <a:t>as </a:t>
            </a:r>
            <a:r>
              <a:rPr lang="en-US" sz="1000" dirty="0" smtClean="0">
                <a:latin typeface="Tw Cen MT" panose="020B0602020104020603" pitchFamily="34" charset="0"/>
              </a:rPr>
              <a:t>BIM Studio, BIM Lab, </a:t>
            </a:r>
            <a:r>
              <a:rPr lang="en-US" sz="1000" dirty="0" err="1" smtClean="0">
                <a:latin typeface="Tw Cen MT" panose="020B0602020104020603" pitchFamily="34" charset="0"/>
              </a:rPr>
              <a:t>Tehnology</a:t>
            </a:r>
            <a:r>
              <a:rPr lang="en-US" sz="1000" dirty="0" smtClean="0">
                <a:latin typeface="Tw Cen MT" panose="020B0602020104020603" pitchFamily="34" charset="0"/>
              </a:rPr>
              <a:t> showcase and seminar hall. </a:t>
            </a:r>
            <a:endParaRPr lang="en-US" sz="1000" dirty="0">
              <a:latin typeface="Tw Cen MT" panose="020B0602020104020603" pitchFamily="34" charset="0"/>
            </a:endParaRPr>
          </a:p>
          <a:p>
            <a:pPr algn="just"/>
            <a:endParaRPr lang="en-US" sz="500" dirty="0">
              <a:latin typeface="Tw Cen MT" panose="020B0602020104020603" pitchFamily="34" charset="0"/>
            </a:endParaRPr>
          </a:p>
          <a:p>
            <a:pPr algn="just"/>
            <a:r>
              <a:rPr lang="en-US" sz="1000" dirty="0">
                <a:latin typeface="Tw Cen MT" panose="020B0602020104020603" pitchFamily="34" charset="0"/>
              </a:rPr>
              <a:t>The new and improved portal was commissioned </a:t>
            </a:r>
            <a:r>
              <a:rPr lang="en-US" sz="1000" dirty="0" smtClean="0">
                <a:latin typeface="Tw Cen MT" panose="020B0602020104020603" pitchFamily="34" charset="0"/>
              </a:rPr>
              <a:t>recently and </a:t>
            </a:r>
            <a:r>
              <a:rPr lang="en-US" sz="1000" dirty="0">
                <a:latin typeface="Tw Cen MT" panose="020B0602020104020603" pitchFamily="34" charset="0"/>
              </a:rPr>
              <a:t>is now live via the same address</a:t>
            </a:r>
            <a:r>
              <a:rPr lang="en-US" sz="1000" dirty="0" smtClean="0">
                <a:latin typeface="Tw Cen MT" panose="020B0602020104020603" pitchFamily="34" charset="0"/>
              </a:rPr>
              <a:t>.</a:t>
            </a:r>
          </a:p>
          <a:p>
            <a:endParaRPr lang="en-US" sz="1000" dirty="0">
              <a:latin typeface="Tw Cen MT" panose="020B0602020104020603" pitchFamily="34" charset="0"/>
            </a:endParaRPr>
          </a:p>
          <a:p>
            <a:r>
              <a:rPr lang="en-US" sz="1000" dirty="0">
                <a:latin typeface="Tw Cen MT" panose="020B0602020104020603" pitchFamily="34" charset="0"/>
              </a:rPr>
              <a:t>This KPI is 100% completed.</a:t>
            </a:r>
          </a:p>
          <a:p>
            <a:endParaRPr lang="en-MY" sz="1000" dirty="0" smtClean="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P4-075</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35396">
                  <a:extLst>
                    <a:ext uri="{9D8B030D-6E8A-4147-A177-3AD203B41FA5}">
                      <a16:colId xmlns:a16="http://schemas.microsoft.com/office/drawing/2014/main" val="3372148144"/>
                    </a:ext>
                  </a:extLst>
                </a:gridCol>
                <a:gridCol w="1382232">
                  <a:extLst>
                    <a:ext uri="{9D8B030D-6E8A-4147-A177-3AD203B41FA5}">
                      <a16:colId xmlns:a16="http://schemas.microsoft.com/office/drawing/2014/main" val="384475541"/>
                    </a:ext>
                  </a:extLst>
                </a:gridCol>
                <a:gridCol w="1350335">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80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rgbClr val="000000"/>
                          </a:solidFill>
                          <a:latin typeface="Tw Cen MT" pitchFamily="34" charset="0"/>
                        </a:rPr>
                        <a:t>User Requirement Study on Online Reference Center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Online Reference Center launched and in operation</a:t>
                      </a:r>
                      <a:endParaRPr lang="ms-MY" sz="900" dirty="0" smtClean="0">
                        <a:solidFill>
                          <a:srgbClr val="000000"/>
                        </a:solidFill>
                        <a:latin typeface="Tw Cen MT" pitchFamily="34" charset="0"/>
                      </a:endParaRP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Tree>
    <p:extLst>
      <p:ext uri="{BB962C8B-B14F-4D97-AF65-F5344CB8AC3E}">
        <p14:creationId xmlns:p14="http://schemas.microsoft.com/office/powerpoint/2010/main" val="261871869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111609"/>
          <a:ext cx="2530573" cy="17373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Megat Kamil Azmi Megat Rus </a:t>
                      </a:r>
                    </a:p>
                    <a:p>
                      <a:pPr algn="r"/>
                      <a:r>
                        <a:rPr lang="ms-MY" sz="1000" b="0" dirty="0" smtClean="0">
                          <a:solidFill>
                            <a:schemeClr val="tx1"/>
                          </a:solidFill>
                          <a:latin typeface="Tw Cen MT" panose="020B0602020104020603" pitchFamily="34" charset="0"/>
                        </a:rPr>
                        <a:t>Kamarani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Haniza Soid Hamidi </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Jazlan Mohd Raffee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370722"/>
          <a:ext cx="4593266" cy="1618555"/>
        </p:xfrm>
        <a:graphic>
          <a:graphicData uri="http://schemas.openxmlformats.org/drawingml/2006/table">
            <a:tbl>
              <a:tblPr firstRow="1" bandRow="1">
                <a:tableStyleId>{5C22544A-7EE6-4342-B048-85BDC9FD1C3A}</a:tableStyleId>
              </a:tblPr>
              <a:tblGrid>
                <a:gridCol w="459326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smtClean="0">
                          <a:solidFill>
                            <a:schemeClr val="tx1"/>
                          </a:solidFill>
                          <a:latin typeface="Tw Cen MT" panose="020B0602020104020603" pitchFamily="34" charset="0"/>
                          <a:ea typeface="+mn-ea"/>
                          <a:cs typeface="+mn-cs"/>
                        </a:rPr>
                        <a:t>At least 100 approved construction-related modules available online by Q4 2019</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P4 - Roll out technology advantage across project life-cycle 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P4c -Implement competency and learning management system</a:t>
                      </a: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5" y="4593271"/>
            <a:ext cx="6853928" cy="2862322"/>
          </a:xfrm>
          <a:prstGeom prst="rect">
            <a:avLst/>
          </a:prstGeom>
          <a:noFill/>
        </p:spPr>
        <p:txBody>
          <a:bodyPr wrap="square" rtlCol="0">
            <a:spAutoFit/>
          </a:bodyPr>
          <a:lstStyle/>
          <a:p>
            <a:pPr algn="just"/>
            <a:r>
              <a:rPr lang="en-US" sz="1000" dirty="0">
                <a:latin typeface="Tw Cen MT" panose="020B0602020104020603" pitchFamily="34" charset="0"/>
              </a:rPr>
              <a:t>CMS is a comprehensive set of online tools for tracking, measuring and improving the competency of construction personnel. Competency for </a:t>
            </a:r>
            <a:r>
              <a:rPr lang="en-US" sz="1000" dirty="0" smtClean="0">
                <a:latin typeface="Tw Cen MT" panose="020B0602020104020603" pitchFamily="34" charset="0"/>
              </a:rPr>
              <a:t>these three </a:t>
            </a:r>
            <a:r>
              <a:rPr lang="en-US" sz="1000" dirty="0">
                <a:latin typeface="Tw Cen MT" panose="020B0602020104020603" pitchFamily="34" charset="0"/>
              </a:rPr>
              <a:t>major categories of personnel have been identified </a:t>
            </a:r>
            <a:r>
              <a:rPr lang="en-US" sz="1000" dirty="0" smtClean="0">
                <a:latin typeface="Tw Cen MT" panose="020B0602020104020603" pitchFamily="34" charset="0"/>
              </a:rPr>
              <a:t>:</a:t>
            </a:r>
          </a:p>
          <a:p>
            <a:pPr marL="228600" indent="-228600" algn="just">
              <a:buFont typeface="+mj-lt"/>
              <a:buAutoNum type="arabicPeriod"/>
            </a:pPr>
            <a:r>
              <a:rPr lang="en-US" sz="1000" dirty="0" smtClean="0">
                <a:latin typeface="Tw Cen MT" panose="020B0602020104020603" pitchFamily="34" charset="0"/>
              </a:rPr>
              <a:t>‘</a:t>
            </a:r>
            <a:r>
              <a:rPr lang="en-US" sz="1000" dirty="0" err="1">
                <a:latin typeface="Tw Cen MT" panose="020B0602020104020603" pitchFamily="34" charset="0"/>
              </a:rPr>
              <a:t>Kompetensi</a:t>
            </a:r>
            <a:r>
              <a:rPr lang="en-US" sz="1000" dirty="0">
                <a:latin typeface="Tw Cen MT" panose="020B0602020104020603" pitchFamily="34" charset="0"/>
              </a:rPr>
              <a:t> </a:t>
            </a:r>
            <a:r>
              <a:rPr lang="en-US" sz="1000" dirty="0" err="1">
                <a:latin typeface="Tw Cen MT" panose="020B0602020104020603" pitchFamily="34" charset="0"/>
              </a:rPr>
              <a:t>Kemahiran</a:t>
            </a:r>
            <a:r>
              <a:rPr lang="en-US" sz="1000" dirty="0">
                <a:latin typeface="Tw Cen MT" panose="020B0602020104020603" pitchFamily="34" charset="0"/>
              </a:rPr>
              <a:t> </a:t>
            </a:r>
            <a:r>
              <a:rPr lang="en-US" sz="1000" dirty="0" err="1">
                <a:latin typeface="Tw Cen MT" panose="020B0602020104020603" pitchFamily="34" charset="0"/>
              </a:rPr>
              <a:t>Personel</a:t>
            </a:r>
            <a:r>
              <a:rPr lang="en-US" sz="1000" dirty="0">
                <a:latin typeface="Tw Cen MT" panose="020B0602020104020603" pitchFamily="34" charset="0"/>
              </a:rPr>
              <a:t> </a:t>
            </a:r>
            <a:r>
              <a:rPr lang="en-US" sz="1000" dirty="0" err="1">
                <a:latin typeface="Tw Cen MT" panose="020B0602020104020603" pitchFamily="34" charset="0"/>
              </a:rPr>
              <a:t>Binaan</a:t>
            </a:r>
            <a:r>
              <a:rPr lang="en-US" sz="1000" dirty="0" smtClean="0">
                <a:latin typeface="Tw Cen MT" panose="020B0602020104020603" pitchFamily="34" charset="0"/>
              </a:rPr>
              <a:t>’</a:t>
            </a:r>
          </a:p>
          <a:p>
            <a:pPr marL="228600" indent="-228600" algn="just">
              <a:buFont typeface="+mj-lt"/>
              <a:buAutoNum type="arabicPeriod"/>
            </a:pPr>
            <a:r>
              <a:rPr lang="en-US" sz="1000" dirty="0" smtClean="0">
                <a:latin typeface="Tw Cen MT" panose="020B0602020104020603" pitchFamily="34" charset="0"/>
              </a:rPr>
              <a:t>‘</a:t>
            </a:r>
            <a:r>
              <a:rPr lang="en-US" sz="1000" dirty="0" err="1">
                <a:latin typeface="Tw Cen MT" panose="020B0602020104020603" pitchFamily="34" charset="0"/>
              </a:rPr>
              <a:t>Kompetensi</a:t>
            </a:r>
            <a:r>
              <a:rPr lang="en-US" sz="1000" dirty="0">
                <a:latin typeface="Tw Cen MT" panose="020B0602020104020603" pitchFamily="34" charset="0"/>
              </a:rPr>
              <a:t> </a:t>
            </a:r>
            <a:r>
              <a:rPr lang="en-US" sz="1000" dirty="0" err="1">
                <a:latin typeface="Tw Cen MT" panose="020B0602020104020603" pitchFamily="34" charset="0"/>
              </a:rPr>
              <a:t>Penyeliaan</a:t>
            </a:r>
            <a:r>
              <a:rPr lang="en-US" sz="1000" dirty="0">
                <a:latin typeface="Tw Cen MT" panose="020B0602020104020603" pitchFamily="34" charset="0"/>
              </a:rPr>
              <a:t> &amp; </a:t>
            </a:r>
            <a:r>
              <a:rPr lang="en-US" sz="1000" dirty="0" err="1">
                <a:latin typeface="Tw Cen MT" panose="020B0602020104020603" pitchFamily="34" charset="0"/>
              </a:rPr>
              <a:t>Pengurusan</a:t>
            </a:r>
            <a:r>
              <a:rPr lang="en-US" sz="1000" dirty="0">
                <a:latin typeface="Tw Cen MT" panose="020B0602020104020603" pitchFamily="34" charset="0"/>
              </a:rPr>
              <a:t> </a:t>
            </a:r>
            <a:r>
              <a:rPr lang="en-US" sz="1000" dirty="0" err="1">
                <a:latin typeface="Tw Cen MT" panose="020B0602020104020603" pitchFamily="34" charset="0"/>
              </a:rPr>
              <a:t>Personel</a:t>
            </a:r>
            <a:r>
              <a:rPr lang="en-US" sz="1000" dirty="0">
                <a:latin typeface="Tw Cen MT" panose="020B0602020104020603" pitchFamily="34" charset="0"/>
              </a:rPr>
              <a:t> </a:t>
            </a:r>
            <a:r>
              <a:rPr lang="en-US" sz="1000" dirty="0" err="1">
                <a:latin typeface="Tw Cen MT" panose="020B0602020104020603" pitchFamily="34" charset="0"/>
              </a:rPr>
              <a:t>Binaan</a:t>
            </a:r>
            <a:r>
              <a:rPr lang="en-US" sz="1000" dirty="0">
                <a:latin typeface="Tw Cen MT" panose="020B0602020104020603" pitchFamily="34" charset="0"/>
              </a:rPr>
              <a:t>’ </a:t>
            </a:r>
            <a:endParaRPr lang="en-US" sz="1000" dirty="0" smtClean="0">
              <a:latin typeface="Tw Cen MT" panose="020B0602020104020603" pitchFamily="34" charset="0"/>
            </a:endParaRPr>
          </a:p>
          <a:p>
            <a:pPr marL="228600" indent="-228600" algn="just">
              <a:buFont typeface="+mj-lt"/>
              <a:buAutoNum type="arabicPeriod"/>
            </a:pPr>
            <a:r>
              <a:rPr lang="en-US" sz="1000" dirty="0" smtClean="0">
                <a:latin typeface="Tw Cen MT" panose="020B0602020104020603" pitchFamily="34" charset="0"/>
              </a:rPr>
              <a:t>‘</a:t>
            </a:r>
            <a:r>
              <a:rPr lang="en-US" sz="1000" dirty="0" err="1" smtClean="0">
                <a:latin typeface="Tw Cen MT" panose="020B0602020104020603" pitchFamily="34" charset="0"/>
              </a:rPr>
              <a:t>Kompetensi</a:t>
            </a:r>
            <a:r>
              <a:rPr lang="en-US" sz="1000" dirty="0" smtClean="0">
                <a:latin typeface="Tw Cen MT" panose="020B0602020104020603" pitchFamily="34" charset="0"/>
              </a:rPr>
              <a:t> </a:t>
            </a:r>
            <a:r>
              <a:rPr lang="en-US" sz="1000" dirty="0" err="1">
                <a:latin typeface="Tw Cen MT" panose="020B0602020104020603" pitchFamily="34" charset="0"/>
              </a:rPr>
              <a:t>Pengurusan</a:t>
            </a:r>
            <a:r>
              <a:rPr lang="en-US" sz="1000" dirty="0">
                <a:latin typeface="Tw Cen MT" panose="020B0602020104020603" pitchFamily="34" charset="0"/>
              </a:rPr>
              <a:t> </a:t>
            </a:r>
            <a:r>
              <a:rPr lang="en-US" sz="1000" dirty="0" err="1">
                <a:latin typeface="Tw Cen MT" panose="020B0602020104020603" pitchFamily="34" charset="0"/>
              </a:rPr>
              <a:t>Kontraktor</a:t>
            </a:r>
            <a:r>
              <a:rPr lang="en-US" sz="1000" dirty="0">
                <a:latin typeface="Tw Cen MT" panose="020B0602020104020603" pitchFamily="34" charset="0"/>
              </a:rPr>
              <a:t>’.</a:t>
            </a:r>
          </a:p>
          <a:p>
            <a:pPr algn="just"/>
            <a:endParaRPr lang="en-US" sz="1000" dirty="0">
              <a:latin typeface="Tw Cen MT" panose="020B0602020104020603" pitchFamily="34" charset="0"/>
            </a:endParaRPr>
          </a:p>
          <a:p>
            <a:pPr algn="just"/>
            <a:r>
              <a:rPr lang="en-US" sz="1000" dirty="0">
                <a:latin typeface="Tw Cen MT" panose="020B0602020104020603" pitchFamily="34" charset="0"/>
              </a:rPr>
              <a:t>As of Q2 2018, a total of 120 construction related modules have been converted into </a:t>
            </a:r>
            <a:r>
              <a:rPr lang="en-US" sz="1000" dirty="0" smtClean="0">
                <a:latin typeface="Tw Cen MT" panose="020B0602020104020603" pitchFamily="34" charset="0"/>
              </a:rPr>
              <a:t>e-learning </a:t>
            </a:r>
            <a:r>
              <a:rPr lang="en-US" sz="1000" dirty="0">
                <a:latin typeface="Tw Cen MT" panose="020B0602020104020603" pitchFamily="34" charset="0"/>
              </a:rPr>
              <a:t>format and approved by the respective </a:t>
            </a:r>
            <a:r>
              <a:rPr lang="en-US" sz="1000" dirty="0" smtClean="0">
                <a:latin typeface="Tw Cen MT" panose="020B0602020104020603" pitchFamily="34" charset="0"/>
              </a:rPr>
              <a:t>Committees </a:t>
            </a:r>
            <a:r>
              <a:rPr lang="en-US" sz="1000" dirty="0">
                <a:latin typeface="Tw Cen MT" panose="020B0602020104020603" pitchFamily="34" charset="0"/>
              </a:rPr>
              <a:t>within CIDB. These modules are ready to be uploaded into the Competency Management System (CMS) once it is fully functional which is targeted towards the end of Q2 2019. </a:t>
            </a:r>
          </a:p>
          <a:p>
            <a:pPr algn="just"/>
            <a:endParaRPr lang="en-US" sz="1000" b="1" dirty="0">
              <a:latin typeface="Tw Cen MT" panose="020B0602020104020603" pitchFamily="34" charset="0"/>
            </a:endParaRPr>
          </a:p>
          <a:p>
            <a:pPr algn="just"/>
            <a:r>
              <a:rPr lang="en-US" sz="1000" dirty="0">
                <a:latin typeface="Tw Cen MT" panose="020B0602020104020603" pitchFamily="34" charset="0"/>
              </a:rPr>
              <a:t>The first version of CMS will consist of 32 modules incorporating 142 functions which include training, competency monitoring </a:t>
            </a:r>
            <a:r>
              <a:rPr lang="en-US" sz="1000" dirty="0" smtClean="0">
                <a:latin typeface="Tw Cen MT" panose="020B0602020104020603" pitchFamily="34" charset="0"/>
              </a:rPr>
              <a:t>&amp; reporting</a:t>
            </a:r>
            <a:r>
              <a:rPr lang="en-US" sz="1000" dirty="0">
                <a:latin typeface="Tw Cen MT" panose="020B0602020104020603" pitchFamily="34" charset="0"/>
              </a:rPr>
              <a:t>, assessment, certification </a:t>
            </a:r>
            <a:r>
              <a:rPr lang="en-US" sz="1000" dirty="0" smtClean="0">
                <a:latin typeface="Tw Cen MT" panose="020B0602020104020603" pitchFamily="34" charset="0"/>
              </a:rPr>
              <a:t>&amp; accreditation</a:t>
            </a:r>
            <a:r>
              <a:rPr lang="en-US" sz="1000" dirty="0">
                <a:latin typeface="Tw Cen MT" panose="020B0602020104020603" pitchFamily="34" charset="0"/>
              </a:rPr>
              <a:t>, financial management and enforcement. Additional modules are being identified.</a:t>
            </a:r>
          </a:p>
          <a:p>
            <a:pPr algn="just"/>
            <a:endParaRPr lang="en-US" sz="1000" dirty="0">
              <a:latin typeface="Tw Cen MT" panose="020B0602020104020603" pitchFamily="34" charset="0"/>
            </a:endParaRPr>
          </a:p>
          <a:p>
            <a:pPr algn="just"/>
            <a:r>
              <a:rPr lang="en-US" sz="1000" dirty="0">
                <a:latin typeface="Tw Cen MT" panose="020B0602020104020603" pitchFamily="34" charset="0"/>
              </a:rPr>
              <a:t>Once uploaded, the CMS will be accessible by the construction personnel for online trainings from anywhere, 24 hours a </a:t>
            </a:r>
            <a:r>
              <a:rPr lang="en-US" sz="1000" dirty="0" smtClean="0">
                <a:latin typeface="Tw Cen MT" panose="020B0602020104020603" pitchFamily="34" charset="0"/>
              </a:rPr>
              <a:t>day, </a:t>
            </a:r>
            <a:r>
              <a:rPr lang="en-US" sz="1000" dirty="0">
                <a:latin typeface="Tw Cen MT" panose="020B0602020104020603" pitchFamily="34" charset="0"/>
              </a:rPr>
              <a:t>seven days a week. Progress of trainings will be tracked and competency level of personnel updated. While most modules are free some will be charged a nominal fee.</a:t>
            </a:r>
          </a:p>
          <a:p>
            <a:endParaRPr lang="en-US" sz="1000" dirty="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P4-076</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35396">
                  <a:extLst>
                    <a:ext uri="{9D8B030D-6E8A-4147-A177-3AD203B41FA5}">
                      <a16:colId xmlns:a16="http://schemas.microsoft.com/office/drawing/2014/main" val="3372148144"/>
                    </a:ext>
                  </a:extLst>
                </a:gridCol>
                <a:gridCol w="1382232">
                  <a:extLst>
                    <a:ext uri="{9D8B030D-6E8A-4147-A177-3AD203B41FA5}">
                      <a16:colId xmlns:a16="http://schemas.microsoft.com/office/drawing/2014/main" val="384475541"/>
                    </a:ext>
                  </a:extLst>
                </a:gridCol>
                <a:gridCol w="1350335">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50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latin typeface="Tw Cen MT" pitchFamily="34" charset="0"/>
                          <a:ea typeface="+mn-ea"/>
                          <a:cs typeface="Arial" panose="020B0604020202020204" pitchFamily="34" charset="0"/>
                        </a:rPr>
                        <a:t>35 construction related modules converted and approved </a:t>
                      </a:r>
                      <a:endParaRPr lang="en-US" sz="900" kern="1200" dirty="0" smtClean="0">
                        <a:solidFill>
                          <a:srgbClr val="FF0000"/>
                        </a:solidFill>
                        <a:latin typeface="Tw Cen MT" pitchFamily="34" charset="0"/>
                        <a:ea typeface="+mn-ea"/>
                        <a:cs typeface="Arial" panose="020B0604020202020204" pitchFamily="34" charset="0"/>
                      </a:endParaRP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latin typeface="Tw Cen MT" pitchFamily="34" charset="0"/>
                          <a:ea typeface="+mn-ea"/>
                          <a:cs typeface="Arial" panose="020B0604020202020204" pitchFamily="34" charset="0"/>
                        </a:rPr>
                        <a:t>65 construction related modules </a:t>
                      </a:r>
                      <a:r>
                        <a:rPr lang="en-US" sz="900" dirty="0" smtClean="0">
                          <a:solidFill>
                            <a:schemeClr val="tx1"/>
                          </a:solidFill>
                          <a:latin typeface="Tw Cen MT" pitchFamily="34" charset="0"/>
                          <a:cs typeface="Arial" panose="020B0604020202020204" pitchFamily="34" charset="0"/>
                        </a:rPr>
                        <a:t>converted and approved </a:t>
                      </a:r>
                      <a:endParaRPr lang="en-US" sz="900" kern="1200" dirty="0" smtClean="0">
                        <a:solidFill>
                          <a:srgbClr val="FF0000"/>
                        </a:solidFill>
                        <a:latin typeface="Tw Cen MT" pitchFamily="34" charset="0"/>
                        <a:ea typeface="+mn-ea"/>
                        <a:cs typeface="Arial" panose="020B0604020202020204" pitchFamily="34" charset="0"/>
                      </a:endParaRP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latin typeface="Tw Cen MT" pitchFamily="34" charset="0"/>
                          <a:ea typeface="+mn-ea"/>
                          <a:cs typeface="Arial" panose="020B0604020202020204" pitchFamily="34" charset="0"/>
                        </a:rPr>
                        <a:t>Another 20 construction related modules </a:t>
                      </a:r>
                      <a:r>
                        <a:rPr lang="en-US" sz="900" dirty="0" smtClean="0">
                          <a:solidFill>
                            <a:schemeClr val="tx1"/>
                          </a:solidFill>
                          <a:latin typeface="Tw Cen MT" pitchFamily="34" charset="0"/>
                          <a:cs typeface="Arial" panose="020B0604020202020204" pitchFamily="34" charset="0"/>
                        </a:rPr>
                        <a:t>converted and approved</a:t>
                      </a:r>
                      <a:endParaRPr lang="en-US" sz="900" kern="1200" dirty="0" smtClean="0">
                        <a:solidFill>
                          <a:schemeClr val="tx1"/>
                        </a:solidFill>
                        <a:latin typeface="Tw Cen MT" pitchFamily="34" charset="0"/>
                        <a:ea typeface="+mn-ea"/>
                        <a:cs typeface="Arial" panose="020B0604020202020204" pitchFamily="34" charset="0"/>
                      </a:endParaRP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latin typeface="Tw Cen MT" pitchFamily="34" charset="0"/>
                          <a:ea typeface="+mn-ea"/>
                          <a:cs typeface="Arial" panose="020B0604020202020204" pitchFamily="34" charset="0"/>
                        </a:rPr>
                        <a:t>120 converted and approved construction related modules </a:t>
                      </a:r>
                      <a:r>
                        <a:rPr lang="en-US" sz="900" dirty="0" smtClean="0">
                          <a:solidFill>
                            <a:schemeClr val="tx1"/>
                          </a:solidFill>
                          <a:latin typeface="Tw Cen MT" pitchFamily="34" charset="0"/>
                          <a:cs typeface="Arial" panose="020B0604020202020204" pitchFamily="34" charset="0"/>
                        </a:rPr>
                        <a:t>uploaded into the CIMS beginning Q2 2019</a:t>
                      </a:r>
                      <a:endParaRPr lang="en-US" sz="900" kern="1200" dirty="0" smtClean="0">
                        <a:solidFill>
                          <a:schemeClr val="tx1"/>
                        </a:solidFill>
                        <a:latin typeface="Tw Cen MT" pitchFamily="34" charset="0"/>
                        <a:ea typeface="+mn-ea"/>
                        <a:cs typeface="Arial" panose="020B0604020202020204" pitchFamily="34" charset="0"/>
                      </a:endParaRP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pPr>
                      <a:endParaRPr lang="ms-MY" sz="900" dirty="0">
                        <a:solidFill>
                          <a:schemeClr val="tx1"/>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Tree>
    <p:extLst>
      <p:ext uri="{BB962C8B-B14F-4D97-AF65-F5344CB8AC3E}">
        <p14:creationId xmlns:p14="http://schemas.microsoft.com/office/powerpoint/2010/main" val="373701285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76201"/>
          <a:ext cx="2530573" cy="1821066"/>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424142">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Megat Kamil Azmi Megat Rus </a:t>
                      </a:r>
                    </a:p>
                    <a:p>
                      <a:pPr algn="r"/>
                      <a:r>
                        <a:rPr lang="ms-MY" sz="1000" b="0" dirty="0" smtClean="0">
                          <a:solidFill>
                            <a:schemeClr val="tx1"/>
                          </a:solidFill>
                          <a:latin typeface="Tw Cen MT" panose="020B0602020104020603" pitchFamily="34" charset="0"/>
                        </a:rPr>
                        <a:t>Kamarani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424142">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Haniza Soid Hamidi </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424142">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Jazlan Mohd Raffee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424142">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370722"/>
          <a:ext cx="4593266" cy="2066544"/>
        </p:xfrm>
        <a:graphic>
          <a:graphicData uri="http://schemas.openxmlformats.org/drawingml/2006/table">
            <a:tbl>
              <a:tblPr firstRow="1" bandRow="1">
                <a:tableStyleId>{5C22544A-7EE6-4342-B048-85BDC9FD1C3A}</a:tableStyleId>
              </a:tblPr>
              <a:tblGrid>
                <a:gridCol w="459326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smtClean="0">
                          <a:solidFill>
                            <a:schemeClr val="tx1"/>
                          </a:solidFill>
                          <a:latin typeface="Tw Cen MT" panose="020B0602020104020603" pitchFamily="34" charset="0"/>
                          <a:ea typeface="+mn-ea"/>
                          <a:cs typeface="+mn-cs"/>
                        </a:rPr>
                        <a:t>CMS operational and at least 80% personnel profiles in all 25 trades uploaded by Q4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P4 - Roll out technology advantage across project life-cycle 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P4c -Implement competency and learning management system</a:t>
                      </a: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modern methods </a:t>
                      </a: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P4-077</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9073"/>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35396">
                  <a:extLst>
                    <a:ext uri="{9D8B030D-6E8A-4147-A177-3AD203B41FA5}">
                      <a16:colId xmlns:a16="http://schemas.microsoft.com/office/drawing/2014/main" val="3372148144"/>
                    </a:ext>
                  </a:extLst>
                </a:gridCol>
                <a:gridCol w="1382232">
                  <a:extLst>
                    <a:ext uri="{9D8B030D-6E8A-4147-A177-3AD203B41FA5}">
                      <a16:colId xmlns:a16="http://schemas.microsoft.com/office/drawing/2014/main" val="384475541"/>
                    </a:ext>
                  </a:extLst>
                </a:gridCol>
                <a:gridCol w="1350335">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latin typeface="Tw Cen MT" pitchFamily="34" charset="0"/>
                          <a:ea typeface="+mn-ea"/>
                          <a:cs typeface="Arial" panose="020B0604020202020204" pitchFamily="34" charset="0"/>
                        </a:rPr>
                        <a:t>Construction personnel profiles collected and updated</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chemeClr val="tx1"/>
                          </a:solidFill>
                          <a:latin typeface="Tw Cen MT" pitchFamily="34" charset="0"/>
                          <a:cs typeface="Arial" panose="020B0604020202020204" pitchFamily="34" charset="0"/>
                        </a:rPr>
                        <a:t>Construction personnel profiles collected and updated</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chemeClr val="tx1"/>
                          </a:solidFill>
                          <a:latin typeface="Tw Cen MT" pitchFamily="34" charset="0"/>
                          <a:cs typeface="Arial" panose="020B0604020202020204" pitchFamily="34" charset="0"/>
                        </a:rPr>
                        <a:t>Construction personnel profiles collected and updated</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defRPr/>
                      </a:pPr>
                      <a:r>
                        <a:rPr lang="en-US" sz="900" dirty="0" smtClean="0">
                          <a:solidFill>
                            <a:schemeClr val="tx1"/>
                          </a:solidFill>
                          <a:latin typeface="Tw Cen MT" pitchFamily="34" charset="0"/>
                          <a:cs typeface="Arial" panose="020B0604020202020204" pitchFamily="34" charset="0"/>
                        </a:rPr>
                        <a:t>Construction personnel profiles collected and updated</a:t>
                      </a:r>
                    </a:p>
                    <a:p>
                      <a:pPr>
                        <a:lnSpc>
                          <a:spcPct val="100000"/>
                        </a:lnSpc>
                        <a:defRPr/>
                      </a:pPr>
                      <a:endParaRPr lang="en-US" sz="900" kern="1200" dirty="0" smtClean="0">
                        <a:solidFill>
                          <a:schemeClr val="tx1"/>
                        </a:solidFill>
                        <a:latin typeface="Tw Cen MT" pitchFamily="34" charset="0"/>
                        <a:ea typeface="+mn-ea"/>
                        <a:cs typeface="Arial" panose="020B0604020202020204" pitchFamily="34" charset="0"/>
                      </a:endParaRPr>
                    </a:p>
                    <a:p>
                      <a:pPr>
                        <a:lnSpc>
                          <a:spcPct val="100000"/>
                        </a:lnSpc>
                        <a:defRPr/>
                      </a:pPr>
                      <a:r>
                        <a:rPr lang="en-US" sz="900" kern="1200" dirty="0" smtClean="0">
                          <a:solidFill>
                            <a:schemeClr val="tx1"/>
                          </a:solidFill>
                          <a:latin typeface="Tw Cen MT" pitchFamily="34" charset="0"/>
                          <a:ea typeface="+mn-ea"/>
                          <a:cs typeface="Arial" panose="020B0604020202020204" pitchFamily="34" charset="0"/>
                        </a:rPr>
                        <a:t>20% of the personnel profiles uploaded into the CMS  beginning Q2 2019</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defRPr/>
                      </a:pPr>
                      <a:r>
                        <a:rPr lang="en-US" sz="900" dirty="0" smtClean="0">
                          <a:solidFill>
                            <a:schemeClr val="tx1"/>
                          </a:solidFill>
                          <a:latin typeface="Tw Cen MT" pitchFamily="34" charset="0"/>
                          <a:cs typeface="Arial" panose="020B0604020202020204" pitchFamily="34" charset="0"/>
                        </a:rPr>
                        <a:t>Construction personnel profiles collected and updated</a:t>
                      </a:r>
                    </a:p>
                    <a:p>
                      <a:pPr>
                        <a:lnSpc>
                          <a:spcPct val="100000"/>
                        </a:lnSpc>
                        <a:defRPr/>
                      </a:pPr>
                      <a:endParaRPr lang="en-US" sz="900" kern="1200" dirty="0" smtClean="0">
                        <a:solidFill>
                          <a:schemeClr val="tx1"/>
                        </a:solidFill>
                        <a:latin typeface="Tw Cen MT" pitchFamily="34" charset="0"/>
                        <a:ea typeface="+mn-ea"/>
                        <a:cs typeface="Arial" panose="020B0604020202020204" pitchFamily="34" charset="0"/>
                      </a:endParaRPr>
                    </a:p>
                    <a:p>
                      <a:pPr>
                        <a:lnSpc>
                          <a:spcPct val="100000"/>
                        </a:lnSpc>
                        <a:defRPr/>
                      </a:pPr>
                      <a:r>
                        <a:rPr lang="en-US" sz="900" kern="1200" dirty="0" smtClean="0">
                          <a:solidFill>
                            <a:schemeClr val="tx1"/>
                          </a:solidFill>
                          <a:latin typeface="Tw Cen MT" pitchFamily="34" charset="0"/>
                          <a:ea typeface="+mn-ea"/>
                          <a:cs typeface="Arial" panose="020B0604020202020204" pitchFamily="34" charset="0"/>
                        </a:rPr>
                        <a:t>60% of the personnel profiles uploaded into the CMS by Q4 2020</a:t>
                      </a:r>
                    </a:p>
                    <a:p>
                      <a:pPr>
                        <a:lnSpc>
                          <a:spcPct val="100000"/>
                        </a:lnSpc>
                      </a:pPr>
                      <a:endParaRPr lang="ms-MY" sz="900" dirty="0">
                        <a:solidFill>
                          <a:schemeClr val="tx1"/>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13" name="TextBox 12"/>
          <p:cNvSpPr txBox="1"/>
          <p:nvPr/>
        </p:nvSpPr>
        <p:spPr>
          <a:xfrm>
            <a:off x="0" y="4572003"/>
            <a:ext cx="6696075" cy="2708434"/>
          </a:xfrm>
          <a:prstGeom prst="rect">
            <a:avLst/>
          </a:prstGeom>
          <a:noFill/>
        </p:spPr>
        <p:txBody>
          <a:bodyPr wrap="square" rtlCol="0">
            <a:spAutoFit/>
          </a:bodyPr>
          <a:lstStyle/>
          <a:p>
            <a:r>
              <a:rPr lang="en-US" sz="1000" b="1" dirty="0" smtClean="0">
                <a:latin typeface="Tw Cen MT" panose="020B0602020104020603" pitchFamily="34" charset="0"/>
              </a:rPr>
              <a:t>Construction Personnel Profiles</a:t>
            </a:r>
          </a:p>
          <a:p>
            <a:pPr algn="just"/>
            <a:r>
              <a:rPr lang="en-US" sz="1000" dirty="0" smtClean="0">
                <a:latin typeface="Tw Cen MT" panose="020B0602020104020603" pitchFamily="34" charset="0"/>
              </a:rPr>
              <a:t>Construction personnel profiles in all trades including the 25 skill trades as referred to Schedule 3 of CIDB Act (Act 520) will be collected and uploaded to CMS database by Q4 2020.</a:t>
            </a:r>
            <a:endParaRPr lang="en-US" sz="1000" dirty="0">
              <a:latin typeface="Tw Cen MT" panose="020B0602020104020603" pitchFamily="34" charset="0"/>
            </a:endParaRPr>
          </a:p>
          <a:p>
            <a:pPr algn="just"/>
            <a:endParaRPr lang="en-US" sz="1000" dirty="0" smtClean="0">
              <a:latin typeface="Tw Cen MT" panose="020B0602020104020603" pitchFamily="34" charset="0"/>
            </a:endParaRPr>
          </a:p>
          <a:p>
            <a:pPr algn="just"/>
            <a:r>
              <a:rPr lang="en-US" sz="1000" dirty="0" smtClean="0">
                <a:latin typeface="Tw Cen MT" panose="020B0602020104020603" pitchFamily="34" charset="0"/>
              </a:rPr>
              <a:t>Until June 2018, 793,069 </a:t>
            </a:r>
            <a:r>
              <a:rPr lang="en-MY" sz="1000" dirty="0" smtClean="0">
                <a:latin typeface="Tw Cen MT" panose="020B0602020104020603" pitchFamily="34" charset="0"/>
              </a:rPr>
              <a:t>construction </a:t>
            </a:r>
            <a:r>
              <a:rPr lang="en-MY" sz="1000" dirty="0">
                <a:latin typeface="Tw Cen MT" panose="020B0602020104020603" pitchFamily="34" charset="0"/>
              </a:rPr>
              <a:t>personnel </a:t>
            </a:r>
            <a:r>
              <a:rPr lang="en-MY" sz="1000" dirty="0" smtClean="0">
                <a:latin typeface="Tw Cen MT" panose="020B0602020104020603" pitchFamily="34" charset="0"/>
              </a:rPr>
              <a:t>profiles including 259,454 profiles belonging to the following occupational categories have been collected and updated.</a:t>
            </a: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MY" sz="1000" dirty="0" smtClean="0">
              <a:latin typeface="Tw Cen MT" panose="020B0602020104020603" pitchFamily="34" charset="0"/>
            </a:endParaRPr>
          </a:p>
          <a:p>
            <a:endParaRPr lang="en-MY" sz="1000" dirty="0">
              <a:latin typeface="Tw Cen MT" panose="020B0602020104020603" pitchFamily="34" charset="0"/>
            </a:endParaRPr>
          </a:p>
          <a:p>
            <a:endParaRPr lang="en-US" sz="1000" dirty="0" smtClean="0">
              <a:latin typeface="Tw Cen MT" panose="020B0602020104020603" pitchFamily="34" charset="0"/>
            </a:endParaRPr>
          </a:p>
          <a:p>
            <a:endParaRPr lang="en-MY" sz="1000" dirty="0" smtClean="0">
              <a:latin typeface="Tw Cen MT" panose="020B0602020104020603" pitchFamily="34" charset="0"/>
            </a:endParaRPr>
          </a:p>
          <a:p>
            <a:endParaRPr lang="en-MY" sz="1000" dirty="0" smtClean="0">
              <a:latin typeface="Tw Cen MT" panose="020B0602020104020603" pitchFamily="34" charset="0"/>
            </a:endParaRPr>
          </a:p>
          <a:p>
            <a:endParaRPr lang="en-MY" sz="1000" dirty="0" smtClean="0">
              <a:latin typeface="Tw Cen MT" panose="020B0602020104020603" pitchFamily="34" charset="0"/>
            </a:endParaRPr>
          </a:p>
          <a:p>
            <a:endParaRPr lang="en-US" sz="1000" dirty="0" smtClean="0">
              <a:latin typeface="Tw Cen MT" panose="020B0602020104020603" pitchFamily="34" charset="0"/>
            </a:endParaRPr>
          </a:p>
          <a:p>
            <a:r>
              <a:rPr lang="en-US" sz="1000" dirty="0" smtClean="0">
                <a:latin typeface="Tw Cen MT" panose="020B0602020104020603" pitchFamily="34" charset="0"/>
              </a:rPr>
              <a:t>All construction personnel profiles </a:t>
            </a:r>
            <a:r>
              <a:rPr lang="en-US" sz="1000" dirty="0">
                <a:latin typeface="Tw Cen MT" panose="020B0602020104020603" pitchFamily="34" charset="0"/>
              </a:rPr>
              <a:t>will be uploaded to </a:t>
            </a:r>
            <a:r>
              <a:rPr lang="en-US" sz="1000" dirty="0" smtClean="0">
                <a:latin typeface="Tw Cen MT" panose="020B0602020104020603" pitchFamily="34" charset="0"/>
              </a:rPr>
              <a:t>the system database once CMS is </a:t>
            </a:r>
            <a:r>
              <a:rPr lang="en-US" sz="1000" dirty="0">
                <a:latin typeface="Tw Cen MT" panose="020B0602020104020603" pitchFamily="34" charset="0"/>
              </a:rPr>
              <a:t>fully </a:t>
            </a:r>
            <a:r>
              <a:rPr lang="en-US" sz="1000" dirty="0" smtClean="0">
                <a:latin typeface="Tw Cen MT" panose="020B0602020104020603" pitchFamily="34" charset="0"/>
              </a:rPr>
              <a:t>operational.</a:t>
            </a:r>
            <a:endParaRPr lang="en-MY" sz="1000" dirty="0" smtClean="0">
              <a:latin typeface="Tw Cen MT" panose="020B0602020104020603" pitchFamily="34" charset="0"/>
            </a:endParaRPr>
          </a:p>
        </p:txBody>
      </p:sp>
      <p:graphicFrame>
        <p:nvGraphicFramePr>
          <p:cNvPr id="17" name="Table 16"/>
          <p:cNvGraphicFramePr>
            <a:graphicFrameLocks noGrp="1"/>
          </p:cNvGraphicFramePr>
          <p:nvPr>
            <p:extLst>
              <p:ext uri="{D42A27DB-BD31-4B8C-83A1-F6EECF244321}">
                <p14:modId xmlns:p14="http://schemas.microsoft.com/office/powerpoint/2010/main" val="1942991855"/>
              </p:ext>
            </p:extLst>
          </p:nvPr>
        </p:nvGraphicFramePr>
        <p:xfrm>
          <a:off x="209822" y="5653226"/>
          <a:ext cx="6418303" cy="1294224"/>
        </p:xfrm>
        <a:graphic>
          <a:graphicData uri="http://schemas.openxmlformats.org/drawingml/2006/table">
            <a:tbl>
              <a:tblPr firstRow="1" bandRow="1">
                <a:tableStyleId>{5C22544A-7EE6-4342-B048-85BDC9FD1C3A}</a:tableStyleId>
              </a:tblPr>
              <a:tblGrid>
                <a:gridCol w="2081653">
                  <a:extLst>
                    <a:ext uri="{9D8B030D-6E8A-4147-A177-3AD203B41FA5}">
                      <a16:colId xmlns:a16="http://schemas.microsoft.com/office/drawing/2014/main" val="670348032"/>
                    </a:ext>
                  </a:extLst>
                </a:gridCol>
                <a:gridCol w="1445550">
                  <a:extLst>
                    <a:ext uri="{9D8B030D-6E8A-4147-A177-3AD203B41FA5}">
                      <a16:colId xmlns:a16="http://schemas.microsoft.com/office/drawing/2014/main" val="4251015525"/>
                    </a:ext>
                  </a:extLst>
                </a:gridCol>
                <a:gridCol w="1445550">
                  <a:extLst>
                    <a:ext uri="{9D8B030D-6E8A-4147-A177-3AD203B41FA5}">
                      <a16:colId xmlns:a16="http://schemas.microsoft.com/office/drawing/2014/main" val="2558909131"/>
                    </a:ext>
                  </a:extLst>
                </a:gridCol>
                <a:gridCol w="1445550">
                  <a:extLst>
                    <a:ext uri="{9D8B030D-6E8A-4147-A177-3AD203B41FA5}">
                      <a16:colId xmlns:a16="http://schemas.microsoft.com/office/drawing/2014/main" val="2288239222"/>
                    </a:ext>
                  </a:extLst>
                </a:gridCol>
              </a:tblGrid>
              <a:tr h="214942">
                <a:tc>
                  <a:txBody>
                    <a:bodyPr/>
                    <a:lstStyle/>
                    <a:p>
                      <a:pPr algn="ctr"/>
                      <a:r>
                        <a:rPr lang="en-US" sz="1000" dirty="0" smtClean="0">
                          <a:solidFill>
                            <a:schemeClr val="tx1"/>
                          </a:solidFill>
                          <a:latin typeface="Tw Cen MT" panose="020B0602020104020603" pitchFamily="34" charset="0"/>
                        </a:rPr>
                        <a:t>Occupational Category</a:t>
                      </a:r>
                      <a:endParaRPr lang="en-MY" sz="1000" dirty="0">
                        <a:solidFill>
                          <a:schemeClr val="tx1"/>
                        </a:solidFill>
                        <a:latin typeface="Tw Cen MT" panose="020B0602020104020603" pitchFamily="34" charset="0"/>
                      </a:endParaRPr>
                    </a:p>
                  </a:txBody>
                  <a:tcPr marL="121920" marR="121920" marT="31652" marB="3165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dirty="0" smtClean="0">
                          <a:solidFill>
                            <a:schemeClr val="tx1"/>
                          </a:solidFill>
                          <a:latin typeface="Tw Cen MT" panose="020B0602020104020603" pitchFamily="34" charset="0"/>
                        </a:rPr>
                        <a:t>Local</a:t>
                      </a:r>
                      <a:endParaRPr lang="en-MY" sz="1000" dirty="0">
                        <a:solidFill>
                          <a:schemeClr val="tx1"/>
                        </a:solidFill>
                        <a:latin typeface="Tw Cen MT" panose="020B0602020104020603" pitchFamily="34" charset="0"/>
                      </a:endParaRPr>
                    </a:p>
                  </a:txBody>
                  <a:tcPr marL="121920" marR="121920" marT="31652" marB="3165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dirty="0" smtClean="0">
                          <a:solidFill>
                            <a:schemeClr val="tx1"/>
                          </a:solidFill>
                          <a:latin typeface="Tw Cen MT" panose="020B0602020104020603" pitchFamily="34" charset="0"/>
                        </a:rPr>
                        <a:t>Foreign</a:t>
                      </a:r>
                      <a:endParaRPr lang="en-MY" sz="1000" dirty="0">
                        <a:solidFill>
                          <a:schemeClr val="tx1"/>
                        </a:solidFill>
                        <a:latin typeface="Tw Cen MT" panose="020B0602020104020603" pitchFamily="34" charset="0"/>
                      </a:endParaRPr>
                    </a:p>
                  </a:txBody>
                  <a:tcPr marL="121920" marR="121920" marT="31652" marB="3165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dirty="0" smtClean="0">
                          <a:solidFill>
                            <a:schemeClr val="tx1"/>
                          </a:solidFill>
                          <a:latin typeface="Tw Cen MT" panose="020B0602020104020603" pitchFamily="34" charset="0"/>
                        </a:rPr>
                        <a:t>Total</a:t>
                      </a:r>
                      <a:endParaRPr lang="en-MY" sz="1000" dirty="0">
                        <a:solidFill>
                          <a:schemeClr val="tx1"/>
                        </a:solidFill>
                        <a:latin typeface="Tw Cen MT" panose="020B0602020104020603" pitchFamily="34" charset="0"/>
                      </a:endParaRPr>
                    </a:p>
                  </a:txBody>
                  <a:tcPr marL="121920" marR="121920" marT="31652" marB="3165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5985575"/>
                  </a:ext>
                </a:extLst>
              </a:tr>
              <a:tr h="168812">
                <a:tc>
                  <a:txBody>
                    <a:bodyPr/>
                    <a:lstStyle/>
                    <a:p>
                      <a:r>
                        <a:rPr lang="en-US" sz="1000" dirty="0" smtClean="0">
                          <a:latin typeface="Tw Cen MT" panose="020B0602020104020603" pitchFamily="34" charset="0"/>
                        </a:rPr>
                        <a:t>Skills Worker</a:t>
                      </a:r>
                      <a:endParaRPr lang="en-MY" sz="1000" dirty="0">
                        <a:latin typeface="Tw Cen MT" panose="020B0602020104020603" pitchFamily="34" charset="0"/>
                      </a:endParaRPr>
                    </a:p>
                  </a:txBody>
                  <a:tcPr marL="121920" marR="121920" marT="31652" marB="31652">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smtClean="0">
                          <a:latin typeface="Tw Cen MT" panose="020B0602020104020603" pitchFamily="34" charset="0"/>
                        </a:rPr>
                        <a:t>69,169</a:t>
                      </a:r>
                      <a:endParaRPr lang="en-MY" sz="1000" dirty="0">
                        <a:latin typeface="Tw Cen MT" panose="020B0602020104020603" pitchFamily="34" charset="0"/>
                      </a:endParaRPr>
                    </a:p>
                  </a:txBody>
                  <a:tcPr marL="121920" marR="121920" marT="31652" marB="3165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smtClean="0">
                          <a:latin typeface="Tw Cen MT" panose="020B0602020104020603" pitchFamily="34" charset="0"/>
                        </a:rPr>
                        <a:t>3,517</a:t>
                      </a:r>
                      <a:endParaRPr lang="en-MY" sz="1000" dirty="0">
                        <a:latin typeface="Tw Cen MT" panose="020B0602020104020603" pitchFamily="34" charset="0"/>
                      </a:endParaRPr>
                    </a:p>
                  </a:txBody>
                  <a:tcPr marL="121920" marR="121920" marT="31652" marB="3165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smtClean="0">
                          <a:latin typeface="Tw Cen MT" panose="020B0602020104020603" pitchFamily="34" charset="0"/>
                        </a:rPr>
                        <a:t>72,686</a:t>
                      </a:r>
                      <a:endParaRPr lang="en-MY" sz="1000" dirty="0">
                        <a:latin typeface="Tw Cen MT" panose="020B0602020104020603" pitchFamily="34" charset="0"/>
                      </a:endParaRPr>
                    </a:p>
                  </a:txBody>
                  <a:tcPr marL="121920" marR="121920" marT="31652" marB="3165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9039559"/>
                  </a:ext>
                </a:extLst>
              </a:tr>
              <a:tr h="168812">
                <a:tc>
                  <a:txBody>
                    <a:bodyPr/>
                    <a:lstStyle/>
                    <a:p>
                      <a:r>
                        <a:rPr lang="en-US" sz="1000" dirty="0" smtClean="0">
                          <a:latin typeface="Tw Cen MT" panose="020B0602020104020603" pitchFamily="34" charset="0"/>
                        </a:rPr>
                        <a:t>Trainee</a:t>
                      </a:r>
                      <a:endParaRPr lang="en-MY" sz="1000" dirty="0">
                        <a:latin typeface="Tw Cen MT" panose="020B0602020104020603" pitchFamily="34" charset="0"/>
                      </a:endParaRPr>
                    </a:p>
                  </a:txBody>
                  <a:tcPr marL="121920" marR="121920" marT="31652" marB="31652">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smtClean="0">
                          <a:latin typeface="Tw Cen MT" panose="020B0602020104020603" pitchFamily="34" charset="0"/>
                        </a:rPr>
                        <a:t>81,234</a:t>
                      </a:r>
                      <a:endParaRPr lang="en-MY" sz="1000" dirty="0">
                        <a:latin typeface="Tw Cen MT" panose="020B0602020104020603" pitchFamily="34" charset="0"/>
                      </a:endParaRPr>
                    </a:p>
                  </a:txBody>
                  <a:tcPr marL="121920" marR="121920" marT="31652" marB="3165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smtClean="0">
                          <a:latin typeface="Tw Cen MT" panose="020B0602020104020603" pitchFamily="34" charset="0"/>
                        </a:rPr>
                        <a:t>14</a:t>
                      </a:r>
                      <a:endParaRPr lang="en-MY" sz="1000" dirty="0">
                        <a:latin typeface="Tw Cen MT" panose="020B0602020104020603" pitchFamily="34" charset="0"/>
                      </a:endParaRPr>
                    </a:p>
                  </a:txBody>
                  <a:tcPr marL="121920" marR="121920" marT="31652" marB="3165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smtClean="0">
                          <a:latin typeface="Tw Cen MT" panose="020B0602020104020603" pitchFamily="34" charset="0"/>
                        </a:rPr>
                        <a:t>81,248</a:t>
                      </a:r>
                      <a:endParaRPr lang="en-MY" sz="1000" dirty="0">
                        <a:latin typeface="Tw Cen MT" panose="020B0602020104020603" pitchFamily="34" charset="0"/>
                      </a:endParaRPr>
                    </a:p>
                  </a:txBody>
                  <a:tcPr marL="121920" marR="121920" marT="31652" marB="3165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4140655"/>
                  </a:ext>
                </a:extLst>
              </a:tr>
              <a:tr h="182280">
                <a:tc>
                  <a:txBody>
                    <a:bodyPr/>
                    <a:lstStyle/>
                    <a:p>
                      <a:r>
                        <a:rPr lang="en-US" sz="1000" dirty="0" smtClean="0">
                          <a:latin typeface="Tw Cen MT" panose="020B0602020104020603" pitchFamily="34" charset="0"/>
                        </a:rPr>
                        <a:t>Construction</a:t>
                      </a:r>
                      <a:r>
                        <a:rPr lang="en-US" sz="1000" baseline="0" dirty="0" smtClean="0">
                          <a:latin typeface="Tw Cen MT" panose="020B0602020104020603" pitchFamily="34" charset="0"/>
                        </a:rPr>
                        <a:t> Project Manager</a:t>
                      </a:r>
                      <a:endParaRPr lang="en-MY" sz="1000" dirty="0">
                        <a:latin typeface="Tw Cen MT" panose="020B0602020104020603" pitchFamily="34" charset="0"/>
                      </a:endParaRPr>
                    </a:p>
                  </a:txBody>
                  <a:tcPr marL="121920" marR="121920" marT="31652" marB="31652">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smtClean="0">
                          <a:latin typeface="Tw Cen MT" panose="020B0602020104020603" pitchFamily="34" charset="0"/>
                        </a:rPr>
                        <a:t>82,199</a:t>
                      </a:r>
                      <a:endParaRPr lang="en-MY" sz="1000" dirty="0">
                        <a:latin typeface="Tw Cen MT" panose="020B0602020104020603" pitchFamily="34" charset="0"/>
                      </a:endParaRPr>
                    </a:p>
                  </a:txBody>
                  <a:tcPr marL="121920" marR="121920" marT="31652" marB="3165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smtClean="0">
                          <a:latin typeface="Tw Cen MT" panose="020B0602020104020603" pitchFamily="34" charset="0"/>
                        </a:rPr>
                        <a:t>3,063</a:t>
                      </a:r>
                      <a:endParaRPr lang="en-MY" sz="1000" dirty="0">
                        <a:latin typeface="Tw Cen MT" panose="020B0602020104020603" pitchFamily="34" charset="0"/>
                      </a:endParaRPr>
                    </a:p>
                  </a:txBody>
                  <a:tcPr marL="121920" marR="121920" marT="31652" marB="3165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smtClean="0">
                          <a:latin typeface="Tw Cen MT" panose="020B0602020104020603" pitchFamily="34" charset="0"/>
                        </a:rPr>
                        <a:t>85,262</a:t>
                      </a:r>
                      <a:endParaRPr lang="en-MY" sz="1000" dirty="0">
                        <a:latin typeface="Tw Cen MT" panose="020B0602020104020603" pitchFamily="34" charset="0"/>
                      </a:endParaRPr>
                    </a:p>
                  </a:txBody>
                  <a:tcPr marL="121920" marR="121920" marT="31652" marB="3165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30085850"/>
                  </a:ext>
                </a:extLst>
              </a:tr>
              <a:tr h="173658">
                <a:tc>
                  <a:txBody>
                    <a:bodyPr/>
                    <a:lstStyle/>
                    <a:p>
                      <a:r>
                        <a:rPr lang="en-US" sz="1000" dirty="0" smtClean="0">
                          <a:latin typeface="Tw Cen MT" panose="020B0602020104020603" pitchFamily="34" charset="0"/>
                        </a:rPr>
                        <a:t>Site Supervisor</a:t>
                      </a:r>
                      <a:endParaRPr lang="en-MY" sz="1000" dirty="0">
                        <a:latin typeface="Tw Cen MT" panose="020B0602020104020603" pitchFamily="34" charset="0"/>
                      </a:endParaRPr>
                    </a:p>
                  </a:txBody>
                  <a:tcPr marL="121920" marR="121920" marT="31652" marB="31652">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smtClean="0">
                          <a:latin typeface="Tw Cen MT" panose="020B0602020104020603" pitchFamily="34" charset="0"/>
                        </a:rPr>
                        <a:t>19,955</a:t>
                      </a:r>
                      <a:endParaRPr lang="en-MY" sz="1000" dirty="0">
                        <a:latin typeface="Tw Cen MT" panose="020B0602020104020603" pitchFamily="34" charset="0"/>
                      </a:endParaRPr>
                    </a:p>
                  </a:txBody>
                  <a:tcPr marL="121920" marR="121920" marT="31652" marB="3165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smtClean="0">
                          <a:latin typeface="Tw Cen MT" panose="020B0602020104020603" pitchFamily="34" charset="0"/>
                        </a:rPr>
                        <a:t>303</a:t>
                      </a:r>
                      <a:endParaRPr lang="en-MY" sz="1000" dirty="0">
                        <a:latin typeface="Tw Cen MT" panose="020B0602020104020603" pitchFamily="34" charset="0"/>
                      </a:endParaRPr>
                    </a:p>
                  </a:txBody>
                  <a:tcPr marL="121920" marR="121920" marT="31652" marB="3165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smtClean="0">
                          <a:latin typeface="Tw Cen MT" panose="020B0602020104020603" pitchFamily="34" charset="0"/>
                        </a:rPr>
                        <a:t>20,258</a:t>
                      </a:r>
                      <a:endParaRPr lang="en-MY" sz="1000" dirty="0">
                        <a:latin typeface="Tw Cen MT" panose="020B0602020104020603" pitchFamily="34" charset="0"/>
                      </a:endParaRPr>
                    </a:p>
                  </a:txBody>
                  <a:tcPr marL="121920" marR="121920" marT="31652" marB="3165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5568372"/>
                  </a:ext>
                </a:extLst>
              </a:tr>
              <a:tr h="168812">
                <a:tc>
                  <a:txBody>
                    <a:bodyPr/>
                    <a:lstStyle/>
                    <a:p>
                      <a:r>
                        <a:rPr lang="en-US" sz="1000" b="1" dirty="0" smtClean="0">
                          <a:latin typeface="Tw Cen MT" panose="020B0602020104020603" pitchFamily="34" charset="0"/>
                        </a:rPr>
                        <a:t>Total</a:t>
                      </a:r>
                      <a:endParaRPr lang="en-MY" sz="1000" b="1" dirty="0">
                        <a:latin typeface="Tw Cen MT" panose="020B0602020104020603" pitchFamily="34" charset="0"/>
                      </a:endParaRPr>
                    </a:p>
                  </a:txBody>
                  <a:tcPr marL="121920" marR="121920" marT="31652" marB="31652">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000" b="1" dirty="0" smtClean="0">
                          <a:latin typeface="Tw Cen MT" panose="020B0602020104020603" pitchFamily="34" charset="0"/>
                        </a:rPr>
                        <a:t>252,557</a:t>
                      </a:r>
                      <a:endParaRPr lang="en-MY" sz="1000" b="1" dirty="0">
                        <a:latin typeface="Tw Cen MT" panose="020B0602020104020603" pitchFamily="34" charset="0"/>
                      </a:endParaRPr>
                    </a:p>
                  </a:txBody>
                  <a:tcPr marL="121920" marR="121920" marT="31652" marB="3165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000" b="1" dirty="0" smtClean="0">
                          <a:latin typeface="Tw Cen MT" panose="020B0602020104020603" pitchFamily="34" charset="0"/>
                        </a:rPr>
                        <a:t>6,897</a:t>
                      </a:r>
                      <a:endParaRPr lang="en-MY" sz="1000" b="1" dirty="0">
                        <a:latin typeface="Tw Cen MT" panose="020B0602020104020603" pitchFamily="34" charset="0"/>
                      </a:endParaRPr>
                    </a:p>
                  </a:txBody>
                  <a:tcPr marL="121920" marR="121920" marT="31652" marB="3165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000" b="1" dirty="0" smtClean="0">
                          <a:latin typeface="Tw Cen MT" panose="020B0602020104020603" pitchFamily="34" charset="0"/>
                        </a:rPr>
                        <a:t>259,454</a:t>
                      </a:r>
                      <a:endParaRPr lang="en-MY" sz="1000" b="1" dirty="0">
                        <a:latin typeface="Tw Cen MT" panose="020B0602020104020603" pitchFamily="34" charset="0"/>
                      </a:endParaRPr>
                    </a:p>
                  </a:txBody>
                  <a:tcPr marL="121920" marR="121920" marT="31652" marB="3165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82542656"/>
                  </a:ext>
                </a:extLst>
              </a:tr>
            </a:tbl>
          </a:graphicData>
        </a:graphic>
      </p:graphicFrame>
    </p:spTree>
    <p:extLst>
      <p:ext uri="{BB962C8B-B14F-4D97-AF65-F5344CB8AC3E}">
        <p14:creationId xmlns:p14="http://schemas.microsoft.com/office/powerpoint/2010/main" val="29140230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1721273"/>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124581660"/>
                    </a:ext>
                  </a:extLst>
                </a:gridCol>
                <a:gridCol w="1371600">
                  <a:extLst>
                    <a:ext uri="{9D8B030D-6E8A-4147-A177-3AD203B41FA5}">
                      <a16:colId xmlns:a16="http://schemas.microsoft.com/office/drawing/2014/main" val="3372148144"/>
                    </a:ext>
                  </a:extLst>
                </a:gridCol>
                <a:gridCol w="1371600">
                  <a:extLst>
                    <a:ext uri="{9D8B030D-6E8A-4147-A177-3AD203B41FA5}">
                      <a16:colId xmlns:a16="http://schemas.microsoft.com/office/drawing/2014/main" val="384475541"/>
                    </a:ext>
                  </a:extLst>
                </a:gridCol>
                <a:gridCol w="1371600">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100</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2017</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2018</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2019</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2020</a:t>
                      </a:r>
                    </a:p>
                  </a:txBody>
                  <a:tcPr>
                    <a:solidFill>
                      <a:srgbClr val="FF3300">
                        <a:alpha val="65000"/>
                      </a:srgbClr>
                    </a:solidFill>
                  </a:tcPr>
                </a:tc>
                <a:extLst>
                  <a:ext uri="{0D108BD9-81ED-4DB2-BD59-A6C34878D82A}">
                    <a16:rowId xmlns:a16="http://schemas.microsoft.com/office/drawing/2014/main" val="2306563032"/>
                  </a:ext>
                </a:extLst>
              </a:tr>
              <a:tr h="1298834">
                <a:tc>
                  <a:txBody>
                    <a:bodyPr/>
                    <a:lstStyle/>
                    <a:p>
                      <a:pPr eaLnBrk="1" fontAlgn="auto" hangingPunct="1">
                        <a:lnSpc>
                          <a:spcPct val="100000"/>
                        </a:lnSpc>
                        <a:spcBef>
                          <a:spcPts val="0"/>
                        </a:spcBef>
                        <a:spcAft>
                          <a:spcPts val="0"/>
                        </a:spcAft>
                        <a:defRPr/>
                      </a:pP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MS2593:2015 on construction worker’s amenities published by Q1 2016</a:t>
                      </a:r>
                    </a:p>
                    <a:p>
                      <a:endParaRPr kumimoji="0" lang="ms-MY" sz="900" b="0" i="0" u="none" strike="noStrike" kern="1200" cap="none" spc="0" normalizeH="0" baseline="0" noProof="0" dirty="0">
                        <a:ln>
                          <a:noFill/>
                        </a:ln>
                        <a:solidFill>
                          <a:schemeClr val="tx1"/>
                        </a:solidFill>
                        <a:effectLst/>
                        <a:uLnTx/>
                        <a:uFillTx/>
                        <a:latin typeface="Tw Cen MT" panose="020B0602020104020603" pitchFamily="34" charset="0"/>
                        <a:ea typeface="+mn-ea"/>
                        <a:cs typeface="+mn-cs"/>
                      </a:endParaRPr>
                    </a:p>
                  </a:txBody>
                  <a:tcPr>
                    <a:solidFill>
                      <a:schemeClr val="accent2">
                        <a:lumMod val="20000"/>
                        <a:lumOff val="80000"/>
                      </a:schemeClr>
                    </a:solidFill>
                  </a:tcPr>
                </a:tc>
                <a:tc>
                  <a:txBody>
                    <a:bodyPr/>
                    <a:lstStyle/>
                    <a:p>
                      <a:endParaRPr kumimoji="0" lang="ms-MY" sz="900" b="0" i="0" u="none" strike="noStrike" kern="1200" cap="none" spc="0" normalizeH="0" baseline="0" noProof="0" dirty="0">
                        <a:ln>
                          <a:noFill/>
                        </a:ln>
                        <a:solidFill>
                          <a:schemeClr val="tx1"/>
                        </a:solidFill>
                        <a:effectLst/>
                        <a:uLnTx/>
                        <a:uFillTx/>
                        <a:latin typeface="Tw Cen MT" panose="020B0602020104020603" pitchFamily="34" charset="0"/>
                        <a:ea typeface="+mn-ea"/>
                        <a:cs typeface="+mn-cs"/>
                      </a:endParaRPr>
                    </a:p>
                  </a:txBody>
                  <a:tcPr>
                    <a:solidFill>
                      <a:schemeClr val="accent2">
                        <a:lumMod val="20000"/>
                        <a:lumOff val="80000"/>
                      </a:schemeClr>
                    </a:solidFill>
                  </a:tcPr>
                </a:tc>
                <a:tc>
                  <a:txBody>
                    <a:bodyPr/>
                    <a:lstStyle/>
                    <a:p>
                      <a:pPr>
                        <a:lnSpc>
                          <a:spcPct val="88000"/>
                        </a:lnSpc>
                        <a:defRPr/>
                      </a:pPr>
                      <a:endPar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endParaRPr>
                    </a:p>
                  </a:txBody>
                  <a:tcPr>
                    <a:solidFill>
                      <a:schemeClr val="accent2">
                        <a:lumMod val="20000"/>
                        <a:lumOff val="80000"/>
                      </a:schemeClr>
                    </a:solidFill>
                  </a:tcPr>
                </a:tc>
                <a:tc>
                  <a:txBody>
                    <a:bodyPr/>
                    <a:lstStyle/>
                    <a:p>
                      <a:endParaRPr kumimoji="0" lang="ms-MY" sz="900" b="0" i="0" u="none" strike="noStrike" kern="1200" cap="none" spc="0" normalizeH="0" baseline="0" noProof="0" dirty="0">
                        <a:ln>
                          <a:noFill/>
                        </a:ln>
                        <a:solidFill>
                          <a:schemeClr val="tx1"/>
                        </a:solidFill>
                        <a:effectLst/>
                        <a:uLnTx/>
                        <a:uFillTx/>
                        <a:latin typeface="Tw Cen MT" panose="020B0602020104020603" pitchFamily="34" charset="0"/>
                        <a:ea typeface="+mn-ea"/>
                        <a:cs typeface="+mn-cs"/>
                      </a:endParaRPr>
                    </a:p>
                  </a:txBody>
                  <a:tcPr>
                    <a:solidFill>
                      <a:schemeClr val="accent2">
                        <a:lumMod val="20000"/>
                        <a:lumOff val="80000"/>
                      </a:schemeClr>
                    </a:solidFill>
                  </a:tcPr>
                </a:tc>
                <a:tc>
                  <a:txBody>
                    <a:bodyPr/>
                    <a:lstStyle/>
                    <a:p>
                      <a:endParaRPr kumimoji="0" lang="ms-MY" sz="900" b="0" i="0" u="none" strike="noStrike" kern="1200" cap="none" spc="0" normalizeH="0" baseline="0" noProof="0" dirty="0">
                        <a:ln>
                          <a:noFill/>
                        </a:ln>
                        <a:solidFill>
                          <a:schemeClr val="tx1"/>
                        </a:solidFill>
                        <a:effectLst/>
                        <a:uLnTx/>
                        <a:uFillTx/>
                        <a:latin typeface="Tw Cen MT" panose="020B0602020104020603" pitchFamily="34" charset="0"/>
                        <a:ea typeface="+mn-ea"/>
                        <a:cs typeface="+mn-cs"/>
                      </a:endParaRPr>
                    </a:p>
                  </a:txBody>
                  <a:tcPr>
                    <a:solidFill>
                      <a:schemeClr val="accent2">
                        <a:lumMod val="20000"/>
                        <a:lumOff val="80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051005"/>
            <a:ext cx="6857999" cy="58201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5219408" y="254484"/>
          <a:ext cx="1627983" cy="1584960"/>
        </p:xfrm>
        <a:graphic>
          <a:graphicData uri="http://schemas.openxmlformats.org/drawingml/2006/table">
            <a:tbl>
              <a:tblPr firstRow="1" bandRow="1">
                <a:tableStyleId>{5C22544A-7EE6-4342-B048-85BDC9FD1C3A}</a:tableStyleId>
              </a:tblPr>
              <a:tblGrid>
                <a:gridCol w="162798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ms-MY" sz="1000" dirty="0" smtClean="0">
                          <a:solidFill>
                            <a:schemeClr val="tx1"/>
                          </a:solidFill>
                          <a:latin typeface="Tw Cen MT" panose="020B0602020104020603" pitchFamily="34" charset="0"/>
                        </a:rPr>
                        <a:t>Ir. M.Ramuseren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Chuang</a:t>
                      </a:r>
                      <a:r>
                        <a:rPr lang="ms-MY" sz="1000" baseline="0" dirty="0" smtClean="0">
                          <a:solidFill>
                            <a:schemeClr val="tx1"/>
                          </a:solidFill>
                          <a:latin typeface="Tw Cen MT" panose="020B0602020104020603" pitchFamily="34" charset="0"/>
                        </a:rPr>
                        <a:t> Kuang Hong</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455786"/>
          <a:ext cx="4774020" cy="1322832"/>
        </p:xfrm>
        <a:graphic>
          <a:graphicData uri="http://schemas.openxmlformats.org/drawingml/2006/table">
            <a:tbl>
              <a:tblPr firstRow="1" bandRow="1">
                <a:tableStyleId>{5C22544A-7EE6-4342-B048-85BDC9FD1C3A}</a:tableStyleId>
              </a:tblPr>
              <a:tblGrid>
                <a:gridCol w="4774020">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smtClean="0">
                          <a:solidFill>
                            <a:schemeClr val="tx1"/>
                          </a:solidFill>
                          <a:latin typeface="Tw Cen MT" panose="020B0602020104020603" pitchFamily="34" charset="0"/>
                          <a:ea typeface="+mn-ea"/>
                          <a:cs typeface="+mn-cs"/>
                        </a:rPr>
                        <a:t>Malaysian Standards  for  Temporary Construction Workers'  Amenities and Accommodation (Code of Practice ) published by Q1 2016</a:t>
                      </a:r>
                      <a:endParaRPr lang="en-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smtClean="0">
                          <a:solidFill>
                            <a:schemeClr val="tx1"/>
                          </a:solidFill>
                          <a:latin typeface="Tw Cen MT" panose="020B0602020104020603" pitchFamily="34" charset="0"/>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Q2 - Improve workplace safety and workers' amenities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US" sz="1000" b="0" kern="1200" dirty="0" smtClean="0">
                          <a:solidFill>
                            <a:schemeClr val="tx1"/>
                          </a:solidFill>
                          <a:latin typeface="Tw Cen MT" panose="020B0602020104020603" pitchFamily="34" charset="0"/>
                          <a:ea typeface="+mn-ea"/>
                          <a:cs typeface="+mn-cs"/>
                        </a:rPr>
                        <a:t>Q2a - </a:t>
                      </a:r>
                      <a:r>
                        <a:rPr lang="en-MY" sz="1000" b="0" kern="1200" dirty="0" smtClean="0">
                          <a:solidFill>
                            <a:schemeClr val="tx1"/>
                          </a:solidFill>
                          <a:latin typeface="Tw Cen MT" panose="020B0602020104020603" pitchFamily="34" charset="0"/>
                          <a:ea typeface="+mn-ea"/>
                          <a:cs typeface="+mn-cs"/>
                        </a:rPr>
                        <a:t>Regulate minimum level of construction workers' amenities </a:t>
                      </a:r>
                      <a:endParaRPr lang="ms-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5" y="4096949"/>
            <a:ext cx="6797860" cy="1938992"/>
          </a:xfrm>
          <a:prstGeom prst="rect">
            <a:avLst/>
          </a:prstGeom>
          <a:noFill/>
        </p:spPr>
        <p:txBody>
          <a:bodyPr wrap="square" rtlCol="0">
            <a:spAutoFit/>
          </a:bodyPr>
          <a:lstStyle/>
          <a:p>
            <a:pPr algn="just"/>
            <a:r>
              <a:rPr lang="en-MY" sz="1000" dirty="0" smtClean="0">
                <a:latin typeface="Tw Cen MT" panose="020B0602020104020603" pitchFamily="34" charset="0"/>
              </a:rPr>
              <a:t>This KPI is under the purview of IWG2.</a:t>
            </a:r>
          </a:p>
          <a:p>
            <a:pPr algn="just"/>
            <a:endParaRPr lang="en-MY" sz="1000" dirty="0">
              <a:latin typeface="Tw Cen MT" panose="020B0602020104020603" pitchFamily="34" charset="0"/>
            </a:endParaRPr>
          </a:p>
          <a:p>
            <a:pPr algn="just"/>
            <a:r>
              <a:rPr lang="en-MY" sz="1000" dirty="0" smtClean="0">
                <a:latin typeface="Tw Cen MT" panose="020B0602020104020603" pitchFamily="34" charset="0"/>
              </a:rPr>
              <a:t>CIDB </a:t>
            </a:r>
            <a:r>
              <a:rPr lang="en-MY" sz="1000" dirty="0">
                <a:latin typeface="Tw Cen MT" panose="020B0602020104020603" pitchFamily="34" charset="0"/>
              </a:rPr>
              <a:t>together with </a:t>
            </a:r>
            <a:r>
              <a:rPr lang="en-MY" sz="1000" dirty="0" smtClean="0">
                <a:latin typeface="Tw Cen MT" panose="020B0602020104020603" pitchFamily="34" charset="0"/>
              </a:rPr>
              <a:t>the Department </a:t>
            </a:r>
            <a:r>
              <a:rPr lang="en-MY" sz="1000" dirty="0">
                <a:latin typeface="Tw Cen MT" panose="020B0602020104020603" pitchFamily="34" charset="0"/>
              </a:rPr>
              <a:t>of Malaysian Standards (</a:t>
            </a:r>
            <a:r>
              <a:rPr lang="en-MY" sz="1000" dirty="0" err="1">
                <a:latin typeface="Tw Cen MT" panose="020B0602020104020603" pitchFamily="34" charset="0"/>
              </a:rPr>
              <a:t>DoSM</a:t>
            </a:r>
            <a:r>
              <a:rPr lang="en-MY" sz="1000" dirty="0">
                <a:latin typeface="Tw Cen MT" panose="020B0602020104020603" pitchFamily="34" charset="0"/>
              </a:rPr>
              <a:t>), government agencies, NGOs, universities and industry stakeholders </a:t>
            </a:r>
            <a:r>
              <a:rPr lang="en-MY" sz="1000" dirty="0" smtClean="0">
                <a:latin typeface="Tw Cen MT" panose="020B0602020104020603" pitchFamily="34" charset="0"/>
              </a:rPr>
              <a:t>have developed </a:t>
            </a:r>
            <a:r>
              <a:rPr lang="en-MY" sz="1000" dirty="0">
                <a:latin typeface="Tw Cen MT" panose="020B0602020104020603" pitchFamily="34" charset="0"/>
              </a:rPr>
              <a:t>the content of MS2593:2015 </a:t>
            </a:r>
            <a:r>
              <a:rPr lang="en-MY" sz="1000" dirty="0" smtClean="0">
                <a:latin typeface="Tw Cen MT" panose="020B0602020104020603" pitchFamily="34" charset="0"/>
              </a:rPr>
              <a:t>Malaysian Standard For Temporary Construction Site Workers' Amenities And Accommodation - Code Of Practice. This standard was officially issued by the </a:t>
            </a:r>
            <a:r>
              <a:rPr lang="en-MY" sz="1000" dirty="0" err="1" smtClean="0">
                <a:latin typeface="Tw Cen MT" panose="020B0602020104020603" pitchFamily="34" charset="0"/>
              </a:rPr>
              <a:t>DoSM</a:t>
            </a:r>
            <a:r>
              <a:rPr lang="en-MY" sz="1000" dirty="0" smtClean="0">
                <a:latin typeface="Tw Cen MT" panose="020B0602020104020603" pitchFamily="34" charset="0"/>
              </a:rPr>
              <a:t> on 19 January 2016 and was subsequently published by SIRIM.</a:t>
            </a:r>
          </a:p>
          <a:p>
            <a:pPr algn="just"/>
            <a:endParaRPr lang="en-MY" sz="1000" dirty="0" smtClean="0">
              <a:latin typeface="Tw Cen MT" panose="020B0602020104020603" pitchFamily="34" charset="0"/>
            </a:endParaRPr>
          </a:p>
          <a:p>
            <a:pPr algn="just"/>
            <a:r>
              <a:rPr lang="en-MY" sz="1000" dirty="0" smtClean="0">
                <a:latin typeface="Tw Cen MT" panose="020B0602020104020603" pitchFamily="34" charset="0"/>
              </a:rPr>
              <a:t>Crucial elements from MS2593:2015 specifically for temporary accommodation regarding the minimum requirement sizes for sleeping area and toilet ratio were identified to be included in Rang </a:t>
            </a:r>
            <a:r>
              <a:rPr lang="en-MY" sz="1000" dirty="0" err="1" smtClean="0">
                <a:latin typeface="Tw Cen MT" panose="020B0602020104020603" pitchFamily="34" charset="0"/>
              </a:rPr>
              <a:t>Undang-Undang</a:t>
            </a:r>
            <a:r>
              <a:rPr lang="en-MY" sz="1000" dirty="0" smtClean="0">
                <a:latin typeface="Tw Cen MT" panose="020B0602020104020603" pitchFamily="34" charset="0"/>
              </a:rPr>
              <a:t> </a:t>
            </a:r>
            <a:r>
              <a:rPr lang="en-MY" sz="1000" dirty="0" err="1" smtClean="0">
                <a:latin typeface="Tw Cen MT" panose="020B0602020104020603" pitchFamily="34" charset="0"/>
              </a:rPr>
              <a:t>Penginapan</a:t>
            </a:r>
            <a:r>
              <a:rPr lang="en-MY" sz="1000" dirty="0" smtClean="0">
                <a:latin typeface="Tw Cen MT" panose="020B0602020104020603" pitchFamily="34" charset="0"/>
              </a:rPr>
              <a:t> </a:t>
            </a:r>
            <a:r>
              <a:rPr lang="en-MY" sz="1000" dirty="0" err="1" smtClean="0">
                <a:latin typeface="Tw Cen MT" panose="020B0602020104020603" pitchFamily="34" charset="0"/>
              </a:rPr>
              <a:t>Pekerja</a:t>
            </a:r>
            <a:r>
              <a:rPr lang="en-MY" sz="1000" dirty="0" smtClean="0">
                <a:latin typeface="Tw Cen MT" panose="020B0602020104020603" pitchFamily="34" charset="0"/>
              </a:rPr>
              <a:t> 201X (RUU).</a:t>
            </a:r>
          </a:p>
          <a:p>
            <a:pPr algn="just"/>
            <a:endParaRPr lang="en-MY" sz="1000" dirty="0" smtClean="0">
              <a:latin typeface="Tw Cen MT" panose="020B0602020104020603" pitchFamily="34" charset="0"/>
            </a:endParaRPr>
          </a:p>
          <a:p>
            <a:pPr algn="just"/>
            <a:r>
              <a:rPr lang="en-MY" sz="1000" dirty="0" smtClean="0">
                <a:latin typeface="Tw Cen MT" panose="020B0602020104020603" pitchFamily="34" charset="0"/>
              </a:rPr>
              <a:t>This KPI is 100% achieved.</a:t>
            </a:r>
          </a:p>
          <a:p>
            <a:endParaRPr lang="en-MY" sz="1000" dirty="0">
              <a:latin typeface="Tw Cen MT" panose="020B0602020104020603" pitchFamily="34" charset="0"/>
            </a:endParaRPr>
          </a:p>
        </p:txBody>
      </p:sp>
      <p:sp>
        <p:nvSpPr>
          <p:cNvPr id="5" name="Rectangle 4"/>
          <p:cNvSpPr/>
          <p:nvPr/>
        </p:nvSpPr>
        <p:spPr>
          <a:xfrm>
            <a:off x="2110332" y="63798"/>
            <a:ext cx="3167790" cy="307777"/>
          </a:xfrm>
          <a:prstGeom prst="rect">
            <a:avLst/>
          </a:prstGeom>
          <a:ln>
            <a:noFill/>
          </a:ln>
        </p:spPr>
        <p:txBody>
          <a:bodyPr wrap="none">
            <a:spAutoFit/>
          </a:bodyPr>
          <a:lstStyle/>
          <a:p>
            <a:r>
              <a:rPr lang="ms-MY" sz="1400" b="1" dirty="0" smtClean="0">
                <a:solidFill>
                  <a:srgbClr val="FF0000"/>
                </a:solidFill>
                <a:latin typeface="Tw Cen MT" panose="020B0602020104020603" pitchFamily="34" charset="0"/>
              </a:rPr>
              <a:t>QUALITY, SAFETY &amp; PROFESSIONALISM</a:t>
            </a:r>
            <a:endParaRPr lang="ms-MY" sz="1400" dirty="0">
              <a:solidFill>
                <a:srgbClr val="FF0000"/>
              </a:solidFill>
            </a:endParaRPr>
          </a:p>
        </p:txBody>
      </p:sp>
      <p:sp>
        <p:nvSpPr>
          <p:cNvPr id="10" name="Rectangle 9"/>
          <p:cNvSpPr/>
          <p:nvPr/>
        </p:nvSpPr>
        <p:spPr>
          <a:xfrm>
            <a:off x="116962" y="-74431"/>
            <a:ext cx="2778637"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Q2-008</a:t>
            </a:r>
            <a:endParaRPr lang="ms-MY" sz="2800" dirty="0">
              <a:solidFill>
                <a:schemeClr val="bg1"/>
              </a:solidFill>
            </a:endParaRPr>
          </a:p>
        </p:txBody>
      </p:sp>
      <p:sp>
        <p:nvSpPr>
          <p:cNvPr id="15" name="TextBox 14"/>
          <p:cNvSpPr txBox="1"/>
          <p:nvPr/>
        </p:nvSpPr>
        <p:spPr>
          <a:xfrm>
            <a:off x="0" y="3816499"/>
            <a:ext cx="6858000" cy="230832"/>
          </a:xfrm>
          <a:prstGeom prst="rect">
            <a:avLst/>
          </a:prstGeom>
          <a:solidFill>
            <a:srgbClr val="FF3300"/>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FF3300"/>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Tree>
    <p:extLst>
      <p:ext uri="{BB962C8B-B14F-4D97-AF65-F5344CB8AC3E}">
        <p14:creationId xmlns:p14="http://schemas.microsoft.com/office/powerpoint/2010/main" val="246227402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3952354"/>
            <a:ext cx="6857999" cy="5910860"/>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 Sariah Abdul Karib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Mohd Zaid Zakaria</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Sr</a:t>
                      </a:r>
                      <a:r>
                        <a:rPr lang="ms-MY" sz="1000" baseline="0" dirty="0" smtClean="0">
                          <a:solidFill>
                            <a:schemeClr val="tx1"/>
                          </a:solidFill>
                          <a:latin typeface="Tw Cen MT" panose="020B0602020104020603" pitchFamily="34" charset="0"/>
                        </a:rPr>
                        <a:t> </a:t>
                      </a:r>
                      <a:r>
                        <a:rPr lang="ms-MY" sz="1000" dirty="0" smtClean="0">
                          <a:solidFill>
                            <a:schemeClr val="tx1"/>
                          </a:solidFill>
                          <a:latin typeface="Tw Cen MT" panose="020B0602020104020603" pitchFamily="34" charset="0"/>
                        </a:rPr>
                        <a:t>Nazir Muhamad Nor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423887"/>
          <a:ext cx="5050466" cy="1286256"/>
        </p:xfrm>
        <a:graphic>
          <a:graphicData uri="http://schemas.openxmlformats.org/drawingml/2006/table">
            <a:tbl>
              <a:tblPr firstRow="1" bandRow="1">
                <a:tableStyleId>{5C22544A-7EE6-4342-B048-85BDC9FD1C3A}</a:tableStyleId>
              </a:tblPr>
              <a:tblGrid>
                <a:gridCol w="505046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lnSpc>
                          <a:spcPct val="88000"/>
                        </a:lnSpc>
                      </a:pPr>
                      <a:r>
                        <a:rPr lang="en-US" altLang="en-US" sz="1000" b="0" kern="1200" dirty="0" smtClean="0">
                          <a:solidFill>
                            <a:schemeClr val="tx1"/>
                          </a:solidFill>
                          <a:latin typeface="Tw Cen MT" panose="020B0602020104020603" pitchFamily="34" charset="0"/>
                          <a:ea typeface="+mn-ea"/>
                          <a:cs typeface="+mn-cs"/>
                        </a:rPr>
                        <a:t>10,000 new users on myN3C portal registered by 2020 and 11 products on construction price and index published by 2020 </a:t>
                      </a:r>
                      <a:endParaRPr lang="en-US" alt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P5 - Enhance availability of strategic information via NCIIC</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P5a - Enhance price and cost information on industry resources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P5-078</a:t>
            </a:r>
            <a:endParaRPr lang="ms-MY" sz="2800" dirty="0">
              <a:solidFill>
                <a:schemeClr val="bg1"/>
              </a:solidFill>
            </a:endParaRPr>
          </a:p>
        </p:txBody>
      </p:sp>
      <p:sp>
        <p:nvSpPr>
          <p:cNvPr id="15" name="TextBox 14"/>
          <p:cNvSpPr txBox="1"/>
          <p:nvPr/>
        </p:nvSpPr>
        <p:spPr>
          <a:xfrm>
            <a:off x="0" y="3757540"/>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1623310"/>
        </p:xfrm>
        <a:graphic>
          <a:graphicData uri="http://schemas.openxmlformats.org/drawingml/2006/table">
            <a:tbl>
              <a:tblPr firstRow="1" bandRow="1">
                <a:tableStyleId>{5C22544A-7EE6-4342-B048-85BDC9FD1C3A}</a:tableStyleId>
              </a:tblPr>
              <a:tblGrid>
                <a:gridCol w="1339700">
                  <a:extLst>
                    <a:ext uri="{9D8B030D-6E8A-4147-A177-3AD203B41FA5}">
                      <a16:colId xmlns:a16="http://schemas.microsoft.com/office/drawing/2014/main" val="2124581660"/>
                    </a:ext>
                  </a:extLst>
                </a:gridCol>
                <a:gridCol w="1414131">
                  <a:extLst>
                    <a:ext uri="{9D8B030D-6E8A-4147-A177-3AD203B41FA5}">
                      <a16:colId xmlns:a16="http://schemas.microsoft.com/office/drawing/2014/main" val="3372148144"/>
                    </a:ext>
                  </a:extLst>
                </a:gridCol>
                <a:gridCol w="1382232">
                  <a:extLst>
                    <a:ext uri="{9D8B030D-6E8A-4147-A177-3AD203B41FA5}">
                      <a16:colId xmlns:a16="http://schemas.microsoft.com/office/drawing/2014/main" val="384475541"/>
                    </a:ext>
                  </a:extLst>
                </a:gridCol>
                <a:gridCol w="1350335">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297124">
                <a:tc>
                  <a:txBody>
                    <a:bodyPr/>
                    <a:lstStyle/>
                    <a:p>
                      <a:pPr algn="ctr"/>
                      <a:r>
                        <a:rPr lang="ms-MY" sz="900" dirty="0" smtClean="0">
                          <a:solidFill>
                            <a:schemeClr val="tx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tx1"/>
                          </a:solidFill>
                          <a:latin typeface="Tw Cen MT" panose="020B0602020104020603" pitchFamily="34" charset="0"/>
                        </a:rPr>
                        <a:t>Weightage</a:t>
                      </a:r>
                      <a:r>
                        <a:rPr lang="ms-MY" sz="900" baseline="0" dirty="0" smtClean="0">
                          <a:solidFill>
                            <a:schemeClr val="tx1"/>
                          </a:solidFill>
                          <a:latin typeface="Tw Cen MT" panose="020B0602020104020603" pitchFamily="34" charset="0"/>
                        </a:rPr>
                        <a:t> : 20</a:t>
                      </a:r>
                      <a:r>
                        <a:rPr lang="ms-MY" sz="900" dirty="0" smtClean="0">
                          <a:solidFill>
                            <a:schemeClr val="tx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tx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tx1"/>
                          </a:solidFill>
                          <a:latin typeface="Tw Cen MT" panose="020B0602020104020603" pitchFamily="34" charset="0"/>
                        </a:rPr>
                        <a:t>Weightage</a:t>
                      </a:r>
                      <a:r>
                        <a:rPr lang="ms-MY" sz="900" baseline="0" dirty="0" smtClean="0">
                          <a:solidFill>
                            <a:schemeClr val="tx1"/>
                          </a:solidFill>
                          <a:latin typeface="Tw Cen MT" panose="020B0602020104020603" pitchFamily="34" charset="0"/>
                        </a:rPr>
                        <a:t> : 20</a:t>
                      </a:r>
                      <a:r>
                        <a:rPr lang="ms-MY" sz="900" dirty="0" smtClean="0">
                          <a:solidFill>
                            <a:schemeClr val="tx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tx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tx1"/>
                          </a:solidFill>
                          <a:latin typeface="Tw Cen MT" panose="020B0602020104020603" pitchFamily="34" charset="0"/>
                        </a:rPr>
                        <a:t>Weightage</a:t>
                      </a:r>
                      <a:r>
                        <a:rPr lang="ms-MY" sz="900" baseline="0" dirty="0" smtClean="0">
                          <a:solidFill>
                            <a:schemeClr val="tx1"/>
                          </a:solidFill>
                          <a:latin typeface="Tw Cen MT" panose="020B0602020104020603" pitchFamily="34" charset="0"/>
                        </a:rPr>
                        <a:t> : 20</a:t>
                      </a:r>
                      <a:r>
                        <a:rPr lang="ms-MY" sz="900" dirty="0" smtClean="0">
                          <a:solidFill>
                            <a:schemeClr val="tx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tx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tx1"/>
                          </a:solidFill>
                          <a:latin typeface="Tw Cen MT" panose="020B0602020104020603" pitchFamily="34" charset="0"/>
                        </a:rPr>
                        <a:t>Weightage</a:t>
                      </a:r>
                      <a:r>
                        <a:rPr lang="ms-MY" sz="900" baseline="0" dirty="0" smtClean="0">
                          <a:solidFill>
                            <a:schemeClr val="tx1"/>
                          </a:solidFill>
                          <a:latin typeface="Tw Cen MT" panose="020B0602020104020603" pitchFamily="34" charset="0"/>
                        </a:rPr>
                        <a:t> : 20</a:t>
                      </a:r>
                      <a:r>
                        <a:rPr lang="ms-MY" sz="900" dirty="0" smtClean="0">
                          <a:solidFill>
                            <a:schemeClr val="tx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tx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tx1"/>
                          </a:solidFill>
                          <a:latin typeface="Tw Cen MT" panose="020B0602020104020603" pitchFamily="34" charset="0"/>
                        </a:rPr>
                        <a:t>Weightage</a:t>
                      </a:r>
                      <a:r>
                        <a:rPr lang="ms-MY" sz="900" baseline="0" dirty="0" smtClean="0">
                          <a:solidFill>
                            <a:schemeClr val="tx1"/>
                          </a:solidFill>
                          <a:latin typeface="Tw Cen MT" panose="020B0602020104020603" pitchFamily="34" charset="0"/>
                        </a:rPr>
                        <a:t> : 20</a:t>
                      </a:r>
                      <a:r>
                        <a:rPr lang="ms-MY" sz="900" dirty="0" smtClean="0">
                          <a:solidFill>
                            <a:schemeClr val="tx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257550">
                <a:tc>
                  <a:txBody>
                    <a:bodyPr/>
                    <a:lstStyle/>
                    <a:p>
                      <a:pPr fontAlgn="base">
                        <a:lnSpc>
                          <a:spcPct val="100000"/>
                        </a:lnSpc>
                        <a:spcBef>
                          <a:spcPct val="0"/>
                        </a:spcBef>
                        <a:spcAft>
                          <a:spcPct val="0"/>
                        </a:spcAft>
                        <a:defRPr/>
                      </a:pPr>
                      <a:r>
                        <a:rPr lang="en-US" sz="900" kern="1200" dirty="0" smtClean="0">
                          <a:solidFill>
                            <a:schemeClr val="tx1"/>
                          </a:solidFill>
                          <a:latin typeface="Tw Cen MT" pitchFamily="34" charset="0"/>
                          <a:ea typeface="+mn-ea"/>
                          <a:cs typeface="Arial" panose="020B0604020202020204" pitchFamily="34" charset="0"/>
                        </a:rPr>
                        <a:t>2,000 new users on myN3C portal registered</a:t>
                      </a:r>
                    </a:p>
                    <a:p>
                      <a:pPr fontAlgn="base">
                        <a:lnSpc>
                          <a:spcPct val="100000"/>
                        </a:lnSpc>
                        <a:spcBef>
                          <a:spcPct val="0"/>
                        </a:spcBef>
                        <a:spcAft>
                          <a:spcPct val="0"/>
                        </a:spcAft>
                        <a:defRPr/>
                      </a:pPr>
                      <a:endParaRPr lang="en-US" sz="900" kern="1200" dirty="0" smtClean="0">
                        <a:solidFill>
                          <a:schemeClr val="tx1"/>
                        </a:solidFill>
                        <a:latin typeface="Tw Cen MT" pitchFamily="34" charset="0"/>
                        <a:ea typeface="+mn-ea"/>
                        <a:cs typeface="Arial" panose="020B0604020202020204" pitchFamily="34" charset="0"/>
                      </a:endParaRPr>
                    </a:p>
                    <a:p>
                      <a:pPr fontAlgn="base">
                        <a:lnSpc>
                          <a:spcPct val="100000"/>
                        </a:lnSpc>
                        <a:spcBef>
                          <a:spcPct val="0"/>
                        </a:spcBef>
                        <a:spcAft>
                          <a:spcPct val="0"/>
                        </a:spcAft>
                        <a:defRPr/>
                      </a:pPr>
                      <a:r>
                        <a:rPr lang="en-US" sz="900" kern="1200" dirty="0" smtClean="0">
                          <a:solidFill>
                            <a:schemeClr val="tx1"/>
                          </a:solidFill>
                          <a:latin typeface="Tw Cen MT" pitchFamily="34" charset="0"/>
                          <a:ea typeface="+mn-ea"/>
                          <a:cs typeface="Arial" panose="020B0604020202020204" pitchFamily="34" charset="0"/>
                        </a:rPr>
                        <a:t>myN3C portal launched</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cs typeface="Arial" panose="020B0604020202020204" pitchFamily="34" charset="0"/>
                        </a:rPr>
                        <a:t>2,000 new users on myN3C portal registered</a:t>
                      </a:r>
                    </a:p>
                    <a:p>
                      <a:pPr>
                        <a:lnSpc>
                          <a:spcPct val="100000"/>
                        </a:lnSpc>
                      </a:pPr>
                      <a:endParaRPr lang="en-US" sz="900" dirty="0" smtClean="0">
                        <a:solidFill>
                          <a:schemeClr val="tx1"/>
                        </a:solidFill>
                        <a:latin typeface="Tw Cen MT" pitchFamily="34" charset="0"/>
                        <a:cs typeface="Arial" panose="020B0604020202020204" pitchFamily="34" charset="0"/>
                      </a:endParaRPr>
                    </a:p>
                    <a:p>
                      <a:pPr>
                        <a:lnSpc>
                          <a:spcPct val="100000"/>
                        </a:lnSpc>
                      </a:pPr>
                      <a:r>
                        <a:rPr lang="en-US" sz="900" dirty="0" smtClean="0">
                          <a:solidFill>
                            <a:schemeClr val="tx1"/>
                          </a:solidFill>
                          <a:latin typeface="Tw Cen MT" pitchFamily="34" charset="0"/>
                          <a:cs typeface="Arial" panose="020B0604020202020204" pitchFamily="34" charset="0"/>
                        </a:rPr>
                        <a:t>7 products on </a:t>
                      </a:r>
                    </a:p>
                    <a:p>
                      <a:pPr>
                        <a:lnSpc>
                          <a:spcPct val="100000"/>
                        </a:lnSpc>
                      </a:pPr>
                      <a:r>
                        <a:rPr lang="en-US" sz="900" dirty="0" smtClean="0">
                          <a:solidFill>
                            <a:schemeClr val="tx1"/>
                          </a:solidFill>
                          <a:latin typeface="Tw Cen MT" pitchFamily="34" charset="0"/>
                          <a:cs typeface="Arial" panose="020B0604020202020204" pitchFamily="34" charset="0"/>
                        </a:rPr>
                        <a:t>construction price and index published in myN3C portal</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pPr>
                      <a:r>
                        <a:rPr lang="en-US" sz="900" kern="1200" dirty="0" smtClean="0">
                          <a:solidFill>
                            <a:schemeClr val="tx1"/>
                          </a:solidFill>
                          <a:latin typeface="Tw Cen MT" pitchFamily="34" charset="0"/>
                          <a:ea typeface="+mn-ea"/>
                          <a:cs typeface="Arial" panose="020B0604020202020204" pitchFamily="34" charset="0"/>
                        </a:rPr>
                        <a:t>2,000 new users  on myN3C portal registered</a:t>
                      </a:r>
                    </a:p>
                    <a:p>
                      <a:pPr>
                        <a:lnSpc>
                          <a:spcPct val="100000"/>
                        </a:lnSpc>
                      </a:pPr>
                      <a:endParaRPr lang="en-US" sz="900" kern="1200" dirty="0" smtClean="0">
                        <a:solidFill>
                          <a:schemeClr val="tx1"/>
                        </a:solidFill>
                        <a:latin typeface="Tw Cen MT" pitchFamily="34" charset="0"/>
                        <a:ea typeface="+mn-ea"/>
                        <a:cs typeface="Arial" panose="020B0604020202020204" pitchFamily="34" charset="0"/>
                      </a:endParaRPr>
                    </a:p>
                    <a:p>
                      <a:pPr>
                        <a:lnSpc>
                          <a:spcPct val="100000"/>
                        </a:lnSpc>
                      </a:pPr>
                      <a:r>
                        <a:rPr lang="en-US" sz="900" dirty="0" smtClean="0">
                          <a:solidFill>
                            <a:schemeClr val="tx1"/>
                          </a:solidFill>
                          <a:latin typeface="Tw Cen MT" pitchFamily="34" charset="0"/>
                          <a:cs typeface="Arial" panose="020B0604020202020204" pitchFamily="34" charset="0"/>
                        </a:rPr>
                        <a:t>7 products on </a:t>
                      </a:r>
                    </a:p>
                    <a:p>
                      <a:pPr>
                        <a:lnSpc>
                          <a:spcPct val="100000"/>
                        </a:lnSpc>
                      </a:pPr>
                      <a:r>
                        <a:rPr lang="en-US" sz="900" dirty="0" smtClean="0">
                          <a:solidFill>
                            <a:schemeClr val="tx1"/>
                          </a:solidFill>
                          <a:latin typeface="Tw Cen MT" pitchFamily="34" charset="0"/>
                          <a:cs typeface="Arial" panose="020B0604020202020204" pitchFamily="34" charset="0"/>
                        </a:rPr>
                        <a:t>construction price and index published in myN3C portal</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pPr>
                      <a:r>
                        <a:rPr lang="en-US" sz="900" kern="1200" dirty="0" smtClean="0">
                          <a:solidFill>
                            <a:schemeClr val="tx1"/>
                          </a:solidFill>
                          <a:latin typeface="Tw Cen MT" pitchFamily="34" charset="0"/>
                          <a:ea typeface="+mn-ea"/>
                          <a:cs typeface="Arial" panose="020B0604020202020204" pitchFamily="34" charset="0"/>
                        </a:rPr>
                        <a:t>2,000 new users on myN3C portal registered</a:t>
                      </a:r>
                    </a:p>
                    <a:p>
                      <a:pPr>
                        <a:lnSpc>
                          <a:spcPct val="100000"/>
                        </a:lnSpc>
                      </a:pPr>
                      <a:endParaRPr lang="en-US" sz="900" kern="1200" dirty="0" smtClean="0">
                        <a:solidFill>
                          <a:schemeClr val="tx1"/>
                        </a:solidFill>
                        <a:latin typeface="Tw Cen MT" pitchFamily="34" charset="0"/>
                        <a:ea typeface="+mn-ea"/>
                        <a:cs typeface="Arial" panose="020B0604020202020204" pitchFamily="34" charset="0"/>
                      </a:endParaRPr>
                    </a:p>
                    <a:p>
                      <a:pPr>
                        <a:lnSpc>
                          <a:spcPct val="100000"/>
                        </a:lnSpc>
                      </a:pPr>
                      <a:r>
                        <a:rPr lang="en-US" sz="900" dirty="0" smtClean="0">
                          <a:solidFill>
                            <a:schemeClr val="tx1"/>
                          </a:solidFill>
                          <a:latin typeface="Tw Cen MT" pitchFamily="34" charset="0"/>
                          <a:cs typeface="Arial" panose="020B0604020202020204" pitchFamily="34" charset="0"/>
                        </a:rPr>
                        <a:t>7 products on </a:t>
                      </a:r>
                    </a:p>
                    <a:p>
                      <a:pPr>
                        <a:lnSpc>
                          <a:spcPct val="100000"/>
                        </a:lnSpc>
                      </a:pPr>
                      <a:r>
                        <a:rPr lang="en-US" sz="900" dirty="0" smtClean="0">
                          <a:solidFill>
                            <a:schemeClr val="tx1"/>
                          </a:solidFill>
                          <a:latin typeface="Tw Cen MT" pitchFamily="34" charset="0"/>
                          <a:cs typeface="Arial" panose="020B0604020202020204" pitchFamily="34" charset="0"/>
                        </a:rPr>
                        <a:t>construction price and index published in myN3C portal</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pPr>
                      <a:r>
                        <a:rPr lang="en-US" sz="900" kern="1200" dirty="0" smtClean="0">
                          <a:solidFill>
                            <a:schemeClr val="tx1"/>
                          </a:solidFill>
                          <a:latin typeface="Tw Cen MT" pitchFamily="34" charset="0"/>
                          <a:ea typeface="+mn-ea"/>
                          <a:cs typeface="Arial" panose="020B0604020202020204" pitchFamily="34" charset="0"/>
                        </a:rPr>
                        <a:t>2,000 new users on myN3C portal registered</a:t>
                      </a:r>
                    </a:p>
                    <a:p>
                      <a:pPr>
                        <a:lnSpc>
                          <a:spcPct val="100000"/>
                        </a:lnSpc>
                      </a:pPr>
                      <a:endParaRPr lang="en-US" sz="900" kern="1200" dirty="0" smtClean="0">
                        <a:solidFill>
                          <a:schemeClr val="tx1"/>
                        </a:solidFill>
                        <a:latin typeface="Tw Cen MT" pitchFamily="34" charset="0"/>
                        <a:ea typeface="+mn-ea"/>
                        <a:cs typeface="Arial" panose="020B0604020202020204" pitchFamily="34" charset="0"/>
                      </a:endParaRPr>
                    </a:p>
                    <a:p>
                      <a:pPr>
                        <a:lnSpc>
                          <a:spcPct val="100000"/>
                        </a:lnSpc>
                      </a:pPr>
                      <a:r>
                        <a:rPr lang="en-US" sz="900" kern="1200" dirty="0" smtClean="0">
                          <a:solidFill>
                            <a:schemeClr val="tx1"/>
                          </a:solidFill>
                          <a:latin typeface="Tw Cen MT" pitchFamily="34" charset="0"/>
                          <a:ea typeface="+mn-ea"/>
                          <a:cs typeface="Arial" panose="020B0604020202020204" pitchFamily="34" charset="0"/>
                        </a:rPr>
                        <a:t>4new product  on construction price and index published in myN3C portal</a:t>
                      </a:r>
                    </a:p>
                    <a:p>
                      <a:pPr>
                        <a:lnSpc>
                          <a:spcPct val="100000"/>
                        </a:lnSpc>
                      </a:pPr>
                      <a:endParaRPr lang="ms-MY" sz="900" dirty="0">
                        <a:solidFill>
                          <a:schemeClr val="tx1"/>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cxnSp>
        <p:nvCxnSpPr>
          <p:cNvPr id="12" name="Straight Connector 11"/>
          <p:cNvCxnSpPr>
            <a:endCxn id="15" idx="2"/>
          </p:cNvCxnSpPr>
          <p:nvPr/>
        </p:nvCxnSpPr>
        <p:spPr>
          <a:xfrm flipH="1" flipV="1">
            <a:off x="3429000" y="3988372"/>
            <a:ext cx="4526" cy="58652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3435567" y="4018566"/>
            <a:ext cx="3429000" cy="2708434"/>
          </a:xfrm>
          <a:prstGeom prst="rect">
            <a:avLst/>
          </a:prstGeom>
        </p:spPr>
        <p:txBody>
          <a:bodyPr>
            <a:spAutoFit/>
          </a:bodyPr>
          <a:lstStyle/>
          <a:p>
            <a:r>
              <a:rPr lang="en-US" sz="1000" dirty="0">
                <a:latin typeface="Tw Cen MT" panose="020B0602020104020603" pitchFamily="34" charset="0"/>
              </a:rPr>
              <a:t> The benefits of the myN3C portal are :-</a:t>
            </a:r>
          </a:p>
          <a:p>
            <a:pPr marL="228600" indent="-228600">
              <a:buFont typeface="Arial" panose="020B0604020202020204" pitchFamily="34" charset="0"/>
              <a:buChar char="•"/>
            </a:pPr>
            <a:r>
              <a:rPr lang="en-US" sz="1000" dirty="0">
                <a:latin typeface="Tw Cen MT" panose="020B0602020104020603" pitchFamily="34" charset="0"/>
              </a:rPr>
              <a:t>It serves as a guide and indicator of price and cost behavior </a:t>
            </a:r>
          </a:p>
          <a:p>
            <a:pPr marL="228600" indent="-228600">
              <a:buFont typeface="Arial" panose="020B0604020202020204" pitchFamily="34" charset="0"/>
              <a:buChar char="•"/>
            </a:pPr>
            <a:r>
              <a:rPr lang="en-US" sz="1000" dirty="0">
                <a:latin typeface="Tw Cen MT" panose="020B0602020104020603" pitchFamily="34" charset="0"/>
              </a:rPr>
              <a:t>Supports policy formulation</a:t>
            </a:r>
          </a:p>
          <a:p>
            <a:pPr marL="228600" indent="-228600">
              <a:buFont typeface="Arial" panose="020B0604020202020204" pitchFamily="34" charset="0"/>
              <a:buChar char="•"/>
            </a:pPr>
            <a:r>
              <a:rPr lang="en-US" sz="1000" dirty="0">
                <a:latin typeface="Tw Cen MT" panose="020B0602020104020603" pitchFamily="34" charset="0"/>
              </a:rPr>
              <a:t>Supports appraisal of industry performance</a:t>
            </a:r>
          </a:p>
          <a:p>
            <a:pPr marL="228600" indent="-228600">
              <a:buFont typeface="Arial" panose="020B0604020202020204" pitchFamily="34" charset="0"/>
              <a:buChar char="•"/>
            </a:pPr>
            <a:r>
              <a:rPr lang="en-US" sz="1000" dirty="0">
                <a:latin typeface="Tw Cen MT" panose="020B0602020104020603" pitchFamily="34" charset="0"/>
              </a:rPr>
              <a:t>Enables business risk assessment and planning</a:t>
            </a:r>
          </a:p>
          <a:p>
            <a:pPr marL="228600" indent="-228600">
              <a:buFont typeface="Arial" panose="020B0604020202020204" pitchFamily="34" charset="0"/>
              <a:buChar char="•"/>
            </a:pPr>
            <a:r>
              <a:rPr lang="en-US" sz="1000" dirty="0">
                <a:latin typeface="Tw Cen MT" panose="020B0602020104020603" pitchFamily="34" charset="0"/>
              </a:rPr>
              <a:t>Serves as input for projection of construction demand</a:t>
            </a:r>
          </a:p>
          <a:p>
            <a:pPr marL="228600" indent="-228600">
              <a:buFont typeface="Arial" panose="020B0604020202020204" pitchFamily="34" charset="0"/>
              <a:buChar char="•"/>
            </a:pPr>
            <a:r>
              <a:rPr lang="en-US" sz="1000" dirty="0">
                <a:latin typeface="Tw Cen MT" panose="020B0602020104020603" pitchFamily="34" charset="0"/>
              </a:rPr>
              <a:t>Enables CIDB to provide advisory services</a:t>
            </a:r>
          </a:p>
          <a:p>
            <a:endParaRPr lang="en-US" sz="1000" dirty="0" smtClean="0">
              <a:latin typeface="Tw Cen MT" panose="020B0602020104020603" pitchFamily="34" charset="0"/>
            </a:endParaRPr>
          </a:p>
          <a:p>
            <a:r>
              <a:rPr lang="en-US" sz="1000" b="1" dirty="0" smtClean="0">
                <a:latin typeface="Tw Cen MT" panose="020B0602020104020603" pitchFamily="34" charset="0"/>
              </a:rPr>
              <a:t>Impact </a:t>
            </a:r>
            <a:r>
              <a:rPr lang="en-US" sz="1000" b="1" dirty="0">
                <a:latin typeface="Tw Cen MT" panose="020B0602020104020603" pitchFamily="34" charset="0"/>
              </a:rPr>
              <a:t>of myN3C at National </a:t>
            </a:r>
            <a:r>
              <a:rPr lang="en-US" sz="1000" b="1" dirty="0" smtClean="0">
                <a:latin typeface="Tw Cen MT" panose="020B0602020104020603" pitchFamily="34" charset="0"/>
              </a:rPr>
              <a:t>Level</a:t>
            </a:r>
            <a:endParaRPr lang="en-US" sz="1000" dirty="0">
              <a:latin typeface="Tw Cen MT" panose="020B0602020104020603" pitchFamily="34" charset="0"/>
            </a:endParaRPr>
          </a:p>
          <a:p>
            <a:pPr marL="180975" indent="-180975" algn="just">
              <a:buFont typeface="+mj-lt"/>
              <a:buAutoNum type="arabicPeriod"/>
            </a:pPr>
            <a:r>
              <a:rPr lang="en-US" sz="1000" dirty="0" err="1">
                <a:latin typeface="Tw Cen MT" panose="020B0602020104020603" pitchFamily="34" charset="0"/>
              </a:rPr>
              <a:t>Khazanah</a:t>
            </a:r>
            <a:r>
              <a:rPr lang="en-US" sz="1000" dirty="0">
                <a:latin typeface="Tw Cen MT" panose="020B0602020104020603" pitchFamily="34" charset="0"/>
              </a:rPr>
              <a:t> Research Institutes (KRI) had used data derived from  myN3C Portal to publish the book on ‘Making Housing Affordable’.</a:t>
            </a:r>
          </a:p>
          <a:p>
            <a:pPr marL="180975" indent="-180975" algn="just">
              <a:buFont typeface="+mj-lt"/>
              <a:buAutoNum type="arabicPeriod"/>
            </a:pPr>
            <a:r>
              <a:rPr lang="en-US" sz="1000" dirty="0">
                <a:latin typeface="Tw Cen MT" panose="020B0602020104020603" pitchFamily="34" charset="0"/>
              </a:rPr>
              <a:t>Malaysia Competition Commission (</a:t>
            </a:r>
            <a:r>
              <a:rPr lang="en-US" sz="1000" dirty="0" err="1">
                <a:latin typeface="Tw Cen MT" panose="020B0602020104020603" pitchFamily="34" charset="0"/>
              </a:rPr>
              <a:t>MyCC</a:t>
            </a:r>
            <a:r>
              <a:rPr lang="en-US" sz="1000" dirty="0">
                <a:latin typeface="Tw Cen MT" panose="020B0602020104020603" pitchFamily="34" charset="0"/>
              </a:rPr>
              <a:t>) ) had used the data derived from myN3C Portal to publish the report on ‘Market Review of Building Materials in Construction Industry’ in 2017.</a:t>
            </a:r>
          </a:p>
        </p:txBody>
      </p:sp>
      <p:sp>
        <p:nvSpPr>
          <p:cNvPr id="4" name="Rectangle 3"/>
          <p:cNvSpPr/>
          <p:nvPr/>
        </p:nvSpPr>
        <p:spPr>
          <a:xfrm>
            <a:off x="6567" y="3980466"/>
            <a:ext cx="3429000" cy="5016758"/>
          </a:xfrm>
          <a:prstGeom prst="rect">
            <a:avLst/>
          </a:prstGeom>
        </p:spPr>
        <p:txBody>
          <a:bodyPr>
            <a:spAutoFit/>
          </a:bodyPr>
          <a:lstStyle/>
          <a:p>
            <a:r>
              <a:rPr lang="en-US" sz="1000" dirty="0">
                <a:latin typeface="Tw Cen MT" panose="020B0602020104020603" pitchFamily="34" charset="0"/>
              </a:rPr>
              <a:t>This KPI is under the purview of IWG12.</a:t>
            </a:r>
          </a:p>
          <a:p>
            <a:endParaRPr lang="en-US" sz="1000" dirty="0">
              <a:latin typeface="Tw Cen MT" panose="020B0602020104020603" pitchFamily="34" charset="0"/>
            </a:endParaRPr>
          </a:p>
          <a:p>
            <a:r>
              <a:rPr lang="en-US" sz="1000" b="1" dirty="0">
                <a:latin typeface="Tw Cen MT" panose="020B0602020104020603" pitchFamily="34" charset="0"/>
              </a:rPr>
              <a:t>National Construction Cost Centre (myN3C)</a:t>
            </a:r>
          </a:p>
          <a:p>
            <a:pPr algn="just"/>
            <a:r>
              <a:rPr lang="en-US" sz="1000" dirty="0">
                <a:latin typeface="Tw Cen MT" panose="020B0602020104020603" pitchFamily="34" charset="0"/>
              </a:rPr>
              <a:t>The National Construction Cost Centre portal or myN3C is an online data bank for all construction related costs </a:t>
            </a:r>
          </a:p>
          <a:p>
            <a:pPr algn="just"/>
            <a:r>
              <a:rPr lang="en-US" sz="1000" dirty="0">
                <a:latin typeface="Tw Cen MT" panose="020B0602020104020603" pitchFamily="34" charset="0"/>
              </a:rPr>
              <a:t>as follows :-</a:t>
            </a:r>
          </a:p>
          <a:p>
            <a:pPr marL="228600" indent="-228600" algn="just">
              <a:buFont typeface="+mj-lt"/>
              <a:buAutoNum type="arabicPeriod"/>
            </a:pPr>
            <a:r>
              <a:rPr lang="en-US" sz="1000" dirty="0">
                <a:latin typeface="Tw Cen MT" panose="020B0602020104020603" pitchFamily="34" charset="0"/>
              </a:rPr>
              <a:t>Building materials price, labor wage rate, machinery hire rate, &amp; equipment purchase</a:t>
            </a:r>
          </a:p>
          <a:p>
            <a:pPr marL="228600" indent="-228600" algn="just">
              <a:buFont typeface="+mj-lt"/>
              <a:buAutoNum type="arabicPeriod"/>
            </a:pPr>
            <a:r>
              <a:rPr lang="en-US" sz="1000" dirty="0">
                <a:latin typeface="Tw Cen MT" panose="020B0602020104020603" pitchFamily="34" charset="0"/>
              </a:rPr>
              <a:t>Cost indices pertaining to building materials, </a:t>
            </a:r>
            <a:r>
              <a:rPr lang="en-US" sz="1000" dirty="0" err="1">
                <a:latin typeface="Tw Cen MT" panose="020B0602020104020603" pitchFamily="34" charset="0"/>
              </a:rPr>
              <a:t>labour</a:t>
            </a:r>
            <a:r>
              <a:rPr lang="en-US" sz="1000" dirty="0">
                <a:latin typeface="Tw Cen MT" panose="020B0602020104020603" pitchFamily="34" charset="0"/>
              </a:rPr>
              <a:t>, machineries &amp; equipment.</a:t>
            </a:r>
          </a:p>
          <a:p>
            <a:pPr marL="228600" indent="-228600" algn="just">
              <a:buFont typeface="+mj-lt"/>
              <a:buAutoNum type="arabicPeriod"/>
            </a:pPr>
            <a:r>
              <a:rPr lang="en-US" sz="1000" dirty="0">
                <a:latin typeface="Tw Cen MT" panose="020B0602020104020603" pitchFamily="34" charset="0"/>
              </a:rPr>
              <a:t>Construction costs indices for major building categories. </a:t>
            </a:r>
          </a:p>
          <a:p>
            <a:endParaRPr lang="en-US" sz="1000" dirty="0">
              <a:latin typeface="Tw Cen MT" panose="020B0602020104020603" pitchFamily="34" charset="0"/>
            </a:endParaRPr>
          </a:p>
          <a:p>
            <a:r>
              <a:rPr lang="en-US" sz="1000" b="1" dirty="0">
                <a:latin typeface="Tw Cen MT" panose="020B0602020104020603" pitchFamily="34" charset="0"/>
              </a:rPr>
              <a:t>myN3C Users</a:t>
            </a:r>
          </a:p>
          <a:p>
            <a:pPr algn="just"/>
            <a:r>
              <a:rPr lang="en-US" sz="1000" dirty="0">
                <a:latin typeface="Tw Cen MT" panose="020B0602020104020603" pitchFamily="34" charset="0"/>
              </a:rPr>
              <a:t>Until June 2018, 12,000 unique users have registered </a:t>
            </a:r>
            <a:r>
              <a:rPr lang="en-US" sz="1000" dirty="0" smtClean="0">
                <a:latin typeface="Tw Cen MT" panose="020B0602020104020603" pitchFamily="34" charset="0"/>
              </a:rPr>
              <a:t>as </a:t>
            </a:r>
            <a:r>
              <a:rPr lang="en-US" sz="1000" dirty="0">
                <a:latin typeface="Tw Cen MT" panose="020B0602020104020603" pitchFamily="34" charset="0"/>
              </a:rPr>
              <a:t>follows </a:t>
            </a:r>
            <a:r>
              <a:rPr lang="en-US" sz="1000" dirty="0" smtClean="0">
                <a:latin typeface="Tw Cen MT" panose="020B0602020104020603" pitchFamily="34" charset="0"/>
              </a:rPr>
              <a:t>:</a:t>
            </a:r>
            <a:endParaRPr lang="en-US" sz="1000" dirty="0">
              <a:latin typeface="Tw Cen MT" panose="020B0602020104020603" pitchFamily="34" charset="0"/>
            </a:endParaRPr>
          </a:p>
          <a:p>
            <a:pPr marL="171450" indent="-171450" algn="just">
              <a:buFont typeface="Arial" panose="020B0604020202020204" pitchFamily="34" charset="0"/>
              <a:buChar char="•"/>
            </a:pPr>
            <a:r>
              <a:rPr lang="en-US" sz="1000" dirty="0">
                <a:latin typeface="Tw Cen MT" panose="020B0602020104020603" pitchFamily="34" charset="0"/>
              </a:rPr>
              <a:t>Contractors (5760, 48%)</a:t>
            </a:r>
          </a:p>
          <a:p>
            <a:pPr marL="171450" indent="-171450" algn="just">
              <a:buFont typeface="Arial" panose="020B0604020202020204" pitchFamily="34" charset="0"/>
              <a:buChar char="•"/>
            </a:pPr>
            <a:r>
              <a:rPr lang="en-US" sz="1000" dirty="0">
                <a:latin typeface="Tw Cen MT" panose="020B0602020104020603" pitchFamily="34" charset="0"/>
              </a:rPr>
              <a:t>Consultants (2520, 21%) </a:t>
            </a:r>
          </a:p>
          <a:p>
            <a:pPr marL="171450" indent="-171450" algn="just">
              <a:buFont typeface="Arial" panose="020B0604020202020204" pitchFamily="34" charset="0"/>
              <a:buChar char="•"/>
            </a:pPr>
            <a:r>
              <a:rPr lang="en-US" sz="1000" dirty="0">
                <a:latin typeface="Tw Cen MT" panose="020B0602020104020603" pitchFamily="34" charset="0"/>
              </a:rPr>
              <a:t>Developers (1440, 12%)</a:t>
            </a:r>
          </a:p>
          <a:p>
            <a:pPr marL="171450" indent="-171450" algn="just">
              <a:buFont typeface="Arial" panose="020B0604020202020204" pitchFamily="34" charset="0"/>
              <a:buChar char="•"/>
            </a:pPr>
            <a:r>
              <a:rPr lang="en-US" sz="1000" dirty="0">
                <a:latin typeface="Tw Cen MT" panose="020B0602020104020603" pitchFamily="34" charset="0"/>
              </a:rPr>
              <a:t>Others (2280, 19%)</a:t>
            </a:r>
          </a:p>
          <a:p>
            <a:pPr algn="just"/>
            <a:r>
              <a:rPr lang="en-US" sz="1000" dirty="0">
                <a:latin typeface="Tw Cen MT" panose="020B0602020104020603" pitchFamily="34" charset="0"/>
              </a:rPr>
              <a:t>On average, documents were downloaded 4000 times monthly.</a:t>
            </a:r>
          </a:p>
          <a:p>
            <a:pPr algn="just"/>
            <a:endParaRPr lang="en-US" sz="1000" dirty="0">
              <a:latin typeface="Tw Cen MT" panose="020B0602020104020603" pitchFamily="34" charset="0"/>
            </a:endParaRPr>
          </a:p>
          <a:p>
            <a:pPr algn="just"/>
            <a:r>
              <a:rPr lang="en-US" sz="1000" b="1" dirty="0">
                <a:latin typeface="Tw Cen MT" panose="020B0602020104020603" pitchFamily="34" charset="0"/>
              </a:rPr>
              <a:t>myN3C Products</a:t>
            </a:r>
          </a:p>
          <a:p>
            <a:pPr algn="just"/>
            <a:r>
              <a:rPr lang="en-US" sz="1000" dirty="0">
                <a:latin typeface="Tw Cen MT" panose="020B0602020104020603" pitchFamily="34" charset="0"/>
              </a:rPr>
              <a:t>7 products on construction prices and indices have been published as follows :-</a:t>
            </a:r>
          </a:p>
          <a:p>
            <a:pPr marL="228600" indent="-228600" algn="just">
              <a:buFont typeface="+mj-lt"/>
              <a:buAutoNum type="arabicPeriod"/>
            </a:pPr>
            <a:r>
              <a:rPr lang="en-US" sz="1000" dirty="0">
                <a:latin typeface="Tw Cen MT" panose="020B0602020104020603" pitchFamily="34" charset="0"/>
              </a:rPr>
              <a:t>Building Materials Price</a:t>
            </a:r>
          </a:p>
          <a:p>
            <a:pPr marL="228600" indent="-228600">
              <a:buFont typeface="+mj-lt"/>
              <a:buAutoNum type="arabicPeriod"/>
            </a:pPr>
            <a:r>
              <a:rPr lang="en-US" sz="1000" dirty="0" err="1">
                <a:latin typeface="Tw Cen MT" panose="020B0602020104020603" pitchFamily="34" charset="0"/>
              </a:rPr>
              <a:t>Labour</a:t>
            </a:r>
            <a:r>
              <a:rPr lang="en-US" sz="1000" dirty="0">
                <a:latin typeface="Tw Cen MT" panose="020B0602020104020603" pitchFamily="34" charset="0"/>
              </a:rPr>
              <a:t> Wage Rate</a:t>
            </a:r>
          </a:p>
          <a:p>
            <a:pPr marL="228600" indent="-228600">
              <a:buFont typeface="+mj-lt"/>
              <a:buAutoNum type="arabicPeriod"/>
            </a:pPr>
            <a:r>
              <a:rPr lang="en-US" sz="1000" dirty="0">
                <a:latin typeface="Tw Cen MT" panose="020B0602020104020603" pitchFamily="34" charset="0"/>
              </a:rPr>
              <a:t>Machinery Hire Rate &amp; Equipment Purchase Price</a:t>
            </a:r>
          </a:p>
          <a:p>
            <a:pPr marL="228600" indent="-228600">
              <a:buFont typeface="+mj-lt"/>
              <a:buAutoNum type="arabicPeriod"/>
            </a:pPr>
            <a:r>
              <a:rPr lang="en-US" sz="1000" dirty="0">
                <a:latin typeface="Tw Cen MT" panose="020B0602020104020603" pitchFamily="34" charset="0"/>
              </a:rPr>
              <a:t>Building Materials Cost Index</a:t>
            </a:r>
          </a:p>
          <a:p>
            <a:pPr marL="228600" indent="-228600">
              <a:buFont typeface="+mj-lt"/>
              <a:buAutoNum type="arabicPeriod"/>
            </a:pPr>
            <a:r>
              <a:rPr lang="en-US" sz="1000" dirty="0">
                <a:latin typeface="Tw Cen MT" panose="020B0602020104020603" pitchFamily="34" charset="0"/>
              </a:rPr>
              <a:t>Building </a:t>
            </a:r>
            <a:r>
              <a:rPr lang="en-US" sz="1000" dirty="0" err="1">
                <a:latin typeface="Tw Cen MT" panose="020B0602020104020603" pitchFamily="34" charset="0"/>
              </a:rPr>
              <a:t>Labour</a:t>
            </a:r>
            <a:r>
              <a:rPr lang="en-US" sz="1000" dirty="0">
                <a:latin typeface="Tw Cen MT" panose="020B0602020104020603" pitchFamily="34" charset="0"/>
              </a:rPr>
              <a:t> Cost Index</a:t>
            </a:r>
          </a:p>
          <a:p>
            <a:pPr marL="228600" indent="-228600">
              <a:buFont typeface="+mj-lt"/>
              <a:buAutoNum type="arabicPeriod"/>
            </a:pPr>
            <a:r>
              <a:rPr lang="en-US" sz="1000" dirty="0">
                <a:latin typeface="Tw Cen MT" panose="020B0602020104020603" pitchFamily="34" charset="0"/>
              </a:rPr>
              <a:t>Machinery &amp; Equipment Cost Index</a:t>
            </a:r>
          </a:p>
          <a:p>
            <a:pPr marL="228600" indent="-228600">
              <a:buFont typeface="+mj-lt"/>
              <a:buAutoNum type="arabicPeriod"/>
            </a:pPr>
            <a:r>
              <a:rPr lang="en-US" sz="1000" dirty="0">
                <a:latin typeface="Tw Cen MT" panose="020B0602020104020603" pitchFamily="34" charset="0"/>
              </a:rPr>
              <a:t>Building Cost Index</a:t>
            </a:r>
          </a:p>
          <a:p>
            <a:endParaRPr lang="en-US" sz="1000" dirty="0">
              <a:latin typeface="Tw Cen MT" panose="020B0602020104020603" pitchFamily="34" charset="0"/>
            </a:endParaRPr>
          </a:p>
        </p:txBody>
      </p:sp>
    </p:spTree>
    <p:extLst>
      <p:ext uri="{BB962C8B-B14F-4D97-AF65-F5344CB8AC3E}">
        <p14:creationId xmlns:p14="http://schemas.microsoft.com/office/powerpoint/2010/main" val="34747013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 Sariah Abdul Karib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Mohd Zaid Zakaria</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Nazir Muhamad Nor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477052"/>
          <a:ext cx="5050466" cy="1179643"/>
        </p:xfrm>
        <a:graphic>
          <a:graphicData uri="http://schemas.openxmlformats.org/drawingml/2006/table">
            <a:tbl>
              <a:tblPr firstRow="1" bandRow="1">
                <a:tableStyleId>{5C22544A-7EE6-4342-B048-85BDC9FD1C3A}</a:tableStyleId>
              </a:tblPr>
              <a:tblGrid>
                <a:gridCol w="505046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fontAlgn="auto">
                        <a:spcBef>
                          <a:spcPts val="0"/>
                        </a:spcBef>
                        <a:spcAft>
                          <a:spcPts val="0"/>
                        </a:spcAft>
                        <a:defRPr/>
                      </a:pPr>
                      <a:r>
                        <a:rPr lang="en-MY" sz="1000" b="0" kern="1200" dirty="0" smtClean="0">
                          <a:solidFill>
                            <a:schemeClr val="tx1"/>
                          </a:solidFill>
                          <a:latin typeface="Tw Cen MT" panose="020B0602020104020603" pitchFamily="34" charset="0"/>
                          <a:ea typeface="+mn-ea"/>
                          <a:cs typeface="+mn-cs"/>
                        </a:rPr>
                        <a:t>Construction Cost Information on 60 models covering 18 categories published by Q3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P5 - Enhance availability of strategic information via NCIIC</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P5a - Enhance price and cost information on industry resources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93271"/>
            <a:ext cx="6864535" cy="4478149"/>
          </a:xfrm>
          <a:prstGeom prst="rect">
            <a:avLst/>
          </a:prstGeom>
          <a:noFill/>
        </p:spPr>
        <p:txBody>
          <a:bodyPr wrap="square" rtlCol="0">
            <a:spAutoFit/>
          </a:bodyPr>
          <a:lstStyle/>
          <a:p>
            <a:r>
              <a:rPr lang="en-US" sz="1000" dirty="0">
                <a:latin typeface="Tw Cen MT" panose="020B0602020104020603" pitchFamily="34" charset="0"/>
              </a:rPr>
              <a:t>This KPI is under the purview of IWG12.</a:t>
            </a:r>
          </a:p>
          <a:p>
            <a:endParaRPr lang="en-US" sz="500" b="1" dirty="0" smtClean="0">
              <a:latin typeface="Tw Cen MT" panose="020B0602020104020603" pitchFamily="34" charset="0"/>
            </a:endParaRPr>
          </a:p>
          <a:p>
            <a:r>
              <a:rPr lang="en-US" sz="1000" b="1" dirty="0" smtClean="0">
                <a:latin typeface="Tw Cen MT" panose="020B0602020104020603" pitchFamily="34" charset="0"/>
              </a:rPr>
              <a:t>60 Prototype Models</a:t>
            </a:r>
          </a:p>
          <a:p>
            <a:r>
              <a:rPr lang="en-US" sz="1000" dirty="0" smtClean="0">
                <a:latin typeface="Tw Cen MT" panose="020B0602020104020603" pitchFamily="34" charset="0"/>
              </a:rPr>
              <a:t>CIDB appointed RISM in 2016 to develop 60 </a:t>
            </a:r>
            <a:r>
              <a:rPr lang="en-US" sz="1000" dirty="0">
                <a:latin typeface="Tw Cen MT" panose="020B0602020104020603" pitchFamily="34" charset="0"/>
              </a:rPr>
              <a:t>prototype models of construction </a:t>
            </a:r>
            <a:r>
              <a:rPr lang="en-US" sz="1000" dirty="0" smtClean="0">
                <a:latin typeface="Tw Cen MT" panose="020B0602020104020603" pitchFamily="34" charset="0"/>
              </a:rPr>
              <a:t>projects and these were completed in 2018.  RISM developed 63 models covering 18 categories as follows:</a:t>
            </a: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r>
              <a:rPr lang="en-US" sz="1000" b="1" dirty="0" smtClean="0">
                <a:latin typeface="Tw Cen MT" panose="020B0602020104020603" pitchFamily="34" charset="0"/>
              </a:rPr>
              <a:t>Automation of Construction Cost Information (CCI) on the 60 Models</a:t>
            </a:r>
            <a:endParaRPr lang="en-US" sz="1000" b="1" dirty="0">
              <a:latin typeface="Tw Cen MT" panose="020B0602020104020603" pitchFamily="34" charset="0"/>
            </a:endParaRPr>
          </a:p>
          <a:p>
            <a:r>
              <a:rPr lang="en-US" sz="1000" dirty="0" smtClean="0">
                <a:latin typeface="Tw Cen MT" panose="020B0602020104020603" pitchFamily="34" charset="0"/>
              </a:rPr>
              <a:t>The automation process is 30</a:t>
            </a:r>
            <a:r>
              <a:rPr lang="en-US" sz="1000" dirty="0">
                <a:latin typeface="Tw Cen MT" panose="020B0602020104020603" pitchFamily="34" charset="0"/>
              </a:rPr>
              <a:t>% </a:t>
            </a:r>
            <a:r>
              <a:rPr lang="en-US" sz="1000" dirty="0" smtClean="0">
                <a:latin typeface="Tw Cen MT" panose="020B0602020104020603" pitchFamily="34" charset="0"/>
              </a:rPr>
              <a:t>completed.</a:t>
            </a:r>
          </a:p>
          <a:p>
            <a:endParaRPr lang="en-US" sz="1000" dirty="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P5-079</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39700">
                  <a:extLst>
                    <a:ext uri="{9D8B030D-6E8A-4147-A177-3AD203B41FA5}">
                      <a16:colId xmlns:a16="http://schemas.microsoft.com/office/drawing/2014/main" val="2124581660"/>
                    </a:ext>
                  </a:extLst>
                </a:gridCol>
                <a:gridCol w="1414131">
                  <a:extLst>
                    <a:ext uri="{9D8B030D-6E8A-4147-A177-3AD203B41FA5}">
                      <a16:colId xmlns:a16="http://schemas.microsoft.com/office/drawing/2014/main" val="3372148144"/>
                    </a:ext>
                  </a:extLst>
                </a:gridCol>
                <a:gridCol w="1382232">
                  <a:extLst>
                    <a:ext uri="{9D8B030D-6E8A-4147-A177-3AD203B41FA5}">
                      <a16:colId xmlns:a16="http://schemas.microsoft.com/office/drawing/2014/main" val="384475541"/>
                    </a:ext>
                  </a:extLst>
                </a:gridCol>
                <a:gridCol w="1350335">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a:lnSpc>
                          <a:spcPct val="100000"/>
                        </a:lnSpc>
                      </a:pPr>
                      <a:r>
                        <a:rPr lang="en-US" sz="900" dirty="0" smtClean="0">
                          <a:solidFill>
                            <a:schemeClr val="tx1"/>
                          </a:solidFill>
                          <a:latin typeface="Tw Cen MT" pitchFamily="34" charset="0"/>
                          <a:cs typeface="Arial" panose="020B0604020202020204" pitchFamily="34" charset="0"/>
                        </a:rPr>
                        <a:t>60 prototype models of  construction project </a:t>
                      </a:r>
                    </a:p>
                    <a:p>
                      <a:pPr>
                        <a:lnSpc>
                          <a:spcPct val="100000"/>
                        </a:lnSpc>
                      </a:pPr>
                      <a:r>
                        <a:rPr lang="en-US" sz="900" dirty="0" smtClean="0">
                          <a:solidFill>
                            <a:schemeClr val="tx1"/>
                          </a:solidFill>
                          <a:latin typeface="Tw Cen MT" pitchFamily="34" charset="0"/>
                          <a:cs typeface="Arial" panose="020B0604020202020204" pitchFamily="34" charset="0"/>
                        </a:rPr>
                        <a:t>50 </a:t>
                      </a:r>
                      <a:r>
                        <a:rPr lang="en-US" sz="900" b="1" dirty="0" smtClean="0">
                          <a:solidFill>
                            <a:schemeClr val="tx1"/>
                          </a:solidFill>
                          <a:latin typeface="Tw Cen MT" pitchFamily="34" charset="0"/>
                          <a:cs typeface="Arial" panose="020B0604020202020204" pitchFamily="34" charset="0"/>
                        </a:rPr>
                        <a:t>% </a:t>
                      </a:r>
                      <a:r>
                        <a:rPr lang="en-US" sz="900" dirty="0" smtClean="0">
                          <a:solidFill>
                            <a:schemeClr val="tx1"/>
                          </a:solidFill>
                          <a:latin typeface="Tw Cen MT" pitchFamily="34" charset="0"/>
                          <a:cs typeface="Arial" panose="020B0604020202020204" pitchFamily="34" charset="0"/>
                        </a:rPr>
                        <a:t>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cs typeface="Arial" panose="020B0604020202020204" pitchFamily="34" charset="0"/>
                        </a:rPr>
                        <a:t>60 prototype models of  construction project </a:t>
                      </a:r>
                    </a:p>
                    <a:p>
                      <a:pPr>
                        <a:lnSpc>
                          <a:spcPct val="100000"/>
                        </a:lnSpc>
                      </a:pPr>
                      <a:r>
                        <a:rPr lang="en-US" sz="900" dirty="0" smtClean="0">
                          <a:solidFill>
                            <a:schemeClr val="tx1"/>
                          </a:solidFill>
                          <a:latin typeface="Tw Cen MT" pitchFamily="34" charset="0"/>
                          <a:cs typeface="Arial" panose="020B0604020202020204" pitchFamily="34" charset="0"/>
                        </a:rPr>
                        <a:t>100 %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cs typeface="Arial" panose="020B0604020202020204" pitchFamily="34" charset="0"/>
                        </a:rPr>
                        <a:t>60 models of  construction project  &amp; automation of construction cost information</a:t>
                      </a:r>
                    </a:p>
                    <a:p>
                      <a:pPr>
                        <a:lnSpc>
                          <a:spcPct val="100000"/>
                        </a:lnSpc>
                      </a:pPr>
                      <a:r>
                        <a:rPr lang="en-US" sz="900" dirty="0" smtClean="0">
                          <a:solidFill>
                            <a:schemeClr val="tx1"/>
                          </a:solidFill>
                          <a:latin typeface="Tw Cen MT" pitchFamily="34" charset="0"/>
                          <a:cs typeface="Arial" panose="020B0604020202020204" pitchFamily="34" charset="0"/>
                        </a:rPr>
                        <a:t>50 %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cs typeface="Arial" panose="020B0604020202020204" pitchFamily="34" charset="0"/>
                        </a:rPr>
                        <a:t>60 models of  construction project  &amp; automation of construction cost information</a:t>
                      </a:r>
                    </a:p>
                    <a:p>
                      <a:pPr>
                        <a:lnSpc>
                          <a:spcPct val="100000"/>
                        </a:lnSpc>
                      </a:pPr>
                      <a:r>
                        <a:rPr lang="en-US" sz="900" dirty="0" smtClean="0">
                          <a:solidFill>
                            <a:schemeClr val="tx1"/>
                          </a:solidFill>
                          <a:latin typeface="Tw Cen MT" pitchFamily="34" charset="0"/>
                          <a:cs typeface="Arial" panose="020B0604020202020204" pitchFamily="34" charset="0"/>
                        </a:rPr>
                        <a:t>100 %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cs typeface="Arial" panose="020B0604020202020204" pitchFamily="34" charset="0"/>
                        </a:rPr>
                        <a:t>Online Construction Cost Information Published </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574210400"/>
              </p:ext>
            </p:extLst>
          </p:nvPr>
        </p:nvGraphicFramePr>
        <p:xfrm>
          <a:off x="164588" y="5491636"/>
          <a:ext cx="3104707" cy="2651760"/>
        </p:xfrm>
        <a:graphic>
          <a:graphicData uri="http://schemas.openxmlformats.org/drawingml/2006/table">
            <a:tbl>
              <a:tblPr firstRow="1" bandRow="1">
                <a:tableStyleId>{5C22544A-7EE6-4342-B048-85BDC9FD1C3A}</a:tableStyleId>
              </a:tblPr>
              <a:tblGrid>
                <a:gridCol w="455141">
                  <a:extLst>
                    <a:ext uri="{9D8B030D-6E8A-4147-A177-3AD203B41FA5}">
                      <a16:colId xmlns:a16="http://schemas.microsoft.com/office/drawing/2014/main" val="3366137138"/>
                    </a:ext>
                  </a:extLst>
                </a:gridCol>
                <a:gridCol w="1746908">
                  <a:extLst>
                    <a:ext uri="{9D8B030D-6E8A-4147-A177-3AD203B41FA5}">
                      <a16:colId xmlns:a16="http://schemas.microsoft.com/office/drawing/2014/main" val="116348213"/>
                    </a:ext>
                  </a:extLst>
                </a:gridCol>
                <a:gridCol w="902658">
                  <a:extLst>
                    <a:ext uri="{9D8B030D-6E8A-4147-A177-3AD203B41FA5}">
                      <a16:colId xmlns:a16="http://schemas.microsoft.com/office/drawing/2014/main" val="4144450284"/>
                    </a:ext>
                  </a:extLst>
                </a:gridCol>
              </a:tblGrid>
              <a:tr h="165668">
                <a:tc>
                  <a:txBody>
                    <a:bodyPr/>
                    <a:lstStyle/>
                    <a:p>
                      <a:pPr algn="ctr"/>
                      <a:r>
                        <a:rPr lang="en-US" sz="900" kern="1200" dirty="0" smtClean="0">
                          <a:solidFill>
                            <a:schemeClr val="tx1"/>
                          </a:solidFill>
                          <a:latin typeface="Tw Cen MT"/>
                          <a:ea typeface="+mn-ea"/>
                          <a:cs typeface="+mn-cs"/>
                        </a:rPr>
                        <a:t>No</a:t>
                      </a:r>
                      <a:endParaRPr lang="en-MY" sz="900" kern="1200" dirty="0">
                        <a:solidFill>
                          <a:schemeClr val="tx1"/>
                        </a:solidFill>
                        <a:latin typeface="Tw Cen M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kern="1200" dirty="0" smtClean="0">
                          <a:solidFill>
                            <a:schemeClr val="tx1"/>
                          </a:solidFill>
                          <a:latin typeface="Tw Cen MT"/>
                          <a:ea typeface="+mn-ea"/>
                          <a:cs typeface="+mn-cs"/>
                        </a:rPr>
                        <a:t>Categories</a:t>
                      </a:r>
                      <a:endParaRPr lang="en-MY" sz="900" kern="1200" dirty="0">
                        <a:solidFill>
                          <a:schemeClr val="tx1"/>
                        </a:solidFill>
                        <a:latin typeface="Tw Cen M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kern="1200" dirty="0" smtClean="0">
                          <a:solidFill>
                            <a:schemeClr val="tx1"/>
                          </a:solidFill>
                          <a:latin typeface="Tw Cen MT"/>
                          <a:ea typeface="+mn-ea"/>
                          <a:cs typeface="+mn-cs"/>
                        </a:rPr>
                        <a:t>No.</a:t>
                      </a:r>
                      <a:r>
                        <a:rPr lang="en-US" sz="900" kern="1200" baseline="0" dirty="0" smtClean="0">
                          <a:solidFill>
                            <a:schemeClr val="tx1"/>
                          </a:solidFill>
                          <a:latin typeface="Tw Cen MT"/>
                          <a:ea typeface="+mn-ea"/>
                          <a:cs typeface="+mn-cs"/>
                        </a:rPr>
                        <a:t> of Model(s)</a:t>
                      </a:r>
                      <a:endParaRPr lang="en-MY" sz="900" kern="1200" dirty="0">
                        <a:solidFill>
                          <a:schemeClr val="tx1"/>
                        </a:solidFill>
                        <a:latin typeface="Tw Cen M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72962544"/>
                  </a:ext>
                </a:extLst>
              </a:tr>
              <a:tr h="165668">
                <a:tc>
                  <a:txBody>
                    <a:bodyPr/>
                    <a:lstStyle/>
                    <a:p>
                      <a:pPr algn="ctr"/>
                      <a:r>
                        <a:rPr lang="en-US" sz="900" dirty="0" smtClean="0">
                          <a:solidFill>
                            <a:schemeClr val="tx1"/>
                          </a:solidFill>
                          <a:latin typeface="Tw Cen MT"/>
                        </a:rPr>
                        <a:t>1</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a:rPr>
                        <a:t>Office</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latin typeface="Tw Cen MT"/>
                        </a:rPr>
                        <a:t>5</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1234108"/>
                  </a:ext>
                </a:extLst>
              </a:tr>
              <a:tr h="165668">
                <a:tc>
                  <a:txBody>
                    <a:bodyPr/>
                    <a:lstStyle/>
                    <a:p>
                      <a:pPr algn="ctr"/>
                      <a:r>
                        <a:rPr lang="en-US" sz="900" dirty="0" smtClean="0">
                          <a:solidFill>
                            <a:schemeClr val="tx1"/>
                          </a:solidFill>
                          <a:latin typeface="Tw Cen MT"/>
                        </a:rPr>
                        <a:t>2</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a:rPr>
                        <a:t>Education</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latin typeface="Tw Cen MT"/>
                        </a:rPr>
                        <a:t>6</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9555230"/>
                  </a:ext>
                </a:extLst>
              </a:tr>
              <a:tr h="165668">
                <a:tc>
                  <a:txBody>
                    <a:bodyPr/>
                    <a:lstStyle/>
                    <a:p>
                      <a:pPr algn="ctr"/>
                      <a:r>
                        <a:rPr lang="en-US" sz="900" dirty="0" smtClean="0">
                          <a:solidFill>
                            <a:schemeClr val="tx1"/>
                          </a:solidFill>
                          <a:latin typeface="Tw Cen MT"/>
                        </a:rPr>
                        <a:t>3</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a:rPr>
                        <a:t>Health</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latin typeface="Tw Cen MT"/>
                        </a:rPr>
                        <a:t>4</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6651503"/>
                  </a:ext>
                </a:extLst>
              </a:tr>
              <a:tr h="165668">
                <a:tc>
                  <a:txBody>
                    <a:bodyPr/>
                    <a:lstStyle/>
                    <a:p>
                      <a:pPr algn="ctr"/>
                      <a:r>
                        <a:rPr lang="en-US" sz="900" dirty="0" smtClean="0">
                          <a:solidFill>
                            <a:schemeClr val="tx1"/>
                          </a:solidFill>
                          <a:latin typeface="Tw Cen MT"/>
                        </a:rPr>
                        <a:t>4</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a:rPr>
                        <a:t>Security</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latin typeface="Tw Cen MT"/>
                        </a:rPr>
                        <a:t>1</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0321315"/>
                  </a:ext>
                </a:extLst>
              </a:tr>
              <a:tr h="165668">
                <a:tc>
                  <a:txBody>
                    <a:bodyPr/>
                    <a:lstStyle/>
                    <a:p>
                      <a:pPr algn="ctr"/>
                      <a:r>
                        <a:rPr lang="en-US" sz="900" dirty="0" smtClean="0">
                          <a:solidFill>
                            <a:schemeClr val="tx1"/>
                          </a:solidFill>
                          <a:latin typeface="Tw Cen MT"/>
                        </a:rPr>
                        <a:t>5</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a:rPr>
                        <a:t>Mosque</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latin typeface="Tw Cen MT"/>
                        </a:rPr>
                        <a:t>2</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75013924"/>
                  </a:ext>
                </a:extLst>
              </a:tr>
              <a:tr h="165668">
                <a:tc>
                  <a:txBody>
                    <a:bodyPr/>
                    <a:lstStyle/>
                    <a:p>
                      <a:pPr algn="ctr"/>
                      <a:r>
                        <a:rPr lang="en-US" sz="900" dirty="0" smtClean="0">
                          <a:solidFill>
                            <a:schemeClr val="tx1"/>
                          </a:solidFill>
                          <a:latin typeface="Tw Cen MT"/>
                        </a:rPr>
                        <a:t>6</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a:rPr>
                        <a:t>Sports &amp;</a:t>
                      </a:r>
                      <a:r>
                        <a:rPr lang="en-US" sz="900" baseline="0" dirty="0" smtClean="0">
                          <a:solidFill>
                            <a:schemeClr val="tx1"/>
                          </a:solidFill>
                          <a:latin typeface="Tw Cen MT"/>
                        </a:rPr>
                        <a:t> </a:t>
                      </a:r>
                      <a:r>
                        <a:rPr lang="en-US" sz="900" dirty="0" smtClean="0">
                          <a:solidFill>
                            <a:schemeClr val="tx1"/>
                          </a:solidFill>
                          <a:latin typeface="Tw Cen MT"/>
                        </a:rPr>
                        <a:t>Recreational Facilities</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latin typeface="Tw Cen MT"/>
                        </a:rPr>
                        <a:t>2</a:t>
                      </a:r>
                      <a:endParaRPr lang="en-MY" sz="900" dirty="0">
                        <a:solidFill>
                          <a:schemeClr val="tx1"/>
                        </a:solidFill>
                        <a:latin typeface="Tw Cen M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5205634"/>
                  </a:ext>
                </a:extLst>
              </a:tr>
              <a:tr h="165668">
                <a:tc>
                  <a:txBody>
                    <a:bodyPr/>
                    <a:lstStyle/>
                    <a:p>
                      <a:pPr algn="ctr"/>
                      <a:r>
                        <a:rPr lang="en-US" sz="900" dirty="0" smtClean="0">
                          <a:solidFill>
                            <a:schemeClr val="tx1"/>
                          </a:solidFill>
                          <a:latin typeface="Tw Cen MT"/>
                        </a:rPr>
                        <a:t>7</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a:rPr>
                        <a:t>External Works</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latin typeface="Tw Cen MT"/>
                        </a:rPr>
                        <a:t>1</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3281765"/>
                  </a:ext>
                </a:extLst>
              </a:tr>
              <a:tr h="165668">
                <a:tc>
                  <a:txBody>
                    <a:bodyPr/>
                    <a:lstStyle/>
                    <a:p>
                      <a:pPr algn="ctr"/>
                      <a:r>
                        <a:rPr lang="en-US" sz="900" dirty="0" smtClean="0">
                          <a:solidFill>
                            <a:schemeClr val="tx1"/>
                          </a:solidFill>
                          <a:latin typeface="Tw Cen MT"/>
                        </a:rPr>
                        <a:t>8</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a:rPr>
                        <a:t>Residential</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latin typeface="Tw Cen MT"/>
                        </a:rPr>
                        <a:t>12</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53633832"/>
                  </a:ext>
                </a:extLst>
              </a:tr>
              <a:tr h="165668">
                <a:tc>
                  <a:txBody>
                    <a:bodyPr/>
                    <a:lstStyle/>
                    <a:p>
                      <a:pPr algn="ctr"/>
                      <a:r>
                        <a:rPr lang="en-US" sz="900" dirty="0" smtClean="0">
                          <a:solidFill>
                            <a:schemeClr val="tx1"/>
                          </a:solidFill>
                          <a:latin typeface="Tw Cen MT"/>
                        </a:rPr>
                        <a:t>9</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a:rPr>
                        <a:t>Hotel</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latin typeface="Tw Cen MT"/>
                        </a:rPr>
                        <a:t>1</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4772512"/>
                  </a:ext>
                </a:extLst>
              </a:tr>
              <a:tr h="165668">
                <a:tc>
                  <a:txBody>
                    <a:bodyPr/>
                    <a:lstStyle/>
                    <a:p>
                      <a:pPr algn="ctr"/>
                      <a:r>
                        <a:rPr lang="en-US" sz="900" dirty="0" smtClean="0">
                          <a:solidFill>
                            <a:schemeClr val="tx1"/>
                          </a:solidFill>
                          <a:latin typeface="Tw Cen MT"/>
                        </a:rPr>
                        <a:t>10</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a:rPr>
                        <a:t>Industrial</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latin typeface="Tw Cen MT"/>
                        </a:rPr>
                        <a:t>7</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48897"/>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5491524"/>
              </p:ext>
            </p:extLst>
          </p:nvPr>
        </p:nvGraphicFramePr>
        <p:xfrm>
          <a:off x="3423684" y="5490566"/>
          <a:ext cx="3234292" cy="2652831"/>
        </p:xfrm>
        <a:graphic>
          <a:graphicData uri="http://schemas.openxmlformats.org/drawingml/2006/table">
            <a:tbl>
              <a:tblPr firstRow="1" bandRow="1">
                <a:tableStyleId>{5C22544A-7EE6-4342-B048-85BDC9FD1C3A}</a:tableStyleId>
              </a:tblPr>
              <a:tblGrid>
                <a:gridCol w="474139">
                  <a:extLst>
                    <a:ext uri="{9D8B030D-6E8A-4147-A177-3AD203B41FA5}">
                      <a16:colId xmlns:a16="http://schemas.microsoft.com/office/drawing/2014/main" val="3366137138"/>
                    </a:ext>
                  </a:extLst>
                </a:gridCol>
                <a:gridCol w="1838742">
                  <a:extLst>
                    <a:ext uri="{9D8B030D-6E8A-4147-A177-3AD203B41FA5}">
                      <a16:colId xmlns:a16="http://schemas.microsoft.com/office/drawing/2014/main" val="116348213"/>
                    </a:ext>
                  </a:extLst>
                </a:gridCol>
                <a:gridCol w="921411">
                  <a:extLst>
                    <a:ext uri="{9D8B030D-6E8A-4147-A177-3AD203B41FA5}">
                      <a16:colId xmlns:a16="http://schemas.microsoft.com/office/drawing/2014/main" val="4144450284"/>
                    </a:ext>
                  </a:extLst>
                </a:gridCol>
              </a:tblGrid>
              <a:tr h="376017">
                <a:tc>
                  <a:txBody>
                    <a:bodyPr/>
                    <a:lstStyle/>
                    <a:p>
                      <a:pPr algn="ctr"/>
                      <a:r>
                        <a:rPr lang="en-US" sz="900" kern="1200" dirty="0" smtClean="0">
                          <a:solidFill>
                            <a:schemeClr val="tx1"/>
                          </a:solidFill>
                          <a:latin typeface="Tw Cen MT"/>
                          <a:ea typeface="+mn-ea"/>
                          <a:cs typeface="+mn-cs"/>
                        </a:rPr>
                        <a:t>No</a:t>
                      </a:r>
                      <a:endParaRPr lang="en-MY" sz="900" kern="1200" dirty="0">
                        <a:solidFill>
                          <a:schemeClr val="tx1"/>
                        </a:solidFill>
                        <a:latin typeface="Tw Cen M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kern="1200" dirty="0" smtClean="0">
                          <a:solidFill>
                            <a:schemeClr val="tx1"/>
                          </a:solidFill>
                          <a:latin typeface="Tw Cen MT"/>
                          <a:ea typeface="+mn-ea"/>
                          <a:cs typeface="+mn-cs"/>
                        </a:rPr>
                        <a:t>Categories</a:t>
                      </a:r>
                      <a:endParaRPr lang="en-MY" sz="900" kern="1200" dirty="0">
                        <a:solidFill>
                          <a:schemeClr val="tx1"/>
                        </a:solidFill>
                        <a:latin typeface="Tw Cen M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kern="1200" dirty="0" smtClean="0">
                          <a:solidFill>
                            <a:schemeClr val="tx1"/>
                          </a:solidFill>
                          <a:latin typeface="Tw Cen MT"/>
                          <a:ea typeface="+mn-ea"/>
                          <a:cs typeface="+mn-cs"/>
                        </a:rPr>
                        <a:t>No.</a:t>
                      </a:r>
                      <a:r>
                        <a:rPr lang="en-US" sz="900" kern="1200" baseline="0" dirty="0" smtClean="0">
                          <a:solidFill>
                            <a:schemeClr val="tx1"/>
                          </a:solidFill>
                          <a:latin typeface="Tw Cen MT"/>
                          <a:ea typeface="+mn-ea"/>
                          <a:cs typeface="+mn-cs"/>
                        </a:rPr>
                        <a:t> of Model(s)</a:t>
                      </a:r>
                      <a:endParaRPr lang="en-MY" sz="900" kern="1200" dirty="0">
                        <a:solidFill>
                          <a:schemeClr val="tx1"/>
                        </a:solidFill>
                        <a:latin typeface="Tw Cen M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72962544"/>
                  </a:ext>
                </a:extLst>
              </a:tr>
              <a:tr h="235011">
                <a:tc>
                  <a:txBody>
                    <a:bodyPr/>
                    <a:lstStyle/>
                    <a:p>
                      <a:pPr algn="ctr"/>
                      <a:r>
                        <a:rPr lang="en-US" sz="900" dirty="0" smtClean="0">
                          <a:solidFill>
                            <a:schemeClr val="tx1"/>
                          </a:solidFill>
                          <a:latin typeface="Tw Cen MT"/>
                        </a:rPr>
                        <a:t>11</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a:rPr>
                        <a:t>Commercial</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latin typeface="Tw Cen MT"/>
                        </a:rPr>
                        <a:t>15</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1234108"/>
                  </a:ext>
                </a:extLst>
              </a:tr>
              <a:tr h="235011">
                <a:tc>
                  <a:txBody>
                    <a:bodyPr/>
                    <a:lstStyle/>
                    <a:p>
                      <a:pPr algn="ctr"/>
                      <a:r>
                        <a:rPr lang="en-US" sz="900" dirty="0" smtClean="0">
                          <a:solidFill>
                            <a:schemeClr val="tx1"/>
                          </a:solidFill>
                          <a:latin typeface="Tw Cen MT"/>
                        </a:rPr>
                        <a:t>12</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a:rPr>
                        <a:t>Parking</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latin typeface="Tw Cen MT"/>
                        </a:rPr>
                        <a:t>1</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9555230"/>
                  </a:ext>
                </a:extLst>
              </a:tr>
              <a:tr h="235011">
                <a:tc>
                  <a:txBody>
                    <a:bodyPr/>
                    <a:lstStyle/>
                    <a:p>
                      <a:pPr algn="ctr"/>
                      <a:r>
                        <a:rPr lang="en-US" sz="900" dirty="0" smtClean="0">
                          <a:solidFill>
                            <a:schemeClr val="tx1"/>
                          </a:solidFill>
                          <a:latin typeface="Tw Cen MT"/>
                        </a:rPr>
                        <a:t>13</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a:rPr>
                        <a:t>Highway &amp; Road</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latin typeface="Tw Cen MT"/>
                        </a:rPr>
                        <a:t>1</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6651503"/>
                  </a:ext>
                </a:extLst>
              </a:tr>
              <a:tr h="235011">
                <a:tc>
                  <a:txBody>
                    <a:bodyPr/>
                    <a:lstStyle/>
                    <a:p>
                      <a:pPr algn="ctr"/>
                      <a:r>
                        <a:rPr lang="en-US" sz="900" dirty="0" smtClean="0">
                          <a:solidFill>
                            <a:schemeClr val="tx1"/>
                          </a:solidFill>
                          <a:latin typeface="Tw Cen MT"/>
                        </a:rPr>
                        <a:t>14</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a:rPr>
                        <a:t>Bridge</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latin typeface="Tw Cen MT"/>
                        </a:rPr>
                        <a:t>1</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0321315"/>
                  </a:ext>
                </a:extLst>
              </a:tr>
              <a:tr h="235011">
                <a:tc>
                  <a:txBody>
                    <a:bodyPr/>
                    <a:lstStyle/>
                    <a:p>
                      <a:pPr algn="ctr"/>
                      <a:r>
                        <a:rPr lang="en-US" sz="900" dirty="0" smtClean="0">
                          <a:solidFill>
                            <a:schemeClr val="tx1"/>
                          </a:solidFill>
                          <a:latin typeface="Tw Cen MT"/>
                        </a:rPr>
                        <a:t>15</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a:rPr>
                        <a:t>Jetty</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latin typeface="Tw Cen MT"/>
                        </a:rPr>
                        <a:t>1</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75013924"/>
                  </a:ext>
                </a:extLst>
              </a:tr>
              <a:tr h="376017">
                <a:tc>
                  <a:txBody>
                    <a:bodyPr/>
                    <a:lstStyle/>
                    <a:p>
                      <a:pPr algn="ctr"/>
                      <a:r>
                        <a:rPr lang="en-US" sz="900" dirty="0" smtClean="0">
                          <a:solidFill>
                            <a:schemeClr val="tx1"/>
                          </a:solidFill>
                          <a:latin typeface="Tw Cen MT"/>
                        </a:rPr>
                        <a:t>16</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a:rPr>
                        <a:t>Drainage, Irrigation &amp; Flood Mitigation</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latin typeface="Tw Cen MT"/>
                        </a:rPr>
                        <a:t>1</a:t>
                      </a:r>
                      <a:endParaRPr lang="en-MY" sz="900" dirty="0">
                        <a:solidFill>
                          <a:schemeClr val="tx1"/>
                        </a:solidFill>
                        <a:latin typeface="Tw Cen M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5205634"/>
                  </a:ext>
                </a:extLst>
              </a:tr>
              <a:tr h="235011">
                <a:tc>
                  <a:txBody>
                    <a:bodyPr/>
                    <a:lstStyle/>
                    <a:p>
                      <a:pPr algn="ctr"/>
                      <a:r>
                        <a:rPr lang="en-US" sz="900" dirty="0" smtClean="0">
                          <a:solidFill>
                            <a:schemeClr val="tx1"/>
                          </a:solidFill>
                          <a:latin typeface="Tw Cen MT"/>
                        </a:rPr>
                        <a:t>17</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a:rPr>
                        <a:t>Railways</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latin typeface="Tw Cen MT"/>
                        </a:rPr>
                        <a:t>1</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3281765"/>
                  </a:ext>
                </a:extLst>
              </a:tr>
              <a:tr h="255720">
                <a:tc>
                  <a:txBody>
                    <a:bodyPr/>
                    <a:lstStyle/>
                    <a:p>
                      <a:pPr algn="ctr"/>
                      <a:r>
                        <a:rPr lang="en-US" sz="900" dirty="0" smtClean="0">
                          <a:solidFill>
                            <a:schemeClr val="tx1"/>
                          </a:solidFill>
                          <a:latin typeface="Tw Cen MT"/>
                        </a:rPr>
                        <a:t>18</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a:rPr>
                        <a:t>Reclamation</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latin typeface="Tw Cen MT"/>
                        </a:rPr>
                        <a:t>1</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53633832"/>
                  </a:ext>
                </a:extLst>
              </a:tr>
              <a:tr h="235011">
                <a:tc gridSpan="2">
                  <a:txBody>
                    <a:bodyPr/>
                    <a:lstStyle/>
                    <a:p>
                      <a:pPr algn="ctr"/>
                      <a:r>
                        <a:rPr lang="en-US" sz="900" b="1" dirty="0" smtClean="0">
                          <a:solidFill>
                            <a:schemeClr val="tx1"/>
                          </a:solidFill>
                          <a:latin typeface="Tw Cen MT"/>
                        </a:rPr>
                        <a:t>Total</a:t>
                      </a:r>
                      <a:endParaRPr lang="en-MY" sz="900" b="1"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MY"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smtClean="0">
                          <a:solidFill>
                            <a:schemeClr val="tx1"/>
                          </a:solidFill>
                          <a:latin typeface="Tw Cen MT"/>
                        </a:rPr>
                        <a:t>63</a:t>
                      </a:r>
                      <a:endParaRPr lang="en-MY" sz="900" b="1"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5536683"/>
                  </a:ext>
                </a:extLst>
              </a:tr>
            </a:tbl>
          </a:graphicData>
        </a:graphic>
      </p:graphicFrame>
    </p:spTree>
    <p:extLst>
      <p:ext uri="{BB962C8B-B14F-4D97-AF65-F5344CB8AC3E}">
        <p14:creationId xmlns:p14="http://schemas.microsoft.com/office/powerpoint/2010/main" val="385680224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 Sariah Abdul Karib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Mohd Zaid Zakaria</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Nazir Muhamad Nor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477052"/>
          <a:ext cx="5050466" cy="1179643"/>
        </p:xfrm>
        <a:graphic>
          <a:graphicData uri="http://schemas.openxmlformats.org/drawingml/2006/table">
            <a:tbl>
              <a:tblPr firstRow="1" bandRow="1">
                <a:tableStyleId>{5C22544A-7EE6-4342-B048-85BDC9FD1C3A}</a:tableStyleId>
              </a:tblPr>
              <a:tblGrid>
                <a:gridCol w="505046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fontAlgn="auto">
                        <a:spcBef>
                          <a:spcPts val="0"/>
                        </a:spcBef>
                        <a:spcAft>
                          <a:spcPts val="0"/>
                        </a:spcAft>
                        <a:defRPr/>
                      </a:pPr>
                      <a:r>
                        <a:rPr lang="en-MY" sz="1000" b="0" kern="1200" dirty="0" smtClean="0">
                          <a:solidFill>
                            <a:schemeClr val="tx1"/>
                          </a:solidFill>
                          <a:latin typeface="Tw Cen MT" panose="020B0602020104020603" pitchFamily="34" charset="0"/>
                          <a:ea typeface="+mn-ea"/>
                          <a:cs typeface="+mn-cs"/>
                        </a:rPr>
                        <a:t>Public &amp; Private Tender Price Indices published by Q3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P5 - Enhance availability of strategic information via NCIIC</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P5a - Enhance price and cost information on industry resources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93271"/>
            <a:ext cx="6864535" cy="3170099"/>
          </a:xfrm>
          <a:prstGeom prst="rect">
            <a:avLst/>
          </a:prstGeom>
          <a:noFill/>
        </p:spPr>
        <p:txBody>
          <a:bodyPr wrap="square" rtlCol="0">
            <a:spAutoFit/>
          </a:bodyPr>
          <a:lstStyle/>
          <a:p>
            <a:r>
              <a:rPr lang="en-US" sz="1000" dirty="0">
                <a:latin typeface="Tw Cen MT" panose="020B0602020104020603" pitchFamily="34" charset="0"/>
              </a:rPr>
              <a:t>This KPI is under the purview of IWG12.</a:t>
            </a:r>
          </a:p>
          <a:p>
            <a:endParaRPr lang="en-US" sz="500" b="1" dirty="0" smtClean="0">
              <a:latin typeface="Tw Cen MT" panose="020B0602020104020603" pitchFamily="34" charset="0"/>
            </a:endParaRPr>
          </a:p>
          <a:p>
            <a:r>
              <a:rPr lang="en-US" sz="1000" b="1" dirty="0" smtClean="0">
                <a:latin typeface="Tw Cen MT" panose="020B0602020104020603" pitchFamily="34" charset="0"/>
              </a:rPr>
              <a:t>Tender Price Index (TPI)</a:t>
            </a:r>
          </a:p>
          <a:p>
            <a:pPr algn="just"/>
            <a:r>
              <a:rPr lang="en-US" sz="1000" dirty="0" smtClean="0">
                <a:latin typeface="Tw Cen MT" panose="020B0602020104020603" pitchFamily="34" charset="0"/>
              </a:rPr>
              <a:t>Tender </a:t>
            </a:r>
            <a:r>
              <a:rPr lang="en-US" sz="1000" dirty="0">
                <a:latin typeface="Tw Cen MT" panose="020B0602020104020603" pitchFamily="34" charset="0"/>
              </a:rPr>
              <a:t>P</a:t>
            </a:r>
            <a:r>
              <a:rPr lang="en-US" sz="1000" dirty="0" smtClean="0">
                <a:latin typeface="Tw Cen MT" panose="020B0602020104020603" pitchFamily="34" charset="0"/>
              </a:rPr>
              <a:t>rice </a:t>
            </a:r>
            <a:r>
              <a:rPr lang="en-US" sz="1000" dirty="0">
                <a:latin typeface="Tw Cen MT" panose="020B0602020104020603" pitchFamily="34" charset="0"/>
              </a:rPr>
              <a:t>I</a:t>
            </a:r>
            <a:r>
              <a:rPr lang="en-US" sz="1000" dirty="0" smtClean="0">
                <a:latin typeface="Tw Cen MT" panose="020B0602020104020603" pitchFamily="34" charset="0"/>
              </a:rPr>
              <a:t>ndex </a:t>
            </a:r>
            <a:r>
              <a:rPr lang="en-US" sz="1000" dirty="0">
                <a:latin typeface="Tw Cen MT" panose="020B0602020104020603" pitchFamily="34" charset="0"/>
              </a:rPr>
              <a:t>(TPI) </a:t>
            </a:r>
            <a:r>
              <a:rPr lang="en-US" sz="1000" dirty="0" smtClean="0">
                <a:latin typeface="Tw Cen MT" panose="020B0602020104020603" pitchFamily="34" charset="0"/>
              </a:rPr>
              <a:t>is </a:t>
            </a:r>
            <a:r>
              <a:rPr lang="en-US" sz="1000" dirty="0">
                <a:latin typeface="Tw Cen MT" panose="020B0602020104020603" pitchFamily="34" charset="0"/>
              </a:rPr>
              <a:t>to measure the movement </a:t>
            </a:r>
            <a:r>
              <a:rPr lang="en-US" sz="1000" dirty="0" smtClean="0">
                <a:latin typeface="Tw Cen MT" panose="020B0602020104020603" pitchFamily="34" charset="0"/>
              </a:rPr>
              <a:t>of </a:t>
            </a:r>
            <a:r>
              <a:rPr lang="en-US" sz="1000" dirty="0">
                <a:latin typeface="Tw Cen MT" panose="020B0602020104020603" pitchFamily="34" charset="0"/>
              </a:rPr>
              <a:t>construction prices over </a:t>
            </a:r>
            <a:r>
              <a:rPr lang="en-US" sz="1000" dirty="0" smtClean="0">
                <a:latin typeface="Tw Cen MT" panose="020B0602020104020603" pitchFamily="34" charset="0"/>
              </a:rPr>
              <a:t>time (in both private and public projects) </a:t>
            </a:r>
            <a:r>
              <a:rPr lang="en-US" sz="1000" dirty="0">
                <a:latin typeface="Tw Cen MT" panose="020B0602020104020603" pitchFamily="34" charset="0"/>
              </a:rPr>
              <a:t>by establishing a comparison between the level of pricing in a sample of project </a:t>
            </a:r>
            <a:r>
              <a:rPr lang="en-US" sz="1000" dirty="0" smtClean="0">
                <a:latin typeface="Tw Cen MT" panose="020B0602020104020603" pitchFamily="34" charset="0"/>
              </a:rPr>
              <a:t>and </a:t>
            </a:r>
            <a:r>
              <a:rPr lang="en-US" sz="1000" dirty="0">
                <a:latin typeface="Tw Cen MT" panose="020B0602020104020603" pitchFamily="34" charset="0"/>
              </a:rPr>
              <a:t>a standard price </a:t>
            </a:r>
            <a:r>
              <a:rPr lang="en-US" sz="1000" dirty="0" smtClean="0">
                <a:latin typeface="Tw Cen MT" panose="020B0602020104020603" pitchFamily="34" charset="0"/>
              </a:rPr>
              <a:t>base. </a:t>
            </a:r>
          </a:p>
          <a:p>
            <a:pPr algn="just"/>
            <a:endParaRPr lang="en-US" sz="1000" b="1" dirty="0" smtClean="0">
              <a:latin typeface="Tw Cen MT" panose="020B0602020104020603" pitchFamily="34" charset="0"/>
            </a:endParaRPr>
          </a:p>
          <a:p>
            <a:pPr algn="just"/>
            <a:r>
              <a:rPr lang="en-US" sz="1000" b="1" dirty="0" smtClean="0">
                <a:latin typeface="Tw Cen MT" panose="020B0602020104020603" pitchFamily="34" charset="0"/>
              </a:rPr>
              <a:t>Methodology of TPI</a:t>
            </a:r>
          </a:p>
          <a:p>
            <a:pPr algn="just"/>
            <a:r>
              <a:rPr lang="en-US" sz="1000" dirty="0">
                <a:latin typeface="Tw Cen MT" panose="020B0602020104020603" pitchFamily="34" charset="0"/>
              </a:rPr>
              <a:t>CIDB </a:t>
            </a:r>
            <a:r>
              <a:rPr lang="en-US" sz="1000" dirty="0" smtClean="0">
                <a:latin typeface="Tw Cen MT" panose="020B0602020104020603" pitchFamily="34" charset="0"/>
              </a:rPr>
              <a:t>had adopted </a:t>
            </a:r>
            <a:r>
              <a:rPr lang="en-US" sz="1000" dirty="0">
                <a:latin typeface="Tw Cen MT" panose="020B0602020104020603" pitchFamily="34" charset="0"/>
              </a:rPr>
              <a:t>the methodology of TPI from the Royal Institution of Chartered Surveyor (RICS) United Kingdom in developing the TPI for the local construction industry. </a:t>
            </a:r>
            <a:r>
              <a:rPr lang="en-US" sz="1000" dirty="0" smtClean="0">
                <a:latin typeface="Tw Cen MT" panose="020B0602020104020603" pitchFamily="34" charset="0"/>
              </a:rPr>
              <a:t>The Malaysia methodology which requires the enhancement to the RICS TPI was successfully completed within 6 weeks on 14 October 2016.</a:t>
            </a:r>
            <a:endParaRPr lang="en-US" sz="1000" dirty="0">
              <a:latin typeface="Tw Cen MT" panose="020B0602020104020603" pitchFamily="34" charset="0"/>
            </a:endParaRPr>
          </a:p>
          <a:p>
            <a:pPr algn="just"/>
            <a:endParaRPr lang="en-US" sz="1000" dirty="0">
              <a:latin typeface="Tw Cen MT" panose="020B0602020104020603" pitchFamily="34" charset="0"/>
            </a:endParaRPr>
          </a:p>
          <a:p>
            <a:pPr algn="just"/>
            <a:endParaRPr lang="en-US" sz="500" dirty="0">
              <a:latin typeface="Tw Cen MT" panose="020B0602020104020603" pitchFamily="34" charset="0"/>
            </a:endParaRPr>
          </a:p>
          <a:p>
            <a:pPr algn="just"/>
            <a:r>
              <a:rPr lang="en-US" sz="1000" b="1" dirty="0" smtClean="0">
                <a:latin typeface="Tw Cen MT" panose="020B0602020104020603" pitchFamily="34" charset="0"/>
              </a:rPr>
              <a:t>Ready Reckoner (RR) </a:t>
            </a:r>
          </a:p>
          <a:p>
            <a:pPr algn="just"/>
            <a:r>
              <a:rPr lang="en-US" sz="1000" dirty="0">
                <a:latin typeface="Tw Cen MT" panose="020B0602020104020603" pitchFamily="34" charset="0"/>
              </a:rPr>
              <a:t>The Ready Reckoner is the standard </a:t>
            </a:r>
            <a:r>
              <a:rPr lang="en-US" sz="1000" dirty="0" smtClean="0">
                <a:latin typeface="Tw Cen MT" panose="020B0602020104020603" pitchFamily="34" charset="0"/>
              </a:rPr>
              <a:t>price base </a:t>
            </a:r>
            <a:r>
              <a:rPr lang="en-US" sz="1000" dirty="0">
                <a:latin typeface="Tw Cen MT" panose="020B0602020104020603" pitchFamily="34" charset="0"/>
              </a:rPr>
              <a:t>that will be used to develop the </a:t>
            </a:r>
            <a:r>
              <a:rPr lang="en-US" sz="1000" dirty="0" smtClean="0">
                <a:latin typeface="Tw Cen MT" panose="020B0602020104020603" pitchFamily="34" charset="0"/>
              </a:rPr>
              <a:t>TPI. Royal Institution of Surveyor Malaysia (RISM) was appointed </a:t>
            </a:r>
            <a:r>
              <a:rPr lang="en-US" sz="1000" dirty="0">
                <a:latin typeface="Tw Cen MT" panose="020B0602020104020603" pitchFamily="34" charset="0"/>
              </a:rPr>
              <a:t>on </a:t>
            </a:r>
            <a:r>
              <a:rPr lang="en-US" sz="1000" dirty="0" smtClean="0">
                <a:latin typeface="Tw Cen MT" panose="020B0602020104020603" pitchFamily="34" charset="0"/>
              </a:rPr>
              <a:t>12 Dec </a:t>
            </a:r>
            <a:r>
              <a:rPr lang="en-US" sz="1000" dirty="0">
                <a:latin typeface="Tw Cen MT" panose="020B0602020104020603" pitchFamily="34" charset="0"/>
              </a:rPr>
              <a:t>2017 as the consultant to </a:t>
            </a:r>
            <a:r>
              <a:rPr lang="en-US" sz="1000" dirty="0" smtClean="0">
                <a:latin typeface="Tw Cen MT" panose="020B0602020104020603" pitchFamily="34" charset="0"/>
              </a:rPr>
              <a:t>develop the RR and </a:t>
            </a:r>
            <a:r>
              <a:rPr lang="en-US" sz="1000" dirty="0">
                <a:latin typeface="Tw Cen MT" panose="020B0602020104020603" pitchFamily="34" charset="0"/>
              </a:rPr>
              <a:t>to </a:t>
            </a:r>
            <a:r>
              <a:rPr lang="en-US" sz="1000" dirty="0" smtClean="0">
                <a:latin typeface="Tw Cen MT" panose="020B0602020104020603" pitchFamily="34" charset="0"/>
              </a:rPr>
              <a:t>prepare the TPI with a completion date of 12 Dec 2018 </a:t>
            </a:r>
            <a:r>
              <a:rPr lang="en-US" sz="1000" dirty="0" smtClean="0">
                <a:solidFill>
                  <a:srgbClr val="FF0000"/>
                </a:solidFill>
                <a:latin typeface="Tw Cen MT" panose="020B0602020104020603" pitchFamily="34" charset="0"/>
              </a:rPr>
              <a:t>.</a:t>
            </a:r>
            <a:r>
              <a:rPr lang="en-US" sz="1000" dirty="0" smtClean="0">
                <a:latin typeface="Tw Cen MT" panose="020B0602020104020603" pitchFamily="34" charset="0"/>
              </a:rPr>
              <a:t>The </a:t>
            </a:r>
            <a:r>
              <a:rPr lang="en-US" sz="1000" dirty="0">
                <a:latin typeface="Tw Cen MT" panose="020B0602020104020603" pitchFamily="34" charset="0"/>
              </a:rPr>
              <a:t>RR will be </a:t>
            </a:r>
            <a:r>
              <a:rPr lang="en-US" sz="1000" dirty="0" smtClean="0">
                <a:latin typeface="Tw Cen MT" panose="020B0602020104020603" pitchFamily="34" charset="0"/>
              </a:rPr>
              <a:t>developed </a:t>
            </a:r>
            <a:r>
              <a:rPr lang="en-US" sz="1000" dirty="0">
                <a:latin typeface="Tw Cen MT" panose="020B0602020104020603" pitchFamily="34" charset="0"/>
              </a:rPr>
              <a:t>by taking into consideration the following factors :</a:t>
            </a:r>
          </a:p>
          <a:p>
            <a:pPr marL="171450" indent="-171450" algn="just">
              <a:buFont typeface="Arial" panose="020B0604020202020204" pitchFamily="34" charset="0"/>
              <a:buChar char="•"/>
            </a:pPr>
            <a:r>
              <a:rPr lang="en-US" sz="1000" dirty="0" smtClean="0">
                <a:latin typeface="Tw Cen MT" panose="020B0602020104020603" pitchFamily="34" charset="0"/>
              </a:rPr>
              <a:t>Standard </a:t>
            </a:r>
            <a:r>
              <a:rPr lang="en-US" sz="1000" dirty="0">
                <a:latin typeface="Tw Cen MT" panose="020B0602020104020603" pitchFamily="34" charset="0"/>
              </a:rPr>
              <a:t>Method of Measurement 2 (SMM2)</a:t>
            </a:r>
          </a:p>
          <a:p>
            <a:pPr marL="171450" indent="-171450" algn="just">
              <a:buFont typeface="Arial" panose="020B0604020202020204" pitchFamily="34" charset="0"/>
              <a:buChar char="•"/>
            </a:pPr>
            <a:r>
              <a:rPr lang="en-US" sz="1000" dirty="0" smtClean="0">
                <a:latin typeface="Tw Cen MT" panose="020B0602020104020603" pitchFamily="34" charset="0"/>
              </a:rPr>
              <a:t>The </a:t>
            </a:r>
            <a:r>
              <a:rPr lang="en-US" sz="1000" dirty="0">
                <a:latin typeface="Tw Cen MT" panose="020B0602020104020603" pitchFamily="34" charset="0"/>
              </a:rPr>
              <a:t>base year is 2016</a:t>
            </a:r>
          </a:p>
          <a:p>
            <a:pPr marL="171450" indent="-171450">
              <a:buFont typeface="Arial" panose="020B0604020202020204" pitchFamily="34" charset="0"/>
              <a:buChar char="•"/>
            </a:pPr>
            <a:r>
              <a:rPr lang="en-US" sz="1000" dirty="0" smtClean="0">
                <a:latin typeface="Tw Cen MT" panose="020B0602020104020603" pitchFamily="34" charset="0"/>
              </a:rPr>
              <a:t>The </a:t>
            </a:r>
            <a:r>
              <a:rPr lang="en-US" sz="1000" dirty="0">
                <a:latin typeface="Tw Cen MT" panose="020B0602020104020603" pitchFamily="34" charset="0"/>
              </a:rPr>
              <a:t>location base rate is </a:t>
            </a:r>
            <a:r>
              <a:rPr lang="en-US" sz="1000" dirty="0" smtClean="0">
                <a:latin typeface="Tw Cen MT" panose="020B0602020104020603" pitchFamily="34" charset="0"/>
              </a:rPr>
              <a:t>in the </a:t>
            </a:r>
            <a:r>
              <a:rPr lang="en-US" sz="1000" dirty="0" err="1">
                <a:latin typeface="Tw Cen MT" panose="020B0602020104020603" pitchFamily="34" charset="0"/>
              </a:rPr>
              <a:t>Klang</a:t>
            </a:r>
            <a:r>
              <a:rPr lang="en-US" sz="1000" dirty="0">
                <a:latin typeface="Tw Cen MT" panose="020B0602020104020603" pitchFamily="34" charset="0"/>
              </a:rPr>
              <a:t> Valley area (KL and Selangor</a:t>
            </a:r>
            <a:r>
              <a:rPr lang="en-US" sz="1000" dirty="0" smtClean="0">
                <a:latin typeface="Tw Cen MT" panose="020B0602020104020603" pitchFamily="34" charset="0"/>
              </a:rPr>
              <a:t>)</a:t>
            </a:r>
          </a:p>
          <a:p>
            <a:pPr marL="171450" indent="-171450">
              <a:buFont typeface="Arial" panose="020B0604020202020204" pitchFamily="34" charset="0"/>
              <a:buChar char="•"/>
            </a:pPr>
            <a:endParaRPr lang="en-US" sz="1000" dirty="0">
              <a:latin typeface="Tw Cen MT" panose="020B0602020104020603" pitchFamily="34" charset="0"/>
            </a:endParaRPr>
          </a:p>
          <a:p>
            <a:r>
              <a:rPr lang="en-US" sz="1000" dirty="0" smtClean="0">
                <a:latin typeface="Tw Cen MT" panose="020B0602020104020603" pitchFamily="34" charset="0"/>
              </a:rPr>
              <a:t>As of June 2018, the Ready Reckoner is 60% completed. </a:t>
            </a: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P5-080</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39700">
                  <a:extLst>
                    <a:ext uri="{9D8B030D-6E8A-4147-A177-3AD203B41FA5}">
                      <a16:colId xmlns:a16="http://schemas.microsoft.com/office/drawing/2014/main" val="2124581660"/>
                    </a:ext>
                  </a:extLst>
                </a:gridCol>
                <a:gridCol w="1414131">
                  <a:extLst>
                    <a:ext uri="{9D8B030D-6E8A-4147-A177-3AD203B41FA5}">
                      <a16:colId xmlns:a16="http://schemas.microsoft.com/office/drawing/2014/main" val="3372148144"/>
                    </a:ext>
                  </a:extLst>
                </a:gridCol>
                <a:gridCol w="1382232">
                  <a:extLst>
                    <a:ext uri="{9D8B030D-6E8A-4147-A177-3AD203B41FA5}">
                      <a16:colId xmlns:a16="http://schemas.microsoft.com/office/drawing/2014/main" val="384475541"/>
                    </a:ext>
                  </a:extLst>
                </a:gridCol>
                <a:gridCol w="1350335">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a:lnSpc>
                          <a:spcPct val="100000"/>
                        </a:lnSpc>
                      </a:pPr>
                      <a:r>
                        <a:rPr lang="en-US" sz="900" kern="1200" dirty="0" smtClean="0">
                          <a:solidFill>
                            <a:srgbClr val="000000"/>
                          </a:solidFill>
                          <a:latin typeface="Tw Cen MT" pitchFamily="34" charset="0"/>
                          <a:ea typeface="+mn-ea"/>
                          <a:cs typeface="Arial" panose="020B0604020202020204" pitchFamily="34" charset="0"/>
                        </a:rPr>
                        <a:t>Methodology  of Tender  Price Index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cs typeface="Arial" panose="020B0604020202020204" pitchFamily="34" charset="0"/>
                        </a:rPr>
                        <a:t>Ready </a:t>
                      </a:r>
                      <a:r>
                        <a:rPr lang="en-US" sz="900" dirty="0" err="1" smtClean="0">
                          <a:solidFill>
                            <a:schemeClr val="tx1"/>
                          </a:solidFill>
                          <a:latin typeface="Tw Cen MT" pitchFamily="34" charset="0"/>
                          <a:cs typeface="Arial" panose="020B0604020202020204" pitchFamily="34" charset="0"/>
                        </a:rPr>
                        <a:t>Reckoner</a:t>
                      </a:r>
                      <a:r>
                        <a:rPr lang="en-US" sz="900" dirty="0" smtClean="0">
                          <a:solidFill>
                            <a:schemeClr val="tx1"/>
                          </a:solidFill>
                          <a:latin typeface="Tw Cen MT" pitchFamily="34" charset="0"/>
                          <a:cs typeface="Arial" panose="020B0604020202020204" pitchFamily="34" charset="0"/>
                        </a:rPr>
                        <a:t>  (RR)</a:t>
                      </a:r>
                    </a:p>
                    <a:p>
                      <a:pPr>
                        <a:lnSpc>
                          <a:spcPct val="100000"/>
                        </a:lnSpc>
                      </a:pPr>
                      <a:r>
                        <a:rPr lang="en-US" sz="900" dirty="0" smtClean="0">
                          <a:solidFill>
                            <a:schemeClr val="tx1"/>
                          </a:solidFill>
                          <a:latin typeface="Tw Cen MT" pitchFamily="34" charset="0"/>
                          <a:cs typeface="Arial" panose="020B0604020202020204" pitchFamily="34" charset="0"/>
                        </a:rPr>
                        <a:t>30%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cs typeface="Arial" panose="020B0604020202020204" pitchFamily="34" charset="0"/>
                        </a:rPr>
                        <a:t>Ready </a:t>
                      </a:r>
                      <a:r>
                        <a:rPr lang="en-US" sz="900" dirty="0" err="1" smtClean="0">
                          <a:solidFill>
                            <a:schemeClr val="tx1"/>
                          </a:solidFill>
                          <a:latin typeface="Tw Cen MT" pitchFamily="34" charset="0"/>
                          <a:cs typeface="Arial" panose="020B0604020202020204" pitchFamily="34" charset="0"/>
                        </a:rPr>
                        <a:t>Reckoner</a:t>
                      </a:r>
                      <a:r>
                        <a:rPr lang="en-US" sz="900" dirty="0" smtClean="0">
                          <a:solidFill>
                            <a:schemeClr val="tx1"/>
                          </a:solidFill>
                          <a:latin typeface="Tw Cen MT" pitchFamily="34" charset="0"/>
                          <a:cs typeface="Arial" panose="020B0604020202020204" pitchFamily="34" charset="0"/>
                        </a:rPr>
                        <a:t>  (RR)</a:t>
                      </a:r>
                    </a:p>
                    <a:p>
                      <a:pPr>
                        <a:lnSpc>
                          <a:spcPct val="100000"/>
                        </a:lnSpc>
                      </a:pPr>
                      <a:r>
                        <a:rPr lang="en-US" sz="900" dirty="0" smtClean="0">
                          <a:solidFill>
                            <a:schemeClr val="tx1"/>
                          </a:solidFill>
                          <a:latin typeface="Tw Cen MT" pitchFamily="34" charset="0"/>
                          <a:cs typeface="Arial" panose="020B0604020202020204" pitchFamily="34" charset="0"/>
                        </a:rPr>
                        <a:t>100%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cs typeface="Arial" panose="020B0604020202020204" pitchFamily="34" charset="0"/>
                        </a:rPr>
                        <a:t>Automation  of  Tender Price Index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cs typeface="Arial" panose="020B0604020202020204" pitchFamily="34" charset="0"/>
                        </a:rPr>
                        <a:t>Online Tender Price Index  published</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Tree>
    <p:extLst>
      <p:ext uri="{BB962C8B-B14F-4D97-AF65-F5344CB8AC3E}">
        <p14:creationId xmlns:p14="http://schemas.microsoft.com/office/powerpoint/2010/main" val="341718929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 Sariah Abdul Karib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Mohd Zaid Zakaria</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Nazir Muhamad Nor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434520"/>
          <a:ext cx="4731489" cy="1322832"/>
        </p:xfrm>
        <a:graphic>
          <a:graphicData uri="http://schemas.openxmlformats.org/drawingml/2006/table">
            <a:tbl>
              <a:tblPr firstRow="1" bandRow="1">
                <a:tableStyleId>{5C22544A-7EE6-4342-B048-85BDC9FD1C3A}</a:tableStyleId>
              </a:tblPr>
              <a:tblGrid>
                <a:gridCol w="4731489">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fontAlgn="auto">
                        <a:spcBef>
                          <a:spcPts val="0"/>
                        </a:spcBef>
                        <a:spcAft>
                          <a:spcPts val="0"/>
                        </a:spcAft>
                        <a:defRPr/>
                      </a:pPr>
                      <a:r>
                        <a:rPr lang="en-MY" sz="1000" b="0" kern="1200" dirty="0" smtClean="0">
                          <a:solidFill>
                            <a:schemeClr val="tx1"/>
                          </a:solidFill>
                          <a:latin typeface="Tw Cen MT" panose="020B0602020104020603" pitchFamily="34" charset="0"/>
                          <a:ea typeface="+mn-ea"/>
                          <a:cs typeface="+mn-cs"/>
                        </a:rPr>
                        <a:t>Lifecycle Costing Information covering residential, commercials and highways published by Q3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P5 - Enhance availability of strategic information via NCIIC</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P5a - Enhance price and cost information on industry resources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93271"/>
            <a:ext cx="6864535" cy="3170099"/>
          </a:xfrm>
          <a:prstGeom prst="rect">
            <a:avLst/>
          </a:prstGeom>
          <a:noFill/>
        </p:spPr>
        <p:txBody>
          <a:bodyPr wrap="square" rtlCol="0">
            <a:spAutoFit/>
          </a:bodyPr>
          <a:lstStyle/>
          <a:p>
            <a:r>
              <a:rPr lang="en-US" sz="1000" dirty="0">
                <a:latin typeface="Tw Cen MT" panose="020B0602020104020603" pitchFamily="34" charset="0"/>
              </a:rPr>
              <a:t>This KPI is under the purview of IWG12.</a:t>
            </a:r>
          </a:p>
          <a:p>
            <a:endParaRPr lang="en-US" sz="500" b="1" dirty="0" smtClean="0">
              <a:latin typeface="Tw Cen MT" panose="020B0602020104020603" pitchFamily="34" charset="0"/>
            </a:endParaRPr>
          </a:p>
          <a:p>
            <a:r>
              <a:rPr lang="en-US" sz="1000" b="1" dirty="0" smtClean="0">
                <a:latin typeface="Tw Cen MT" panose="020B0602020104020603" pitchFamily="34" charset="0"/>
              </a:rPr>
              <a:t>Life </a:t>
            </a:r>
            <a:r>
              <a:rPr lang="en-US" sz="1000" b="1" dirty="0">
                <a:latin typeface="Tw Cen MT" panose="020B0602020104020603" pitchFamily="34" charset="0"/>
              </a:rPr>
              <a:t>Cycle Costing (LCC)</a:t>
            </a:r>
          </a:p>
          <a:p>
            <a:pPr algn="just"/>
            <a:r>
              <a:rPr lang="en-US" sz="1000" dirty="0" smtClean="0">
                <a:latin typeface="Tw Cen MT" panose="020B0602020104020603" pitchFamily="34" charset="0"/>
              </a:rPr>
              <a:t>LCC </a:t>
            </a:r>
            <a:r>
              <a:rPr lang="en-US" sz="1000" dirty="0">
                <a:latin typeface="Tw Cen MT" panose="020B0602020104020603" pitchFamily="34" charset="0"/>
              </a:rPr>
              <a:t>is an economic assessment that </a:t>
            </a:r>
            <a:r>
              <a:rPr lang="en-US" sz="1000" dirty="0" smtClean="0">
                <a:latin typeface="Tw Cen MT" panose="020B0602020104020603" pitchFamily="34" charset="0"/>
              </a:rPr>
              <a:t>covers the </a:t>
            </a:r>
            <a:r>
              <a:rPr lang="en-US" sz="1000" dirty="0">
                <a:latin typeface="Tw Cen MT" panose="020B0602020104020603" pitchFamily="34" charset="0"/>
              </a:rPr>
              <a:t>total cost of an asset which </a:t>
            </a:r>
            <a:r>
              <a:rPr lang="en-US" sz="1000" dirty="0" smtClean="0">
                <a:latin typeface="Tw Cen MT" panose="020B0602020104020603" pitchFamily="34" charset="0"/>
              </a:rPr>
              <a:t>converts </a:t>
            </a:r>
            <a:r>
              <a:rPr lang="en-US" sz="1000" dirty="0">
                <a:latin typeface="Tw Cen MT" panose="020B0602020104020603" pitchFamily="34" charset="0"/>
              </a:rPr>
              <a:t>initial and future costs including maintenance, operation and disposal costs throughout its life span to </a:t>
            </a:r>
            <a:r>
              <a:rPr lang="en-US" sz="1000" dirty="0" smtClean="0">
                <a:latin typeface="Tw Cen MT" panose="020B0602020104020603" pitchFamily="34" charset="0"/>
              </a:rPr>
              <a:t>the present </a:t>
            </a:r>
            <a:r>
              <a:rPr lang="en-US" sz="1000" dirty="0">
                <a:latin typeface="Tw Cen MT" panose="020B0602020104020603" pitchFamily="34" charset="0"/>
              </a:rPr>
              <a:t>year. The study </a:t>
            </a:r>
            <a:r>
              <a:rPr lang="en-US" sz="1000" dirty="0" smtClean="0">
                <a:latin typeface="Tw Cen MT" panose="020B0602020104020603" pitchFamily="34" charset="0"/>
              </a:rPr>
              <a:t>focuses </a:t>
            </a:r>
            <a:r>
              <a:rPr lang="en-US" sz="1000" dirty="0">
                <a:latin typeface="Tw Cen MT" panose="020B0602020104020603" pitchFamily="34" charset="0"/>
              </a:rPr>
              <a:t>on the LCC at the project level for selected construction projects, namely highway, social housing and office building.</a:t>
            </a:r>
          </a:p>
          <a:p>
            <a:pPr algn="just"/>
            <a:endParaRPr lang="en-US" sz="500" dirty="0">
              <a:latin typeface="Tw Cen MT" panose="020B0602020104020603" pitchFamily="34" charset="0"/>
            </a:endParaRPr>
          </a:p>
          <a:p>
            <a:pPr algn="just"/>
            <a:r>
              <a:rPr lang="en-US" sz="1000" b="1" dirty="0" smtClean="0">
                <a:latin typeface="Tw Cen MT" panose="020B0602020104020603" pitchFamily="34" charset="0"/>
              </a:rPr>
              <a:t>Study on Proposal on Management of LCC Data</a:t>
            </a:r>
          </a:p>
          <a:p>
            <a:pPr algn="just"/>
            <a:r>
              <a:rPr lang="en-US" sz="1000" dirty="0" smtClean="0">
                <a:latin typeface="Tw Cen MT" panose="020B0602020104020603" pitchFamily="34" charset="0"/>
              </a:rPr>
              <a:t>MCM Value was appointed to conduct the Life Cycle Costing Study and the study was completed on 15 Sep 2017. The </a:t>
            </a:r>
            <a:r>
              <a:rPr lang="en-US" sz="1000" dirty="0">
                <a:latin typeface="Tw Cen MT" panose="020B0602020104020603" pitchFamily="34" charset="0"/>
              </a:rPr>
              <a:t>LCC study was presented and endorsed </a:t>
            </a:r>
            <a:r>
              <a:rPr lang="en-US" sz="1000" dirty="0" smtClean="0">
                <a:latin typeface="Tw Cen MT" panose="020B0602020104020603" pitchFamily="34" charset="0"/>
              </a:rPr>
              <a:t>at the IWG-12 meeting on 29 Dec 2017. The recommendations of the study are as follows :</a:t>
            </a:r>
          </a:p>
          <a:p>
            <a:pPr algn="just"/>
            <a:endParaRPr lang="en-US" sz="1000" dirty="0" smtClean="0">
              <a:latin typeface="Tw Cen MT" panose="020B0602020104020603" pitchFamily="34" charset="0"/>
            </a:endParaRPr>
          </a:p>
          <a:p>
            <a:pPr marL="171450" indent="-171450" algn="just">
              <a:buFont typeface="Arial" panose="020B0604020202020204" pitchFamily="34" charset="0"/>
              <a:buChar char="•"/>
            </a:pPr>
            <a:r>
              <a:rPr lang="en-US" sz="1000" dirty="0" smtClean="0">
                <a:latin typeface="Tw Cen MT" panose="020B0602020104020603" pitchFamily="34" charset="0"/>
              </a:rPr>
              <a:t>Greater awareness and commitment from authorities for LCC data collection</a:t>
            </a:r>
          </a:p>
          <a:p>
            <a:pPr marL="171450" indent="-171450" algn="just">
              <a:buFont typeface="Arial" panose="020B0604020202020204" pitchFamily="34" charset="0"/>
              <a:buChar char="•"/>
            </a:pPr>
            <a:r>
              <a:rPr lang="en-US" sz="1000" dirty="0" smtClean="0">
                <a:latin typeface="Tw Cen MT" panose="020B0602020104020603" pitchFamily="34" charset="0"/>
              </a:rPr>
              <a:t>CIDB will champion the preparation of National LCC Guide</a:t>
            </a:r>
          </a:p>
          <a:p>
            <a:pPr marL="171450" indent="-171450" algn="just">
              <a:buFont typeface="Arial" panose="020B0604020202020204" pitchFamily="34" charset="0"/>
              <a:buChar char="•"/>
            </a:pPr>
            <a:r>
              <a:rPr lang="en-US" sz="1000" dirty="0" smtClean="0">
                <a:latin typeface="Tw Cen MT" panose="020B0602020104020603" pitchFamily="34" charset="0"/>
              </a:rPr>
              <a:t>More advanced study at elemental and component level to be pursued by CIDB</a:t>
            </a:r>
          </a:p>
          <a:p>
            <a:pPr marL="171450" indent="-171450" algn="just">
              <a:buFont typeface="Arial" panose="020B0604020202020204" pitchFamily="34" charset="0"/>
              <a:buChar char="•"/>
            </a:pPr>
            <a:r>
              <a:rPr lang="en-US" sz="1000" dirty="0" smtClean="0">
                <a:latin typeface="Tw Cen MT" panose="020B0602020104020603" pitchFamily="34" charset="0"/>
              </a:rPr>
              <a:t>CIDB to regulate the LCC requirements to be submitted by facility management and maintenance contractors as part of their license renewal</a:t>
            </a:r>
          </a:p>
          <a:p>
            <a:pPr marL="171450" indent="-171450" algn="just">
              <a:buFont typeface="Arial" panose="020B0604020202020204" pitchFamily="34" charset="0"/>
              <a:buChar char="•"/>
            </a:pPr>
            <a:r>
              <a:rPr lang="en-US" sz="1000" dirty="0" smtClean="0">
                <a:latin typeface="Tw Cen MT" panose="020B0602020104020603" pitchFamily="34" charset="0"/>
              </a:rPr>
              <a:t>CIDB to spearhead the possibility of enacting an Act of Parliament that requires the assets of certain value to have LCC database</a:t>
            </a:r>
          </a:p>
          <a:p>
            <a:pPr marL="171450" indent="-171450">
              <a:buFont typeface="Arial" panose="020B0604020202020204" pitchFamily="34" charset="0"/>
              <a:buChar char="•"/>
            </a:pPr>
            <a:endParaRPr lang="en-US" sz="1000" dirty="0" smtClean="0">
              <a:latin typeface="Tw Cen MT" panose="020B0602020104020603" pitchFamily="34" charset="0"/>
            </a:endParaRPr>
          </a:p>
          <a:p>
            <a:r>
              <a:rPr lang="en-US" sz="1000" b="1" dirty="0" smtClean="0">
                <a:latin typeface="Tw Cen MT" panose="020B0602020104020603" pitchFamily="34" charset="0"/>
              </a:rPr>
              <a:t>Automation of LCC </a:t>
            </a:r>
          </a:p>
          <a:p>
            <a:r>
              <a:rPr lang="en-US" sz="1000" dirty="0" smtClean="0">
                <a:latin typeface="Tw Cen MT" panose="020B0602020104020603" pitchFamily="34" charset="0"/>
              </a:rPr>
              <a:t>The LCC automation system is at 30% progress and ready for tendering process.</a:t>
            </a:r>
            <a:endParaRPr lang="en-US" sz="1000" dirty="0">
              <a:solidFill>
                <a:srgbClr val="FF0000"/>
              </a:solidFill>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P5-081</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82233">
                  <a:extLst>
                    <a:ext uri="{9D8B030D-6E8A-4147-A177-3AD203B41FA5}">
                      <a16:colId xmlns:a16="http://schemas.microsoft.com/office/drawing/2014/main" val="3372148144"/>
                    </a:ext>
                  </a:extLst>
                </a:gridCol>
                <a:gridCol w="1382232">
                  <a:extLst>
                    <a:ext uri="{9D8B030D-6E8A-4147-A177-3AD203B41FA5}">
                      <a16:colId xmlns:a16="http://schemas.microsoft.com/office/drawing/2014/main" val="384475541"/>
                    </a:ext>
                  </a:extLst>
                </a:gridCol>
                <a:gridCol w="1350335">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a:lnSpc>
                          <a:spcPct val="100000"/>
                        </a:lnSpc>
                      </a:pPr>
                      <a:r>
                        <a:rPr lang="en-US" sz="900" dirty="0" smtClean="0">
                          <a:solidFill>
                            <a:schemeClr val="tx1"/>
                          </a:solidFill>
                          <a:latin typeface="Tw Cen MT" pitchFamily="34" charset="0"/>
                        </a:rPr>
                        <a:t>Study on the Proposal for Management of Data</a:t>
                      </a:r>
                      <a:endParaRPr lang="en-MY" sz="900" dirty="0" smtClean="0">
                        <a:solidFill>
                          <a:schemeClr val="tx1"/>
                        </a:solidFill>
                        <a:latin typeface="Tw Cen MT" pitchFamily="34" charset="0"/>
                      </a:endParaRPr>
                    </a:p>
                    <a:p>
                      <a:pPr>
                        <a:lnSpc>
                          <a:spcPct val="100000"/>
                        </a:lnSpc>
                      </a:pPr>
                      <a:r>
                        <a:rPr lang="en-US" sz="900" dirty="0" smtClean="0">
                          <a:solidFill>
                            <a:schemeClr val="tx1"/>
                          </a:solidFill>
                          <a:latin typeface="Tw Cen MT" pitchFamily="34" charset="0"/>
                        </a:rPr>
                        <a:t>Life Cycle Costing (LCC) </a:t>
                      </a:r>
                      <a:endParaRPr lang="en-MY" sz="900" dirty="0" smtClean="0">
                        <a:solidFill>
                          <a:schemeClr val="tx1"/>
                        </a:solidFill>
                        <a:latin typeface="Tw Cen MT" pitchFamily="34" charset="0"/>
                      </a:endParaRPr>
                    </a:p>
                    <a:p>
                      <a:pPr>
                        <a:lnSpc>
                          <a:spcPct val="100000"/>
                        </a:lnSpc>
                      </a:pPr>
                      <a:r>
                        <a:rPr lang="en-US" sz="900" dirty="0" smtClean="0">
                          <a:solidFill>
                            <a:schemeClr val="tx1"/>
                          </a:solidFill>
                          <a:latin typeface="Tw Cen MT" pitchFamily="34" charset="0"/>
                        </a:rPr>
                        <a:t>for  Construction Projects in Malaysia</a:t>
                      </a:r>
                      <a:r>
                        <a:rPr lang="en-US" sz="900" dirty="0" smtClean="0">
                          <a:solidFill>
                            <a:schemeClr val="tx1"/>
                          </a:solidFill>
                          <a:latin typeface="Tw Cen MT" pitchFamily="34" charset="0"/>
                          <a:cs typeface="Arial" panose="020B0604020202020204" pitchFamily="34" charset="0"/>
                        </a:rPr>
                        <a:t>15%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rPr>
                        <a:t>Study on the Proposal</a:t>
                      </a:r>
                      <a:r>
                        <a:rPr lang="en-US" sz="900" baseline="0" dirty="0" smtClean="0">
                          <a:solidFill>
                            <a:schemeClr val="tx1"/>
                          </a:solidFill>
                          <a:latin typeface="Tw Cen MT" pitchFamily="34" charset="0"/>
                        </a:rPr>
                        <a:t> </a:t>
                      </a:r>
                      <a:r>
                        <a:rPr lang="en-US" sz="900" dirty="0" smtClean="0">
                          <a:solidFill>
                            <a:schemeClr val="tx1"/>
                          </a:solidFill>
                          <a:latin typeface="Tw Cen MT" pitchFamily="34" charset="0"/>
                        </a:rPr>
                        <a:t>for Management of Data Life Cycle Costing (LCC) for  Construction Projects in Malaysia</a:t>
                      </a:r>
                      <a:r>
                        <a:rPr lang="en-US" sz="900" baseline="0" dirty="0" smtClean="0">
                          <a:solidFill>
                            <a:schemeClr val="tx1"/>
                          </a:solidFill>
                          <a:latin typeface="Tw Cen MT" pitchFamily="34" charset="0"/>
                          <a:cs typeface="Arial" panose="020B0604020202020204" pitchFamily="34" charset="0"/>
                        </a:rPr>
                        <a:t> </a:t>
                      </a:r>
                      <a:r>
                        <a:rPr lang="en-US" sz="900" dirty="0" smtClean="0">
                          <a:solidFill>
                            <a:schemeClr val="tx1"/>
                          </a:solidFill>
                          <a:latin typeface="Tw Cen MT" pitchFamily="34" charset="0"/>
                          <a:cs typeface="Arial" panose="020B0604020202020204" pitchFamily="34" charset="0"/>
                        </a:rPr>
                        <a:t>100%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cs typeface="Arial" panose="020B0604020202020204" pitchFamily="34" charset="0"/>
                        </a:rPr>
                        <a:t>Automation  of LCC</a:t>
                      </a:r>
                    </a:p>
                    <a:p>
                      <a:pPr>
                        <a:lnSpc>
                          <a:spcPct val="100000"/>
                        </a:lnSpc>
                      </a:pPr>
                      <a:r>
                        <a:rPr lang="en-US" sz="900" dirty="0" smtClean="0">
                          <a:solidFill>
                            <a:schemeClr val="tx1"/>
                          </a:solidFill>
                          <a:latin typeface="Tw Cen MT" pitchFamily="34" charset="0"/>
                          <a:cs typeface="Arial" panose="020B0604020202020204" pitchFamily="34" charset="0"/>
                        </a:rPr>
                        <a:t>50%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cs typeface="Arial" panose="020B0604020202020204" pitchFamily="34" charset="0"/>
                        </a:rPr>
                        <a:t>Automation  of LCC</a:t>
                      </a:r>
                    </a:p>
                    <a:p>
                      <a:pPr>
                        <a:lnSpc>
                          <a:spcPct val="100000"/>
                        </a:lnSpc>
                      </a:pPr>
                      <a:r>
                        <a:rPr lang="en-US" sz="900" dirty="0" smtClean="0">
                          <a:solidFill>
                            <a:schemeClr val="tx1"/>
                          </a:solidFill>
                          <a:latin typeface="Tw Cen MT" pitchFamily="34" charset="0"/>
                          <a:cs typeface="Arial" panose="020B0604020202020204" pitchFamily="34" charset="0"/>
                        </a:rPr>
                        <a:t>100%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chemeClr val="tx1"/>
                          </a:solidFill>
                          <a:latin typeface="Tw Cen MT" pitchFamily="34" charset="0"/>
                          <a:cs typeface="Arial" panose="020B0604020202020204" pitchFamily="34" charset="0"/>
                        </a:rPr>
                        <a:t>Online LCC published</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Tree>
    <p:extLst>
      <p:ext uri="{BB962C8B-B14F-4D97-AF65-F5344CB8AC3E}">
        <p14:creationId xmlns:p14="http://schemas.microsoft.com/office/powerpoint/2010/main" val="32559039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 Sariah Abdul Karib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Mohd Zaid Zakaria</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Nazir Muhamad Nor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87685"/>
          <a:ext cx="4944141" cy="1179643"/>
        </p:xfrm>
        <a:graphic>
          <a:graphicData uri="http://schemas.openxmlformats.org/drawingml/2006/table">
            <a:tbl>
              <a:tblPr firstRow="1" bandRow="1">
                <a:tableStyleId>{5C22544A-7EE6-4342-B048-85BDC9FD1C3A}</a:tableStyleId>
              </a:tblPr>
              <a:tblGrid>
                <a:gridCol w="4944141">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Labour and Plant Constant covering 4 major trade and type of plants published by Q3 2020</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P5 - Enhance availability of strategic information via NCIIC</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P5a - Enhance price and cost information on industry resources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5" y="4593271"/>
            <a:ext cx="6826436" cy="2785378"/>
          </a:xfrm>
          <a:prstGeom prst="rect">
            <a:avLst/>
          </a:prstGeom>
          <a:noFill/>
        </p:spPr>
        <p:txBody>
          <a:bodyPr wrap="square" rtlCol="0">
            <a:spAutoFit/>
          </a:bodyPr>
          <a:lstStyle/>
          <a:p>
            <a:r>
              <a:rPr lang="en-US" sz="1000" dirty="0">
                <a:latin typeface="Tw Cen MT" panose="020B0602020104020603" pitchFamily="34" charset="0"/>
              </a:rPr>
              <a:t>This KPI is under the purview of IWG12.</a:t>
            </a:r>
          </a:p>
          <a:p>
            <a:endParaRPr lang="en-US" sz="500" b="1" dirty="0" smtClean="0">
              <a:latin typeface="Tw Cen MT" panose="020B0602020104020603" pitchFamily="34" charset="0"/>
            </a:endParaRPr>
          </a:p>
          <a:p>
            <a:pPr algn="just"/>
            <a:r>
              <a:rPr lang="en-US" sz="1000" b="1" dirty="0" err="1" smtClean="0">
                <a:latin typeface="Tw Cen MT" panose="020B0602020104020603" pitchFamily="34" charset="0"/>
              </a:rPr>
              <a:t>Labour</a:t>
            </a:r>
            <a:r>
              <a:rPr lang="en-US" sz="1000" b="1" dirty="0" smtClean="0">
                <a:latin typeface="Tw Cen MT" panose="020B0602020104020603" pitchFamily="34" charset="0"/>
              </a:rPr>
              <a:t> &amp; Plant Constant (LPC)</a:t>
            </a:r>
          </a:p>
          <a:p>
            <a:pPr algn="just"/>
            <a:r>
              <a:rPr lang="en-US" sz="1000" dirty="0" smtClean="0">
                <a:latin typeface="Tw Cen MT" panose="020B0602020104020603" pitchFamily="34" charset="0"/>
              </a:rPr>
              <a:t>LPC provides </a:t>
            </a:r>
            <a:r>
              <a:rPr lang="en-US" sz="1000" dirty="0">
                <a:latin typeface="Tw Cen MT" panose="020B0602020104020603" pitchFamily="34" charset="0"/>
              </a:rPr>
              <a:t>basic information for manpower and </a:t>
            </a:r>
            <a:r>
              <a:rPr lang="en-US" sz="1000" dirty="0" smtClean="0">
                <a:latin typeface="Tw Cen MT" panose="020B0602020104020603" pitchFamily="34" charset="0"/>
              </a:rPr>
              <a:t>will be used as plant </a:t>
            </a:r>
            <a:r>
              <a:rPr lang="en-US" sz="1000" dirty="0">
                <a:latin typeface="Tw Cen MT" panose="020B0602020104020603" pitchFamily="34" charset="0"/>
              </a:rPr>
              <a:t>planning and a reference to gauge the efficiency of </a:t>
            </a:r>
            <a:r>
              <a:rPr lang="en-US" sz="1000" dirty="0" err="1">
                <a:latin typeface="Tw Cen MT" panose="020B0602020104020603" pitchFamily="34" charset="0"/>
              </a:rPr>
              <a:t>labour</a:t>
            </a:r>
            <a:r>
              <a:rPr lang="en-US" sz="1000" dirty="0">
                <a:latin typeface="Tw Cen MT" panose="020B0602020104020603" pitchFamily="34" charset="0"/>
              </a:rPr>
              <a:t> &amp;</a:t>
            </a:r>
            <a:r>
              <a:rPr lang="en-US" sz="1000" dirty="0" smtClean="0">
                <a:latin typeface="Tw Cen MT" panose="020B0602020104020603" pitchFamily="34" charset="0"/>
              </a:rPr>
              <a:t> </a:t>
            </a:r>
            <a:r>
              <a:rPr lang="en-US" sz="1000" dirty="0">
                <a:latin typeface="Tw Cen MT" panose="020B0602020104020603" pitchFamily="34" charset="0"/>
              </a:rPr>
              <a:t>plant constant in the building and civil </a:t>
            </a:r>
            <a:r>
              <a:rPr lang="en-US" sz="1000" dirty="0" smtClean="0">
                <a:latin typeface="Tw Cen MT" panose="020B0602020104020603" pitchFamily="34" charset="0"/>
              </a:rPr>
              <a:t>works. It is aimed at achieving </a:t>
            </a:r>
            <a:r>
              <a:rPr lang="en-US" sz="1000" dirty="0">
                <a:latin typeface="Tw Cen MT" panose="020B0602020104020603" pitchFamily="34" charset="0"/>
              </a:rPr>
              <a:t>higher productivity </a:t>
            </a:r>
            <a:r>
              <a:rPr lang="en-US" sz="1000" dirty="0" smtClean="0">
                <a:latin typeface="Tw Cen MT" panose="020B0602020104020603" pitchFamily="34" charset="0"/>
              </a:rPr>
              <a:t>as well as </a:t>
            </a:r>
            <a:r>
              <a:rPr lang="en-US" sz="1000" dirty="0">
                <a:latin typeface="Tw Cen MT" panose="020B0602020104020603" pitchFamily="34" charset="0"/>
              </a:rPr>
              <a:t>cost saving and maximizing </a:t>
            </a:r>
            <a:r>
              <a:rPr lang="en-US" sz="1000" dirty="0" smtClean="0">
                <a:latin typeface="Tw Cen MT" panose="020B0602020104020603" pitchFamily="34" charset="0"/>
              </a:rPr>
              <a:t>margin. LPC facilitates the </a:t>
            </a:r>
            <a:r>
              <a:rPr lang="en-US" sz="1000" dirty="0">
                <a:latin typeface="Tw Cen MT" panose="020B0602020104020603" pitchFamily="34" charset="0"/>
              </a:rPr>
              <a:t>comparison and analyzing </a:t>
            </a:r>
            <a:r>
              <a:rPr lang="en-US" sz="1000" dirty="0" smtClean="0">
                <a:latin typeface="Tw Cen MT" panose="020B0602020104020603" pitchFamily="34" charset="0"/>
              </a:rPr>
              <a:t>of project </a:t>
            </a:r>
            <a:r>
              <a:rPr lang="en-US" sz="1000" dirty="0">
                <a:latin typeface="Tw Cen MT" panose="020B0602020104020603" pitchFamily="34" charset="0"/>
              </a:rPr>
              <a:t>performance against the industry </a:t>
            </a:r>
            <a:r>
              <a:rPr lang="en-US" sz="1000" dirty="0" smtClean="0">
                <a:latin typeface="Tw Cen MT" panose="020B0602020104020603" pitchFamily="34" charset="0"/>
              </a:rPr>
              <a:t>norms. At the same time, it also assists in rectifying </a:t>
            </a:r>
            <a:r>
              <a:rPr lang="en-US" sz="1000" dirty="0">
                <a:latin typeface="Tw Cen MT" panose="020B0602020104020603" pitchFamily="34" charset="0"/>
              </a:rPr>
              <a:t>or </a:t>
            </a:r>
            <a:r>
              <a:rPr lang="en-US" sz="1000" dirty="0" smtClean="0">
                <a:latin typeface="Tw Cen MT" panose="020B0602020104020603" pitchFamily="34" charset="0"/>
              </a:rPr>
              <a:t>mitigating </a:t>
            </a:r>
            <a:r>
              <a:rPr lang="en-US" sz="1000" dirty="0">
                <a:latin typeface="Tw Cen MT" panose="020B0602020104020603" pitchFamily="34" charset="0"/>
              </a:rPr>
              <a:t>the </a:t>
            </a:r>
            <a:r>
              <a:rPr lang="en-US" sz="1000" dirty="0" smtClean="0">
                <a:latin typeface="Tw Cen MT" panose="020B0602020104020603" pitchFamily="34" charset="0"/>
              </a:rPr>
              <a:t>problems </a:t>
            </a:r>
            <a:r>
              <a:rPr lang="en-US" sz="1000" dirty="0">
                <a:latin typeface="Tw Cen MT" panose="020B0602020104020603" pitchFamily="34" charset="0"/>
              </a:rPr>
              <a:t>as </a:t>
            </a:r>
            <a:r>
              <a:rPr lang="en-US" sz="1000" dirty="0" smtClean="0">
                <a:latin typeface="Tw Cen MT" panose="020B0602020104020603" pitchFamily="34" charset="0"/>
              </a:rPr>
              <a:t>they exist.</a:t>
            </a:r>
            <a:endParaRPr lang="en-US" sz="1000" dirty="0">
              <a:latin typeface="Tw Cen MT" panose="020B0602020104020603" pitchFamily="34" charset="0"/>
            </a:endParaRPr>
          </a:p>
          <a:p>
            <a:pPr algn="just"/>
            <a:endParaRPr lang="en-US" sz="500" dirty="0">
              <a:latin typeface="Tw Cen MT" panose="020B0602020104020603" pitchFamily="34" charset="0"/>
            </a:endParaRPr>
          </a:p>
          <a:p>
            <a:pPr algn="just"/>
            <a:endParaRPr lang="en-US" sz="500" dirty="0">
              <a:latin typeface="Tw Cen MT" panose="020B0602020104020603" pitchFamily="34" charset="0"/>
            </a:endParaRPr>
          </a:p>
          <a:p>
            <a:pPr algn="just"/>
            <a:r>
              <a:rPr lang="en-US" sz="1000" b="1" dirty="0" smtClean="0">
                <a:latin typeface="Tw Cen MT" panose="020B0602020104020603" pitchFamily="34" charset="0"/>
              </a:rPr>
              <a:t>Development </a:t>
            </a:r>
            <a:r>
              <a:rPr lang="en-US" sz="1000" b="1" dirty="0">
                <a:latin typeface="Tw Cen MT" panose="020B0602020104020603" pitchFamily="34" charset="0"/>
              </a:rPr>
              <a:t>of LPC</a:t>
            </a:r>
          </a:p>
          <a:p>
            <a:pPr algn="just"/>
            <a:r>
              <a:rPr lang="en-US" sz="1000" dirty="0" smtClean="0">
                <a:latin typeface="Tw Cen MT" panose="020B0602020104020603" pitchFamily="34" charset="0"/>
              </a:rPr>
              <a:t>A </a:t>
            </a:r>
            <a:r>
              <a:rPr lang="en-US" sz="1000" dirty="0">
                <a:latin typeface="Tw Cen MT" panose="020B0602020104020603" pitchFamily="34" charset="0"/>
              </a:rPr>
              <a:t>technical committee has been established, chaired by JKR with members drawn </a:t>
            </a:r>
            <a:r>
              <a:rPr lang="en-US" sz="1000" dirty="0" smtClean="0">
                <a:latin typeface="Tw Cen MT" panose="020B0602020104020603" pitchFamily="34" charset="0"/>
              </a:rPr>
              <a:t>from the </a:t>
            </a:r>
            <a:r>
              <a:rPr lang="en-US" sz="1000" dirty="0">
                <a:latin typeface="Tw Cen MT" panose="020B0602020104020603" pitchFamily="34" charset="0"/>
              </a:rPr>
              <a:t>industry, including MBAM, RISM, JUBM, UTM, UNITAR, UITM, UM and </a:t>
            </a:r>
            <a:r>
              <a:rPr lang="en-US" sz="1000" dirty="0" smtClean="0">
                <a:latin typeface="Tw Cen MT" panose="020B0602020104020603" pitchFamily="34" charset="0"/>
              </a:rPr>
              <a:t>CIDB to steer the development of the LPC.</a:t>
            </a:r>
            <a:endParaRPr lang="en-MY" sz="1000" dirty="0">
              <a:latin typeface="Tw Cen MT" panose="020B0602020104020603" pitchFamily="34" charset="0"/>
            </a:endParaRPr>
          </a:p>
          <a:p>
            <a:pPr algn="just"/>
            <a:endParaRPr lang="en-US" sz="1000" dirty="0" smtClean="0">
              <a:latin typeface="Tw Cen MT" panose="020B0602020104020603" pitchFamily="34" charset="0"/>
            </a:endParaRPr>
          </a:p>
          <a:p>
            <a:pPr algn="just"/>
            <a:r>
              <a:rPr lang="en-US" sz="1000" dirty="0" smtClean="0">
                <a:latin typeface="Tw Cen MT" panose="020B0602020104020603" pitchFamily="34" charset="0"/>
              </a:rPr>
              <a:t>KH Alliance was </a:t>
            </a:r>
            <a:r>
              <a:rPr lang="en-US" sz="1000" dirty="0">
                <a:latin typeface="Tw Cen MT" panose="020B0602020104020603" pitchFamily="34" charset="0"/>
              </a:rPr>
              <a:t>appointed on </a:t>
            </a:r>
            <a:r>
              <a:rPr lang="en-US" sz="1000" dirty="0" smtClean="0">
                <a:latin typeface="Tw Cen MT" panose="020B0602020104020603" pitchFamily="34" charset="0"/>
              </a:rPr>
              <a:t>the 6 Dec 2017</a:t>
            </a:r>
            <a:r>
              <a:rPr lang="en-US" sz="1000" dirty="0">
                <a:latin typeface="Tw Cen MT" panose="020B0602020104020603" pitchFamily="34" charset="0"/>
              </a:rPr>
              <a:t> </a:t>
            </a:r>
            <a:r>
              <a:rPr lang="en-US" sz="1000" dirty="0" smtClean="0">
                <a:latin typeface="Tw Cen MT" panose="020B0602020104020603" pitchFamily="34" charset="0"/>
              </a:rPr>
              <a:t>to develop the LPC for a period of 13 months to be completed by Jan 2019.</a:t>
            </a:r>
          </a:p>
          <a:p>
            <a:pPr algn="just"/>
            <a:endParaRPr lang="en-US" sz="1000" dirty="0">
              <a:latin typeface="Tw Cen MT" panose="020B0602020104020603" pitchFamily="34" charset="0"/>
            </a:endParaRPr>
          </a:p>
          <a:p>
            <a:pPr algn="just"/>
            <a:r>
              <a:rPr lang="en-US" sz="1000" dirty="0" smtClean="0">
                <a:latin typeface="Tw Cen MT" panose="020B0602020104020603" pitchFamily="34" charset="0"/>
              </a:rPr>
              <a:t>Until June 2018, the progress of the LPC development is 25%.  The pilot test was done for the high rise apartment project for </a:t>
            </a:r>
            <a:r>
              <a:rPr lang="en-US" sz="1000" dirty="0" err="1" smtClean="0">
                <a:latin typeface="Tw Cen MT" panose="020B0602020104020603" pitchFamily="34" charset="0"/>
              </a:rPr>
              <a:t>labour</a:t>
            </a:r>
            <a:r>
              <a:rPr lang="en-US" sz="1000" dirty="0" smtClean="0">
                <a:latin typeface="Tw Cen MT" panose="020B0602020104020603" pitchFamily="34" charset="0"/>
              </a:rPr>
              <a:t> productivity in 3 trades for suspended floor consisting of concreting works, formwork and steel reinforcement works. In cooperation with JKR and the public sector, about 10 sites had been identified as case studies for data collection and analysis.  The sites are in Putrajaya, N. Sembilan, Selangor Johor, Kuala Lumpur and Penang. </a:t>
            </a:r>
            <a:endParaRPr lang="en-US" sz="500" dirty="0">
              <a:solidFill>
                <a:srgbClr val="FF0000"/>
              </a:solidFill>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P5-082</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82233">
                  <a:extLst>
                    <a:ext uri="{9D8B030D-6E8A-4147-A177-3AD203B41FA5}">
                      <a16:colId xmlns:a16="http://schemas.microsoft.com/office/drawing/2014/main" val="3372148144"/>
                    </a:ext>
                  </a:extLst>
                </a:gridCol>
                <a:gridCol w="1382232">
                  <a:extLst>
                    <a:ext uri="{9D8B030D-6E8A-4147-A177-3AD203B41FA5}">
                      <a16:colId xmlns:a16="http://schemas.microsoft.com/office/drawing/2014/main" val="384475541"/>
                    </a:ext>
                  </a:extLst>
                </a:gridCol>
                <a:gridCol w="1350335">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50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chemeClr val="tx1"/>
                          </a:solidFill>
                          <a:latin typeface="Tw Cen MT" pitchFamily="34" charset="0"/>
                          <a:cs typeface="Arial" panose="020B0604020202020204" pitchFamily="34" charset="0"/>
                        </a:rPr>
                        <a:t>Methodology for </a:t>
                      </a:r>
                      <a:r>
                        <a:rPr lang="en-US" sz="900" dirty="0" err="1" smtClean="0">
                          <a:solidFill>
                            <a:schemeClr val="tx1"/>
                          </a:solidFill>
                          <a:latin typeface="Tw Cen MT" pitchFamily="34" charset="0"/>
                          <a:cs typeface="Arial" panose="020B0604020202020204" pitchFamily="34" charset="0"/>
                        </a:rPr>
                        <a:t>Labour</a:t>
                      </a:r>
                      <a:r>
                        <a:rPr lang="en-US" sz="900" dirty="0" smtClean="0">
                          <a:solidFill>
                            <a:schemeClr val="tx1"/>
                          </a:solidFill>
                          <a:latin typeface="Tw Cen MT" pitchFamily="34" charset="0"/>
                          <a:cs typeface="Arial" panose="020B0604020202020204" pitchFamily="34" charset="0"/>
                        </a:rPr>
                        <a:t> &amp; Plant Constant 30%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chemeClr val="tx1"/>
                          </a:solidFill>
                          <a:latin typeface="Tw Cen MT" pitchFamily="34" charset="0"/>
                          <a:cs typeface="Arial" panose="020B0604020202020204" pitchFamily="34" charset="0"/>
                        </a:rPr>
                        <a:t>Methodology for </a:t>
                      </a:r>
                      <a:r>
                        <a:rPr lang="en-US" sz="900" dirty="0" err="1" smtClean="0">
                          <a:solidFill>
                            <a:schemeClr val="tx1"/>
                          </a:solidFill>
                          <a:latin typeface="Tw Cen MT" pitchFamily="34" charset="0"/>
                          <a:cs typeface="Arial" panose="020B0604020202020204" pitchFamily="34" charset="0"/>
                        </a:rPr>
                        <a:t>Labour</a:t>
                      </a:r>
                      <a:r>
                        <a:rPr lang="en-US" sz="900" dirty="0" smtClean="0">
                          <a:solidFill>
                            <a:schemeClr val="tx1"/>
                          </a:solidFill>
                          <a:latin typeface="Tw Cen MT" pitchFamily="34" charset="0"/>
                          <a:cs typeface="Arial" panose="020B0604020202020204" pitchFamily="34" charset="0"/>
                        </a:rPr>
                        <a:t> &amp; Plant Constant 100%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tx1"/>
                          </a:solidFill>
                          <a:latin typeface="Tw Cen MT" pitchFamily="34" charset="0"/>
                          <a:cs typeface="Arial" panose="020B0604020202020204" pitchFamily="34" charset="0"/>
                        </a:rPr>
                        <a:t>Labour &amp; Plant Constant on Site Studies </a:t>
                      </a:r>
                      <a:r>
                        <a:rPr lang="en-US" sz="900" dirty="0" smtClean="0">
                          <a:solidFill>
                            <a:schemeClr val="tx1"/>
                          </a:solidFill>
                          <a:latin typeface="Tw Cen MT" pitchFamily="34" charset="0"/>
                          <a:cs typeface="Arial" panose="020B0604020202020204" pitchFamily="34" charset="0"/>
                        </a:rPr>
                        <a:t>50%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latin typeface="Tw Cen MT" pitchFamily="34" charset="0"/>
                          <a:cs typeface="Arial" panose="020B0604020202020204" pitchFamily="34" charset="0"/>
                        </a:rPr>
                        <a:t>Labour &amp; Plant Constant on Site Studies </a:t>
                      </a:r>
                      <a:r>
                        <a:rPr lang="en-US" sz="900" dirty="0" smtClean="0">
                          <a:latin typeface="Tw Cen MT" pitchFamily="34" charset="0"/>
                          <a:cs typeface="Arial" panose="020B0604020202020204" pitchFamily="34" charset="0"/>
                        </a:rPr>
                        <a:t>100% completed</a:t>
                      </a:r>
                    </a:p>
                    <a:p>
                      <a:pPr>
                        <a:lnSpc>
                          <a:spcPct val="100000"/>
                        </a:lnSpc>
                      </a:pPr>
                      <a:endParaRPr lang="ms-MY" sz="900" dirty="0" smtClean="0">
                        <a:latin typeface="Tw Cen MT" pitchFamily="34" charset="0"/>
                        <a:cs typeface="Arial" panose="020B0604020202020204" pitchFamily="34" charset="0"/>
                      </a:endParaRPr>
                    </a:p>
                    <a:p>
                      <a:pPr>
                        <a:lnSpc>
                          <a:spcPct val="100000"/>
                        </a:lnSpc>
                      </a:pPr>
                      <a:r>
                        <a:rPr lang="ms-MY" sz="900" dirty="0" smtClean="0">
                          <a:latin typeface="Tw Cen MT" pitchFamily="34" charset="0"/>
                          <a:cs typeface="Arial" panose="020B0604020202020204" pitchFamily="34" charset="0"/>
                        </a:rPr>
                        <a:t>Labour &amp; Plant Constant Published</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Tree>
    <p:extLst>
      <p:ext uri="{BB962C8B-B14F-4D97-AF65-F5344CB8AC3E}">
        <p14:creationId xmlns:p14="http://schemas.microsoft.com/office/powerpoint/2010/main" val="87680629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485736"/>
            <a:ext cx="6857999" cy="5385429"/>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 Sariah Abdul Karib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Mohd Zaid Zakaria</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Che Saliza Che Soh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87685"/>
          <a:ext cx="4944141" cy="1179643"/>
        </p:xfrm>
        <a:graphic>
          <a:graphicData uri="http://schemas.openxmlformats.org/drawingml/2006/table">
            <a:tbl>
              <a:tblPr firstRow="1" bandRow="1">
                <a:tableStyleId>{5C22544A-7EE6-4342-B048-85BDC9FD1C3A}</a:tableStyleId>
              </a:tblPr>
              <a:tblGrid>
                <a:gridCol w="4944141">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Awarded and prospective projects to be published online annually beginning 2018</a:t>
                      </a:r>
                      <a:endParaRPr lang="en-US"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P5 - Enhance availability of strategic information via NCIIC</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P5b - Enhance awareness and certainty on upcoming construction demand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32" y="4505698"/>
            <a:ext cx="6829394" cy="4708981"/>
          </a:xfrm>
          <a:prstGeom prst="rect">
            <a:avLst/>
          </a:prstGeom>
          <a:noFill/>
        </p:spPr>
        <p:txBody>
          <a:bodyPr wrap="square" rtlCol="0">
            <a:spAutoFit/>
          </a:bodyPr>
          <a:lstStyle/>
          <a:p>
            <a:pPr algn="just"/>
            <a:r>
              <a:rPr lang="en-US" sz="1000" dirty="0">
                <a:latin typeface="Tw Cen MT" panose="020B0602020104020603" pitchFamily="34" charset="0"/>
              </a:rPr>
              <a:t>This KPI is under the purview of </a:t>
            </a:r>
            <a:r>
              <a:rPr lang="en-US" sz="1000" dirty="0" smtClean="0">
                <a:latin typeface="Tw Cen MT" panose="020B0602020104020603" pitchFamily="34" charset="0"/>
              </a:rPr>
              <a:t>IWG13 and serves as one of the head of contents under KPI P5-085 </a:t>
            </a:r>
            <a:r>
              <a:rPr lang="en-US" sz="1000" dirty="0">
                <a:latin typeface="Tw Cen MT" panose="020B0602020104020603" pitchFamily="34" charset="0"/>
              </a:rPr>
              <a:t>on National Construction Industry Information Centre (NCIIC</a:t>
            </a:r>
            <a:r>
              <a:rPr lang="en-US" sz="1000" dirty="0" smtClean="0">
                <a:latin typeface="Tw Cen MT" panose="020B0602020104020603" pitchFamily="34" charset="0"/>
              </a:rPr>
              <a:t>).</a:t>
            </a:r>
          </a:p>
          <a:p>
            <a:pPr algn="just"/>
            <a:endParaRPr lang="en-US" sz="500" dirty="0" smtClean="0">
              <a:latin typeface="Tw Cen MT" panose="020B0602020104020603" pitchFamily="34" charset="0"/>
            </a:endParaRPr>
          </a:p>
          <a:p>
            <a:pPr algn="just"/>
            <a:r>
              <a:rPr lang="en-US" sz="1000" b="1" dirty="0" smtClean="0">
                <a:latin typeface="Tw Cen MT" panose="020B0602020104020603" pitchFamily="34" charset="0"/>
              </a:rPr>
              <a:t>Approval From Central Agencies</a:t>
            </a:r>
            <a:endParaRPr lang="en-US" sz="1000" b="1" dirty="0">
              <a:latin typeface="Tw Cen MT" panose="020B0602020104020603" pitchFamily="34" charset="0"/>
            </a:endParaRPr>
          </a:p>
          <a:p>
            <a:pPr algn="just"/>
            <a:r>
              <a:rPr lang="en-US" sz="1000" dirty="0" smtClean="0">
                <a:latin typeface="Tw Cen MT" panose="020B0602020104020603" pitchFamily="34" charset="0"/>
              </a:rPr>
              <a:t>The Economic </a:t>
            </a:r>
            <a:r>
              <a:rPr lang="en-US" sz="1000" dirty="0">
                <a:latin typeface="Tw Cen MT" panose="020B0602020104020603" pitchFamily="34" charset="0"/>
              </a:rPr>
              <a:t>Planning Unit (EPU) has agreed to </a:t>
            </a:r>
            <a:r>
              <a:rPr lang="en-US" sz="1000" dirty="0" smtClean="0">
                <a:latin typeface="Tw Cen MT" panose="020B0602020104020603" pitchFamily="34" charset="0"/>
              </a:rPr>
              <a:t>share the annual </a:t>
            </a:r>
            <a:r>
              <a:rPr lang="en-US" sz="1000" dirty="0">
                <a:latin typeface="Tw Cen MT" panose="020B0602020104020603" pitchFamily="34" charset="0"/>
              </a:rPr>
              <a:t>aggregated </a:t>
            </a:r>
            <a:r>
              <a:rPr lang="en-US" sz="1000" dirty="0" smtClean="0">
                <a:latin typeface="Tw Cen MT" panose="020B0602020104020603" pitchFamily="34" charset="0"/>
              </a:rPr>
              <a:t>data on government construction projects in social, security, administration </a:t>
            </a:r>
            <a:r>
              <a:rPr lang="en-US" sz="1000" dirty="0">
                <a:latin typeface="Tw Cen MT" panose="020B0602020104020603" pitchFamily="34" charset="0"/>
              </a:rPr>
              <a:t>and economic </a:t>
            </a:r>
            <a:r>
              <a:rPr lang="en-US" sz="1000" dirty="0" smtClean="0">
                <a:latin typeface="Tw Cen MT" panose="020B0602020104020603" pitchFamily="34" charset="0"/>
              </a:rPr>
              <a:t>sectors.</a:t>
            </a:r>
            <a:r>
              <a:rPr lang="en-US" sz="1000" dirty="0">
                <a:latin typeface="Tw Cen MT" panose="020B0602020104020603" pitchFamily="34" charset="0"/>
              </a:rPr>
              <a:t> </a:t>
            </a:r>
            <a:r>
              <a:rPr lang="en-US" sz="1000" dirty="0" smtClean="0">
                <a:latin typeface="Tw Cen MT" panose="020B0602020104020603" pitchFamily="34" charset="0"/>
              </a:rPr>
              <a:t>The </a:t>
            </a:r>
            <a:r>
              <a:rPr lang="en-US" sz="1000" dirty="0">
                <a:latin typeface="Tw Cen MT" panose="020B0602020104020603" pitchFamily="34" charset="0"/>
              </a:rPr>
              <a:t>a</a:t>
            </a:r>
            <a:r>
              <a:rPr lang="en-US" sz="1000" dirty="0" smtClean="0">
                <a:latin typeface="Tw Cen MT" panose="020B0602020104020603" pitchFamily="34" charset="0"/>
              </a:rPr>
              <a:t>ggregated </a:t>
            </a:r>
            <a:r>
              <a:rPr lang="en-US" sz="1000" dirty="0">
                <a:latin typeface="Tw Cen MT" panose="020B0602020104020603" pitchFamily="34" charset="0"/>
              </a:rPr>
              <a:t>data </a:t>
            </a:r>
            <a:r>
              <a:rPr lang="en-US" sz="1000" dirty="0" smtClean="0">
                <a:latin typeface="Tw Cen MT" panose="020B0602020104020603" pitchFamily="34" charset="0"/>
              </a:rPr>
              <a:t>was submitted by the EPU regularly since 2016 for CIDB analysis.</a:t>
            </a:r>
          </a:p>
          <a:p>
            <a:pPr algn="just"/>
            <a:endParaRPr lang="en-US" sz="500" dirty="0" smtClean="0">
              <a:latin typeface="Tw Cen MT" panose="020B0602020104020603" pitchFamily="34" charset="0"/>
            </a:endParaRPr>
          </a:p>
          <a:p>
            <a:pPr algn="just"/>
            <a:r>
              <a:rPr lang="en-US" sz="1000" dirty="0" err="1" smtClean="0">
                <a:latin typeface="Tw Cen MT" panose="020B0602020104020603" pitchFamily="34" charset="0"/>
              </a:rPr>
              <a:t>Jabatan</a:t>
            </a:r>
            <a:r>
              <a:rPr lang="en-US" sz="1000" dirty="0" smtClean="0">
                <a:latin typeface="Tw Cen MT" panose="020B0602020104020603" pitchFamily="34" charset="0"/>
              </a:rPr>
              <a:t> </a:t>
            </a:r>
            <a:r>
              <a:rPr lang="en-US" sz="1000" dirty="0" err="1" smtClean="0">
                <a:latin typeface="Tw Cen MT" panose="020B0602020104020603" pitchFamily="34" charset="0"/>
              </a:rPr>
              <a:t>Kerajaan</a:t>
            </a:r>
            <a:r>
              <a:rPr lang="en-US" sz="1000" dirty="0" smtClean="0">
                <a:latin typeface="Tw Cen MT" panose="020B0602020104020603" pitchFamily="34" charset="0"/>
              </a:rPr>
              <a:t> </a:t>
            </a:r>
            <a:r>
              <a:rPr lang="en-US" sz="1000" dirty="0" err="1" smtClean="0">
                <a:latin typeface="Tw Cen MT" panose="020B0602020104020603" pitchFamily="34" charset="0"/>
              </a:rPr>
              <a:t>Tempatan</a:t>
            </a:r>
            <a:r>
              <a:rPr lang="en-US" sz="1000" dirty="0" smtClean="0">
                <a:latin typeface="Tw Cen MT" panose="020B0602020104020603" pitchFamily="34" charset="0"/>
              </a:rPr>
              <a:t> (JKT) allows access to information on approved private construction projects with ‘</a:t>
            </a:r>
            <a:r>
              <a:rPr lang="en-US" sz="1000" dirty="0" err="1" smtClean="0">
                <a:latin typeface="Tw Cen MT" panose="020B0602020104020603" pitchFamily="34" charset="0"/>
              </a:rPr>
              <a:t>Kebenaran</a:t>
            </a:r>
            <a:r>
              <a:rPr lang="en-US" sz="1000" dirty="0" smtClean="0">
                <a:latin typeface="Tw Cen MT" panose="020B0602020104020603" pitchFamily="34" charset="0"/>
              </a:rPr>
              <a:t> </a:t>
            </a:r>
            <a:r>
              <a:rPr lang="en-US" sz="1000" dirty="0" err="1" smtClean="0">
                <a:latin typeface="Tw Cen MT" panose="020B0602020104020603" pitchFamily="34" charset="0"/>
              </a:rPr>
              <a:t>Merancang</a:t>
            </a:r>
            <a:r>
              <a:rPr lang="en-US" sz="1000" dirty="0">
                <a:latin typeface="Tw Cen MT" panose="020B0602020104020603" pitchFamily="34" charset="0"/>
              </a:rPr>
              <a:t> </a:t>
            </a:r>
            <a:r>
              <a:rPr lang="en-US" sz="1000" dirty="0" smtClean="0">
                <a:latin typeface="Tw Cen MT" panose="020B0602020104020603" pitchFamily="34" charset="0"/>
              </a:rPr>
              <a:t>(KM)’. This data is also analysed by CIDB.</a:t>
            </a:r>
          </a:p>
          <a:p>
            <a:pPr algn="just"/>
            <a:endParaRPr lang="en-US" sz="1000" dirty="0" smtClean="0">
              <a:latin typeface="Tw Cen MT" panose="020B0602020104020603" pitchFamily="34" charset="0"/>
            </a:endParaRPr>
          </a:p>
          <a:p>
            <a:pPr algn="just"/>
            <a:r>
              <a:rPr lang="en-US" sz="1000" dirty="0" smtClean="0">
                <a:latin typeface="Tw Cen MT" panose="020B0602020104020603" pitchFamily="34" charset="0"/>
              </a:rPr>
              <a:t>JKT during technical meeting on  6 March 2018 agreed to integrate information on private upcoming projects with ‘</a:t>
            </a:r>
            <a:r>
              <a:rPr lang="en-US" sz="1000" dirty="0" err="1" smtClean="0">
                <a:latin typeface="Tw Cen MT" panose="020B0602020104020603" pitchFamily="34" charset="0"/>
              </a:rPr>
              <a:t>Kebenaran</a:t>
            </a:r>
            <a:r>
              <a:rPr lang="en-US" sz="1000" dirty="0" smtClean="0">
                <a:latin typeface="Tw Cen MT" panose="020B0602020104020603" pitchFamily="34" charset="0"/>
              </a:rPr>
              <a:t> </a:t>
            </a:r>
            <a:r>
              <a:rPr lang="en-US" sz="1000" dirty="0" err="1" smtClean="0">
                <a:latin typeface="Tw Cen MT" panose="020B0602020104020603" pitchFamily="34" charset="0"/>
              </a:rPr>
              <a:t>Merancang</a:t>
            </a:r>
            <a:r>
              <a:rPr lang="en-US" sz="1000" dirty="0" smtClean="0">
                <a:latin typeface="Tw Cen MT" panose="020B0602020104020603" pitchFamily="34" charset="0"/>
              </a:rPr>
              <a:t> (KM)’ from JKT’s One Stop Centre Portal (OSC) to NCIIC Portal. CIDB was requested to write officially to Director General, JKT for this purpose. A letter dated 14 March was sent to this effect.  JKT had decided to get </a:t>
            </a:r>
            <a:r>
              <a:rPr lang="en-US" altLang="en-US" sz="1000" dirty="0" smtClean="0">
                <a:latin typeface="Tw Cen MT" panose="020B0602020104020603" pitchFamily="34" charset="0"/>
              </a:rPr>
              <a:t>all state secretary office view on CIDB’s proposal for the integration and  publication of private upcoming projects with ‘</a:t>
            </a:r>
            <a:r>
              <a:rPr lang="en-US" altLang="en-US" sz="1000" dirty="0" err="1" smtClean="0">
                <a:latin typeface="Tw Cen MT" panose="020B0602020104020603" pitchFamily="34" charset="0"/>
              </a:rPr>
              <a:t>Kebenaran</a:t>
            </a:r>
            <a:r>
              <a:rPr lang="en-US" altLang="en-US" sz="1000" dirty="0" smtClean="0">
                <a:latin typeface="Tw Cen MT" panose="020B0602020104020603" pitchFamily="34" charset="0"/>
              </a:rPr>
              <a:t> </a:t>
            </a:r>
            <a:r>
              <a:rPr lang="en-US" altLang="en-US" sz="1000" dirty="0" err="1" smtClean="0">
                <a:latin typeface="Tw Cen MT" panose="020B0602020104020603" pitchFamily="34" charset="0"/>
              </a:rPr>
              <a:t>Merancang</a:t>
            </a:r>
            <a:r>
              <a:rPr lang="en-US" altLang="en-US" sz="1000" dirty="0" smtClean="0">
                <a:latin typeface="Tw Cen MT" panose="020B0602020104020603" pitchFamily="34" charset="0"/>
              </a:rPr>
              <a:t>’ (KM) under each state in NCIIC Portal. A letter dated 12 April 2018 was issued by JKT to the state secretary office to this effect.</a:t>
            </a:r>
          </a:p>
          <a:p>
            <a:pPr algn="just"/>
            <a:endParaRPr lang="en-US" sz="1000" dirty="0">
              <a:latin typeface="Tw Cen MT" panose="020B0602020104020603" pitchFamily="34" charset="0"/>
            </a:endParaRPr>
          </a:p>
          <a:p>
            <a:pPr algn="just"/>
            <a:r>
              <a:rPr lang="ms-MY" sz="1000" b="1" dirty="0">
                <a:solidFill>
                  <a:srgbClr val="000000"/>
                </a:solidFill>
                <a:latin typeface="Tw Cen MT" pitchFamily="34" charset="0"/>
              </a:rPr>
              <a:t>Data analytics </a:t>
            </a:r>
            <a:r>
              <a:rPr lang="ms-MY" sz="1000" b="1" dirty="0" smtClean="0">
                <a:solidFill>
                  <a:srgbClr val="000000"/>
                </a:solidFill>
                <a:latin typeface="Tw Cen MT" pitchFamily="34" charset="0"/>
              </a:rPr>
              <a:t>on </a:t>
            </a:r>
            <a:r>
              <a:rPr lang="en-US" sz="1000" b="1" dirty="0" smtClean="0">
                <a:latin typeface="Tw Cen MT" panose="020B0602020104020603" pitchFamily="34" charset="0"/>
              </a:rPr>
              <a:t>Construction Projects Awarded Nationwide</a:t>
            </a:r>
            <a:endParaRPr lang="en-US" sz="1000" b="1" dirty="0">
              <a:latin typeface="Tw Cen MT" panose="020B0602020104020603" pitchFamily="34" charset="0"/>
            </a:endParaRPr>
          </a:p>
          <a:p>
            <a:pPr algn="just"/>
            <a:r>
              <a:rPr lang="en-US" sz="1000" dirty="0">
                <a:latin typeface="Tw Cen MT" panose="020B0602020104020603" pitchFamily="34" charset="0"/>
              </a:rPr>
              <a:t>Information </a:t>
            </a:r>
            <a:r>
              <a:rPr lang="en-US" sz="1000" dirty="0" smtClean="0">
                <a:latin typeface="Tw Cen MT" panose="020B0602020104020603" pitchFamily="34" charset="0"/>
              </a:rPr>
              <a:t>on construction </a:t>
            </a:r>
            <a:r>
              <a:rPr lang="en-US" sz="1000" dirty="0">
                <a:latin typeface="Tw Cen MT" panose="020B0602020104020603" pitchFamily="34" charset="0"/>
              </a:rPr>
              <a:t>projects awarded </a:t>
            </a:r>
            <a:r>
              <a:rPr lang="en-US" sz="1000" dirty="0" smtClean="0">
                <a:latin typeface="Tw Cen MT" panose="020B0602020104020603" pitchFamily="34" charset="0"/>
              </a:rPr>
              <a:t>are published quarterly by CIDB in </a:t>
            </a:r>
            <a:r>
              <a:rPr lang="en-US" sz="1000" dirty="0">
                <a:latin typeface="Tw Cen MT" panose="020B0602020104020603" pitchFamily="34" charset="0"/>
              </a:rPr>
              <a:t>the Construction Quarterly Statistical </a:t>
            </a:r>
            <a:r>
              <a:rPr lang="en-US" sz="1000" dirty="0" smtClean="0">
                <a:latin typeface="Tw Cen MT" panose="020B0602020104020603" pitchFamily="34" charset="0"/>
              </a:rPr>
              <a:t>Bulletin. The information is accessible </a:t>
            </a:r>
            <a:r>
              <a:rPr lang="en-US" sz="1000" dirty="0">
                <a:latin typeface="Tw Cen MT" panose="020B0602020104020603" pitchFamily="34" charset="0"/>
              </a:rPr>
              <a:t>from </a:t>
            </a:r>
            <a:r>
              <a:rPr lang="en-US" sz="1000" dirty="0">
                <a:latin typeface="Tw Cen MT" panose="020B0602020104020603" pitchFamily="34" charset="0"/>
                <a:hlinkClick r:id="rId2"/>
              </a:rPr>
              <a:t>http://</a:t>
            </a:r>
            <a:r>
              <a:rPr lang="en-US" sz="1000" dirty="0" smtClean="0">
                <a:latin typeface="Tw Cen MT" panose="020B0602020104020603" pitchFamily="34" charset="0"/>
                <a:hlinkClick r:id="rId2"/>
              </a:rPr>
              <a:t>www.cidb.gov.my/index.php/my/maklumat-pembinaan/statistik-industri-pembinaan/buletin-statistik-pembinaan-suku-tahunan</a:t>
            </a:r>
            <a:endParaRPr lang="en-US" sz="1000" dirty="0" smtClean="0">
              <a:latin typeface="Tw Cen MT" panose="020B0602020104020603" pitchFamily="34" charset="0"/>
            </a:endParaRPr>
          </a:p>
          <a:p>
            <a:pPr algn="just"/>
            <a:endParaRPr lang="en-US" sz="1000" dirty="0">
              <a:latin typeface="Tw Cen MT" panose="020B0602020104020603" pitchFamily="34" charset="0"/>
            </a:endParaRPr>
          </a:p>
          <a:p>
            <a:pPr algn="just"/>
            <a:r>
              <a:rPr lang="en-US" sz="1000" dirty="0" smtClean="0">
                <a:latin typeface="Tw Cen MT" panose="020B0602020104020603" pitchFamily="34" charset="0"/>
              </a:rPr>
              <a:t>Data </a:t>
            </a:r>
            <a:r>
              <a:rPr lang="en-US" sz="1000" dirty="0">
                <a:latin typeface="Tw Cen MT" panose="020B0602020104020603" pitchFamily="34" charset="0"/>
              </a:rPr>
              <a:t>analytics on </a:t>
            </a:r>
            <a:r>
              <a:rPr lang="en-US" sz="1000" dirty="0" smtClean="0">
                <a:latin typeface="Tw Cen MT" panose="020B0602020104020603" pitchFamily="34" charset="0"/>
              </a:rPr>
              <a:t>construction </a:t>
            </a:r>
            <a:r>
              <a:rPr lang="en-US" sz="1000" dirty="0">
                <a:latin typeface="Tw Cen MT" panose="020B0602020104020603" pitchFamily="34" charset="0"/>
              </a:rPr>
              <a:t>projects awarded nationwide </a:t>
            </a:r>
            <a:r>
              <a:rPr lang="en-US" sz="1000" dirty="0" smtClean="0">
                <a:latin typeface="Tw Cen MT" panose="020B0602020104020603" pitchFamily="34" charset="0"/>
              </a:rPr>
              <a:t>are published annually by CIDB in </a:t>
            </a:r>
            <a:r>
              <a:rPr lang="en-US" sz="1000" dirty="0">
                <a:latin typeface="Tw Cen MT" panose="020B0602020104020603" pitchFamily="34" charset="0"/>
              </a:rPr>
              <a:t>Chapter 2 of the Construction Industry Review and </a:t>
            </a:r>
            <a:r>
              <a:rPr lang="en-US" sz="1000" dirty="0" smtClean="0">
                <a:latin typeface="Tw Cen MT" panose="020B0602020104020603" pitchFamily="34" charset="0"/>
              </a:rPr>
              <a:t>Prospects. The data analytic covers registration of construction projects according to categories, location, grades of contractors, types of work, contract size and projects awarded to foreign </a:t>
            </a:r>
            <a:r>
              <a:rPr lang="en-US" sz="1000" dirty="0">
                <a:latin typeface="Tw Cen MT" panose="020B0602020104020603" pitchFamily="34" charset="0"/>
              </a:rPr>
              <a:t>contractors. </a:t>
            </a:r>
            <a:r>
              <a:rPr lang="en-US" sz="1000" dirty="0" smtClean="0">
                <a:latin typeface="Tw Cen MT" panose="020B0602020104020603" pitchFamily="34" charset="0"/>
              </a:rPr>
              <a:t>The data analytic is </a:t>
            </a:r>
            <a:r>
              <a:rPr lang="en-US" sz="1000" dirty="0">
                <a:latin typeface="Tw Cen MT" panose="020B0602020104020603" pitchFamily="34" charset="0"/>
              </a:rPr>
              <a:t>accessible </a:t>
            </a:r>
            <a:r>
              <a:rPr lang="en-US" sz="1000" dirty="0" smtClean="0">
                <a:latin typeface="Tw Cen MT" panose="020B0602020104020603" pitchFamily="34" charset="0"/>
              </a:rPr>
              <a:t>from </a:t>
            </a:r>
            <a:r>
              <a:rPr lang="en-US" sz="1000" u="sng" dirty="0">
                <a:solidFill>
                  <a:srgbClr val="0070C0"/>
                </a:solidFill>
                <a:latin typeface="Tw Cen MT" panose="020B0602020104020603" pitchFamily="34" charset="0"/>
              </a:rPr>
              <a:t>http:/www.cidb.gov.my/index.php/my/bidang-utama/ekonomi-pembinaan/penerbitan-statistik-dan-permintaan-pembinaan</a:t>
            </a:r>
          </a:p>
          <a:p>
            <a:pPr algn="just"/>
            <a:endParaRPr lang="en-US" sz="1000" b="1" dirty="0" smtClean="0">
              <a:latin typeface="Tw Cen MT" panose="020B0602020104020603" pitchFamily="34" charset="0"/>
            </a:endParaRPr>
          </a:p>
          <a:p>
            <a:pPr algn="just"/>
            <a:r>
              <a:rPr lang="en-US" sz="1000" dirty="0" smtClean="0">
                <a:latin typeface="Tw Cen MT" panose="020B0602020104020603" pitchFamily="34" charset="0"/>
              </a:rPr>
              <a:t>The analysis on data for construction projects awarded in 2017 until Q1 2018 is being </a:t>
            </a:r>
            <a:r>
              <a:rPr lang="en-US" sz="1000" dirty="0" err="1" smtClean="0">
                <a:latin typeface="Tw Cen MT" panose="020B0602020104020603" pitchFamily="34" charset="0"/>
              </a:rPr>
              <a:t>finalised</a:t>
            </a:r>
            <a:r>
              <a:rPr lang="en-US" sz="1000" dirty="0" smtClean="0">
                <a:latin typeface="Tw Cen MT" panose="020B0602020104020603" pitchFamily="34" charset="0"/>
              </a:rPr>
              <a:t> with 70% completion. </a:t>
            </a:r>
          </a:p>
          <a:p>
            <a:endParaRPr lang="en-US" sz="1000" dirty="0" smtClean="0">
              <a:solidFill>
                <a:srgbClr val="FF0000"/>
              </a:solidFill>
              <a:latin typeface="Tw Cen MT" panose="020B0602020104020603" pitchFamily="34" charset="0"/>
            </a:endParaRPr>
          </a:p>
          <a:p>
            <a:endParaRPr lang="en-US" sz="1000" dirty="0">
              <a:solidFill>
                <a:srgbClr val="FF0000"/>
              </a:solidFill>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P5-083</a:t>
            </a:r>
            <a:endParaRPr lang="ms-MY" sz="2800" dirty="0">
              <a:solidFill>
                <a:schemeClr val="bg1"/>
              </a:solidFill>
            </a:endParaRPr>
          </a:p>
        </p:txBody>
      </p:sp>
      <p:sp>
        <p:nvSpPr>
          <p:cNvPr id="15" name="TextBox 14"/>
          <p:cNvSpPr txBox="1"/>
          <p:nvPr/>
        </p:nvSpPr>
        <p:spPr>
          <a:xfrm>
            <a:off x="0" y="4290854"/>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82233">
                  <a:extLst>
                    <a:ext uri="{9D8B030D-6E8A-4147-A177-3AD203B41FA5}">
                      <a16:colId xmlns:a16="http://schemas.microsoft.com/office/drawing/2014/main" val="3372148144"/>
                    </a:ext>
                  </a:extLst>
                </a:gridCol>
                <a:gridCol w="1382232">
                  <a:extLst>
                    <a:ext uri="{9D8B030D-6E8A-4147-A177-3AD203B41FA5}">
                      <a16:colId xmlns:a16="http://schemas.microsoft.com/office/drawing/2014/main" val="384475541"/>
                    </a:ext>
                  </a:extLst>
                </a:gridCol>
                <a:gridCol w="1350335">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60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a:lnSpc>
                          <a:spcPct val="100000"/>
                        </a:lnSpc>
                      </a:pPr>
                      <a:r>
                        <a:rPr lang="ms-MY" sz="900" dirty="0" smtClean="0">
                          <a:solidFill>
                            <a:srgbClr val="000000"/>
                          </a:solidFill>
                          <a:latin typeface="Tw Cen MT" pitchFamily="34" charset="0"/>
                        </a:rPr>
                        <a:t>Approval from central agencies  on data sharing and data types secured </a:t>
                      </a:r>
                    </a:p>
                    <a:p>
                      <a:pPr>
                        <a:lnSpc>
                          <a:spcPct val="100000"/>
                        </a:lnSpc>
                      </a:pPr>
                      <a:endParaRPr lang="ms-MY" sz="900" dirty="0" smtClean="0">
                        <a:solidFill>
                          <a:srgbClr val="000000"/>
                        </a:solidFill>
                        <a:latin typeface="Tw Cen MT" pitchFamily="34" charset="0"/>
                      </a:endParaRPr>
                    </a:p>
                    <a:p>
                      <a:pPr>
                        <a:lnSpc>
                          <a:spcPct val="100000"/>
                        </a:lnSpc>
                      </a:pPr>
                      <a:r>
                        <a:rPr lang="ms-MY" sz="900" dirty="0" smtClean="0">
                          <a:solidFill>
                            <a:srgbClr val="000000"/>
                          </a:solidFill>
                          <a:latin typeface="Tw Cen MT" pitchFamily="34" charset="0"/>
                        </a:rPr>
                        <a:t>Data analytics on construction projects awarded nationwide published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rgbClr val="000000"/>
                          </a:solidFill>
                          <a:latin typeface="Tw Cen MT" pitchFamily="34" charset="0"/>
                        </a:rPr>
                        <a:t>Data analytics on construction projects awarded nationwide published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chemeClr val="tx1"/>
                          </a:solidFill>
                          <a:latin typeface="Tw Cen MT" pitchFamily="34" charset="0"/>
                        </a:rPr>
                        <a:t>Data analytics on prospective private construction demand published</a:t>
                      </a:r>
                    </a:p>
                    <a:p>
                      <a:pPr>
                        <a:lnSpc>
                          <a:spcPct val="100000"/>
                        </a:lnSpc>
                      </a:pPr>
                      <a:endParaRPr lang="ms-MY" sz="900" dirty="0" smtClean="0">
                        <a:solidFill>
                          <a:schemeClr val="tx1"/>
                        </a:solidFill>
                        <a:latin typeface="Tw Cen MT" pitchFamily="34" charset="0"/>
                      </a:endParaRPr>
                    </a:p>
                    <a:p>
                      <a:pPr>
                        <a:lnSpc>
                          <a:spcPct val="100000"/>
                        </a:lnSpc>
                      </a:pPr>
                      <a:r>
                        <a:rPr lang="ms-MY" sz="900" dirty="0" smtClean="0">
                          <a:solidFill>
                            <a:schemeClr val="tx1"/>
                          </a:solidFill>
                          <a:latin typeface="Tw Cen MT" pitchFamily="34" charset="0"/>
                        </a:rPr>
                        <a:t>Data analytics on construction projects awarded nationwide published</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chemeClr val="tx1"/>
                          </a:solidFill>
                          <a:latin typeface="Tw Cen MT" pitchFamily="34" charset="0"/>
                        </a:rPr>
                        <a:t>Data analytics on prospective private construction demand published</a:t>
                      </a:r>
                    </a:p>
                    <a:p>
                      <a:pPr>
                        <a:lnSpc>
                          <a:spcPct val="100000"/>
                        </a:lnSpc>
                      </a:pPr>
                      <a:endParaRPr lang="ms-MY" sz="900" dirty="0" smtClean="0">
                        <a:solidFill>
                          <a:schemeClr val="tx1"/>
                        </a:solidFill>
                        <a:latin typeface="Tw Cen MT" pitchFamily="34" charset="0"/>
                      </a:endParaRPr>
                    </a:p>
                    <a:p>
                      <a:pPr>
                        <a:lnSpc>
                          <a:spcPct val="100000"/>
                        </a:lnSpc>
                      </a:pPr>
                      <a:r>
                        <a:rPr lang="ms-MY" sz="900" dirty="0" smtClean="0">
                          <a:solidFill>
                            <a:schemeClr val="tx1"/>
                          </a:solidFill>
                          <a:latin typeface="Tw Cen MT" pitchFamily="34" charset="0"/>
                        </a:rPr>
                        <a:t>Data analytics on construction projects awarded nationwide published</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chemeClr val="tx1"/>
                          </a:solidFill>
                          <a:latin typeface="Tw Cen MT" pitchFamily="34" charset="0"/>
                        </a:rPr>
                        <a:t>Data analytics on prospective private construction demand published</a:t>
                      </a:r>
                    </a:p>
                    <a:p>
                      <a:pPr>
                        <a:lnSpc>
                          <a:spcPct val="100000"/>
                        </a:lnSpc>
                      </a:pPr>
                      <a:endParaRPr lang="ms-MY" sz="900" dirty="0" smtClean="0">
                        <a:solidFill>
                          <a:schemeClr val="tx1"/>
                        </a:solidFill>
                        <a:latin typeface="Tw Cen MT" pitchFamily="34" charset="0"/>
                      </a:endParaRPr>
                    </a:p>
                    <a:p>
                      <a:pPr>
                        <a:lnSpc>
                          <a:spcPct val="100000"/>
                        </a:lnSpc>
                      </a:pPr>
                      <a:r>
                        <a:rPr lang="ms-MY" sz="900" dirty="0" smtClean="0">
                          <a:solidFill>
                            <a:schemeClr val="tx1"/>
                          </a:solidFill>
                          <a:latin typeface="Tw Cen MT" pitchFamily="34" charset="0"/>
                        </a:rPr>
                        <a:t>Data analytics on construction projects awarded nationwide published</a:t>
                      </a:r>
                    </a:p>
                    <a:p>
                      <a:pPr>
                        <a:lnSpc>
                          <a:spcPct val="100000"/>
                        </a:lnSpc>
                      </a:pPr>
                      <a:endParaRPr lang="ms-MY" sz="900" dirty="0">
                        <a:solidFill>
                          <a:schemeClr val="tx1"/>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Tree>
    <p:extLst>
      <p:ext uri="{BB962C8B-B14F-4D97-AF65-F5344CB8AC3E}">
        <p14:creationId xmlns:p14="http://schemas.microsoft.com/office/powerpoint/2010/main" val="95640123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485736"/>
            <a:ext cx="6857999" cy="5385429"/>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 Sariah Abdul Karib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Mohd Zaid Zakaria</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Che Saliza Che Soh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944141" cy="1322832"/>
        </p:xfrm>
        <a:graphic>
          <a:graphicData uri="http://schemas.openxmlformats.org/drawingml/2006/table">
            <a:tbl>
              <a:tblPr firstRow="1" bandRow="1">
                <a:tableStyleId>{5C22544A-7EE6-4342-B048-85BDC9FD1C3A}</a:tableStyleId>
              </a:tblPr>
              <a:tblGrid>
                <a:gridCol w="4944141">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Construction demand on 8 major materials and workers in 7 trades to be published online annually beginning 2019</a:t>
                      </a:r>
                      <a:endParaRPr lang="en-US"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P5 - Enhance availability of strategic information via NCIIC</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P5b - Enhance awareness and certainty on upcoming construction demand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93271"/>
            <a:ext cx="6778811" cy="5324535"/>
          </a:xfrm>
          <a:prstGeom prst="rect">
            <a:avLst/>
          </a:prstGeom>
          <a:noFill/>
        </p:spPr>
        <p:txBody>
          <a:bodyPr wrap="square" rtlCol="0">
            <a:spAutoFit/>
          </a:bodyPr>
          <a:lstStyle/>
          <a:p>
            <a:pPr algn="just"/>
            <a:r>
              <a:rPr lang="en-US" sz="1000" dirty="0" smtClean="0">
                <a:latin typeface="Tw Cen MT" panose="020B0602020104020603" pitchFamily="34" charset="0"/>
              </a:rPr>
              <a:t>This KPI is under the purview of IWG13 and serves as one of the head of contents under KPI P5-085 on National Construction Industry Information Centre (NCIIC).</a:t>
            </a:r>
          </a:p>
          <a:p>
            <a:pPr algn="just"/>
            <a:endParaRPr lang="en-US" sz="1000" dirty="0" smtClean="0">
              <a:latin typeface="Tw Cen MT" panose="020B0602020104020603" pitchFamily="34" charset="0"/>
            </a:endParaRPr>
          </a:p>
          <a:p>
            <a:pPr algn="just"/>
            <a:r>
              <a:rPr lang="en-US" sz="1000" dirty="0" smtClean="0">
                <a:latin typeface="Tw Cen MT" panose="020B0602020104020603" pitchFamily="34" charset="0"/>
              </a:rPr>
              <a:t>Projection for 8 major materials and 7 trades of workers demand is generated through an automation system called Projection of Construction Demand (</a:t>
            </a:r>
            <a:r>
              <a:rPr lang="en-US" sz="1000" dirty="0" err="1" smtClean="0">
                <a:latin typeface="Tw Cen MT" panose="020B0602020104020603" pitchFamily="34" charset="0"/>
              </a:rPr>
              <a:t>myPROJEXIS</a:t>
            </a:r>
            <a:r>
              <a:rPr lang="en-US" sz="1000" dirty="0" smtClean="0">
                <a:latin typeface="Tw Cen MT" panose="020B0602020104020603" pitchFamily="34" charset="0"/>
              </a:rPr>
              <a:t>). The </a:t>
            </a:r>
            <a:r>
              <a:rPr lang="en-US" sz="1000" dirty="0" err="1" smtClean="0">
                <a:latin typeface="Tw Cen MT" panose="020B0602020104020603" pitchFamily="34" charset="0"/>
              </a:rPr>
              <a:t>myPROJEXIS</a:t>
            </a:r>
            <a:r>
              <a:rPr lang="en-US" sz="1000" dirty="0" smtClean="0">
                <a:latin typeface="Tw Cen MT" panose="020B0602020104020603" pitchFamily="34" charset="0"/>
              </a:rPr>
              <a:t> has been developed and used by CIDB since March 2016. The Manual for projection of construction demand describes the formula to calculate the upcoming demand for major materials and workers trade. The manual can be used as a guide in manually projecting the construction demand.  The 8 major material and 7 trades of workers are as follows :</a:t>
            </a:r>
          </a:p>
          <a:p>
            <a:endParaRPr lang="en-US" sz="1000" dirty="0" smtClean="0">
              <a:latin typeface="Tw Cen MT" panose="020B0602020104020603" pitchFamily="34" charset="0"/>
            </a:endParaRPr>
          </a:p>
          <a:p>
            <a:r>
              <a:rPr lang="en-US" sz="1000" dirty="0" smtClean="0">
                <a:latin typeface="Tw Cen MT" panose="020B0602020104020603" pitchFamily="34" charset="0"/>
              </a:rPr>
              <a:t>The projection covers the following categories:</a:t>
            </a:r>
          </a:p>
          <a:p>
            <a:endParaRPr lang="en-US" sz="1000" dirty="0" smtClean="0">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r>
              <a:rPr lang="ms-MY" sz="1000" b="1" dirty="0" smtClean="0">
                <a:latin typeface="Tw Cen MT" pitchFamily="34" charset="0"/>
              </a:rPr>
              <a:t>Data Analytics </a:t>
            </a:r>
            <a:r>
              <a:rPr lang="en-US" sz="1000" b="1" dirty="0" smtClean="0">
                <a:latin typeface="Tw Cen MT" pitchFamily="34" charset="0"/>
              </a:rPr>
              <a:t>on Projection of Materials Demand</a:t>
            </a:r>
          </a:p>
          <a:p>
            <a:pPr algn="just"/>
            <a:r>
              <a:rPr lang="en-US" sz="1000" dirty="0" smtClean="0">
                <a:latin typeface="Tw Cen MT" panose="020B0602020104020603" pitchFamily="34" charset="0"/>
              </a:rPr>
              <a:t>Currently, the Projection for Construction and Material Demand for 2017 and 2018 has been published for internal use. </a:t>
            </a:r>
          </a:p>
          <a:p>
            <a:pPr algn="just"/>
            <a:r>
              <a:rPr lang="en-US" sz="1000" dirty="0" smtClean="0">
                <a:latin typeface="Tw Cen MT" panose="020B0602020104020603" pitchFamily="34" charset="0"/>
              </a:rPr>
              <a:t>Data preparation on construction projects awarded for </a:t>
            </a:r>
            <a:r>
              <a:rPr lang="en-US" sz="1000" dirty="0" err="1" smtClean="0">
                <a:latin typeface="Tw Cen MT" panose="020B0602020104020603" pitchFamily="34" charset="0"/>
              </a:rPr>
              <a:t>myPROJEXIS</a:t>
            </a:r>
            <a:r>
              <a:rPr lang="en-US" sz="1000" dirty="0" smtClean="0">
                <a:latin typeface="Tw Cen MT" panose="020B0602020104020603" pitchFamily="34" charset="0"/>
              </a:rPr>
              <a:t> report is being updated.</a:t>
            </a:r>
            <a:endParaRPr lang="en-US" sz="1000" b="1" dirty="0" smtClean="0">
              <a:latin typeface="Tw Cen MT" panose="020B0602020104020603" pitchFamily="34" charset="0"/>
            </a:endParaRPr>
          </a:p>
          <a:p>
            <a:pPr algn="just"/>
            <a:endParaRPr lang="en-US" sz="1000" u="sng" dirty="0" smtClean="0">
              <a:latin typeface="Tw Cen MT" panose="020B0602020104020603" pitchFamily="34" charset="0"/>
            </a:endParaRPr>
          </a:p>
          <a:p>
            <a:pPr algn="just"/>
            <a:r>
              <a:rPr lang="en-US" sz="1000" b="1" dirty="0" smtClean="0">
                <a:latin typeface="Tw Cen MT" panose="020B0602020104020603" pitchFamily="34" charset="0"/>
              </a:rPr>
              <a:t>Study on Workers Demand</a:t>
            </a:r>
          </a:p>
          <a:p>
            <a:pPr algn="just"/>
            <a:r>
              <a:rPr lang="en-US" sz="1000" dirty="0" smtClean="0">
                <a:latin typeface="Tw Cen MT" panose="020B0602020104020603" pitchFamily="34" charset="0"/>
              </a:rPr>
              <a:t>Initial discussion with 3 potential quantity surveyor (QS) consultants was held in January and March 2018. They were requested to propose their methodology in this regard. The objective of the study is to develop workers constant projection of its demand according to different types of construction element, duplication of works, and workers trade. </a:t>
            </a:r>
          </a:p>
          <a:p>
            <a:pPr algn="just"/>
            <a:endParaRPr lang="en-US" sz="1000" dirty="0" smtClean="0">
              <a:latin typeface="Tw Cen MT" panose="020B0602020104020603" pitchFamily="34" charset="0"/>
            </a:endParaRPr>
          </a:p>
          <a:p>
            <a:pPr algn="just"/>
            <a:r>
              <a:rPr lang="en-US" altLang="en-US" sz="1000" dirty="0" smtClean="0">
                <a:latin typeface="Tw Cen MT" panose="020B0602020104020603" pitchFamily="34" charset="0"/>
              </a:rPr>
              <a:t>Terms of Reference (TOR) for ‘</a:t>
            </a:r>
            <a:r>
              <a:rPr lang="en-US" altLang="en-US" sz="1000" dirty="0" err="1" smtClean="0">
                <a:latin typeface="Tw Cen MT" panose="020B0602020104020603" pitchFamily="34" charset="0"/>
              </a:rPr>
              <a:t>Kajian</a:t>
            </a:r>
            <a:r>
              <a:rPr lang="en-US" altLang="en-US" sz="1000" dirty="0" smtClean="0">
                <a:latin typeface="Tw Cen MT" panose="020B0602020104020603" pitchFamily="34" charset="0"/>
              </a:rPr>
              <a:t> Pembangunan </a:t>
            </a:r>
            <a:r>
              <a:rPr lang="en-US" altLang="en-US" sz="1000" dirty="0" err="1" smtClean="0">
                <a:latin typeface="Tw Cen MT" panose="020B0602020104020603" pitchFamily="34" charset="0"/>
              </a:rPr>
              <a:t>Profil</a:t>
            </a:r>
            <a:r>
              <a:rPr lang="en-US" altLang="en-US" sz="1000" dirty="0" smtClean="0">
                <a:latin typeface="Tw Cen MT" panose="020B0602020104020603" pitchFamily="34" charset="0"/>
              </a:rPr>
              <a:t> </a:t>
            </a:r>
            <a:r>
              <a:rPr lang="en-US" altLang="en-US" sz="1000" dirty="0" err="1" smtClean="0">
                <a:latin typeface="Tw Cen MT" panose="020B0602020104020603" pitchFamily="34" charset="0"/>
              </a:rPr>
              <a:t>Pekerja</a:t>
            </a:r>
            <a:r>
              <a:rPr lang="en-US" altLang="en-US" sz="1000" dirty="0" smtClean="0">
                <a:latin typeface="Tw Cen MT" panose="020B0602020104020603" pitchFamily="34" charset="0"/>
              </a:rPr>
              <a:t> </a:t>
            </a:r>
            <a:r>
              <a:rPr lang="en-US" altLang="en-US" sz="1000" dirty="0" err="1" smtClean="0">
                <a:latin typeface="Tw Cen MT" panose="020B0602020104020603" pitchFamily="34" charset="0"/>
              </a:rPr>
              <a:t>dalam</a:t>
            </a:r>
            <a:r>
              <a:rPr lang="en-US" altLang="en-US" sz="1000" dirty="0" smtClean="0">
                <a:latin typeface="Tw Cen MT" panose="020B0602020104020603" pitchFamily="34" charset="0"/>
              </a:rPr>
              <a:t> </a:t>
            </a:r>
            <a:r>
              <a:rPr lang="en-US" altLang="en-US" sz="1000" dirty="0" err="1" smtClean="0">
                <a:latin typeface="Tw Cen MT" panose="020B0602020104020603" pitchFamily="34" charset="0"/>
              </a:rPr>
              <a:t>Industri</a:t>
            </a:r>
            <a:r>
              <a:rPr lang="en-US" altLang="en-US" sz="1000" dirty="0" smtClean="0">
                <a:latin typeface="Tw Cen MT" panose="020B0602020104020603" pitchFamily="34" charset="0"/>
              </a:rPr>
              <a:t> </a:t>
            </a:r>
            <a:r>
              <a:rPr lang="en-US" altLang="en-US" sz="1000" dirty="0" err="1" smtClean="0">
                <a:latin typeface="Tw Cen MT" panose="020B0602020104020603" pitchFamily="34" charset="0"/>
              </a:rPr>
              <a:t>Pembinaan</a:t>
            </a:r>
            <a:r>
              <a:rPr lang="en-US" altLang="en-US" sz="1000" dirty="0" smtClean="0">
                <a:latin typeface="Tw Cen MT" panose="020B0602020104020603" pitchFamily="34" charset="0"/>
              </a:rPr>
              <a:t>’ was </a:t>
            </a:r>
            <a:r>
              <a:rPr lang="en-US" altLang="en-US" sz="1000" dirty="0" err="1" smtClean="0">
                <a:latin typeface="Tw Cen MT" panose="020B0602020104020603" pitchFamily="34" charset="0"/>
              </a:rPr>
              <a:t>finalised</a:t>
            </a:r>
            <a:r>
              <a:rPr lang="en-US" altLang="en-US" sz="1000" dirty="0" smtClean="0">
                <a:latin typeface="Tw Cen MT" panose="020B0602020104020603" pitchFamily="34" charset="0"/>
              </a:rPr>
              <a:t> on 25 June 2018. Request for Quotation (RFQ) will be issued in first week of July 2018. </a:t>
            </a:r>
          </a:p>
          <a:p>
            <a:pPr marL="114300" indent="-114300"/>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MY" sz="1000" dirty="0" smtClean="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P5-084</a:t>
            </a:r>
            <a:endParaRPr lang="ms-MY" sz="2800" dirty="0">
              <a:solidFill>
                <a:schemeClr val="bg1"/>
              </a:solidFill>
            </a:endParaRPr>
          </a:p>
        </p:txBody>
      </p:sp>
      <p:sp>
        <p:nvSpPr>
          <p:cNvPr id="15" name="TextBox 14"/>
          <p:cNvSpPr txBox="1"/>
          <p:nvPr/>
        </p:nvSpPr>
        <p:spPr>
          <a:xfrm>
            <a:off x="0" y="4290854"/>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82233">
                  <a:extLst>
                    <a:ext uri="{9D8B030D-6E8A-4147-A177-3AD203B41FA5}">
                      <a16:colId xmlns:a16="http://schemas.microsoft.com/office/drawing/2014/main" val="3372148144"/>
                    </a:ext>
                  </a:extLst>
                </a:gridCol>
                <a:gridCol w="1382232">
                  <a:extLst>
                    <a:ext uri="{9D8B030D-6E8A-4147-A177-3AD203B41FA5}">
                      <a16:colId xmlns:a16="http://schemas.microsoft.com/office/drawing/2014/main" val="384475541"/>
                    </a:ext>
                  </a:extLst>
                </a:gridCol>
                <a:gridCol w="1350335">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a:lnSpc>
                          <a:spcPct val="100000"/>
                        </a:lnSpc>
                      </a:pPr>
                      <a:r>
                        <a:rPr lang="en-US" sz="900" dirty="0" smtClean="0">
                          <a:solidFill>
                            <a:srgbClr val="000000"/>
                          </a:solidFill>
                          <a:latin typeface="Tw Cen MT" pitchFamily="34" charset="0"/>
                        </a:rPr>
                        <a:t>Manual and system on projection of construction demand validated</a:t>
                      </a:r>
                    </a:p>
                    <a:p>
                      <a:pPr>
                        <a:lnSpc>
                          <a:spcPct val="100000"/>
                        </a:lnSpc>
                      </a:pPr>
                      <a:endParaRPr lang="en-US" sz="900" dirty="0" smtClean="0">
                        <a:solidFill>
                          <a:srgbClr val="000000"/>
                        </a:solidFill>
                        <a:latin typeface="Tw Cen MT" pitchFamily="34" charset="0"/>
                      </a:endParaRPr>
                    </a:p>
                    <a:p>
                      <a:pPr>
                        <a:lnSpc>
                          <a:spcPct val="100000"/>
                        </a:lnSpc>
                      </a:pPr>
                      <a:r>
                        <a:rPr lang="en-US" sz="900" dirty="0" smtClean="0">
                          <a:solidFill>
                            <a:srgbClr val="000000"/>
                          </a:solidFill>
                          <a:latin typeface="Tw Cen MT" pitchFamily="34" charset="0"/>
                        </a:rPr>
                        <a:t>Interim projection on materials demand published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Projection on materials demand  validated and published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chemeClr val="tx1"/>
                          </a:solidFill>
                          <a:latin typeface="Tw Cen MT" pitchFamily="34" charset="0"/>
                        </a:rPr>
                        <a:t>Data analytics </a:t>
                      </a:r>
                      <a:r>
                        <a:rPr lang="en-US" sz="900" dirty="0" smtClean="0">
                          <a:solidFill>
                            <a:schemeClr val="tx1"/>
                          </a:solidFill>
                          <a:latin typeface="Tw Cen MT" pitchFamily="34" charset="0"/>
                        </a:rPr>
                        <a:t>on projection on materials demand  published </a:t>
                      </a:r>
                    </a:p>
                    <a:p>
                      <a:pPr>
                        <a:lnSpc>
                          <a:spcPct val="100000"/>
                        </a:lnSpc>
                      </a:pPr>
                      <a:endParaRPr lang="en-US" sz="900" dirty="0" smtClean="0">
                        <a:solidFill>
                          <a:schemeClr val="tx1"/>
                        </a:solidFill>
                        <a:latin typeface="Tw Cen MT" pitchFamily="34" charset="0"/>
                      </a:endParaRPr>
                    </a:p>
                    <a:p>
                      <a:pPr>
                        <a:lnSpc>
                          <a:spcPct val="100000"/>
                        </a:lnSpc>
                      </a:pPr>
                      <a:r>
                        <a:rPr lang="en-US" sz="900" dirty="0" smtClean="0">
                          <a:solidFill>
                            <a:schemeClr val="tx1"/>
                          </a:solidFill>
                          <a:latin typeface="Tw Cen MT" pitchFamily="34" charset="0"/>
                        </a:rPr>
                        <a:t>40% study on workers demand completed</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chemeClr val="tx1"/>
                          </a:solidFill>
                          <a:latin typeface="Tw Cen MT" pitchFamily="34" charset="0"/>
                        </a:rPr>
                        <a:t>Data analytics </a:t>
                      </a:r>
                      <a:r>
                        <a:rPr lang="en-US" sz="900" dirty="0" smtClean="0">
                          <a:solidFill>
                            <a:schemeClr val="tx1"/>
                          </a:solidFill>
                          <a:latin typeface="Tw Cen MT" pitchFamily="34" charset="0"/>
                        </a:rPr>
                        <a:t>on projection on materials demand  published </a:t>
                      </a:r>
                    </a:p>
                    <a:p>
                      <a:pPr>
                        <a:lnSpc>
                          <a:spcPct val="100000"/>
                        </a:lnSpc>
                      </a:pPr>
                      <a:endParaRPr lang="en-US" sz="900" dirty="0" smtClean="0">
                        <a:solidFill>
                          <a:schemeClr val="tx1"/>
                        </a:solidFill>
                        <a:latin typeface="Tw Cen MT" pitchFamily="34" charset="0"/>
                      </a:endParaRPr>
                    </a:p>
                    <a:p>
                      <a:pPr>
                        <a:lnSpc>
                          <a:spcPct val="100000"/>
                        </a:lnSpc>
                      </a:pPr>
                      <a:r>
                        <a:rPr lang="en-US" sz="900" dirty="0" smtClean="0">
                          <a:solidFill>
                            <a:schemeClr val="tx1"/>
                          </a:solidFill>
                          <a:latin typeface="Tw Cen MT" pitchFamily="34" charset="0"/>
                        </a:rPr>
                        <a:t>100% study on workers demand completed</a:t>
                      </a:r>
                    </a:p>
                    <a:p>
                      <a:pPr>
                        <a:lnSpc>
                          <a:spcPct val="100000"/>
                        </a:lnSpc>
                      </a:pPr>
                      <a:endParaRPr lang="en-US" sz="900" dirty="0" smtClean="0">
                        <a:solidFill>
                          <a:schemeClr val="tx1"/>
                        </a:solidFill>
                        <a:latin typeface="Tw Cen MT" pitchFamily="34" charset="0"/>
                      </a:endParaRPr>
                    </a:p>
                    <a:p>
                      <a:pPr>
                        <a:lnSpc>
                          <a:spcPct val="100000"/>
                        </a:lnSpc>
                      </a:pPr>
                      <a:r>
                        <a:rPr lang="en-US" sz="900" dirty="0" smtClean="0">
                          <a:solidFill>
                            <a:schemeClr val="tx1"/>
                          </a:solidFill>
                          <a:latin typeface="Tw Cen MT" pitchFamily="34" charset="0"/>
                        </a:rPr>
                        <a:t>Interim projection on workers demand published</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rgbClr val="000000"/>
                          </a:solidFill>
                          <a:latin typeface="Tw Cen MT" pitchFamily="34" charset="0"/>
                        </a:rPr>
                        <a:t>Data analytics </a:t>
                      </a:r>
                      <a:r>
                        <a:rPr lang="en-US" sz="900" dirty="0" smtClean="0">
                          <a:solidFill>
                            <a:srgbClr val="000000"/>
                          </a:solidFill>
                          <a:latin typeface="Tw Cen MT" pitchFamily="34" charset="0"/>
                        </a:rPr>
                        <a:t>on projection on materials and workers demand  published </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graphicFrame>
        <p:nvGraphicFramePr>
          <p:cNvPr id="2" name="Table 1"/>
          <p:cNvGraphicFramePr>
            <a:graphicFrameLocks noGrp="1"/>
          </p:cNvGraphicFramePr>
          <p:nvPr>
            <p:extLst/>
          </p:nvPr>
        </p:nvGraphicFramePr>
        <p:xfrm>
          <a:off x="57150" y="5926598"/>
          <a:ext cx="4173582" cy="1516380"/>
        </p:xfrm>
        <a:graphic>
          <a:graphicData uri="http://schemas.openxmlformats.org/drawingml/2006/table">
            <a:tbl>
              <a:tblPr firstRow="1" bandRow="1">
                <a:tableStyleId>{5C22544A-7EE6-4342-B048-85BDC9FD1C3A}</a:tableStyleId>
              </a:tblPr>
              <a:tblGrid>
                <a:gridCol w="2086791">
                  <a:extLst>
                    <a:ext uri="{9D8B030D-6E8A-4147-A177-3AD203B41FA5}">
                      <a16:colId xmlns:a16="http://schemas.microsoft.com/office/drawing/2014/main" val="3580423569"/>
                    </a:ext>
                  </a:extLst>
                </a:gridCol>
                <a:gridCol w="2086791">
                  <a:extLst>
                    <a:ext uri="{9D8B030D-6E8A-4147-A177-3AD203B41FA5}">
                      <a16:colId xmlns:a16="http://schemas.microsoft.com/office/drawing/2014/main" val="2570037506"/>
                    </a:ext>
                  </a:extLst>
                </a:gridCol>
              </a:tblGrid>
              <a:tr h="370840">
                <a:tc>
                  <a:txBody>
                    <a:bodyPr/>
                    <a:lstStyle/>
                    <a:p>
                      <a:pPr marL="0" lvl="0" indent="0">
                        <a:buFont typeface="+mj-lt"/>
                        <a:buNone/>
                      </a:pPr>
                      <a:r>
                        <a:rPr lang="en-US" sz="1000" b="1" kern="1200" dirty="0" smtClean="0">
                          <a:solidFill>
                            <a:schemeClr val="tx1"/>
                          </a:solidFill>
                          <a:latin typeface="Tw Cen MT" panose="020B0602020104020603" pitchFamily="34" charset="0"/>
                          <a:ea typeface="+mn-ea"/>
                          <a:cs typeface="+mn-cs"/>
                        </a:rPr>
                        <a:t>8 major materials:</a:t>
                      </a:r>
                    </a:p>
                    <a:p>
                      <a:pPr marL="228600" lvl="0" indent="-228600">
                        <a:buFont typeface="+mj-lt"/>
                        <a:buAutoNum type="arabicPeriod"/>
                      </a:pPr>
                      <a:r>
                        <a:rPr lang="en-MY" sz="1000" b="0" kern="1200" dirty="0" smtClean="0">
                          <a:solidFill>
                            <a:schemeClr val="tx1"/>
                          </a:solidFill>
                          <a:latin typeface="Tw Cen MT" panose="020B0602020104020603" pitchFamily="34" charset="0"/>
                          <a:ea typeface="+mn-ea"/>
                          <a:cs typeface="+mn-cs"/>
                        </a:rPr>
                        <a:t>Steel reinforcement</a:t>
                      </a:r>
                      <a:endParaRPr lang="en-US" sz="1000" b="0" kern="1200" dirty="0" smtClean="0">
                        <a:solidFill>
                          <a:schemeClr val="tx1"/>
                        </a:solidFill>
                        <a:latin typeface="Tw Cen MT" panose="020B0602020104020603" pitchFamily="34" charset="0"/>
                        <a:ea typeface="+mn-ea"/>
                        <a:cs typeface="+mn-cs"/>
                      </a:endParaRPr>
                    </a:p>
                    <a:p>
                      <a:pPr marL="228600" lvl="0" indent="-228600">
                        <a:buFont typeface="+mj-lt"/>
                        <a:buAutoNum type="arabicPeriod"/>
                      </a:pPr>
                      <a:r>
                        <a:rPr lang="en-MY" sz="1000" b="0" kern="1200" dirty="0" smtClean="0">
                          <a:solidFill>
                            <a:schemeClr val="tx1"/>
                          </a:solidFill>
                          <a:latin typeface="Tw Cen MT" panose="020B0602020104020603" pitchFamily="34" charset="0"/>
                          <a:ea typeface="+mn-ea"/>
                          <a:cs typeface="+mn-cs"/>
                        </a:rPr>
                        <a:t>Ready mixed concrete</a:t>
                      </a:r>
                      <a:endParaRPr lang="en-US" sz="1000" b="0" kern="1200" dirty="0" smtClean="0">
                        <a:solidFill>
                          <a:schemeClr val="tx1"/>
                        </a:solidFill>
                        <a:latin typeface="Tw Cen MT" panose="020B0602020104020603" pitchFamily="34" charset="0"/>
                        <a:ea typeface="+mn-ea"/>
                        <a:cs typeface="+mn-cs"/>
                      </a:endParaRPr>
                    </a:p>
                    <a:p>
                      <a:pPr marL="228600" lvl="0" indent="-228600">
                        <a:buFont typeface="+mj-lt"/>
                        <a:buAutoNum type="arabicPeriod"/>
                      </a:pPr>
                      <a:r>
                        <a:rPr lang="en-MY" sz="1000" b="0" kern="1200" dirty="0" smtClean="0">
                          <a:solidFill>
                            <a:schemeClr val="tx1"/>
                          </a:solidFill>
                          <a:latin typeface="Tw Cen MT" panose="020B0602020104020603" pitchFamily="34" charset="0"/>
                          <a:ea typeface="+mn-ea"/>
                          <a:cs typeface="+mn-cs"/>
                        </a:rPr>
                        <a:t>Plywood</a:t>
                      </a:r>
                      <a:endParaRPr lang="en-US" sz="1000" b="0" kern="1200" dirty="0" smtClean="0">
                        <a:solidFill>
                          <a:schemeClr val="tx1"/>
                        </a:solidFill>
                        <a:latin typeface="Tw Cen MT" panose="020B0602020104020603" pitchFamily="34" charset="0"/>
                        <a:ea typeface="+mn-ea"/>
                        <a:cs typeface="+mn-cs"/>
                      </a:endParaRPr>
                    </a:p>
                    <a:p>
                      <a:pPr marL="228600" lvl="0" indent="-228600">
                        <a:buFont typeface="+mj-lt"/>
                        <a:buAutoNum type="arabicPeriod"/>
                      </a:pPr>
                      <a:r>
                        <a:rPr lang="en-MY" sz="1000" b="0" kern="1200" dirty="0" smtClean="0">
                          <a:solidFill>
                            <a:schemeClr val="tx1"/>
                          </a:solidFill>
                          <a:latin typeface="Tw Cen MT" panose="020B0602020104020603" pitchFamily="34" charset="0"/>
                          <a:ea typeface="+mn-ea"/>
                          <a:cs typeface="+mn-cs"/>
                        </a:rPr>
                        <a:t>Bricks</a:t>
                      </a:r>
                      <a:endParaRPr lang="en-US" sz="1000" b="0" kern="1200" dirty="0" smtClean="0">
                        <a:solidFill>
                          <a:schemeClr val="tx1"/>
                        </a:solidFill>
                        <a:latin typeface="Tw Cen MT" panose="020B0602020104020603" pitchFamily="34" charset="0"/>
                        <a:ea typeface="+mn-ea"/>
                        <a:cs typeface="+mn-cs"/>
                      </a:endParaRPr>
                    </a:p>
                    <a:p>
                      <a:pPr marL="228600" lvl="0" indent="-228600">
                        <a:buFont typeface="+mj-lt"/>
                        <a:buAutoNum type="arabicPeriod"/>
                      </a:pPr>
                      <a:r>
                        <a:rPr lang="en-MY" sz="1000" b="0" kern="1200" dirty="0" smtClean="0">
                          <a:solidFill>
                            <a:schemeClr val="tx1"/>
                          </a:solidFill>
                          <a:latin typeface="Tw Cen MT" panose="020B0602020104020603" pitchFamily="34" charset="0"/>
                          <a:ea typeface="+mn-ea"/>
                          <a:cs typeface="+mn-cs"/>
                        </a:rPr>
                        <a:t>Paint</a:t>
                      </a:r>
                      <a:endParaRPr lang="en-US" sz="1000" b="0" kern="1200" dirty="0" smtClean="0">
                        <a:solidFill>
                          <a:schemeClr val="tx1"/>
                        </a:solidFill>
                        <a:latin typeface="Tw Cen MT" panose="020B0602020104020603" pitchFamily="34" charset="0"/>
                        <a:ea typeface="+mn-ea"/>
                        <a:cs typeface="+mn-cs"/>
                      </a:endParaRPr>
                    </a:p>
                    <a:p>
                      <a:pPr marL="228600" lvl="0" indent="-228600">
                        <a:buFont typeface="+mj-lt"/>
                        <a:buAutoNum type="arabicPeriod"/>
                      </a:pPr>
                      <a:r>
                        <a:rPr lang="en-MY" sz="1000" b="0" kern="1200" dirty="0" smtClean="0">
                          <a:solidFill>
                            <a:schemeClr val="tx1"/>
                          </a:solidFill>
                          <a:latin typeface="Tw Cen MT" panose="020B0602020104020603" pitchFamily="34" charset="0"/>
                          <a:ea typeface="+mn-ea"/>
                          <a:cs typeface="+mn-cs"/>
                        </a:rPr>
                        <a:t>Sand (finishes)</a:t>
                      </a:r>
                      <a:endParaRPr lang="en-US" sz="1000" b="0" kern="1200" dirty="0" smtClean="0">
                        <a:solidFill>
                          <a:schemeClr val="tx1"/>
                        </a:solidFill>
                        <a:latin typeface="Tw Cen MT" panose="020B0602020104020603" pitchFamily="34" charset="0"/>
                        <a:ea typeface="+mn-ea"/>
                        <a:cs typeface="+mn-cs"/>
                      </a:endParaRPr>
                    </a:p>
                    <a:p>
                      <a:pPr marL="228600" lvl="0" indent="-228600">
                        <a:buFont typeface="+mj-lt"/>
                        <a:buAutoNum type="arabicPeriod"/>
                      </a:pPr>
                      <a:r>
                        <a:rPr lang="en-MY" sz="1000" b="0" kern="1200" dirty="0" smtClean="0">
                          <a:solidFill>
                            <a:schemeClr val="tx1"/>
                          </a:solidFill>
                          <a:latin typeface="Tw Cen MT" panose="020B0602020104020603" pitchFamily="34" charset="0"/>
                          <a:ea typeface="+mn-ea"/>
                          <a:cs typeface="+mn-cs"/>
                        </a:rPr>
                        <a:t>Glass</a:t>
                      </a:r>
                      <a:endParaRPr lang="en-US" sz="1000" b="0" kern="1200" dirty="0" smtClean="0">
                        <a:solidFill>
                          <a:schemeClr val="tx1"/>
                        </a:solidFill>
                        <a:latin typeface="Tw Cen MT" panose="020B0602020104020603" pitchFamily="34" charset="0"/>
                        <a:ea typeface="+mn-ea"/>
                        <a:cs typeface="+mn-cs"/>
                      </a:endParaRPr>
                    </a:p>
                    <a:p>
                      <a:pPr marL="228600" lvl="0" indent="-228600">
                        <a:buFont typeface="+mj-lt"/>
                        <a:buAutoNum type="arabicPeriod"/>
                      </a:pPr>
                      <a:r>
                        <a:rPr lang="en-MY" sz="1000" b="0" kern="1200" dirty="0" smtClean="0">
                          <a:solidFill>
                            <a:schemeClr val="tx1"/>
                          </a:solidFill>
                          <a:latin typeface="Tw Cen MT" panose="020B0602020104020603" pitchFamily="34" charset="0"/>
                          <a:ea typeface="+mn-ea"/>
                          <a:cs typeface="+mn-cs"/>
                        </a:rPr>
                        <a:t>Cement (finishes)</a:t>
                      </a:r>
                      <a:endParaRPr lang="en-US" dirty="0"/>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Tw Cen MT" panose="020B0602020104020603" pitchFamily="34" charset="0"/>
                          <a:ea typeface="+mn-ea"/>
                          <a:cs typeface="+mn-cs"/>
                        </a:rPr>
                        <a:t>7 trades of worker:</a:t>
                      </a:r>
                    </a:p>
                    <a:p>
                      <a:pPr marL="228600" lvl="0" indent="-228600">
                        <a:buFont typeface="+mj-lt"/>
                        <a:buAutoNum type="arabicPeriod"/>
                      </a:pPr>
                      <a:r>
                        <a:rPr lang="en-MY" sz="1000" b="0" kern="1200" dirty="0" smtClean="0">
                          <a:solidFill>
                            <a:schemeClr val="tx1"/>
                          </a:solidFill>
                          <a:latin typeface="Tw Cen MT" panose="020B0602020104020603" pitchFamily="34" charset="0"/>
                          <a:ea typeface="+mn-ea"/>
                          <a:cs typeface="+mn-cs"/>
                        </a:rPr>
                        <a:t>Bricklayer</a:t>
                      </a:r>
                      <a:endParaRPr lang="en-US" sz="1000" b="0" kern="1200" dirty="0" smtClean="0">
                        <a:solidFill>
                          <a:schemeClr val="tx1"/>
                        </a:solidFill>
                        <a:latin typeface="Tw Cen MT" panose="020B0602020104020603" pitchFamily="34" charset="0"/>
                        <a:ea typeface="+mn-ea"/>
                        <a:cs typeface="+mn-cs"/>
                      </a:endParaRPr>
                    </a:p>
                    <a:p>
                      <a:pPr marL="228600" lvl="0" indent="-228600">
                        <a:buFont typeface="+mj-lt"/>
                        <a:buAutoNum type="arabicPeriod"/>
                      </a:pPr>
                      <a:r>
                        <a:rPr lang="en-MY" sz="1000" b="0" kern="1200" dirty="0" err="1" smtClean="0">
                          <a:solidFill>
                            <a:schemeClr val="tx1"/>
                          </a:solidFill>
                          <a:latin typeface="Tw Cen MT" panose="020B0602020104020603" pitchFamily="34" charset="0"/>
                          <a:ea typeface="+mn-ea"/>
                          <a:cs typeface="+mn-cs"/>
                        </a:rPr>
                        <a:t>Concretor</a:t>
                      </a:r>
                      <a:endParaRPr lang="en-US" sz="1000" b="0" kern="1200" dirty="0" smtClean="0">
                        <a:solidFill>
                          <a:schemeClr val="tx1"/>
                        </a:solidFill>
                        <a:latin typeface="Tw Cen MT" panose="020B0602020104020603" pitchFamily="34" charset="0"/>
                        <a:ea typeface="+mn-ea"/>
                        <a:cs typeface="+mn-cs"/>
                      </a:endParaRPr>
                    </a:p>
                    <a:p>
                      <a:pPr marL="228600" lvl="0" indent="-228600">
                        <a:buFont typeface="+mj-lt"/>
                        <a:buAutoNum type="arabicPeriod"/>
                      </a:pPr>
                      <a:r>
                        <a:rPr lang="en-MY" sz="1000" b="0" kern="1200" dirty="0" smtClean="0">
                          <a:solidFill>
                            <a:schemeClr val="tx1"/>
                          </a:solidFill>
                          <a:latin typeface="Tw Cen MT" panose="020B0602020104020603" pitchFamily="34" charset="0"/>
                          <a:ea typeface="+mn-ea"/>
                          <a:cs typeface="+mn-cs"/>
                        </a:rPr>
                        <a:t>Steel </a:t>
                      </a:r>
                      <a:r>
                        <a:rPr lang="en-MY" sz="1000" b="0" kern="1200" dirty="0" err="1" smtClean="0">
                          <a:solidFill>
                            <a:schemeClr val="tx1"/>
                          </a:solidFill>
                          <a:latin typeface="Tw Cen MT" panose="020B0602020104020603" pitchFamily="34" charset="0"/>
                          <a:ea typeface="+mn-ea"/>
                          <a:cs typeface="+mn-cs"/>
                        </a:rPr>
                        <a:t>barbender</a:t>
                      </a:r>
                      <a:endParaRPr lang="en-US" sz="1000" b="0" kern="1200" dirty="0" smtClean="0">
                        <a:solidFill>
                          <a:schemeClr val="tx1"/>
                        </a:solidFill>
                        <a:latin typeface="Tw Cen MT" panose="020B0602020104020603" pitchFamily="34" charset="0"/>
                        <a:ea typeface="+mn-ea"/>
                        <a:cs typeface="+mn-cs"/>
                      </a:endParaRPr>
                    </a:p>
                    <a:p>
                      <a:pPr marL="228600" lvl="0" indent="-228600">
                        <a:buFont typeface="+mj-lt"/>
                        <a:buAutoNum type="arabicPeriod"/>
                      </a:pPr>
                      <a:r>
                        <a:rPr lang="en-MY" sz="1000" b="0" kern="1200" dirty="0" smtClean="0">
                          <a:solidFill>
                            <a:schemeClr val="tx1"/>
                          </a:solidFill>
                          <a:latin typeface="Tw Cen MT" panose="020B0602020104020603" pitchFamily="34" charset="0"/>
                          <a:ea typeface="+mn-ea"/>
                          <a:cs typeface="+mn-cs"/>
                        </a:rPr>
                        <a:t>Carpenter (formwork)</a:t>
                      </a:r>
                      <a:endParaRPr lang="en-US" sz="1000" b="0" kern="1200" dirty="0" smtClean="0">
                        <a:solidFill>
                          <a:schemeClr val="tx1"/>
                        </a:solidFill>
                        <a:latin typeface="Tw Cen MT" panose="020B0602020104020603" pitchFamily="34" charset="0"/>
                        <a:ea typeface="+mn-ea"/>
                        <a:cs typeface="+mn-cs"/>
                      </a:endParaRPr>
                    </a:p>
                    <a:p>
                      <a:pPr marL="228600" lvl="0" indent="-228600">
                        <a:buFont typeface="+mj-lt"/>
                        <a:buAutoNum type="arabicPeriod"/>
                      </a:pPr>
                      <a:r>
                        <a:rPr lang="en-MY" sz="1000" b="0" kern="1200" dirty="0" smtClean="0">
                          <a:solidFill>
                            <a:schemeClr val="tx1"/>
                          </a:solidFill>
                          <a:latin typeface="Tw Cen MT" panose="020B0602020104020603" pitchFamily="34" charset="0"/>
                          <a:ea typeface="+mn-ea"/>
                          <a:cs typeface="+mn-cs"/>
                        </a:rPr>
                        <a:t>Painter</a:t>
                      </a:r>
                      <a:endParaRPr lang="en-US" sz="1000" b="0" kern="1200" dirty="0" smtClean="0">
                        <a:solidFill>
                          <a:schemeClr val="tx1"/>
                        </a:solidFill>
                        <a:latin typeface="Tw Cen MT" panose="020B0602020104020603" pitchFamily="34" charset="0"/>
                        <a:ea typeface="+mn-ea"/>
                        <a:cs typeface="+mn-cs"/>
                      </a:endParaRPr>
                    </a:p>
                    <a:p>
                      <a:pPr marL="228600" lvl="0" indent="-228600">
                        <a:buFont typeface="+mj-lt"/>
                        <a:buAutoNum type="arabicPeriod"/>
                      </a:pPr>
                      <a:r>
                        <a:rPr lang="en-MY" sz="1000" b="0" kern="1200" dirty="0" smtClean="0">
                          <a:solidFill>
                            <a:schemeClr val="tx1"/>
                          </a:solidFill>
                          <a:latin typeface="Tw Cen MT" panose="020B0602020104020603" pitchFamily="34" charset="0"/>
                          <a:ea typeface="+mn-ea"/>
                          <a:cs typeface="+mn-cs"/>
                        </a:rPr>
                        <a:t>Plasterer </a:t>
                      </a:r>
                      <a:endParaRPr lang="en-US" sz="1000" b="0" kern="1200" dirty="0" smtClean="0">
                        <a:solidFill>
                          <a:schemeClr val="tx1"/>
                        </a:solidFill>
                        <a:latin typeface="Tw Cen MT" panose="020B0602020104020603" pitchFamily="34" charset="0"/>
                        <a:ea typeface="+mn-ea"/>
                        <a:cs typeface="+mn-cs"/>
                      </a:endParaRPr>
                    </a:p>
                    <a:p>
                      <a:pPr marL="228600" indent="-228600">
                        <a:buFont typeface="+mj-lt"/>
                        <a:buAutoNum type="arabicPeriod"/>
                      </a:pPr>
                      <a:r>
                        <a:rPr lang="en-MY" sz="1000" b="0" kern="1200" dirty="0" smtClean="0">
                          <a:solidFill>
                            <a:schemeClr val="tx1"/>
                          </a:solidFill>
                          <a:latin typeface="Tw Cen MT" panose="020B0602020104020603" pitchFamily="34" charset="0"/>
                          <a:ea typeface="+mn-ea"/>
                          <a:cs typeface="+mn-cs"/>
                        </a:rPr>
                        <a:t>General worker</a:t>
                      </a:r>
                      <a:endParaRPr lang="en-US" sz="1000" b="0" kern="1200" dirty="0" smtClean="0">
                        <a:solidFill>
                          <a:schemeClr val="tx1"/>
                        </a:solidFill>
                        <a:latin typeface="Tw Cen MT" panose="020B0602020104020603" pitchFamily="34" charset="0"/>
                        <a:ea typeface="+mn-ea"/>
                        <a:cs typeface="+mn-cs"/>
                      </a:endParaRPr>
                    </a:p>
                    <a:p>
                      <a:endParaRPr lang="en-US" dirty="0"/>
                    </a:p>
                  </a:txBody>
                  <a:tcPr>
                    <a:solidFill>
                      <a:schemeClr val="bg1"/>
                    </a:solidFill>
                  </a:tcPr>
                </a:tc>
                <a:extLst>
                  <a:ext uri="{0D108BD9-81ED-4DB2-BD59-A6C34878D82A}">
                    <a16:rowId xmlns:a16="http://schemas.microsoft.com/office/drawing/2014/main" val="1611171689"/>
                  </a:ext>
                </a:extLst>
              </a:tr>
            </a:tbl>
          </a:graphicData>
        </a:graphic>
      </p:graphicFrame>
    </p:spTree>
    <p:extLst>
      <p:ext uri="{BB962C8B-B14F-4D97-AF65-F5344CB8AC3E}">
        <p14:creationId xmlns:p14="http://schemas.microsoft.com/office/powerpoint/2010/main" val="147217144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6535" y="4497574"/>
            <a:ext cx="6807386" cy="2754600"/>
          </a:xfrm>
          <a:prstGeom prst="rect">
            <a:avLst/>
          </a:prstGeom>
          <a:noFill/>
        </p:spPr>
        <p:txBody>
          <a:bodyPr wrap="square" rtlCol="0">
            <a:spAutoFit/>
          </a:bodyPr>
          <a:lstStyle/>
          <a:p>
            <a:r>
              <a:rPr lang="en-US" sz="1000" dirty="0">
                <a:latin typeface="Tw Cen MT" panose="020B0602020104020603" pitchFamily="34" charset="0"/>
              </a:rPr>
              <a:t>This KPI is under the purview of </a:t>
            </a:r>
            <a:r>
              <a:rPr lang="en-US" sz="1000" dirty="0" smtClean="0">
                <a:latin typeface="Tw Cen MT" panose="020B0602020104020603" pitchFamily="34" charset="0"/>
              </a:rPr>
              <a:t>IWG13.</a:t>
            </a:r>
          </a:p>
          <a:p>
            <a:endParaRPr lang="en-US" sz="500" dirty="0">
              <a:latin typeface="Tw Cen MT" panose="020B0602020104020603" pitchFamily="34" charset="0"/>
            </a:endParaRPr>
          </a:p>
          <a:p>
            <a:r>
              <a:rPr lang="en-US" sz="1000" b="1" dirty="0">
                <a:latin typeface="Tw Cen MT" panose="020B0602020104020603" pitchFamily="34" charset="0"/>
              </a:rPr>
              <a:t>National Construction Industry Information Centre (NCIIC)</a:t>
            </a:r>
            <a:endParaRPr lang="en-US" sz="1000" b="1" dirty="0" smtClean="0">
              <a:latin typeface="Tw Cen MT" panose="020B0602020104020603" pitchFamily="34" charset="0"/>
            </a:endParaRPr>
          </a:p>
          <a:p>
            <a:pPr algn="just"/>
            <a:r>
              <a:rPr lang="en-US" sz="1000" dirty="0" smtClean="0">
                <a:latin typeface="Tw Cen MT" panose="020B0602020104020603" pitchFamily="34" charset="0"/>
              </a:rPr>
              <a:t>NCIIC aims </a:t>
            </a:r>
            <a:r>
              <a:rPr lang="en-US" sz="1000" dirty="0">
                <a:latin typeface="Tw Cen MT" panose="020B0602020104020603" pitchFamily="34" charset="0"/>
              </a:rPr>
              <a:t>to make available strategic information on </a:t>
            </a:r>
            <a:r>
              <a:rPr lang="en-US" sz="1000" dirty="0" smtClean="0">
                <a:latin typeface="Tw Cen MT" panose="020B0602020104020603" pitchFamily="34" charset="0"/>
              </a:rPr>
              <a:t>construction </a:t>
            </a:r>
            <a:r>
              <a:rPr lang="en-US" sz="1000" dirty="0">
                <a:latin typeface="Tw Cen MT" panose="020B0602020104020603" pitchFamily="34" charset="0"/>
              </a:rPr>
              <a:t>industry through integration with different sources of information. The information released can be used to </a:t>
            </a:r>
            <a:r>
              <a:rPr lang="en-US" sz="1000" dirty="0" smtClean="0">
                <a:latin typeface="Tw Cen MT" panose="020B0602020104020603" pitchFamily="34" charset="0"/>
              </a:rPr>
              <a:t>facilitate </a:t>
            </a:r>
            <a:r>
              <a:rPr lang="en-US" sz="1000" dirty="0">
                <a:latin typeface="Tw Cen MT" panose="020B0602020104020603" pitchFamily="34" charset="0"/>
              </a:rPr>
              <a:t>policy </a:t>
            </a:r>
            <a:r>
              <a:rPr lang="en-US" sz="1000" dirty="0" smtClean="0">
                <a:latin typeface="Tw Cen MT" panose="020B0602020104020603" pitchFamily="34" charset="0"/>
              </a:rPr>
              <a:t>formulation, </a:t>
            </a:r>
            <a:r>
              <a:rPr lang="en-US" sz="1000" dirty="0">
                <a:latin typeface="Tw Cen MT" panose="020B0602020104020603" pitchFamily="34" charset="0"/>
              </a:rPr>
              <a:t>strategic planning, investment decision, scientific research and </a:t>
            </a:r>
            <a:r>
              <a:rPr lang="en-US" sz="1000" dirty="0" smtClean="0">
                <a:latin typeface="Tw Cen MT" panose="020B0602020104020603" pitchFamily="34" charset="0"/>
              </a:rPr>
              <a:t>forecasting on </a:t>
            </a:r>
            <a:r>
              <a:rPr lang="en-US" sz="1000" dirty="0">
                <a:latin typeface="Tw Cen MT" panose="020B0602020104020603" pitchFamily="34" charset="0"/>
              </a:rPr>
              <a:t>matters related to the construction industry. </a:t>
            </a:r>
            <a:endParaRPr lang="en-US" sz="1000" dirty="0" smtClean="0">
              <a:latin typeface="Tw Cen MT" panose="020B0602020104020603" pitchFamily="34" charset="0"/>
            </a:endParaRPr>
          </a:p>
          <a:p>
            <a:endParaRPr lang="en-US" sz="800" dirty="0" smtClean="0">
              <a:latin typeface="Tw Cen MT" panose="020B0602020104020603" pitchFamily="34" charset="0"/>
            </a:endParaRPr>
          </a:p>
          <a:p>
            <a:r>
              <a:rPr lang="en-US" sz="1000" dirty="0" smtClean="0">
                <a:latin typeface="Tw Cen MT" panose="020B0602020104020603" pitchFamily="34" charset="0"/>
              </a:rPr>
              <a:t>NCIIC framework with 16 head of contents approved are as follows:</a:t>
            </a: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MY" sz="1000" dirty="0" smtClean="0">
              <a:latin typeface="Tw Cen MT" panose="020B0602020104020603" pitchFamily="34" charset="0"/>
            </a:endParaRPr>
          </a:p>
        </p:txBody>
      </p:sp>
      <p:graphicFrame>
        <p:nvGraphicFramePr>
          <p:cNvPr id="12" name="Table 11"/>
          <p:cNvGraphicFramePr>
            <a:graphicFrameLocks noGrp="1"/>
          </p:cNvGraphicFramePr>
          <p:nvPr>
            <p:extLst/>
          </p:nvPr>
        </p:nvGraphicFramePr>
        <p:xfrm>
          <a:off x="28569" y="5642120"/>
          <a:ext cx="6829430" cy="3266440"/>
        </p:xfrm>
        <a:graphic>
          <a:graphicData uri="http://schemas.openxmlformats.org/drawingml/2006/table">
            <a:tbl>
              <a:tblPr firstRow="1" bandRow="1">
                <a:tableStyleId>{5C22544A-7EE6-4342-B048-85BDC9FD1C3A}</a:tableStyleId>
              </a:tblPr>
              <a:tblGrid>
                <a:gridCol w="3414715">
                  <a:extLst>
                    <a:ext uri="{9D8B030D-6E8A-4147-A177-3AD203B41FA5}">
                      <a16:colId xmlns:a16="http://schemas.microsoft.com/office/drawing/2014/main" val="4024669921"/>
                    </a:ext>
                  </a:extLst>
                </a:gridCol>
                <a:gridCol w="3414715">
                  <a:extLst>
                    <a:ext uri="{9D8B030D-6E8A-4147-A177-3AD203B41FA5}">
                      <a16:colId xmlns:a16="http://schemas.microsoft.com/office/drawing/2014/main" val="3817374943"/>
                    </a:ext>
                  </a:extLst>
                </a:gridCol>
              </a:tblGrid>
              <a:tr h="2725704">
                <a:tc>
                  <a:txBody>
                    <a:bodyPr/>
                    <a:lstStyle/>
                    <a:p>
                      <a:pPr marL="228600" indent="-228600">
                        <a:lnSpc>
                          <a:spcPct val="100000"/>
                        </a:lnSpc>
                        <a:spcBef>
                          <a:spcPts val="0"/>
                        </a:spcBef>
                        <a:spcAft>
                          <a:spcPts val="200"/>
                        </a:spcAft>
                        <a:buAutoNum type="arabicPeriod"/>
                      </a:pPr>
                      <a:r>
                        <a:rPr lang="en-US" sz="1000" b="0" dirty="0" smtClean="0">
                          <a:solidFill>
                            <a:schemeClr val="tx1"/>
                          </a:solidFill>
                          <a:latin typeface="Tw Cen MT" panose="020B0602020104020603" pitchFamily="34" charset="0"/>
                        </a:rPr>
                        <a:t>Construction Projects (Domestic &amp;  Abroad)</a:t>
                      </a:r>
                    </a:p>
                    <a:p>
                      <a:pPr marL="228600" indent="-228600">
                        <a:lnSpc>
                          <a:spcPct val="100000"/>
                        </a:lnSpc>
                        <a:spcBef>
                          <a:spcPts val="0"/>
                        </a:spcBef>
                        <a:spcAft>
                          <a:spcPts val="200"/>
                        </a:spcAft>
                        <a:buAutoNum type="arabicPeriod"/>
                      </a:pPr>
                      <a:r>
                        <a:rPr lang="en-US" sz="1000" b="0" dirty="0" smtClean="0">
                          <a:solidFill>
                            <a:schemeClr val="tx1"/>
                          </a:solidFill>
                          <a:latin typeface="Tw Cen MT" panose="020B0602020104020603" pitchFamily="34" charset="0"/>
                        </a:rPr>
                        <a:t>Contractors</a:t>
                      </a:r>
                    </a:p>
                    <a:p>
                      <a:pPr marL="228600" indent="-228600">
                        <a:lnSpc>
                          <a:spcPct val="100000"/>
                        </a:lnSpc>
                        <a:spcBef>
                          <a:spcPts val="0"/>
                        </a:spcBef>
                        <a:spcAft>
                          <a:spcPts val="200"/>
                        </a:spcAft>
                        <a:buAutoNum type="arabicPeriod"/>
                      </a:pPr>
                      <a:r>
                        <a:rPr lang="en-US" sz="1000" b="0" dirty="0" smtClean="0">
                          <a:solidFill>
                            <a:schemeClr val="tx1"/>
                          </a:solidFill>
                          <a:latin typeface="Tw Cen MT" panose="020B0602020104020603" pitchFamily="34" charset="0"/>
                        </a:rPr>
                        <a:t>Construction</a:t>
                      </a:r>
                      <a:r>
                        <a:rPr lang="en-US" sz="1000" b="0" baseline="0" dirty="0" smtClean="0">
                          <a:solidFill>
                            <a:schemeClr val="tx1"/>
                          </a:solidFill>
                          <a:latin typeface="Tw Cen MT" panose="020B0602020104020603" pitchFamily="34" charset="0"/>
                        </a:rPr>
                        <a:t> Personnel</a:t>
                      </a:r>
                    </a:p>
                    <a:p>
                      <a:pPr marL="228600" indent="-228600">
                        <a:lnSpc>
                          <a:spcPct val="100000"/>
                        </a:lnSpc>
                        <a:spcBef>
                          <a:spcPts val="0"/>
                        </a:spcBef>
                        <a:spcAft>
                          <a:spcPts val="200"/>
                        </a:spcAft>
                        <a:buAutoNum type="arabicPeriod"/>
                      </a:pPr>
                      <a:r>
                        <a:rPr lang="en-US" sz="1000" b="0" baseline="0" dirty="0" smtClean="0">
                          <a:solidFill>
                            <a:schemeClr val="tx1"/>
                          </a:solidFill>
                          <a:latin typeface="Tw Cen MT" panose="020B0602020104020603" pitchFamily="34" charset="0"/>
                        </a:rPr>
                        <a:t>Construction Professionals</a:t>
                      </a:r>
                    </a:p>
                    <a:p>
                      <a:pPr marL="228600" indent="-228600">
                        <a:lnSpc>
                          <a:spcPct val="100000"/>
                        </a:lnSpc>
                        <a:spcBef>
                          <a:spcPts val="0"/>
                        </a:spcBef>
                        <a:spcAft>
                          <a:spcPts val="200"/>
                        </a:spcAft>
                        <a:buAutoNum type="arabicPeriod"/>
                      </a:pPr>
                      <a:r>
                        <a:rPr lang="en-US" sz="1000" b="0" baseline="0" dirty="0" smtClean="0">
                          <a:solidFill>
                            <a:schemeClr val="tx1"/>
                          </a:solidFill>
                          <a:latin typeface="Tw Cen MT" panose="020B0602020104020603" pitchFamily="34" charset="0"/>
                        </a:rPr>
                        <a:t>Construction Products and  Material Manufacturer</a:t>
                      </a:r>
                    </a:p>
                    <a:p>
                      <a:pPr marL="228600" indent="-228600">
                        <a:lnSpc>
                          <a:spcPct val="100000"/>
                        </a:lnSpc>
                        <a:spcBef>
                          <a:spcPts val="0"/>
                        </a:spcBef>
                        <a:spcAft>
                          <a:spcPts val="200"/>
                        </a:spcAft>
                        <a:buAutoNum type="arabicPeriod"/>
                      </a:pPr>
                      <a:r>
                        <a:rPr lang="en-US" sz="1000" b="0" baseline="0" dirty="0" smtClean="0">
                          <a:solidFill>
                            <a:schemeClr val="tx1"/>
                          </a:solidFill>
                          <a:latin typeface="Tw Cen MT" panose="020B0602020104020603" pitchFamily="34" charset="0"/>
                        </a:rPr>
                        <a:t>Construction Ratings (SHASSIC &amp; QLASSIC)</a:t>
                      </a:r>
                    </a:p>
                    <a:p>
                      <a:pPr marL="228600" indent="-228600">
                        <a:lnSpc>
                          <a:spcPct val="100000"/>
                        </a:lnSpc>
                        <a:spcBef>
                          <a:spcPts val="0"/>
                        </a:spcBef>
                        <a:spcAft>
                          <a:spcPts val="200"/>
                        </a:spcAft>
                        <a:buAutoNum type="arabicPeriod"/>
                      </a:pPr>
                      <a:r>
                        <a:rPr lang="en-US" sz="1000" b="0" baseline="0" dirty="0" smtClean="0">
                          <a:solidFill>
                            <a:schemeClr val="tx1"/>
                          </a:solidFill>
                          <a:latin typeface="Tw Cen MT" panose="020B0602020104020603" pitchFamily="34" charset="0"/>
                        </a:rPr>
                        <a:t>Sustainable Building Ratings (</a:t>
                      </a:r>
                      <a:r>
                        <a:rPr lang="en-US" sz="1000" b="0" baseline="0" dirty="0" err="1" smtClean="0">
                          <a:solidFill>
                            <a:schemeClr val="tx1"/>
                          </a:solidFill>
                          <a:latin typeface="Tw Cen MT" panose="020B0602020104020603" pitchFamily="34" charset="0"/>
                        </a:rPr>
                        <a:t>MyCREST</a:t>
                      </a:r>
                      <a:r>
                        <a:rPr lang="en-US" sz="1000" b="0" baseline="0" dirty="0" smtClean="0">
                          <a:solidFill>
                            <a:schemeClr val="tx1"/>
                          </a:solidFill>
                          <a:latin typeface="Tw Cen MT" panose="020B0602020104020603" pitchFamily="34" charset="0"/>
                        </a:rPr>
                        <a:t>)</a:t>
                      </a:r>
                    </a:p>
                    <a:p>
                      <a:pPr marL="228600" indent="-228600">
                        <a:lnSpc>
                          <a:spcPct val="100000"/>
                        </a:lnSpc>
                        <a:spcBef>
                          <a:spcPts val="0"/>
                        </a:spcBef>
                        <a:spcAft>
                          <a:spcPts val="200"/>
                        </a:spcAft>
                        <a:buAutoNum type="arabicPeriod"/>
                      </a:pPr>
                      <a:r>
                        <a:rPr lang="en-US" sz="1000" b="0" baseline="0" dirty="0" err="1" smtClean="0">
                          <a:solidFill>
                            <a:schemeClr val="tx1"/>
                          </a:solidFill>
                          <a:latin typeface="Tw Cen MT" panose="020B0602020104020603" pitchFamily="34" charset="0"/>
                        </a:rPr>
                        <a:t>Industrialised</a:t>
                      </a:r>
                      <a:r>
                        <a:rPr lang="en-US" sz="1000" b="0" baseline="0" dirty="0" smtClean="0">
                          <a:solidFill>
                            <a:schemeClr val="tx1"/>
                          </a:solidFill>
                          <a:latin typeface="Tw Cen MT" panose="020B0602020104020603" pitchFamily="34" charset="0"/>
                        </a:rPr>
                        <a:t> Building System (IBS)</a:t>
                      </a:r>
                    </a:p>
                    <a:p>
                      <a:pPr marL="228600" indent="-228600">
                        <a:lnSpc>
                          <a:spcPct val="100000"/>
                        </a:lnSpc>
                        <a:spcBef>
                          <a:spcPts val="0"/>
                        </a:spcBef>
                        <a:spcAft>
                          <a:spcPts val="200"/>
                        </a:spcAft>
                        <a:buAutoNum type="arabicPeriod"/>
                      </a:pPr>
                      <a:r>
                        <a:rPr lang="en-US" sz="1000" b="0" baseline="0" dirty="0" smtClean="0">
                          <a:solidFill>
                            <a:schemeClr val="tx1"/>
                          </a:solidFill>
                          <a:latin typeface="Tw Cen MT" panose="020B0602020104020603" pitchFamily="34" charset="0"/>
                        </a:rPr>
                        <a:t>Trade Agreement</a:t>
                      </a:r>
                    </a:p>
                    <a:p>
                      <a:pPr marL="228600" indent="-228600">
                        <a:lnSpc>
                          <a:spcPct val="100000"/>
                        </a:lnSpc>
                        <a:spcBef>
                          <a:spcPts val="0"/>
                        </a:spcBef>
                        <a:spcAft>
                          <a:spcPts val="200"/>
                        </a:spcAft>
                        <a:buAutoNum type="arabicPeriod"/>
                      </a:pPr>
                      <a:r>
                        <a:rPr lang="en-US" sz="1000" b="0" baseline="0" dirty="0" err="1" smtClean="0">
                          <a:solidFill>
                            <a:schemeClr val="tx1"/>
                          </a:solidFill>
                          <a:latin typeface="Tw Cen MT" panose="020B0602020104020603" pitchFamily="34" charset="0"/>
                        </a:rPr>
                        <a:t>MyCESMM</a:t>
                      </a:r>
                      <a:endParaRPr lang="en-US" sz="1000" b="0" baseline="0" dirty="0" smtClean="0">
                        <a:solidFill>
                          <a:schemeClr val="tx1"/>
                        </a:solidFill>
                        <a:latin typeface="Tw Cen MT" panose="020B0602020104020603" pitchFamily="34" charset="0"/>
                      </a:endParaRPr>
                    </a:p>
                    <a:p>
                      <a:pPr marL="228600" indent="-228600">
                        <a:lnSpc>
                          <a:spcPct val="100000"/>
                        </a:lnSpc>
                        <a:spcBef>
                          <a:spcPts val="0"/>
                        </a:spcBef>
                        <a:spcAft>
                          <a:spcPts val="200"/>
                        </a:spcAft>
                        <a:buAutoNum type="arabicPeriod"/>
                      </a:pPr>
                      <a:r>
                        <a:rPr lang="en-US" sz="1000" b="0" baseline="0" dirty="0" smtClean="0">
                          <a:solidFill>
                            <a:schemeClr val="tx1"/>
                          </a:solidFill>
                          <a:latin typeface="Tw Cen MT" panose="020B0602020104020603" pitchFamily="34" charset="0"/>
                        </a:rPr>
                        <a:t>C</a:t>
                      </a:r>
                      <a:r>
                        <a:rPr lang="en-GB" sz="1000" b="0" baseline="0" dirty="0" err="1" smtClean="0">
                          <a:solidFill>
                            <a:schemeClr val="tx1"/>
                          </a:solidFill>
                          <a:latin typeface="Tw Cen MT" panose="020B0602020104020603" pitchFamily="34" charset="0"/>
                        </a:rPr>
                        <a:t>onstruction</a:t>
                      </a:r>
                      <a:r>
                        <a:rPr lang="en-GB" sz="1000" b="0" baseline="0" dirty="0" smtClean="0">
                          <a:solidFill>
                            <a:schemeClr val="tx1"/>
                          </a:solidFill>
                          <a:latin typeface="Tw Cen MT" panose="020B0602020104020603" pitchFamily="34" charset="0"/>
                        </a:rPr>
                        <a:t> Cost &amp; Prices</a:t>
                      </a:r>
                    </a:p>
                    <a:p>
                      <a:pPr marL="228600" indent="-228600">
                        <a:lnSpc>
                          <a:spcPct val="100000"/>
                        </a:lnSpc>
                        <a:spcBef>
                          <a:spcPts val="0"/>
                        </a:spcBef>
                        <a:spcAft>
                          <a:spcPts val="200"/>
                        </a:spcAft>
                        <a:buAutoNum type="arabicPeriod"/>
                      </a:pPr>
                      <a:r>
                        <a:rPr lang="en-GB" sz="1000" b="0" baseline="0" dirty="0" smtClean="0">
                          <a:solidFill>
                            <a:schemeClr val="tx1"/>
                          </a:solidFill>
                          <a:latin typeface="Tw Cen MT" panose="020B0602020104020603" pitchFamily="34" charset="0"/>
                        </a:rPr>
                        <a:t>Upcoming Construction Projects</a:t>
                      </a:r>
                    </a:p>
                    <a:p>
                      <a:pPr marL="228600" indent="-228600">
                        <a:lnSpc>
                          <a:spcPct val="100000"/>
                        </a:lnSpc>
                        <a:spcBef>
                          <a:spcPts val="0"/>
                        </a:spcBef>
                        <a:spcAft>
                          <a:spcPts val="200"/>
                        </a:spcAft>
                        <a:buAutoNum type="arabicPeriod"/>
                      </a:pPr>
                      <a:r>
                        <a:rPr lang="en-GB" sz="1000" b="0" baseline="0" dirty="0" smtClean="0">
                          <a:solidFill>
                            <a:schemeClr val="tx1"/>
                          </a:solidFill>
                          <a:latin typeface="Tw Cen MT" panose="020B0602020104020603" pitchFamily="34" charset="0"/>
                        </a:rPr>
                        <a:t>Projection of Construction Demand </a:t>
                      </a:r>
                    </a:p>
                    <a:p>
                      <a:pPr marL="228600" indent="-228600">
                        <a:lnSpc>
                          <a:spcPct val="100000"/>
                        </a:lnSpc>
                        <a:spcBef>
                          <a:spcPts val="0"/>
                        </a:spcBef>
                        <a:spcAft>
                          <a:spcPts val="200"/>
                        </a:spcAft>
                        <a:buAutoNum type="arabicPeriod"/>
                      </a:pPr>
                      <a:r>
                        <a:rPr lang="en-GB" sz="1000" b="0" baseline="0" dirty="0" smtClean="0">
                          <a:solidFill>
                            <a:schemeClr val="tx1"/>
                          </a:solidFill>
                          <a:latin typeface="Tw Cen MT" panose="020B0602020104020603" pitchFamily="34" charset="0"/>
                        </a:rPr>
                        <a:t>Construction Industry Review and Prospects</a:t>
                      </a:r>
                    </a:p>
                    <a:p>
                      <a:pPr marL="228600" marR="0" indent="-228600" algn="l" defTabSz="685800" rtl="0" eaLnBrk="1" fontAlgn="auto" latinLnBrk="0" hangingPunct="1">
                        <a:lnSpc>
                          <a:spcPct val="100000"/>
                        </a:lnSpc>
                        <a:spcBef>
                          <a:spcPts val="0"/>
                        </a:spcBef>
                        <a:spcAft>
                          <a:spcPts val="200"/>
                        </a:spcAft>
                        <a:buClrTx/>
                        <a:buSzTx/>
                        <a:buFontTx/>
                        <a:buAutoNum type="arabicPeriod"/>
                        <a:tabLst/>
                        <a:defRPr/>
                      </a:pPr>
                      <a:r>
                        <a:rPr lang="en-GB" sz="1000" b="0" baseline="0" dirty="0" smtClean="0">
                          <a:solidFill>
                            <a:schemeClr val="tx1"/>
                          </a:solidFill>
                          <a:latin typeface="Tw Cen MT" panose="020B0602020104020603" pitchFamily="34" charset="0"/>
                        </a:rPr>
                        <a:t>Decided Construction Cases</a:t>
                      </a:r>
                    </a:p>
                    <a:p>
                      <a:pPr marL="228600" marR="0" indent="-228600" algn="l" defTabSz="685800" rtl="0" eaLnBrk="1" fontAlgn="auto" latinLnBrk="0" hangingPunct="1">
                        <a:lnSpc>
                          <a:spcPct val="100000"/>
                        </a:lnSpc>
                        <a:spcBef>
                          <a:spcPts val="0"/>
                        </a:spcBef>
                        <a:spcAft>
                          <a:spcPts val="200"/>
                        </a:spcAft>
                        <a:buClrTx/>
                        <a:buSzTx/>
                        <a:buFontTx/>
                        <a:buAutoNum type="arabicPeriod"/>
                        <a:tabLst/>
                        <a:defRPr/>
                      </a:pPr>
                      <a:r>
                        <a:rPr lang="en-GB" sz="1000" b="0" baseline="0" dirty="0" smtClean="0">
                          <a:solidFill>
                            <a:schemeClr val="tx1"/>
                          </a:solidFill>
                          <a:latin typeface="Tw Cen MT" panose="020B0602020104020603" pitchFamily="34" charset="0"/>
                        </a:rPr>
                        <a:t>Publication</a:t>
                      </a:r>
                    </a:p>
                    <a:p>
                      <a:pPr marL="228600" indent="-228600">
                        <a:lnSpc>
                          <a:spcPct val="100000"/>
                        </a:lnSpc>
                        <a:spcBef>
                          <a:spcPts val="0"/>
                        </a:spcBef>
                        <a:spcAft>
                          <a:spcPts val="200"/>
                        </a:spcAft>
                        <a:buAutoNum type="arabicPeriod"/>
                      </a:pPr>
                      <a:endParaRPr lang="en-GB" sz="1000" b="0" baseline="0" dirty="0" smtClean="0">
                        <a:solidFill>
                          <a:schemeClr val="tx1"/>
                        </a:solidFill>
                        <a:latin typeface="Tw Cen MT" panose="020B0602020104020603" pitchFamily="34" charset="0"/>
                      </a:endParaRPr>
                    </a:p>
                    <a:p>
                      <a:pPr marL="228600" indent="-228600">
                        <a:lnSpc>
                          <a:spcPct val="100000"/>
                        </a:lnSpc>
                        <a:spcBef>
                          <a:spcPts val="0"/>
                        </a:spcBef>
                        <a:spcAft>
                          <a:spcPts val="200"/>
                        </a:spcAft>
                        <a:buAutoNum type="arabicPeriod"/>
                      </a:pPr>
                      <a:endParaRPr lang="en-US" sz="1000" b="0" baseline="0" dirty="0" smtClean="0">
                        <a:solidFill>
                          <a:schemeClr val="tx1"/>
                        </a:solidFill>
                        <a:latin typeface="Tw Cen MT" panose="020B0602020104020603" pitchFamily="34" charset="0"/>
                      </a:endParaRPr>
                    </a:p>
                  </a:txBody>
                  <a:tcPr>
                    <a:solidFill>
                      <a:schemeClr val="bg1"/>
                    </a:solidFill>
                  </a:tcPr>
                </a:tc>
                <a:tc>
                  <a:txBody>
                    <a:bodyPr/>
                    <a:lstStyle/>
                    <a:p>
                      <a:pPr marL="0" marR="0" indent="0" algn="l" defTabSz="685800" rtl="0" eaLnBrk="1" fontAlgn="auto" latinLnBrk="0" hangingPunct="1">
                        <a:lnSpc>
                          <a:spcPct val="100000"/>
                        </a:lnSpc>
                        <a:spcBef>
                          <a:spcPts val="0"/>
                        </a:spcBef>
                        <a:spcAft>
                          <a:spcPts val="200"/>
                        </a:spcAft>
                        <a:buClrTx/>
                        <a:buSzTx/>
                        <a:buFontTx/>
                        <a:buNone/>
                        <a:tabLst/>
                        <a:defRPr/>
                      </a:pPr>
                      <a:endParaRPr lang="en-GB" sz="1000" b="0" dirty="0">
                        <a:solidFill>
                          <a:schemeClr val="tx1"/>
                        </a:solidFill>
                        <a:latin typeface="Tw Cen MT" panose="020B0602020104020603" pitchFamily="34" charset="0"/>
                      </a:endParaRPr>
                    </a:p>
                  </a:txBody>
                  <a:tcPr>
                    <a:solidFill>
                      <a:schemeClr val="bg1"/>
                    </a:solidFill>
                  </a:tcPr>
                </a:tc>
                <a:extLst>
                  <a:ext uri="{0D108BD9-81ED-4DB2-BD59-A6C34878D82A}">
                    <a16:rowId xmlns:a16="http://schemas.microsoft.com/office/drawing/2014/main" val="962987415"/>
                  </a:ext>
                </a:extLst>
              </a:tr>
            </a:tbl>
          </a:graphicData>
        </a:graphic>
      </p:graphicFrame>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451230"/>
            <a:ext cx="6857999" cy="5419935"/>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 Sariah Abdul Karib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Mohd Zaid Zakaria</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Che Saliza Che Soh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370722"/>
          <a:ext cx="4763388" cy="1475232"/>
        </p:xfrm>
        <a:graphic>
          <a:graphicData uri="http://schemas.openxmlformats.org/drawingml/2006/table">
            <a:tbl>
              <a:tblPr firstRow="1" bandRow="1">
                <a:tableStyleId>{5C22544A-7EE6-4342-B048-85BDC9FD1C3A}</a:tableStyleId>
              </a:tblPr>
              <a:tblGrid>
                <a:gridCol w="4763388">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US" sz="1000" b="0" kern="1200" dirty="0" smtClean="0">
                          <a:solidFill>
                            <a:schemeClr val="tx1"/>
                          </a:solidFill>
                          <a:latin typeface="Tw Cen MT" panose="020B0602020104020603" pitchFamily="34" charset="0"/>
                          <a:ea typeface="+mn-ea"/>
                          <a:cs typeface="+mn-cs"/>
                        </a:rPr>
                        <a:t>NCIIC portal established with 16 construction related data integrated and updated quarterly by 2018</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P5 - Enhance availability of strategic information via NCIIC</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P5c - Integrate construction related data into National Construction Industry Information Centre (NCIIC)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P5-085</a:t>
            </a:r>
            <a:endParaRPr lang="ms-MY" sz="2800" dirty="0">
              <a:solidFill>
                <a:schemeClr val="bg1"/>
              </a:solidFill>
            </a:endParaRPr>
          </a:p>
        </p:txBody>
      </p:sp>
      <p:sp>
        <p:nvSpPr>
          <p:cNvPr id="15" name="TextBox 14"/>
          <p:cNvSpPr txBox="1"/>
          <p:nvPr/>
        </p:nvSpPr>
        <p:spPr>
          <a:xfrm>
            <a:off x="0" y="4249945"/>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126701"/>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82233">
                  <a:extLst>
                    <a:ext uri="{9D8B030D-6E8A-4147-A177-3AD203B41FA5}">
                      <a16:colId xmlns:a16="http://schemas.microsoft.com/office/drawing/2014/main" val="3372148144"/>
                    </a:ext>
                  </a:extLst>
                </a:gridCol>
                <a:gridCol w="1382232">
                  <a:extLst>
                    <a:ext uri="{9D8B030D-6E8A-4147-A177-3AD203B41FA5}">
                      <a16:colId xmlns:a16="http://schemas.microsoft.com/office/drawing/2014/main" val="384475541"/>
                    </a:ext>
                  </a:extLst>
                </a:gridCol>
                <a:gridCol w="1350335">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06448">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20253">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NCIIC framework with 16 head of contents approved.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rPr>
                        <a:t>Vendor to develop portal appointed</a:t>
                      </a:r>
                    </a:p>
                    <a:p>
                      <a:pPr>
                        <a:lnSpc>
                          <a:spcPct val="100000"/>
                        </a:lnSpc>
                      </a:pPr>
                      <a:endParaRPr lang="ms-MY" sz="900" dirty="0" smtClean="0">
                        <a:solidFill>
                          <a:schemeClr val="tx1"/>
                        </a:solidFill>
                        <a:latin typeface="Tw Cen MT" pitchFamily="34" charset="0"/>
                      </a:endParaRPr>
                    </a:p>
                    <a:p>
                      <a:pPr>
                        <a:lnSpc>
                          <a:spcPct val="100000"/>
                        </a:lnSpc>
                      </a:pPr>
                      <a:r>
                        <a:rPr lang="ms-MY" sz="900" dirty="0" smtClean="0">
                          <a:solidFill>
                            <a:schemeClr val="tx1"/>
                          </a:solidFill>
                          <a:latin typeface="Tw Cen MT" pitchFamily="34" charset="0"/>
                        </a:rPr>
                        <a:t>30% development of NCIIC portal completed</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chemeClr val="tx1"/>
                          </a:solidFill>
                          <a:latin typeface="Tw Cen MT" pitchFamily="34" charset="0"/>
                        </a:rPr>
                        <a:t>100% development of NCIIC portal completed</a:t>
                      </a:r>
                    </a:p>
                    <a:p>
                      <a:pPr>
                        <a:lnSpc>
                          <a:spcPct val="100000"/>
                        </a:lnSpc>
                      </a:pPr>
                      <a:endParaRPr lang="en-US" sz="900" dirty="0" smtClean="0">
                        <a:solidFill>
                          <a:schemeClr val="tx1"/>
                        </a:solidFill>
                        <a:latin typeface="Tw Cen MT" pitchFamily="34" charset="0"/>
                      </a:endParaRPr>
                    </a:p>
                    <a:p>
                      <a:pPr>
                        <a:lnSpc>
                          <a:spcPct val="100000"/>
                        </a:lnSpc>
                      </a:pPr>
                      <a:r>
                        <a:rPr lang="ms-MY" sz="900" dirty="0" smtClean="0">
                          <a:solidFill>
                            <a:schemeClr val="tx1"/>
                          </a:solidFill>
                          <a:latin typeface="Tw Cen MT" pitchFamily="34" charset="0"/>
                        </a:rPr>
                        <a:t>NCIIC portal and CIMS full integrated</a:t>
                      </a:r>
                    </a:p>
                    <a:p>
                      <a:pPr>
                        <a:lnSpc>
                          <a:spcPct val="100000"/>
                        </a:lnSpc>
                      </a:pPr>
                      <a:endParaRPr lang="ms-MY" sz="900" dirty="0" smtClean="0">
                        <a:solidFill>
                          <a:schemeClr val="tx1"/>
                        </a:solidFill>
                        <a:latin typeface="Tw Cen MT" pitchFamily="34" charset="0"/>
                      </a:endParaRPr>
                    </a:p>
                    <a:p>
                      <a:pPr>
                        <a:lnSpc>
                          <a:spcPct val="100000"/>
                        </a:lnSpc>
                      </a:pPr>
                      <a:r>
                        <a:rPr lang="ms-MY" sz="900" dirty="0" smtClean="0">
                          <a:solidFill>
                            <a:schemeClr val="tx1"/>
                          </a:solidFill>
                          <a:latin typeface="Tw Cen MT" pitchFamily="34" charset="0"/>
                        </a:rPr>
                        <a:t>16 of 16  NCIIC content  published</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rgbClr val="000000"/>
                          </a:solidFill>
                          <a:latin typeface="Tw Cen MT" pitchFamily="34" charset="0"/>
                        </a:rPr>
                        <a:t>Periodic portal and content maintenance carried out </a:t>
                      </a:r>
                    </a:p>
                    <a:p>
                      <a:pPr>
                        <a:lnSpc>
                          <a:spcPct val="100000"/>
                        </a:lnSpc>
                      </a:pPr>
                      <a:endParaRPr lang="ms-MY" sz="900" dirty="0" smtClean="0">
                        <a:solidFill>
                          <a:srgbClr val="000000"/>
                        </a:solidFill>
                        <a:latin typeface="Tw Cen MT" pitchFamily="34" charset="0"/>
                      </a:endParaRPr>
                    </a:p>
                    <a:p>
                      <a:pPr>
                        <a:lnSpc>
                          <a:spcPct val="100000"/>
                        </a:lnSpc>
                      </a:pPr>
                      <a:r>
                        <a:rPr lang="en-US" sz="900" dirty="0" smtClean="0">
                          <a:solidFill>
                            <a:srgbClr val="000000"/>
                          </a:solidFill>
                          <a:latin typeface="Tw Cen MT" pitchFamily="34" charset="0"/>
                        </a:rPr>
                        <a:t>Promotion activities to enhance usage of portal conducted</a:t>
                      </a:r>
                    </a:p>
                    <a:p>
                      <a:pPr>
                        <a:lnSpc>
                          <a:spcPct val="100000"/>
                        </a:lnSpc>
                      </a:pPr>
                      <a:endParaRPr lang="en-US" sz="900" dirty="0" smtClean="0">
                        <a:solidFill>
                          <a:srgbClr val="000000"/>
                        </a:solidFill>
                        <a:latin typeface="Tw Cen MT" pitchFamily="34" charset="0"/>
                      </a:endParaRPr>
                    </a:p>
                    <a:p>
                      <a:pPr>
                        <a:lnSpc>
                          <a:spcPct val="100000"/>
                        </a:lnSpc>
                      </a:pPr>
                      <a:r>
                        <a:rPr lang="en-US" sz="900" dirty="0" smtClean="0">
                          <a:solidFill>
                            <a:srgbClr val="000000"/>
                          </a:solidFill>
                          <a:latin typeface="Tw Cen MT" pitchFamily="34" charset="0"/>
                        </a:rPr>
                        <a:t>5,000 unique portal users registered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rgbClr val="000000"/>
                          </a:solidFill>
                          <a:latin typeface="Tw Cen MT" pitchFamily="34" charset="0"/>
                        </a:rPr>
                        <a:t>Periodic portal and content maintenance carried out</a:t>
                      </a:r>
                    </a:p>
                    <a:p>
                      <a:pPr>
                        <a:lnSpc>
                          <a:spcPct val="100000"/>
                        </a:lnSpc>
                      </a:pPr>
                      <a:endParaRPr lang="ms-MY" sz="900" dirty="0" smtClean="0">
                        <a:solidFill>
                          <a:srgbClr val="000000"/>
                        </a:solidFill>
                        <a:latin typeface="Tw Cen MT" pitchFamily="34" charset="0"/>
                      </a:endParaRPr>
                    </a:p>
                    <a:p>
                      <a:pPr>
                        <a:lnSpc>
                          <a:spcPct val="100000"/>
                        </a:lnSpc>
                      </a:pPr>
                      <a:r>
                        <a:rPr lang="en-US" sz="900" dirty="0" smtClean="0">
                          <a:solidFill>
                            <a:srgbClr val="000000"/>
                          </a:solidFill>
                          <a:latin typeface="Tw Cen MT" pitchFamily="34" charset="0"/>
                        </a:rPr>
                        <a:t>Promotion activities to enhance usage of portal conducted</a:t>
                      </a:r>
                    </a:p>
                    <a:p>
                      <a:pPr>
                        <a:lnSpc>
                          <a:spcPct val="100000"/>
                        </a:lnSpc>
                      </a:pPr>
                      <a:endParaRPr lang="en-US" sz="900" dirty="0" smtClean="0">
                        <a:solidFill>
                          <a:srgbClr val="000000"/>
                        </a:solidFill>
                        <a:latin typeface="Tw Cen MT" pitchFamily="34" charset="0"/>
                      </a:endParaRPr>
                    </a:p>
                    <a:p>
                      <a:pPr>
                        <a:lnSpc>
                          <a:spcPct val="100000"/>
                        </a:lnSpc>
                      </a:pPr>
                      <a:r>
                        <a:rPr lang="en-US" sz="900" dirty="0" smtClean="0">
                          <a:solidFill>
                            <a:srgbClr val="000000"/>
                          </a:solidFill>
                          <a:latin typeface="Tw Cen MT" pitchFamily="34" charset="0"/>
                        </a:rPr>
                        <a:t>5,000 unique portal users registered</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Tree>
    <p:extLst>
      <p:ext uri="{BB962C8B-B14F-4D97-AF65-F5344CB8AC3E}">
        <p14:creationId xmlns:p14="http://schemas.microsoft.com/office/powerpoint/2010/main" val="187695317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1927105"/>
            <a:ext cx="6857999" cy="7978895"/>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 Sariah Abdul Karib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Mohd Zaid Zakaria</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Che Saliza Che Soh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370722"/>
          <a:ext cx="4763388" cy="1475232"/>
        </p:xfrm>
        <a:graphic>
          <a:graphicData uri="http://schemas.openxmlformats.org/drawingml/2006/table">
            <a:tbl>
              <a:tblPr firstRow="1" bandRow="1">
                <a:tableStyleId>{5C22544A-7EE6-4342-B048-85BDC9FD1C3A}</a:tableStyleId>
              </a:tblPr>
              <a:tblGrid>
                <a:gridCol w="4763388">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US" sz="1000" b="0" kern="1200" dirty="0" smtClean="0">
                          <a:solidFill>
                            <a:schemeClr val="tx1"/>
                          </a:solidFill>
                          <a:latin typeface="Tw Cen MT" panose="020B0602020104020603" pitchFamily="34" charset="0"/>
                          <a:ea typeface="+mn-ea"/>
                          <a:cs typeface="+mn-cs"/>
                        </a:rPr>
                        <a:t>NCIIC portal established with 16 construction related data integrated and updated quarterly by 2018</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P5 - Enhance availability of strategic information via NCIIC</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P5c - Integrate construction related data into National Construction Industry Information Centre (NCIIC)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P5-085</a:t>
            </a:r>
            <a:endParaRPr lang="ms-MY" sz="2800" dirty="0">
              <a:solidFill>
                <a:schemeClr val="bg1"/>
              </a:solidFill>
            </a:endParaRPr>
          </a:p>
        </p:txBody>
      </p:sp>
      <p:sp>
        <p:nvSpPr>
          <p:cNvPr id="15" name="TextBox 14"/>
          <p:cNvSpPr txBox="1"/>
          <p:nvPr/>
        </p:nvSpPr>
        <p:spPr>
          <a:xfrm>
            <a:off x="0" y="1878220"/>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7" name="TextBox 16"/>
          <p:cNvSpPr txBox="1"/>
          <p:nvPr/>
        </p:nvSpPr>
        <p:spPr>
          <a:xfrm>
            <a:off x="0" y="2110628"/>
            <a:ext cx="6864535" cy="5324535"/>
          </a:xfrm>
          <a:prstGeom prst="rect">
            <a:avLst/>
          </a:prstGeom>
          <a:noFill/>
        </p:spPr>
        <p:txBody>
          <a:bodyPr wrap="square" rtlCol="0">
            <a:spAutoFit/>
          </a:bodyPr>
          <a:lstStyle/>
          <a:p>
            <a:r>
              <a:rPr lang="ms-MY" sz="1000" b="1" dirty="0" smtClean="0">
                <a:latin typeface="Tw Cen MT" pitchFamily="34" charset="0"/>
              </a:rPr>
              <a:t>Development of NCIIC Portal </a:t>
            </a:r>
          </a:p>
          <a:p>
            <a:pPr algn="just"/>
            <a:r>
              <a:rPr lang="en-US" sz="1000" dirty="0" err="1" smtClean="0">
                <a:latin typeface="Tw Cen MT" panose="020B0602020104020603" pitchFamily="34" charset="0"/>
              </a:rPr>
              <a:t>Zanko</a:t>
            </a:r>
            <a:r>
              <a:rPr lang="en-US" sz="1000" dirty="0" smtClean="0">
                <a:latin typeface="Tw Cen MT" panose="020B0602020104020603" pitchFamily="34" charset="0"/>
              </a:rPr>
              <a:t> </a:t>
            </a:r>
            <a:r>
              <a:rPr lang="en-US" sz="1000" dirty="0" err="1" smtClean="0">
                <a:latin typeface="Tw Cen MT" panose="020B0602020104020603" pitchFamily="34" charset="0"/>
              </a:rPr>
              <a:t>Sdn</a:t>
            </a:r>
            <a:r>
              <a:rPr lang="en-US" sz="1000" dirty="0" smtClean="0">
                <a:latin typeface="Tw Cen MT" panose="020B0602020104020603" pitchFamily="34" charset="0"/>
              </a:rPr>
              <a:t> </a:t>
            </a:r>
            <a:r>
              <a:rPr lang="en-US" sz="1000" dirty="0" err="1" smtClean="0">
                <a:latin typeface="Tw Cen MT" panose="020B0602020104020603" pitchFamily="34" charset="0"/>
              </a:rPr>
              <a:t>Bhd</a:t>
            </a:r>
            <a:r>
              <a:rPr lang="en-US" sz="1000" dirty="0" smtClean="0">
                <a:latin typeface="Tw Cen MT" panose="020B0602020104020603" pitchFamily="34" charset="0"/>
              </a:rPr>
              <a:t>, the vendor to develop NCIIC portal was appointed on 6 June 2017 and development is expected to be completed in May 2018. The development is being monitored by Technical Committee (TC) and Steering Committee (SC) headed by CIDB.   </a:t>
            </a:r>
          </a:p>
          <a:p>
            <a:endParaRPr lang="en-US" sz="1000" dirty="0" smtClean="0">
              <a:latin typeface="Tw Cen MT" panose="020B0602020104020603" pitchFamily="34" charset="0"/>
            </a:endParaRPr>
          </a:p>
          <a:p>
            <a:r>
              <a:rPr lang="en-US" sz="1000" dirty="0" smtClean="0">
                <a:latin typeface="Tw Cen MT" panose="020B0602020104020603" pitchFamily="34" charset="0"/>
              </a:rPr>
              <a:t>To date, the portal development progress is 76% with the following achievements:</a:t>
            </a:r>
          </a:p>
          <a:p>
            <a:pPr marL="228600" indent="-228600">
              <a:buFont typeface="+mj-lt"/>
              <a:buAutoNum type="arabicPeriod"/>
            </a:pPr>
            <a:r>
              <a:rPr lang="en-US" sz="1000" dirty="0" smtClean="0">
                <a:latin typeface="Tw Cen MT" panose="020B0602020104020603" pitchFamily="34" charset="0"/>
              </a:rPr>
              <a:t>Proof of Concept (POC) for Content Management System (CMS) endorsed by TC on 27 October 2017.</a:t>
            </a:r>
          </a:p>
          <a:p>
            <a:pPr marL="228600" indent="-228600">
              <a:buFont typeface="+mj-lt"/>
              <a:buAutoNum type="arabicPeriod"/>
            </a:pPr>
            <a:r>
              <a:rPr lang="en-US" sz="1000" dirty="0" smtClean="0">
                <a:latin typeface="Tw Cen MT" panose="020B0602020104020603" pitchFamily="34" charset="0"/>
              </a:rPr>
              <a:t>User Requirement Study (URS) framework endorsed by TC on 9 October 2017.</a:t>
            </a:r>
          </a:p>
          <a:p>
            <a:pPr marL="228600" indent="-228600">
              <a:buFont typeface="+mj-lt"/>
              <a:buAutoNum type="arabicPeriod"/>
            </a:pPr>
            <a:r>
              <a:rPr lang="en-US" sz="1000" dirty="0" smtClean="0">
                <a:latin typeface="Tw Cen MT" panose="020B0602020104020603" pitchFamily="34" charset="0"/>
              </a:rPr>
              <a:t>System Requirement Specification (SRS) was endorsed by TC on 6 November 2017.</a:t>
            </a:r>
          </a:p>
          <a:p>
            <a:pPr marL="228600" indent="-228600">
              <a:buFont typeface="+mj-lt"/>
              <a:buAutoNum type="arabicPeriod"/>
            </a:pPr>
            <a:r>
              <a:rPr lang="en-US" sz="1000" dirty="0" smtClean="0">
                <a:latin typeface="Tw Cen MT" panose="020B0602020104020603" pitchFamily="34" charset="0"/>
              </a:rPr>
              <a:t>System Database Design (SDD) with reviews by CIDB’s IT Division was endorsed by TC on 27 December 2017.</a:t>
            </a:r>
          </a:p>
          <a:p>
            <a:pPr marL="228600" indent="-228600">
              <a:buFont typeface="+mj-lt"/>
              <a:buAutoNum type="arabicPeriod"/>
            </a:pPr>
            <a:r>
              <a:rPr lang="en-US" sz="1000" dirty="0" smtClean="0">
                <a:latin typeface="Tw Cen MT" panose="020B0602020104020603" pitchFamily="34" charset="0"/>
              </a:rPr>
              <a:t>User Acceptance Test (UAT) 1 of 3 involving 4 modules (Trade Agreement, Decided Construction Cases, Upcoming Construction Demand and Construction Economic Report) was held on 21 December 2017 . </a:t>
            </a:r>
          </a:p>
          <a:p>
            <a:pPr marL="228600" indent="-228600">
              <a:buFont typeface="+mj-lt"/>
              <a:buAutoNum type="arabicPeriod"/>
            </a:pPr>
            <a:r>
              <a:rPr lang="en-US" sz="1000" dirty="0" smtClean="0">
                <a:latin typeface="Tw Cen MT" panose="020B0602020104020603" pitchFamily="34" charset="0"/>
              </a:rPr>
              <a:t>Preliminary Acceptance Test (PAT) 1 of 3 involving 4 modules was held on 15 January 2018</a:t>
            </a:r>
          </a:p>
          <a:p>
            <a:pPr marL="228600" indent="-228600">
              <a:buFont typeface="+mj-lt"/>
              <a:buAutoNum type="arabicPeriod"/>
            </a:pPr>
            <a:r>
              <a:rPr lang="en-US" sz="1000" dirty="0" smtClean="0">
                <a:latin typeface="Tw Cen MT" panose="020B0602020104020603" pitchFamily="34" charset="0"/>
              </a:rPr>
              <a:t>User Acceptance Test (UAT) 2.1 of 3 involving 2 modules (FAQ, Report Request) was held on 22 February 2018.  </a:t>
            </a:r>
          </a:p>
          <a:p>
            <a:pPr marL="228600" indent="-228600">
              <a:buFont typeface="+mj-lt"/>
              <a:buAutoNum type="arabicPeriod"/>
            </a:pPr>
            <a:r>
              <a:rPr lang="en-US" sz="1000" dirty="0" smtClean="0">
                <a:latin typeface="Tw Cen MT" panose="020B0602020104020603" pitchFamily="34" charset="0"/>
              </a:rPr>
              <a:t>TC Meeting No. 3 on physical and financial progress was held on 8 March 2018.</a:t>
            </a:r>
          </a:p>
          <a:p>
            <a:pPr marL="228600" indent="-228600">
              <a:buFont typeface="+mj-lt"/>
              <a:buAutoNum type="arabicPeriod"/>
            </a:pPr>
            <a:r>
              <a:rPr lang="en-US" sz="1000" dirty="0" err="1" smtClean="0">
                <a:latin typeface="Tw Cen MT" panose="020B0602020104020603" pitchFamily="34" charset="0"/>
              </a:rPr>
              <a:t>MyCESMM</a:t>
            </a:r>
            <a:r>
              <a:rPr lang="en-US" sz="1000" dirty="0" smtClean="0">
                <a:latin typeface="Tw Cen MT" panose="020B0602020104020603" pitchFamily="34" charset="0"/>
              </a:rPr>
              <a:t> and Construction Projects Module data format confirmed on 9 March 2018. </a:t>
            </a:r>
          </a:p>
          <a:p>
            <a:pPr marL="228600" indent="-228600">
              <a:buFont typeface="+mj-lt"/>
              <a:buAutoNum type="arabicPeriod"/>
            </a:pPr>
            <a:r>
              <a:rPr lang="en-US" sz="1000" dirty="0" smtClean="0">
                <a:latin typeface="Tw Cen MT" panose="020B0602020104020603" pitchFamily="34" charset="0"/>
              </a:rPr>
              <a:t>Access to Production Server of </a:t>
            </a:r>
            <a:r>
              <a:rPr lang="en-US" sz="1000" dirty="0" err="1" smtClean="0">
                <a:latin typeface="Tw Cen MT" panose="020B0602020104020603" pitchFamily="34" charset="0"/>
              </a:rPr>
              <a:t>Centralised</a:t>
            </a:r>
            <a:r>
              <a:rPr lang="en-US" sz="1000" dirty="0" smtClean="0">
                <a:latin typeface="Tw Cen MT" panose="020B0602020104020603" pitchFamily="34" charset="0"/>
              </a:rPr>
              <a:t> Information Management System (CIMS) for Projects, Contractors, Construction Personnel and Enforcement along with Portal </a:t>
            </a:r>
            <a:r>
              <a:rPr lang="en-US" sz="1000" dirty="0" err="1" smtClean="0">
                <a:latin typeface="Tw Cen MT" panose="020B0602020104020603" pitchFamily="34" charset="0"/>
              </a:rPr>
              <a:t>MyCREST</a:t>
            </a:r>
            <a:r>
              <a:rPr lang="en-US" sz="1000" dirty="0" smtClean="0">
                <a:latin typeface="Tw Cen MT" panose="020B0602020104020603" pitchFamily="34" charset="0"/>
              </a:rPr>
              <a:t> and IBS was granted on 19 March 2018.  </a:t>
            </a:r>
          </a:p>
          <a:p>
            <a:pPr marL="228600" indent="-228600">
              <a:buFont typeface="+mj-lt"/>
              <a:buAutoNum type="arabicPeriod"/>
            </a:pPr>
            <a:r>
              <a:rPr lang="en-US" sz="1000" dirty="0" smtClean="0">
                <a:latin typeface="Tw Cen MT" panose="020B0602020104020603" pitchFamily="34" charset="0"/>
              </a:rPr>
              <a:t>Proposed portal design with 3 options was presented to Superintending Officer on 29 March 2018.</a:t>
            </a:r>
          </a:p>
          <a:p>
            <a:pPr marL="228600" indent="-228600">
              <a:buFont typeface="+mj-lt"/>
              <a:buAutoNum type="arabicPeriod"/>
            </a:pPr>
            <a:r>
              <a:rPr lang="en-US" sz="1000" dirty="0" smtClean="0">
                <a:latin typeface="Tw Cen MT" panose="020B0602020104020603" pitchFamily="34" charset="0"/>
              </a:rPr>
              <a:t>First phase testing on manual data upload and report generating for public and internal user. </a:t>
            </a:r>
          </a:p>
          <a:p>
            <a:pPr marL="228600" indent="-228600">
              <a:buFont typeface="+mj-lt"/>
              <a:buAutoNum type="arabicPeriod"/>
            </a:pPr>
            <a:r>
              <a:rPr lang="en-US" sz="1000" dirty="0" smtClean="0">
                <a:latin typeface="Tw Cen MT" panose="020B0602020104020603" pitchFamily="34" charset="0"/>
              </a:rPr>
              <a:t>Confirmation on portal design (fonts and </a:t>
            </a:r>
            <a:r>
              <a:rPr lang="en-US" sz="1000" dirty="0" err="1" smtClean="0">
                <a:latin typeface="Tw Cen MT" panose="020B0602020104020603" pitchFamily="34" charset="0"/>
              </a:rPr>
              <a:t>colour</a:t>
            </a:r>
            <a:r>
              <a:rPr lang="en-US" sz="1000" dirty="0" smtClean="0">
                <a:latin typeface="Tw Cen MT" panose="020B0602020104020603" pitchFamily="34" charset="0"/>
              </a:rPr>
              <a:t> scheme), layout and logo has been </a:t>
            </a:r>
            <a:r>
              <a:rPr lang="en-US" sz="1000" dirty="0" err="1" smtClean="0">
                <a:latin typeface="Tw Cen MT" panose="020B0602020104020603" pitchFamily="34" charset="0"/>
              </a:rPr>
              <a:t>finalised</a:t>
            </a:r>
            <a:r>
              <a:rPr lang="en-US" sz="1000" dirty="0" smtClean="0">
                <a:latin typeface="Tw Cen MT" panose="020B0602020104020603" pitchFamily="34" charset="0"/>
              </a:rPr>
              <a:t> on 6 June 2018.</a:t>
            </a:r>
          </a:p>
          <a:p>
            <a:pPr marL="228600" indent="-228600">
              <a:buFont typeface="+mj-lt"/>
              <a:buAutoNum type="arabicPeriod"/>
            </a:pPr>
            <a:r>
              <a:rPr lang="en-US" sz="1000" dirty="0" smtClean="0">
                <a:latin typeface="Tw Cen MT" panose="020B0602020104020603" pitchFamily="34" charset="0"/>
              </a:rPr>
              <a:t>Module development :</a:t>
            </a:r>
          </a:p>
          <a:p>
            <a:pPr marL="227012"/>
            <a:r>
              <a:rPr lang="en-US" sz="1000" dirty="0" err="1" smtClean="0">
                <a:latin typeface="Tw Cen MT" panose="020B0602020104020603" pitchFamily="34" charset="0"/>
              </a:rPr>
              <a:t>i</a:t>
            </a:r>
            <a:r>
              <a:rPr lang="en-US" sz="1000" dirty="0" smtClean="0">
                <a:latin typeface="Tw Cen MT" panose="020B0602020104020603" pitchFamily="34" charset="0"/>
              </a:rPr>
              <a:t>.     Construction </a:t>
            </a:r>
            <a:r>
              <a:rPr lang="en-US" sz="1000" dirty="0">
                <a:latin typeface="Tw Cen MT" panose="020B0602020104020603" pitchFamily="34" charset="0"/>
              </a:rPr>
              <a:t>Professionals: </a:t>
            </a:r>
          </a:p>
          <a:p>
            <a:pPr marL="574675" indent="-112713">
              <a:buFont typeface="Arial" panose="020B0604020202020204" pitchFamily="34" charset="0"/>
              <a:buChar char="•"/>
            </a:pPr>
            <a:r>
              <a:rPr lang="en-US" sz="1000" dirty="0">
                <a:latin typeface="Tw Cen MT" panose="020B0602020104020603" pitchFamily="34" charset="0"/>
              </a:rPr>
              <a:t>Board of Engineers Malaysia (BEM) has given the engineering firms data, in forms of excel directory to CIDB. </a:t>
            </a:r>
          </a:p>
          <a:p>
            <a:pPr marL="574675" indent="-112713">
              <a:buFont typeface="Arial" panose="020B0604020202020204" pitchFamily="34" charset="0"/>
              <a:buChar char="•"/>
            </a:pPr>
            <a:r>
              <a:rPr lang="en-US" sz="1000" dirty="0">
                <a:latin typeface="Tw Cen MT" panose="020B0602020104020603" pitchFamily="34" charset="0"/>
              </a:rPr>
              <a:t>Board of Quantity Surveyor Malaysia (BQSM) is pending for the permission from the BQSM’s Technical Committee. </a:t>
            </a:r>
          </a:p>
          <a:p>
            <a:pPr marL="574675" indent="-112713">
              <a:buFont typeface="Arial" panose="020B0604020202020204" pitchFamily="34" charset="0"/>
              <a:buChar char="•"/>
            </a:pPr>
            <a:r>
              <a:rPr lang="en-US" sz="1000" dirty="0">
                <a:latin typeface="Tw Cen MT" panose="020B0602020104020603" pitchFamily="34" charset="0"/>
              </a:rPr>
              <a:t>LAM refused to  integrate after several discussion and letters exchanged. It was proposed to link NCIIC Portal to LAM’s website for information on architects registration.</a:t>
            </a:r>
          </a:p>
          <a:p>
            <a:pPr marL="4762" lvl="1"/>
            <a:r>
              <a:rPr lang="en-US" sz="1000" dirty="0">
                <a:latin typeface="Tw Cen MT" panose="020B0602020104020603" pitchFamily="34" charset="0"/>
              </a:rPr>
              <a:t> </a:t>
            </a:r>
            <a:r>
              <a:rPr lang="en-US" sz="1000" dirty="0" smtClean="0">
                <a:latin typeface="Tw Cen MT" panose="020B0602020104020603" pitchFamily="34" charset="0"/>
              </a:rPr>
              <a:t>      ii.   Construction </a:t>
            </a:r>
            <a:r>
              <a:rPr lang="en-US" sz="1000" dirty="0">
                <a:latin typeface="Tw Cen MT" panose="020B0602020104020603" pitchFamily="34" charset="0"/>
              </a:rPr>
              <a:t>Products and Material Manufacturer Module:</a:t>
            </a:r>
          </a:p>
          <a:p>
            <a:pPr marL="574675" lvl="1" indent="-112713">
              <a:buFont typeface="Arial" panose="020B0604020202020204" pitchFamily="34" charset="0"/>
              <a:buChar char="•"/>
            </a:pPr>
            <a:r>
              <a:rPr lang="en-US" sz="1000" dirty="0">
                <a:latin typeface="Tw Cen MT" panose="020B0602020104020603" pitchFamily="34" charset="0"/>
              </a:rPr>
              <a:t>Confirmation on data format for manual upload on </a:t>
            </a:r>
            <a:r>
              <a:rPr lang="en-US" sz="1000" dirty="0" smtClean="0">
                <a:latin typeface="Tw Cen MT" panose="020B0602020104020603" pitchFamily="34" charset="0"/>
              </a:rPr>
              <a:t>8 May 2018.</a:t>
            </a:r>
            <a:endParaRPr lang="en-US" sz="1000" dirty="0">
              <a:latin typeface="Tw Cen MT" panose="020B0602020104020603" pitchFamily="34" charset="0"/>
            </a:endParaRPr>
          </a:p>
          <a:p>
            <a:pPr marL="574675" lvl="1" indent="-112713">
              <a:buFont typeface="Arial" panose="020B0604020202020204" pitchFamily="34" charset="0"/>
              <a:buChar char="•"/>
            </a:pPr>
            <a:r>
              <a:rPr lang="en-US" sz="1000" dirty="0">
                <a:latin typeface="Tw Cen MT" panose="020B0602020104020603" pitchFamily="34" charset="0"/>
              </a:rPr>
              <a:t>Integration between NCIIC database and Certification of Local Construction Product &amp; Material (CCPM) database completed on 4 June 2018.</a:t>
            </a:r>
          </a:p>
          <a:p>
            <a:pPr marL="227013" lvl="1"/>
            <a:r>
              <a:rPr lang="en-US" sz="1000" dirty="0" smtClean="0">
                <a:latin typeface="Tw Cen MT" panose="020B0602020104020603" pitchFamily="34" charset="0"/>
              </a:rPr>
              <a:t>iii.   Construction </a:t>
            </a:r>
            <a:r>
              <a:rPr lang="en-US" sz="1000" dirty="0">
                <a:latin typeface="Tw Cen MT" panose="020B0602020104020603" pitchFamily="34" charset="0"/>
              </a:rPr>
              <a:t>Rating Module (SHASSIC &amp; QLASSIC</a:t>
            </a:r>
            <a:r>
              <a:rPr lang="en-US" sz="1000" dirty="0" smtClean="0">
                <a:latin typeface="Tw Cen MT" panose="020B0602020104020603" pitchFamily="34" charset="0"/>
              </a:rPr>
              <a:t>) Module:</a:t>
            </a:r>
          </a:p>
          <a:p>
            <a:pPr marL="574675" lvl="2" indent="-112713">
              <a:buFont typeface="Arial" panose="020B0604020202020204" pitchFamily="34" charset="0"/>
              <a:buChar char="•"/>
            </a:pPr>
            <a:r>
              <a:rPr lang="en-US" sz="1000" dirty="0" smtClean="0">
                <a:latin typeface="Tw Cen MT" panose="020B0602020104020603" pitchFamily="34" charset="0"/>
              </a:rPr>
              <a:t>User </a:t>
            </a:r>
            <a:r>
              <a:rPr lang="en-US" sz="1000" dirty="0">
                <a:latin typeface="Tw Cen MT" panose="020B0602020104020603" pitchFamily="34" charset="0"/>
              </a:rPr>
              <a:t>Acceptance Test (UAT) </a:t>
            </a:r>
            <a:r>
              <a:rPr lang="en-US" sz="1000" dirty="0" smtClean="0">
                <a:latin typeface="Tw Cen MT" panose="020B0602020104020603" pitchFamily="34" charset="0"/>
              </a:rPr>
              <a:t>on 24 April 2018.</a:t>
            </a:r>
          </a:p>
          <a:p>
            <a:pPr marL="265113" lvl="1" indent="-261938"/>
            <a:r>
              <a:rPr lang="en-US" sz="1000" dirty="0" smtClean="0">
                <a:latin typeface="Tw Cen MT" panose="020B0602020104020603" pitchFamily="34" charset="0"/>
              </a:rPr>
              <a:t>15.   Statistics for 13 modules </a:t>
            </a:r>
            <a:r>
              <a:rPr lang="en-US" sz="1000" dirty="0">
                <a:latin typeface="Tw Cen MT" panose="020B0602020104020603" pitchFamily="34" charset="0"/>
              </a:rPr>
              <a:t>are </a:t>
            </a:r>
            <a:r>
              <a:rPr lang="en-US" sz="1000" dirty="0" smtClean="0">
                <a:latin typeface="Tw Cen MT" panose="020B0602020104020603" pitchFamily="34" charset="0"/>
              </a:rPr>
              <a:t>ready in the NCIIC Portal and being tested internally. These modules are:</a:t>
            </a:r>
          </a:p>
          <a:p>
            <a:pPr marL="227013" lvl="1"/>
            <a:r>
              <a:rPr lang="en-US" sz="1000" dirty="0" smtClean="0">
                <a:latin typeface="Tw Cen MT" panose="020B0602020104020603" pitchFamily="34" charset="0"/>
              </a:rPr>
              <a:t>			             </a:t>
            </a:r>
            <a:endParaRPr lang="en-US" sz="1000" dirty="0">
              <a:latin typeface="Tw Cen MT" panose="020B0602020104020603"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846969507"/>
              </p:ext>
            </p:extLst>
          </p:nvPr>
        </p:nvGraphicFramePr>
        <p:xfrm>
          <a:off x="283151" y="7245049"/>
          <a:ext cx="6076406" cy="1158240"/>
        </p:xfrm>
        <a:graphic>
          <a:graphicData uri="http://schemas.openxmlformats.org/drawingml/2006/table">
            <a:tbl>
              <a:tblPr firstRow="1" bandRow="1">
                <a:tableStyleId>{5C22544A-7EE6-4342-B048-85BDC9FD1C3A}</a:tableStyleId>
              </a:tblPr>
              <a:tblGrid>
                <a:gridCol w="3038203">
                  <a:extLst>
                    <a:ext uri="{9D8B030D-6E8A-4147-A177-3AD203B41FA5}">
                      <a16:colId xmlns:a16="http://schemas.microsoft.com/office/drawing/2014/main" val="4024669921"/>
                    </a:ext>
                  </a:extLst>
                </a:gridCol>
                <a:gridCol w="3038203">
                  <a:extLst>
                    <a:ext uri="{9D8B030D-6E8A-4147-A177-3AD203B41FA5}">
                      <a16:colId xmlns:a16="http://schemas.microsoft.com/office/drawing/2014/main" val="3817374943"/>
                    </a:ext>
                  </a:extLst>
                </a:gridCol>
              </a:tblGrid>
              <a:tr h="370840">
                <a:tc>
                  <a:txBody>
                    <a:bodyPr/>
                    <a:lstStyle/>
                    <a:p>
                      <a:pPr marL="285750" indent="-285750">
                        <a:buAutoNum type="romanLcPeriod"/>
                      </a:pPr>
                      <a:r>
                        <a:rPr lang="en-US" sz="1000" b="0" dirty="0" smtClean="0">
                          <a:solidFill>
                            <a:schemeClr val="tx1"/>
                          </a:solidFill>
                          <a:latin typeface="Tw Cen MT" panose="020B0602020104020603" pitchFamily="34" charset="0"/>
                        </a:rPr>
                        <a:t>Construction Projects (Domestic &amp; Abroad)</a:t>
                      </a:r>
                    </a:p>
                    <a:p>
                      <a:pPr marL="285750" indent="-285750">
                        <a:buAutoNum type="romanLcPeriod"/>
                      </a:pPr>
                      <a:r>
                        <a:rPr lang="en-US" sz="1000" b="0" dirty="0" smtClean="0">
                          <a:solidFill>
                            <a:schemeClr val="tx1"/>
                          </a:solidFill>
                          <a:latin typeface="Tw Cen MT" panose="020B0602020104020603" pitchFamily="34" charset="0"/>
                        </a:rPr>
                        <a:t>Contractors</a:t>
                      </a:r>
                    </a:p>
                    <a:p>
                      <a:pPr marL="285750" indent="-285750">
                        <a:buAutoNum type="romanLcPeriod"/>
                      </a:pPr>
                      <a:r>
                        <a:rPr lang="en-US" sz="1000" b="0" dirty="0" smtClean="0">
                          <a:solidFill>
                            <a:schemeClr val="tx1"/>
                          </a:solidFill>
                          <a:latin typeface="Tw Cen MT" panose="020B0602020104020603" pitchFamily="34" charset="0"/>
                        </a:rPr>
                        <a:t>Construction</a:t>
                      </a:r>
                      <a:r>
                        <a:rPr lang="en-US" sz="1000" b="0" baseline="0" dirty="0" smtClean="0">
                          <a:solidFill>
                            <a:schemeClr val="tx1"/>
                          </a:solidFill>
                          <a:latin typeface="Tw Cen MT" panose="020B0602020104020603" pitchFamily="34" charset="0"/>
                        </a:rPr>
                        <a:t> Personnel</a:t>
                      </a:r>
                    </a:p>
                    <a:p>
                      <a:pPr marL="285750" indent="-285750">
                        <a:buAutoNum type="romanLcPeriod"/>
                      </a:pPr>
                      <a:r>
                        <a:rPr lang="en-US" sz="1000" b="0" baseline="0" dirty="0" smtClean="0">
                          <a:solidFill>
                            <a:schemeClr val="tx1"/>
                          </a:solidFill>
                          <a:latin typeface="Tw Cen MT" panose="020B0602020104020603" pitchFamily="34" charset="0"/>
                        </a:rPr>
                        <a:t>Sustainable Building Ratings (</a:t>
                      </a:r>
                      <a:r>
                        <a:rPr lang="en-US" sz="1000" b="0" baseline="0" dirty="0" err="1" smtClean="0">
                          <a:solidFill>
                            <a:schemeClr val="tx1"/>
                          </a:solidFill>
                          <a:latin typeface="Tw Cen MT" panose="020B0602020104020603" pitchFamily="34" charset="0"/>
                        </a:rPr>
                        <a:t>MyCREST</a:t>
                      </a:r>
                      <a:r>
                        <a:rPr lang="en-US" sz="1000" b="0" baseline="0" dirty="0" smtClean="0">
                          <a:solidFill>
                            <a:schemeClr val="tx1"/>
                          </a:solidFill>
                          <a:latin typeface="Tw Cen MT" panose="020B0602020104020603" pitchFamily="34" charset="0"/>
                        </a:rPr>
                        <a:t>)</a:t>
                      </a:r>
                    </a:p>
                    <a:p>
                      <a:pPr marL="285750" indent="-285750">
                        <a:buAutoNum type="romanLcPeriod"/>
                      </a:pPr>
                      <a:r>
                        <a:rPr lang="en-US" sz="1000" b="0" baseline="0" dirty="0" err="1" smtClean="0">
                          <a:solidFill>
                            <a:schemeClr val="tx1"/>
                          </a:solidFill>
                          <a:latin typeface="Tw Cen MT" panose="020B0602020104020603" pitchFamily="34" charset="0"/>
                        </a:rPr>
                        <a:t>Industrialised</a:t>
                      </a:r>
                      <a:r>
                        <a:rPr lang="en-US" sz="1000" b="0" baseline="0" dirty="0" smtClean="0">
                          <a:solidFill>
                            <a:schemeClr val="tx1"/>
                          </a:solidFill>
                          <a:latin typeface="Tw Cen MT" panose="020B0602020104020603" pitchFamily="34" charset="0"/>
                        </a:rPr>
                        <a:t> Building System (IBS)</a:t>
                      </a:r>
                    </a:p>
                    <a:p>
                      <a:pPr marL="285750" indent="-285750">
                        <a:buAutoNum type="romanLcPeriod"/>
                      </a:pPr>
                      <a:r>
                        <a:rPr lang="en-US" sz="1000" b="0" baseline="0" dirty="0" smtClean="0">
                          <a:solidFill>
                            <a:schemeClr val="tx1"/>
                          </a:solidFill>
                          <a:latin typeface="Tw Cen MT" panose="020B0602020104020603" pitchFamily="34" charset="0"/>
                        </a:rPr>
                        <a:t>Trade </a:t>
                      </a:r>
                      <a:r>
                        <a:rPr lang="en-US" sz="1000" b="0" baseline="0" dirty="0" err="1" smtClean="0">
                          <a:solidFill>
                            <a:schemeClr val="tx1"/>
                          </a:solidFill>
                          <a:latin typeface="Tw Cen MT" panose="020B0602020104020603" pitchFamily="34" charset="0"/>
                        </a:rPr>
                        <a:t>Aggrement</a:t>
                      </a:r>
                      <a:endParaRPr lang="en-US" sz="1000" b="0" baseline="0" dirty="0" smtClean="0">
                        <a:solidFill>
                          <a:schemeClr val="tx1"/>
                        </a:solidFill>
                        <a:latin typeface="Tw Cen MT" panose="020B0602020104020603" pitchFamily="34" charset="0"/>
                      </a:endParaRPr>
                    </a:p>
                    <a:p>
                      <a:pPr marL="285750" indent="-285750">
                        <a:buAutoNum type="romanLcPeriod"/>
                      </a:pPr>
                      <a:r>
                        <a:rPr lang="en-US" sz="1000" b="0" baseline="0" dirty="0" err="1" smtClean="0">
                          <a:solidFill>
                            <a:schemeClr val="tx1"/>
                          </a:solidFill>
                          <a:latin typeface="Tw Cen MT" panose="020B0602020104020603" pitchFamily="34" charset="0"/>
                        </a:rPr>
                        <a:t>MyCESMM</a:t>
                      </a:r>
                      <a:r>
                        <a:rPr lang="en-US" sz="1000" b="0" dirty="0" smtClean="0">
                          <a:solidFill>
                            <a:schemeClr val="tx1"/>
                          </a:solidFill>
                          <a:latin typeface="Tw Cen MT" panose="020B0602020104020603" pitchFamily="34" charset="0"/>
                        </a:rPr>
                        <a:t> </a:t>
                      </a:r>
                      <a:endParaRPr lang="en-GB" sz="1000" b="0" dirty="0">
                        <a:solidFill>
                          <a:schemeClr val="tx1"/>
                        </a:solidFill>
                        <a:latin typeface="Tw Cen MT" panose="020B0602020104020603" pitchFamily="34" charset="0"/>
                      </a:endParaRPr>
                    </a:p>
                  </a:txBody>
                  <a:tcPr>
                    <a:solidFill>
                      <a:schemeClr val="bg1"/>
                    </a:solidFill>
                  </a:tcPr>
                </a:tc>
                <a:tc>
                  <a:txBody>
                    <a:bodyPr/>
                    <a:lstStyle/>
                    <a:p>
                      <a:r>
                        <a:rPr lang="en-GB" sz="1000" b="0" dirty="0" smtClean="0">
                          <a:solidFill>
                            <a:schemeClr val="tx1"/>
                          </a:solidFill>
                          <a:latin typeface="Tw Cen MT" panose="020B0602020104020603" pitchFamily="34" charset="0"/>
                        </a:rPr>
                        <a:t>viii.</a:t>
                      </a:r>
                      <a:r>
                        <a:rPr lang="en-GB" sz="1000" b="0" baseline="0" dirty="0" smtClean="0">
                          <a:solidFill>
                            <a:schemeClr val="tx1"/>
                          </a:solidFill>
                          <a:latin typeface="Tw Cen MT" panose="020B0602020104020603" pitchFamily="34" charset="0"/>
                        </a:rPr>
                        <a:t>    Construction Cost &amp; Prices</a:t>
                      </a:r>
                    </a:p>
                    <a:p>
                      <a:pPr marL="285750" indent="-285750">
                        <a:buAutoNum type="romanLcPeriod" startAt="9"/>
                      </a:pPr>
                      <a:r>
                        <a:rPr lang="en-GB" sz="1000" b="0" baseline="0" dirty="0" smtClean="0">
                          <a:solidFill>
                            <a:schemeClr val="tx1"/>
                          </a:solidFill>
                          <a:latin typeface="Tw Cen MT" panose="020B0602020104020603" pitchFamily="34" charset="0"/>
                        </a:rPr>
                        <a:t> Upcoming Construction Projects</a:t>
                      </a:r>
                    </a:p>
                    <a:p>
                      <a:pPr marL="285750" indent="-285750">
                        <a:buAutoNum type="romanLcPeriod" startAt="9"/>
                      </a:pPr>
                      <a:r>
                        <a:rPr lang="en-GB" sz="1000" b="0" baseline="0" dirty="0" smtClean="0">
                          <a:solidFill>
                            <a:schemeClr val="tx1"/>
                          </a:solidFill>
                          <a:latin typeface="Tw Cen MT" panose="020B0602020104020603" pitchFamily="34" charset="0"/>
                        </a:rPr>
                        <a:t> Projection of </a:t>
                      </a:r>
                      <a:r>
                        <a:rPr lang="en-GB" sz="1000" b="0" baseline="0" dirty="0" err="1" smtClean="0">
                          <a:solidFill>
                            <a:schemeClr val="tx1"/>
                          </a:solidFill>
                          <a:latin typeface="Tw Cen MT" panose="020B0602020104020603" pitchFamily="34" charset="0"/>
                        </a:rPr>
                        <a:t>Constrction</a:t>
                      </a:r>
                      <a:r>
                        <a:rPr lang="en-GB" sz="1000" b="0" baseline="0" dirty="0" smtClean="0">
                          <a:solidFill>
                            <a:schemeClr val="tx1"/>
                          </a:solidFill>
                          <a:latin typeface="Tw Cen MT" panose="020B0602020104020603" pitchFamily="34" charset="0"/>
                        </a:rPr>
                        <a:t> Demand </a:t>
                      </a:r>
                    </a:p>
                    <a:p>
                      <a:pPr marL="285750" indent="-285750">
                        <a:buAutoNum type="romanLcPeriod" startAt="9"/>
                      </a:pPr>
                      <a:r>
                        <a:rPr lang="en-GB" sz="1000" b="0" baseline="0" dirty="0" smtClean="0">
                          <a:solidFill>
                            <a:schemeClr val="tx1"/>
                          </a:solidFill>
                          <a:latin typeface="Tw Cen MT" panose="020B0602020104020603" pitchFamily="34" charset="0"/>
                        </a:rPr>
                        <a:t> </a:t>
                      </a:r>
                      <a:r>
                        <a:rPr lang="en-GB" sz="1000" b="0" baseline="0" dirty="0" err="1" smtClean="0">
                          <a:solidFill>
                            <a:schemeClr val="tx1"/>
                          </a:solidFill>
                          <a:latin typeface="Tw Cen MT" panose="020B0602020104020603" pitchFamily="34" charset="0"/>
                        </a:rPr>
                        <a:t>ConstructionIndustry</a:t>
                      </a:r>
                      <a:r>
                        <a:rPr lang="en-GB" sz="1000" b="0" baseline="0" dirty="0" smtClean="0">
                          <a:solidFill>
                            <a:schemeClr val="tx1"/>
                          </a:solidFill>
                          <a:latin typeface="Tw Cen MT" panose="020B0602020104020603" pitchFamily="34" charset="0"/>
                        </a:rPr>
                        <a:t> Review and Prospects</a:t>
                      </a:r>
                    </a:p>
                    <a:p>
                      <a:pPr marL="285750" indent="-285750">
                        <a:buAutoNum type="romanLcPeriod" startAt="9"/>
                      </a:pPr>
                      <a:r>
                        <a:rPr lang="en-GB" sz="1000" b="0" baseline="0" dirty="0" smtClean="0">
                          <a:solidFill>
                            <a:schemeClr val="tx1"/>
                          </a:solidFill>
                          <a:latin typeface="Tw Cen MT" panose="020B0602020104020603" pitchFamily="34" charset="0"/>
                        </a:rPr>
                        <a:t> Decided Construction Cases</a:t>
                      </a:r>
                    </a:p>
                    <a:p>
                      <a:pPr marL="285750" indent="-285750">
                        <a:buAutoNum type="romanLcPeriod" startAt="9"/>
                      </a:pPr>
                      <a:r>
                        <a:rPr lang="en-GB" sz="1000" b="0" baseline="0" dirty="0" smtClean="0">
                          <a:solidFill>
                            <a:schemeClr val="tx1"/>
                          </a:solidFill>
                          <a:latin typeface="Tw Cen MT" panose="020B0602020104020603" pitchFamily="34" charset="0"/>
                        </a:rPr>
                        <a:t> Publication</a:t>
                      </a:r>
                      <a:endParaRPr lang="en-GB" sz="1000" b="0" dirty="0">
                        <a:solidFill>
                          <a:schemeClr val="tx1"/>
                        </a:solidFill>
                        <a:latin typeface="Tw Cen MT" panose="020B0602020104020603" pitchFamily="34" charset="0"/>
                      </a:endParaRPr>
                    </a:p>
                  </a:txBody>
                  <a:tcPr>
                    <a:solidFill>
                      <a:schemeClr val="bg1"/>
                    </a:solidFill>
                  </a:tcPr>
                </a:tc>
                <a:extLst>
                  <a:ext uri="{0D108BD9-81ED-4DB2-BD59-A6C34878D82A}">
                    <a16:rowId xmlns:a16="http://schemas.microsoft.com/office/drawing/2014/main" val="962987415"/>
                  </a:ext>
                </a:extLst>
              </a:tr>
            </a:tbl>
          </a:graphicData>
        </a:graphic>
      </p:graphicFrame>
    </p:spTree>
    <p:extLst>
      <p:ext uri="{BB962C8B-B14F-4D97-AF65-F5344CB8AC3E}">
        <p14:creationId xmlns:p14="http://schemas.microsoft.com/office/powerpoint/2010/main" val="34264390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 Sariah Abdul Karib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Mohd Zaid Zakaria</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Che Saliza Che Soh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370722"/>
          <a:ext cx="4763388" cy="1475232"/>
        </p:xfrm>
        <a:graphic>
          <a:graphicData uri="http://schemas.openxmlformats.org/drawingml/2006/table">
            <a:tbl>
              <a:tblPr firstRow="1" bandRow="1">
                <a:tableStyleId>{5C22544A-7EE6-4342-B048-85BDC9FD1C3A}</a:tableStyleId>
              </a:tblPr>
              <a:tblGrid>
                <a:gridCol w="4763388">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Construction Industry appraisal (Construction Industry Review &amp; Prospect) published annually beginning 2016</a:t>
                      </a:r>
                      <a:endParaRPr lang="en-US"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P5 - Enhance availability of strategic information via NCIIC</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P5c - Integrate construction related data into National Construction Industry Information Centre (NCIIC)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93271"/>
            <a:ext cx="6864535" cy="5170646"/>
          </a:xfrm>
          <a:prstGeom prst="rect">
            <a:avLst/>
          </a:prstGeom>
          <a:noFill/>
        </p:spPr>
        <p:txBody>
          <a:bodyPr wrap="square" rtlCol="0">
            <a:spAutoFit/>
          </a:bodyPr>
          <a:lstStyle/>
          <a:p>
            <a:r>
              <a:rPr lang="en-US" sz="1000" dirty="0">
                <a:latin typeface="Tw Cen MT" panose="020B0602020104020603" pitchFamily="34" charset="0"/>
              </a:rPr>
              <a:t>This KPI is under the purview of IWG13 and serves as one of the head of contents under KPI P5-085 on National Construction Industry Information Centre (NCIIC).</a:t>
            </a:r>
          </a:p>
          <a:p>
            <a:endParaRPr lang="en-US" sz="1000" dirty="0" smtClean="0">
              <a:latin typeface="Tw Cen MT" panose="020B0602020104020603" pitchFamily="34" charset="0"/>
            </a:endParaRPr>
          </a:p>
          <a:p>
            <a:r>
              <a:rPr lang="en-US" sz="1000" dirty="0" smtClean="0">
                <a:latin typeface="Tw Cen MT" panose="020B0602020104020603" pitchFamily="34" charset="0"/>
              </a:rPr>
              <a:t>Construction </a:t>
            </a:r>
            <a:r>
              <a:rPr lang="en-US" sz="1000" dirty="0">
                <a:latin typeface="Tw Cen MT" panose="020B0602020104020603" pitchFamily="34" charset="0"/>
              </a:rPr>
              <a:t>Industry Review </a:t>
            </a:r>
            <a:r>
              <a:rPr lang="en-US" sz="1000" dirty="0" smtClean="0">
                <a:latin typeface="Tw Cen MT" panose="020B0602020104020603" pitchFamily="34" charset="0"/>
              </a:rPr>
              <a:t>&amp; Prospects is structured into 5 chapters with 4 standard chapters (Chapter 1 to Chapter 4) and a special chapter (Chapter 5) as follows:</a:t>
            </a:r>
          </a:p>
          <a:p>
            <a:endParaRPr lang="en-US" sz="1000" dirty="0">
              <a:latin typeface="Tw Cen MT" panose="020B0602020104020603" pitchFamily="34" charset="0"/>
            </a:endParaRPr>
          </a:p>
          <a:p>
            <a:r>
              <a:rPr lang="en-US" sz="1000" dirty="0" smtClean="0">
                <a:latin typeface="Tw Cen MT" panose="020B0602020104020603" pitchFamily="34" charset="0"/>
              </a:rPr>
              <a:t>Chapter </a:t>
            </a:r>
            <a:r>
              <a:rPr lang="en-US" sz="1000" dirty="0">
                <a:latin typeface="Tw Cen MT" panose="020B0602020104020603" pitchFamily="34" charset="0"/>
              </a:rPr>
              <a:t>1: Malaysian Economy at a Glance </a:t>
            </a:r>
          </a:p>
          <a:p>
            <a:r>
              <a:rPr lang="en-US" sz="1000" dirty="0" smtClean="0">
                <a:latin typeface="Tw Cen MT" panose="020B0602020104020603" pitchFamily="34" charset="0"/>
              </a:rPr>
              <a:t>Chapter </a:t>
            </a:r>
            <a:r>
              <a:rPr lang="en-US" sz="1000" dirty="0">
                <a:latin typeface="Tw Cen MT" panose="020B0602020104020603" pitchFamily="34" charset="0"/>
              </a:rPr>
              <a:t>2: Construction Projects, Contractors </a:t>
            </a:r>
            <a:r>
              <a:rPr lang="en-US" sz="1000" dirty="0" smtClean="0">
                <a:latin typeface="Tw Cen MT" panose="020B0602020104020603" pitchFamily="34" charset="0"/>
              </a:rPr>
              <a:t>and </a:t>
            </a:r>
            <a:r>
              <a:rPr lang="en-US" sz="1000" dirty="0">
                <a:latin typeface="Tw Cen MT" panose="020B0602020104020603" pitchFamily="34" charset="0"/>
              </a:rPr>
              <a:t>Personnel </a:t>
            </a:r>
          </a:p>
          <a:p>
            <a:r>
              <a:rPr lang="en-US" sz="1000" dirty="0" smtClean="0">
                <a:latin typeface="Tw Cen MT" panose="020B0602020104020603" pitchFamily="34" charset="0"/>
              </a:rPr>
              <a:t>Chapter </a:t>
            </a:r>
            <a:r>
              <a:rPr lang="en-US" sz="1000" dirty="0">
                <a:latin typeface="Tw Cen MT" panose="020B0602020104020603" pitchFamily="34" charset="0"/>
              </a:rPr>
              <a:t>3: Price, Wage and Hire Rates </a:t>
            </a:r>
          </a:p>
          <a:p>
            <a:r>
              <a:rPr lang="en-US" sz="1000" dirty="0" smtClean="0">
                <a:latin typeface="Tw Cen MT" panose="020B0602020104020603" pitchFamily="34" charset="0"/>
              </a:rPr>
              <a:t>Chapter </a:t>
            </a:r>
            <a:r>
              <a:rPr lang="en-US" sz="1000" dirty="0">
                <a:latin typeface="Tw Cen MT" panose="020B0602020104020603" pitchFamily="34" charset="0"/>
              </a:rPr>
              <a:t>4: Construction Industry </a:t>
            </a:r>
            <a:r>
              <a:rPr lang="en-US" sz="1000" dirty="0" smtClean="0">
                <a:latin typeface="Tw Cen MT" panose="020B0602020104020603" pitchFamily="34" charset="0"/>
              </a:rPr>
              <a:t>Prospect </a:t>
            </a:r>
            <a:endParaRPr lang="en-US" sz="1000" dirty="0">
              <a:latin typeface="Tw Cen MT" panose="020B0602020104020603" pitchFamily="34" charset="0"/>
            </a:endParaRPr>
          </a:p>
          <a:p>
            <a:r>
              <a:rPr lang="en-US" sz="1000" dirty="0" smtClean="0">
                <a:latin typeface="Tw Cen MT" panose="020B0602020104020603" pitchFamily="34" charset="0"/>
              </a:rPr>
              <a:t>Chapter </a:t>
            </a:r>
            <a:r>
              <a:rPr lang="en-US" sz="1000" dirty="0">
                <a:latin typeface="Tw Cen MT" panose="020B0602020104020603" pitchFamily="34" charset="0"/>
              </a:rPr>
              <a:t>5: </a:t>
            </a:r>
            <a:r>
              <a:rPr lang="en-US" sz="1000" dirty="0" smtClean="0">
                <a:latin typeface="Tw Cen MT" panose="020B0602020104020603" pitchFamily="34" charset="0"/>
              </a:rPr>
              <a:t>Focus Topic (</a:t>
            </a:r>
            <a:r>
              <a:rPr lang="en-US" sz="1000" i="1" dirty="0">
                <a:latin typeface="Tw Cen MT" panose="020B0602020104020603" pitchFamily="34" charset="0"/>
              </a:rPr>
              <a:t>S</a:t>
            </a:r>
            <a:r>
              <a:rPr lang="en-US" sz="1000" i="1" dirty="0" smtClean="0">
                <a:latin typeface="Tw Cen MT" panose="020B0602020104020603" pitchFamily="34" charset="0"/>
              </a:rPr>
              <a:t>pecial chapter on the current construction industry and the theme of this chapter changes from year to year</a:t>
            </a:r>
            <a:r>
              <a:rPr lang="en-US" sz="1000" dirty="0" smtClean="0">
                <a:latin typeface="Tw Cen MT" panose="020B0602020104020603" pitchFamily="34" charset="0"/>
              </a:rPr>
              <a:t>)</a:t>
            </a:r>
          </a:p>
          <a:p>
            <a:endParaRPr lang="en-US" sz="1000" dirty="0">
              <a:latin typeface="Tw Cen MT" panose="020B0602020104020603" pitchFamily="34" charset="0"/>
            </a:endParaRPr>
          </a:p>
          <a:p>
            <a:r>
              <a:rPr lang="en-US" sz="1000" dirty="0" smtClean="0">
                <a:latin typeface="Tw Cen MT" panose="020B0602020104020603" pitchFamily="34" charset="0"/>
              </a:rPr>
              <a:t>Construction </a:t>
            </a:r>
            <a:r>
              <a:rPr lang="en-US" sz="1000" dirty="0">
                <a:latin typeface="Tw Cen MT" panose="020B0602020104020603" pitchFamily="34" charset="0"/>
              </a:rPr>
              <a:t>Industry Review </a:t>
            </a:r>
            <a:r>
              <a:rPr lang="en-US" sz="1000" dirty="0" smtClean="0">
                <a:latin typeface="Tw Cen MT" panose="020B0602020104020603" pitchFamily="34" charset="0"/>
              </a:rPr>
              <a:t>&amp; Prospects is published annually by CIDB since 2016 </a:t>
            </a:r>
            <a:r>
              <a:rPr lang="en-US" sz="1000" dirty="0">
                <a:latin typeface="Tw Cen MT" panose="020B0602020104020603" pitchFamily="34" charset="0"/>
              </a:rPr>
              <a:t>and accessible via </a:t>
            </a:r>
            <a:r>
              <a:rPr lang="en-US" sz="1000" dirty="0">
                <a:latin typeface="Tw Cen MT" panose="020B0602020104020603" pitchFamily="34" charset="0"/>
                <a:hlinkClick r:id="rId2"/>
              </a:rPr>
              <a:t>http://</a:t>
            </a:r>
            <a:r>
              <a:rPr lang="en-US" sz="1000" dirty="0" smtClean="0">
                <a:latin typeface="Tw Cen MT" panose="020B0602020104020603" pitchFamily="34" charset="0"/>
                <a:hlinkClick r:id="rId2"/>
              </a:rPr>
              <a:t>www.cidb.gov.my/index.php/my/bidang-utama/ekonomi-pembinaan/penerbitan-statistik-dan-permintaan-pembinaan</a:t>
            </a:r>
            <a:r>
              <a:rPr lang="en-US" sz="1000" dirty="0" smtClean="0">
                <a:latin typeface="Tw Cen MT" panose="020B0602020104020603" pitchFamily="34" charset="0"/>
              </a:rPr>
              <a:t>.</a:t>
            </a:r>
            <a:endParaRPr lang="en-US" sz="1000" dirty="0">
              <a:latin typeface="Tw Cen MT" panose="020B0602020104020603" pitchFamily="34" charset="0"/>
            </a:endParaRPr>
          </a:p>
          <a:p>
            <a:endParaRPr lang="en-US" sz="1000" dirty="0" smtClean="0">
              <a:latin typeface="Tw Cen MT" panose="020B0602020104020603" pitchFamily="34" charset="0"/>
            </a:endParaRPr>
          </a:p>
          <a:p>
            <a:r>
              <a:rPr lang="en-US" sz="1000" dirty="0">
                <a:solidFill>
                  <a:srgbClr val="000000"/>
                </a:solidFill>
                <a:latin typeface="Tw Cen MT" pitchFamily="34" charset="0"/>
              </a:rPr>
              <a:t>The focus topic for Chapter 5 of the previous publications are as follows:</a:t>
            </a:r>
          </a:p>
          <a:p>
            <a:pPr marL="174625" indent="-174625">
              <a:buAutoNum type="arabicPeriod"/>
            </a:pPr>
            <a:r>
              <a:rPr lang="en-US" sz="1000" dirty="0">
                <a:solidFill>
                  <a:srgbClr val="000000"/>
                </a:solidFill>
                <a:latin typeface="Tw Cen MT" pitchFamily="34" charset="0"/>
              </a:rPr>
              <a:t>Construction Industry Review &amp; Prospect 2015/2016 – </a:t>
            </a:r>
            <a:r>
              <a:rPr lang="en-US" sz="1000" dirty="0" err="1">
                <a:solidFill>
                  <a:srgbClr val="000000"/>
                </a:solidFill>
                <a:latin typeface="Tw Cen MT" pitchFamily="34" charset="0"/>
              </a:rPr>
              <a:t>Liberalisation</a:t>
            </a:r>
            <a:r>
              <a:rPr lang="en-US" sz="1000" dirty="0">
                <a:solidFill>
                  <a:srgbClr val="000000"/>
                </a:solidFill>
                <a:latin typeface="Tw Cen MT" pitchFamily="34" charset="0"/>
              </a:rPr>
              <a:t> of Construction Services.</a:t>
            </a:r>
          </a:p>
          <a:p>
            <a:pPr marL="174625" indent="-174625">
              <a:buFontTx/>
              <a:buAutoNum type="arabicPeriod"/>
            </a:pPr>
            <a:r>
              <a:rPr lang="en-US" sz="1000" dirty="0">
                <a:solidFill>
                  <a:srgbClr val="000000"/>
                </a:solidFill>
                <a:latin typeface="Tw Cen MT" pitchFamily="34" charset="0"/>
              </a:rPr>
              <a:t>Construction Industry Review &amp; Prospect 2016/2017 – Competency Development in the Malaysian Construction Industry.</a:t>
            </a:r>
          </a:p>
          <a:p>
            <a:endParaRPr lang="en-US" sz="1000" b="1" u="sng" dirty="0" smtClean="0">
              <a:latin typeface="Tw Cen MT" panose="020B0602020104020603" pitchFamily="34" charset="0"/>
            </a:endParaRPr>
          </a:p>
          <a:p>
            <a:r>
              <a:rPr lang="ms-MY" sz="1000" b="1" dirty="0" smtClean="0">
                <a:latin typeface="Tw Cen MT" pitchFamily="34" charset="0"/>
              </a:rPr>
              <a:t>Construction </a:t>
            </a:r>
            <a:r>
              <a:rPr lang="ms-MY" sz="1000" b="1" dirty="0">
                <a:latin typeface="Tw Cen MT" pitchFamily="34" charset="0"/>
              </a:rPr>
              <a:t>Industry Review &amp; </a:t>
            </a:r>
            <a:r>
              <a:rPr lang="ms-MY" sz="1000" b="1" dirty="0" smtClean="0">
                <a:latin typeface="Tw Cen MT" pitchFamily="34" charset="0"/>
              </a:rPr>
              <a:t>Prospects 2017/2018</a:t>
            </a:r>
          </a:p>
          <a:p>
            <a:pPr marL="174625" indent="-174625">
              <a:buAutoNum type="arabicPeriod"/>
            </a:pPr>
            <a:r>
              <a:rPr lang="en-US" sz="1000" dirty="0" smtClean="0">
                <a:solidFill>
                  <a:srgbClr val="000000"/>
                </a:solidFill>
                <a:latin typeface="Tw Cen MT" pitchFamily="34" charset="0"/>
              </a:rPr>
              <a:t>Structure of contents for Chapter 1 to 4 is confirmed. </a:t>
            </a:r>
          </a:p>
          <a:p>
            <a:pPr marL="174625" indent="-174625">
              <a:buAutoNum type="arabicPeriod"/>
            </a:pPr>
            <a:r>
              <a:rPr lang="en-US" sz="1000" dirty="0" smtClean="0">
                <a:solidFill>
                  <a:srgbClr val="000000"/>
                </a:solidFill>
                <a:latin typeface="Tw Cen MT" pitchFamily="34" charset="0"/>
              </a:rPr>
              <a:t>Chapter 1: </a:t>
            </a:r>
            <a:r>
              <a:rPr lang="en-US" sz="1000" dirty="0">
                <a:latin typeface="Tw Cen MT" panose="020B0602020104020603" pitchFamily="34" charset="0"/>
              </a:rPr>
              <a:t>Malaysian Economy at a </a:t>
            </a:r>
            <a:r>
              <a:rPr lang="en-US" sz="1000" dirty="0" smtClean="0">
                <a:latin typeface="Tw Cen MT" panose="020B0602020104020603" pitchFamily="34" charset="0"/>
              </a:rPr>
              <a:t>Glance</a:t>
            </a:r>
            <a:r>
              <a:rPr lang="en-US" sz="1000" dirty="0" smtClean="0">
                <a:solidFill>
                  <a:srgbClr val="000000"/>
                </a:solidFill>
                <a:latin typeface="Tw Cen MT" pitchFamily="34" charset="0"/>
              </a:rPr>
              <a:t> - data preparation is completed</a:t>
            </a:r>
          </a:p>
          <a:p>
            <a:pPr marL="174625" indent="-174625">
              <a:buFontTx/>
              <a:buAutoNum type="arabicPeriod"/>
            </a:pPr>
            <a:r>
              <a:rPr lang="en-US" sz="1000" dirty="0" smtClean="0">
                <a:solidFill>
                  <a:srgbClr val="000000"/>
                </a:solidFill>
                <a:latin typeface="Tw Cen MT" pitchFamily="34" charset="0"/>
              </a:rPr>
              <a:t>Chapter </a:t>
            </a:r>
            <a:r>
              <a:rPr lang="en-US" sz="1000" dirty="0">
                <a:solidFill>
                  <a:srgbClr val="000000"/>
                </a:solidFill>
                <a:latin typeface="Tw Cen MT" pitchFamily="34" charset="0"/>
              </a:rPr>
              <a:t>2: </a:t>
            </a:r>
            <a:r>
              <a:rPr lang="en-US" sz="1000" dirty="0">
                <a:latin typeface="Tw Cen MT" panose="020B0602020104020603" pitchFamily="34" charset="0"/>
              </a:rPr>
              <a:t>Construction Projects, Contractors and </a:t>
            </a:r>
            <a:r>
              <a:rPr lang="en-US" sz="1000" dirty="0" smtClean="0">
                <a:latin typeface="Tw Cen MT" panose="020B0602020104020603" pitchFamily="34" charset="0"/>
              </a:rPr>
              <a:t>Personnel -  Information on </a:t>
            </a:r>
            <a:r>
              <a:rPr lang="en-US" sz="1000" dirty="0">
                <a:solidFill>
                  <a:srgbClr val="000000"/>
                </a:solidFill>
                <a:latin typeface="Tw Cen MT" pitchFamily="34" charset="0"/>
              </a:rPr>
              <a:t>c</a:t>
            </a:r>
            <a:r>
              <a:rPr lang="en-US" sz="1000" dirty="0" smtClean="0">
                <a:solidFill>
                  <a:srgbClr val="000000"/>
                </a:solidFill>
                <a:latin typeface="Tw Cen MT" pitchFamily="34" charset="0"/>
              </a:rPr>
              <a:t>ategory, subcategory</a:t>
            </a:r>
            <a:r>
              <a:rPr lang="en-US" sz="1000" dirty="0">
                <a:solidFill>
                  <a:srgbClr val="000000"/>
                </a:solidFill>
                <a:latin typeface="Tw Cen MT" pitchFamily="34" charset="0"/>
              </a:rPr>
              <a:t> </a:t>
            </a:r>
            <a:r>
              <a:rPr lang="en-US" sz="1000" dirty="0" smtClean="0">
                <a:solidFill>
                  <a:srgbClr val="000000"/>
                </a:solidFill>
                <a:latin typeface="Tw Cen MT" pitchFamily="34" charset="0"/>
              </a:rPr>
              <a:t>and products in construction projects 2017 is being updated.</a:t>
            </a:r>
            <a:r>
              <a:rPr lang="en-US" sz="1000" dirty="0" smtClean="0">
                <a:latin typeface="Tw Cen MT" panose="020B0602020104020603" pitchFamily="34" charset="0"/>
              </a:rPr>
              <a:t> Data on construction projects awarded until Q1 2018 is being updated with 70% completion. </a:t>
            </a:r>
          </a:p>
          <a:p>
            <a:pPr marL="174625" indent="-174625">
              <a:buFontTx/>
              <a:buAutoNum type="arabicPeriod"/>
            </a:pPr>
            <a:r>
              <a:rPr lang="en-US" sz="1000" dirty="0" smtClean="0">
                <a:solidFill>
                  <a:srgbClr val="000000"/>
                </a:solidFill>
                <a:latin typeface="Tw Cen MT" pitchFamily="34" charset="0"/>
              </a:rPr>
              <a:t>C</a:t>
            </a:r>
            <a:r>
              <a:rPr lang="en-US" sz="1000" dirty="0" smtClean="0">
                <a:latin typeface="Tw Cen MT" panose="020B0602020104020603" pitchFamily="34" charset="0"/>
              </a:rPr>
              <a:t>hapter 3: Data </a:t>
            </a:r>
            <a:r>
              <a:rPr lang="en-US" sz="1000" dirty="0">
                <a:latin typeface="Tw Cen MT" panose="020B0602020104020603" pitchFamily="34" charset="0"/>
              </a:rPr>
              <a:t>preparation </a:t>
            </a:r>
            <a:r>
              <a:rPr lang="en-US" sz="1000" dirty="0" smtClean="0">
                <a:latin typeface="Tw Cen MT" panose="020B0602020104020603" pitchFamily="34" charset="0"/>
              </a:rPr>
              <a:t>for year 2015 until </a:t>
            </a:r>
            <a:r>
              <a:rPr lang="en-US" sz="1000" dirty="0">
                <a:latin typeface="Tw Cen MT" panose="020B0602020104020603" pitchFamily="34" charset="0"/>
              </a:rPr>
              <a:t>2017 is </a:t>
            </a:r>
            <a:r>
              <a:rPr lang="en-US" sz="1000" dirty="0" smtClean="0">
                <a:latin typeface="Tw Cen MT" panose="020B0602020104020603" pitchFamily="34" charset="0"/>
              </a:rPr>
              <a:t>being </a:t>
            </a:r>
            <a:r>
              <a:rPr lang="en-US" sz="1000" dirty="0">
                <a:latin typeface="Tw Cen MT" panose="020B0602020104020603" pitchFamily="34" charset="0"/>
              </a:rPr>
              <a:t>generated, filtered and </a:t>
            </a:r>
            <a:r>
              <a:rPr lang="en-US" sz="1000" dirty="0" smtClean="0">
                <a:latin typeface="Tw Cen MT" panose="020B0602020104020603" pitchFamily="34" charset="0"/>
              </a:rPr>
              <a:t>arranged with 30% completion.</a:t>
            </a:r>
          </a:p>
          <a:p>
            <a:pPr marL="174625" indent="-174625">
              <a:buFontTx/>
              <a:buAutoNum type="arabicPeriod"/>
            </a:pPr>
            <a:r>
              <a:rPr lang="en-US" sz="1000" dirty="0" smtClean="0">
                <a:latin typeface="Tw Cen MT" panose="020B0602020104020603" pitchFamily="34" charset="0"/>
              </a:rPr>
              <a:t>Chapter 4: Data preparation is being updated with 50% completion. </a:t>
            </a:r>
          </a:p>
          <a:p>
            <a:pPr marL="174625" indent="-174625">
              <a:buFontTx/>
              <a:buAutoNum type="arabicPeriod"/>
            </a:pPr>
            <a:r>
              <a:rPr lang="en-US" sz="1000" dirty="0" smtClean="0">
                <a:latin typeface="Tw Cen MT" panose="020B0602020104020603" pitchFamily="34" charset="0"/>
              </a:rPr>
              <a:t>Chapter 5: Topic has been confirmed on IBS. </a:t>
            </a:r>
            <a:endParaRPr lang="en-US" sz="1000" dirty="0">
              <a:latin typeface="Tw Cen MT" panose="020B0602020104020603" pitchFamily="34" charset="0"/>
            </a:endParaRPr>
          </a:p>
          <a:p>
            <a:endParaRPr lang="en-US" sz="1000" dirty="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P5-086</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82233">
                  <a:extLst>
                    <a:ext uri="{9D8B030D-6E8A-4147-A177-3AD203B41FA5}">
                      <a16:colId xmlns:a16="http://schemas.microsoft.com/office/drawing/2014/main" val="3372148144"/>
                    </a:ext>
                  </a:extLst>
                </a:gridCol>
                <a:gridCol w="1382232">
                  <a:extLst>
                    <a:ext uri="{9D8B030D-6E8A-4147-A177-3AD203B41FA5}">
                      <a16:colId xmlns:a16="http://schemas.microsoft.com/office/drawing/2014/main" val="384475541"/>
                    </a:ext>
                  </a:extLst>
                </a:gridCol>
                <a:gridCol w="1350335">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Construction Industry Review &amp; </a:t>
                      </a:r>
                      <a:r>
                        <a:rPr lang="en-US" sz="900" dirty="0" smtClean="0">
                          <a:solidFill>
                            <a:schemeClr val="tx1"/>
                          </a:solidFill>
                          <a:latin typeface="Tw Cen MT" pitchFamily="34" charset="0"/>
                        </a:rPr>
                        <a:t>Prospect</a:t>
                      </a:r>
                      <a:r>
                        <a:rPr lang="en-US" sz="900" dirty="0" smtClean="0">
                          <a:solidFill>
                            <a:srgbClr val="FF0000"/>
                          </a:solidFill>
                          <a:latin typeface="Tw Cen MT" pitchFamily="34" charset="0"/>
                        </a:rPr>
                        <a:t>  </a:t>
                      </a:r>
                      <a:r>
                        <a:rPr lang="en-US" sz="900" dirty="0" smtClean="0">
                          <a:solidFill>
                            <a:srgbClr val="000000"/>
                          </a:solidFill>
                          <a:latin typeface="Tw Cen MT" pitchFamily="34" charset="0"/>
                        </a:rPr>
                        <a:t>2015/2016 published </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Construction Industry Review &amp; </a:t>
                      </a:r>
                      <a:r>
                        <a:rPr lang="en-US" sz="900" dirty="0" smtClean="0">
                          <a:solidFill>
                            <a:schemeClr val="tx1"/>
                          </a:solidFill>
                          <a:latin typeface="Tw Cen MT" pitchFamily="34" charset="0"/>
                        </a:rPr>
                        <a:t>Prospect</a:t>
                      </a:r>
                      <a:r>
                        <a:rPr lang="en-US" sz="900" dirty="0" smtClean="0">
                          <a:solidFill>
                            <a:srgbClr val="FF0000"/>
                          </a:solidFill>
                          <a:latin typeface="Tw Cen MT" pitchFamily="34" charset="0"/>
                        </a:rPr>
                        <a:t> </a:t>
                      </a:r>
                      <a:r>
                        <a:rPr lang="en-US" sz="900" dirty="0" smtClean="0">
                          <a:solidFill>
                            <a:srgbClr val="000000"/>
                          </a:solidFill>
                          <a:latin typeface="Tw Cen MT" pitchFamily="34" charset="0"/>
                        </a:rPr>
                        <a:t> 2016/2017 published </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Construction Industry Review &amp; </a:t>
                      </a:r>
                      <a:r>
                        <a:rPr lang="en-US" sz="900" dirty="0" smtClean="0">
                          <a:solidFill>
                            <a:schemeClr val="tx1"/>
                          </a:solidFill>
                          <a:latin typeface="Tw Cen MT" pitchFamily="34" charset="0"/>
                        </a:rPr>
                        <a:t>Prospect</a:t>
                      </a:r>
                      <a:r>
                        <a:rPr lang="en-US" sz="900" dirty="0" smtClean="0">
                          <a:solidFill>
                            <a:srgbClr val="FF0000"/>
                          </a:solidFill>
                          <a:latin typeface="Tw Cen MT" pitchFamily="34" charset="0"/>
                        </a:rPr>
                        <a:t> </a:t>
                      </a:r>
                      <a:r>
                        <a:rPr lang="en-US" sz="900" dirty="0" smtClean="0">
                          <a:solidFill>
                            <a:srgbClr val="000000"/>
                          </a:solidFill>
                          <a:latin typeface="Tw Cen MT" pitchFamily="34" charset="0"/>
                        </a:rPr>
                        <a:t>2017/2018 published </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Construction Industry Review &amp; </a:t>
                      </a:r>
                      <a:r>
                        <a:rPr lang="en-US" sz="900" dirty="0" smtClean="0">
                          <a:solidFill>
                            <a:schemeClr val="tx1"/>
                          </a:solidFill>
                          <a:latin typeface="Tw Cen MT" pitchFamily="34" charset="0"/>
                        </a:rPr>
                        <a:t>Prospect</a:t>
                      </a:r>
                      <a:r>
                        <a:rPr lang="en-US" sz="900" dirty="0" smtClean="0">
                          <a:solidFill>
                            <a:srgbClr val="FF0000"/>
                          </a:solidFill>
                          <a:latin typeface="Tw Cen MT" pitchFamily="34" charset="0"/>
                        </a:rPr>
                        <a:t> </a:t>
                      </a:r>
                      <a:r>
                        <a:rPr lang="en-US" sz="900" dirty="0" smtClean="0">
                          <a:solidFill>
                            <a:srgbClr val="000000"/>
                          </a:solidFill>
                          <a:latin typeface="Tw Cen MT" pitchFamily="34" charset="0"/>
                        </a:rPr>
                        <a:t>2018/2019 published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Construction Industry Review &amp; </a:t>
                      </a:r>
                      <a:r>
                        <a:rPr lang="en-US" sz="900" dirty="0" smtClean="0">
                          <a:solidFill>
                            <a:schemeClr val="tx1"/>
                          </a:solidFill>
                          <a:latin typeface="Tw Cen MT" pitchFamily="34" charset="0"/>
                        </a:rPr>
                        <a:t>Prospect</a:t>
                      </a:r>
                      <a:r>
                        <a:rPr lang="en-US" sz="900" dirty="0" smtClean="0">
                          <a:solidFill>
                            <a:srgbClr val="FF0000"/>
                          </a:solidFill>
                          <a:latin typeface="Tw Cen MT" pitchFamily="34" charset="0"/>
                        </a:rPr>
                        <a:t> </a:t>
                      </a:r>
                      <a:r>
                        <a:rPr lang="en-US" sz="900" dirty="0" smtClean="0">
                          <a:solidFill>
                            <a:srgbClr val="000000"/>
                          </a:solidFill>
                          <a:latin typeface="Tw Cen MT" pitchFamily="34" charset="0"/>
                        </a:rPr>
                        <a:t>2019/2020 published </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Tree>
    <p:extLst>
      <p:ext uri="{BB962C8B-B14F-4D97-AF65-F5344CB8AC3E}">
        <p14:creationId xmlns:p14="http://schemas.microsoft.com/office/powerpoint/2010/main" val="6517610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099601"/>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124581660"/>
                    </a:ext>
                  </a:extLst>
                </a:gridCol>
                <a:gridCol w="1371600">
                  <a:extLst>
                    <a:ext uri="{9D8B030D-6E8A-4147-A177-3AD203B41FA5}">
                      <a16:colId xmlns:a16="http://schemas.microsoft.com/office/drawing/2014/main" val="3372148144"/>
                    </a:ext>
                  </a:extLst>
                </a:gridCol>
                <a:gridCol w="1371600">
                  <a:extLst>
                    <a:ext uri="{9D8B030D-6E8A-4147-A177-3AD203B41FA5}">
                      <a16:colId xmlns:a16="http://schemas.microsoft.com/office/drawing/2014/main" val="384475541"/>
                    </a:ext>
                  </a:extLst>
                </a:gridCol>
                <a:gridCol w="1371600">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34</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36</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2019</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2020</a:t>
                      </a:r>
                    </a:p>
                  </a:txBody>
                  <a:tcPr>
                    <a:solidFill>
                      <a:srgbClr val="FF3300">
                        <a:alpha val="65000"/>
                      </a:srgbClr>
                    </a:solidFill>
                  </a:tcPr>
                </a:tc>
                <a:extLst>
                  <a:ext uri="{0D108BD9-81ED-4DB2-BD59-A6C34878D82A}">
                    <a16:rowId xmlns:a16="http://schemas.microsoft.com/office/drawing/2014/main" val="2306563032"/>
                  </a:ext>
                </a:extLst>
              </a:tr>
              <a:tr h="1298834">
                <a:tc>
                  <a:txBody>
                    <a:bodyPr/>
                    <a:lstStyle/>
                    <a:p>
                      <a:pPr eaLnBrk="1" fontAlgn="auto" hangingPunct="1">
                        <a:lnSpc>
                          <a:spcPct val="88000"/>
                        </a:lnSpc>
                        <a:spcBef>
                          <a:spcPts val="0"/>
                        </a:spcBef>
                        <a:spcAft>
                          <a:spcPts val="0"/>
                        </a:spcAft>
                        <a:defRPr/>
                      </a:pPr>
                      <a:r>
                        <a:rPr kumimoji="0" lang="en-MY"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Draft on amendment to Act 446 or new Act by JTK completed</a:t>
                      </a:r>
                    </a:p>
                    <a:p>
                      <a:endParaRPr kumimoji="0" lang="ms-MY" sz="900" b="0" i="0" u="none" strike="noStrike" kern="1200" cap="none" spc="0" normalizeH="0" baseline="0" noProof="0" dirty="0">
                        <a:ln>
                          <a:noFill/>
                        </a:ln>
                        <a:solidFill>
                          <a:schemeClr val="tx1"/>
                        </a:solidFill>
                        <a:effectLst/>
                        <a:uLnTx/>
                        <a:uFillTx/>
                        <a:latin typeface="Tw Cen MT" panose="020B0602020104020603" pitchFamily="34" charset="0"/>
                        <a:ea typeface="+mn-ea"/>
                        <a:cs typeface="+mn-cs"/>
                      </a:endParaRPr>
                    </a:p>
                  </a:txBody>
                  <a:tcPr>
                    <a:solidFill>
                      <a:schemeClr val="accent2">
                        <a:lumMod val="20000"/>
                        <a:lumOff val="80000"/>
                      </a:schemeClr>
                    </a:solidFill>
                  </a:tcPr>
                </a:tc>
                <a:tc>
                  <a:txBody>
                    <a:bodyPr/>
                    <a:lstStyle/>
                    <a:p>
                      <a:pPr>
                        <a:lnSpc>
                          <a:spcPct val="88000"/>
                        </a:lnSpc>
                        <a:defRPr/>
                      </a:pP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MS2593:2015 on construction worker’s amenities aligned to amended Act446 or new Act</a:t>
                      </a:r>
                    </a:p>
                    <a:p>
                      <a:pPr eaLnBrk="1" fontAlgn="auto" hangingPunct="1">
                        <a:lnSpc>
                          <a:spcPct val="88000"/>
                        </a:lnSpc>
                        <a:spcBef>
                          <a:spcPts val="0"/>
                        </a:spcBef>
                        <a:spcAft>
                          <a:spcPts val="0"/>
                        </a:spcAft>
                        <a:defRPr/>
                      </a:pPr>
                      <a:endPar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endParaRPr>
                    </a:p>
                    <a:p>
                      <a:pPr eaLnBrk="1" fontAlgn="auto" hangingPunct="1">
                        <a:lnSpc>
                          <a:spcPct val="88000"/>
                        </a:lnSpc>
                        <a:spcBef>
                          <a:spcPts val="0"/>
                        </a:spcBef>
                        <a:spcAft>
                          <a:spcPts val="0"/>
                        </a:spcAft>
                        <a:defRPr/>
                      </a:pP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Report on industry feedback on Act 446 amendments obtained</a:t>
                      </a:r>
                    </a:p>
                    <a:p>
                      <a:pPr eaLnBrk="1" fontAlgn="auto" hangingPunct="1">
                        <a:lnSpc>
                          <a:spcPct val="88000"/>
                        </a:lnSpc>
                        <a:spcBef>
                          <a:spcPts val="0"/>
                        </a:spcBef>
                        <a:spcAft>
                          <a:spcPts val="0"/>
                        </a:spcAft>
                        <a:defRPr/>
                      </a:pPr>
                      <a:endPar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endParaRPr>
                    </a:p>
                    <a:p>
                      <a:pPr eaLnBrk="1" fontAlgn="auto" hangingPunct="1">
                        <a:lnSpc>
                          <a:spcPct val="88000"/>
                        </a:lnSpc>
                        <a:spcBef>
                          <a:spcPts val="0"/>
                        </a:spcBef>
                        <a:spcAft>
                          <a:spcPts val="0"/>
                        </a:spcAft>
                        <a:defRPr/>
                      </a:pP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Final Draft  on new Act completed</a:t>
                      </a:r>
                    </a:p>
                    <a:p>
                      <a:endParaRPr kumimoji="0" lang="ms-MY" sz="900" b="0" i="0" u="none" strike="noStrike" kern="1200" cap="none" spc="0" normalizeH="0" baseline="0" noProof="0" dirty="0">
                        <a:ln>
                          <a:noFill/>
                        </a:ln>
                        <a:solidFill>
                          <a:schemeClr val="tx1"/>
                        </a:solidFill>
                        <a:effectLst/>
                        <a:uLnTx/>
                        <a:uFillTx/>
                        <a:latin typeface="Tw Cen MT" panose="020B0602020104020603" pitchFamily="34" charset="0"/>
                        <a:ea typeface="+mn-ea"/>
                        <a:cs typeface="+mn-cs"/>
                      </a:endParaRPr>
                    </a:p>
                  </a:txBody>
                  <a:tcPr>
                    <a:solidFill>
                      <a:schemeClr val="accent2">
                        <a:lumMod val="20000"/>
                        <a:lumOff val="80000"/>
                      </a:schemeClr>
                    </a:solidFill>
                  </a:tcPr>
                </a:tc>
                <a:tc>
                  <a:txBody>
                    <a:bodyPr/>
                    <a:lstStyle/>
                    <a:p>
                      <a:pPr eaLnBrk="1" fontAlgn="auto" hangingPunct="1">
                        <a:lnSpc>
                          <a:spcPct val="88000"/>
                        </a:lnSpc>
                        <a:spcBef>
                          <a:spcPts val="0"/>
                        </a:spcBef>
                        <a:spcAft>
                          <a:spcPts val="0"/>
                        </a:spcAft>
                        <a:defRPr/>
                      </a:pP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Promotion activities to enhance awareness on amended Act 446  for construction conducted</a:t>
                      </a:r>
                    </a:p>
                    <a:p>
                      <a:pPr eaLnBrk="1" fontAlgn="auto" hangingPunct="1">
                        <a:lnSpc>
                          <a:spcPct val="88000"/>
                        </a:lnSpc>
                        <a:spcBef>
                          <a:spcPts val="0"/>
                        </a:spcBef>
                        <a:spcAft>
                          <a:spcPts val="0"/>
                        </a:spcAft>
                        <a:defRPr/>
                      </a:pPr>
                      <a:endPar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endParaRPr>
                    </a:p>
                    <a:p>
                      <a:pPr>
                        <a:lnSpc>
                          <a:spcPct val="88000"/>
                        </a:lnSpc>
                        <a:defRPr/>
                      </a:pPr>
                      <a:r>
                        <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Act 446 amended/ tabled at Parliament</a:t>
                      </a:r>
                    </a:p>
                    <a:p>
                      <a:pPr>
                        <a:lnSpc>
                          <a:spcPct val="88000"/>
                        </a:lnSpc>
                        <a:defRPr/>
                      </a:pPr>
                      <a:endParaRPr kumimoji="0" lang="en-US" sz="9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endParaRPr>
                    </a:p>
                  </a:txBody>
                  <a:tcPr>
                    <a:solidFill>
                      <a:schemeClr val="accent2">
                        <a:lumMod val="20000"/>
                        <a:lumOff val="80000"/>
                      </a:schemeClr>
                    </a:solidFill>
                  </a:tcPr>
                </a:tc>
                <a:tc>
                  <a:txBody>
                    <a:bodyPr/>
                    <a:lstStyle/>
                    <a:p>
                      <a:endParaRPr kumimoji="0" lang="ms-MY" sz="900" b="0" i="0" u="none" strike="noStrike" kern="1200" cap="none" spc="0" normalizeH="0" baseline="0" noProof="0" dirty="0">
                        <a:ln>
                          <a:noFill/>
                        </a:ln>
                        <a:solidFill>
                          <a:schemeClr val="tx1"/>
                        </a:solidFill>
                        <a:effectLst/>
                        <a:uLnTx/>
                        <a:uFillTx/>
                        <a:latin typeface="Tw Cen MT" panose="020B0602020104020603" pitchFamily="34" charset="0"/>
                        <a:ea typeface="+mn-ea"/>
                        <a:cs typeface="+mn-cs"/>
                      </a:endParaRPr>
                    </a:p>
                  </a:txBody>
                  <a:tcPr>
                    <a:solidFill>
                      <a:schemeClr val="accent2">
                        <a:lumMod val="20000"/>
                        <a:lumOff val="80000"/>
                      </a:schemeClr>
                    </a:solidFill>
                  </a:tcPr>
                </a:tc>
                <a:tc>
                  <a:txBody>
                    <a:bodyPr/>
                    <a:lstStyle/>
                    <a:p>
                      <a:endParaRPr kumimoji="0" lang="ms-MY" sz="900" b="0" i="0" u="none" strike="noStrike" kern="1200" cap="none" spc="0" normalizeH="0" baseline="0" noProof="0" dirty="0">
                        <a:ln>
                          <a:noFill/>
                        </a:ln>
                        <a:solidFill>
                          <a:schemeClr val="tx1"/>
                        </a:solidFill>
                        <a:effectLst/>
                        <a:uLnTx/>
                        <a:uFillTx/>
                        <a:latin typeface="Tw Cen MT" panose="020B0602020104020603" pitchFamily="34" charset="0"/>
                        <a:ea typeface="+mn-ea"/>
                        <a:cs typeface="+mn-cs"/>
                      </a:endParaRPr>
                    </a:p>
                  </a:txBody>
                  <a:tcPr>
                    <a:solidFill>
                      <a:schemeClr val="accent2">
                        <a:lumMod val="20000"/>
                        <a:lumOff val="80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369981"/>
            <a:ext cx="6857999" cy="550118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0" name="Table 19"/>
          <p:cNvGraphicFramePr>
            <a:graphicFrameLocks noGrp="1"/>
          </p:cNvGraphicFramePr>
          <p:nvPr>
            <p:extLst/>
          </p:nvPr>
        </p:nvGraphicFramePr>
        <p:xfrm>
          <a:off x="-1" y="455786"/>
          <a:ext cx="4774020" cy="1322832"/>
        </p:xfrm>
        <a:graphic>
          <a:graphicData uri="http://schemas.openxmlformats.org/drawingml/2006/table">
            <a:tbl>
              <a:tblPr firstRow="1" bandRow="1">
                <a:tableStyleId>{5C22544A-7EE6-4342-B048-85BDC9FD1C3A}</a:tableStyleId>
              </a:tblPr>
              <a:tblGrid>
                <a:gridCol w="4774020">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smtClean="0">
                          <a:solidFill>
                            <a:schemeClr val="tx1"/>
                          </a:solidFill>
                          <a:latin typeface="Tw Cen MT" panose="020B0602020104020603" pitchFamily="34" charset="0"/>
                          <a:ea typeface="+mn-ea"/>
                          <a:cs typeface="+mn-cs"/>
                        </a:rPr>
                        <a:t>Act 446 on workers' minimum standard of housing and amenities for all sectors including construction sector  tabled in Parliament by Q4 2018.</a:t>
                      </a:r>
                      <a:endParaRPr lang="en-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smtClean="0">
                          <a:solidFill>
                            <a:schemeClr val="tx1"/>
                          </a:solidFill>
                          <a:latin typeface="Tw Cen MT" panose="020B0602020104020603" pitchFamily="34" charset="0"/>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Q2 - Improve workplace safety and workers' amenities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US" sz="1000" b="0" kern="1200" dirty="0" smtClean="0">
                          <a:solidFill>
                            <a:schemeClr val="tx1"/>
                          </a:solidFill>
                          <a:latin typeface="Tw Cen MT" panose="020B0602020104020603" pitchFamily="34" charset="0"/>
                          <a:ea typeface="+mn-ea"/>
                          <a:cs typeface="+mn-cs"/>
                        </a:rPr>
                        <a:t>Q2a - </a:t>
                      </a:r>
                      <a:r>
                        <a:rPr lang="en-MY" sz="1000" b="0" kern="1200" dirty="0" smtClean="0">
                          <a:solidFill>
                            <a:schemeClr val="tx1"/>
                          </a:solidFill>
                          <a:latin typeface="Tw Cen MT" panose="020B0602020104020603" pitchFamily="34" charset="0"/>
                          <a:ea typeface="+mn-ea"/>
                          <a:cs typeface="+mn-cs"/>
                        </a:rPr>
                        <a:t>Regulate minimum level of construction workers' amenities </a:t>
                      </a:r>
                      <a:endParaRPr lang="ms-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434494"/>
            <a:ext cx="6778811" cy="2708434"/>
          </a:xfrm>
          <a:prstGeom prst="rect">
            <a:avLst/>
          </a:prstGeom>
          <a:noFill/>
        </p:spPr>
        <p:txBody>
          <a:bodyPr wrap="square" rtlCol="0">
            <a:spAutoFit/>
          </a:bodyPr>
          <a:lstStyle/>
          <a:p>
            <a:r>
              <a:rPr lang="en-MY" sz="1000" dirty="0" smtClean="0">
                <a:latin typeface="Tw Cen MT" panose="020B0602020104020603" pitchFamily="34" charset="0"/>
              </a:rPr>
              <a:t>This KPI is under the purview of IWG2.</a:t>
            </a:r>
          </a:p>
          <a:p>
            <a:endParaRPr lang="en-MY" sz="1000" dirty="0" smtClean="0">
              <a:latin typeface="Tw Cen MT" panose="020B0602020104020603" pitchFamily="34" charset="0"/>
            </a:endParaRPr>
          </a:p>
          <a:p>
            <a:r>
              <a:rPr lang="en-MY" sz="1000" b="1" dirty="0">
                <a:latin typeface="Tw Cen MT" panose="020B0602020104020603" pitchFamily="34" charset="0"/>
              </a:rPr>
              <a:t>Act 446 tabled at Parliament</a:t>
            </a:r>
          </a:p>
          <a:p>
            <a:pPr algn="just"/>
            <a:r>
              <a:rPr lang="en-US" sz="1000" dirty="0">
                <a:latin typeface="Tw Cen MT" panose="020B0602020104020603" pitchFamily="34" charset="0"/>
              </a:rPr>
              <a:t>Act 446 is in the process of being amended by JTK. JTK plan to table the proposed amendment at Parliament in </a:t>
            </a:r>
            <a:r>
              <a:rPr lang="en-US" sz="1000" dirty="0" smtClean="0">
                <a:latin typeface="Tw Cen MT" panose="020B0602020104020603" pitchFamily="34" charset="0"/>
              </a:rPr>
              <a:t>October </a:t>
            </a:r>
            <a:r>
              <a:rPr lang="en-US" sz="1000" dirty="0">
                <a:latin typeface="Tw Cen MT" panose="020B0602020104020603" pitchFamily="34" charset="0"/>
              </a:rPr>
              <a:t>2018. </a:t>
            </a:r>
          </a:p>
          <a:p>
            <a:pPr algn="just"/>
            <a:endParaRPr lang="en-US" sz="1000" dirty="0">
              <a:latin typeface="Tw Cen MT" panose="020B0602020104020603" pitchFamily="34" charset="0"/>
            </a:endParaRPr>
          </a:p>
          <a:p>
            <a:pPr algn="just"/>
            <a:r>
              <a:rPr lang="en-US" sz="1000" b="1" dirty="0">
                <a:latin typeface="Tw Cen MT" panose="020B0602020104020603" pitchFamily="34" charset="0"/>
              </a:rPr>
              <a:t>Promotion activities </a:t>
            </a:r>
          </a:p>
          <a:p>
            <a:pPr algn="just"/>
            <a:r>
              <a:rPr lang="en-US" sz="1000" dirty="0" smtClean="0">
                <a:latin typeface="Tw Cen MT" panose="020B0602020104020603" pitchFamily="34" charset="0"/>
              </a:rPr>
              <a:t>Promotion activities to enhance the awareness on the amendment of Act 446 for construction was conducted at 3 locations as below:</a:t>
            </a:r>
          </a:p>
          <a:p>
            <a:pPr marL="228600" indent="-228600" algn="just">
              <a:buFont typeface="+mj-lt"/>
              <a:buAutoNum type="arabicParenR"/>
            </a:pPr>
            <a:r>
              <a:rPr lang="en-US" sz="1000" dirty="0" smtClean="0">
                <a:latin typeface="Tw Cen MT" panose="020B0602020104020603" pitchFamily="34" charset="0"/>
              </a:rPr>
              <a:t>Penang</a:t>
            </a:r>
            <a:r>
              <a:rPr lang="en-US" sz="1000" dirty="0">
                <a:latin typeface="Tw Cen MT" panose="020B0602020104020603" pitchFamily="34" charset="0"/>
              </a:rPr>
              <a:t>	 : 2 April 2018 </a:t>
            </a:r>
          </a:p>
          <a:p>
            <a:pPr marL="228600" indent="-228600" algn="just">
              <a:buFont typeface="+mj-lt"/>
              <a:buAutoNum type="arabicParenR"/>
            </a:pPr>
            <a:r>
              <a:rPr lang="en-US" sz="1000" dirty="0">
                <a:latin typeface="Tw Cen MT" panose="020B0602020104020603" pitchFamily="34" charset="0"/>
              </a:rPr>
              <a:t>Johor	 : 23 April 2018</a:t>
            </a:r>
          </a:p>
          <a:p>
            <a:pPr marL="228600" indent="-228600" algn="just">
              <a:buFont typeface="+mj-lt"/>
              <a:buAutoNum type="arabicParenR"/>
            </a:pPr>
            <a:r>
              <a:rPr lang="en-US" sz="1000" dirty="0" smtClean="0">
                <a:latin typeface="Tw Cen MT" panose="020B0602020104020603" pitchFamily="34" charset="0"/>
              </a:rPr>
              <a:t>Sarawak </a:t>
            </a:r>
            <a:r>
              <a:rPr lang="en-US" sz="1000" dirty="0">
                <a:latin typeface="Tw Cen MT" panose="020B0602020104020603" pitchFamily="34" charset="0"/>
              </a:rPr>
              <a:t>	 : 25 June </a:t>
            </a:r>
            <a:r>
              <a:rPr lang="en-US" sz="1000" dirty="0" smtClean="0">
                <a:latin typeface="Tw Cen MT" panose="020B0602020104020603" pitchFamily="34" charset="0"/>
              </a:rPr>
              <a:t>2018</a:t>
            </a:r>
          </a:p>
          <a:p>
            <a:pPr marL="228600" indent="-228600" algn="just">
              <a:buFont typeface="+mj-lt"/>
              <a:buAutoNum type="arabicParenR"/>
            </a:pPr>
            <a:endParaRPr lang="en-US" sz="1000" dirty="0" smtClean="0">
              <a:latin typeface="Tw Cen MT" panose="020B0602020104020603" pitchFamily="34" charset="0"/>
            </a:endParaRPr>
          </a:p>
          <a:p>
            <a:pPr marL="228600" indent="-228600" algn="just"/>
            <a:r>
              <a:rPr lang="en-US" sz="1000" dirty="0" smtClean="0">
                <a:latin typeface="Tw Cen MT" panose="020B0602020104020603" pitchFamily="34" charset="0"/>
              </a:rPr>
              <a:t>Another 2 promotional activities will be held as follows:</a:t>
            </a:r>
            <a:endParaRPr lang="en-US" sz="1000" dirty="0">
              <a:latin typeface="Tw Cen MT" panose="020B0602020104020603" pitchFamily="34" charset="0"/>
            </a:endParaRPr>
          </a:p>
          <a:p>
            <a:pPr marL="228600" indent="-228600" algn="just">
              <a:buFont typeface="+mj-lt"/>
              <a:buAutoNum type="arabicParenR"/>
            </a:pPr>
            <a:r>
              <a:rPr lang="en-US" sz="1000" dirty="0">
                <a:latin typeface="Tw Cen MT" panose="020B0602020104020603" pitchFamily="34" charset="0"/>
              </a:rPr>
              <a:t>Kuala Lumpur : 9 July </a:t>
            </a:r>
            <a:r>
              <a:rPr lang="en-US" sz="1000" dirty="0" smtClean="0">
                <a:latin typeface="Tw Cen MT" panose="020B0602020104020603" pitchFamily="34" charset="0"/>
              </a:rPr>
              <a:t>2018</a:t>
            </a:r>
          </a:p>
          <a:p>
            <a:pPr marL="228600" indent="-228600">
              <a:buFont typeface="+mj-lt"/>
              <a:buAutoNum type="arabicParenR"/>
            </a:pPr>
            <a:r>
              <a:rPr lang="en-US" sz="1000" dirty="0" smtClean="0">
                <a:latin typeface="Tw Cen MT" panose="020B0602020104020603" pitchFamily="34" charset="0"/>
              </a:rPr>
              <a:t>Sabah	    : 25 July 2018</a:t>
            </a:r>
          </a:p>
          <a:p>
            <a:pPr marL="228600" indent="-228600"/>
            <a:endParaRPr lang="en-US" sz="1000" dirty="0" smtClean="0">
              <a:latin typeface="Tw Cen MT" panose="020B0602020104020603" pitchFamily="34" charset="0"/>
            </a:endParaRPr>
          </a:p>
          <a:p>
            <a:endParaRPr lang="en-MY" sz="1000" dirty="0" smtClean="0">
              <a:latin typeface="Tw Cen MT" panose="020B0602020104020603" pitchFamily="34" charset="0"/>
            </a:endParaRPr>
          </a:p>
        </p:txBody>
      </p:sp>
      <p:sp>
        <p:nvSpPr>
          <p:cNvPr id="5" name="Rectangle 4"/>
          <p:cNvSpPr/>
          <p:nvPr/>
        </p:nvSpPr>
        <p:spPr>
          <a:xfrm>
            <a:off x="2110332" y="63798"/>
            <a:ext cx="3167790" cy="307777"/>
          </a:xfrm>
          <a:prstGeom prst="rect">
            <a:avLst/>
          </a:prstGeom>
          <a:ln>
            <a:noFill/>
          </a:ln>
        </p:spPr>
        <p:txBody>
          <a:bodyPr wrap="none">
            <a:spAutoFit/>
          </a:bodyPr>
          <a:lstStyle/>
          <a:p>
            <a:r>
              <a:rPr lang="ms-MY" sz="1400" b="1" dirty="0" smtClean="0">
                <a:solidFill>
                  <a:srgbClr val="FF0000"/>
                </a:solidFill>
                <a:latin typeface="Tw Cen MT" panose="020B0602020104020603" pitchFamily="34" charset="0"/>
              </a:rPr>
              <a:t>QUALITY, SAFETY &amp; PROFESSIONALISM</a:t>
            </a:r>
            <a:endParaRPr lang="ms-MY" sz="1400" dirty="0">
              <a:solidFill>
                <a:srgbClr val="FF0000"/>
              </a:solidFill>
            </a:endParaRPr>
          </a:p>
        </p:txBody>
      </p:sp>
      <p:sp>
        <p:nvSpPr>
          <p:cNvPr id="10" name="Rectangle 9"/>
          <p:cNvSpPr/>
          <p:nvPr/>
        </p:nvSpPr>
        <p:spPr>
          <a:xfrm>
            <a:off x="116962" y="-74431"/>
            <a:ext cx="2397637"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Q2-009</a:t>
            </a:r>
            <a:endParaRPr lang="ms-MY" sz="2800" dirty="0">
              <a:solidFill>
                <a:schemeClr val="bg1"/>
              </a:solidFill>
            </a:endParaRPr>
          </a:p>
        </p:txBody>
      </p:sp>
      <p:sp>
        <p:nvSpPr>
          <p:cNvPr id="15" name="TextBox 14"/>
          <p:cNvSpPr txBox="1"/>
          <p:nvPr/>
        </p:nvSpPr>
        <p:spPr>
          <a:xfrm>
            <a:off x="0" y="4199271"/>
            <a:ext cx="6858000" cy="230832"/>
          </a:xfrm>
          <a:prstGeom prst="rect">
            <a:avLst/>
          </a:prstGeom>
          <a:solidFill>
            <a:srgbClr val="FF3300"/>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FF3300"/>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2" name="Table 11"/>
          <p:cNvGraphicFramePr>
            <a:graphicFrameLocks noGrp="1"/>
          </p:cNvGraphicFramePr>
          <p:nvPr>
            <p:extLst/>
          </p:nvPr>
        </p:nvGraphicFramePr>
        <p:xfrm>
          <a:off x="5219408" y="254484"/>
          <a:ext cx="1627983" cy="1584960"/>
        </p:xfrm>
        <a:graphic>
          <a:graphicData uri="http://schemas.openxmlformats.org/drawingml/2006/table">
            <a:tbl>
              <a:tblPr firstRow="1" bandRow="1">
                <a:tableStyleId>{5C22544A-7EE6-4342-B048-85BDC9FD1C3A}</a:tableStyleId>
              </a:tblPr>
              <a:tblGrid>
                <a:gridCol w="162798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ms-MY" sz="1000" dirty="0" smtClean="0">
                          <a:solidFill>
                            <a:schemeClr val="tx1"/>
                          </a:solidFill>
                          <a:latin typeface="Tw Cen MT" panose="020B0602020104020603" pitchFamily="34" charset="0"/>
                        </a:rPr>
                        <a:t>Ir. M.Ramuseren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Chuang</a:t>
                      </a:r>
                      <a:r>
                        <a:rPr lang="ms-MY" sz="1000" baseline="0" dirty="0" smtClean="0">
                          <a:solidFill>
                            <a:schemeClr val="tx1"/>
                          </a:solidFill>
                          <a:latin typeface="Tw Cen MT" panose="020B0602020104020603" pitchFamily="34" charset="0"/>
                        </a:rPr>
                        <a:t> Kuang Hong</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2813173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3427012"/>
            <a:ext cx="6857999" cy="6455210"/>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a:t>
                      </a:r>
                      <a:r>
                        <a:rPr lang="ms-MY" sz="1000" b="0" baseline="0" dirty="0" smtClean="0">
                          <a:solidFill>
                            <a:schemeClr val="tx1"/>
                          </a:solidFill>
                          <a:latin typeface="Tw Cen MT" panose="020B0602020104020603" pitchFamily="34" charset="0"/>
                        </a:rPr>
                        <a:t> Ida Zuraida Mohd Yusoff</a:t>
                      </a:r>
                      <a:endParaRPr lang="ms-MY" sz="1000" b="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Azizah Md Yusoff</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Azmi Dzulkifli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34520"/>
          <a:ext cx="4763388" cy="1322832"/>
        </p:xfrm>
        <a:graphic>
          <a:graphicData uri="http://schemas.openxmlformats.org/drawingml/2006/table">
            <a:tbl>
              <a:tblPr firstRow="1" bandRow="1">
                <a:tableStyleId>{5C22544A-7EE6-4342-B048-85BDC9FD1C3A}</a:tableStyleId>
              </a:tblPr>
              <a:tblGrid>
                <a:gridCol w="4763388">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fontAlgn="auto">
                        <a:spcBef>
                          <a:spcPts val="0"/>
                        </a:spcBef>
                        <a:spcAft>
                          <a:spcPts val="0"/>
                        </a:spcAft>
                        <a:defRPr/>
                      </a:pPr>
                      <a:r>
                        <a:rPr lang="en-MY" sz="1000" b="0" kern="1200" dirty="0" smtClean="0">
                          <a:solidFill>
                            <a:schemeClr val="tx1"/>
                          </a:solidFill>
                          <a:latin typeface="Tw Cen MT" panose="020B0602020104020603" pitchFamily="34" charset="0"/>
                          <a:ea typeface="+mn-ea"/>
                          <a:cs typeface="+mn-cs"/>
                        </a:rPr>
                        <a:t>7,500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contractors trained under Continuous Contractor Development Programme (CCD) per year (total of 37,500 by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P6 - Advance SME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capacity and capability-building</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5" y="3494621"/>
            <a:ext cx="6721660" cy="1400383"/>
          </a:xfrm>
          <a:prstGeom prst="rect">
            <a:avLst/>
          </a:prstGeom>
          <a:noFill/>
        </p:spPr>
        <p:txBody>
          <a:bodyPr wrap="square" rtlCol="0">
            <a:spAutoFit/>
          </a:bodyPr>
          <a:lstStyle/>
          <a:p>
            <a:r>
              <a:rPr lang="en-US" sz="1000" dirty="0" smtClean="0">
                <a:latin typeface="Tw Cen MT" panose="020B0602020104020603" pitchFamily="34" charset="0"/>
              </a:rPr>
              <a:t>This KPI is under the purview of IWG14.</a:t>
            </a:r>
          </a:p>
          <a:p>
            <a:endParaRPr lang="en-US" sz="500" dirty="0" smtClean="0">
              <a:latin typeface="Tw Cen MT" panose="020B0602020104020603" pitchFamily="34" charset="0"/>
            </a:endParaRPr>
          </a:p>
          <a:p>
            <a:pPr algn="just"/>
            <a:r>
              <a:rPr lang="en-US" sz="1000" dirty="0" err="1" smtClean="0">
                <a:latin typeface="Tw Cen MT" panose="020B0602020104020603" pitchFamily="34" charset="0"/>
              </a:rPr>
              <a:t>Bumiputera</a:t>
            </a:r>
            <a:r>
              <a:rPr lang="en-US" sz="1000" dirty="0" smtClean="0">
                <a:latin typeface="Tw Cen MT" panose="020B0602020104020603" pitchFamily="34" charset="0"/>
              </a:rPr>
              <a:t> contractors are required to be </a:t>
            </a:r>
            <a:r>
              <a:rPr lang="en-MY" sz="1000" dirty="0">
                <a:latin typeface="Tw Cen MT" panose="020B0602020104020603" pitchFamily="34" charset="0"/>
              </a:rPr>
              <a:t>trained under Continuous Contractor Development Programme (CCD</a:t>
            </a:r>
            <a:r>
              <a:rPr lang="en-MY" sz="1000" dirty="0" smtClean="0">
                <a:latin typeface="Tw Cen MT" panose="020B0602020104020603" pitchFamily="34" charset="0"/>
              </a:rPr>
              <a:t>) in the areas of technical, managerial and financial. Each training day represents 10 CCD points and a maximum of 40 CCD points are awarded for training of more than 4 days. These CCD points are essential for renewal of contractor’s registration. </a:t>
            </a:r>
          </a:p>
          <a:p>
            <a:pPr algn="just"/>
            <a:endParaRPr lang="en-MY" sz="1000" dirty="0" smtClean="0">
              <a:latin typeface="Tw Cen MT" panose="020B0602020104020603" pitchFamily="34" charset="0"/>
            </a:endParaRPr>
          </a:p>
          <a:p>
            <a:pPr algn="just"/>
            <a:r>
              <a:rPr lang="en-US" sz="1000" dirty="0" smtClean="0">
                <a:latin typeface="Tw Cen MT" panose="020B0602020104020603" pitchFamily="34" charset="0"/>
              </a:rPr>
              <a:t>As of Q2 2018, 3,615 contractors had been trained against the target of 7,500 for 2018.  A total of 32,065 contractors had been trained since 2016.  The following statistic were recorded for </a:t>
            </a:r>
            <a:r>
              <a:rPr lang="en-US" sz="1000" dirty="0" err="1" smtClean="0">
                <a:latin typeface="Tw Cen MT" panose="020B0602020104020603" pitchFamily="34" charset="0"/>
              </a:rPr>
              <a:t>Bumiputera</a:t>
            </a:r>
            <a:r>
              <a:rPr lang="en-US" sz="1000" dirty="0" smtClean="0">
                <a:latin typeface="Tw Cen MT" panose="020B0602020104020603" pitchFamily="34" charset="0"/>
              </a:rPr>
              <a:t> Contractors trained under CCD based on states :</a:t>
            </a:r>
            <a:endParaRPr lang="en-MY" sz="1000" dirty="0">
              <a:latin typeface="Tw Cen MT" panose="020B0602020104020603" pitchFamily="34" charset="0"/>
            </a:endParaRPr>
          </a:p>
          <a:p>
            <a:endParaRPr lang="en-US" sz="1000" dirty="0" smtClean="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P6-088</a:t>
            </a:r>
            <a:endParaRPr lang="ms-MY" sz="2800" dirty="0">
              <a:solidFill>
                <a:schemeClr val="bg1"/>
              </a:solidFill>
            </a:endParaRPr>
          </a:p>
        </p:txBody>
      </p:sp>
      <p:sp>
        <p:nvSpPr>
          <p:cNvPr id="15" name="TextBox 14"/>
          <p:cNvSpPr txBox="1"/>
          <p:nvPr/>
        </p:nvSpPr>
        <p:spPr>
          <a:xfrm>
            <a:off x="0" y="3227424"/>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1143306"/>
        </p:xfrm>
        <a:graphic>
          <a:graphicData uri="http://schemas.openxmlformats.org/drawingml/2006/table">
            <a:tbl>
              <a:tblPr firstRow="1" bandRow="1">
                <a:tableStyleId>{5C22544A-7EE6-4342-B048-85BDC9FD1C3A}</a:tableStyleId>
              </a:tblPr>
              <a:tblGrid>
                <a:gridCol w="1392863">
                  <a:extLst>
                    <a:ext uri="{9D8B030D-6E8A-4147-A177-3AD203B41FA5}">
                      <a16:colId xmlns:a16="http://schemas.microsoft.com/office/drawing/2014/main" val="2124581660"/>
                    </a:ext>
                  </a:extLst>
                </a:gridCol>
                <a:gridCol w="1360968">
                  <a:extLst>
                    <a:ext uri="{9D8B030D-6E8A-4147-A177-3AD203B41FA5}">
                      <a16:colId xmlns:a16="http://schemas.microsoft.com/office/drawing/2014/main" val="3372148144"/>
                    </a:ext>
                  </a:extLst>
                </a:gridCol>
                <a:gridCol w="1382232">
                  <a:extLst>
                    <a:ext uri="{9D8B030D-6E8A-4147-A177-3AD203B41FA5}">
                      <a16:colId xmlns:a16="http://schemas.microsoft.com/office/drawing/2014/main" val="384475541"/>
                    </a:ext>
                  </a:extLst>
                </a:gridCol>
                <a:gridCol w="1350335">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720867">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7,500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a:t>
                      </a:r>
                    </a:p>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under CCD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7,500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under CCD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7,500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a:t>
                      </a:r>
                    </a:p>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under CCD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7,500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under CCD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7,500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under CCD</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765621500"/>
              </p:ext>
            </p:extLst>
          </p:nvPr>
        </p:nvGraphicFramePr>
        <p:xfrm>
          <a:off x="180975" y="4907769"/>
          <a:ext cx="6448424" cy="3886200"/>
        </p:xfrm>
        <a:graphic>
          <a:graphicData uri="http://schemas.openxmlformats.org/drawingml/2006/table">
            <a:tbl>
              <a:tblPr firstRow="1" bandRow="1">
                <a:tableStyleId>{5C22544A-7EE6-4342-B048-85BDC9FD1C3A}</a:tableStyleId>
              </a:tblPr>
              <a:tblGrid>
                <a:gridCol w="617434">
                  <a:extLst>
                    <a:ext uri="{9D8B030D-6E8A-4147-A177-3AD203B41FA5}">
                      <a16:colId xmlns:a16="http://schemas.microsoft.com/office/drawing/2014/main" val="3366137138"/>
                    </a:ext>
                  </a:extLst>
                </a:gridCol>
                <a:gridCol w="2603433">
                  <a:extLst>
                    <a:ext uri="{9D8B030D-6E8A-4147-A177-3AD203B41FA5}">
                      <a16:colId xmlns:a16="http://schemas.microsoft.com/office/drawing/2014/main" val="116348213"/>
                    </a:ext>
                  </a:extLst>
                </a:gridCol>
                <a:gridCol w="990901">
                  <a:extLst>
                    <a:ext uri="{9D8B030D-6E8A-4147-A177-3AD203B41FA5}">
                      <a16:colId xmlns:a16="http://schemas.microsoft.com/office/drawing/2014/main" val="4144450284"/>
                    </a:ext>
                  </a:extLst>
                </a:gridCol>
                <a:gridCol w="1118328">
                  <a:extLst>
                    <a:ext uri="{9D8B030D-6E8A-4147-A177-3AD203B41FA5}">
                      <a16:colId xmlns:a16="http://schemas.microsoft.com/office/drawing/2014/main" val="6907037"/>
                    </a:ext>
                  </a:extLst>
                </a:gridCol>
                <a:gridCol w="1118328">
                  <a:extLst>
                    <a:ext uri="{9D8B030D-6E8A-4147-A177-3AD203B41FA5}">
                      <a16:colId xmlns:a16="http://schemas.microsoft.com/office/drawing/2014/main" val="20004"/>
                    </a:ext>
                  </a:extLst>
                </a:gridCol>
              </a:tblGrid>
              <a:tr h="222834">
                <a:tc rowSpan="2">
                  <a:txBody>
                    <a:bodyPr/>
                    <a:lstStyle/>
                    <a:p>
                      <a:pPr algn="ctr"/>
                      <a:r>
                        <a:rPr lang="en-US" sz="900" kern="1200" dirty="0" smtClean="0">
                          <a:solidFill>
                            <a:schemeClr val="tx1"/>
                          </a:solidFill>
                          <a:latin typeface="Tw Cen MT" pitchFamily="34" charset="0"/>
                          <a:ea typeface="+mn-ea"/>
                          <a:cs typeface="+mn-cs"/>
                        </a:rPr>
                        <a:t>NO</a:t>
                      </a: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2">
                  <a:txBody>
                    <a:bodyPr/>
                    <a:lstStyle/>
                    <a:p>
                      <a:pPr algn="ctr"/>
                      <a:r>
                        <a:rPr lang="en-US" sz="900" kern="1200" dirty="0" smtClean="0">
                          <a:solidFill>
                            <a:schemeClr val="tx1"/>
                          </a:solidFill>
                          <a:latin typeface="Tw Cen MT" pitchFamily="34" charset="0"/>
                          <a:ea typeface="+mn-ea"/>
                          <a:cs typeface="+mn-cs"/>
                        </a:rPr>
                        <a:t>STATE</a:t>
                      </a: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algn="ctr"/>
                      <a:r>
                        <a:rPr lang="en-US" sz="900" dirty="0" smtClean="0">
                          <a:solidFill>
                            <a:schemeClr val="tx1"/>
                          </a:solidFill>
                          <a:latin typeface="Tw Cen MT" pitchFamily="34" charset="0"/>
                        </a:rPr>
                        <a:t>BUMIPUTERA</a:t>
                      </a:r>
                      <a:r>
                        <a:rPr lang="en-US" sz="900" baseline="0" dirty="0" smtClean="0">
                          <a:solidFill>
                            <a:schemeClr val="tx1"/>
                          </a:solidFill>
                          <a:latin typeface="Tw Cen MT" pitchFamily="34" charset="0"/>
                        </a:rPr>
                        <a:t> CONTRACTORS TRAINED</a:t>
                      </a:r>
                      <a:endParaRPr lang="en-MY" sz="90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ctr"/>
                      <a:endParaRPr lang="en-MY" sz="8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hMerge="1">
                  <a:txBody>
                    <a:bodyPr/>
                    <a:lstStyle/>
                    <a:p>
                      <a:pPr algn="ctr"/>
                      <a:endParaRPr lang="en-MY" sz="90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91802757"/>
                  </a:ext>
                </a:extLst>
              </a:tr>
              <a:tr h="222834">
                <a:tc vMerge="1">
                  <a:txBody>
                    <a:bodyPr/>
                    <a:lstStyle/>
                    <a:p>
                      <a:endParaRPr lang="en-MY"/>
                    </a:p>
                  </a:txBody>
                  <a:tcPr/>
                </a:tc>
                <a:tc vMerge="1">
                  <a:txBody>
                    <a:bodyPr/>
                    <a:lstStyle/>
                    <a:p>
                      <a:pPr algn="ctr"/>
                      <a:endParaRPr lang="en-MY" sz="8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900" b="1" kern="1200" dirty="0" smtClean="0">
                          <a:solidFill>
                            <a:schemeClr val="tx1"/>
                          </a:solidFill>
                          <a:latin typeface="Tw Cen MT" pitchFamily="34" charset="0"/>
                          <a:ea typeface="+mn-ea"/>
                          <a:cs typeface="+mn-cs"/>
                        </a:rPr>
                        <a:t>2016</a:t>
                      </a:r>
                      <a:endParaRPr lang="en-MY" sz="900" b="1"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b="1" kern="1200" dirty="0" smtClean="0">
                          <a:solidFill>
                            <a:schemeClr val="tx1"/>
                          </a:solidFill>
                          <a:latin typeface="Tw Cen MT" pitchFamily="34" charset="0"/>
                          <a:ea typeface="+mn-ea"/>
                          <a:cs typeface="+mn-cs"/>
                        </a:rPr>
                        <a:t>2017</a:t>
                      </a:r>
                      <a:endParaRPr lang="en-MY" sz="900" b="1"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MY" sz="900" b="1" kern="1200" dirty="0" smtClean="0">
                          <a:solidFill>
                            <a:schemeClr val="tx1"/>
                          </a:solidFill>
                          <a:latin typeface="Tw Cen MT" pitchFamily="34" charset="0"/>
                          <a:ea typeface="+mn-ea"/>
                          <a:cs typeface="+mn-cs"/>
                        </a:rPr>
                        <a:t>2018 (Q2)</a:t>
                      </a:r>
                      <a:endParaRPr lang="en-MY" sz="900" b="1"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72962544"/>
                  </a:ext>
                </a:extLst>
              </a:tr>
              <a:tr h="222834">
                <a:tc>
                  <a:txBody>
                    <a:bodyPr/>
                    <a:lstStyle/>
                    <a:p>
                      <a:pPr algn="ctr"/>
                      <a:r>
                        <a:rPr lang="en-US" sz="900" dirty="0" smtClean="0">
                          <a:solidFill>
                            <a:schemeClr val="tx1"/>
                          </a:solidFill>
                          <a:latin typeface="Tw Cen MT" pitchFamily="34" charset="0"/>
                        </a:rPr>
                        <a:t>1</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pitchFamily="34" charset="0"/>
                        </a:rPr>
                        <a:t>Johor</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883</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909</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256</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1234108"/>
                  </a:ext>
                </a:extLst>
              </a:tr>
              <a:tr h="222834">
                <a:tc>
                  <a:txBody>
                    <a:bodyPr/>
                    <a:lstStyle/>
                    <a:p>
                      <a:pPr algn="ctr"/>
                      <a:r>
                        <a:rPr lang="en-US" sz="900" dirty="0" smtClean="0">
                          <a:solidFill>
                            <a:schemeClr val="tx1"/>
                          </a:solidFill>
                          <a:latin typeface="Tw Cen MT" pitchFamily="34" charset="0"/>
                        </a:rPr>
                        <a:t>2</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pitchFamily="34" charset="0"/>
                        </a:rPr>
                        <a:t>Melaka</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367</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542</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145</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9555230"/>
                  </a:ext>
                </a:extLst>
              </a:tr>
              <a:tr h="222834">
                <a:tc>
                  <a:txBody>
                    <a:bodyPr/>
                    <a:lstStyle/>
                    <a:p>
                      <a:pPr algn="ctr"/>
                      <a:r>
                        <a:rPr lang="en-US" sz="900" dirty="0" smtClean="0">
                          <a:solidFill>
                            <a:schemeClr val="tx1"/>
                          </a:solidFill>
                          <a:latin typeface="Tw Cen MT" pitchFamily="34" charset="0"/>
                        </a:rPr>
                        <a:t>3</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err="1" smtClean="0">
                          <a:solidFill>
                            <a:schemeClr val="tx1"/>
                          </a:solidFill>
                          <a:latin typeface="Tw Cen MT" pitchFamily="34" charset="0"/>
                        </a:rPr>
                        <a:t>Negeri</a:t>
                      </a:r>
                      <a:r>
                        <a:rPr lang="en-US" sz="900" dirty="0" smtClean="0">
                          <a:solidFill>
                            <a:schemeClr val="tx1"/>
                          </a:solidFill>
                          <a:latin typeface="Tw Cen MT" pitchFamily="34" charset="0"/>
                        </a:rPr>
                        <a:t> Sembilan</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754</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879</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134</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6651503"/>
                  </a:ext>
                </a:extLst>
              </a:tr>
              <a:tr h="222834">
                <a:tc>
                  <a:txBody>
                    <a:bodyPr/>
                    <a:lstStyle/>
                    <a:p>
                      <a:pPr algn="ctr"/>
                      <a:r>
                        <a:rPr lang="en-US" sz="900" dirty="0" smtClean="0">
                          <a:solidFill>
                            <a:schemeClr val="tx1"/>
                          </a:solidFill>
                          <a:latin typeface="Tw Cen MT" pitchFamily="34" charset="0"/>
                        </a:rPr>
                        <a:t>4</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pitchFamily="34" charset="0"/>
                        </a:rPr>
                        <a:t>Selangor &amp; Kuala Lumpur</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2,886</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2,764</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1,213</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0321315"/>
                  </a:ext>
                </a:extLst>
              </a:tr>
              <a:tr h="222834">
                <a:tc>
                  <a:txBody>
                    <a:bodyPr/>
                    <a:lstStyle/>
                    <a:p>
                      <a:pPr algn="ctr"/>
                      <a:r>
                        <a:rPr lang="en-US" sz="900" dirty="0" smtClean="0">
                          <a:solidFill>
                            <a:schemeClr val="tx1"/>
                          </a:solidFill>
                          <a:latin typeface="Tw Cen MT" pitchFamily="34" charset="0"/>
                        </a:rPr>
                        <a:t>5</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pitchFamily="34" charset="0"/>
                        </a:rPr>
                        <a:t>Perak</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796</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825</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196</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75013924"/>
                  </a:ext>
                </a:extLst>
              </a:tr>
              <a:tr h="222834">
                <a:tc>
                  <a:txBody>
                    <a:bodyPr/>
                    <a:lstStyle/>
                    <a:p>
                      <a:pPr algn="ctr"/>
                      <a:r>
                        <a:rPr lang="en-US" sz="900" dirty="0" smtClean="0">
                          <a:solidFill>
                            <a:schemeClr val="tx1"/>
                          </a:solidFill>
                          <a:latin typeface="Tw Cen MT" pitchFamily="34" charset="0"/>
                        </a:rPr>
                        <a:t>6</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pitchFamily="34" charset="0"/>
                        </a:rPr>
                        <a:t>Kedah</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645</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673</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226</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7760975"/>
                  </a:ext>
                </a:extLst>
              </a:tr>
              <a:tr h="222834">
                <a:tc>
                  <a:txBody>
                    <a:bodyPr/>
                    <a:lstStyle/>
                    <a:p>
                      <a:pPr algn="ctr"/>
                      <a:r>
                        <a:rPr lang="en-US" sz="900" dirty="0" smtClean="0">
                          <a:solidFill>
                            <a:schemeClr val="tx1"/>
                          </a:solidFill>
                          <a:latin typeface="Tw Cen MT" pitchFamily="34" charset="0"/>
                        </a:rPr>
                        <a:t>7</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err="1" smtClean="0">
                          <a:solidFill>
                            <a:schemeClr val="tx1"/>
                          </a:solidFill>
                          <a:latin typeface="Tw Cen MT" pitchFamily="34" charset="0"/>
                        </a:rPr>
                        <a:t>Pulau</a:t>
                      </a:r>
                      <a:r>
                        <a:rPr lang="en-US" sz="900" baseline="0" dirty="0" smtClean="0">
                          <a:solidFill>
                            <a:schemeClr val="tx1"/>
                          </a:solidFill>
                          <a:latin typeface="Tw Cen MT" pitchFamily="34" charset="0"/>
                        </a:rPr>
                        <a:t> Pinang</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1,582</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1,484</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315</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489027"/>
                  </a:ext>
                </a:extLst>
              </a:tr>
              <a:tr h="222834">
                <a:tc>
                  <a:txBody>
                    <a:bodyPr/>
                    <a:lstStyle/>
                    <a:p>
                      <a:pPr algn="ctr"/>
                      <a:r>
                        <a:rPr lang="en-US" sz="900" dirty="0" smtClean="0">
                          <a:solidFill>
                            <a:schemeClr val="tx1"/>
                          </a:solidFill>
                          <a:latin typeface="Tw Cen MT" pitchFamily="34" charset="0"/>
                        </a:rPr>
                        <a:t>8</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pitchFamily="34" charset="0"/>
                        </a:rPr>
                        <a:t>Perlis</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175</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239</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28</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317805"/>
                  </a:ext>
                </a:extLst>
              </a:tr>
              <a:tr h="222834">
                <a:tc>
                  <a:txBody>
                    <a:bodyPr/>
                    <a:lstStyle/>
                    <a:p>
                      <a:pPr algn="ctr"/>
                      <a:r>
                        <a:rPr lang="en-US" sz="900" dirty="0" smtClean="0">
                          <a:solidFill>
                            <a:schemeClr val="tx1"/>
                          </a:solidFill>
                          <a:latin typeface="Tw Cen MT" pitchFamily="34" charset="0"/>
                        </a:rPr>
                        <a:t>9</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pitchFamily="34" charset="0"/>
                        </a:rPr>
                        <a:t>Pahang</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668</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794</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164</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2921061"/>
                  </a:ext>
                </a:extLst>
              </a:tr>
              <a:tr h="222834">
                <a:tc>
                  <a:txBody>
                    <a:bodyPr/>
                    <a:lstStyle/>
                    <a:p>
                      <a:pPr algn="ctr"/>
                      <a:r>
                        <a:rPr lang="en-US" sz="900" dirty="0" smtClean="0">
                          <a:solidFill>
                            <a:schemeClr val="tx1"/>
                          </a:solidFill>
                          <a:latin typeface="Tw Cen MT" pitchFamily="34" charset="0"/>
                        </a:rPr>
                        <a:t>10</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pitchFamily="34" charset="0"/>
                        </a:rPr>
                        <a:t>Terengganu</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432</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474</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127</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2844680"/>
                  </a:ext>
                </a:extLst>
              </a:tr>
              <a:tr h="222834">
                <a:tc>
                  <a:txBody>
                    <a:bodyPr/>
                    <a:lstStyle/>
                    <a:p>
                      <a:pPr algn="ctr"/>
                      <a:r>
                        <a:rPr lang="en-US" sz="900" dirty="0" smtClean="0">
                          <a:solidFill>
                            <a:schemeClr val="tx1"/>
                          </a:solidFill>
                          <a:latin typeface="Tw Cen MT" pitchFamily="34" charset="0"/>
                        </a:rPr>
                        <a:t>11</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pitchFamily="34" charset="0"/>
                        </a:rPr>
                        <a:t>Kelantan</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1,189</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1,306</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232</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30674918"/>
                  </a:ext>
                </a:extLst>
              </a:tr>
              <a:tr h="222834">
                <a:tc>
                  <a:txBody>
                    <a:bodyPr/>
                    <a:lstStyle/>
                    <a:p>
                      <a:pPr algn="ctr"/>
                      <a:r>
                        <a:rPr lang="en-US" sz="900" dirty="0" smtClean="0">
                          <a:solidFill>
                            <a:schemeClr val="tx1"/>
                          </a:solidFill>
                          <a:latin typeface="Tw Cen MT" pitchFamily="34" charset="0"/>
                        </a:rPr>
                        <a:t>12</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pitchFamily="34" charset="0"/>
                        </a:rPr>
                        <a:t>Sarawak</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2,598</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2,872</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346</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42451904"/>
                  </a:ext>
                </a:extLst>
              </a:tr>
              <a:tr h="222834">
                <a:tc>
                  <a:txBody>
                    <a:bodyPr/>
                    <a:lstStyle/>
                    <a:p>
                      <a:pPr algn="ctr"/>
                      <a:r>
                        <a:rPr lang="en-US" sz="900" dirty="0" smtClean="0">
                          <a:solidFill>
                            <a:schemeClr val="tx1"/>
                          </a:solidFill>
                          <a:latin typeface="Tw Cen MT" pitchFamily="34" charset="0"/>
                        </a:rPr>
                        <a:t>13</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pitchFamily="34" charset="0"/>
                        </a:rPr>
                        <a:t>Sabah</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866</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848</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233</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0704967"/>
                  </a:ext>
                </a:extLst>
              </a:tr>
              <a:tr h="222834">
                <a:tc gridSpan="2">
                  <a:txBody>
                    <a:bodyPr/>
                    <a:lstStyle/>
                    <a:p>
                      <a:pPr algn="r"/>
                      <a:r>
                        <a:rPr lang="en-US" sz="900" b="1" dirty="0" smtClean="0">
                          <a:solidFill>
                            <a:schemeClr val="tx1"/>
                          </a:solidFill>
                          <a:latin typeface="Tw Cen MT" pitchFamily="34" charset="0"/>
                        </a:rPr>
                        <a:t>SUB TOTAL:</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r"/>
                      <a:endParaRPr lang="en-MY" sz="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kern="1200" dirty="0" smtClean="0">
                          <a:solidFill>
                            <a:schemeClr val="tx1"/>
                          </a:solidFill>
                          <a:latin typeface="Tw Cen MT" pitchFamily="34" charset="0"/>
                          <a:ea typeface="+mn-ea"/>
                          <a:cs typeface="+mn-cs"/>
                        </a:rPr>
                        <a:t>13,841</a:t>
                      </a:r>
                      <a:endParaRPr lang="en-MY" sz="900" b="1"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kern="1200" dirty="0" smtClean="0">
                          <a:solidFill>
                            <a:schemeClr val="tx1"/>
                          </a:solidFill>
                          <a:latin typeface="Tw Cen MT" pitchFamily="34" charset="0"/>
                          <a:ea typeface="+mn-ea"/>
                          <a:cs typeface="+mn-cs"/>
                        </a:rPr>
                        <a:t>14,609</a:t>
                      </a:r>
                      <a:endParaRPr lang="en-MY" sz="900" b="1"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b="1" kern="1200" dirty="0" smtClean="0">
                          <a:solidFill>
                            <a:schemeClr val="tx1"/>
                          </a:solidFill>
                          <a:latin typeface="Tw Cen MT" pitchFamily="34" charset="0"/>
                          <a:ea typeface="+mn-ea"/>
                          <a:cs typeface="+mn-cs"/>
                        </a:rPr>
                        <a:t>3,615</a:t>
                      </a:r>
                      <a:endParaRPr lang="en-MY" sz="900" b="1"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5690344"/>
                  </a:ext>
                </a:extLst>
              </a:tr>
              <a:tr h="222834">
                <a:tc gridSpan="2">
                  <a:txBody>
                    <a:bodyPr/>
                    <a:lstStyle/>
                    <a:p>
                      <a:pPr algn="r"/>
                      <a:r>
                        <a:rPr lang="en-US" sz="900" b="1" dirty="0" smtClean="0">
                          <a:solidFill>
                            <a:schemeClr val="tx1"/>
                          </a:solidFill>
                          <a:latin typeface="Tw Cen MT" pitchFamily="34" charset="0"/>
                        </a:rPr>
                        <a:t>TOTAL</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MY"/>
                    </a:p>
                  </a:txBody>
                  <a:tcPr/>
                </a:tc>
                <a:tc gridSpan="3">
                  <a:txBody>
                    <a:bodyPr/>
                    <a:lstStyle/>
                    <a:p>
                      <a:pPr algn="ctr"/>
                      <a:r>
                        <a:rPr lang="en-MY" sz="900" b="1" kern="1200" dirty="0" smtClean="0">
                          <a:solidFill>
                            <a:schemeClr val="tx1"/>
                          </a:solidFill>
                          <a:latin typeface="Tw Cen MT" pitchFamily="34" charset="0"/>
                          <a:ea typeface="+mn-ea"/>
                          <a:cs typeface="+mn-cs"/>
                        </a:rPr>
                        <a:t>32,065</a:t>
                      </a:r>
                      <a:endParaRPr lang="en-MY" sz="900" b="1"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MY" sz="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6184357"/>
                  </a:ext>
                </a:extLst>
              </a:tr>
            </a:tbl>
          </a:graphicData>
        </a:graphic>
      </p:graphicFrame>
    </p:spTree>
    <p:extLst>
      <p:ext uri="{BB962C8B-B14F-4D97-AF65-F5344CB8AC3E}">
        <p14:creationId xmlns:p14="http://schemas.microsoft.com/office/powerpoint/2010/main" val="340902084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3881430"/>
            <a:ext cx="6857999" cy="6000791"/>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a:t>
                      </a:r>
                      <a:r>
                        <a:rPr lang="ms-MY" sz="1000" b="0" baseline="0" dirty="0" smtClean="0">
                          <a:solidFill>
                            <a:schemeClr val="tx1"/>
                          </a:solidFill>
                          <a:latin typeface="Tw Cen MT" panose="020B0602020104020603" pitchFamily="34" charset="0"/>
                        </a:rPr>
                        <a:t> Ida Zuraida Mohd Yusoff</a:t>
                      </a:r>
                      <a:endParaRPr lang="ms-MY" sz="1000" b="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Azizah Md Yusoff</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Azmi Dzulkifli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87685"/>
          <a:ext cx="4763388" cy="1179643"/>
        </p:xfrm>
        <a:graphic>
          <a:graphicData uri="http://schemas.openxmlformats.org/drawingml/2006/table">
            <a:tbl>
              <a:tblPr firstRow="1" bandRow="1">
                <a:tableStyleId>{5C22544A-7EE6-4342-B048-85BDC9FD1C3A}</a:tableStyleId>
              </a:tblPr>
              <a:tblGrid>
                <a:gridCol w="4763388">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fontAlgn="auto">
                        <a:spcBef>
                          <a:spcPts val="0"/>
                        </a:spcBef>
                        <a:spcAft>
                          <a:spcPts val="0"/>
                        </a:spcAft>
                        <a:defRPr/>
                      </a:pPr>
                      <a:r>
                        <a:rPr lang="en-MY" sz="1000" b="0" kern="1200" dirty="0" smtClean="0">
                          <a:solidFill>
                            <a:schemeClr val="tx1"/>
                          </a:solidFill>
                          <a:latin typeface="Tw Cen MT" panose="020B0602020104020603" pitchFamily="34" charset="0"/>
                          <a:ea typeface="+mn-ea"/>
                          <a:cs typeface="+mn-cs"/>
                        </a:rPr>
                        <a:t>900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contractors trained to become Facility Management Contractors by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P6 - Advance SME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capacity and capability-building</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9525" y="4055165"/>
            <a:ext cx="6810376" cy="5863144"/>
          </a:xfrm>
          <a:prstGeom prst="rect">
            <a:avLst/>
          </a:prstGeom>
          <a:noFill/>
        </p:spPr>
        <p:txBody>
          <a:bodyPr wrap="square" rtlCol="0">
            <a:spAutoFit/>
          </a:bodyPr>
          <a:lstStyle/>
          <a:p>
            <a:r>
              <a:rPr lang="en-US" sz="1000" dirty="0">
                <a:latin typeface="Tw Cen MT" panose="020B0602020104020603" pitchFamily="34" charset="0"/>
              </a:rPr>
              <a:t>This KPI is under the purview of IWG14.</a:t>
            </a:r>
          </a:p>
          <a:p>
            <a:endParaRPr lang="en-US" sz="500" dirty="0" smtClean="0">
              <a:latin typeface="Tw Cen MT" panose="020B0602020104020603" pitchFamily="34" charset="0"/>
            </a:endParaRPr>
          </a:p>
          <a:p>
            <a:pPr algn="just"/>
            <a:r>
              <a:rPr lang="en-US" sz="1000" dirty="0" err="1">
                <a:latin typeface="Tw Cen MT" panose="020B0602020104020603" pitchFamily="34" charset="0"/>
              </a:rPr>
              <a:t>Bumiputera</a:t>
            </a:r>
            <a:r>
              <a:rPr lang="en-US" sz="1000" dirty="0">
                <a:latin typeface="Tw Cen MT" panose="020B0602020104020603" pitchFamily="34" charset="0"/>
              </a:rPr>
              <a:t> contractors are </a:t>
            </a:r>
            <a:r>
              <a:rPr lang="en-US" sz="1000" dirty="0" smtClean="0">
                <a:latin typeface="Tw Cen MT" panose="020B0602020104020603" pitchFamily="34" charset="0"/>
              </a:rPr>
              <a:t>given the opportunity to be </a:t>
            </a:r>
            <a:r>
              <a:rPr lang="en-MY" sz="1000" dirty="0" smtClean="0">
                <a:latin typeface="Tw Cen MT" panose="020B0602020104020603" pitchFamily="34" charset="0"/>
              </a:rPr>
              <a:t>trained </a:t>
            </a:r>
            <a:r>
              <a:rPr lang="en-US" sz="1000" dirty="0" smtClean="0">
                <a:latin typeface="Tw Cen MT" panose="020B0602020104020603" pitchFamily="34" charset="0"/>
              </a:rPr>
              <a:t>in Facilities </a:t>
            </a:r>
            <a:r>
              <a:rPr lang="en-US" sz="1000" dirty="0">
                <a:latin typeface="Tw Cen MT" panose="020B0602020104020603" pitchFamily="34" charset="0"/>
              </a:rPr>
              <a:t>Management (FM</a:t>
            </a:r>
            <a:r>
              <a:rPr lang="en-US" sz="1000" dirty="0" smtClean="0">
                <a:latin typeface="Tw Cen MT" panose="020B0602020104020603" pitchFamily="34" charset="0"/>
              </a:rPr>
              <a:t>) to enable them to be registered as Facilities Management Contractor (FMC). Only the owner or the director of the company are allowed to be trained. At the end of the training </a:t>
            </a:r>
            <a:r>
              <a:rPr lang="en-US" sz="1000" dirty="0" err="1" smtClean="0">
                <a:latin typeface="Tw Cen MT" panose="020B0602020104020603" pitchFamily="34" charset="0"/>
              </a:rPr>
              <a:t>programme</a:t>
            </a:r>
            <a:r>
              <a:rPr lang="en-US" sz="1000" dirty="0">
                <a:latin typeface="Tw Cen MT" panose="020B0602020104020603" pitchFamily="34" charset="0"/>
              </a:rPr>
              <a:t> </a:t>
            </a:r>
            <a:r>
              <a:rPr lang="en-US" sz="1000" dirty="0" smtClean="0">
                <a:latin typeface="Tw Cen MT" panose="020B0602020104020603" pitchFamily="34" charset="0"/>
              </a:rPr>
              <a:t>which consists of 13 Learning Packages (LP), the company will be awarded with </a:t>
            </a:r>
            <a:r>
              <a:rPr lang="en-US" sz="1000" dirty="0" err="1" smtClean="0">
                <a:latin typeface="Tw Cen MT" panose="020B0602020104020603" pitchFamily="34" charset="0"/>
              </a:rPr>
              <a:t>Sijil</a:t>
            </a:r>
            <a:r>
              <a:rPr lang="en-US" sz="1000" dirty="0" smtClean="0">
                <a:latin typeface="Tw Cen MT" panose="020B0602020104020603" pitchFamily="34" charset="0"/>
              </a:rPr>
              <a:t> </a:t>
            </a:r>
            <a:r>
              <a:rPr lang="en-US" sz="1000" dirty="0" err="1" smtClean="0">
                <a:latin typeface="Tw Cen MT" panose="020B0602020104020603" pitchFamily="34" charset="0"/>
              </a:rPr>
              <a:t>Kecekapan</a:t>
            </a:r>
            <a:r>
              <a:rPr lang="en-US" sz="1000" dirty="0" smtClean="0">
                <a:latin typeface="Tw Cen MT" panose="020B0602020104020603" pitchFamily="34" charset="0"/>
              </a:rPr>
              <a:t> </a:t>
            </a:r>
            <a:r>
              <a:rPr lang="en-US" sz="1000" dirty="0" err="1" smtClean="0">
                <a:latin typeface="Tw Cen MT" panose="020B0602020104020603" pitchFamily="34" charset="0"/>
              </a:rPr>
              <a:t>Pengurusan</a:t>
            </a:r>
            <a:r>
              <a:rPr lang="en-US" sz="1000" dirty="0" smtClean="0">
                <a:latin typeface="Tw Cen MT" panose="020B0602020104020603" pitchFamily="34" charset="0"/>
              </a:rPr>
              <a:t> (SKP) as a registration requirement with CIDB under two (2) specialization; </a:t>
            </a:r>
          </a:p>
          <a:p>
            <a:pPr marL="228600" indent="-50800" algn="just">
              <a:buFont typeface="+mj-lt"/>
              <a:buAutoNum type="arabicPeriod"/>
            </a:pPr>
            <a:r>
              <a:rPr lang="en-US" sz="1000" dirty="0" smtClean="0">
                <a:latin typeface="Tw Cen MT" panose="020B0602020104020603" pitchFamily="34" charset="0"/>
              </a:rPr>
              <a:t>  FM01  General Building &amp; Infrastructure Facilities</a:t>
            </a:r>
          </a:p>
          <a:p>
            <a:pPr marL="228600" indent="-50800">
              <a:buFont typeface="+mj-lt"/>
              <a:buAutoNum type="arabicPeriod"/>
            </a:pPr>
            <a:r>
              <a:rPr lang="en-US" sz="1000" dirty="0" smtClean="0">
                <a:latin typeface="Tw Cen MT" panose="020B0602020104020603" pitchFamily="34" charset="0"/>
              </a:rPr>
              <a:t>  FM02  Healthcare Facilities</a:t>
            </a:r>
          </a:p>
          <a:p>
            <a:pPr marL="228600" indent="-50800"/>
            <a:endParaRPr lang="en-US" sz="1000" dirty="0" smtClean="0">
              <a:latin typeface="Tw Cen MT" panose="020B0602020104020603" pitchFamily="34" charset="0"/>
            </a:endParaRPr>
          </a:p>
          <a:p>
            <a:r>
              <a:rPr lang="en-US" sz="1000" dirty="0" smtClean="0">
                <a:latin typeface="Tw Cen MT" panose="020B0602020104020603" pitchFamily="34" charset="0"/>
              </a:rPr>
              <a:t>As of Q2 2018 , 78 contractors against the target of 200 in 2018 have been successfully trained in FM.</a:t>
            </a: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MY" sz="500" dirty="0" smtClean="0">
              <a:latin typeface="Tw Cen MT" panose="020B0602020104020603" pitchFamily="34" charset="0"/>
            </a:endParaRPr>
          </a:p>
          <a:p>
            <a:endParaRPr lang="en-US" sz="5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MY" sz="1000" dirty="0" smtClean="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P6-089</a:t>
            </a:r>
            <a:endParaRPr lang="ms-MY" sz="2800" dirty="0">
              <a:solidFill>
                <a:schemeClr val="bg1"/>
              </a:solidFill>
            </a:endParaRPr>
          </a:p>
        </p:txBody>
      </p:sp>
      <p:sp>
        <p:nvSpPr>
          <p:cNvPr id="15" name="TextBox 14"/>
          <p:cNvSpPr txBox="1"/>
          <p:nvPr/>
        </p:nvSpPr>
        <p:spPr>
          <a:xfrm>
            <a:off x="0" y="3848398"/>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1765257"/>
        </p:xfrm>
        <a:graphic>
          <a:graphicData uri="http://schemas.openxmlformats.org/drawingml/2006/table">
            <a:tbl>
              <a:tblPr firstRow="1" bandRow="1">
                <a:tableStyleId>{5C22544A-7EE6-4342-B048-85BDC9FD1C3A}</a:tableStyleId>
              </a:tblPr>
              <a:tblGrid>
                <a:gridCol w="1297170">
                  <a:extLst>
                    <a:ext uri="{9D8B030D-6E8A-4147-A177-3AD203B41FA5}">
                      <a16:colId xmlns:a16="http://schemas.microsoft.com/office/drawing/2014/main" val="2124581660"/>
                    </a:ext>
                  </a:extLst>
                </a:gridCol>
                <a:gridCol w="1414130">
                  <a:extLst>
                    <a:ext uri="{9D8B030D-6E8A-4147-A177-3AD203B41FA5}">
                      <a16:colId xmlns:a16="http://schemas.microsoft.com/office/drawing/2014/main" val="3372148144"/>
                    </a:ext>
                  </a:extLst>
                </a:gridCol>
                <a:gridCol w="1371600">
                  <a:extLst>
                    <a:ext uri="{9D8B030D-6E8A-4147-A177-3AD203B41FA5}">
                      <a16:colId xmlns:a16="http://schemas.microsoft.com/office/drawing/2014/main" val="384475541"/>
                    </a:ext>
                  </a:extLst>
                </a:gridCol>
                <a:gridCol w="1382233">
                  <a:extLst>
                    <a:ext uri="{9D8B030D-6E8A-4147-A177-3AD203B41FA5}">
                      <a16:colId xmlns:a16="http://schemas.microsoft.com/office/drawing/2014/main" val="3666211108"/>
                    </a:ext>
                  </a:extLst>
                </a:gridCol>
                <a:gridCol w="1392867">
                  <a:extLst>
                    <a:ext uri="{9D8B030D-6E8A-4147-A177-3AD203B41FA5}">
                      <a16:colId xmlns:a16="http://schemas.microsoft.com/office/drawing/2014/main" val="2017577163"/>
                    </a:ext>
                  </a:extLst>
                </a:gridCol>
              </a:tblGrid>
              <a:tr h="330663">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12</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22</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22</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22</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22</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399497">
                <a:tc>
                  <a:txBody>
                    <a:bodyPr/>
                    <a:lstStyle/>
                    <a:p>
                      <a:pPr fontAlgn="auto">
                        <a:lnSpc>
                          <a:spcPct val="100000"/>
                        </a:lnSpc>
                        <a:spcBef>
                          <a:spcPts val="0"/>
                        </a:spcBef>
                        <a:spcAft>
                          <a:spcPts val="0"/>
                        </a:spcAft>
                        <a:defRPr/>
                      </a:pPr>
                      <a:r>
                        <a:rPr lang="en-US" sz="900" dirty="0" smtClean="0">
                          <a:solidFill>
                            <a:srgbClr val="000000"/>
                          </a:solidFill>
                          <a:latin typeface="Tw Cen MT" pitchFamily="34" charset="0"/>
                        </a:rPr>
                        <a:t>Training module completed</a:t>
                      </a:r>
                    </a:p>
                    <a:p>
                      <a:pPr fontAlgn="auto">
                        <a:lnSpc>
                          <a:spcPct val="100000"/>
                        </a:lnSpc>
                        <a:spcBef>
                          <a:spcPts val="0"/>
                        </a:spcBef>
                        <a:spcAft>
                          <a:spcPts val="0"/>
                        </a:spcAft>
                        <a:defRPr/>
                      </a:pPr>
                      <a:endParaRPr lang="en-US" sz="900" dirty="0" smtClean="0">
                        <a:solidFill>
                          <a:srgbClr val="000000"/>
                        </a:solidFill>
                        <a:latin typeface="Tw Cen MT" pitchFamily="34" charset="0"/>
                      </a:endParaRPr>
                    </a:p>
                    <a:p>
                      <a:pPr fontAlgn="auto">
                        <a:lnSpc>
                          <a:spcPct val="100000"/>
                        </a:lnSpc>
                        <a:spcBef>
                          <a:spcPts val="0"/>
                        </a:spcBef>
                        <a:spcAft>
                          <a:spcPts val="0"/>
                        </a:spcAft>
                        <a:defRPr/>
                      </a:pPr>
                      <a:r>
                        <a:rPr lang="en-US" sz="900" dirty="0" smtClean="0">
                          <a:solidFill>
                            <a:srgbClr val="000000"/>
                          </a:solidFill>
                          <a:latin typeface="Tw Cen MT" pitchFamily="34" charset="0"/>
                        </a:rPr>
                        <a:t>100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FM</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200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FM</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200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FM</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200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FM</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200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FM</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975340679"/>
              </p:ext>
            </p:extLst>
          </p:nvPr>
        </p:nvGraphicFramePr>
        <p:xfrm>
          <a:off x="228601" y="5692184"/>
          <a:ext cx="6429375" cy="1371600"/>
        </p:xfrm>
        <a:graphic>
          <a:graphicData uri="http://schemas.openxmlformats.org/drawingml/2006/table">
            <a:tbl>
              <a:tblPr firstRow="1" bandRow="1">
                <a:tableStyleId>{5C22544A-7EE6-4342-B048-85BDC9FD1C3A}</a:tableStyleId>
              </a:tblPr>
              <a:tblGrid>
                <a:gridCol w="615609">
                  <a:extLst>
                    <a:ext uri="{9D8B030D-6E8A-4147-A177-3AD203B41FA5}">
                      <a16:colId xmlns:a16="http://schemas.microsoft.com/office/drawing/2014/main" val="3366137138"/>
                    </a:ext>
                  </a:extLst>
                </a:gridCol>
                <a:gridCol w="2746998">
                  <a:extLst>
                    <a:ext uri="{9D8B030D-6E8A-4147-A177-3AD203B41FA5}">
                      <a16:colId xmlns:a16="http://schemas.microsoft.com/office/drawing/2014/main" val="116348213"/>
                    </a:ext>
                  </a:extLst>
                </a:gridCol>
                <a:gridCol w="1022256">
                  <a:extLst>
                    <a:ext uri="{9D8B030D-6E8A-4147-A177-3AD203B41FA5}">
                      <a16:colId xmlns:a16="http://schemas.microsoft.com/office/drawing/2014/main" val="4144450284"/>
                    </a:ext>
                  </a:extLst>
                </a:gridCol>
                <a:gridCol w="1022256">
                  <a:extLst>
                    <a:ext uri="{9D8B030D-6E8A-4147-A177-3AD203B41FA5}">
                      <a16:colId xmlns:a16="http://schemas.microsoft.com/office/drawing/2014/main" val="6907037"/>
                    </a:ext>
                  </a:extLst>
                </a:gridCol>
                <a:gridCol w="1022256">
                  <a:extLst>
                    <a:ext uri="{9D8B030D-6E8A-4147-A177-3AD203B41FA5}">
                      <a16:colId xmlns:a16="http://schemas.microsoft.com/office/drawing/2014/main" val="20004"/>
                    </a:ext>
                  </a:extLst>
                </a:gridCol>
              </a:tblGrid>
              <a:tr h="189157">
                <a:tc rowSpan="2">
                  <a:txBody>
                    <a:bodyPr/>
                    <a:lstStyle/>
                    <a:p>
                      <a:pPr algn="ctr"/>
                      <a:r>
                        <a:rPr lang="en-US" sz="900" kern="1200" dirty="0" smtClean="0">
                          <a:solidFill>
                            <a:schemeClr val="tx1"/>
                          </a:solidFill>
                          <a:latin typeface="Tw Cen MT" pitchFamily="34" charset="0"/>
                          <a:ea typeface="+mn-ea"/>
                          <a:cs typeface="+mn-cs"/>
                        </a:rPr>
                        <a:t>NO</a:t>
                      </a: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2">
                  <a:txBody>
                    <a:bodyPr/>
                    <a:lstStyle/>
                    <a:p>
                      <a:pPr algn="ctr"/>
                      <a:r>
                        <a:rPr lang="en-US" sz="900" kern="1200" dirty="0" smtClean="0">
                          <a:solidFill>
                            <a:schemeClr val="tx1"/>
                          </a:solidFill>
                          <a:latin typeface="Tw Cen MT" pitchFamily="34" charset="0"/>
                          <a:ea typeface="+mn-ea"/>
                          <a:cs typeface="+mn-cs"/>
                        </a:rPr>
                        <a:t>SPECIALIZATION</a:t>
                      </a: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algn="ctr"/>
                      <a:r>
                        <a:rPr lang="en-US" sz="900" kern="1200" dirty="0" smtClean="0">
                          <a:solidFill>
                            <a:schemeClr val="tx1"/>
                          </a:solidFill>
                          <a:latin typeface="Tw Cen MT" pitchFamily="34" charset="0"/>
                          <a:ea typeface="+mn-ea"/>
                          <a:cs typeface="+mn-cs"/>
                        </a:rPr>
                        <a:t>NO.</a:t>
                      </a:r>
                      <a:r>
                        <a:rPr lang="en-US" sz="900" kern="1200" baseline="0" dirty="0" smtClean="0">
                          <a:solidFill>
                            <a:schemeClr val="tx1"/>
                          </a:solidFill>
                          <a:latin typeface="Tw Cen MT" pitchFamily="34" charset="0"/>
                          <a:ea typeface="+mn-ea"/>
                          <a:cs typeface="+mn-cs"/>
                        </a:rPr>
                        <a:t> OF BUMIPUTERA CONTRACTORS TRAINED</a:t>
                      </a: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ctr"/>
                      <a:endParaRPr lang="en-MY" sz="750" kern="1200" dirty="0">
                        <a:solidFill>
                          <a:schemeClr val="bg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hMerge="1">
                  <a:txBody>
                    <a:bodyPr/>
                    <a:lstStyle/>
                    <a:p>
                      <a:pPr algn="ct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23235329"/>
                  </a:ext>
                </a:extLst>
              </a:tr>
              <a:tr h="184741">
                <a:tc vMerge="1">
                  <a:txBody>
                    <a:bodyPr/>
                    <a:lstStyle/>
                    <a:p>
                      <a:pPr algn="ctr"/>
                      <a:endParaRPr lang="en-MY" sz="800" kern="1200" dirty="0">
                        <a:solidFill>
                          <a:schemeClr val="bg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vMerge="1">
                  <a:txBody>
                    <a:bodyPr/>
                    <a:lstStyle/>
                    <a:p>
                      <a:pPr algn="ctr"/>
                      <a:endParaRPr lang="en-MY" sz="800" kern="1200" dirty="0">
                        <a:solidFill>
                          <a:schemeClr val="bg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900" b="1" kern="1200" dirty="0" smtClean="0">
                          <a:solidFill>
                            <a:schemeClr val="tx1"/>
                          </a:solidFill>
                          <a:latin typeface="Tw Cen MT" pitchFamily="34" charset="0"/>
                          <a:ea typeface="+mn-ea"/>
                          <a:cs typeface="+mn-cs"/>
                        </a:rPr>
                        <a:t>2016</a:t>
                      </a:r>
                      <a:endParaRPr lang="en-MY" sz="900" b="1"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b="1" kern="1200" dirty="0" smtClean="0">
                          <a:solidFill>
                            <a:schemeClr val="tx1"/>
                          </a:solidFill>
                          <a:latin typeface="Tw Cen MT" pitchFamily="34" charset="0"/>
                          <a:ea typeface="+mn-ea"/>
                          <a:cs typeface="+mn-cs"/>
                        </a:rPr>
                        <a:t>2017</a:t>
                      </a:r>
                      <a:endParaRPr lang="en-MY" sz="900" b="1"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MY" sz="900" b="1" kern="1200" dirty="0" smtClean="0">
                          <a:solidFill>
                            <a:schemeClr val="tx1"/>
                          </a:solidFill>
                          <a:latin typeface="Tw Cen MT" pitchFamily="34" charset="0"/>
                          <a:ea typeface="+mn-ea"/>
                          <a:cs typeface="+mn-cs"/>
                        </a:rPr>
                        <a:t>2018 (Q2)</a:t>
                      </a:r>
                      <a:endParaRPr lang="en-MY" sz="900" b="1"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72962544"/>
                  </a:ext>
                </a:extLst>
              </a:tr>
              <a:tr h="189157">
                <a:tc>
                  <a:txBody>
                    <a:bodyPr/>
                    <a:lstStyle/>
                    <a:p>
                      <a:pPr algn="ctr"/>
                      <a:r>
                        <a:rPr lang="en-US" sz="900" dirty="0" smtClean="0">
                          <a:solidFill>
                            <a:schemeClr val="tx1"/>
                          </a:solidFill>
                          <a:latin typeface="Tw Cen MT" pitchFamily="34" charset="0"/>
                        </a:rPr>
                        <a:t>1</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66700" indent="-266700">
                        <a:buFont typeface="+mj-lt"/>
                        <a:buNone/>
                      </a:pPr>
                      <a:r>
                        <a:rPr lang="en-US" sz="900" dirty="0" smtClean="0">
                          <a:latin typeface="Tw Cen MT" pitchFamily="34" charset="0"/>
                        </a:rPr>
                        <a:t>FM01 General Building &amp;  Infrastructure Facilities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dk1"/>
                          </a:solidFill>
                          <a:latin typeface="Tw Cen MT" pitchFamily="34" charset="0"/>
                          <a:ea typeface="+mn-ea"/>
                          <a:cs typeface="+mn-cs"/>
                        </a:rPr>
                        <a:t>139</a:t>
                      </a:r>
                      <a:endParaRPr lang="en-MY" sz="900" kern="1200" dirty="0">
                        <a:solidFill>
                          <a:schemeClr val="dk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dk1"/>
                          </a:solidFill>
                          <a:latin typeface="Tw Cen MT" pitchFamily="34" charset="0"/>
                          <a:ea typeface="+mn-ea"/>
                          <a:cs typeface="+mn-cs"/>
                        </a:rPr>
                        <a:t>274</a:t>
                      </a:r>
                      <a:endParaRPr lang="en-MY" sz="900" kern="1200" dirty="0">
                        <a:solidFill>
                          <a:schemeClr val="dk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dk1"/>
                          </a:solidFill>
                          <a:latin typeface="Tw Cen MT" pitchFamily="34" charset="0"/>
                          <a:ea typeface="+mn-ea"/>
                          <a:cs typeface="+mn-cs"/>
                        </a:rPr>
                        <a:t>78</a:t>
                      </a:r>
                      <a:endParaRPr lang="en-MY" sz="900" kern="1200" dirty="0">
                        <a:solidFill>
                          <a:schemeClr val="dk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1234108"/>
                  </a:ext>
                </a:extLst>
              </a:tr>
              <a:tr h="189157">
                <a:tc>
                  <a:txBody>
                    <a:bodyPr/>
                    <a:lstStyle/>
                    <a:p>
                      <a:pPr algn="ctr"/>
                      <a:r>
                        <a:rPr lang="en-US" sz="900" dirty="0" smtClean="0">
                          <a:solidFill>
                            <a:schemeClr val="tx1"/>
                          </a:solidFill>
                          <a:latin typeface="Tw Cen MT" pitchFamily="34" charset="0"/>
                        </a:rPr>
                        <a:t>2</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7800" indent="-177800">
                        <a:buFont typeface="+mj-lt"/>
                        <a:buNone/>
                      </a:pPr>
                      <a:r>
                        <a:rPr lang="en-US" sz="900" dirty="0" smtClean="0">
                          <a:latin typeface="Tw Cen MT" pitchFamily="34" charset="0"/>
                        </a:rPr>
                        <a:t>FM02 </a:t>
                      </a:r>
                      <a:r>
                        <a:rPr lang="en-US" sz="900" baseline="0" dirty="0" smtClean="0">
                          <a:latin typeface="Tw Cen MT" pitchFamily="34" charset="0"/>
                        </a:rPr>
                        <a:t> </a:t>
                      </a:r>
                      <a:r>
                        <a:rPr lang="en-US" sz="900" dirty="0" smtClean="0">
                          <a:latin typeface="Tw Cen MT" pitchFamily="34" charset="0"/>
                        </a:rPr>
                        <a:t>Healthcare Facilities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9555230"/>
                  </a:ext>
                </a:extLst>
              </a:tr>
              <a:tr h="189157">
                <a:tc gridSpan="2">
                  <a:txBody>
                    <a:bodyPr/>
                    <a:lstStyle/>
                    <a:p>
                      <a:pPr algn="r"/>
                      <a:r>
                        <a:rPr lang="en-US" sz="900" b="1" dirty="0" smtClean="0">
                          <a:solidFill>
                            <a:schemeClr val="tx1"/>
                          </a:solidFill>
                          <a:latin typeface="Tw Cen MT" pitchFamily="34" charset="0"/>
                        </a:rPr>
                        <a:t>SUB TOTAL</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r"/>
                      <a:endParaRPr lang="en-MY" sz="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kern="1200" dirty="0" smtClean="0">
                          <a:solidFill>
                            <a:schemeClr val="dk1"/>
                          </a:solidFill>
                          <a:latin typeface="Tw Cen MT" pitchFamily="34" charset="0"/>
                          <a:ea typeface="+mn-ea"/>
                          <a:cs typeface="+mn-cs"/>
                        </a:rPr>
                        <a:t>139</a:t>
                      </a:r>
                      <a:endParaRPr lang="en-MY" sz="900" b="1" kern="1200" dirty="0">
                        <a:solidFill>
                          <a:schemeClr val="dk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kern="1200" dirty="0" smtClean="0">
                          <a:solidFill>
                            <a:schemeClr val="dk1"/>
                          </a:solidFill>
                          <a:latin typeface="Tw Cen MT" pitchFamily="34" charset="0"/>
                          <a:ea typeface="+mn-ea"/>
                          <a:cs typeface="+mn-cs"/>
                        </a:rPr>
                        <a:t>274</a:t>
                      </a:r>
                      <a:endParaRPr lang="en-MY" sz="900" b="1" kern="1200" dirty="0">
                        <a:solidFill>
                          <a:schemeClr val="dk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b="1" kern="1200" dirty="0" smtClean="0">
                          <a:solidFill>
                            <a:schemeClr val="dk1"/>
                          </a:solidFill>
                          <a:latin typeface="Tw Cen MT" pitchFamily="34" charset="0"/>
                          <a:ea typeface="+mn-ea"/>
                          <a:cs typeface="+mn-cs"/>
                        </a:rPr>
                        <a:t>78</a:t>
                      </a:r>
                      <a:endParaRPr lang="en-MY" sz="900" b="1" kern="1200" dirty="0">
                        <a:solidFill>
                          <a:schemeClr val="dk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5690344"/>
                  </a:ext>
                </a:extLst>
              </a:tr>
              <a:tr h="189157">
                <a:tc gridSpan="2">
                  <a:txBody>
                    <a:bodyPr/>
                    <a:lstStyle/>
                    <a:p>
                      <a:pPr algn="r"/>
                      <a:r>
                        <a:rPr lang="en-US" sz="900" b="1" dirty="0" smtClean="0">
                          <a:solidFill>
                            <a:schemeClr val="tx1"/>
                          </a:solidFill>
                          <a:latin typeface="Tw Cen MT" pitchFamily="34" charset="0"/>
                        </a:rPr>
                        <a:t>TOTAL</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MY"/>
                    </a:p>
                  </a:txBody>
                  <a:tcPr/>
                </a:tc>
                <a:tc gridSpan="3">
                  <a:txBody>
                    <a:bodyPr/>
                    <a:lstStyle/>
                    <a:p>
                      <a:pPr algn="ctr"/>
                      <a:r>
                        <a:rPr lang="en-US" sz="900" b="1" kern="1200" dirty="0" smtClean="0">
                          <a:solidFill>
                            <a:schemeClr val="dk1"/>
                          </a:solidFill>
                          <a:latin typeface="Tw Cen MT" pitchFamily="34" charset="0"/>
                          <a:ea typeface="+mn-ea"/>
                          <a:cs typeface="+mn-cs"/>
                        </a:rPr>
                        <a:t>491</a:t>
                      </a:r>
                      <a:endParaRPr lang="en-MY" sz="900" b="1" kern="1200" dirty="0">
                        <a:solidFill>
                          <a:schemeClr val="dk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MY" sz="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MY" sz="900" kern="1200" dirty="0">
                        <a:solidFill>
                          <a:schemeClr val="dk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6184357"/>
                  </a:ext>
                </a:extLst>
              </a:tr>
            </a:tbl>
          </a:graphicData>
        </a:graphic>
      </p:graphicFrame>
    </p:spTree>
    <p:extLst>
      <p:ext uri="{BB962C8B-B14F-4D97-AF65-F5344CB8AC3E}">
        <p14:creationId xmlns:p14="http://schemas.microsoft.com/office/powerpoint/2010/main" val="231521608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a:t>
                      </a:r>
                      <a:r>
                        <a:rPr lang="ms-MY" sz="1000" b="0" baseline="0" dirty="0" smtClean="0">
                          <a:solidFill>
                            <a:schemeClr val="tx1"/>
                          </a:solidFill>
                          <a:latin typeface="Tw Cen MT" panose="020B0602020104020603" pitchFamily="34" charset="0"/>
                        </a:rPr>
                        <a:t> Ida Zuraida Mohd Yusoff</a:t>
                      </a:r>
                      <a:endParaRPr lang="ms-MY" sz="1000" b="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Azizah Md Yusoff</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Azmi Dzulkifli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87685"/>
          <a:ext cx="4763388" cy="1179643"/>
        </p:xfrm>
        <a:graphic>
          <a:graphicData uri="http://schemas.openxmlformats.org/drawingml/2006/table">
            <a:tbl>
              <a:tblPr firstRow="1" bandRow="1">
                <a:tableStyleId>{5C22544A-7EE6-4342-B048-85BDC9FD1C3A}</a:tableStyleId>
              </a:tblPr>
              <a:tblGrid>
                <a:gridCol w="4763388">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fontAlgn="auto">
                        <a:spcBef>
                          <a:spcPts val="0"/>
                        </a:spcBef>
                        <a:spcAft>
                          <a:spcPts val="0"/>
                        </a:spcAft>
                        <a:defRPr/>
                      </a:pPr>
                      <a:r>
                        <a:rPr lang="en-MY" sz="1000" b="0" kern="1200" dirty="0" smtClean="0">
                          <a:solidFill>
                            <a:schemeClr val="tx1"/>
                          </a:solidFill>
                          <a:latin typeface="Tw Cen MT" panose="020B0602020104020603" pitchFamily="34" charset="0"/>
                          <a:ea typeface="+mn-ea"/>
                          <a:cs typeface="+mn-cs"/>
                        </a:rPr>
                        <a:t>2,500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IBS contractors trained per year </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P6 - Advance SME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capacity and capability-building</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38099" y="4593271"/>
            <a:ext cx="6800851" cy="2939266"/>
          </a:xfrm>
          <a:prstGeom prst="rect">
            <a:avLst/>
          </a:prstGeom>
          <a:noFill/>
        </p:spPr>
        <p:txBody>
          <a:bodyPr wrap="square" rtlCol="0">
            <a:spAutoFit/>
          </a:bodyPr>
          <a:lstStyle/>
          <a:p>
            <a:r>
              <a:rPr lang="en-US" sz="1000" dirty="0">
                <a:latin typeface="Tw Cen MT" panose="020B0602020104020603" pitchFamily="34" charset="0"/>
              </a:rPr>
              <a:t>This KPI is under the purview of IWG14.</a:t>
            </a:r>
          </a:p>
          <a:p>
            <a:pPr algn="just"/>
            <a:endParaRPr lang="en-US" sz="1000" dirty="0" smtClean="0">
              <a:latin typeface="Tw Cen MT" panose="020B0602020104020603" pitchFamily="34" charset="0"/>
            </a:endParaRPr>
          </a:p>
          <a:p>
            <a:pPr algn="just"/>
            <a:r>
              <a:rPr lang="en-US" sz="1000" dirty="0" err="1">
                <a:latin typeface="Tw Cen MT" panose="020B0602020104020603" pitchFamily="34" charset="0"/>
              </a:rPr>
              <a:t>Bumiputera</a:t>
            </a:r>
            <a:r>
              <a:rPr lang="en-US" sz="1000" dirty="0">
                <a:latin typeface="Tw Cen MT" panose="020B0602020104020603" pitchFamily="34" charset="0"/>
              </a:rPr>
              <a:t> contractors are given the opportunity to be </a:t>
            </a:r>
            <a:r>
              <a:rPr lang="en-MY" sz="1000" dirty="0">
                <a:latin typeface="Tw Cen MT" panose="020B0602020104020603" pitchFamily="34" charset="0"/>
              </a:rPr>
              <a:t>trained </a:t>
            </a:r>
            <a:r>
              <a:rPr lang="en-US" sz="1000" dirty="0">
                <a:latin typeface="Tw Cen MT" panose="020B0602020104020603" pitchFamily="34" charset="0"/>
              </a:rPr>
              <a:t>in </a:t>
            </a:r>
            <a:r>
              <a:rPr lang="en-US" sz="1000" dirty="0" err="1" smtClean="0">
                <a:latin typeface="Tw Cen MT" panose="020B0602020104020603" pitchFamily="34" charset="0"/>
              </a:rPr>
              <a:t>Industrialised</a:t>
            </a:r>
            <a:r>
              <a:rPr lang="en-US" sz="1000" dirty="0" smtClean="0">
                <a:latin typeface="Tw Cen MT" panose="020B0602020104020603" pitchFamily="34" charset="0"/>
              </a:rPr>
              <a:t> Building System (IBS) to </a:t>
            </a:r>
            <a:r>
              <a:rPr lang="en-US" sz="1000" dirty="0">
                <a:latin typeface="Tw Cen MT" panose="020B0602020104020603" pitchFamily="34" charset="0"/>
              </a:rPr>
              <a:t>enable them to be registered as </a:t>
            </a:r>
            <a:r>
              <a:rPr lang="en-US" sz="1000" dirty="0" smtClean="0">
                <a:latin typeface="Tw Cen MT" panose="020B0602020104020603" pitchFamily="34" charset="0"/>
              </a:rPr>
              <a:t>IBS Contractor. </a:t>
            </a:r>
            <a:r>
              <a:rPr lang="en-US" sz="1000" dirty="0">
                <a:latin typeface="Tw Cen MT" panose="020B0602020104020603" pitchFamily="34" charset="0"/>
              </a:rPr>
              <a:t>Only the owner or the director of the company are allowed to be trained. At the end of the training </a:t>
            </a:r>
            <a:r>
              <a:rPr lang="en-US" sz="1000" dirty="0" err="1">
                <a:latin typeface="Tw Cen MT" panose="020B0602020104020603" pitchFamily="34" charset="0"/>
              </a:rPr>
              <a:t>programme</a:t>
            </a:r>
            <a:r>
              <a:rPr lang="en-US" sz="1000" dirty="0">
                <a:latin typeface="Tw Cen MT" panose="020B0602020104020603" pitchFamily="34" charset="0"/>
              </a:rPr>
              <a:t> which consists of </a:t>
            </a:r>
            <a:r>
              <a:rPr lang="en-US" sz="1000" dirty="0" smtClean="0">
                <a:latin typeface="Tw Cen MT" panose="020B0602020104020603" pitchFamily="34" charset="0"/>
              </a:rPr>
              <a:t>10 </a:t>
            </a:r>
            <a:r>
              <a:rPr lang="en-US" sz="1000" dirty="0">
                <a:latin typeface="Tw Cen MT" panose="020B0602020104020603" pitchFamily="34" charset="0"/>
              </a:rPr>
              <a:t>Learning Packages (LP), the company will be awarded with </a:t>
            </a:r>
            <a:r>
              <a:rPr lang="en-US" sz="1000" dirty="0" err="1">
                <a:latin typeface="Tw Cen MT" panose="020B0602020104020603" pitchFamily="34" charset="0"/>
              </a:rPr>
              <a:t>Sijil</a:t>
            </a:r>
            <a:r>
              <a:rPr lang="en-US" sz="1000" dirty="0">
                <a:latin typeface="Tw Cen MT" panose="020B0602020104020603" pitchFamily="34" charset="0"/>
              </a:rPr>
              <a:t> </a:t>
            </a:r>
            <a:r>
              <a:rPr lang="en-US" sz="1000" dirty="0" err="1">
                <a:latin typeface="Tw Cen MT" panose="020B0602020104020603" pitchFamily="34" charset="0"/>
              </a:rPr>
              <a:t>Kecekapan</a:t>
            </a:r>
            <a:r>
              <a:rPr lang="en-US" sz="1000" dirty="0">
                <a:latin typeface="Tw Cen MT" panose="020B0602020104020603" pitchFamily="34" charset="0"/>
              </a:rPr>
              <a:t> </a:t>
            </a:r>
            <a:r>
              <a:rPr lang="en-US" sz="1000" dirty="0" err="1">
                <a:latin typeface="Tw Cen MT" panose="020B0602020104020603" pitchFamily="34" charset="0"/>
              </a:rPr>
              <a:t>Pengurusan</a:t>
            </a:r>
            <a:r>
              <a:rPr lang="en-US" sz="1000" dirty="0">
                <a:latin typeface="Tw Cen MT" panose="020B0602020104020603" pitchFamily="34" charset="0"/>
              </a:rPr>
              <a:t> (SKP) as a registration requirement with </a:t>
            </a:r>
            <a:r>
              <a:rPr lang="en-US" sz="1000" dirty="0" smtClean="0">
                <a:latin typeface="Tw Cen MT" panose="020B0602020104020603" pitchFamily="34" charset="0"/>
              </a:rPr>
              <a:t>CIDB</a:t>
            </a:r>
            <a:r>
              <a:rPr lang="en-US" sz="1000" dirty="0">
                <a:latin typeface="Tw Cen MT" panose="020B0602020104020603" pitchFamily="34" charset="0"/>
              </a:rPr>
              <a:t> </a:t>
            </a:r>
            <a:r>
              <a:rPr lang="en-MY" sz="1000" dirty="0" smtClean="0">
                <a:latin typeface="Tw Cen MT" panose="020B0602020104020603" pitchFamily="34" charset="0"/>
              </a:rPr>
              <a:t>under these four (4) specialisations :</a:t>
            </a:r>
          </a:p>
          <a:p>
            <a:pPr marL="228600" indent="-228600">
              <a:buFont typeface="+mj-lt"/>
              <a:buAutoNum type="arabicPeriod"/>
            </a:pPr>
            <a:r>
              <a:rPr lang="en-MY" sz="1000" dirty="0" smtClean="0">
                <a:latin typeface="Tw Cen MT" panose="020B0602020104020603" pitchFamily="34" charset="0"/>
              </a:rPr>
              <a:t>B01 – IBS : Prefabricated concrete system</a:t>
            </a:r>
          </a:p>
          <a:p>
            <a:pPr marL="228600" indent="-228600">
              <a:buFont typeface="+mj-lt"/>
              <a:buAutoNum type="arabicPeriod"/>
            </a:pPr>
            <a:r>
              <a:rPr lang="en-MY" sz="1000" dirty="0" smtClean="0">
                <a:latin typeface="Tw Cen MT" panose="020B0602020104020603" pitchFamily="34" charset="0"/>
              </a:rPr>
              <a:t>B19 – IBS : Formwork system		</a:t>
            </a:r>
          </a:p>
          <a:p>
            <a:pPr marL="228600" indent="-228600">
              <a:buFont typeface="+mj-lt"/>
              <a:buAutoNum type="arabicPeriod"/>
            </a:pPr>
            <a:r>
              <a:rPr lang="en-MY" sz="1000" dirty="0" smtClean="0">
                <a:latin typeface="Tw Cen MT" panose="020B0602020104020603" pitchFamily="34" charset="0"/>
              </a:rPr>
              <a:t>B22 – IBS : Block system		</a:t>
            </a:r>
          </a:p>
          <a:p>
            <a:pPr marL="228600" indent="-228600">
              <a:buFont typeface="+mj-lt"/>
              <a:buAutoNum type="arabicPeriod"/>
            </a:pPr>
            <a:r>
              <a:rPr lang="en-MY" sz="1000" dirty="0" smtClean="0">
                <a:latin typeface="Tw Cen MT" panose="020B0602020104020603" pitchFamily="34" charset="0"/>
              </a:rPr>
              <a:t>B23 – IBS : Timber framing system</a:t>
            </a:r>
            <a:endParaRPr lang="en-MY" sz="1000" dirty="0">
              <a:latin typeface="Tw Cen MT" panose="020B0602020104020603" pitchFamily="34" charset="0"/>
            </a:endParaRPr>
          </a:p>
          <a:p>
            <a:endParaRPr lang="en-US" sz="500" dirty="0">
              <a:latin typeface="Tw Cen MT" panose="020B0602020104020603" pitchFamily="34" charset="0"/>
            </a:endParaRPr>
          </a:p>
          <a:p>
            <a:r>
              <a:rPr lang="en-MY" sz="1000" dirty="0" smtClean="0">
                <a:latin typeface="Tw Cen MT" panose="020B0602020104020603" pitchFamily="34" charset="0"/>
              </a:rPr>
              <a:t>The following table shows the statistics of G1-G7 </a:t>
            </a:r>
            <a:r>
              <a:rPr lang="en-MY" sz="1000" dirty="0" err="1">
                <a:latin typeface="Tw Cen MT" panose="020B0602020104020603" pitchFamily="34" charset="0"/>
              </a:rPr>
              <a:t>Bumiputera</a:t>
            </a:r>
            <a:r>
              <a:rPr lang="en-MY" sz="1000" dirty="0">
                <a:latin typeface="Tw Cen MT" panose="020B0602020104020603" pitchFamily="34" charset="0"/>
              </a:rPr>
              <a:t> contractors </a:t>
            </a:r>
            <a:r>
              <a:rPr lang="en-MY" sz="1000" dirty="0" smtClean="0">
                <a:latin typeface="Tw Cen MT" panose="020B0602020104020603" pitchFamily="34" charset="0"/>
              </a:rPr>
              <a:t>trained </a:t>
            </a:r>
            <a:r>
              <a:rPr lang="en-MY" sz="1000" dirty="0">
                <a:latin typeface="Tw Cen MT" panose="020B0602020104020603" pitchFamily="34" charset="0"/>
              </a:rPr>
              <a:t>in </a:t>
            </a:r>
            <a:r>
              <a:rPr lang="en-MY" sz="1000" dirty="0" smtClean="0">
                <a:latin typeface="Tw Cen MT" panose="020B0602020104020603" pitchFamily="34" charset="0"/>
              </a:rPr>
              <a:t>IBS </a:t>
            </a:r>
            <a:r>
              <a:rPr lang="en-MY" sz="1000" dirty="0">
                <a:latin typeface="Tw Cen MT" panose="020B0602020104020603" pitchFamily="34" charset="0"/>
              </a:rPr>
              <a:t>covering </a:t>
            </a:r>
            <a:r>
              <a:rPr lang="en-MY" sz="1000" dirty="0" smtClean="0">
                <a:latin typeface="Tw Cen MT" panose="020B0602020104020603" pitchFamily="34" charset="0"/>
              </a:rPr>
              <a:t>six (6) </a:t>
            </a:r>
            <a:r>
              <a:rPr lang="en-MY" sz="1000" dirty="0">
                <a:latin typeface="Tw Cen MT" panose="020B0602020104020603" pitchFamily="34" charset="0"/>
              </a:rPr>
              <a:t>IBS </a:t>
            </a:r>
            <a:r>
              <a:rPr lang="en-MY" sz="1000" dirty="0" smtClean="0">
                <a:latin typeface="Tw Cen MT" panose="020B0602020104020603" pitchFamily="34" charset="0"/>
              </a:rPr>
              <a:t>systems.</a:t>
            </a:r>
            <a:endParaRPr lang="en-MY" sz="1000" dirty="0">
              <a:latin typeface="Tw Cen MT" panose="020B0602020104020603" pitchFamily="34" charset="0"/>
            </a:endParaRPr>
          </a:p>
          <a:p>
            <a:endParaRPr lang="en-MY" sz="1000" dirty="0" smtClean="0">
              <a:latin typeface="Tw Cen MT" panose="020B0602020104020603" pitchFamily="34" charset="0"/>
            </a:endParaRPr>
          </a:p>
          <a:p>
            <a:r>
              <a:rPr lang="en-MY" sz="1000" dirty="0" smtClean="0">
                <a:latin typeface="Tw Cen MT" panose="020B0602020104020603" pitchFamily="34" charset="0"/>
              </a:rPr>
              <a:t>As of Q2 2018, another 665 G1-G7 </a:t>
            </a:r>
            <a:r>
              <a:rPr lang="en-MY" sz="1000" dirty="0" err="1" smtClean="0">
                <a:latin typeface="Tw Cen MT" panose="020B0602020104020603" pitchFamily="34" charset="0"/>
              </a:rPr>
              <a:t>Bumiputera</a:t>
            </a:r>
            <a:r>
              <a:rPr lang="en-MY" sz="1000" dirty="0" smtClean="0">
                <a:latin typeface="Tw Cen MT" panose="020B0602020104020603" pitchFamily="34" charset="0"/>
              </a:rPr>
              <a:t> contractors were trained in </a:t>
            </a:r>
            <a:r>
              <a:rPr lang="en-MY" sz="1000" dirty="0">
                <a:latin typeface="Tw Cen MT" panose="020B0602020104020603" pitchFamily="34" charset="0"/>
              </a:rPr>
              <a:t>IBS against the target of 2,500 in </a:t>
            </a:r>
            <a:r>
              <a:rPr lang="en-MY" sz="1000" dirty="0" smtClean="0">
                <a:latin typeface="Tw Cen MT" panose="020B0602020104020603" pitchFamily="34" charset="0"/>
              </a:rPr>
              <a:t>2018.</a:t>
            </a:r>
          </a:p>
          <a:p>
            <a:endParaRPr lang="en-MY" sz="1000" dirty="0" smtClean="0">
              <a:latin typeface="Tw Cen MT" panose="020B0602020104020603" pitchFamily="34" charset="0"/>
            </a:endParaRPr>
          </a:p>
          <a:p>
            <a:endParaRPr lang="en-MY" sz="1000" dirty="0" smtClean="0">
              <a:latin typeface="Tw Cen MT" panose="020B0602020104020603" pitchFamily="34" charset="0"/>
            </a:endParaRPr>
          </a:p>
          <a:p>
            <a:endParaRPr lang="en-MY" sz="1000" dirty="0">
              <a:latin typeface="Tw Cen MT" panose="020B0602020104020603" pitchFamily="34" charset="0"/>
            </a:endParaRPr>
          </a:p>
          <a:p>
            <a:endParaRPr lang="en-MY" sz="1000" dirty="0" smtClean="0">
              <a:latin typeface="Tw Cen MT" panose="020B0602020104020603" pitchFamily="34" charset="0"/>
            </a:endParaRPr>
          </a:p>
          <a:p>
            <a:endParaRPr lang="en-MY" sz="1000" dirty="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P6-090</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71600">
                  <a:extLst>
                    <a:ext uri="{9D8B030D-6E8A-4147-A177-3AD203B41FA5}">
                      <a16:colId xmlns:a16="http://schemas.microsoft.com/office/drawing/2014/main" val="3372148144"/>
                    </a:ext>
                  </a:extLst>
                </a:gridCol>
                <a:gridCol w="1371600">
                  <a:extLst>
                    <a:ext uri="{9D8B030D-6E8A-4147-A177-3AD203B41FA5}">
                      <a16:colId xmlns:a16="http://schemas.microsoft.com/office/drawing/2014/main" val="384475541"/>
                    </a:ext>
                  </a:extLst>
                </a:gridCol>
                <a:gridCol w="1382233">
                  <a:extLst>
                    <a:ext uri="{9D8B030D-6E8A-4147-A177-3AD203B41FA5}">
                      <a16:colId xmlns:a16="http://schemas.microsoft.com/office/drawing/2014/main" val="3666211108"/>
                    </a:ext>
                  </a:extLst>
                </a:gridCol>
                <a:gridCol w="1360969">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2,500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IBS</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2,500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IBS</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2,500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IBS</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2,500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IBS</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2,500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IBS</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112933290"/>
              </p:ext>
            </p:extLst>
          </p:nvPr>
        </p:nvGraphicFramePr>
        <p:xfrm>
          <a:off x="190499" y="6838950"/>
          <a:ext cx="6505575" cy="2286000"/>
        </p:xfrm>
        <a:graphic>
          <a:graphicData uri="http://schemas.openxmlformats.org/drawingml/2006/table">
            <a:tbl>
              <a:tblPr firstRow="1" bandRow="1">
                <a:tableStyleId>{5C22544A-7EE6-4342-B048-85BDC9FD1C3A}</a:tableStyleId>
              </a:tblPr>
              <a:tblGrid>
                <a:gridCol w="622905">
                  <a:extLst>
                    <a:ext uri="{9D8B030D-6E8A-4147-A177-3AD203B41FA5}">
                      <a16:colId xmlns:a16="http://schemas.microsoft.com/office/drawing/2014/main" val="3366137138"/>
                    </a:ext>
                  </a:extLst>
                </a:gridCol>
                <a:gridCol w="2626504">
                  <a:extLst>
                    <a:ext uri="{9D8B030D-6E8A-4147-A177-3AD203B41FA5}">
                      <a16:colId xmlns:a16="http://schemas.microsoft.com/office/drawing/2014/main" val="116348213"/>
                    </a:ext>
                  </a:extLst>
                </a:gridCol>
                <a:gridCol w="999684">
                  <a:extLst>
                    <a:ext uri="{9D8B030D-6E8A-4147-A177-3AD203B41FA5}">
                      <a16:colId xmlns:a16="http://schemas.microsoft.com/office/drawing/2014/main" val="4144450284"/>
                    </a:ext>
                  </a:extLst>
                </a:gridCol>
                <a:gridCol w="1128241">
                  <a:extLst>
                    <a:ext uri="{9D8B030D-6E8A-4147-A177-3AD203B41FA5}">
                      <a16:colId xmlns:a16="http://schemas.microsoft.com/office/drawing/2014/main" val="6907037"/>
                    </a:ext>
                  </a:extLst>
                </a:gridCol>
                <a:gridCol w="1128241">
                  <a:extLst>
                    <a:ext uri="{9D8B030D-6E8A-4147-A177-3AD203B41FA5}">
                      <a16:colId xmlns:a16="http://schemas.microsoft.com/office/drawing/2014/main" val="20004"/>
                    </a:ext>
                  </a:extLst>
                </a:gridCol>
              </a:tblGrid>
              <a:tr h="189157">
                <a:tc rowSpan="2">
                  <a:txBody>
                    <a:bodyPr/>
                    <a:lstStyle/>
                    <a:p>
                      <a:pPr algn="ctr"/>
                      <a:r>
                        <a:rPr lang="en-US" sz="900" kern="1200" dirty="0" smtClean="0">
                          <a:solidFill>
                            <a:schemeClr val="tx1"/>
                          </a:solidFill>
                          <a:latin typeface="Tw Cen MT" pitchFamily="34" charset="0"/>
                          <a:ea typeface="+mn-ea"/>
                          <a:cs typeface="+mn-cs"/>
                        </a:rPr>
                        <a:t>NO</a:t>
                      </a: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2">
                  <a:txBody>
                    <a:bodyPr/>
                    <a:lstStyle/>
                    <a:p>
                      <a:pPr algn="ctr"/>
                      <a:r>
                        <a:rPr lang="en-US" sz="900" kern="1200" dirty="0" smtClean="0">
                          <a:solidFill>
                            <a:schemeClr val="tx1"/>
                          </a:solidFill>
                          <a:latin typeface="Tw Cen MT" pitchFamily="34" charset="0"/>
                          <a:ea typeface="+mn-ea"/>
                          <a:cs typeface="+mn-cs"/>
                        </a:rPr>
                        <a:t>IBS SYSTEM</a:t>
                      </a: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algn="ctr"/>
                      <a:r>
                        <a:rPr lang="en-US" sz="900" kern="1200" dirty="0" smtClean="0">
                          <a:solidFill>
                            <a:schemeClr val="tx1"/>
                          </a:solidFill>
                          <a:latin typeface="Tw Cen MT" pitchFamily="34" charset="0"/>
                          <a:ea typeface="+mn-ea"/>
                          <a:cs typeface="+mn-cs"/>
                        </a:rPr>
                        <a:t>NO.</a:t>
                      </a:r>
                      <a:r>
                        <a:rPr lang="en-US" sz="900" kern="1200" baseline="0" dirty="0" smtClean="0">
                          <a:solidFill>
                            <a:schemeClr val="tx1"/>
                          </a:solidFill>
                          <a:latin typeface="Tw Cen MT" pitchFamily="34" charset="0"/>
                          <a:ea typeface="+mn-ea"/>
                          <a:cs typeface="+mn-cs"/>
                        </a:rPr>
                        <a:t> OF BUMIPUTERA CONTRACTORS TRAINED</a:t>
                      </a: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ctr"/>
                      <a:endParaRPr lang="en-MY" sz="750" kern="1200" dirty="0">
                        <a:solidFill>
                          <a:schemeClr val="bg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hMerge="1">
                  <a:txBody>
                    <a:bodyPr/>
                    <a:lstStyle/>
                    <a:p>
                      <a:pPr algn="ct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23235329"/>
                  </a:ext>
                </a:extLst>
              </a:tr>
              <a:tr h="189157">
                <a:tc vMerge="1">
                  <a:txBody>
                    <a:bodyPr/>
                    <a:lstStyle/>
                    <a:p>
                      <a:pPr algn="ctr"/>
                      <a:endParaRPr lang="en-MY" sz="800" kern="1200" dirty="0">
                        <a:solidFill>
                          <a:schemeClr val="bg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vMerge="1">
                  <a:txBody>
                    <a:bodyPr/>
                    <a:lstStyle/>
                    <a:p>
                      <a:pPr algn="ctr"/>
                      <a:endParaRPr lang="en-MY" sz="800" kern="1200" dirty="0">
                        <a:solidFill>
                          <a:schemeClr val="bg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900" b="1" kern="1200" dirty="0" smtClean="0">
                          <a:solidFill>
                            <a:schemeClr val="tx1"/>
                          </a:solidFill>
                          <a:latin typeface="Tw Cen MT" pitchFamily="34" charset="0"/>
                          <a:ea typeface="+mn-ea"/>
                          <a:cs typeface="+mn-cs"/>
                        </a:rPr>
                        <a:t>2016</a:t>
                      </a:r>
                      <a:endParaRPr lang="en-MY" sz="900" b="1"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b="1" kern="1200" dirty="0" smtClean="0">
                          <a:solidFill>
                            <a:schemeClr val="tx1"/>
                          </a:solidFill>
                          <a:latin typeface="Tw Cen MT" pitchFamily="34" charset="0"/>
                          <a:ea typeface="+mn-ea"/>
                          <a:cs typeface="+mn-cs"/>
                        </a:rPr>
                        <a:t>2017</a:t>
                      </a:r>
                      <a:endParaRPr lang="en-MY" sz="900" b="1"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MY" sz="900" b="1" kern="1200" dirty="0" smtClean="0">
                          <a:solidFill>
                            <a:schemeClr val="tx1"/>
                          </a:solidFill>
                          <a:latin typeface="Tw Cen MT" pitchFamily="34" charset="0"/>
                          <a:ea typeface="+mn-ea"/>
                          <a:cs typeface="+mn-cs"/>
                        </a:rPr>
                        <a:t>2018 (Q2)</a:t>
                      </a:r>
                      <a:endParaRPr lang="en-MY" sz="900" b="1"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72962544"/>
                  </a:ext>
                </a:extLst>
              </a:tr>
              <a:tr h="189157">
                <a:tc>
                  <a:txBody>
                    <a:bodyPr/>
                    <a:lstStyle/>
                    <a:p>
                      <a:pPr algn="ctr"/>
                      <a:r>
                        <a:rPr lang="en-US" sz="900" dirty="0" smtClean="0">
                          <a:solidFill>
                            <a:schemeClr val="tx1"/>
                          </a:solidFill>
                          <a:latin typeface="Tw Cen MT" pitchFamily="34" charset="0"/>
                        </a:rPr>
                        <a:t>1</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66700" indent="-266700">
                        <a:buFont typeface="+mj-lt"/>
                        <a:buNone/>
                      </a:pPr>
                      <a:r>
                        <a:rPr lang="en-US" sz="900" dirty="0" smtClean="0">
                          <a:solidFill>
                            <a:schemeClr val="tx1"/>
                          </a:solidFill>
                          <a:latin typeface="Tw Cen MT" pitchFamily="34" charset="0"/>
                        </a:rPr>
                        <a:t>Precast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952</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1,127</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287</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1234108"/>
                  </a:ext>
                </a:extLst>
              </a:tr>
              <a:tr h="189157">
                <a:tc>
                  <a:txBody>
                    <a:bodyPr/>
                    <a:lstStyle/>
                    <a:p>
                      <a:pPr algn="ctr"/>
                      <a:r>
                        <a:rPr lang="en-US" sz="900" dirty="0" smtClean="0">
                          <a:solidFill>
                            <a:schemeClr val="tx1"/>
                          </a:solidFill>
                          <a:latin typeface="Tw Cen MT" pitchFamily="34" charset="0"/>
                        </a:rPr>
                        <a:t>2</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7800" indent="-177800">
                        <a:buFont typeface="+mj-lt"/>
                        <a:buNone/>
                      </a:pPr>
                      <a:r>
                        <a:rPr lang="en-US" sz="900" dirty="0" smtClean="0">
                          <a:solidFill>
                            <a:schemeClr val="tx1"/>
                          </a:solidFill>
                          <a:latin typeface="Tw Cen MT" pitchFamily="34" charset="0"/>
                        </a:rPr>
                        <a:t>Steel</a:t>
                      </a:r>
                      <a:r>
                        <a:rPr lang="en-US" sz="900" baseline="0" dirty="0" smtClean="0">
                          <a:solidFill>
                            <a:schemeClr val="tx1"/>
                          </a:solidFill>
                          <a:latin typeface="Tw Cen MT" pitchFamily="34" charset="0"/>
                        </a:rPr>
                        <a:t> Frame System</a:t>
                      </a:r>
                      <a:endParaRPr lang="en-US" sz="900" dirty="0" smtClean="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164</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9555230"/>
                  </a:ext>
                </a:extLst>
              </a:tr>
              <a:tr h="189157">
                <a:tc>
                  <a:txBody>
                    <a:bodyPr/>
                    <a:lstStyle/>
                    <a:p>
                      <a:pPr algn="ctr"/>
                      <a:r>
                        <a:rPr lang="en-US" sz="900" dirty="0" smtClean="0">
                          <a:solidFill>
                            <a:schemeClr val="tx1"/>
                          </a:solidFill>
                          <a:latin typeface="Tw Cen MT" pitchFamily="34" charset="0"/>
                        </a:rPr>
                        <a:t>3</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7800" indent="-177800">
                        <a:buFont typeface="+mj-lt"/>
                        <a:buNone/>
                      </a:pPr>
                      <a:r>
                        <a:rPr lang="en-US" sz="900" dirty="0" smtClean="0">
                          <a:solidFill>
                            <a:schemeClr val="tx1"/>
                          </a:solidFill>
                          <a:latin typeface="Tw Cen MT" pitchFamily="34" charset="0"/>
                        </a:rPr>
                        <a:t>Timber Frame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4217020"/>
                  </a:ext>
                </a:extLst>
              </a:tr>
              <a:tr h="189157">
                <a:tc>
                  <a:txBody>
                    <a:bodyPr/>
                    <a:lstStyle/>
                    <a:p>
                      <a:pPr algn="ctr"/>
                      <a:r>
                        <a:rPr lang="en-US" sz="900" dirty="0" smtClean="0">
                          <a:solidFill>
                            <a:schemeClr val="tx1"/>
                          </a:solidFill>
                          <a:latin typeface="Tw Cen MT" pitchFamily="34" charset="0"/>
                        </a:rPr>
                        <a:t>4</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7800" indent="-177800">
                        <a:buFont typeface="+mj-lt"/>
                        <a:buNone/>
                      </a:pPr>
                      <a:r>
                        <a:rPr lang="en-US" sz="900" dirty="0" smtClean="0">
                          <a:solidFill>
                            <a:schemeClr val="tx1"/>
                          </a:solidFill>
                          <a:latin typeface="Tw Cen MT" pitchFamily="34" charset="0"/>
                        </a:rPr>
                        <a:t>Formwork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138</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76</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68</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7671484"/>
                  </a:ext>
                </a:extLst>
              </a:tr>
              <a:tr h="189157">
                <a:tc>
                  <a:txBody>
                    <a:bodyPr/>
                    <a:lstStyle/>
                    <a:p>
                      <a:pPr algn="ctr"/>
                      <a:r>
                        <a:rPr lang="en-US" sz="900" dirty="0" smtClean="0">
                          <a:solidFill>
                            <a:schemeClr val="tx1"/>
                          </a:solidFill>
                          <a:latin typeface="Tw Cen MT" pitchFamily="34" charset="0"/>
                        </a:rPr>
                        <a:t>5</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7800" indent="-177800">
                        <a:buFont typeface="+mj-lt"/>
                        <a:buNone/>
                      </a:pPr>
                      <a:r>
                        <a:rPr lang="en-US" sz="900" dirty="0" smtClean="0">
                          <a:solidFill>
                            <a:schemeClr val="tx1"/>
                          </a:solidFill>
                          <a:latin typeface="Tw Cen MT" pitchFamily="34" charset="0"/>
                        </a:rPr>
                        <a:t>Block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1,964</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2,059</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146</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450981"/>
                  </a:ext>
                </a:extLst>
              </a:tr>
              <a:tr h="189157">
                <a:tc>
                  <a:txBody>
                    <a:bodyPr/>
                    <a:lstStyle/>
                    <a:p>
                      <a:pPr algn="ctr"/>
                      <a:r>
                        <a:rPr lang="en-US" sz="900" dirty="0" smtClean="0">
                          <a:solidFill>
                            <a:schemeClr val="tx1"/>
                          </a:solidFill>
                          <a:latin typeface="Tw Cen MT" pitchFamily="34" charset="0"/>
                        </a:rPr>
                        <a:t>6</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7800" indent="-177800">
                        <a:buFont typeface="+mj-lt"/>
                        <a:buNone/>
                      </a:pPr>
                      <a:r>
                        <a:rPr lang="en-US" sz="900" dirty="0" smtClean="0">
                          <a:solidFill>
                            <a:schemeClr val="tx1"/>
                          </a:solidFill>
                          <a:latin typeface="Tw Cen MT" pitchFamily="34" charset="0"/>
                        </a:rPr>
                        <a:t>Innovative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6182919"/>
                  </a:ext>
                </a:extLst>
              </a:tr>
              <a:tr h="189157">
                <a:tc gridSpan="2">
                  <a:txBody>
                    <a:bodyPr/>
                    <a:lstStyle/>
                    <a:p>
                      <a:pPr algn="r"/>
                      <a:r>
                        <a:rPr lang="en-US" sz="900" b="1" dirty="0" smtClean="0">
                          <a:solidFill>
                            <a:schemeClr val="tx1"/>
                          </a:solidFill>
                          <a:latin typeface="Tw Cen MT" pitchFamily="34" charset="0"/>
                        </a:rPr>
                        <a:t>SUB TOTAL:</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r"/>
                      <a:endParaRPr lang="en-MY" sz="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smtClean="0">
                          <a:solidFill>
                            <a:schemeClr val="tx1"/>
                          </a:solidFill>
                          <a:latin typeface="Tw Cen MT" pitchFamily="34" charset="0"/>
                        </a:rPr>
                        <a:t>3054</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smtClean="0">
                          <a:solidFill>
                            <a:schemeClr val="tx1"/>
                          </a:solidFill>
                          <a:latin typeface="Tw Cen MT" pitchFamily="34" charset="0"/>
                        </a:rPr>
                        <a:t>3262</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b="1" dirty="0" smtClean="0">
                          <a:solidFill>
                            <a:schemeClr val="tx1"/>
                          </a:solidFill>
                          <a:latin typeface="Tw Cen MT" pitchFamily="34" charset="0"/>
                        </a:rPr>
                        <a:t>665</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5690344"/>
                  </a:ext>
                </a:extLst>
              </a:tr>
              <a:tr h="189157">
                <a:tc gridSpan="2">
                  <a:txBody>
                    <a:bodyPr/>
                    <a:lstStyle/>
                    <a:p>
                      <a:pPr algn="r"/>
                      <a:r>
                        <a:rPr lang="en-US" sz="900" b="1" dirty="0" smtClean="0">
                          <a:solidFill>
                            <a:schemeClr val="tx1"/>
                          </a:solidFill>
                          <a:latin typeface="Tw Cen MT" pitchFamily="34" charset="0"/>
                        </a:rPr>
                        <a:t>TOTAL</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MY"/>
                    </a:p>
                  </a:txBody>
                  <a:tcPr/>
                </a:tc>
                <a:tc gridSpan="3">
                  <a:txBody>
                    <a:bodyPr/>
                    <a:lstStyle/>
                    <a:p>
                      <a:pPr algn="ctr"/>
                      <a:r>
                        <a:rPr lang="en-US" sz="900" b="1" dirty="0" smtClean="0">
                          <a:solidFill>
                            <a:schemeClr val="tx1"/>
                          </a:solidFill>
                          <a:latin typeface="Tw Cen MT" pitchFamily="34" charset="0"/>
                        </a:rPr>
                        <a:t>6981</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MY" sz="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6184357"/>
                  </a:ext>
                </a:extLst>
              </a:tr>
            </a:tbl>
          </a:graphicData>
        </a:graphic>
      </p:graphicFrame>
    </p:spTree>
    <p:extLst>
      <p:ext uri="{BB962C8B-B14F-4D97-AF65-F5344CB8AC3E}">
        <p14:creationId xmlns:p14="http://schemas.microsoft.com/office/powerpoint/2010/main" val="18065142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133850"/>
            <a:ext cx="6857999" cy="5737315"/>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a:t>
                      </a:r>
                      <a:r>
                        <a:rPr lang="ms-MY" sz="1000" b="0" baseline="0" dirty="0" smtClean="0">
                          <a:solidFill>
                            <a:schemeClr val="tx1"/>
                          </a:solidFill>
                          <a:latin typeface="Tw Cen MT" panose="020B0602020104020603" pitchFamily="34" charset="0"/>
                        </a:rPr>
                        <a:t> Ida Zuraida Mohd Yusoff</a:t>
                      </a:r>
                      <a:endParaRPr lang="ms-MY" sz="1000" b="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Azizah Md Yusoff</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Azmi Dzulkifli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87685"/>
          <a:ext cx="4763388" cy="1179643"/>
        </p:xfrm>
        <a:graphic>
          <a:graphicData uri="http://schemas.openxmlformats.org/drawingml/2006/table">
            <a:tbl>
              <a:tblPr firstRow="1" bandRow="1">
                <a:tableStyleId>{5C22544A-7EE6-4342-B048-85BDC9FD1C3A}</a:tableStyleId>
              </a:tblPr>
              <a:tblGrid>
                <a:gridCol w="4763388">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fontAlgn="auto">
                        <a:spcBef>
                          <a:spcPts val="0"/>
                        </a:spcBef>
                        <a:spcAft>
                          <a:spcPts val="0"/>
                        </a:spcAft>
                        <a:defRPr/>
                      </a:pPr>
                      <a:r>
                        <a:rPr lang="en-MY" sz="1000" b="0" kern="1200" dirty="0" smtClean="0">
                          <a:solidFill>
                            <a:schemeClr val="tx1"/>
                          </a:solidFill>
                          <a:latin typeface="Tw Cen MT" panose="020B0602020104020603" pitchFamily="34" charset="0"/>
                          <a:ea typeface="+mn-ea"/>
                          <a:cs typeface="+mn-cs"/>
                        </a:rPr>
                        <a:t>700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contractors trained in specialist trade per year (2017-2020) </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P6 - Advance SME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capacity and capability-building</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5" y="4352136"/>
            <a:ext cx="6702610" cy="3877985"/>
          </a:xfrm>
          <a:prstGeom prst="rect">
            <a:avLst/>
          </a:prstGeom>
          <a:noFill/>
        </p:spPr>
        <p:txBody>
          <a:bodyPr wrap="square" rtlCol="0">
            <a:spAutoFit/>
          </a:bodyPr>
          <a:lstStyle/>
          <a:p>
            <a:r>
              <a:rPr lang="en-US" sz="1000" dirty="0">
                <a:latin typeface="Tw Cen MT" panose="020B0602020104020603" pitchFamily="34" charset="0"/>
              </a:rPr>
              <a:t>This KPI is under the purview of IWG14.</a:t>
            </a:r>
          </a:p>
          <a:p>
            <a:endParaRPr lang="en-US" sz="300" b="1" u="sng" dirty="0" smtClean="0">
              <a:latin typeface="Tw Cen MT" panose="020B0602020104020603" pitchFamily="34" charset="0"/>
            </a:endParaRPr>
          </a:p>
          <a:p>
            <a:pPr algn="just"/>
            <a:r>
              <a:rPr lang="en-US" sz="1000" dirty="0" err="1">
                <a:latin typeface="Tw Cen MT" panose="020B0602020104020603" pitchFamily="34" charset="0"/>
              </a:rPr>
              <a:t>Bumiputera</a:t>
            </a:r>
            <a:r>
              <a:rPr lang="en-US" sz="1000" dirty="0">
                <a:latin typeface="Tw Cen MT" panose="020B0602020104020603" pitchFamily="34" charset="0"/>
              </a:rPr>
              <a:t> contractors are given the opportunity to be </a:t>
            </a:r>
            <a:r>
              <a:rPr lang="en-MY" sz="1000" dirty="0">
                <a:latin typeface="Tw Cen MT" panose="020B0602020104020603" pitchFamily="34" charset="0"/>
              </a:rPr>
              <a:t>trained </a:t>
            </a:r>
            <a:r>
              <a:rPr lang="en-US" sz="1000" dirty="0">
                <a:latin typeface="Tw Cen MT" panose="020B0602020104020603" pitchFamily="34" charset="0"/>
              </a:rPr>
              <a:t>in </a:t>
            </a:r>
            <a:r>
              <a:rPr lang="en-US" sz="1000" dirty="0" smtClean="0">
                <a:latin typeface="Tw Cen MT" panose="020B0602020104020603" pitchFamily="34" charset="0"/>
              </a:rPr>
              <a:t>specialized trades/areas, either to enhance their knowledge and capability, or to enable them to be registered as a specialist </a:t>
            </a:r>
            <a:r>
              <a:rPr lang="en-US" sz="1000" dirty="0">
                <a:latin typeface="Tw Cen MT" panose="020B0602020104020603" pitchFamily="34" charset="0"/>
              </a:rPr>
              <a:t>c</a:t>
            </a:r>
            <a:r>
              <a:rPr lang="en-US" sz="1000" dirty="0" smtClean="0">
                <a:latin typeface="Tw Cen MT" panose="020B0602020104020603" pitchFamily="34" charset="0"/>
              </a:rPr>
              <a:t>ontractor.  Existing companies who have already registered with CIDB may send their suitable personnel to attend the training </a:t>
            </a:r>
            <a:r>
              <a:rPr lang="en-US" sz="1000" dirty="0" err="1" smtClean="0">
                <a:latin typeface="Tw Cen MT" panose="020B0602020104020603" pitchFamily="34" charset="0"/>
              </a:rPr>
              <a:t>programme</a:t>
            </a:r>
            <a:r>
              <a:rPr lang="en-US" sz="1000" dirty="0" smtClean="0">
                <a:latin typeface="Tw Cen MT" panose="020B0602020104020603" pitchFamily="34" charset="0"/>
              </a:rPr>
              <a:t> . However, for new contractors, only </a:t>
            </a:r>
            <a:r>
              <a:rPr lang="en-US" sz="1000" dirty="0">
                <a:latin typeface="Tw Cen MT" panose="020B0602020104020603" pitchFamily="34" charset="0"/>
              </a:rPr>
              <a:t>the </a:t>
            </a:r>
            <a:r>
              <a:rPr lang="en-US" sz="1000" dirty="0" smtClean="0">
                <a:latin typeface="Tw Cen MT" panose="020B0602020104020603" pitchFamily="34" charset="0"/>
              </a:rPr>
              <a:t>owners </a:t>
            </a:r>
            <a:r>
              <a:rPr lang="en-US" sz="1000" dirty="0">
                <a:latin typeface="Tw Cen MT" panose="020B0602020104020603" pitchFamily="34" charset="0"/>
              </a:rPr>
              <a:t>or the </a:t>
            </a:r>
            <a:r>
              <a:rPr lang="en-US" sz="1000" dirty="0" smtClean="0">
                <a:latin typeface="Tw Cen MT" panose="020B0602020104020603" pitchFamily="34" charset="0"/>
              </a:rPr>
              <a:t>directors </a:t>
            </a:r>
            <a:r>
              <a:rPr lang="en-US" sz="1000" dirty="0">
                <a:latin typeface="Tw Cen MT" panose="020B0602020104020603" pitchFamily="34" charset="0"/>
              </a:rPr>
              <a:t>of the </a:t>
            </a:r>
            <a:r>
              <a:rPr lang="en-US" sz="1000" dirty="0" smtClean="0">
                <a:latin typeface="Tw Cen MT" panose="020B0602020104020603" pitchFamily="34" charset="0"/>
              </a:rPr>
              <a:t>companies </a:t>
            </a:r>
            <a:r>
              <a:rPr lang="en-US" sz="1000" dirty="0">
                <a:latin typeface="Tw Cen MT" panose="020B0602020104020603" pitchFamily="34" charset="0"/>
              </a:rPr>
              <a:t>are allowed to be trained. At the end of the training </a:t>
            </a:r>
            <a:r>
              <a:rPr lang="en-US" sz="1000" dirty="0" err="1" smtClean="0">
                <a:latin typeface="Tw Cen MT" panose="020B0602020104020603" pitchFamily="34" charset="0"/>
              </a:rPr>
              <a:t>programme</a:t>
            </a:r>
            <a:r>
              <a:rPr lang="en-US" sz="1000" dirty="0" smtClean="0">
                <a:latin typeface="Tw Cen MT" panose="020B0602020104020603" pitchFamily="34" charset="0"/>
              </a:rPr>
              <a:t>, the company/ personnel </a:t>
            </a:r>
            <a:r>
              <a:rPr lang="en-US" sz="1000" dirty="0">
                <a:latin typeface="Tw Cen MT" panose="020B0602020104020603" pitchFamily="34" charset="0"/>
              </a:rPr>
              <a:t>will be </a:t>
            </a:r>
            <a:r>
              <a:rPr lang="en-US" sz="1000" dirty="0" smtClean="0">
                <a:latin typeface="Tw Cen MT" panose="020B0602020104020603" pitchFamily="34" charset="0"/>
              </a:rPr>
              <a:t>awarded either with a </a:t>
            </a:r>
            <a:r>
              <a:rPr lang="en-US" sz="1000" dirty="0" err="1">
                <a:latin typeface="Tw Cen MT" panose="020B0602020104020603" pitchFamily="34" charset="0"/>
              </a:rPr>
              <a:t>Sijil</a:t>
            </a:r>
            <a:r>
              <a:rPr lang="en-US" sz="1000" dirty="0">
                <a:latin typeface="Tw Cen MT" panose="020B0602020104020603" pitchFamily="34" charset="0"/>
              </a:rPr>
              <a:t> </a:t>
            </a:r>
            <a:r>
              <a:rPr lang="en-US" sz="1000" dirty="0" err="1">
                <a:latin typeface="Tw Cen MT" panose="020B0602020104020603" pitchFamily="34" charset="0"/>
              </a:rPr>
              <a:t>Kecekapan</a:t>
            </a:r>
            <a:r>
              <a:rPr lang="en-US" sz="1000" dirty="0">
                <a:latin typeface="Tw Cen MT" panose="020B0602020104020603" pitchFamily="34" charset="0"/>
              </a:rPr>
              <a:t> </a:t>
            </a:r>
            <a:r>
              <a:rPr lang="en-US" sz="1000" dirty="0" err="1">
                <a:latin typeface="Tw Cen MT" panose="020B0602020104020603" pitchFamily="34" charset="0"/>
              </a:rPr>
              <a:t>Pengurusan</a:t>
            </a:r>
            <a:r>
              <a:rPr lang="en-US" sz="1000" dirty="0">
                <a:latin typeface="Tw Cen MT" panose="020B0602020104020603" pitchFamily="34" charset="0"/>
              </a:rPr>
              <a:t> (SKP</a:t>
            </a:r>
            <a:r>
              <a:rPr lang="en-US" sz="1000" dirty="0" smtClean="0">
                <a:latin typeface="Tw Cen MT" panose="020B0602020104020603" pitchFamily="34" charset="0"/>
              </a:rPr>
              <a:t>) or </a:t>
            </a:r>
            <a:r>
              <a:rPr lang="en-US" sz="1000" dirty="0" err="1" smtClean="0">
                <a:latin typeface="Tw Cen MT" panose="020B0602020104020603" pitchFamily="34" charset="0"/>
              </a:rPr>
              <a:t>Sijil</a:t>
            </a:r>
            <a:r>
              <a:rPr lang="en-US" sz="1000" dirty="0" smtClean="0">
                <a:latin typeface="Tw Cen MT" panose="020B0602020104020603" pitchFamily="34" charset="0"/>
              </a:rPr>
              <a:t> </a:t>
            </a:r>
            <a:r>
              <a:rPr lang="en-US" sz="1000" dirty="0" err="1" smtClean="0">
                <a:latin typeface="Tw Cen MT" panose="020B0602020104020603" pitchFamily="34" charset="0"/>
              </a:rPr>
              <a:t>Kehadiran</a:t>
            </a:r>
            <a:r>
              <a:rPr lang="en-US" sz="1000" dirty="0" smtClean="0">
                <a:latin typeface="Tw Cen MT" panose="020B0602020104020603" pitchFamily="34" charset="0"/>
              </a:rPr>
              <a:t>/ </a:t>
            </a:r>
            <a:r>
              <a:rPr lang="en-US" sz="1000" dirty="0" err="1" smtClean="0">
                <a:latin typeface="Tw Cen MT" panose="020B0602020104020603" pitchFamily="34" charset="0"/>
              </a:rPr>
              <a:t>Pencapaian</a:t>
            </a:r>
            <a:r>
              <a:rPr lang="en-US" sz="1000" dirty="0" smtClean="0">
                <a:latin typeface="Tw Cen MT" panose="020B0602020104020603" pitchFamily="34" charset="0"/>
              </a:rPr>
              <a:t>.</a:t>
            </a:r>
          </a:p>
          <a:p>
            <a:endParaRPr lang="en-US" sz="600" dirty="0">
              <a:latin typeface="Tw Cen MT" panose="020B0602020104020603" pitchFamily="34" charset="0"/>
            </a:endParaRPr>
          </a:p>
          <a:p>
            <a:endParaRPr lang="en-US" sz="1000" dirty="0" smtClean="0">
              <a:latin typeface="Tw Cen MT" panose="020B0602020104020603" pitchFamily="34" charset="0"/>
            </a:endParaRPr>
          </a:p>
          <a:p>
            <a:endParaRPr lang="en-US" sz="1000" b="1" u="sng" dirty="0" smtClean="0">
              <a:latin typeface="Tw Cen MT" panose="020B0602020104020603" pitchFamily="34" charset="0"/>
            </a:endParaRPr>
          </a:p>
          <a:p>
            <a:endParaRPr lang="en-US" sz="1000" b="1" u="sng" dirty="0">
              <a:latin typeface="Tw Cen MT" panose="020B0602020104020603" pitchFamily="34" charset="0"/>
            </a:endParaRPr>
          </a:p>
          <a:p>
            <a:endParaRPr lang="en-US" sz="1000" b="1" u="sng" dirty="0" smtClean="0">
              <a:latin typeface="Tw Cen MT" panose="020B0602020104020603" pitchFamily="34" charset="0"/>
            </a:endParaRPr>
          </a:p>
          <a:p>
            <a:endParaRPr lang="en-US" sz="1000" b="1" u="sng" dirty="0">
              <a:latin typeface="Tw Cen MT" panose="020B0602020104020603" pitchFamily="34" charset="0"/>
            </a:endParaRPr>
          </a:p>
          <a:p>
            <a:endParaRPr lang="en-US" sz="1000" b="1" u="sng" dirty="0" smtClean="0">
              <a:latin typeface="Tw Cen MT" panose="020B0602020104020603" pitchFamily="34" charset="0"/>
            </a:endParaRPr>
          </a:p>
          <a:p>
            <a:endParaRPr lang="en-US" sz="1000" b="1" u="sng" dirty="0">
              <a:latin typeface="Tw Cen MT" panose="020B0602020104020603" pitchFamily="34" charset="0"/>
            </a:endParaRPr>
          </a:p>
          <a:p>
            <a:endParaRPr lang="en-US" sz="1000" b="1" u="sng" dirty="0" smtClean="0">
              <a:latin typeface="Tw Cen MT" panose="020B0602020104020603" pitchFamily="34" charset="0"/>
            </a:endParaRPr>
          </a:p>
          <a:p>
            <a:endParaRPr lang="en-US" sz="1000" b="1" u="sng" dirty="0">
              <a:latin typeface="Tw Cen MT" panose="020B0602020104020603" pitchFamily="34" charset="0"/>
            </a:endParaRPr>
          </a:p>
          <a:p>
            <a:endParaRPr lang="en-US" sz="1000" b="1" u="sng" dirty="0" smtClean="0">
              <a:latin typeface="Tw Cen MT" panose="020B0602020104020603" pitchFamily="34" charset="0"/>
            </a:endParaRPr>
          </a:p>
          <a:p>
            <a:endParaRPr lang="en-US" sz="1000" b="1" u="sng" dirty="0" smtClean="0">
              <a:latin typeface="Tw Cen MT" panose="020B0602020104020603" pitchFamily="34" charset="0"/>
            </a:endParaRPr>
          </a:p>
          <a:p>
            <a:endParaRPr lang="en-US" sz="1000" b="1" u="sng" dirty="0">
              <a:latin typeface="Tw Cen MT" panose="020B0602020104020603" pitchFamily="34" charset="0"/>
            </a:endParaRPr>
          </a:p>
          <a:p>
            <a:endParaRPr lang="en-US" sz="1000" b="1" u="sng" dirty="0" smtClean="0">
              <a:latin typeface="Tw Cen MT" panose="020B0602020104020603" pitchFamily="34" charset="0"/>
            </a:endParaRPr>
          </a:p>
          <a:p>
            <a:endParaRPr lang="en-US" sz="1000" b="1" u="sng" dirty="0">
              <a:latin typeface="Tw Cen MT" panose="020B0602020104020603" pitchFamily="34" charset="0"/>
            </a:endParaRPr>
          </a:p>
          <a:p>
            <a:endParaRPr lang="en-US" sz="900" b="1" dirty="0" smtClean="0">
              <a:latin typeface="Tw Cen MT" panose="020B0602020104020603" pitchFamily="34" charset="0"/>
            </a:endParaRPr>
          </a:p>
          <a:p>
            <a:endParaRPr lang="en-US" sz="400" b="1" dirty="0" smtClean="0">
              <a:latin typeface="Tw Cen MT" panose="020B0602020104020603" pitchFamily="34" charset="0"/>
            </a:endParaRPr>
          </a:p>
          <a:p>
            <a:r>
              <a:rPr lang="en-US" sz="1000" b="1" dirty="0" smtClean="0">
                <a:latin typeface="Tw Cen MT" panose="020B0602020104020603" pitchFamily="34" charset="0"/>
              </a:rPr>
              <a:t>Specialist </a:t>
            </a:r>
            <a:r>
              <a:rPr lang="en-US" sz="1000" b="1" dirty="0">
                <a:latin typeface="Tw Cen MT" panose="020B0602020104020603" pitchFamily="34" charset="0"/>
              </a:rPr>
              <a:t>Trade Training </a:t>
            </a:r>
          </a:p>
          <a:p>
            <a:r>
              <a:rPr lang="en-US" sz="1000" dirty="0" smtClean="0">
                <a:latin typeface="Tw Cen MT" panose="020B0602020104020603" pitchFamily="34" charset="0"/>
              </a:rPr>
              <a:t>As of June 2018, 472 </a:t>
            </a:r>
            <a:r>
              <a:rPr lang="en-US" sz="1000" dirty="0" err="1">
                <a:latin typeface="Tw Cen MT" panose="020B0602020104020603" pitchFamily="34" charset="0"/>
              </a:rPr>
              <a:t>Bumiputera</a:t>
            </a:r>
            <a:r>
              <a:rPr lang="en-US" sz="1000" dirty="0">
                <a:latin typeface="Tw Cen MT" panose="020B0602020104020603" pitchFamily="34" charset="0"/>
              </a:rPr>
              <a:t> </a:t>
            </a:r>
            <a:r>
              <a:rPr lang="en-US" sz="1000" dirty="0" smtClean="0">
                <a:latin typeface="Tw Cen MT" panose="020B0602020104020603" pitchFamily="34" charset="0"/>
              </a:rPr>
              <a:t>contractors against the target of 700 </a:t>
            </a:r>
            <a:r>
              <a:rPr lang="en-US" sz="1000" dirty="0">
                <a:latin typeface="Tw Cen MT" panose="020B0602020104020603" pitchFamily="34" charset="0"/>
              </a:rPr>
              <a:t>have been </a:t>
            </a:r>
            <a:r>
              <a:rPr lang="en-US" sz="1000" dirty="0" smtClean="0">
                <a:latin typeface="Tw Cen MT" panose="020B0602020104020603" pitchFamily="34" charset="0"/>
              </a:rPr>
              <a:t>trained in the following areas :</a:t>
            </a:r>
            <a:endParaRPr lang="en-US" sz="1000" strike="sngStrike" dirty="0" smtClean="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P6-091</a:t>
            </a:r>
            <a:endParaRPr lang="ms-MY" sz="2800" dirty="0">
              <a:solidFill>
                <a:schemeClr val="bg1"/>
              </a:solidFill>
            </a:endParaRPr>
          </a:p>
        </p:txBody>
      </p:sp>
      <p:sp>
        <p:nvSpPr>
          <p:cNvPr id="15" name="TextBox 14"/>
          <p:cNvSpPr txBox="1"/>
          <p:nvPr/>
        </p:nvSpPr>
        <p:spPr>
          <a:xfrm>
            <a:off x="0" y="4124627"/>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031832"/>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71600">
                  <a:extLst>
                    <a:ext uri="{9D8B030D-6E8A-4147-A177-3AD203B41FA5}">
                      <a16:colId xmlns:a16="http://schemas.microsoft.com/office/drawing/2014/main" val="3372148144"/>
                    </a:ext>
                  </a:extLst>
                </a:gridCol>
                <a:gridCol w="1371600">
                  <a:extLst>
                    <a:ext uri="{9D8B030D-6E8A-4147-A177-3AD203B41FA5}">
                      <a16:colId xmlns:a16="http://schemas.microsoft.com/office/drawing/2014/main" val="384475541"/>
                    </a:ext>
                  </a:extLst>
                </a:gridCol>
                <a:gridCol w="1382233">
                  <a:extLst>
                    <a:ext uri="{9D8B030D-6E8A-4147-A177-3AD203B41FA5}">
                      <a16:colId xmlns:a16="http://schemas.microsoft.com/office/drawing/2014/main" val="3666211108"/>
                    </a:ext>
                  </a:extLst>
                </a:gridCol>
                <a:gridCol w="1360969">
                  <a:extLst>
                    <a:ext uri="{9D8B030D-6E8A-4147-A177-3AD203B41FA5}">
                      <a16:colId xmlns:a16="http://schemas.microsoft.com/office/drawing/2014/main" val="2017577163"/>
                    </a:ext>
                  </a:extLst>
                </a:gridCol>
              </a:tblGrid>
              <a:tr h="388317">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24</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24</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24</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24</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643515">
                <a:tc>
                  <a:txBody>
                    <a:bodyPr/>
                    <a:lstStyle/>
                    <a:p>
                      <a:pPr fontAlgn="auto">
                        <a:lnSpc>
                          <a:spcPct val="100000"/>
                        </a:lnSpc>
                        <a:spcBef>
                          <a:spcPts val="0"/>
                        </a:spcBef>
                        <a:spcAft>
                          <a:spcPts val="0"/>
                        </a:spcAft>
                        <a:defRPr/>
                      </a:pPr>
                      <a:r>
                        <a:rPr lang="en-US" sz="900" dirty="0" smtClean="0">
                          <a:solidFill>
                            <a:srgbClr val="000000"/>
                          </a:solidFill>
                          <a:latin typeface="Tw Cen MT" pitchFamily="34" charset="0"/>
                        </a:rPr>
                        <a:t>6 specialist trades identified and approved by IWG14</a:t>
                      </a:r>
                    </a:p>
                    <a:p>
                      <a:pPr fontAlgn="auto">
                        <a:lnSpc>
                          <a:spcPct val="100000"/>
                        </a:lnSpc>
                        <a:spcBef>
                          <a:spcPts val="0"/>
                        </a:spcBef>
                        <a:spcAft>
                          <a:spcPts val="0"/>
                        </a:spcAft>
                        <a:defRPr/>
                      </a:pPr>
                      <a:endParaRPr lang="ms-MY" sz="900" dirty="0" smtClean="0">
                        <a:solidFill>
                          <a:srgbClr val="000000"/>
                        </a:solidFill>
                        <a:latin typeface="Tw Cen MT" pitchFamily="34" charset="0"/>
                      </a:endParaRPr>
                    </a:p>
                    <a:p>
                      <a:pPr fontAlgn="auto">
                        <a:lnSpc>
                          <a:spcPct val="100000"/>
                        </a:lnSpc>
                        <a:spcBef>
                          <a:spcPts val="0"/>
                        </a:spcBef>
                        <a:spcAft>
                          <a:spcPts val="0"/>
                        </a:spcAft>
                        <a:defRPr/>
                      </a:pPr>
                      <a:r>
                        <a:rPr lang="ms-MY" sz="900" dirty="0" smtClean="0">
                          <a:solidFill>
                            <a:srgbClr val="000000"/>
                          </a:solidFill>
                          <a:latin typeface="Tw Cen MT" pitchFamily="34" charset="0"/>
                        </a:rPr>
                        <a:t>6 specialist trades training module rolled out</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700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specialist trade </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700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specialist trade </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700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specialist trade </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700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specialist trade </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912669908"/>
              </p:ext>
            </p:extLst>
          </p:nvPr>
        </p:nvGraphicFramePr>
        <p:xfrm>
          <a:off x="142875" y="5527547"/>
          <a:ext cx="6543675" cy="2067688"/>
        </p:xfrm>
        <a:graphic>
          <a:graphicData uri="http://schemas.openxmlformats.org/drawingml/2006/table">
            <a:tbl>
              <a:tblPr firstRow="1" bandRow="1">
                <a:tableStyleId>{F2DE63D5-997A-4646-A377-4702673A728D}</a:tableStyleId>
              </a:tblPr>
              <a:tblGrid>
                <a:gridCol w="2998818">
                  <a:extLst>
                    <a:ext uri="{9D8B030D-6E8A-4147-A177-3AD203B41FA5}">
                      <a16:colId xmlns:a16="http://schemas.microsoft.com/office/drawing/2014/main" val="4083817525"/>
                    </a:ext>
                  </a:extLst>
                </a:gridCol>
                <a:gridCol w="610837">
                  <a:extLst>
                    <a:ext uri="{9D8B030D-6E8A-4147-A177-3AD203B41FA5}">
                      <a16:colId xmlns:a16="http://schemas.microsoft.com/office/drawing/2014/main" val="3727588454"/>
                    </a:ext>
                  </a:extLst>
                </a:gridCol>
                <a:gridCol w="1031413">
                  <a:extLst>
                    <a:ext uri="{9D8B030D-6E8A-4147-A177-3AD203B41FA5}">
                      <a16:colId xmlns:a16="http://schemas.microsoft.com/office/drawing/2014/main" val="1712024436"/>
                    </a:ext>
                  </a:extLst>
                </a:gridCol>
                <a:gridCol w="550755">
                  <a:extLst>
                    <a:ext uri="{9D8B030D-6E8A-4147-A177-3AD203B41FA5}">
                      <a16:colId xmlns:a16="http://schemas.microsoft.com/office/drawing/2014/main" val="1236487650"/>
                    </a:ext>
                  </a:extLst>
                </a:gridCol>
                <a:gridCol w="1351852">
                  <a:extLst>
                    <a:ext uri="{9D8B030D-6E8A-4147-A177-3AD203B41FA5}">
                      <a16:colId xmlns:a16="http://schemas.microsoft.com/office/drawing/2014/main" val="1357784387"/>
                    </a:ext>
                  </a:extLst>
                </a:gridCol>
              </a:tblGrid>
              <a:tr h="206200">
                <a:tc rowSpan="2">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dirty="0" smtClean="0">
                          <a:solidFill>
                            <a:schemeClr val="tx1"/>
                          </a:solidFill>
                          <a:latin typeface="Tw Cen MT" pitchFamily="34" charset="0"/>
                        </a:rPr>
                        <a:t>Specialization / Area</a:t>
                      </a:r>
                      <a:endParaRPr lang="en-MY" sz="900" dirty="0" smtClean="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algn="ctr"/>
                      <a:r>
                        <a:rPr lang="en-US" sz="900" dirty="0" smtClean="0">
                          <a:solidFill>
                            <a:schemeClr val="tx1"/>
                          </a:solidFill>
                          <a:latin typeface="Tw Cen MT" pitchFamily="34" charset="0"/>
                        </a:rPr>
                        <a:t>Existing</a:t>
                      </a:r>
                      <a:r>
                        <a:rPr lang="en-US" sz="900" baseline="0" dirty="0" smtClean="0">
                          <a:solidFill>
                            <a:schemeClr val="tx1"/>
                          </a:solidFill>
                          <a:latin typeface="Tw Cen MT" pitchFamily="34" charset="0"/>
                        </a:rPr>
                        <a:t> Company</a:t>
                      </a:r>
                      <a:endParaRPr lang="en-MY" sz="90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en-US" sz="900" dirty="0" smtClean="0">
                        <a:latin typeface="Tw Cen MT" panose="020B0602020104020603" pitchFamily="34" charset="0"/>
                      </a:endParaRPr>
                    </a:p>
                  </a:txBody>
                  <a:tcPr anchor="ctr"/>
                </a:tc>
                <a:tc gridSpan="2">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dirty="0" smtClean="0">
                          <a:solidFill>
                            <a:schemeClr val="tx1"/>
                          </a:solidFill>
                          <a:latin typeface="Tw Cen MT" pitchFamily="34" charset="0"/>
                        </a:rPr>
                        <a:t>New</a:t>
                      </a:r>
                      <a:r>
                        <a:rPr lang="en-US" sz="900" baseline="0" dirty="0" smtClean="0">
                          <a:solidFill>
                            <a:schemeClr val="tx1"/>
                          </a:solidFill>
                          <a:latin typeface="Tw Cen MT" pitchFamily="34" charset="0"/>
                        </a:rPr>
                        <a:t> Company</a:t>
                      </a:r>
                      <a:endParaRPr lang="en-MY" sz="900" dirty="0" smtClean="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ctr"/>
                      <a:endParaRPr lang="en-MY"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0347957"/>
                  </a:ext>
                </a:extLst>
              </a:tr>
              <a:tr h="320803">
                <a:tc vMerge="1">
                  <a:txBody>
                    <a:bodyPr/>
                    <a:lstStyle/>
                    <a:p>
                      <a:pPr algn="ctr"/>
                      <a:endParaRPr lang="en-MY" sz="900" dirty="0"/>
                    </a:p>
                  </a:txBody>
                  <a:tcPr anchor="ctr"/>
                </a:tc>
                <a:tc>
                  <a:txBody>
                    <a:bodyPr/>
                    <a:lstStyle/>
                    <a:p>
                      <a:pPr algn="ctr"/>
                      <a:r>
                        <a:rPr lang="en-US" sz="900" b="1" dirty="0" smtClean="0">
                          <a:solidFill>
                            <a:schemeClr val="tx1"/>
                          </a:solidFill>
                          <a:latin typeface="Tw Cen MT" pitchFamily="34" charset="0"/>
                        </a:rPr>
                        <a:t>SKP</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b="1" dirty="0" err="1" smtClean="0">
                          <a:solidFill>
                            <a:schemeClr val="tx1"/>
                          </a:solidFill>
                          <a:latin typeface="Tw Cen MT" pitchFamily="34" charset="0"/>
                        </a:rPr>
                        <a:t>Sijil</a:t>
                      </a:r>
                      <a:r>
                        <a:rPr lang="en-US" sz="900" b="1" dirty="0" smtClean="0">
                          <a:solidFill>
                            <a:schemeClr val="tx1"/>
                          </a:solidFill>
                          <a:latin typeface="Tw Cen MT" pitchFamily="34" charset="0"/>
                        </a:rPr>
                        <a:t> </a:t>
                      </a:r>
                      <a:r>
                        <a:rPr lang="en-US" sz="900" b="1" dirty="0" err="1" smtClean="0">
                          <a:solidFill>
                            <a:schemeClr val="tx1"/>
                          </a:solidFill>
                          <a:latin typeface="Tw Cen MT" pitchFamily="34" charset="0"/>
                        </a:rPr>
                        <a:t>Kehadiran</a:t>
                      </a:r>
                      <a:r>
                        <a:rPr lang="en-US" sz="900" b="1" dirty="0" smtClean="0">
                          <a:solidFill>
                            <a:schemeClr val="tx1"/>
                          </a:solidFill>
                          <a:latin typeface="Tw Cen MT" pitchFamily="34" charset="0"/>
                        </a:rPr>
                        <a:t>/ </a:t>
                      </a:r>
                      <a:r>
                        <a:rPr lang="en-US" sz="900" b="1" dirty="0" err="1" smtClean="0">
                          <a:solidFill>
                            <a:schemeClr val="tx1"/>
                          </a:solidFill>
                          <a:latin typeface="Tw Cen MT" pitchFamily="34" charset="0"/>
                        </a:rPr>
                        <a:t>Pencapaian</a:t>
                      </a:r>
                      <a:r>
                        <a:rPr lang="en-US" sz="900" b="1" dirty="0" smtClean="0">
                          <a:solidFill>
                            <a:schemeClr val="tx1"/>
                          </a:solidFill>
                          <a:latin typeface="Tw Cen MT"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b="1" dirty="0" smtClean="0">
                          <a:solidFill>
                            <a:schemeClr val="tx1"/>
                          </a:solidFill>
                          <a:latin typeface="Tw Cen MT" pitchFamily="34" charset="0"/>
                        </a:rPr>
                        <a:t>SKP</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b="1" dirty="0" err="1" smtClean="0">
                          <a:solidFill>
                            <a:schemeClr val="tx1"/>
                          </a:solidFill>
                          <a:latin typeface="Tw Cen MT" pitchFamily="34" charset="0"/>
                        </a:rPr>
                        <a:t>Sijil</a:t>
                      </a:r>
                      <a:r>
                        <a:rPr lang="en-US" sz="900" b="1" dirty="0" smtClean="0">
                          <a:solidFill>
                            <a:schemeClr val="tx1"/>
                          </a:solidFill>
                          <a:latin typeface="Tw Cen MT" pitchFamily="34" charset="0"/>
                        </a:rPr>
                        <a:t> </a:t>
                      </a:r>
                      <a:r>
                        <a:rPr lang="en-US" sz="900" b="1" dirty="0" err="1" smtClean="0">
                          <a:solidFill>
                            <a:schemeClr val="tx1"/>
                          </a:solidFill>
                          <a:latin typeface="Tw Cen MT" pitchFamily="34" charset="0"/>
                        </a:rPr>
                        <a:t>Kehadiran</a:t>
                      </a:r>
                      <a:r>
                        <a:rPr lang="en-US" sz="900" b="1" dirty="0" smtClean="0">
                          <a:solidFill>
                            <a:schemeClr val="tx1"/>
                          </a:solidFill>
                          <a:latin typeface="Tw Cen MT" pitchFamily="34" charset="0"/>
                        </a:rPr>
                        <a:t>/ </a:t>
                      </a:r>
                      <a:r>
                        <a:rPr lang="en-US" sz="900" b="1" dirty="0" err="1" smtClean="0">
                          <a:solidFill>
                            <a:schemeClr val="tx1"/>
                          </a:solidFill>
                          <a:latin typeface="Tw Cen MT" pitchFamily="34" charset="0"/>
                        </a:rPr>
                        <a:t>Pencapaian</a:t>
                      </a:r>
                      <a:r>
                        <a:rPr lang="en-US" sz="900" b="1" dirty="0" smtClean="0">
                          <a:solidFill>
                            <a:schemeClr val="tx1"/>
                          </a:solidFill>
                          <a:latin typeface="Tw Cen MT"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99823992"/>
                  </a:ext>
                </a:extLst>
              </a:tr>
              <a:tr h="193168">
                <a:tc>
                  <a:txBody>
                    <a:bodyPr/>
                    <a:lstStyle/>
                    <a:p>
                      <a:r>
                        <a:rPr lang="en-US" sz="900" dirty="0" err="1" smtClean="0">
                          <a:latin typeface="Tw Cen MT" pitchFamily="34" charset="0"/>
                        </a:rPr>
                        <a:t>BuiIding</a:t>
                      </a:r>
                      <a:r>
                        <a:rPr lang="en-US" sz="900" dirty="0" smtClean="0">
                          <a:latin typeface="Tw Cen MT" pitchFamily="34" charset="0"/>
                        </a:rPr>
                        <a:t> Information Modelling (BIM)</a:t>
                      </a:r>
                      <a:endParaRPr lang="en-MY" sz="900" dirty="0">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900" dirty="0">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b="1" dirty="0" smtClean="0">
                          <a:latin typeface="Tw Cen MT" pitchFamily="34" charset="0"/>
                        </a:rPr>
                        <a:t>√</a:t>
                      </a:r>
                      <a:endParaRPr lang="en-MY" sz="1000" b="1" dirty="0">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1000" b="1" dirty="0">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000" b="1" kern="1200" dirty="0" smtClean="0">
                          <a:solidFill>
                            <a:schemeClr val="tx1"/>
                          </a:solidFill>
                          <a:latin typeface="Tw Cen MT" pitchFamily="34" charset="0"/>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5644370"/>
                  </a:ext>
                </a:extLst>
              </a:tr>
              <a:tr h="254128">
                <a:tc>
                  <a:txBody>
                    <a:bodyPr/>
                    <a:lstStyle/>
                    <a:p>
                      <a:r>
                        <a:rPr lang="en-US" sz="900" dirty="0" smtClean="0">
                          <a:latin typeface="Tw Cen MT" pitchFamily="34" charset="0"/>
                        </a:rPr>
                        <a:t>Maintenance, Refurbishment and Operation (MRO)</a:t>
                      </a:r>
                      <a:endParaRPr lang="en-MY" sz="900" dirty="0">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900" dirty="0">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000" b="1" kern="1200" dirty="0" smtClean="0">
                          <a:solidFill>
                            <a:schemeClr val="tx1"/>
                          </a:solidFill>
                          <a:latin typeface="Tw Cen MT" pitchFamily="34" charset="0"/>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1000" b="1" dirty="0">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000" b="1" kern="1200" dirty="0" smtClean="0">
                          <a:solidFill>
                            <a:schemeClr val="tx1"/>
                          </a:solidFill>
                          <a:latin typeface="Tw Cen MT" pitchFamily="34" charset="0"/>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9445706"/>
                  </a:ext>
                </a:extLst>
              </a:tr>
              <a:tr h="219947">
                <a:tc>
                  <a:txBody>
                    <a:bodyPr/>
                    <a:lstStyle/>
                    <a:p>
                      <a:r>
                        <a:rPr lang="en-US" sz="900" dirty="0" smtClean="0">
                          <a:latin typeface="Tw Cen MT" pitchFamily="34" charset="0"/>
                        </a:rPr>
                        <a:t>Piling Works (B05)</a:t>
                      </a:r>
                      <a:endParaRPr lang="en-MY" sz="900" dirty="0">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900" dirty="0">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000" b="1" kern="1200" dirty="0" smtClean="0">
                          <a:solidFill>
                            <a:schemeClr val="tx1"/>
                          </a:solidFill>
                          <a:latin typeface="Tw Cen MT" pitchFamily="34" charset="0"/>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000" b="1" kern="1200" dirty="0" smtClean="0">
                          <a:solidFill>
                            <a:schemeClr val="tx1"/>
                          </a:solidFill>
                          <a:latin typeface="Tw Cen MT" pitchFamily="34" charset="0"/>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en-MY" sz="1000" b="1" dirty="0" smtClean="0">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744698"/>
                  </a:ext>
                </a:extLst>
              </a:tr>
              <a:tr h="219947">
                <a:tc>
                  <a:txBody>
                    <a:bodyPr/>
                    <a:lstStyle/>
                    <a:p>
                      <a:r>
                        <a:rPr lang="en-US" sz="900" dirty="0" smtClean="0">
                          <a:latin typeface="Tw Cen MT" pitchFamily="34" charset="0"/>
                        </a:rPr>
                        <a:t>Demolition Work (B26)</a:t>
                      </a:r>
                      <a:endParaRPr lang="en-MY" sz="900" dirty="0">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900" dirty="0">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000" b="1" kern="1200" dirty="0" smtClean="0">
                          <a:solidFill>
                            <a:schemeClr val="tx1"/>
                          </a:solidFill>
                          <a:latin typeface="Tw Cen MT" pitchFamily="34" charset="0"/>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000" b="1" kern="1200" dirty="0" smtClean="0">
                          <a:solidFill>
                            <a:schemeClr val="tx1"/>
                          </a:solidFill>
                          <a:latin typeface="Tw Cen MT" pitchFamily="34" charset="0"/>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en-MY" sz="1000" b="1" dirty="0" smtClean="0">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1772685"/>
                  </a:ext>
                </a:extLst>
              </a:tr>
              <a:tr h="219947">
                <a:tc>
                  <a:txBody>
                    <a:bodyPr/>
                    <a:lstStyle/>
                    <a:p>
                      <a:r>
                        <a:rPr lang="en-US" sz="900" dirty="0" smtClean="0">
                          <a:latin typeface="Tw Cen MT" pitchFamily="34" charset="0"/>
                        </a:rPr>
                        <a:t>Lifts &amp; Escalators (M03)</a:t>
                      </a:r>
                      <a:endParaRPr lang="en-MY" sz="900" dirty="0">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900" dirty="0">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000" b="1" kern="1200" dirty="0" smtClean="0">
                          <a:solidFill>
                            <a:schemeClr val="tx1"/>
                          </a:solidFill>
                          <a:latin typeface="Tw Cen MT" pitchFamily="34" charset="0"/>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000" b="1" kern="1200" dirty="0" smtClean="0">
                          <a:solidFill>
                            <a:schemeClr val="tx1"/>
                          </a:solidFill>
                          <a:latin typeface="Tw Cen MT" pitchFamily="34" charset="0"/>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en-MY" sz="1000" b="1" dirty="0" smtClean="0">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0027152"/>
                  </a:ext>
                </a:extLst>
              </a:tr>
              <a:tr h="219947">
                <a:tc>
                  <a:txBody>
                    <a:bodyPr/>
                    <a:lstStyle/>
                    <a:p>
                      <a:r>
                        <a:rPr lang="en-US" sz="900" dirty="0" smtClean="0">
                          <a:latin typeface="Tw Cen MT" pitchFamily="34" charset="0"/>
                        </a:rPr>
                        <a:t>Hospital Building Works (B29)</a:t>
                      </a:r>
                      <a:endParaRPr lang="en-MY" sz="900" dirty="0">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900" dirty="0">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000" b="1" kern="1200" dirty="0" smtClean="0">
                          <a:solidFill>
                            <a:schemeClr val="tx1"/>
                          </a:solidFill>
                          <a:latin typeface="Tw Cen MT" pitchFamily="34" charset="0"/>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000" b="1" kern="1200" dirty="0" smtClean="0">
                          <a:solidFill>
                            <a:schemeClr val="tx1"/>
                          </a:solidFill>
                          <a:latin typeface="Tw Cen MT" pitchFamily="34" charset="0"/>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en-MY" sz="1000" b="1" dirty="0" smtClean="0">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2153456"/>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170848789"/>
              </p:ext>
            </p:extLst>
          </p:nvPr>
        </p:nvGraphicFramePr>
        <p:xfrm>
          <a:off x="142876" y="8239910"/>
          <a:ext cx="6543675" cy="1458787"/>
        </p:xfrm>
        <a:graphic>
          <a:graphicData uri="http://schemas.openxmlformats.org/drawingml/2006/table">
            <a:tbl>
              <a:tblPr firstRow="1" bandRow="1">
                <a:tableStyleId>{F2DE63D5-997A-4646-A377-4702673A728D}</a:tableStyleId>
              </a:tblPr>
              <a:tblGrid>
                <a:gridCol w="2818107">
                  <a:extLst>
                    <a:ext uri="{9D8B030D-6E8A-4147-A177-3AD203B41FA5}">
                      <a16:colId xmlns:a16="http://schemas.microsoft.com/office/drawing/2014/main" val="4083817525"/>
                    </a:ext>
                  </a:extLst>
                </a:gridCol>
                <a:gridCol w="1862784">
                  <a:extLst>
                    <a:ext uri="{9D8B030D-6E8A-4147-A177-3AD203B41FA5}">
                      <a16:colId xmlns:a16="http://schemas.microsoft.com/office/drawing/2014/main" val="1712024436"/>
                    </a:ext>
                  </a:extLst>
                </a:gridCol>
                <a:gridCol w="1862784">
                  <a:extLst>
                    <a:ext uri="{9D8B030D-6E8A-4147-A177-3AD203B41FA5}">
                      <a16:colId xmlns:a16="http://schemas.microsoft.com/office/drawing/2014/main" val="1236487650"/>
                    </a:ext>
                  </a:extLst>
                </a:gridCol>
              </a:tblGrid>
              <a:tr h="315787">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dirty="0" smtClean="0">
                          <a:solidFill>
                            <a:schemeClr val="tx1"/>
                          </a:solidFill>
                          <a:latin typeface="Tw Cen MT" pitchFamily="34" charset="0"/>
                        </a:rPr>
                        <a:t>Specialization / Area</a:t>
                      </a:r>
                      <a:endParaRPr lang="en-MY" sz="900" dirty="0" smtClean="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dirty="0" smtClean="0">
                          <a:solidFill>
                            <a:schemeClr val="tx1"/>
                          </a:solidFill>
                          <a:latin typeface="Tw Cen MT" pitchFamily="34" charset="0"/>
                        </a:rPr>
                        <a:t>2017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dirty="0" smtClean="0">
                          <a:solidFill>
                            <a:schemeClr val="tx1"/>
                          </a:solidFill>
                          <a:latin typeface="Tw Cen MT" pitchFamily="34" charset="0"/>
                        </a:rPr>
                        <a:t>2018 (Q2)</a:t>
                      </a:r>
                      <a:endParaRPr lang="en-MY" sz="90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99823992"/>
                  </a:ext>
                </a:extLst>
              </a:tr>
              <a:tr h="221747">
                <a:tc>
                  <a:txBody>
                    <a:bodyPr/>
                    <a:lstStyle/>
                    <a:p>
                      <a:r>
                        <a:rPr lang="en-US" sz="900" dirty="0" smtClean="0">
                          <a:solidFill>
                            <a:schemeClr val="tx1"/>
                          </a:solidFill>
                          <a:latin typeface="Tw Cen MT" pitchFamily="34" charset="0"/>
                        </a:rPr>
                        <a:t>Building Information Modelling (BIM)</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900" b="1" dirty="0" smtClean="0">
                          <a:solidFill>
                            <a:schemeClr val="tx1"/>
                          </a:solidFill>
                          <a:latin typeface="Tw Cen MT" pitchFamily="34" charset="0"/>
                        </a:rPr>
                        <a:t>410</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900" b="1" dirty="0" smtClean="0">
                          <a:solidFill>
                            <a:schemeClr val="tx1"/>
                          </a:solidFill>
                          <a:latin typeface="Tw Cen MT" pitchFamily="34" charset="0"/>
                        </a:rPr>
                        <a:t>326</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5644370"/>
                  </a:ext>
                </a:extLst>
              </a:tr>
              <a:tr h="197367">
                <a:tc>
                  <a:txBody>
                    <a:bodyPr/>
                    <a:lstStyle/>
                    <a:p>
                      <a:r>
                        <a:rPr lang="en-US" sz="900" dirty="0" smtClean="0">
                          <a:solidFill>
                            <a:schemeClr val="tx1"/>
                          </a:solidFill>
                          <a:latin typeface="Tw Cen MT" pitchFamily="34" charset="0"/>
                        </a:rPr>
                        <a:t>Piling Works (B05)</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solidFill>
                          <a:latin typeface="Tw Cen MT" pitchFamily="34" charset="0"/>
                          <a:ea typeface="+mn-ea"/>
                          <a:cs typeface="+mn-cs"/>
                        </a:rPr>
                        <a:t>105</a:t>
                      </a:r>
                      <a:endParaRPr lang="en-MY" sz="900" b="1" kern="1200" dirty="0" smtClean="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solidFill>
                          <a:latin typeface="Tw Cen MT" pitchFamily="34" charset="0"/>
                          <a:ea typeface="+mn-ea"/>
                          <a:cs typeface="+mn-cs"/>
                        </a:rPr>
                        <a:t>40</a:t>
                      </a:r>
                      <a:endParaRPr lang="en-MY" sz="900" b="1" kern="1200" dirty="0" smtClean="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744698"/>
                  </a:ext>
                </a:extLst>
              </a:tr>
              <a:tr h="197367">
                <a:tc>
                  <a:txBody>
                    <a:bodyPr/>
                    <a:lstStyle/>
                    <a:p>
                      <a:r>
                        <a:rPr lang="en-US" sz="900" dirty="0" smtClean="0">
                          <a:solidFill>
                            <a:schemeClr val="tx1"/>
                          </a:solidFill>
                          <a:latin typeface="Tw Cen MT" pitchFamily="34" charset="0"/>
                        </a:rPr>
                        <a:t>Demolition Work (B26)</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solidFill>
                          <a:latin typeface="Tw Cen MT" pitchFamily="34" charset="0"/>
                          <a:ea typeface="+mn-ea"/>
                          <a:cs typeface="+mn-cs"/>
                        </a:rPr>
                        <a:t>76</a:t>
                      </a:r>
                      <a:endParaRPr lang="en-MY" sz="900" b="1" kern="1200" dirty="0" smtClean="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solidFill>
                          <a:latin typeface="Tw Cen MT" pitchFamily="34" charset="0"/>
                          <a:ea typeface="+mn-ea"/>
                          <a:cs typeface="+mn-cs"/>
                        </a:rPr>
                        <a:t>70</a:t>
                      </a:r>
                      <a:endParaRPr lang="en-MY" sz="900" b="1" kern="1200" dirty="0" smtClean="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1772685"/>
                  </a:ext>
                </a:extLst>
              </a:tr>
              <a:tr h="197367">
                <a:tc>
                  <a:txBody>
                    <a:bodyPr/>
                    <a:lstStyle/>
                    <a:p>
                      <a:r>
                        <a:rPr lang="en-US" sz="900" dirty="0" smtClean="0">
                          <a:solidFill>
                            <a:schemeClr val="tx1"/>
                          </a:solidFill>
                          <a:latin typeface="Tw Cen MT" pitchFamily="34" charset="0"/>
                        </a:rPr>
                        <a:t>Hospital Building Works (B29)</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solidFill>
                          <a:latin typeface="Tw Cen MT" pitchFamily="34" charset="0"/>
                          <a:ea typeface="+mn-ea"/>
                          <a:cs typeface="+mn-cs"/>
                        </a:rPr>
                        <a:t>114</a:t>
                      </a:r>
                      <a:endParaRPr lang="en-MY" sz="900" b="1" kern="1200" dirty="0" smtClean="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solidFill>
                          <a:latin typeface="Tw Cen MT" pitchFamily="34" charset="0"/>
                          <a:ea typeface="+mn-ea"/>
                          <a:cs typeface="+mn-cs"/>
                        </a:rPr>
                        <a:t>36</a:t>
                      </a:r>
                      <a:endParaRPr lang="en-MY" sz="900" b="1" kern="1200" dirty="0" smtClean="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3247966"/>
                  </a:ext>
                </a:extLst>
              </a:tr>
              <a:tr h="197367">
                <a:tc>
                  <a:txBody>
                    <a:bodyPr/>
                    <a:lstStyle/>
                    <a:p>
                      <a:pPr algn="r"/>
                      <a:r>
                        <a:rPr lang="en-US" sz="900" b="1" dirty="0" smtClean="0">
                          <a:solidFill>
                            <a:schemeClr val="tx1"/>
                          </a:solidFill>
                          <a:latin typeface="Tw Cen MT" pitchFamily="34" charset="0"/>
                        </a:rPr>
                        <a:t>Total</a:t>
                      </a:r>
                      <a:endParaRPr lang="en-MY" sz="900" b="1"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solidFill>
                          <a:latin typeface="Tw Cen MT" pitchFamily="34" charset="0"/>
                          <a:ea typeface="+mn-ea"/>
                          <a:cs typeface="+mn-cs"/>
                        </a:rPr>
                        <a:t>705</a:t>
                      </a:r>
                      <a:endParaRPr lang="en-MY" sz="900" b="1" kern="1200" dirty="0" smtClean="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solidFill>
                          <a:latin typeface="Tw Cen MT" pitchFamily="34" charset="0"/>
                          <a:ea typeface="+mn-ea"/>
                          <a:cs typeface="+mn-cs"/>
                        </a:rPr>
                        <a:t>472</a:t>
                      </a:r>
                      <a:endParaRPr lang="en-MY" sz="900" b="1" kern="1200" dirty="0" smtClean="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2711585"/>
                  </a:ext>
                </a:extLst>
              </a:tr>
            </a:tbl>
          </a:graphicData>
        </a:graphic>
      </p:graphicFrame>
    </p:spTree>
    <p:extLst>
      <p:ext uri="{BB962C8B-B14F-4D97-AF65-F5344CB8AC3E}">
        <p14:creationId xmlns:p14="http://schemas.microsoft.com/office/powerpoint/2010/main" val="429163935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a:t>
                      </a:r>
                      <a:r>
                        <a:rPr lang="ms-MY" sz="1000" b="0" baseline="0" dirty="0" smtClean="0">
                          <a:solidFill>
                            <a:schemeClr val="tx1"/>
                          </a:solidFill>
                          <a:latin typeface="Tw Cen MT" panose="020B0602020104020603" pitchFamily="34" charset="0"/>
                        </a:rPr>
                        <a:t> Ida Zuraida Mohd Yusoff</a:t>
                      </a:r>
                      <a:endParaRPr lang="ms-MY" sz="1000" b="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Azizah Md Yusoff</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Azmi Dzulkifli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87685"/>
          <a:ext cx="4763388" cy="1179643"/>
        </p:xfrm>
        <a:graphic>
          <a:graphicData uri="http://schemas.openxmlformats.org/drawingml/2006/table">
            <a:tbl>
              <a:tblPr firstRow="1" bandRow="1">
                <a:tableStyleId>{5C22544A-7EE6-4342-B048-85BDC9FD1C3A}</a:tableStyleId>
              </a:tblPr>
              <a:tblGrid>
                <a:gridCol w="4763388">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fontAlgn="auto">
                        <a:spcBef>
                          <a:spcPts val="0"/>
                        </a:spcBef>
                        <a:spcAft>
                          <a:spcPts val="0"/>
                        </a:spcAft>
                        <a:defRPr/>
                      </a:pPr>
                      <a:r>
                        <a:rPr lang="en-US" sz="1000" b="0" kern="1200" dirty="0" smtClean="0">
                          <a:solidFill>
                            <a:schemeClr val="tx1"/>
                          </a:solidFill>
                          <a:latin typeface="Tw Cen MT" panose="020B0602020104020603" pitchFamily="34" charset="0"/>
                          <a:ea typeface="+mn-ea"/>
                          <a:cs typeface="+mn-cs"/>
                        </a:rPr>
                        <a:t>1,250 </a:t>
                      </a:r>
                      <a:r>
                        <a:rPr lang="en-US" sz="1000" b="0" kern="1200" dirty="0" err="1" smtClean="0">
                          <a:solidFill>
                            <a:schemeClr val="tx1"/>
                          </a:solidFill>
                          <a:latin typeface="Tw Cen MT" panose="020B0602020104020603" pitchFamily="34" charset="0"/>
                          <a:ea typeface="+mn-ea"/>
                          <a:cs typeface="+mn-cs"/>
                        </a:rPr>
                        <a:t>Bumiputera</a:t>
                      </a:r>
                      <a:r>
                        <a:rPr lang="en-US" sz="1000" b="0" kern="1200" dirty="0" smtClean="0">
                          <a:solidFill>
                            <a:schemeClr val="tx1"/>
                          </a:solidFill>
                          <a:latin typeface="Tw Cen MT" panose="020B0602020104020603" pitchFamily="34" charset="0"/>
                          <a:ea typeface="+mn-ea"/>
                          <a:cs typeface="+mn-cs"/>
                        </a:rPr>
                        <a:t> Entrepreneurs trained per year (2017-2020)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P6 - Advance SME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capacity and capability-building</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93271"/>
            <a:ext cx="6778811" cy="3708708"/>
          </a:xfrm>
          <a:prstGeom prst="rect">
            <a:avLst/>
          </a:prstGeom>
          <a:noFill/>
        </p:spPr>
        <p:txBody>
          <a:bodyPr wrap="square" rtlCol="0">
            <a:spAutoFit/>
          </a:bodyPr>
          <a:lstStyle/>
          <a:p>
            <a:r>
              <a:rPr lang="en-US" sz="1000" dirty="0">
                <a:latin typeface="Tw Cen MT" panose="020B0602020104020603" pitchFamily="34" charset="0"/>
              </a:rPr>
              <a:t>This KPI is under the purview of IWG14</a:t>
            </a:r>
            <a:r>
              <a:rPr lang="en-US" sz="1000" dirty="0" smtClean="0">
                <a:latin typeface="Tw Cen MT" panose="020B0602020104020603" pitchFamily="34" charset="0"/>
              </a:rPr>
              <a:t>.</a:t>
            </a:r>
            <a:endParaRPr lang="en-US" sz="1000" dirty="0">
              <a:latin typeface="Tw Cen MT" panose="020B0602020104020603" pitchFamily="34" charset="0"/>
            </a:endParaRPr>
          </a:p>
          <a:p>
            <a:endParaRPr lang="en-US" sz="1000" dirty="0" smtClean="0">
              <a:latin typeface="Tw Cen MT" panose="020B0602020104020603" pitchFamily="34" charset="0"/>
            </a:endParaRPr>
          </a:p>
          <a:p>
            <a:pPr algn="just"/>
            <a:r>
              <a:rPr lang="en-US" sz="1000" dirty="0" err="1" smtClean="0">
                <a:latin typeface="Tw Cen MT" panose="020B0602020104020603" pitchFamily="34" charset="0"/>
              </a:rPr>
              <a:t>Bumiputera</a:t>
            </a:r>
            <a:r>
              <a:rPr lang="en-US" sz="1000" dirty="0" smtClean="0">
                <a:latin typeface="Tw Cen MT" panose="020B0602020104020603" pitchFamily="34" charset="0"/>
              </a:rPr>
              <a:t> entrepreneurs refer to both </a:t>
            </a:r>
            <a:r>
              <a:rPr lang="en-US" sz="1000" dirty="0">
                <a:latin typeface="Tw Cen MT" panose="020B0602020104020603" pitchFamily="34" charset="0"/>
              </a:rPr>
              <a:t>existing </a:t>
            </a:r>
            <a:r>
              <a:rPr lang="en-US" sz="1000" dirty="0" smtClean="0">
                <a:latin typeface="Tw Cen MT" panose="020B0602020104020603" pitchFamily="34" charset="0"/>
              </a:rPr>
              <a:t>contractors/ </a:t>
            </a:r>
            <a:r>
              <a:rPr lang="en-US" sz="1000" dirty="0">
                <a:latin typeface="Tw Cen MT" panose="020B0602020104020603" pitchFamily="34" charset="0"/>
              </a:rPr>
              <a:t>other </a:t>
            </a:r>
            <a:r>
              <a:rPr lang="en-US" sz="1000" dirty="0" smtClean="0">
                <a:latin typeface="Tw Cen MT" panose="020B0602020104020603" pitchFamily="34" charset="0"/>
              </a:rPr>
              <a:t>construction industry players and young graduates/ youth aspiring to become one. CIDB with the collaboration of other interested organizations such as MRT Corp., BPKU, PUNB and local manufacturers has embarked on several </a:t>
            </a:r>
            <a:r>
              <a:rPr lang="en-US" sz="1000" dirty="0" err="1" smtClean="0">
                <a:latin typeface="Tw Cen MT" panose="020B0602020104020603" pitchFamily="34" charset="0"/>
              </a:rPr>
              <a:t>programmes</a:t>
            </a:r>
            <a:r>
              <a:rPr lang="en-US" sz="1000" dirty="0" smtClean="0">
                <a:latin typeface="Tw Cen MT" panose="020B0602020104020603" pitchFamily="34" charset="0"/>
              </a:rPr>
              <a:t> to develop existing/ future </a:t>
            </a:r>
            <a:r>
              <a:rPr lang="en-US" sz="1000" dirty="0" err="1" smtClean="0">
                <a:latin typeface="Tw Cen MT" panose="020B0602020104020603" pitchFamily="34" charset="0"/>
              </a:rPr>
              <a:t>Bumiputera</a:t>
            </a:r>
            <a:r>
              <a:rPr lang="en-US" sz="1000" dirty="0" smtClean="0">
                <a:latin typeface="Tw Cen MT" panose="020B0602020104020603" pitchFamily="34" charset="0"/>
              </a:rPr>
              <a:t> entrepreneurs.</a:t>
            </a:r>
          </a:p>
          <a:p>
            <a:endParaRPr lang="en-US" sz="1000" dirty="0">
              <a:latin typeface="Tw Cen MT" panose="020B0602020104020603" pitchFamily="34" charset="0"/>
            </a:endParaRPr>
          </a:p>
          <a:p>
            <a:r>
              <a:rPr lang="en-US" sz="1000" b="1" dirty="0" err="1" smtClean="0">
                <a:latin typeface="Tw Cen MT" pitchFamily="34" charset="0"/>
              </a:rPr>
              <a:t>Bumiputra</a:t>
            </a:r>
            <a:r>
              <a:rPr lang="en-US" sz="1000" b="1" dirty="0" smtClean="0">
                <a:latin typeface="Tw Cen MT" pitchFamily="34" charset="0"/>
              </a:rPr>
              <a:t> Contractors Trained In Entrepreneurship</a:t>
            </a:r>
          </a:p>
          <a:p>
            <a:r>
              <a:rPr lang="en-MY" sz="1000" dirty="0">
                <a:latin typeface="Tw Cen MT" panose="020B0602020104020603" pitchFamily="34" charset="0"/>
              </a:rPr>
              <a:t>As of </a:t>
            </a:r>
            <a:r>
              <a:rPr lang="en-MY" sz="1000" dirty="0" smtClean="0">
                <a:latin typeface="Tw Cen MT" panose="020B0602020104020603" pitchFamily="34" charset="0"/>
              </a:rPr>
              <a:t>Q2 </a:t>
            </a:r>
            <a:r>
              <a:rPr lang="en-MY" sz="1000" dirty="0">
                <a:latin typeface="Tw Cen MT" panose="020B0602020104020603" pitchFamily="34" charset="0"/>
              </a:rPr>
              <a:t>2018,  </a:t>
            </a:r>
            <a:r>
              <a:rPr lang="en-MY" sz="1000" dirty="0" smtClean="0">
                <a:latin typeface="Tw Cen MT" panose="020B0602020104020603" pitchFamily="34" charset="0"/>
              </a:rPr>
              <a:t>951 </a:t>
            </a:r>
            <a:r>
              <a:rPr lang="en-MY" sz="1000" dirty="0" err="1" smtClean="0">
                <a:latin typeface="Tw Cen MT" panose="020B0602020104020603" pitchFamily="34" charset="0"/>
              </a:rPr>
              <a:t>Bumiputera</a:t>
            </a:r>
            <a:r>
              <a:rPr lang="en-MY" sz="1000" dirty="0" smtClean="0">
                <a:latin typeface="Tw Cen MT" panose="020B0602020104020603" pitchFamily="34" charset="0"/>
              </a:rPr>
              <a:t> against the target of 1,250 have </a:t>
            </a:r>
            <a:r>
              <a:rPr lang="en-MY" sz="1000" dirty="0">
                <a:latin typeface="Tw Cen MT" panose="020B0602020104020603" pitchFamily="34" charset="0"/>
              </a:rPr>
              <a:t>been trained in </a:t>
            </a:r>
            <a:r>
              <a:rPr lang="en-MY" sz="1000" dirty="0" smtClean="0">
                <a:latin typeface="Tw Cen MT" panose="020B0602020104020603" pitchFamily="34" charset="0"/>
              </a:rPr>
              <a:t>entrepreneurship</a:t>
            </a:r>
            <a:r>
              <a:rPr lang="en-MY" sz="1000" dirty="0">
                <a:latin typeface="Tw Cen MT" panose="020B0602020104020603" pitchFamily="34" charset="0"/>
              </a:rPr>
              <a:t> </a:t>
            </a:r>
            <a:r>
              <a:rPr lang="en-MY" sz="1000" dirty="0" smtClean="0">
                <a:latin typeface="Tw Cen MT" panose="020B0602020104020603" pitchFamily="34" charset="0"/>
              </a:rPr>
              <a:t>in the following categories :</a:t>
            </a:r>
            <a:endParaRPr lang="en-MY"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MY" sz="1000" dirty="0" smtClean="0">
              <a:latin typeface="Tw Cen MT" panose="020B0602020104020603" pitchFamily="34" charset="0"/>
            </a:endParaRPr>
          </a:p>
          <a:p>
            <a:endParaRPr lang="en-MY" sz="1000" dirty="0" smtClean="0">
              <a:latin typeface="Tw Cen MT" panose="020B0602020104020603" pitchFamily="34" charset="0"/>
            </a:endParaRPr>
          </a:p>
          <a:p>
            <a:endParaRPr lang="en-MY" sz="1000" dirty="0">
              <a:latin typeface="Tw Cen MT" panose="020B0602020104020603" pitchFamily="34" charset="0"/>
            </a:endParaRPr>
          </a:p>
          <a:p>
            <a:endParaRPr lang="en-MY"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500" dirty="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P6-092</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71600">
                  <a:extLst>
                    <a:ext uri="{9D8B030D-6E8A-4147-A177-3AD203B41FA5}">
                      <a16:colId xmlns:a16="http://schemas.microsoft.com/office/drawing/2014/main" val="3372148144"/>
                    </a:ext>
                  </a:extLst>
                </a:gridCol>
                <a:gridCol w="1371600">
                  <a:extLst>
                    <a:ext uri="{9D8B030D-6E8A-4147-A177-3AD203B41FA5}">
                      <a16:colId xmlns:a16="http://schemas.microsoft.com/office/drawing/2014/main" val="384475541"/>
                    </a:ext>
                  </a:extLst>
                </a:gridCol>
                <a:gridCol w="1382233">
                  <a:extLst>
                    <a:ext uri="{9D8B030D-6E8A-4147-A177-3AD203B41FA5}">
                      <a16:colId xmlns:a16="http://schemas.microsoft.com/office/drawing/2014/main" val="3666211108"/>
                    </a:ext>
                  </a:extLst>
                </a:gridCol>
                <a:gridCol w="1360969">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24</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24</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24</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24</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Training provider appointed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1,250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entrepreneurship</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1,250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entrepreneurship</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1,250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entrepreneurship</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1,250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entrepreneurship</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076121895"/>
              </p:ext>
            </p:extLst>
          </p:nvPr>
        </p:nvGraphicFramePr>
        <p:xfrm>
          <a:off x="171449" y="6063088"/>
          <a:ext cx="6486525" cy="1691640"/>
        </p:xfrm>
        <a:graphic>
          <a:graphicData uri="http://schemas.openxmlformats.org/drawingml/2006/table">
            <a:tbl>
              <a:tblPr firstRow="1" bandRow="1">
                <a:tableStyleId>{F5AB1C69-6EDB-4FF4-983F-18BD219EF322}</a:tableStyleId>
              </a:tblPr>
              <a:tblGrid>
                <a:gridCol w="1586264">
                  <a:extLst>
                    <a:ext uri="{9D8B030D-6E8A-4147-A177-3AD203B41FA5}">
                      <a16:colId xmlns:a16="http://schemas.microsoft.com/office/drawing/2014/main" val="918872456"/>
                    </a:ext>
                  </a:extLst>
                </a:gridCol>
                <a:gridCol w="980792">
                  <a:extLst>
                    <a:ext uri="{9D8B030D-6E8A-4147-A177-3AD203B41FA5}">
                      <a16:colId xmlns:a16="http://schemas.microsoft.com/office/drawing/2014/main" val="321880077"/>
                    </a:ext>
                  </a:extLst>
                </a:gridCol>
                <a:gridCol w="1168023">
                  <a:extLst>
                    <a:ext uri="{9D8B030D-6E8A-4147-A177-3AD203B41FA5}">
                      <a16:colId xmlns:a16="http://schemas.microsoft.com/office/drawing/2014/main" val="2501989744"/>
                    </a:ext>
                  </a:extLst>
                </a:gridCol>
                <a:gridCol w="1569911">
                  <a:extLst>
                    <a:ext uri="{9D8B030D-6E8A-4147-A177-3AD203B41FA5}">
                      <a16:colId xmlns:a16="http://schemas.microsoft.com/office/drawing/2014/main" val="254575643"/>
                    </a:ext>
                  </a:extLst>
                </a:gridCol>
                <a:gridCol w="1181535">
                  <a:extLst>
                    <a:ext uri="{9D8B030D-6E8A-4147-A177-3AD203B41FA5}">
                      <a16:colId xmlns:a16="http://schemas.microsoft.com/office/drawing/2014/main" val="3382312820"/>
                    </a:ext>
                  </a:extLst>
                </a:gridCol>
              </a:tblGrid>
              <a:tr h="149226">
                <a:tc rowSpan="2">
                  <a:txBody>
                    <a:bodyPr/>
                    <a:lstStyle/>
                    <a:p>
                      <a:pPr algn="ctr"/>
                      <a:r>
                        <a:rPr lang="en-US" sz="900" b="1" dirty="0" smtClean="0">
                          <a:solidFill>
                            <a:schemeClr val="tx1"/>
                          </a:solidFill>
                          <a:latin typeface="Tw Cen MT" panose="020B0602020104020603" pitchFamily="34" charset="0"/>
                        </a:rPr>
                        <a:t>Collaborator</a:t>
                      </a:r>
                      <a:endParaRPr lang="en-MY" sz="900" b="1" dirty="0">
                        <a:solidFill>
                          <a:schemeClr val="tx1"/>
                        </a:solidFill>
                        <a:latin typeface="Tw Cen MT" panose="020B06020201040206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algn="ctr"/>
                      <a:r>
                        <a:rPr lang="en-US" sz="900" b="1" dirty="0" smtClean="0">
                          <a:solidFill>
                            <a:schemeClr val="tx1"/>
                          </a:solidFill>
                          <a:latin typeface="Tw Cen MT" panose="020B0602020104020603" pitchFamily="34" charset="0"/>
                        </a:rPr>
                        <a:t>Existing Entrepreneur</a:t>
                      </a:r>
                      <a:endParaRPr lang="en-MY" sz="900" b="1" dirty="0">
                        <a:solidFill>
                          <a:schemeClr val="tx1"/>
                        </a:solidFill>
                        <a:latin typeface="Tw Cen MT" panose="020B06020201040206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MY"/>
                    </a:p>
                  </a:txBody>
                  <a:tcPr/>
                </a:tc>
                <a:tc gridSpan="2">
                  <a:txBody>
                    <a:bodyPr/>
                    <a:lstStyle/>
                    <a:p>
                      <a:pPr algn="ctr"/>
                      <a:r>
                        <a:rPr lang="en-US" sz="900" b="1" dirty="0" smtClean="0">
                          <a:solidFill>
                            <a:schemeClr val="tx1"/>
                          </a:solidFill>
                          <a:latin typeface="Tw Cen MT" panose="020B0602020104020603" pitchFamily="34" charset="0"/>
                        </a:rPr>
                        <a:t>Aspiring Youth</a:t>
                      </a:r>
                      <a:endParaRPr lang="en-MY" sz="900" b="1" dirty="0">
                        <a:solidFill>
                          <a:schemeClr val="tx1"/>
                        </a:solidFill>
                        <a:latin typeface="Tw Cen MT" panose="020B06020201040206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MY"/>
                    </a:p>
                  </a:txBody>
                  <a:tcPr/>
                </a:tc>
                <a:extLst>
                  <a:ext uri="{0D108BD9-81ED-4DB2-BD59-A6C34878D82A}">
                    <a16:rowId xmlns:a16="http://schemas.microsoft.com/office/drawing/2014/main" val="2546007185"/>
                  </a:ext>
                </a:extLst>
              </a:tr>
              <a:tr h="149226">
                <a:tc vMerge="1">
                  <a:txBody>
                    <a:bodyPr/>
                    <a:lstStyle/>
                    <a:p>
                      <a:pPr algn="ct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900" b="1" dirty="0" smtClean="0">
                          <a:solidFill>
                            <a:schemeClr val="tx1"/>
                          </a:solidFill>
                          <a:latin typeface="Tw Cen MT" panose="020B0602020104020603" pitchFamily="34" charset="0"/>
                        </a:rPr>
                        <a:t>Programs</a:t>
                      </a:r>
                      <a:endParaRPr lang="en-MY" sz="900" b="1" dirty="0">
                        <a:solidFill>
                          <a:schemeClr val="tx1"/>
                        </a:solidFill>
                        <a:latin typeface="Tw Cen MT" panose="020B06020201040206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No. of Participant</a:t>
                      </a:r>
                      <a:endParaRPr kumimoji="0" lang="en-MY" sz="900" b="1"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Tw Cen MT" panose="020B0602020104020603" pitchFamily="34" charset="0"/>
                        </a:rPr>
                        <a:t>Programs</a:t>
                      </a:r>
                      <a:endParaRPr lang="en-MY" sz="900" b="1" dirty="0" smtClean="0">
                        <a:solidFill>
                          <a:schemeClr val="tx1"/>
                        </a:solidFill>
                        <a:latin typeface="Tw Cen MT" panose="020B06020201040206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No. of Participant</a:t>
                      </a:r>
                      <a:endParaRPr kumimoji="0" lang="en-MY" sz="900" b="1"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42539612"/>
                  </a:ext>
                </a:extLst>
              </a:tr>
              <a:tr h="328297">
                <a:tc>
                  <a:txBody>
                    <a:bodyPr/>
                    <a:lstStyle/>
                    <a:p>
                      <a:pPr algn="ctr"/>
                      <a:r>
                        <a:rPr lang="en-US" sz="900" dirty="0" smtClean="0">
                          <a:solidFill>
                            <a:schemeClr val="tx1"/>
                          </a:solidFill>
                          <a:latin typeface="Tw Cen MT" panose="020B0602020104020603" pitchFamily="34" charset="0"/>
                        </a:rPr>
                        <a:t>CEDAR</a:t>
                      </a:r>
                    </a:p>
                    <a:p>
                      <a:pPr algn="ctr"/>
                      <a:r>
                        <a:rPr lang="en-US" sz="900" dirty="0" smtClean="0">
                          <a:solidFill>
                            <a:schemeClr val="tx1"/>
                          </a:solidFill>
                          <a:latin typeface="Tw Cen MT" panose="020B0602020104020603" pitchFamily="34" charset="0"/>
                        </a:rPr>
                        <a:t>(Centre For Entrepreneur Development &amp; Research)</a:t>
                      </a:r>
                      <a:endParaRPr lang="en-MY" sz="900"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defTabSz="685800" rtl="0" eaLnBrk="1" latinLnBrk="0" hangingPunct="1"/>
                      <a:r>
                        <a:rPr lang="en-MY" sz="900" kern="1200" dirty="0" smtClean="0">
                          <a:solidFill>
                            <a:schemeClr val="tx1"/>
                          </a:solidFill>
                          <a:latin typeface="Tw Cen MT" panose="020B0602020104020603" pitchFamily="34" charset="0"/>
                          <a:ea typeface="+mn-ea"/>
                          <a:cs typeface="+mn-cs"/>
                        </a:rPr>
                        <a:t>Vendor</a:t>
                      </a:r>
                      <a:r>
                        <a:rPr lang="en-MY" sz="900" kern="1200" baseline="0" dirty="0" smtClean="0">
                          <a:solidFill>
                            <a:schemeClr val="tx1"/>
                          </a:solidFill>
                          <a:latin typeface="Tw Cen MT" panose="020B0602020104020603" pitchFamily="34" charset="0"/>
                          <a:ea typeface="+mn-ea"/>
                          <a:cs typeface="+mn-cs"/>
                        </a:rPr>
                        <a:t> Development Programme</a:t>
                      </a:r>
                      <a:endParaRPr lang="en-MY" sz="900" kern="1200" dirty="0" smtClean="0">
                        <a:solidFill>
                          <a:schemeClr val="tx1"/>
                        </a:solidFill>
                        <a:latin typeface="Tw Cen MT" panose="020B0602020104020603"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defTabSz="685800" rtl="0" eaLnBrk="1" latinLnBrk="0" hangingPunct="1"/>
                      <a:r>
                        <a:rPr lang="en-MY" sz="900" kern="1200" dirty="0" smtClean="0">
                          <a:solidFill>
                            <a:schemeClr val="tx1"/>
                          </a:solidFill>
                          <a:latin typeface="Tw Cen MT" panose="020B0602020104020603" pitchFamily="34" charset="0"/>
                          <a:ea typeface="+mn-ea"/>
                          <a:cs typeface="+mn-cs"/>
                        </a:rPr>
                        <a:t>42</a:t>
                      </a:r>
                      <a:endParaRPr lang="en-US" sz="900" kern="1200" dirty="0" smtClean="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900" dirty="0" smtClean="0">
                          <a:solidFill>
                            <a:schemeClr val="tx1"/>
                          </a:solidFill>
                          <a:latin typeface="Tw Cen MT" panose="020B0602020104020603" pitchFamily="34" charset="0"/>
                        </a:rPr>
                        <a:t>-</a:t>
                      </a:r>
                      <a:endParaRPr lang="en-MY" sz="900" dirty="0">
                        <a:solidFill>
                          <a:schemeClr val="tx1"/>
                        </a:solidFill>
                        <a:latin typeface="Tw Cen MT" panose="020B06020201040206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900" dirty="0" smtClean="0">
                          <a:solidFill>
                            <a:schemeClr val="tx1"/>
                          </a:solidFill>
                          <a:latin typeface="Tw Cen MT" panose="020B0602020104020603" pitchFamily="34" charset="0"/>
                        </a:rPr>
                        <a:t>-</a:t>
                      </a:r>
                      <a:endParaRPr lang="en-MY" sz="900" dirty="0">
                        <a:solidFill>
                          <a:schemeClr val="tx1"/>
                        </a:solidFill>
                        <a:latin typeface="Tw Cen MT" panose="020B06020201040206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9228731"/>
                  </a:ext>
                </a:extLst>
              </a:tr>
              <a:tr h="417832">
                <a:tc>
                  <a:txBody>
                    <a:bodyPr/>
                    <a:lstStyle/>
                    <a:p>
                      <a:pPr algn="ctr"/>
                      <a:r>
                        <a:rPr lang="en-US" sz="900" dirty="0" smtClean="0">
                          <a:solidFill>
                            <a:schemeClr val="tx1"/>
                          </a:solidFill>
                          <a:latin typeface="Tw Cen MT" panose="020B0602020104020603" pitchFamily="34" charset="0"/>
                        </a:rPr>
                        <a:t>ABM</a:t>
                      </a:r>
                      <a:endParaRPr lang="en-MY" sz="900" dirty="0">
                        <a:solidFill>
                          <a:schemeClr val="tx1"/>
                        </a:solidFill>
                        <a:latin typeface="Tw Cen MT" panose="020B06020201040206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685800" rtl="0" eaLnBrk="1" latinLnBrk="0" hangingPunct="1"/>
                      <a:r>
                        <a:rPr lang="en-US" sz="900" kern="1200" dirty="0" smtClean="0">
                          <a:solidFill>
                            <a:schemeClr val="tx1"/>
                          </a:solidFill>
                          <a:latin typeface="Tw Cen MT" panose="020B0602020104020603" pitchFamily="34" charset="0"/>
                          <a:ea typeface="+mn-ea"/>
                          <a:cs typeface="+mn-cs"/>
                        </a:rPr>
                        <a:t>-</a:t>
                      </a:r>
                      <a:endParaRPr lang="en-MY" sz="9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685800" rtl="0" eaLnBrk="1" latinLnBrk="0" hangingPunct="1"/>
                      <a:endParaRPr lang="en-MY" sz="900" kern="1200" dirty="0">
                        <a:solidFill>
                          <a:schemeClr val="tx1"/>
                        </a:solidFill>
                        <a:latin typeface="Tw Cen MT" panose="020B0602020104020603"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MY" sz="900" dirty="0" smtClean="0">
                          <a:solidFill>
                            <a:schemeClr val="tx1"/>
                          </a:solidFill>
                          <a:latin typeface="Tw Cen MT" panose="020B0602020104020603" pitchFamily="34" charset="0"/>
                        </a:rPr>
                        <a:t>Entrepreneurship</a:t>
                      </a:r>
                      <a:r>
                        <a:rPr lang="en-MY" sz="900" baseline="0" dirty="0" smtClean="0">
                          <a:solidFill>
                            <a:schemeClr val="tx1"/>
                          </a:solidFill>
                          <a:latin typeface="Tw Cen MT" panose="020B0602020104020603" pitchFamily="34" charset="0"/>
                        </a:rPr>
                        <a:t> Awareness Programme throughout Malaysia</a:t>
                      </a:r>
                      <a:r>
                        <a:rPr lang="en-US" sz="900" dirty="0" smtClean="0">
                          <a:solidFill>
                            <a:schemeClr val="tx1"/>
                          </a:solidFill>
                          <a:latin typeface="Tw Cen MT" panose="020B0602020104020603" pitchFamily="34" charset="0"/>
                        </a:rPr>
                        <a:t> </a:t>
                      </a:r>
                      <a:endParaRPr lang="en-MY" sz="900"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900" dirty="0" smtClean="0">
                        <a:solidFill>
                          <a:schemeClr val="tx1"/>
                        </a:solidFill>
                        <a:latin typeface="Tw Cen MT" panose="020B0602020104020603" pitchFamily="34" charset="0"/>
                      </a:endParaRPr>
                    </a:p>
                    <a:p>
                      <a:pPr algn="ctr"/>
                      <a:r>
                        <a:rPr lang="en-US" sz="900" dirty="0" smtClean="0">
                          <a:solidFill>
                            <a:schemeClr val="tx1"/>
                          </a:solidFill>
                          <a:latin typeface="Tw Cen MT" panose="020B0602020104020603" pitchFamily="34" charset="0"/>
                        </a:rPr>
                        <a:t>909</a:t>
                      </a:r>
                      <a:endParaRPr lang="en-MY" sz="900"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67172271"/>
                  </a:ext>
                </a:extLst>
              </a:tr>
              <a:tr h="149226">
                <a:tc gridSpan="2">
                  <a:txBody>
                    <a:bodyPr/>
                    <a:lstStyle/>
                    <a:p>
                      <a:pPr algn="ctr"/>
                      <a:r>
                        <a:rPr lang="en-US" sz="900" b="1" dirty="0" smtClean="0">
                          <a:solidFill>
                            <a:schemeClr val="tx1"/>
                          </a:solidFill>
                          <a:latin typeface="Tw Cen MT" panose="020B0602020104020603" pitchFamily="34" charset="0"/>
                        </a:rPr>
                        <a:t>TOTAL</a:t>
                      </a:r>
                      <a:endParaRPr lang="en-MY" sz="900" b="1"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r" defTabSz="685800" rtl="0" eaLnBrk="1" latinLnBrk="0" hangingPunct="1"/>
                      <a:endParaRPr lang="en-MY" sz="900" kern="1200" dirty="0">
                        <a:solidFill>
                          <a:schemeClr val="tx1"/>
                        </a:solidFill>
                        <a:latin typeface="Tw Cen MT" panose="020B0602020104020603"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solidFill>
                          <a:latin typeface="Tw Cen MT" panose="020B0602020104020603" pitchFamily="34" charset="0"/>
                          <a:ea typeface="+mn-ea"/>
                          <a:cs typeface="+mn-cs"/>
                        </a:rPr>
                        <a:t>42</a:t>
                      </a:r>
                      <a:endParaRPr lang="en-MY" sz="900" b="1" kern="1200" dirty="0" smtClean="0">
                        <a:solidFill>
                          <a:schemeClr val="tx1"/>
                        </a:solidFill>
                        <a:latin typeface="Tw Cen MT" panose="020B0602020104020603"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MY" sz="900" b="0"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909</a:t>
                      </a:r>
                      <a:endParaRPr kumimoji="0" lang="en-MY" sz="900" b="1"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3603531"/>
                  </a:ext>
                </a:extLst>
              </a:tr>
            </a:tbl>
          </a:graphicData>
        </a:graphic>
      </p:graphicFrame>
    </p:spTree>
    <p:extLst>
      <p:ext uri="{BB962C8B-B14F-4D97-AF65-F5344CB8AC3E}">
        <p14:creationId xmlns:p14="http://schemas.microsoft.com/office/powerpoint/2010/main" val="61099960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3821454"/>
            <a:ext cx="6857999" cy="6084546"/>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a:t>
                      </a:r>
                      <a:r>
                        <a:rPr lang="ms-MY" sz="1000" b="0" baseline="0" dirty="0" smtClean="0">
                          <a:solidFill>
                            <a:schemeClr val="tx1"/>
                          </a:solidFill>
                          <a:latin typeface="Tw Cen MT" panose="020B0602020104020603" pitchFamily="34" charset="0"/>
                        </a:rPr>
                        <a:t> Ida Zuraida Mohd Yusoff</a:t>
                      </a:r>
                      <a:endParaRPr lang="ms-MY" sz="1000" b="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Azizah Md Yusof</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Azmi Dzulkifli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98318"/>
          <a:ext cx="4763388" cy="1179643"/>
        </p:xfrm>
        <a:graphic>
          <a:graphicData uri="http://schemas.openxmlformats.org/drawingml/2006/table">
            <a:tbl>
              <a:tblPr firstRow="1" bandRow="1">
                <a:tableStyleId>{5C22544A-7EE6-4342-B048-85BDC9FD1C3A}</a:tableStyleId>
              </a:tblPr>
              <a:tblGrid>
                <a:gridCol w="4763388">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fontAlgn="auto">
                        <a:spcBef>
                          <a:spcPts val="0"/>
                        </a:spcBef>
                        <a:spcAft>
                          <a:spcPts val="0"/>
                        </a:spcAft>
                        <a:defRPr/>
                      </a:pPr>
                      <a:r>
                        <a:rPr lang="en-MY" sz="1000" b="0" kern="1200" dirty="0" smtClean="0">
                          <a:solidFill>
                            <a:schemeClr val="tx1"/>
                          </a:solidFill>
                          <a:latin typeface="Tw Cen MT" panose="020B0602020104020603" pitchFamily="34" charset="0"/>
                          <a:ea typeface="+mn-ea"/>
                          <a:cs typeface="+mn-cs"/>
                        </a:rPr>
                        <a:t>800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construction entrepreneurs receive Financial Assistance by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P6 - Advance SME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capacity and capability-building</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85725" y="3826912"/>
            <a:ext cx="6667500" cy="707886"/>
          </a:xfrm>
          <a:prstGeom prst="rect">
            <a:avLst/>
          </a:prstGeom>
          <a:noFill/>
        </p:spPr>
        <p:txBody>
          <a:bodyPr wrap="square" rtlCol="0">
            <a:spAutoFit/>
          </a:bodyPr>
          <a:lstStyle/>
          <a:p>
            <a:r>
              <a:rPr lang="en-US" sz="1000" dirty="0">
                <a:latin typeface="Tw Cen MT" panose="020B0602020104020603" pitchFamily="34" charset="0"/>
              </a:rPr>
              <a:t>This KPI is under the purview of IWG14.</a:t>
            </a:r>
          </a:p>
          <a:p>
            <a:endParaRPr lang="en-MY" sz="500" dirty="0" smtClean="0">
              <a:latin typeface="Tw Cen MT" panose="020B0602020104020603" pitchFamily="34" charset="0"/>
            </a:endParaRPr>
          </a:p>
          <a:p>
            <a:pPr algn="just"/>
            <a:r>
              <a:rPr lang="en-MY" sz="1000" dirty="0" smtClean="0">
                <a:latin typeface="Tw Cen MT" panose="020B0602020104020603" pitchFamily="34" charset="0"/>
              </a:rPr>
              <a:t>As </a:t>
            </a:r>
            <a:r>
              <a:rPr lang="en-MY" sz="1000" dirty="0">
                <a:latin typeface="Tw Cen MT" panose="020B0602020104020603" pitchFamily="34" charset="0"/>
              </a:rPr>
              <a:t>of </a:t>
            </a:r>
            <a:r>
              <a:rPr lang="en-MY" sz="1000" dirty="0" smtClean="0">
                <a:latin typeface="Tw Cen MT" panose="020B0602020104020603" pitchFamily="34" charset="0"/>
              </a:rPr>
              <a:t>Q2 2018, 154 </a:t>
            </a:r>
            <a:r>
              <a:rPr lang="en-MY" sz="1000" dirty="0" err="1">
                <a:latin typeface="Tw Cen MT" panose="020B0602020104020603" pitchFamily="34" charset="0"/>
              </a:rPr>
              <a:t>Bumiputera</a:t>
            </a:r>
            <a:r>
              <a:rPr lang="en-MY" sz="1000" dirty="0">
                <a:latin typeface="Tw Cen MT" panose="020B0602020104020603" pitchFamily="34" charset="0"/>
              </a:rPr>
              <a:t> construction entrepreneurs have received financial </a:t>
            </a:r>
            <a:r>
              <a:rPr lang="en-MY" sz="1000" dirty="0" smtClean="0">
                <a:latin typeface="Tw Cen MT" panose="020B0602020104020603" pitchFamily="34" charset="0"/>
              </a:rPr>
              <a:t>assistance worth RM146.7 </a:t>
            </a:r>
            <a:r>
              <a:rPr lang="en-MY" sz="1000" dirty="0" err="1" smtClean="0">
                <a:latin typeface="Tw Cen MT" panose="020B0602020104020603" pitchFamily="34" charset="0"/>
              </a:rPr>
              <a:t>Mn</a:t>
            </a:r>
            <a:r>
              <a:rPr lang="en-MY" sz="1000" dirty="0" smtClean="0">
                <a:latin typeface="Tw Cen MT" panose="020B0602020104020603" pitchFamily="34" charset="0"/>
              </a:rPr>
              <a:t> </a:t>
            </a:r>
            <a:r>
              <a:rPr lang="en-MY" sz="1000" dirty="0">
                <a:latin typeface="Tw Cen MT" panose="020B0602020104020603" pitchFamily="34" charset="0"/>
              </a:rPr>
              <a:t>from the following agencies / </a:t>
            </a:r>
            <a:r>
              <a:rPr lang="en-MY" sz="1000" dirty="0" smtClean="0">
                <a:latin typeface="Tw Cen MT" panose="020B0602020104020603" pitchFamily="34" charset="0"/>
              </a:rPr>
              <a:t>institutions as follows:</a:t>
            </a:r>
            <a:endParaRPr lang="en-MY" sz="1000" dirty="0">
              <a:latin typeface="Tw Cen MT" panose="020B0602020104020603" pitchFamily="34" charset="0"/>
            </a:endParaRPr>
          </a:p>
          <a:p>
            <a:endParaRPr lang="en-MY" sz="500" dirty="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P6-093</a:t>
            </a:r>
            <a:endParaRPr lang="ms-MY" sz="2800" dirty="0">
              <a:solidFill>
                <a:schemeClr val="bg1"/>
              </a:solidFill>
            </a:endParaRPr>
          </a:p>
        </p:txBody>
      </p:sp>
      <p:sp>
        <p:nvSpPr>
          <p:cNvPr id="15" name="TextBox 14"/>
          <p:cNvSpPr txBox="1"/>
          <p:nvPr/>
        </p:nvSpPr>
        <p:spPr>
          <a:xfrm>
            <a:off x="0" y="3589987"/>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1499885"/>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71600">
                  <a:extLst>
                    <a:ext uri="{9D8B030D-6E8A-4147-A177-3AD203B41FA5}">
                      <a16:colId xmlns:a16="http://schemas.microsoft.com/office/drawing/2014/main" val="3372148144"/>
                    </a:ext>
                  </a:extLst>
                </a:gridCol>
                <a:gridCol w="1371600">
                  <a:extLst>
                    <a:ext uri="{9D8B030D-6E8A-4147-A177-3AD203B41FA5}">
                      <a16:colId xmlns:a16="http://schemas.microsoft.com/office/drawing/2014/main" val="384475541"/>
                    </a:ext>
                  </a:extLst>
                </a:gridCol>
                <a:gridCol w="1382233">
                  <a:extLst>
                    <a:ext uri="{9D8B030D-6E8A-4147-A177-3AD203B41FA5}">
                      <a16:colId xmlns:a16="http://schemas.microsoft.com/office/drawing/2014/main" val="3666211108"/>
                    </a:ext>
                  </a:extLst>
                </a:gridCol>
                <a:gridCol w="1360969">
                  <a:extLst>
                    <a:ext uri="{9D8B030D-6E8A-4147-A177-3AD203B41FA5}">
                      <a16:colId xmlns:a16="http://schemas.microsoft.com/office/drawing/2014/main" val="2017577163"/>
                    </a:ext>
                  </a:extLst>
                </a:gridCol>
              </a:tblGrid>
              <a:tr h="267962">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22.5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22.5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22.5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22.5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134125">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Funding mechanism (by TERAJU) approved by IWG14</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231F20"/>
                          </a:solidFill>
                          <a:latin typeface="Tw Cen MT" pitchFamily="34" charset="0"/>
                        </a:rPr>
                        <a:t>200 </a:t>
                      </a:r>
                      <a:r>
                        <a:rPr lang="en-MY" sz="900" dirty="0" err="1" smtClean="0">
                          <a:solidFill>
                            <a:srgbClr val="231F20"/>
                          </a:solidFill>
                          <a:latin typeface="Tw Cen MT" pitchFamily="34" charset="0"/>
                        </a:rPr>
                        <a:t>Bumiputera</a:t>
                      </a:r>
                      <a:r>
                        <a:rPr lang="en-MY" sz="900" dirty="0" smtClean="0">
                          <a:solidFill>
                            <a:srgbClr val="231F20"/>
                          </a:solidFill>
                          <a:latin typeface="Tw Cen MT" pitchFamily="34" charset="0"/>
                        </a:rPr>
                        <a:t> construction entrepreneurs receive Financial Assistance</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231F20"/>
                          </a:solidFill>
                          <a:latin typeface="Tw Cen MT" pitchFamily="34" charset="0"/>
                        </a:rPr>
                        <a:t>200 </a:t>
                      </a:r>
                      <a:r>
                        <a:rPr lang="en-MY" sz="900" dirty="0" err="1" smtClean="0">
                          <a:solidFill>
                            <a:srgbClr val="231F20"/>
                          </a:solidFill>
                          <a:latin typeface="Tw Cen MT" pitchFamily="34" charset="0"/>
                        </a:rPr>
                        <a:t>Bumiputera</a:t>
                      </a:r>
                      <a:r>
                        <a:rPr lang="en-MY" sz="900" dirty="0" smtClean="0">
                          <a:solidFill>
                            <a:srgbClr val="231F20"/>
                          </a:solidFill>
                          <a:latin typeface="Tw Cen MT" pitchFamily="34" charset="0"/>
                        </a:rPr>
                        <a:t> construction entrepreneurs receive Financial Assistance</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231F20"/>
                          </a:solidFill>
                          <a:latin typeface="Tw Cen MT" pitchFamily="34" charset="0"/>
                        </a:rPr>
                        <a:t>200 </a:t>
                      </a:r>
                      <a:r>
                        <a:rPr lang="en-MY" sz="900" dirty="0" err="1" smtClean="0">
                          <a:solidFill>
                            <a:srgbClr val="231F20"/>
                          </a:solidFill>
                          <a:latin typeface="Tw Cen MT" pitchFamily="34" charset="0"/>
                        </a:rPr>
                        <a:t>Bumiputera</a:t>
                      </a:r>
                      <a:r>
                        <a:rPr lang="en-MY" sz="900" dirty="0" smtClean="0">
                          <a:solidFill>
                            <a:srgbClr val="231F20"/>
                          </a:solidFill>
                          <a:latin typeface="Tw Cen MT" pitchFamily="34" charset="0"/>
                        </a:rPr>
                        <a:t> construction entrepreneurs receive Financial Assistance</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231F20"/>
                          </a:solidFill>
                          <a:latin typeface="Tw Cen MT" pitchFamily="34" charset="0"/>
                        </a:rPr>
                        <a:t>200 </a:t>
                      </a:r>
                      <a:r>
                        <a:rPr lang="en-MY" sz="900" dirty="0" err="1" smtClean="0">
                          <a:solidFill>
                            <a:srgbClr val="231F20"/>
                          </a:solidFill>
                          <a:latin typeface="Tw Cen MT" pitchFamily="34" charset="0"/>
                        </a:rPr>
                        <a:t>Bumiputera</a:t>
                      </a:r>
                      <a:r>
                        <a:rPr lang="en-MY" sz="900" dirty="0" smtClean="0">
                          <a:solidFill>
                            <a:srgbClr val="231F20"/>
                          </a:solidFill>
                          <a:latin typeface="Tw Cen MT" pitchFamily="34" charset="0"/>
                        </a:rPr>
                        <a:t> construction entrepreneurs receive Financial Assistance</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240912777"/>
              </p:ext>
            </p:extLst>
          </p:nvPr>
        </p:nvGraphicFramePr>
        <p:xfrm>
          <a:off x="190500" y="4569634"/>
          <a:ext cx="6457951" cy="2926541"/>
        </p:xfrm>
        <a:graphic>
          <a:graphicData uri="http://schemas.openxmlformats.org/drawingml/2006/table">
            <a:tbl>
              <a:tblPr firstRow="1" bandRow="1">
                <a:tableStyleId>{5C22544A-7EE6-4342-B048-85BDC9FD1C3A}</a:tableStyleId>
              </a:tblPr>
              <a:tblGrid>
                <a:gridCol w="683040">
                  <a:extLst>
                    <a:ext uri="{9D8B030D-6E8A-4147-A177-3AD203B41FA5}">
                      <a16:colId xmlns:a16="http://schemas.microsoft.com/office/drawing/2014/main" val="3366137138"/>
                    </a:ext>
                  </a:extLst>
                </a:gridCol>
                <a:gridCol w="2459535">
                  <a:extLst>
                    <a:ext uri="{9D8B030D-6E8A-4147-A177-3AD203B41FA5}">
                      <a16:colId xmlns:a16="http://schemas.microsoft.com/office/drawing/2014/main" val="116348213"/>
                    </a:ext>
                  </a:extLst>
                </a:gridCol>
                <a:gridCol w="1657688">
                  <a:extLst>
                    <a:ext uri="{9D8B030D-6E8A-4147-A177-3AD203B41FA5}">
                      <a16:colId xmlns:a16="http://schemas.microsoft.com/office/drawing/2014/main" val="6907037"/>
                    </a:ext>
                  </a:extLst>
                </a:gridCol>
                <a:gridCol w="1657688">
                  <a:extLst>
                    <a:ext uri="{9D8B030D-6E8A-4147-A177-3AD203B41FA5}">
                      <a16:colId xmlns:a16="http://schemas.microsoft.com/office/drawing/2014/main" val="1097644028"/>
                    </a:ext>
                  </a:extLst>
                </a:gridCol>
              </a:tblGrid>
              <a:tr h="189157">
                <a:tc rowSpan="2">
                  <a:txBody>
                    <a:bodyPr/>
                    <a:lstStyle/>
                    <a:p>
                      <a:pPr algn="ctr"/>
                      <a:r>
                        <a:rPr lang="en-US" sz="900" kern="1200" dirty="0" smtClean="0">
                          <a:solidFill>
                            <a:schemeClr val="tx1"/>
                          </a:solidFill>
                          <a:latin typeface="Tw Cen MT" pitchFamily="34" charset="0"/>
                          <a:ea typeface="+mn-ea"/>
                          <a:cs typeface="+mn-cs"/>
                        </a:rPr>
                        <a:t>NO</a:t>
                      </a: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2">
                  <a:txBody>
                    <a:bodyPr/>
                    <a:lstStyle/>
                    <a:p>
                      <a:pPr algn="ctr"/>
                      <a:r>
                        <a:rPr lang="en-US" sz="900" kern="1200" dirty="0" smtClean="0">
                          <a:solidFill>
                            <a:schemeClr val="tx1"/>
                          </a:solidFill>
                          <a:latin typeface="Tw Cen MT" pitchFamily="34" charset="0"/>
                          <a:ea typeface="+mn-ea"/>
                          <a:cs typeface="+mn-cs"/>
                        </a:rPr>
                        <a:t>FINANCIER</a:t>
                      </a: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algn="ctr"/>
                      <a:r>
                        <a:rPr lang="en-US" sz="900" kern="1200" dirty="0" smtClean="0">
                          <a:solidFill>
                            <a:schemeClr val="tx1"/>
                          </a:solidFill>
                          <a:latin typeface="Tw Cen MT" pitchFamily="34" charset="0"/>
                          <a:ea typeface="+mn-ea"/>
                          <a:cs typeface="+mn-cs"/>
                        </a:rPr>
                        <a:t>2018 (Q2)</a:t>
                      </a: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ctr"/>
                      <a:endParaRPr lang="en-MY" sz="750" kern="1200" dirty="0">
                        <a:solidFill>
                          <a:schemeClr val="bg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3523235329"/>
                  </a:ext>
                </a:extLst>
              </a:tr>
              <a:tr h="266747">
                <a:tc vMerge="1">
                  <a:txBody>
                    <a:bodyPr/>
                    <a:lstStyle/>
                    <a:p>
                      <a:pPr algn="ctr"/>
                      <a:endParaRPr lang="en-MY" sz="800" kern="1200" dirty="0">
                        <a:solidFill>
                          <a:schemeClr val="bg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vMerge="1">
                  <a:txBody>
                    <a:bodyPr/>
                    <a:lstStyle/>
                    <a:p>
                      <a:pPr algn="ctr"/>
                      <a:endParaRPr lang="en-MY" sz="800" kern="1200" dirty="0">
                        <a:solidFill>
                          <a:schemeClr val="bg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900" b="1" kern="1200" dirty="0" smtClean="0">
                          <a:solidFill>
                            <a:schemeClr val="tx1"/>
                          </a:solidFill>
                          <a:latin typeface="Tw Cen MT" pitchFamily="34" charset="0"/>
                          <a:ea typeface="+mn-ea"/>
                          <a:cs typeface="+mn-cs"/>
                        </a:rPr>
                        <a:t>NO.</a:t>
                      </a:r>
                      <a:r>
                        <a:rPr lang="en-US" sz="900" b="1" kern="1200" baseline="0" dirty="0" smtClean="0">
                          <a:solidFill>
                            <a:schemeClr val="tx1"/>
                          </a:solidFill>
                          <a:latin typeface="Tw Cen MT" pitchFamily="34" charset="0"/>
                          <a:ea typeface="+mn-ea"/>
                          <a:cs typeface="+mn-cs"/>
                        </a:rPr>
                        <a:t> OF BUMIPUTERA CONSTRUCTION ENTREPRENUERS</a:t>
                      </a:r>
                      <a:endParaRPr lang="en-MY" sz="900" b="1"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solidFill>
                          <a:latin typeface="Tw Cen MT" pitchFamily="34" charset="0"/>
                          <a:ea typeface="+mn-ea"/>
                          <a:cs typeface="+mn-cs"/>
                        </a:rPr>
                        <a:t>FUNDING</a:t>
                      </a:r>
                      <a:r>
                        <a:rPr lang="en-US" sz="900" b="1" kern="1200" baseline="0" dirty="0" smtClean="0">
                          <a:solidFill>
                            <a:schemeClr val="tx1"/>
                          </a:solidFill>
                          <a:latin typeface="Tw Cen MT" pitchFamily="34" charset="0"/>
                          <a:ea typeface="+mn-ea"/>
                          <a:cs typeface="+mn-cs"/>
                        </a:rPr>
                        <a:t> VALUE (RM)</a:t>
                      </a:r>
                      <a:endParaRPr lang="en-MY" sz="900" b="1" kern="1200" dirty="0" smtClean="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72962544"/>
                  </a:ext>
                </a:extLst>
              </a:tr>
              <a:tr h="290021">
                <a:tc>
                  <a:txBody>
                    <a:bodyPr/>
                    <a:lstStyle/>
                    <a:p>
                      <a:pPr algn="ctr"/>
                      <a:r>
                        <a:rPr lang="en-US" sz="900" dirty="0" smtClean="0">
                          <a:solidFill>
                            <a:schemeClr val="tx1"/>
                          </a:solidFill>
                          <a:latin typeface="Tw Cen MT" pitchFamily="34" charset="0"/>
                        </a:rPr>
                        <a:t>1</a:t>
                      </a:r>
                      <a:endParaRPr lang="en-MY" sz="90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66700" indent="-266700" algn="l">
                        <a:buFont typeface="+mj-lt"/>
                        <a:buNone/>
                      </a:pPr>
                      <a:r>
                        <a:rPr lang="en-US" sz="900" dirty="0" smtClean="0">
                          <a:solidFill>
                            <a:schemeClr val="tx1"/>
                          </a:solidFill>
                          <a:latin typeface="Tw Cen MT" pitchFamily="34" charset="0"/>
                        </a:rPr>
                        <a:t>TERAJU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0" dirty="0" smtClean="0">
                          <a:solidFill>
                            <a:schemeClr val="tx1"/>
                          </a:solidFill>
                          <a:latin typeface="Tw Cen MT" pitchFamily="34" charset="0"/>
                        </a:rPr>
                        <a:t>6</a:t>
                      </a:r>
                      <a:endParaRPr lang="en-MY" sz="900" b="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0" dirty="0" smtClean="0">
                          <a:solidFill>
                            <a:schemeClr val="tx1"/>
                          </a:solidFill>
                          <a:latin typeface="Tw Cen MT" pitchFamily="34" charset="0"/>
                        </a:rPr>
                        <a:t>8.8Mn</a:t>
                      </a:r>
                      <a:endParaRPr lang="en-MY" sz="900" b="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1234108"/>
                  </a:ext>
                </a:extLst>
              </a:tr>
              <a:tr h="189157">
                <a:tc>
                  <a:txBody>
                    <a:bodyPr/>
                    <a:lstStyle/>
                    <a:p>
                      <a:pPr algn="ctr"/>
                      <a:r>
                        <a:rPr lang="en-US" sz="900" dirty="0" smtClean="0">
                          <a:solidFill>
                            <a:schemeClr val="tx1"/>
                          </a:solidFill>
                          <a:latin typeface="Tw Cen MT" pitchFamily="34" charset="0"/>
                        </a:rPr>
                        <a:t>2</a:t>
                      </a:r>
                      <a:endParaRPr lang="en-MY" sz="90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7800" indent="-177800" algn="l">
                        <a:buFont typeface="+mj-lt"/>
                        <a:buNone/>
                      </a:pPr>
                      <a:r>
                        <a:rPr lang="en-US" sz="900" dirty="0" smtClean="0">
                          <a:solidFill>
                            <a:schemeClr val="tx1"/>
                          </a:solidFill>
                          <a:latin typeface="Tw Cen MT" pitchFamily="34" charset="0"/>
                        </a:rPr>
                        <a:t>KEMENTERIAN</a:t>
                      </a:r>
                      <a:r>
                        <a:rPr lang="en-US" sz="900" baseline="0" dirty="0" smtClean="0">
                          <a:solidFill>
                            <a:schemeClr val="tx1"/>
                          </a:solidFill>
                          <a:latin typeface="Tw Cen MT" pitchFamily="34" charset="0"/>
                        </a:rPr>
                        <a:t> KERJA RAYA (KKR) via</a:t>
                      </a:r>
                    </a:p>
                    <a:p>
                      <a:pPr marL="0" indent="0" algn="l">
                        <a:buFont typeface="+mj-lt"/>
                        <a:buNone/>
                      </a:pPr>
                      <a:r>
                        <a:rPr lang="en-MY" sz="900" dirty="0" smtClean="0">
                          <a:solidFill>
                            <a:schemeClr val="tx1"/>
                          </a:solidFill>
                          <a:latin typeface="Tw Cen MT" pitchFamily="34" charset="0"/>
                        </a:rPr>
                        <a:t>Skim Kumpulan Wang </a:t>
                      </a:r>
                      <a:r>
                        <a:rPr lang="en-MY" sz="900" dirty="0" err="1" smtClean="0">
                          <a:solidFill>
                            <a:schemeClr val="tx1"/>
                          </a:solidFill>
                          <a:latin typeface="Tw Cen MT" pitchFamily="34" charset="0"/>
                        </a:rPr>
                        <a:t>Amanah</a:t>
                      </a:r>
                      <a:r>
                        <a:rPr lang="en-MY" sz="900" dirty="0" smtClean="0">
                          <a:solidFill>
                            <a:schemeClr val="tx1"/>
                          </a:solidFill>
                          <a:latin typeface="Tw Cen MT" pitchFamily="34" charset="0"/>
                        </a:rPr>
                        <a:t> </a:t>
                      </a:r>
                      <a:r>
                        <a:rPr lang="en-MY" sz="900" dirty="0" err="1" smtClean="0">
                          <a:solidFill>
                            <a:schemeClr val="tx1"/>
                          </a:solidFill>
                          <a:latin typeface="Tw Cen MT" pitchFamily="34" charset="0"/>
                        </a:rPr>
                        <a:t>Kontraktor</a:t>
                      </a:r>
                      <a:r>
                        <a:rPr lang="en-MY" sz="900" dirty="0" smtClean="0">
                          <a:solidFill>
                            <a:schemeClr val="tx1"/>
                          </a:solidFill>
                          <a:latin typeface="Tw Cen MT" pitchFamily="34" charset="0"/>
                        </a:rPr>
                        <a:t> (SKWAK) </a:t>
                      </a:r>
                      <a:endParaRPr lang="en-US" sz="900" dirty="0" smtClean="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0" dirty="0" smtClean="0">
                          <a:solidFill>
                            <a:schemeClr val="tx1"/>
                          </a:solidFill>
                          <a:latin typeface="Tw Cen MT" pitchFamily="34" charset="0"/>
                        </a:rPr>
                        <a:t>7</a:t>
                      </a:r>
                      <a:endParaRPr lang="en-MY" sz="900" b="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0" dirty="0" smtClean="0">
                          <a:solidFill>
                            <a:schemeClr val="tx1"/>
                          </a:solidFill>
                          <a:latin typeface="Tw Cen MT" pitchFamily="34" charset="0"/>
                        </a:rPr>
                        <a:t>2.8</a:t>
                      </a:r>
                      <a:r>
                        <a:rPr lang="en-US" sz="900" b="0" baseline="0" dirty="0" smtClean="0">
                          <a:solidFill>
                            <a:schemeClr val="tx1"/>
                          </a:solidFill>
                          <a:latin typeface="Tw Cen MT" pitchFamily="34" charset="0"/>
                        </a:rPr>
                        <a:t>Mn</a:t>
                      </a:r>
                      <a:endParaRPr lang="en-MY" sz="900" b="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9555230"/>
                  </a:ext>
                </a:extLst>
              </a:tr>
              <a:tr h="189157">
                <a:tc>
                  <a:txBody>
                    <a:bodyPr/>
                    <a:lstStyle/>
                    <a:p>
                      <a:pPr algn="ctr"/>
                      <a:r>
                        <a:rPr lang="en-US" sz="900" dirty="0" smtClean="0">
                          <a:solidFill>
                            <a:schemeClr val="tx1"/>
                          </a:solidFill>
                          <a:latin typeface="Tw Cen MT" pitchFamily="34" charset="0"/>
                        </a:rPr>
                        <a:t>3</a:t>
                      </a:r>
                      <a:endParaRPr lang="en-MY" sz="90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l">
                        <a:buFont typeface="+mj-lt"/>
                        <a:buNone/>
                      </a:pPr>
                      <a:r>
                        <a:rPr lang="en-US" sz="900" dirty="0" smtClean="0">
                          <a:solidFill>
                            <a:schemeClr val="tx1"/>
                          </a:solidFill>
                          <a:latin typeface="Tw Cen MT" pitchFamily="34" charset="0"/>
                        </a:rPr>
                        <a:t>PERBADANAN</a:t>
                      </a:r>
                      <a:r>
                        <a:rPr lang="en-US" sz="900" baseline="0" dirty="0" smtClean="0">
                          <a:solidFill>
                            <a:schemeClr val="tx1"/>
                          </a:solidFill>
                          <a:latin typeface="Tw Cen MT" pitchFamily="34" charset="0"/>
                        </a:rPr>
                        <a:t> USAHAWAN NASIONAL BERHAD (PUNB)</a:t>
                      </a:r>
                      <a:endParaRPr lang="en-US" sz="900" dirty="0" smtClean="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0" dirty="0" smtClean="0">
                          <a:solidFill>
                            <a:schemeClr val="tx1"/>
                          </a:solidFill>
                          <a:latin typeface="Tw Cen MT" pitchFamily="34" charset="0"/>
                        </a:rPr>
                        <a:t>4</a:t>
                      </a:r>
                      <a:endParaRPr lang="en-MY" sz="900" b="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0" dirty="0" smtClean="0">
                          <a:solidFill>
                            <a:schemeClr val="tx1"/>
                          </a:solidFill>
                          <a:latin typeface="Tw Cen MT" pitchFamily="34" charset="0"/>
                        </a:rPr>
                        <a:t>4.1Mn</a:t>
                      </a:r>
                      <a:endParaRPr lang="en-MY" sz="900" b="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4217020"/>
                  </a:ext>
                </a:extLst>
              </a:tr>
              <a:tr h="189157">
                <a:tc>
                  <a:txBody>
                    <a:bodyPr/>
                    <a:lstStyle/>
                    <a:p>
                      <a:pPr algn="ctr"/>
                      <a:r>
                        <a:rPr lang="en-US" sz="900" dirty="0" smtClean="0">
                          <a:solidFill>
                            <a:schemeClr val="tx1"/>
                          </a:solidFill>
                          <a:latin typeface="Tw Cen MT" pitchFamily="34" charset="0"/>
                        </a:rPr>
                        <a:t>4</a:t>
                      </a:r>
                      <a:endParaRPr lang="en-MY" sz="90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l">
                        <a:buFont typeface="+mj-lt"/>
                        <a:buNone/>
                      </a:pPr>
                      <a:r>
                        <a:rPr lang="en-US" sz="900" dirty="0" smtClean="0">
                          <a:solidFill>
                            <a:schemeClr val="tx1"/>
                          </a:solidFill>
                          <a:latin typeface="Tw Cen MT" pitchFamily="34" charset="0"/>
                        </a:rPr>
                        <a:t>MAJLIS</a:t>
                      </a:r>
                      <a:r>
                        <a:rPr lang="en-US" sz="900" baseline="0" dirty="0" smtClean="0">
                          <a:solidFill>
                            <a:schemeClr val="tx1"/>
                          </a:solidFill>
                          <a:latin typeface="Tw Cen MT" pitchFamily="34" charset="0"/>
                        </a:rPr>
                        <a:t> AMANAH RAKYAT (MARA) via </a:t>
                      </a:r>
                      <a:r>
                        <a:rPr lang="en-MY" sz="900" dirty="0" smtClean="0">
                          <a:solidFill>
                            <a:schemeClr val="tx1"/>
                          </a:solidFill>
                          <a:latin typeface="Tw Cen MT" pitchFamily="34" charset="0"/>
                        </a:rPr>
                        <a:t>PUTEK, SPIKE II, PUTERA &amp; </a:t>
                      </a:r>
                      <a:r>
                        <a:rPr lang="en-MY" sz="900" dirty="0" err="1" smtClean="0">
                          <a:solidFill>
                            <a:schemeClr val="tx1"/>
                          </a:solidFill>
                          <a:latin typeface="Tw Cen MT" pitchFamily="34" charset="0"/>
                        </a:rPr>
                        <a:t>Usahawan</a:t>
                      </a:r>
                      <a:r>
                        <a:rPr lang="en-MY" sz="900" dirty="0" smtClean="0">
                          <a:solidFill>
                            <a:schemeClr val="tx1"/>
                          </a:solidFill>
                          <a:latin typeface="Tw Cen MT" pitchFamily="34" charset="0"/>
                        </a:rPr>
                        <a:t> Hardware schemes</a:t>
                      </a:r>
                      <a:endParaRPr lang="en-US" sz="900" dirty="0" smtClean="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0" dirty="0" smtClean="0">
                          <a:solidFill>
                            <a:schemeClr val="tx1"/>
                          </a:solidFill>
                          <a:latin typeface="Tw Cen MT" pitchFamily="34" charset="0"/>
                        </a:rPr>
                        <a:t>42</a:t>
                      </a:r>
                      <a:endParaRPr lang="en-MY" sz="900" b="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0" dirty="0" smtClean="0">
                          <a:solidFill>
                            <a:schemeClr val="tx1"/>
                          </a:solidFill>
                          <a:latin typeface="Tw Cen MT" pitchFamily="34" charset="0"/>
                        </a:rPr>
                        <a:t>23Mn</a:t>
                      </a:r>
                      <a:endParaRPr lang="en-MY" sz="900" b="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7671484"/>
                  </a:ext>
                </a:extLst>
              </a:tr>
              <a:tr h="189157">
                <a:tc>
                  <a:txBody>
                    <a:bodyPr/>
                    <a:lstStyle/>
                    <a:p>
                      <a:pPr algn="ctr"/>
                      <a:r>
                        <a:rPr lang="en-US" sz="900" dirty="0" smtClean="0">
                          <a:solidFill>
                            <a:schemeClr val="tx1"/>
                          </a:solidFill>
                          <a:latin typeface="Tw Cen MT" pitchFamily="34" charset="0"/>
                        </a:rPr>
                        <a:t>5</a:t>
                      </a:r>
                      <a:endParaRPr lang="en-MY" sz="90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l">
                        <a:buFont typeface="+mj-lt"/>
                        <a:buNone/>
                      </a:pPr>
                      <a:r>
                        <a:rPr lang="en-US" sz="900" dirty="0" smtClean="0">
                          <a:solidFill>
                            <a:schemeClr val="tx1"/>
                          </a:solidFill>
                          <a:latin typeface="Tw Cen MT" pitchFamily="34" charset="0"/>
                        </a:rPr>
                        <a:t>CREDIT GUARANTEE CORPORATION</a:t>
                      </a:r>
                      <a:r>
                        <a:rPr lang="en-US" sz="900" baseline="0" dirty="0" smtClean="0">
                          <a:solidFill>
                            <a:schemeClr val="tx1"/>
                          </a:solidFill>
                          <a:latin typeface="Tw Cen MT" pitchFamily="34" charset="0"/>
                        </a:rPr>
                        <a:t> MALAYSIA BHD (CGC)</a:t>
                      </a:r>
                      <a:endParaRPr lang="en-US" sz="900" dirty="0" smtClean="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0" dirty="0" smtClean="0">
                          <a:solidFill>
                            <a:schemeClr val="tx1"/>
                          </a:solidFill>
                          <a:latin typeface="Tw Cen MT" pitchFamily="34" charset="0"/>
                        </a:rPr>
                        <a:t>95</a:t>
                      </a:r>
                      <a:endParaRPr lang="en-MY" sz="900" b="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0" dirty="0" smtClean="0">
                          <a:solidFill>
                            <a:schemeClr val="tx1"/>
                          </a:solidFill>
                          <a:latin typeface="Tw Cen MT" pitchFamily="34" charset="0"/>
                        </a:rPr>
                        <a:t>108</a:t>
                      </a:r>
                      <a:r>
                        <a:rPr lang="en-US" sz="900" b="0" baseline="0" dirty="0" smtClean="0">
                          <a:solidFill>
                            <a:schemeClr val="tx1"/>
                          </a:solidFill>
                          <a:latin typeface="Tw Cen MT" pitchFamily="34" charset="0"/>
                        </a:rPr>
                        <a:t> </a:t>
                      </a:r>
                      <a:r>
                        <a:rPr lang="en-US" sz="900" b="0" baseline="0" dirty="0" err="1" smtClean="0">
                          <a:solidFill>
                            <a:schemeClr val="tx1"/>
                          </a:solidFill>
                          <a:latin typeface="Tw Cen MT" pitchFamily="34" charset="0"/>
                        </a:rPr>
                        <a:t>Mn</a:t>
                      </a:r>
                      <a:endParaRPr lang="en-MY" sz="900" b="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450981"/>
                  </a:ext>
                </a:extLst>
              </a:tr>
              <a:tr h="304800">
                <a:tc gridSpan="2">
                  <a:txBody>
                    <a:bodyPr/>
                    <a:lstStyle/>
                    <a:p>
                      <a:pPr algn="r"/>
                      <a:r>
                        <a:rPr lang="en-US" sz="900" b="1" dirty="0" smtClean="0">
                          <a:solidFill>
                            <a:schemeClr val="tx1"/>
                          </a:solidFill>
                          <a:latin typeface="Tw Cen MT" pitchFamily="34" charset="0"/>
                        </a:rPr>
                        <a:t>TOTAL</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MY"/>
                    </a:p>
                  </a:txBody>
                  <a:tcPr/>
                </a:tc>
                <a:tc>
                  <a:txBody>
                    <a:bodyPr/>
                    <a:lstStyle/>
                    <a:p>
                      <a:pPr algn="ctr"/>
                      <a:r>
                        <a:rPr lang="en-US" sz="900" b="1" dirty="0" smtClean="0">
                          <a:solidFill>
                            <a:schemeClr val="tx1"/>
                          </a:solidFill>
                          <a:latin typeface="Tw Cen MT" pitchFamily="34" charset="0"/>
                        </a:rPr>
                        <a:t>154</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smtClean="0">
                          <a:solidFill>
                            <a:schemeClr val="tx1"/>
                          </a:solidFill>
                          <a:latin typeface="Tw Cen MT" pitchFamily="34" charset="0"/>
                        </a:rPr>
                        <a:t>146.7Mn</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6184357"/>
                  </a:ext>
                </a:extLst>
              </a:tr>
            </a:tbl>
          </a:graphicData>
        </a:graphic>
      </p:graphicFrame>
    </p:spTree>
    <p:extLst>
      <p:ext uri="{BB962C8B-B14F-4D97-AF65-F5344CB8AC3E}">
        <p14:creationId xmlns:p14="http://schemas.microsoft.com/office/powerpoint/2010/main" val="82525839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a:t>
                      </a:r>
                      <a:r>
                        <a:rPr lang="ms-MY" sz="1000" b="0" baseline="0" dirty="0" smtClean="0">
                          <a:solidFill>
                            <a:schemeClr val="tx1"/>
                          </a:solidFill>
                          <a:latin typeface="Tw Cen MT" panose="020B0602020104020603" pitchFamily="34" charset="0"/>
                        </a:rPr>
                        <a:t> Ida Zuraida Mohd Yusoff</a:t>
                      </a:r>
                      <a:endParaRPr lang="ms-MY" sz="1000" b="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Azizah Md Yusoff</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Azmi Dzulkifli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55786"/>
          <a:ext cx="4497574" cy="1322832"/>
        </p:xfrm>
        <a:graphic>
          <a:graphicData uri="http://schemas.openxmlformats.org/drawingml/2006/table">
            <a:tbl>
              <a:tblPr firstRow="1" bandRow="1">
                <a:tableStyleId>{5C22544A-7EE6-4342-B048-85BDC9FD1C3A}</a:tableStyleId>
              </a:tblPr>
              <a:tblGrid>
                <a:gridCol w="4497574">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fontAlgn="auto">
                        <a:spcBef>
                          <a:spcPts val="0"/>
                        </a:spcBef>
                        <a:spcAft>
                          <a:spcPts val="0"/>
                        </a:spcAft>
                        <a:defRPr/>
                      </a:pPr>
                      <a:r>
                        <a:rPr lang="en-MY" sz="1000" b="0" kern="1200" dirty="0" smtClean="0">
                          <a:solidFill>
                            <a:schemeClr val="tx1"/>
                          </a:solidFill>
                          <a:latin typeface="Tw Cen MT" panose="020B0602020104020603" pitchFamily="34" charset="0"/>
                          <a:ea typeface="+mn-ea"/>
                          <a:cs typeface="+mn-cs"/>
                        </a:rPr>
                        <a:t>Baseline study on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participation in construction supply chain completed by Q4 2017</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P6 - Advance SME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capacity and capability-building</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19049" y="4593271"/>
            <a:ext cx="6762751" cy="5616922"/>
          </a:xfrm>
          <a:prstGeom prst="rect">
            <a:avLst/>
          </a:prstGeom>
          <a:noFill/>
        </p:spPr>
        <p:txBody>
          <a:bodyPr wrap="square" rtlCol="0">
            <a:spAutoFit/>
          </a:bodyPr>
          <a:lstStyle/>
          <a:p>
            <a:r>
              <a:rPr lang="en-US" sz="1000" dirty="0">
                <a:latin typeface="Tw Cen MT" panose="020B0602020104020603" pitchFamily="34" charset="0"/>
              </a:rPr>
              <a:t>This KPI is under the purview of IWG14.</a:t>
            </a:r>
          </a:p>
          <a:p>
            <a:endParaRPr lang="en-US" sz="1000" dirty="0" smtClean="0">
              <a:latin typeface="Tw Cen MT" panose="020B0602020104020603" pitchFamily="34" charset="0"/>
            </a:endParaRPr>
          </a:p>
          <a:p>
            <a:pPr algn="just"/>
            <a:r>
              <a:rPr lang="en-US" sz="1000" dirty="0">
                <a:latin typeface="Tw Cen MT" panose="020B0602020104020603" pitchFamily="34" charset="0"/>
              </a:rPr>
              <a:t>The study titled ‘</a:t>
            </a:r>
            <a:r>
              <a:rPr lang="en-US" sz="1000" dirty="0" err="1">
                <a:latin typeface="Tw Cen MT" panose="020B0602020104020603" pitchFamily="34" charset="0"/>
              </a:rPr>
              <a:t>Kajian</a:t>
            </a:r>
            <a:r>
              <a:rPr lang="en-US" sz="1000" dirty="0">
                <a:latin typeface="Tw Cen MT" panose="020B0602020104020603" pitchFamily="34" charset="0"/>
              </a:rPr>
              <a:t> </a:t>
            </a:r>
            <a:r>
              <a:rPr lang="en-US" sz="1000" dirty="0" err="1">
                <a:latin typeface="Tw Cen MT" panose="020B0602020104020603" pitchFamily="34" charset="0"/>
              </a:rPr>
              <a:t>Halatuju</a:t>
            </a:r>
            <a:r>
              <a:rPr lang="en-US" sz="1000" dirty="0">
                <a:latin typeface="Tw Cen MT" panose="020B0602020104020603" pitchFamily="34" charset="0"/>
              </a:rPr>
              <a:t> </a:t>
            </a:r>
            <a:r>
              <a:rPr lang="en-US" sz="1000" dirty="0" err="1">
                <a:latin typeface="Tw Cen MT" panose="020B0602020104020603" pitchFamily="34" charset="0"/>
              </a:rPr>
              <a:t>Strategik</a:t>
            </a:r>
            <a:r>
              <a:rPr lang="en-US" sz="1000" dirty="0">
                <a:latin typeface="Tw Cen MT" panose="020B0602020104020603" pitchFamily="34" charset="0"/>
              </a:rPr>
              <a:t> </a:t>
            </a:r>
            <a:r>
              <a:rPr lang="en-US" sz="1000" dirty="0" err="1">
                <a:latin typeface="Tw Cen MT" panose="020B0602020104020603" pitchFamily="34" charset="0"/>
              </a:rPr>
              <a:t>Bagi</a:t>
            </a:r>
            <a:r>
              <a:rPr lang="en-US" sz="1000" dirty="0">
                <a:latin typeface="Tw Cen MT" panose="020B0602020104020603" pitchFamily="34" charset="0"/>
              </a:rPr>
              <a:t> </a:t>
            </a:r>
            <a:r>
              <a:rPr lang="en-US" sz="1000" dirty="0" err="1">
                <a:latin typeface="Tw Cen MT" panose="020B0602020104020603" pitchFamily="34" charset="0"/>
              </a:rPr>
              <a:t>Meningkatkan</a:t>
            </a:r>
            <a:r>
              <a:rPr lang="en-US" sz="1000" dirty="0">
                <a:latin typeface="Tw Cen MT" panose="020B0602020104020603" pitchFamily="34" charset="0"/>
              </a:rPr>
              <a:t> </a:t>
            </a:r>
            <a:r>
              <a:rPr lang="en-US" sz="1000" dirty="0" err="1">
                <a:latin typeface="Tw Cen MT" panose="020B0602020104020603" pitchFamily="34" charset="0"/>
              </a:rPr>
              <a:t>Penglibatan</a:t>
            </a:r>
            <a:r>
              <a:rPr lang="en-US" sz="1000" dirty="0">
                <a:latin typeface="Tw Cen MT" panose="020B0602020104020603" pitchFamily="34" charset="0"/>
              </a:rPr>
              <a:t> </a:t>
            </a:r>
            <a:r>
              <a:rPr lang="en-US" sz="1000" dirty="0" err="1">
                <a:latin typeface="Tw Cen MT" panose="020B0602020104020603" pitchFamily="34" charset="0"/>
              </a:rPr>
              <a:t>Usahawan</a:t>
            </a:r>
            <a:r>
              <a:rPr lang="en-US" sz="1000" dirty="0">
                <a:latin typeface="Tw Cen MT" panose="020B0602020104020603" pitchFamily="34" charset="0"/>
              </a:rPr>
              <a:t> </a:t>
            </a:r>
            <a:r>
              <a:rPr lang="en-US" sz="1000" dirty="0" err="1">
                <a:latin typeface="Tw Cen MT" panose="020B0602020104020603" pitchFamily="34" charset="0"/>
              </a:rPr>
              <a:t>Binaan</a:t>
            </a:r>
            <a:r>
              <a:rPr lang="en-US" sz="1000" dirty="0">
                <a:latin typeface="Tw Cen MT" panose="020B0602020104020603" pitchFamily="34" charset="0"/>
              </a:rPr>
              <a:t> </a:t>
            </a:r>
            <a:r>
              <a:rPr lang="en-US" sz="1000" dirty="0" err="1">
                <a:latin typeface="Tw Cen MT" panose="020B0602020104020603" pitchFamily="34" charset="0"/>
              </a:rPr>
              <a:t>Bumiputera</a:t>
            </a:r>
            <a:r>
              <a:rPr lang="en-US" sz="1000" dirty="0">
                <a:latin typeface="Tw Cen MT" panose="020B0602020104020603" pitchFamily="34" charset="0"/>
              </a:rPr>
              <a:t> Di </a:t>
            </a:r>
            <a:r>
              <a:rPr lang="en-US" sz="1000" dirty="0" err="1">
                <a:latin typeface="Tw Cen MT" panose="020B0602020104020603" pitchFamily="34" charset="0"/>
              </a:rPr>
              <a:t>Dalam</a:t>
            </a:r>
            <a:r>
              <a:rPr lang="en-US" sz="1000" dirty="0">
                <a:latin typeface="Tw Cen MT" panose="020B0602020104020603" pitchFamily="34" charset="0"/>
              </a:rPr>
              <a:t> </a:t>
            </a:r>
            <a:r>
              <a:rPr lang="en-US" sz="1000" dirty="0" err="1">
                <a:latin typeface="Tw Cen MT" panose="020B0602020104020603" pitchFamily="34" charset="0"/>
              </a:rPr>
              <a:t>Rantaian</a:t>
            </a:r>
            <a:r>
              <a:rPr lang="en-US" sz="1000" dirty="0">
                <a:latin typeface="Tw Cen MT" panose="020B0602020104020603" pitchFamily="34" charset="0"/>
              </a:rPr>
              <a:t> </a:t>
            </a:r>
            <a:r>
              <a:rPr lang="en-US" sz="1000" dirty="0" err="1">
                <a:latin typeface="Tw Cen MT" panose="020B0602020104020603" pitchFamily="34" charset="0"/>
              </a:rPr>
              <a:t>Nilai</a:t>
            </a:r>
            <a:r>
              <a:rPr lang="en-US" sz="1000" dirty="0">
                <a:latin typeface="Tw Cen MT" panose="020B0602020104020603" pitchFamily="34" charset="0"/>
              </a:rPr>
              <a:t> </a:t>
            </a:r>
            <a:r>
              <a:rPr lang="en-US" sz="1000" dirty="0" err="1">
                <a:latin typeface="Tw Cen MT" panose="020B0602020104020603" pitchFamily="34" charset="0"/>
              </a:rPr>
              <a:t>Industri</a:t>
            </a:r>
            <a:r>
              <a:rPr lang="en-US" sz="1000" dirty="0">
                <a:latin typeface="Tw Cen MT" panose="020B0602020104020603" pitchFamily="34" charset="0"/>
              </a:rPr>
              <a:t> </a:t>
            </a:r>
            <a:r>
              <a:rPr lang="en-US" sz="1000" dirty="0" err="1" smtClean="0">
                <a:latin typeface="Tw Cen MT" panose="020B0602020104020603" pitchFamily="34" charset="0"/>
              </a:rPr>
              <a:t>Pembinaan</a:t>
            </a:r>
            <a:r>
              <a:rPr lang="en-US" sz="1000" dirty="0" smtClean="0">
                <a:latin typeface="Tw Cen MT" panose="020B0602020104020603" pitchFamily="34" charset="0"/>
              </a:rPr>
              <a:t>’ was </a:t>
            </a:r>
            <a:r>
              <a:rPr lang="en-US" sz="1000" dirty="0">
                <a:latin typeface="Tw Cen MT" panose="020B0602020104020603" pitchFamily="34" charset="0"/>
              </a:rPr>
              <a:t>undertaken by Price Waterhouse Coopers (PWC) </a:t>
            </a:r>
            <a:r>
              <a:rPr lang="en-US" sz="1000" dirty="0" smtClean="0">
                <a:latin typeface="Tw Cen MT" panose="020B0602020104020603" pitchFamily="34" charset="0"/>
              </a:rPr>
              <a:t>and was completed on March 2018.</a:t>
            </a:r>
          </a:p>
          <a:p>
            <a:pPr algn="just"/>
            <a:endParaRPr lang="en-US" sz="1000" dirty="0" smtClean="0">
              <a:latin typeface="Tw Cen MT" panose="020B0602020104020603" pitchFamily="34" charset="0"/>
            </a:endParaRPr>
          </a:p>
          <a:p>
            <a:pPr algn="just"/>
            <a:r>
              <a:rPr lang="en-US" sz="1000" dirty="0" smtClean="0">
                <a:latin typeface="Tw Cen MT" panose="020B0602020104020603" pitchFamily="34" charset="0"/>
              </a:rPr>
              <a:t>Objectives of the study:</a:t>
            </a:r>
          </a:p>
          <a:p>
            <a:pPr marL="285750" indent="-200025" algn="just">
              <a:buFont typeface="+mj-lt"/>
              <a:buAutoNum type="romanLcPeriod"/>
            </a:pPr>
            <a:r>
              <a:rPr lang="en-US" sz="1000" dirty="0" smtClean="0">
                <a:latin typeface="Tw Cen MT" panose="020B0602020104020603" pitchFamily="34" charset="0"/>
              </a:rPr>
              <a:t>To identify framework of </a:t>
            </a:r>
            <a:r>
              <a:rPr lang="en-US" sz="1000" dirty="0" err="1" smtClean="0">
                <a:latin typeface="Tw Cen MT" panose="020B0602020104020603" pitchFamily="34" charset="0"/>
              </a:rPr>
              <a:t>Bumiputera</a:t>
            </a:r>
            <a:r>
              <a:rPr lang="en-US" sz="1000" dirty="0" smtClean="0">
                <a:latin typeface="Tw Cen MT" panose="020B0602020104020603" pitchFamily="34" charset="0"/>
              </a:rPr>
              <a:t> participation in the construction industry</a:t>
            </a:r>
          </a:p>
          <a:p>
            <a:pPr marL="285750" indent="-200025" algn="just">
              <a:buFont typeface="+mj-lt"/>
              <a:buAutoNum type="romanLcPeriod"/>
            </a:pPr>
            <a:r>
              <a:rPr lang="en-US" sz="1000" dirty="0" smtClean="0">
                <a:latin typeface="Tw Cen MT" panose="020B0602020104020603" pitchFamily="34" charset="0"/>
              </a:rPr>
              <a:t>To identify the relevant segment for </a:t>
            </a:r>
            <a:r>
              <a:rPr lang="en-US" sz="1000" dirty="0" err="1" smtClean="0">
                <a:latin typeface="Tw Cen MT" panose="020B0602020104020603" pitchFamily="34" charset="0"/>
              </a:rPr>
              <a:t>Bumiputera</a:t>
            </a:r>
            <a:r>
              <a:rPr lang="en-US" sz="1000" dirty="0" smtClean="0">
                <a:latin typeface="Tw Cen MT" panose="020B0602020104020603" pitchFamily="34" charset="0"/>
              </a:rPr>
              <a:t> in the construction value chain</a:t>
            </a:r>
          </a:p>
          <a:p>
            <a:pPr marL="285750" indent="-200025" algn="just">
              <a:buFont typeface="+mj-lt"/>
              <a:buAutoNum type="romanLcPeriod"/>
            </a:pPr>
            <a:r>
              <a:rPr lang="en-US" sz="1000" dirty="0" smtClean="0">
                <a:latin typeface="Tw Cen MT" panose="020B0602020104020603" pitchFamily="34" charset="0"/>
              </a:rPr>
              <a:t>To identify the way forward for </a:t>
            </a:r>
            <a:r>
              <a:rPr lang="en-US" sz="1000" dirty="0" err="1" smtClean="0">
                <a:latin typeface="Tw Cen MT" panose="020B0602020104020603" pitchFamily="34" charset="0"/>
              </a:rPr>
              <a:t>Bumiputera</a:t>
            </a:r>
            <a:r>
              <a:rPr lang="en-US" sz="1000" dirty="0" smtClean="0">
                <a:latin typeface="Tw Cen MT" panose="020B0602020104020603" pitchFamily="34" charset="0"/>
              </a:rPr>
              <a:t> players in the construction industry in realizing national agenda</a:t>
            </a:r>
          </a:p>
          <a:p>
            <a:pPr marL="85725" algn="just"/>
            <a:endParaRPr lang="en-US" sz="1000" dirty="0" smtClean="0">
              <a:latin typeface="Tw Cen MT" panose="020B0602020104020603" pitchFamily="34" charset="0"/>
            </a:endParaRPr>
          </a:p>
          <a:p>
            <a:pPr algn="just"/>
            <a:r>
              <a:rPr lang="en-US" sz="1000" dirty="0" smtClean="0">
                <a:latin typeface="Tw Cen MT" panose="020B0602020104020603" pitchFamily="34" charset="0"/>
              </a:rPr>
              <a:t>Key findings:</a:t>
            </a:r>
          </a:p>
          <a:p>
            <a:pPr algn="just"/>
            <a:r>
              <a:rPr lang="en-US" sz="1000" dirty="0" smtClean="0">
                <a:latin typeface="Tw Cen MT" panose="020B0602020104020603" pitchFamily="34" charset="0"/>
              </a:rPr>
              <a:t>Small </a:t>
            </a:r>
            <a:r>
              <a:rPr lang="en-US" sz="1000" dirty="0" err="1" smtClean="0">
                <a:latin typeface="Tw Cen MT" panose="020B0602020104020603" pitchFamily="34" charset="0"/>
              </a:rPr>
              <a:t>Bumiputera</a:t>
            </a:r>
            <a:r>
              <a:rPr lang="en-US" sz="1000" dirty="0" smtClean="0">
                <a:latin typeface="Tw Cen MT" panose="020B0602020104020603" pitchFamily="34" charset="0"/>
              </a:rPr>
              <a:t> companies are faced with capacity and capability challenges that prevent increase in participation within profitable segments of the construction value chain. Three (3) key themes are identified to address the lack of meaningful </a:t>
            </a:r>
            <a:r>
              <a:rPr lang="en-US" sz="1000" dirty="0" err="1" smtClean="0">
                <a:latin typeface="Tw Cen MT" panose="020B0602020104020603" pitchFamily="34" charset="0"/>
              </a:rPr>
              <a:t>Bumiputera</a:t>
            </a:r>
            <a:r>
              <a:rPr lang="en-US" sz="1000" dirty="0" smtClean="0">
                <a:latin typeface="Tw Cen MT" panose="020B0602020104020603" pitchFamily="34" charset="0"/>
              </a:rPr>
              <a:t> participation;</a:t>
            </a:r>
          </a:p>
          <a:p>
            <a:pPr marL="228600" indent="-142875" algn="just">
              <a:buFont typeface="+mj-lt"/>
              <a:buAutoNum type="arabicPeriod"/>
            </a:pPr>
            <a:r>
              <a:rPr lang="en-US" sz="1000" dirty="0" smtClean="0">
                <a:latin typeface="Tw Cen MT" panose="020B0602020104020603" pitchFamily="34" charset="0"/>
              </a:rPr>
              <a:t>Financing – Address information asymmetry in the provision of financing by commercial banks to small companies via better financial reporting and track record management as well as adoption of innovative risk allocation between financiers, borrowers and the government to mitigate inability of small companies to secure financing</a:t>
            </a:r>
          </a:p>
          <a:p>
            <a:pPr marL="228600" indent="-142875" algn="just">
              <a:buFont typeface="+mj-lt"/>
              <a:buAutoNum type="arabicPeriod"/>
            </a:pPr>
            <a:r>
              <a:rPr lang="en-US" sz="1000" dirty="0" smtClean="0">
                <a:latin typeface="Tw Cen MT" panose="020B0602020104020603" pitchFamily="34" charset="0"/>
              </a:rPr>
              <a:t>Capability building – Enhance current training modules on both technical and business management training via sector-specific training to address the gap in relevant skills of small </a:t>
            </a:r>
            <a:r>
              <a:rPr lang="en-US" sz="1000" dirty="0" err="1" smtClean="0">
                <a:latin typeface="Tw Cen MT" panose="020B0602020104020603" pitchFamily="34" charset="0"/>
              </a:rPr>
              <a:t>Bumiputera</a:t>
            </a:r>
            <a:r>
              <a:rPr lang="en-US" sz="1000" dirty="0" smtClean="0">
                <a:latin typeface="Tw Cen MT" panose="020B0602020104020603" pitchFamily="34" charset="0"/>
              </a:rPr>
              <a:t> participants within key segments of the construction value chain</a:t>
            </a:r>
          </a:p>
          <a:p>
            <a:pPr marL="228600" indent="-142875" algn="just">
              <a:buFont typeface="+mj-lt"/>
              <a:buAutoNum type="arabicPeriod"/>
            </a:pPr>
            <a:r>
              <a:rPr lang="en-US" sz="1000" dirty="0" smtClean="0">
                <a:latin typeface="Tw Cen MT" panose="020B0602020104020603" pitchFamily="34" charset="0"/>
              </a:rPr>
              <a:t>Government initiatives – Improve government </a:t>
            </a:r>
            <a:r>
              <a:rPr lang="en-US" sz="1000" dirty="0" err="1" smtClean="0">
                <a:latin typeface="Tw Cen MT" panose="020B0602020104020603" pitchFamily="34" charset="0"/>
              </a:rPr>
              <a:t>programmes</a:t>
            </a:r>
            <a:r>
              <a:rPr lang="en-US" sz="1000" dirty="0" smtClean="0">
                <a:latin typeface="Tw Cen MT" panose="020B0602020104020603" pitchFamily="34" charset="0"/>
              </a:rPr>
              <a:t>, ensuring that initiatives are more targeted towards building capacity and capability within key segments of the value chain</a:t>
            </a:r>
          </a:p>
          <a:p>
            <a:pPr marL="228600" indent="-142875">
              <a:buFont typeface="+mj-lt"/>
              <a:buAutoNum type="arabicPeriod"/>
            </a:pPr>
            <a:endParaRPr lang="en-US" sz="1000" dirty="0" smtClean="0">
              <a:latin typeface="Tw Cen MT" panose="020B0602020104020603" pitchFamily="34" charset="0"/>
            </a:endParaRPr>
          </a:p>
          <a:p>
            <a:pPr marL="85725" indent="-85725"/>
            <a:r>
              <a:rPr lang="en-US" sz="1000" dirty="0" smtClean="0">
                <a:latin typeface="Tw Cen MT" panose="020B0602020104020603" pitchFamily="34" charset="0"/>
              </a:rPr>
              <a:t>The pockets of profitable opportunities for </a:t>
            </a:r>
            <a:r>
              <a:rPr lang="en-US" sz="1000" dirty="0" err="1" smtClean="0">
                <a:latin typeface="Tw Cen MT" panose="020B0602020104020603" pitchFamily="34" charset="0"/>
              </a:rPr>
              <a:t>Bumiputera</a:t>
            </a:r>
            <a:r>
              <a:rPr lang="en-US" sz="1000" dirty="0" smtClean="0">
                <a:latin typeface="Tw Cen MT" panose="020B0602020104020603" pitchFamily="34" charset="0"/>
              </a:rPr>
              <a:t> are in the following areas :</a:t>
            </a:r>
          </a:p>
          <a:p>
            <a:pPr marL="85725" indent="-85725"/>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a:latin typeface="Tw Cen MT" panose="020B0602020104020603" pitchFamily="34" charset="0"/>
            </a:endParaRPr>
          </a:p>
          <a:p>
            <a:endParaRPr lang="en-US" sz="700" b="1" dirty="0" smtClean="0">
              <a:latin typeface="Tw Cen MT" panose="020B0602020104020603" pitchFamily="34" charset="0"/>
            </a:endParaRPr>
          </a:p>
          <a:p>
            <a:r>
              <a:rPr lang="en-US" sz="1000" b="1" dirty="0" smtClean="0">
                <a:latin typeface="Tw Cen MT" panose="020B0602020104020603" pitchFamily="34" charset="0"/>
              </a:rPr>
              <a:t>Study Endorsed</a:t>
            </a:r>
          </a:p>
          <a:p>
            <a:r>
              <a:rPr lang="en-US" sz="1000" dirty="0" smtClean="0">
                <a:latin typeface="Tw Cen MT" panose="020B0602020104020603" pitchFamily="34" charset="0"/>
              </a:rPr>
              <a:t>The study was endorsed by IWG14 on 12 March 2018.</a:t>
            </a:r>
          </a:p>
          <a:p>
            <a:endParaRPr lang="en-US" sz="1000" dirty="0" smtClean="0">
              <a:latin typeface="Tw Cen MT" panose="020B0602020104020603" pitchFamily="34" charset="0"/>
            </a:endParaRPr>
          </a:p>
          <a:p>
            <a:r>
              <a:rPr lang="en-US" sz="1000" dirty="0" smtClean="0">
                <a:latin typeface="Tw Cen MT" panose="020B0602020104020603" pitchFamily="34" charset="0"/>
              </a:rPr>
              <a:t>This KPI is 100% completed.</a:t>
            </a:r>
            <a:endParaRPr lang="en-US" sz="1000" dirty="0">
              <a:latin typeface="Tw Cen MT" panose="020B0602020104020603" pitchFamily="34" charset="0"/>
            </a:endParaRPr>
          </a:p>
          <a:p>
            <a:endParaRPr lang="en-US" sz="1000" dirty="0">
              <a:latin typeface="Tw Cen MT" panose="020B0602020104020603" pitchFamily="34" charset="0"/>
            </a:endParaRPr>
          </a:p>
          <a:p>
            <a:endParaRPr lang="en-MY" sz="1000" dirty="0" smtClean="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P6-094</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71600">
                  <a:extLst>
                    <a:ext uri="{9D8B030D-6E8A-4147-A177-3AD203B41FA5}">
                      <a16:colId xmlns:a16="http://schemas.microsoft.com/office/drawing/2014/main" val="3372148144"/>
                    </a:ext>
                  </a:extLst>
                </a:gridCol>
                <a:gridCol w="1371600">
                  <a:extLst>
                    <a:ext uri="{9D8B030D-6E8A-4147-A177-3AD203B41FA5}">
                      <a16:colId xmlns:a16="http://schemas.microsoft.com/office/drawing/2014/main" val="384475541"/>
                    </a:ext>
                  </a:extLst>
                </a:gridCol>
                <a:gridCol w="1382233">
                  <a:extLst>
                    <a:ext uri="{9D8B030D-6E8A-4147-A177-3AD203B41FA5}">
                      <a16:colId xmlns:a16="http://schemas.microsoft.com/office/drawing/2014/main" val="3666211108"/>
                    </a:ext>
                  </a:extLst>
                </a:gridCol>
                <a:gridCol w="1360969">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70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chemeClr val="tx1"/>
                          </a:solidFill>
                          <a:latin typeface="Tw Cen MT" pitchFamily="34" charset="0"/>
                        </a:rPr>
                        <a:t>Term of Reference for the study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chemeClr val="tx1"/>
                          </a:solidFill>
                          <a:latin typeface="Tw Cen MT" pitchFamily="34" charset="0"/>
                        </a:rPr>
                        <a:t>100% baseline study on </a:t>
                      </a:r>
                      <a:r>
                        <a:rPr lang="en-US" sz="900" dirty="0" err="1" smtClean="0">
                          <a:solidFill>
                            <a:schemeClr val="tx1"/>
                          </a:solidFill>
                          <a:latin typeface="Tw Cen MT" pitchFamily="34" charset="0"/>
                        </a:rPr>
                        <a:t>Bumiputera</a:t>
                      </a:r>
                      <a:r>
                        <a:rPr lang="en-US" sz="900" dirty="0" smtClean="0">
                          <a:solidFill>
                            <a:schemeClr val="tx1"/>
                          </a:solidFill>
                          <a:latin typeface="Tw Cen MT" pitchFamily="34" charset="0"/>
                        </a:rPr>
                        <a:t> participation in construction supply chain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chemeClr val="tx1"/>
                          </a:solidFill>
                          <a:latin typeface="Tw Cen MT" pitchFamily="34" charset="0"/>
                        </a:rPr>
                        <a:t>Finding of study endorsed by IWG14</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2" name="TextBox 1"/>
          <p:cNvSpPr txBox="1"/>
          <p:nvPr/>
        </p:nvSpPr>
        <p:spPr>
          <a:xfrm>
            <a:off x="40733" y="8450416"/>
            <a:ext cx="2031325" cy="553998"/>
          </a:xfrm>
          <a:prstGeom prst="rect">
            <a:avLst/>
          </a:prstGeom>
          <a:noFill/>
        </p:spPr>
        <p:txBody>
          <a:bodyPr wrap="none" rtlCol="0">
            <a:spAutoFit/>
          </a:bodyPr>
          <a:lstStyle/>
          <a:p>
            <a:pPr marL="171450" indent="-85725">
              <a:buFont typeface="Arial" panose="020B0604020202020204" pitchFamily="34" charset="0"/>
              <a:buChar char="•"/>
            </a:pPr>
            <a:r>
              <a:rPr lang="en-US" sz="1000" dirty="0">
                <a:latin typeface="Tw Cen MT" panose="020B0602020104020603" pitchFamily="34" charset="0"/>
              </a:rPr>
              <a:t>Buildings			</a:t>
            </a:r>
          </a:p>
          <a:p>
            <a:pPr marL="171450" indent="-85725">
              <a:buFont typeface="Arial" panose="020B0604020202020204" pitchFamily="34" charset="0"/>
              <a:buChar char="•"/>
            </a:pPr>
            <a:r>
              <a:rPr lang="en-US" sz="1000" dirty="0">
                <a:latin typeface="Tw Cen MT" panose="020B0602020104020603" pitchFamily="34" charset="0"/>
              </a:rPr>
              <a:t>Quarrying of stone &amp; clay</a:t>
            </a:r>
          </a:p>
          <a:p>
            <a:pPr marL="171450" indent="-85725">
              <a:buFont typeface="Arial" panose="020B0604020202020204" pitchFamily="34" charset="0"/>
              <a:buChar char="•"/>
            </a:pPr>
            <a:r>
              <a:rPr lang="en-US" sz="1000" dirty="0">
                <a:latin typeface="Tw Cen MT" panose="020B0602020104020603" pitchFamily="34" charset="0"/>
              </a:rPr>
              <a:t>Cement, concrete &amp; </a:t>
            </a:r>
            <a:r>
              <a:rPr lang="en-US" sz="1000" dirty="0" smtClean="0">
                <a:latin typeface="Tw Cen MT" panose="020B0602020104020603" pitchFamily="34" charset="0"/>
              </a:rPr>
              <a:t>plaster</a:t>
            </a:r>
            <a:endParaRPr lang="en-US" sz="1000" dirty="0">
              <a:latin typeface="Tw Cen MT" panose="020B0602020104020603" pitchFamily="34" charset="0"/>
            </a:endParaRPr>
          </a:p>
        </p:txBody>
      </p:sp>
      <p:sp>
        <p:nvSpPr>
          <p:cNvPr id="13" name="TextBox 12"/>
          <p:cNvSpPr txBox="1"/>
          <p:nvPr/>
        </p:nvSpPr>
        <p:spPr>
          <a:xfrm>
            <a:off x="1917158" y="8450416"/>
            <a:ext cx="2954655" cy="553998"/>
          </a:xfrm>
          <a:prstGeom prst="rect">
            <a:avLst/>
          </a:prstGeom>
          <a:noFill/>
        </p:spPr>
        <p:txBody>
          <a:bodyPr wrap="none" rtlCol="0">
            <a:spAutoFit/>
          </a:bodyPr>
          <a:lstStyle/>
          <a:p>
            <a:pPr marL="171450" indent="-85725">
              <a:buFont typeface="Arial" panose="020B0604020202020204" pitchFamily="34" charset="0"/>
              <a:buChar char="•"/>
            </a:pPr>
            <a:r>
              <a:rPr lang="en-US" sz="1000" dirty="0" smtClean="0">
                <a:latin typeface="Tw Cen MT" panose="020B0602020104020603" pitchFamily="34" charset="0"/>
              </a:rPr>
              <a:t>Demolition &amp; site preparation</a:t>
            </a:r>
            <a:r>
              <a:rPr lang="en-US" sz="1000" dirty="0">
                <a:latin typeface="Tw Cen MT" panose="020B0602020104020603" pitchFamily="34" charset="0"/>
              </a:rPr>
              <a:t>			</a:t>
            </a:r>
          </a:p>
          <a:p>
            <a:pPr marL="171450" indent="-85725">
              <a:buFont typeface="Arial" panose="020B0604020202020204" pitchFamily="34" charset="0"/>
              <a:buChar char="•"/>
            </a:pPr>
            <a:r>
              <a:rPr lang="en-US" sz="1000" dirty="0" smtClean="0">
                <a:latin typeface="Tw Cen MT" panose="020B0602020104020603" pitchFamily="34" charset="0"/>
              </a:rPr>
              <a:t>Transportation &amp; machineries</a:t>
            </a:r>
            <a:endParaRPr lang="en-US" sz="1000" dirty="0">
              <a:latin typeface="Tw Cen MT" panose="020B0602020104020603" pitchFamily="34" charset="0"/>
            </a:endParaRPr>
          </a:p>
          <a:p>
            <a:pPr marL="171450" indent="-85725">
              <a:buFont typeface="Arial" panose="020B0604020202020204" pitchFamily="34" charset="0"/>
              <a:buChar char="•"/>
            </a:pPr>
            <a:r>
              <a:rPr lang="en-US" sz="1000" dirty="0" smtClean="0">
                <a:latin typeface="Tw Cen MT" panose="020B0602020104020603" pitchFamily="34" charset="0"/>
              </a:rPr>
              <a:t>Other construction products</a:t>
            </a:r>
            <a:endParaRPr lang="en-US" sz="1000" dirty="0">
              <a:latin typeface="Tw Cen MT" panose="020B0602020104020603" pitchFamily="34" charset="0"/>
            </a:endParaRPr>
          </a:p>
        </p:txBody>
      </p:sp>
    </p:spTree>
    <p:extLst>
      <p:ext uri="{BB962C8B-B14F-4D97-AF65-F5344CB8AC3E}">
        <p14:creationId xmlns:p14="http://schemas.microsoft.com/office/powerpoint/2010/main" val="322122646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a:t>
                      </a:r>
                      <a:r>
                        <a:rPr lang="ms-MY" sz="1000" b="0" baseline="0" dirty="0" smtClean="0">
                          <a:solidFill>
                            <a:schemeClr val="tx1"/>
                          </a:solidFill>
                          <a:latin typeface="Tw Cen MT" panose="020B0602020104020603" pitchFamily="34" charset="0"/>
                        </a:rPr>
                        <a:t> Ida Zuraida Mohd Yusoff</a:t>
                      </a:r>
                      <a:endParaRPr lang="ms-MY" sz="1000" b="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Azizah Md Yusoff</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Azmi Dzulkifli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98318"/>
          <a:ext cx="4497574" cy="1179643"/>
        </p:xfrm>
        <a:graphic>
          <a:graphicData uri="http://schemas.openxmlformats.org/drawingml/2006/table">
            <a:tbl>
              <a:tblPr firstRow="1" bandRow="1">
                <a:tableStyleId>{5C22544A-7EE6-4342-B048-85BDC9FD1C3A}</a:tableStyleId>
              </a:tblPr>
              <a:tblGrid>
                <a:gridCol w="4497574">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fontAlgn="auto">
                        <a:spcBef>
                          <a:spcPts val="0"/>
                        </a:spcBef>
                        <a:spcAft>
                          <a:spcPts val="0"/>
                        </a:spcAft>
                        <a:defRPr/>
                      </a:pPr>
                      <a:r>
                        <a:rPr lang="en-MY" sz="1000" b="0" kern="1200" dirty="0" smtClean="0">
                          <a:solidFill>
                            <a:schemeClr val="tx1"/>
                          </a:solidFill>
                          <a:latin typeface="Tw Cen MT" panose="020B0602020104020603" pitchFamily="34" charset="0"/>
                          <a:ea typeface="+mn-ea"/>
                          <a:cs typeface="+mn-cs"/>
                        </a:rPr>
                        <a:t>Integrated database on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companies in Malaysia established by Q4 2016</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P6 - Advance SME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capacity and capability-building</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794851"/>
            <a:ext cx="6816911" cy="1938992"/>
          </a:xfrm>
          <a:prstGeom prst="rect">
            <a:avLst/>
          </a:prstGeom>
          <a:noFill/>
        </p:spPr>
        <p:txBody>
          <a:bodyPr wrap="square" rtlCol="0">
            <a:spAutoFit/>
          </a:bodyPr>
          <a:lstStyle/>
          <a:p>
            <a:r>
              <a:rPr lang="en-US" sz="1000" dirty="0">
                <a:latin typeface="Tw Cen MT" panose="020B0602020104020603" pitchFamily="34" charset="0"/>
              </a:rPr>
              <a:t>This KPI is in the preview of IWG14.</a:t>
            </a:r>
          </a:p>
          <a:p>
            <a:endParaRPr lang="en-US" sz="1000" dirty="0" smtClean="0">
              <a:latin typeface="Tw Cen MT" panose="020B0602020104020603" pitchFamily="34" charset="0"/>
            </a:endParaRPr>
          </a:p>
          <a:p>
            <a:pPr algn="just"/>
            <a:r>
              <a:rPr lang="en-US" sz="1000" dirty="0" smtClean="0">
                <a:latin typeface="Tw Cen MT" panose="020B0602020104020603" pitchFamily="34" charset="0"/>
              </a:rPr>
              <a:t>An </a:t>
            </a:r>
            <a:r>
              <a:rPr lang="en-US" sz="1000" dirty="0">
                <a:latin typeface="Tw Cen MT" panose="020B0602020104020603" pitchFamily="34" charset="0"/>
              </a:rPr>
              <a:t>integrated database on </a:t>
            </a:r>
            <a:r>
              <a:rPr lang="en-US" sz="1000" dirty="0" err="1">
                <a:latin typeface="Tw Cen MT" panose="020B0602020104020603" pitchFamily="34" charset="0"/>
              </a:rPr>
              <a:t>Bumiputera</a:t>
            </a:r>
            <a:r>
              <a:rPr lang="en-US" sz="1000" dirty="0">
                <a:latin typeface="Tw Cen MT" panose="020B0602020104020603" pitchFamily="34" charset="0"/>
              </a:rPr>
              <a:t> companies in Malaysia had been developed through the  '</a:t>
            </a:r>
            <a:r>
              <a:rPr lang="en-US" sz="1000" dirty="0" err="1">
                <a:latin typeface="Tw Cen MT" panose="020B0602020104020603" pitchFamily="34" charset="0"/>
              </a:rPr>
              <a:t>TerajuXchange</a:t>
            </a:r>
            <a:r>
              <a:rPr lang="en-US" sz="1000" dirty="0">
                <a:latin typeface="Tw Cen MT" panose="020B0602020104020603" pitchFamily="34" charset="0"/>
              </a:rPr>
              <a:t>' under TERAJU. It is a central system consisting information and incentives provided by the government for </a:t>
            </a:r>
            <a:r>
              <a:rPr lang="en-US" sz="1000" dirty="0" err="1">
                <a:latin typeface="Tw Cen MT" panose="020B0602020104020603" pitchFamily="34" charset="0"/>
              </a:rPr>
              <a:t>Bumiputera</a:t>
            </a:r>
            <a:r>
              <a:rPr lang="en-US" sz="1000" dirty="0">
                <a:latin typeface="Tw Cen MT" panose="020B0602020104020603" pitchFamily="34" charset="0"/>
              </a:rPr>
              <a:t> entrepreneurs. </a:t>
            </a:r>
            <a:r>
              <a:rPr lang="en-MY" sz="1000" dirty="0" smtClean="0">
                <a:latin typeface="Tw Cen MT" panose="020B0602020104020603" pitchFamily="34" charset="0"/>
              </a:rPr>
              <a:t>Two unique functions of </a:t>
            </a:r>
            <a:r>
              <a:rPr lang="en-MY" sz="1000" dirty="0" err="1" smtClean="0">
                <a:latin typeface="Tw Cen MT" panose="020B0602020104020603" pitchFamily="34" charset="0"/>
              </a:rPr>
              <a:t>TerajuXchange</a:t>
            </a:r>
            <a:r>
              <a:rPr lang="en-MY" sz="1000" dirty="0" smtClean="0">
                <a:latin typeface="Tw Cen MT" panose="020B0602020104020603" pitchFamily="34" charset="0"/>
              </a:rPr>
              <a:t> are :</a:t>
            </a:r>
          </a:p>
          <a:p>
            <a:pPr marL="180975" indent="-180975" algn="just">
              <a:buFont typeface="Arial" pitchFamily="34" charset="0"/>
              <a:buChar char="•"/>
            </a:pPr>
            <a:r>
              <a:rPr lang="en-MY" sz="1000" dirty="0" smtClean="0">
                <a:latin typeface="Tw Cen MT" panose="020B0602020104020603" pitchFamily="34" charset="0"/>
              </a:rPr>
              <a:t>it can be used as a medium to promote products and services produced by </a:t>
            </a:r>
            <a:r>
              <a:rPr lang="en-MY" sz="1000" dirty="0" err="1" smtClean="0">
                <a:latin typeface="Tw Cen MT" panose="020B0602020104020603" pitchFamily="34" charset="0"/>
              </a:rPr>
              <a:t>Bumiputera</a:t>
            </a:r>
            <a:r>
              <a:rPr lang="en-MY" sz="1000" dirty="0" smtClean="0">
                <a:latin typeface="Tw Cen MT" panose="020B0602020104020603" pitchFamily="34" charset="0"/>
              </a:rPr>
              <a:t> companies to local and international markets thus strengthening the business network</a:t>
            </a:r>
          </a:p>
          <a:p>
            <a:pPr marL="180975" indent="-180975" algn="just">
              <a:buFont typeface="Arial" pitchFamily="34" charset="0"/>
              <a:buChar char="•"/>
            </a:pPr>
            <a:r>
              <a:rPr lang="en-MY" sz="1000" dirty="0" smtClean="0">
                <a:latin typeface="Tw Cen MT" panose="020B0602020104020603" pitchFamily="34" charset="0"/>
              </a:rPr>
              <a:t>the system provides online software that can be used by local and international investors to assess the ability of a company based on its financial performance and projections.  </a:t>
            </a:r>
          </a:p>
          <a:p>
            <a:pPr algn="just"/>
            <a:r>
              <a:rPr lang="en-US" sz="1000" dirty="0" smtClean="0">
                <a:latin typeface="Tw Cen MT" panose="020B0602020104020603" pitchFamily="34" charset="0"/>
              </a:rPr>
              <a:t>The </a:t>
            </a:r>
            <a:r>
              <a:rPr lang="en-US" sz="1000" dirty="0">
                <a:latin typeface="Tw Cen MT" panose="020B0602020104020603" pitchFamily="34" charset="0"/>
              </a:rPr>
              <a:t>information had been integrated using data from 21 agencies/GLC/Corporate such as SSM, KLSE, SIRIM, </a:t>
            </a:r>
            <a:r>
              <a:rPr lang="en-US" sz="1000" dirty="0" err="1">
                <a:latin typeface="Tw Cen MT" panose="020B0602020104020603" pitchFamily="34" charset="0"/>
              </a:rPr>
              <a:t>Matrade</a:t>
            </a:r>
            <a:r>
              <a:rPr lang="en-US" sz="1000" dirty="0">
                <a:latin typeface="Tw Cen MT" panose="020B0602020104020603" pitchFamily="34" charset="0"/>
              </a:rPr>
              <a:t>, </a:t>
            </a:r>
            <a:r>
              <a:rPr lang="en-US" sz="1000" dirty="0" smtClean="0">
                <a:latin typeface="Tw Cen MT" panose="020B0602020104020603" pitchFamily="34" charset="0"/>
              </a:rPr>
              <a:t>etc.</a:t>
            </a:r>
          </a:p>
          <a:p>
            <a:pPr algn="just"/>
            <a:endParaRPr lang="en-US" sz="1000" dirty="0">
              <a:latin typeface="Tw Cen MT" panose="020B0602020104020603" pitchFamily="34" charset="0"/>
            </a:endParaRPr>
          </a:p>
          <a:p>
            <a:pPr algn="just"/>
            <a:r>
              <a:rPr lang="en-US" sz="1000" dirty="0" smtClean="0">
                <a:latin typeface="Tw Cen MT" panose="020B0602020104020603" pitchFamily="34" charset="0"/>
              </a:rPr>
              <a:t>The </a:t>
            </a:r>
            <a:r>
              <a:rPr lang="en-US" sz="1000" dirty="0" err="1" smtClean="0">
                <a:latin typeface="Tw Cen MT" panose="020B0602020104020603" pitchFamily="34" charset="0"/>
              </a:rPr>
              <a:t>TerajuXchange</a:t>
            </a:r>
            <a:r>
              <a:rPr lang="en-US" sz="1000" dirty="0" smtClean="0">
                <a:latin typeface="Tw Cen MT" panose="020B0602020104020603" pitchFamily="34" charset="0"/>
              </a:rPr>
              <a:t> will be launched for utilization by relevant government agencies.</a:t>
            </a:r>
            <a:endParaRPr lang="en-MY" sz="1000" dirty="0" smtClean="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P6-095</a:t>
            </a:r>
            <a:endParaRPr lang="ms-MY" sz="2800" dirty="0">
              <a:solidFill>
                <a:schemeClr val="bg1"/>
              </a:solidFill>
            </a:endParaRPr>
          </a:p>
        </p:txBody>
      </p:sp>
      <p:sp>
        <p:nvSpPr>
          <p:cNvPr id="15" name="TextBox 14"/>
          <p:cNvSpPr txBox="1"/>
          <p:nvPr/>
        </p:nvSpPr>
        <p:spPr>
          <a:xfrm>
            <a:off x="0" y="450718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96959"/>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71600">
                  <a:extLst>
                    <a:ext uri="{9D8B030D-6E8A-4147-A177-3AD203B41FA5}">
                      <a16:colId xmlns:a16="http://schemas.microsoft.com/office/drawing/2014/main" val="3372148144"/>
                    </a:ext>
                  </a:extLst>
                </a:gridCol>
                <a:gridCol w="1371600">
                  <a:extLst>
                    <a:ext uri="{9D8B030D-6E8A-4147-A177-3AD203B41FA5}">
                      <a16:colId xmlns:a16="http://schemas.microsoft.com/office/drawing/2014/main" val="384475541"/>
                    </a:ext>
                  </a:extLst>
                </a:gridCol>
                <a:gridCol w="1382233">
                  <a:extLst>
                    <a:ext uri="{9D8B030D-6E8A-4147-A177-3AD203B41FA5}">
                      <a16:colId xmlns:a16="http://schemas.microsoft.com/office/drawing/2014/main" val="3666211108"/>
                    </a:ext>
                  </a:extLst>
                </a:gridCol>
                <a:gridCol w="1360969">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90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fontAlgn="auto">
                        <a:lnSpc>
                          <a:spcPct val="100000"/>
                        </a:lnSpc>
                        <a:spcBef>
                          <a:spcPts val="0"/>
                        </a:spcBef>
                        <a:spcAft>
                          <a:spcPts val="0"/>
                        </a:spcAft>
                        <a:defRPr/>
                      </a:pPr>
                      <a:r>
                        <a:rPr lang="en-US" sz="900" dirty="0" smtClean="0">
                          <a:solidFill>
                            <a:srgbClr val="000000"/>
                          </a:solidFill>
                          <a:latin typeface="Tw Cen MT" pitchFamily="34" charset="0"/>
                        </a:rPr>
                        <a:t>Agreement with key information providers approved by IWG14 secured</a:t>
                      </a:r>
                    </a:p>
                    <a:p>
                      <a:pPr fontAlgn="auto">
                        <a:lnSpc>
                          <a:spcPct val="100000"/>
                        </a:lnSpc>
                        <a:spcBef>
                          <a:spcPts val="0"/>
                        </a:spcBef>
                        <a:spcAft>
                          <a:spcPts val="0"/>
                        </a:spcAft>
                        <a:defRPr/>
                      </a:pPr>
                      <a:endParaRPr lang="en-US" sz="900" dirty="0" smtClean="0">
                        <a:solidFill>
                          <a:srgbClr val="000000"/>
                        </a:solidFill>
                        <a:latin typeface="Tw Cen MT" pitchFamily="34" charset="0"/>
                      </a:endParaRPr>
                    </a:p>
                    <a:p>
                      <a:pPr fontAlgn="auto">
                        <a:lnSpc>
                          <a:spcPct val="100000"/>
                        </a:lnSpc>
                        <a:spcBef>
                          <a:spcPts val="0"/>
                        </a:spcBef>
                        <a:spcAft>
                          <a:spcPts val="0"/>
                        </a:spcAft>
                        <a:defRPr/>
                      </a:pPr>
                      <a:r>
                        <a:rPr lang="en-US" sz="900" dirty="0" smtClean="0">
                          <a:solidFill>
                            <a:srgbClr val="000000"/>
                          </a:solidFill>
                          <a:latin typeface="Tw Cen MT" pitchFamily="34" charset="0"/>
                        </a:rPr>
                        <a:t>Integrated database system on </a:t>
                      </a:r>
                      <a:r>
                        <a:rPr lang="en-US" sz="900" dirty="0" err="1" smtClean="0">
                          <a:solidFill>
                            <a:srgbClr val="000000"/>
                          </a:solidFill>
                          <a:latin typeface="Tw Cen MT" pitchFamily="34" charset="0"/>
                        </a:rPr>
                        <a:t>Bumiputera</a:t>
                      </a:r>
                      <a:r>
                        <a:rPr lang="en-US" sz="900" dirty="0" smtClean="0">
                          <a:solidFill>
                            <a:srgbClr val="000000"/>
                          </a:solidFill>
                          <a:latin typeface="Tw Cen MT" pitchFamily="34" charset="0"/>
                        </a:rPr>
                        <a:t> companies developed</a:t>
                      </a:r>
                    </a:p>
                    <a:p>
                      <a:pPr fontAlgn="auto">
                        <a:lnSpc>
                          <a:spcPct val="100000"/>
                        </a:lnSpc>
                        <a:spcBef>
                          <a:spcPts val="0"/>
                        </a:spcBef>
                        <a:spcAft>
                          <a:spcPts val="0"/>
                        </a:spcAft>
                        <a:defRPr/>
                      </a:pPr>
                      <a:endParaRPr lang="en-US" sz="900" dirty="0" smtClean="0">
                        <a:solidFill>
                          <a:srgbClr val="000000"/>
                        </a:solidFill>
                        <a:latin typeface="Tw Cen MT" pitchFamily="34" charset="0"/>
                      </a:endParaRPr>
                    </a:p>
                    <a:p>
                      <a:pPr fontAlgn="auto">
                        <a:lnSpc>
                          <a:spcPct val="100000"/>
                        </a:lnSpc>
                        <a:spcBef>
                          <a:spcPts val="0"/>
                        </a:spcBef>
                        <a:spcAft>
                          <a:spcPts val="0"/>
                        </a:spcAft>
                        <a:defRPr/>
                      </a:pPr>
                      <a:r>
                        <a:rPr lang="en-US" sz="900" dirty="0" smtClean="0">
                          <a:solidFill>
                            <a:srgbClr val="000000"/>
                          </a:solidFill>
                          <a:latin typeface="Tw Cen MT" pitchFamily="34" charset="0"/>
                        </a:rPr>
                        <a:t>Integrated database on </a:t>
                      </a:r>
                      <a:r>
                        <a:rPr lang="en-US" sz="900" dirty="0" err="1" smtClean="0">
                          <a:solidFill>
                            <a:srgbClr val="000000"/>
                          </a:solidFill>
                          <a:latin typeface="Tw Cen MT" pitchFamily="34" charset="0"/>
                        </a:rPr>
                        <a:t>Bumiputera</a:t>
                      </a:r>
                      <a:r>
                        <a:rPr lang="en-US" sz="900" dirty="0" smtClean="0">
                          <a:solidFill>
                            <a:srgbClr val="000000"/>
                          </a:solidFill>
                          <a:latin typeface="Tw Cen MT" pitchFamily="34" charset="0"/>
                        </a:rPr>
                        <a:t> companies in construction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Integrated database on </a:t>
                      </a:r>
                      <a:r>
                        <a:rPr lang="en-US" sz="900" dirty="0" err="1" smtClean="0">
                          <a:solidFill>
                            <a:srgbClr val="000000"/>
                          </a:solidFill>
                          <a:latin typeface="Tw Cen MT" pitchFamily="34" charset="0"/>
                        </a:rPr>
                        <a:t>Bumiputera</a:t>
                      </a:r>
                      <a:r>
                        <a:rPr lang="en-US" sz="900" dirty="0" smtClean="0">
                          <a:solidFill>
                            <a:srgbClr val="000000"/>
                          </a:solidFill>
                          <a:latin typeface="Tw Cen MT" pitchFamily="34" charset="0"/>
                        </a:rPr>
                        <a:t> companies in construction launched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Tree>
    <p:extLst>
      <p:ext uri="{BB962C8B-B14F-4D97-AF65-F5344CB8AC3E}">
        <p14:creationId xmlns:p14="http://schemas.microsoft.com/office/powerpoint/2010/main" val="276910547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ext uri="{D42A27DB-BD31-4B8C-83A1-F6EECF244321}">
                <p14:modId xmlns:p14="http://schemas.microsoft.com/office/powerpoint/2010/main" val="4167242931"/>
              </p:ext>
            </p:extLst>
          </p:nvPr>
        </p:nvGraphicFramePr>
        <p:xfrm>
          <a:off x="2" y="2063918"/>
          <a:ext cx="6858000" cy="2039807"/>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88558">
                  <a:extLst>
                    <a:ext uri="{9D8B030D-6E8A-4147-A177-3AD203B41FA5}">
                      <a16:colId xmlns:a16="http://schemas.microsoft.com/office/drawing/2014/main" val="3372148144"/>
                    </a:ext>
                  </a:extLst>
                </a:gridCol>
                <a:gridCol w="1350335">
                  <a:extLst>
                    <a:ext uri="{9D8B030D-6E8A-4147-A177-3AD203B41FA5}">
                      <a16:colId xmlns:a16="http://schemas.microsoft.com/office/drawing/2014/main" val="384475541"/>
                    </a:ext>
                  </a:extLst>
                </a:gridCol>
                <a:gridCol w="1382233">
                  <a:extLst>
                    <a:ext uri="{9D8B030D-6E8A-4147-A177-3AD203B41FA5}">
                      <a16:colId xmlns:a16="http://schemas.microsoft.com/office/drawing/2014/main" val="3666211108"/>
                    </a:ext>
                  </a:extLst>
                </a:gridCol>
                <a:gridCol w="1318439">
                  <a:extLst>
                    <a:ext uri="{9D8B030D-6E8A-4147-A177-3AD203B41FA5}">
                      <a16:colId xmlns:a16="http://schemas.microsoft.com/office/drawing/2014/main" val="2017577163"/>
                    </a:ext>
                  </a:extLst>
                </a:gridCol>
              </a:tblGrid>
              <a:tr h="389842">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8</a:t>
                      </a:r>
                      <a:r>
                        <a:rPr lang="ms-MY" sz="900" dirty="0" smtClean="0">
                          <a:solidFill>
                            <a:schemeClr val="bg1"/>
                          </a:solidFill>
                          <a:latin typeface="Tw Cen MT" panose="020B0602020104020603" pitchFamily="34" charset="0"/>
                        </a:rPr>
                        <a:t>%</a:t>
                      </a: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46</a:t>
                      </a:r>
                      <a:r>
                        <a:rPr lang="ms-MY" sz="900" dirty="0" smtClean="0">
                          <a:solidFill>
                            <a:schemeClr val="bg1"/>
                          </a:solidFill>
                          <a:latin typeface="Tw Cen MT" panose="020B0602020104020603" pitchFamily="34" charset="0"/>
                        </a:rPr>
                        <a:t>%</a:t>
                      </a: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16</a:t>
                      </a:r>
                      <a:r>
                        <a:rPr lang="ms-MY" sz="900" dirty="0" smtClean="0">
                          <a:solidFill>
                            <a:schemeClr val="bg1"/>
                          </a:solidFill>
                          <a:latin typeface="Tw Cen MT" panose="020B0602020104020603" pitchFamily="34" charset="0"/>
                        </a:rPr>
                        <a:t>%</a:t>
                      </a: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solidFill>
                      <a:schemeClr val="accent1">
                        <a:lumMod val="75000"/>
                        <a:alpha val="60000"/>
                      </a:schemeClr>
                    </a:solidFill>
                  </a:tcPr>
                </a:tc>
                <a:extLst>
                  <a:ext uri="{0D108BD9-81ED-4DB2-BD59-A6C34878D82A}">
                    <a16:rowId xmlns:a16="http://schemas.microsoft.com/office/drawing/2014/main" val="2306563032"/>
                  </a:ext>
                </a:extLst>
              </a:tr>
              <a:tr h="1649965">
                <a:tc>
                  <a:txBody>
                    <a:bodyPr/>
                    <a:lstStyle/>
                    <a:p>
                      <a:pPr eaLnBrk="1" fontAlgn="base" hangingPunct="1">
                        <a:lnSpc>
                          <a:spcPct val="100000"/>
                        </a:lnSpc>
                        <a:spcBef>
                          <a:spcPct val="0"/>
                        </a:spcBef>
                        <a:spcAft>
                          <a:spcPct val="0"/>
                        </a:spcAft>
                        <a:defRPr/>
                      </a:pPr>
                      <a:r>
                        <a:rPr lang="ms-MY" sz="900" kern="1200" dirty="0" smtClean="0">
                          <a:solidFill>
                            <a:srgbClr val="000000"/>
                          </a:solidFill>
                          <a:latin typeface="Tw Cen MT" pitchFamily="34" charset="0"/>
                          <a:ea typeface="+mn-ea"/>
                          <a:cs typeface="+mn-cs"/>
                        </a:rPr>
                        <a:t>Inception report endorsed by IWG15</a:t>
                      </a:r>
                    </a:p>
                    <a:p>
                      <a:pPr eaLnBrk="1" fontAlgn="base" hangingPunct="1">
                        <a:lnSpc>
                          <a:spcPct val="100000"/>
                        </a:lnSpc>
                        <a:spcBef>
                          <a:spcPct val="0"/>
                        </a:spcBef>
                        <a:spcAft>
                          <a:spcPct val="0"/>
                        </a:spcAft>
                        <a:defRPr/>
                      </a:pPr>
                      <a:endParaRPr lang="ms-MY" sz="900" kern="1200" dirty="0" smtClean="0">
                        <a:solidFill>
                          <a:srgbClr val="000000"/>
                        </a:solidFill>
                        <a:latin typeface="Tw Cen MT" pitchFamily="34" charset="0"/>
                        <a:ea typeface="+mn-ea"/>
                        <a:cs typeface="+mn-cs"/>
                      </a:endParaRPr>
                    </a:p>
                    <a:p>
                      <a:pPr eaLnBrk="1" fontAlgn="base" hangingPunct="1">
                        <a:lnSpc>
                          <a:spcPct val="100000"/>
                        </a:lnSpc>
                        <a:spcBef>
                          <a:spcPct val="0"/>
                        </a:spcBef>
                        <a:spcAft>
                          <a:spcPct val="0"/>
                        </a:spcAft>
                        <a:defRPr/>
                      </a:pPr>
                      <a:r>
                        <a:rPr lang="ms-MY" sz="900" kern="1200" dirty="0" smtClean="0">
                          <a:solidFill>
                            <a:srgbClr val="000000"/>
                          </a:solidFill>
                          <a:latin typeface="Tw Cen MT" pitchFamily="34" charset="0"/>
                          <a:ea typeface="+mn-ea"/>
                          <a:cs typeface="+mn-cs"/>
                        </a:rPr>
                        <a:t>Study report endorsed by IWG15</a:t>
                      </a:r>
                      <a:endParaRPr lang="en-MY" sz="900" dirty="0">
                        <a:latin typeface="Tw Cen MT" pitchFamily="34" charset="0"/>
                      </a:endParaRPr>
                    </a:p>
                  </a:txBody>
                  <a:tcPr>
                    <a:solidFill>
                      <a:schemeClr val="accent1">
                        <a:lumMod val="75000"/>
                        <a:alpha val="10000"/>
                      </a:schemeClr>
                    </a:solidFill>
                  </a:tcPr>
                </a:tc>
                <a:tc>
                  <a:txBody>
                    <a:bodyPr/>
                    <a:lstStyle/>
                    <a:p>
                      <a:pPr eaLnBrk="1" fontAlgn="base" hangingPunct="1">
                        <a:lnSpc>
                          <a:spcPct val="100000"/>
                        </a:lnSpc>
                        <a:spcBef>
                          <a:spcPct val="0"/>
                        </a:spcBef>
                        <a:spcAft>
                          <a:spcPct val="0"/>
                        </a:spcAft>
                        <a:defRPr/>
                      </a:pPr>
                      <a:r>
                        <a:rPr lang="en-US" sz="900" kern="1200" dirty="0" smtClean="0">
                          <a:solidFill>
                            <a:srgbClr val="000000"/>
                          </a:solidFill>
                          <a:latin typeface="Tw Cen MT" pitchFamily="34" charset="0"/>
                          <a:ea typeface="+mn-ea"/>
                          <a:cs typeface="+mn-cs"/>
                        </a:rPr>
                        <a:t>Study /Review on the scope of development of NSC</a:t>
                      </a:r>
                    </a:p>
                    <a:p>
                      <a:pPr eaLnBrk="1" fontAlgn="base" hangingPunct="1">
                        <a:lnSpc>
                          <a:spcPct val="100000"/>
                        </a:lnSpc>
                        <a:spcBef>
                          <a:spcPct val="0"/>
                        </a:spcBef>
                        <a:spcAft>
                          <a:spcPct val="0"/>
                        </a:spcAft>
                        <a:defRPr/>
                      </a:pPr>
                      <a:endParaRPr lang="en-US" sz="900" kern="1200" dirty="0" smtClean="0">
                        <a:solidFill>
                          <a:srgbClr val="000000"/>
                        </a:solidFill>
                        <a:latin typeface="Tw Cen MT" pitchFamily="34" charset="0"/>
                        <a:ea typeface="+mn-ea"/>
                        <a:cs typeface="+mn-cs"/>
                      </a:endParaRPr>
                    </a:p>
                    <a:p>
                      <a:pPr eaLnBrk="1" fontAlgn="base" hangingPunct="1">
                        <a:lnSpc>
                          <a:spcPct val="100000"/>
                        </a:lnSpc>
                        <a:spcBef>
                          <a:spcPct val="0"/>
                        </a:spcBef>
                        <a:spcAft>
                          <a:spcPct val="0"/>
                        </a:spcAft>
                        <a:defRPr/>
                      </a:pPr>
                      <a:r>
                        <a:rPr lang="en-US" sz="900" kern="1200" dirty="0" smtClean="0">
                          <a:solidFill>
                            <a:srgbClr val="000000"/>
                          </a:solidFill>
                          <a:latin typeface="Tw Cen MT" pitchFamily="34" charset="0"/>
                          <a:ea typeface="+mn-ea"/>
                          <a:cs typeface="+mn-cs"/>
                        </a:rPr>
                        <a:t>Proposal on the new scope of development for NCS endorsed by IWG15 and BOD</a:t>
                      </a:r>
                    </a:p>
                    <a:p>
                      <a:pPr eaLnBrk="1" fontAlgn="base" hangingPunct="1">
                        <a:lnSpc>
                          <a:spcPct val="100000"/>
                        </a:lnSpc>
                        <a:spcBef>
                          <a:spcPct val="0"/>
                        </a:spcBef>
                        <a:spcAft>
                          <a:spcPct val="0"/>
                        </a:spcAft>
                        <a:defRPr/>
                      </a:pPr>
                      <a:endParaRPr lang="en-US" sz="900" kern="1200" dirty="0" smtClean="0">
                        <a:solidFill>
                          <a:srgbClr val="000000"/>
                        </a:solidFill>
                        <a:latin typeface="Tw Cen MT" pitchFamily="34" charset="0"/>
                        <a:ea typeface="+mn-ea"/>
                        <a:cs typeface="+mn-cs"/>
                      </a:endParaRPr>
                    </a:p>
                    <a:p>
                      <a:pPr eaLnBrk="1" fontAlgn="base" hangingPunct="1">
                        <a:lnSpc>
                          <a:spcPct val="100000"/>
                        </a:lnSpc>
                        <a:spcBef>
                          <a:spcPct val="0"/>
                        </a:spcBef>
                        <a:spcAft>
                          <a:spcPct val="0"/>
                        </a:spcAft>
                        <a:defRPr/>
                      </a:pPr>
                      <a:r>
                        <a:rPr lang="en-US" sz="900" kern="1200" dirty="0" smtClean="0">
                          <a:solidFill>
                            <a:srgbClr val="000000"/>
                          </a:solidFill>
                          <a:latin typeface="Tw Cen MT" pitchFamily="34" charset="0"/>
                          <a:ea typeface="+mn-ea"/>
                          <a:cs typeface="+mn-cs"/>
                        </a:rPr>
                        <a:t>National Specification for Construction 10% completed</a:t>
                      </a:r>
                    </a:p>
                  </a:txBody>
                  <a:tcPr>
                    <a:solidFill>
                      <a:schemeClr val="accent1">
                        <a:lumMod val="75000"/>
                        <a:alpha val="10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rgbClr val="000000"/>
                          </a:solidFill>
                          <a:latin typeface="Tw Cen MT" pitchFamily="34" charset="0"/>
                          <a:ea typeface="+mn-ea"/>
                          <a:cs typeface="+mn-cs"/>
                        </a:rPr>
                        <a:t>National Specification for Construction 70% completed</a:t>
                      </a:r>
                    </a:p>
                    <a:p>
                      <a:pPr>
                        <a:lnSpc>
                          <a:spcPct val="100000"/>
                        </a:lnSpc>
                      </a:pPr>
                      <a:endParaRPr lang="en-MY" sz="900" dirty="0">
                        <a:latin typeface="Tw Cen MT" pitchFamily="34" charset="0"/>
                      </a:endParaRPr>
                    </a:p>
                  </a:txBody>
                  <a:tcPr>
                    <a:solidFill>
                      <a:schemeClr val="accent1">
                        <a:lumMod val="75000"/>
                        <a:alpha val="10000"/>
                      </a:schemeClr>
                    </a:solidFill>
                  </a:tcPr>
                </a:tc>
                <a:tc>
                  <a:txBody>
                    <a:bodyPr/>
                    <a:lstStyle/>
                    <a:p>
                      <a:pPr eaLnBrk="1" fontAlgn="base" hangingPunct="1">
                        <a:lnSpc>
                          <a:spcPct val="100000"/>
                        </a:lnSpc>
                        <a:spcBef>
                          <a:spcPct val="0"/>
                        </a:spcBef>
                        <a:spcAft>
                          <a:spcPct val="0"/>
                        </a:spcAft>
                        <a:defRPr/>
                      </a:pPr>
                      <a:r>
                        <a:rPr lang="en-US" sz="900" kern="1200" dirty="0" smtClean="0">
                          <a:solidFill>
                            <a:srgbClr val="000000"/>
                          </a:solidFill>
                          <a:latin typeface="Tw Cen MT" pitchFamily="34" charset="0"/>
                          <a:ea typeface="+mn-ea"/>
                          <a:cs typeface="+mn-cs"/>
                        </a:rPr>
                        <a:t>National Specification for Construction published</a:t>
                      </a:r>
                    </a:p>
                    <a:p>
                      <a:pPr eaLnBrk="1" fontAlgn="base" hangingPunct="1">
                        <a:lnSpc>
                          <a:spcPct val="100000"/>
                        </a:lnSpc>
                        <a:spcBef>
                          <a:spcPct val="0"/>
                        </a:spcBef>
                        <a:spcAft>
                          <a:spcPct val="0"/>
                        </a:spcAft>
                        <a:defRPr/>
                      </a:pPr>
                      <a:endParaRPr lang="en-US" sz="900" kern="1200" dirty="0" smtClean="0">
                        <a:solidFill>
                          <a:srgbClr val="000000"/>
                        </a:solidFill>
                        <a:latin typeface="Tw Cen MT" pitchFamily="34" charset="0"/>
                        <a:ea typeface="+mn-ea"/>
                        <a:cs typeface="+mn-cs"/>
                      </a:endParaRPr>
                    </a:p>
                    <a:p>
                      <a:pPr eaLnBrk="1" fontAlgn="base" hangingPunct="1">
                        <a:lnSpc>
                          <a:spcPct val="100000"/>
                        </a:lnSpc>
                        <a:spcBef>
                          <a:spcPct val="0"/>
                        </a:spcBef>
                        <a:spcAft>
                          <a:spcPct val="0"/>
                        </a:spcAft>
                        <a:defRPr/>
                      </a:pPr>
                      <a:r>
                        <a:rPr lang="en-US" sz="900" kern="1200" dirty="0" smtClean="0">
                          <a:solidFill>
                            <a:srgbClr val="000000"/>
                          </a:solidFill>
                          <a:latin typeface="Tw Cen MT" pitchFamily="34" charset="0"/>
                          <a:ea typeface="+mn-ea"/>
                          <a:cs typeface="+mn-cs"/>
                        </a:rPr>
                        <a:t>National Specification for Construction</a:t>
                      </a:r>
                      <a:r>
                        <a:rPr lang="ms-MY" sz="900" kern="1200" dirty="0" smtClean="0">
                          <a:solidFill>
                            <a:srgbClr val="000000"/>
                          </a:solidFill>
                          <a:latin typeface="Tw Cen MT" pitchFamily="34" charset="0"/>
                          <a:ea typeface="+mn-ea"/>
                          <a:cs typeface="+mn-cs"/>
                        </a:rPr>
                        <a:t> launched</a:t>
                      </a:r>
                      <a:endParaRPr lang="en-US" sz="900" kern="1200" dirty="0" smtClean="0">
                        <a:solidFill>
                          <a:srgbClr val="000000"/>
                        </a:solidFill>
                        <a:latin typeface="Tw Cen MT" pitchFamily="34" charset="0"/>
                        <a:ea typeface="+mn-ea"/>
                        <a:cs typeface="+mn-cs"/>
                      </a:endParaRPr>
                    </a:p>
                    <a:p>
                      <a:pPr>
                        <a:lnSpc>
                          <a:spcPct val="100000"/>
                        </a:lnSpc>
                      </a:pPr>
                      <a:endParaRPr lang="en-MY" sz="900" dirty="0">
                        <a:latin typeface="Tw Cen MT" pitchFamily="34" charset="0"/>
                      </a:endParaRPr>
                    </a:p>
                  </a:txBody>
                  <a:tcPr>
                    <a:solidFill>
                      <a:schemeClr val="accent1">
                        <a:lumMod val="75000"/>
                        <a:alpha val="10000"/>
                      </a:schemeClr>
                    </a:solidFill>
                  </a:tcPr>
                </a:tc>
                <a:tc>
                  <a:txBody>
                    <a:bodyPr/>
                    <a:lstStyle/>
                    <a:p>
                      <a:pPr>
                        <a:lnSpc>
                          <a:spcPct val="100000"/>
                        </a:lnSpc>
                      </a:pPr>
                      <a:endParaRPr lang="en-MY" sz="900" dirty="0">
                        <a:solidFill>
                          <a:srgbClr val="FF0000"/>
                        </a:solidFill>
                        <a:latin typeface="Tw Cen MT" pitchFamily="34" charset="0"/>
                      </a:endParaRPr>
                    </a:p>
                  </a:txBody>
                  <a:tcPr>
                    <a:solidFill>
                      <a:schemeClr val="accent1">
                        <a:lumMod val="75000"/>
                        <a:alpha val="10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359128"/>
            <a:ext cx="6840000" cy="5508000"/>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 Sariah Abd Karib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Mohd Zaid Zakaria</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Nazir Mohamad Nor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98318"/>
          <a:ext cx="4550737" cy="1179643"/>
        </p:xfrm>
        <a:graphic>
          <a:graphicData uri="http://schemas.openxmlformats.org/drawingml/2006/table">
            <a:tbl>
              <a:tblPr firstRow="1" bandRow="1">
                <a:tableStyleId>{5C22544A-7EE6-4342-B048-85BDC9FD1C3A}</a:tableStyleId>
              </a:tblPr>
              <a:tblGrid>
                <a:gridCol w="4550737">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eaLnBrk="1" fontAlgn="base" hangingPunct="1">
                        <a:spcBef>
                          <a:spcPct val="0"/>
                        </a:spcBef>
                        <a:spcAft>
                          <a:spcPct val="0"/>
                        </a:spcAft>
                        <a:defRPr/>
                      </a:pPr>
                      <a:r>
                        <a:rPr lang="en-MY" sz="1000" b="0" kern="1200" dirty="0" smtClean="0">
                          <a:solidFill>
                            <a:schemeClr val="tx1"/>
                          </a:solidFill>
                          <a:latin typeface="Tw Cen MT" panose="020B0602020104020603" pitchFamily="34" charset="0"/>
                          <a:ea typeface="+mn-ea"/>
                          <a:cs typeface="+mn-cs"/>
                        </a:rPr>
                        <a:t>National Specification for Construction introduced and published by 2018</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smtClean="0">
                          <a:solidFill>
                            <a:schemeClr val="tx1"/>
                          </a:solidFill>
                          <a:latin typeface="Tw Cen MT" panose="020B0602020104020603" pitchFamily="34" charset="0"/>
                        </a:rPr>
                        <a:t>INITIATIVE</a:t>
                      </a:r>
                    </a:p>
                    <a:p>
                      <a:pPr>
                        <a:lnSpc>
                          <a:spcPct val="88000"/>
                        </a:lnSpc>
                        <a:defRPr/>
                      </a:pPr>
                      <a:r>
                        <a:rPr lang="en-MY" sz="1000" b="0" kern="1200" dirty="0" smtClean="0">
                          <a:solidFill>
                            <a:schemeClr val="tx1"/>
                          </a:solidFill>
                          <a:latin typeface="Bookman Old Style" pitchFamily="18" charset="0"/>
                          <a:ea typeface="+mn-ea"/>
                          <a:cs typeface="+mn-cs"/>
                        </a:rPr>
                        <a:t>I</a:t>
                      </a:r>
                      <a:r>
                        <a:rPr lang="en-MY" sz="1000" b="0" kern="1200" dirty="0" smtClean="0">
                          <a:solidFill>
                            <a:schemeClr val="tx1"/>
                          </a:solidFill>
                          <a:latin typeface="Tw Cen MT" panose="020B0602020104020603" pitchFamily="34" charset="0"/>
                          <a:ea typeface="+mn-ea"/>
                          <a:cs typeface="+mn-cs"/>
                        </a:rPr>
                        <a:t>1- Internationalise construction practices and standards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Bookman Old Style" pitchFamily="18" charset="0"/>
                          <a:ea typeface="+mn-ea"/>
                          <a:cs typeface="+mn-cs"/>
                        </a:rPr>
                        <a:t>I</a:t>
                      </a:r>
                      <a:r>
                        <a:rPr lang="en-MY" sz="1000" b="0" kern="1200" dirty="0" smtClean="0">
                          <a:solidFill>
                            <a:schemeClr val="tx1"/>
                          </a:solidFill>
                          <a:latin typeface="Tw Cen MT" panose="020B0602020104020603" pitchFamily="34" charset="0"/>
                          <a:ea typeface="+mn-ea"/>
                          <a:cs typeface="+mn-cs"/>
                        </a:rPr>
                        <a:t>1a - Introduce National Specification for Construction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2091535" cy="307777"/>
          </a:xfrm>
          <a:prstGeom prst="rect">
            <a:avLst/>
          </a:prstGeom>
          <a:ln>
            <a:noFill/>
          </a:ln>
        </p:spPr>
        <p:txBody>
          <a:bodyPr wrap="none">
            <a:spAutoFit/>
          </a:bodyPr>
          <a:lstStyle/>
          <a:p>
            <a:r>
              <a:rPr lang="ms-MY" sz="1400" b="1" dirty="0" smtClean="0">
                <a:solidFill>
                  <a:schemeClr val="accent1">
                    <a:lumMod val="75000"/>
                  </a:schemeClr>
                </a:solidFill>
                <a:latin typeface="Tw Cen MT" panose="020B0602020104020603" pitchFamily="34" charset="0"/>
              </a:rPr>
              <a:t>INTERNATIONALISATION</a:t>
            </a:r>
            <a:endParaRPr lang="ms-MY" sz="1400" b="1" dirty="0">
              <a:solidFill>
                <a:schemeClr val="accent1">
                  <a:lumMod val="75000"/>
                </a:schemeClr>
              </a:solidFill>
              <a:latin typeface="Tw Cen MT" panose="020B0602020104020603" pitchFamily="34" charset="0"/>
            </a:endParaRPr>
          </a:p>
        </p:txBody>
      </p:sp>
      <p:sp>
        <p:nvSpPr>
          <p:cNvPr id="10" name="Rectangle 9"/>
          <p:cNvSpPr/>
          <p:nvPr/>
        </p:nvSpPr>
        <p:spPr>
          <a:xfrm>
            <a:off x="180761"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a:t>
            </a:r>
            <a:r>
              <a:rPr lang="ms-MY" sz="2800" b="1" dirty="0" smtClean="0">
                <a:solidFill>
                  <a:schemeClr val="bg1"/>
                </a:solidFill>
                <a:latin typeface="Bookman Old Style" pitchFamily="18" charset="0"/>
              </a:rPr>
              <a:t>I</a:t>
            </a:r>
            <a:r>
              <a:rPr lang="ms-MY" sz="2800" b="1" dirty="0" smtClean="0">
                <a:solidFill>
                  <a:schemeClr val="bg1"/>
                </a:solidFill>
                <a:latin typeface="Tw Cen MT" panose="020B0602020104020603" pitchFamily="34" charset="0"/>
              </a:rPr>
              <a:t>1-097</a:t>
            </a:r>
            <a:endParaRPr lang="ms-MY" sz="2800" dirty="0">
              <a:solidFill>
                <a:schemeClr val="bg1"/>
              </a:solidFill>
            </a:endParaRPr>
          </a:p>
        </p:txBody>
      </p:sp>
      <p:sp>
        <p:nvSpPr>
          <p:cNvPr id="15" name="TextBox 14"/>
          <p:cNvSpPr txBox="1"/>
          <p:nvPr/>
        </p:nvSpPr>
        <p:spPr>
          <a:xfrm>
            <a:off x="0" y="4135260"/>
            <a:ext cx="6858000" cy="230832"/>
          </a:xfrm>
          <a:prstGeom prst="rect">
            <a:avLst/>
          </a:prstGeom>
          <a:solidFill>
            <a:schemeClr val="accent1">
              <a:lumMod val="75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accent1">
              <a:lumMod val="75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
        <p:nvSpPr>
          <p:cNvPr id="12" name="TextBox 11"/>
          <p:cNvSpPr txBox="1"/>
          <p:nvPr/>
        </p:nvSpPr>
        <p:spPr>
          <a:xfrm>
            <a:off x="1" y="4385975"/>
            <a:ext cx="3429000" cy="5647700"/>
          </a:xfrm>
          <a:prstGeom prst="rect">
            <a:avLst/>
          </a:prstGeom>
          <a:noFill/>
        </p:spPr>
        <p:txBody>
          <a:bodyPr wrap="square" rtlCol="0">
            <a:spAutoFit/>
          </a:bodyPr>
          <a:lstStyle/>
          <a:p>
            <a:r>
              <a:rPr lang="en-US" sz="950" dirty="0" smtClean="0">
                <a:latin typeface="Tw Cen MT" panose="020B0602020104020603" pitchFamily="34" charset="0"/>
              </a:rPr>
              <a:t>This KPI is under the purview of IWG15.</a:t>
            </a:r>
          </a:p>
          <a:p>
            <a:endParaRPr lang="en-US" sz="950" dirty="0" smtClean="0">
              <a:latin typeface="Tw Cen MT" panose="020B0602020104020603" pitchFamily="34" charset="0"/>
            </a:endParaRPr>
          </a:p>
          <a:p>
            <a:pPr algn="just"/>
            <a:r>
              <a:rPr lang="en-US" sz="950" dirty="0" smtClean="0">
                <a:latin typeface="Tw Cen MT" panose="020B0602020104020603" pitchFamily="34" charset="0"/>
              </a:rPr>
              <a:t>National </a:t>
            </a:r>
            <a:r>
              <a:rPr lang="en-US" sz="950" dirty="0">
                <a:latin typeface="Tw Cen MT" panose="020B0602020104020603" pitchFamily="34" charset="0"/>
              </a:rPr>
              <a:t>Specification </a:t>
            </a:r>
            <a:r>
              <a:rPr lang="en-US" sz="950" dirty="0" smtClean="0">
                <a:latin typeface="Tw Cen MT" panose="020B0602020104020603" pitchFamily="34" charset="0"/>
              </a:rPr>
              <a:t>for </a:t>
            </a:r>
            <a:r>
              <a:rPr lang="en-US" sz="950" dirty="0">
                <a:latin typeface="Tw Cen MT" panose="020B0602020104020603" pitchFamily="34" charset="0"/>
              </a:rPr>
              <a:t>Construction (NSC) was introduced to integrate the public sector standard specifications and private sector. The aim of introducing the NSC is to reduce disputes, contradictions and uncertainties of opinions and eventually improve the uniformity of the specifications used in the construction industry. The proposed NSC will cover all specifications available including building materials, safety, environmental, methods, quality of workmanship and so on. </a:t>
            </a:r>
          </a:p>
          <a:p>
            <a:pPr algn="just"/>
            <a:endParaRPr lang="en-US" sz="950" dirty="0">
              <a:latin typeface="Tw Cen MT" panose="020B0602020104020603" pitchFamily="34" charset="0"/>
            </a:endParaRPr>
          </a:p>
          <a:p>
            <a:pPr algn="just"/>
            <a:r>
              <a:rPr lang="en-US" sz="950" dirty="0">
                <a:latin typeface="Tw Cen MT" panose="020B0602020104020603" pitchFamily="34" charset="0"/>
              </a:rPr>
              <a:t>This specification is initially developed by National Building Specification (NBS) which </a:t>
            </a:r>
            <a:r>
              <a:rPr lang="en-US" sz="950" dirty="0" smtClean="0">
                <a:latin typeface="Tw Cen MT" panose="020B0602020104020603" pitchFamily="34" charset="0"/>
              </a:rPr>
              <a:t>was </a:t>
            </a:r>
            <a:r>
              <a:rPr lang="en-US" sz="950" dirty="0">
                <a:latin typeface="Tw Cen MT" panose="020B0602020104020603" pitchFamily="34" charset="0"/>
              </a:rPr>
              <a:t>established in UK for the past 10 years. Through this successful program, CIDB </a:t>
            </a:r>
            <a:r>
              <a:rPr lang="en-US" sz="950" dirty="0" smtClean="0">
                <a:latin typeface="Tw Cen MT" panose="020B0602020104020603" pitchFamily="34" charset="0"/>
              </a:rPr>
              <a:t>took the </a:t>
            </a:r>
            <a:r>
              <a:rPr lang="en-US" sz="950" dirty="0">
                <a:latin typeface="Tw Cen MT" panose="020B0602020104020603" pitchFamily="34" charset="0"/>
              </a:rPr>
              <a:t>initiative to adopt and adapt the </a:t>
            </a:r>
            <a:r>
              <a:rPr lang="en-US" sz="950" dirty="0" smtClean="0">
                <a:latin typeface="Tw Cen MT" panose="020B0602020104020603" pitchFamily="34" charset="0"/>
              </a:rPr>
              <a:t>NBS framework in </a:t>
            </a:r>
            <a:r>
              <a:rPr lang="en-US" sz="950" dirty="0">
                <a:latin typeface="Tw Cen MT" panose="020B0602020104020603" pitchFamily="34" charset="0"/>
              </a:rPr>
              <a:t>developing NSC and propose to suit the contents with local requirement.</a:t>
            </a:r>
          </a:p>
          <a:p>
            <a:pPr algn="just"/>
            <a:endParaRPr lang="en-US" sz="950" dirty="0">
              <a:latin typeface="Tw Cen MT" panose="020B0602020104020603" pitchFamily="34" charset="0"/>
            </a:endParaRPr>
          </a:p>
          <a:p>
            <a:pPr algn="just"/>
            <a:r>
              <a:rPr lang="en-US" sz="950" dirty="0" smtClean="0">
                <a:latin typeface="Tw Cen MT" panose="020B0602020104020603" pitchFamily="34" charset="0"/>
              </a:rPr>
              <a:t>Technical </a:t>
            </a:r>
            <a:r>
              <a:rPr lang="en-US" sz="950" dirty="0">
                <a:latin typeface="Tw Cen MT" panose="020B0602020104020603" pitchFamily="34" charset="0"/>
              </a:rPr>
              <a:t>Committee on NSC (TC-NSC) </a:t>
            </a:r>
            <a:r>
              <a:rPr lang="en-US" sz="950" dirty="0" smtClean="0">
                <a:latin typeface="Tw Cen MT" panose="020B0602020104020603" pitchFamily="34" charset="0"/>
              </a:rPr>
              <a:t>was established </a:t>
            </a:r>
            <a:r>
              <a:rPr lang="en-US" sz="950" dirty="0">
                <a:latin typeface="Tw Cen MT" panose="020B0602020104020603" pitchFamily="34" charset="0"/>
              </a:rPr>
              <a:t>on 31 Mar 2017 to review the scope of the </a:t>
            </a:r>
            <a:r>
              <a:rPr lang="en-US" sz="950" dirty="0" smtClean="0">
                <a:latin typeface="Tw Cen MT" panose="020B0602020104020603" pitchFamily="34" charset="0"/>
              </a:rPr>
              <a:t>NSC development . The scope of work for NBS was derived from the following meetings:</a:t>
            </a:r>
          </a:p>
          <a:p>
            <a:pPr algn="just"/>
            <a:endParaRPr lang="en-US" sz="950" dirty="0">
              <a:latin typeface="Tw Cen MT" panose="020B0602020104020603" pitchFamily="34" charset="0"/>
            </a:endParaRPr>
          </a:p>
          <a:p>
            <a:pPr marL="228600" indent="-228600" algn="just">
              <a:buFont typeface="+mj-lt"/>
              <a:buAutoNum type="arabicParenR"/>
            </a:pPr>
            <a:r>
              <a:rPr lang="en-US" sz="950" dirty="0" smtClean="0">
                <a:latin typeface="Tw Cen MT" panose="020B0602020104020603" pitchFamily="34" charset="0"/>
              </a:rPr>
              <a:t>TC-NSC </a:t>
            </a:r>
            <a:r>
              <a:rPr lang="en-US" sz="950" dirty="0">
                <a:latin typeface="Tw Cen MT" panose="020B0602020104020603" pitchFamily="34" charset="0"/>
              </a:rPr>
              <a:t>Meeting No.1 was held on 5 </a:t>
            </a:r>
            <a:r>
              <a:rPr lang="en-US" sz="950" dirty="0" smtClean="0">
                <a:latin typeface="Tw Cen MT" panose="020B0602020104020603" pitchFamily="34" charset="0"/>
              </a:rPr>
              <a:t>Apr </a:t>
            </a:r>
            <a:r>
              <a:rPr lang="en-US" sz="950" dirty="0">
                <a:latin typeface="Tw Cen MT" panose="020B0602020104020603" pitchFamily="34" charset="0"/>
              </a:rPr>
              <a:t>2017.</a:t>
            </a:r>
          </a:p>
          <a:p>
            <a:pPr marL="228600" indent="-228600" algn="just">
              <a:buFont typeface="+mj-lt"/>
              <a:buAutoNum type="arabicParenR"/>
            </a:pPr>
            <a:r>
              <a:rPr lang="en-US" sz="950" dirty="0" smtClean="0">
                <a:latin typeface="Tw Cen MT" panose="020B0602020104020603" pitchFamily="34" charset="0"/>
              </a:rPr>
              <a:t>TC-NSC </a:t>
            </a:r>
            <a:r>
              <a:rPr lang="en-US" sz="950" dirty="0">
                <a:latin typeface="Tw Cen MT" panose="020B0602020104020603" pitchFamily="34" charset="0"/>
              </a:rPr>
              <a:t>Meeting No.2 was held on 14 </a:t>
            </a:r>
            <a:r>
              <a:rPr lang="en-US" sz="950" dirty="0" smtClean="0">
                <a:latin typeface="Tw Cen MT" panose="020B0602020104020603" pitchFamily="34" charset="0"/>
              </a:rPr>
              <a:t>Apr </a:t>
            </a:r>
            <a:r>
              <a:rPr lang="en-US" sz="950" dirty="0">
                <a:latin typeface="Tw Cen MT" panose="020B0602020104020603" pitchFamily="34" charset="0"/>
              </a:rPr>
              <a:t>2017.</a:t>
            </a:r>
          </a:p>
          <a:p>
            <a:pPr marL="228600" indent="-228600" algn="just">
              <a:buFont typeface="+mj-lt"/>
              <a:buAutoNum type="arabicParenR"/>
            </a:pPr>
            <a:r>
              <a:rPr lang="en-US" sz="950" dirty="0" smtClean="0">
                <a:latin typeface="Tw Cen MT" panose="020B0602020104020603" pitchFamily="34" charset="0"/>
              </a:rPr>
              <a:t>Technical </a:t>
            </a:r>
            <a:r>
              <a:rPr lang="en-US" sz="950" dirty="0">
                <a:latin typeface="Tw Cen MT" panose="020B0602020104020603" pitchFamily="34" charset="0"/>
              </a:rPr>
              <a:t>visit to NBS UK was held on 27 </a:t>
            </a:r>
            <a:r>
              <a:rPr lang="en-US" sz="950" dirty="0" smtClean="0">
                <a:latin typeface="Tw Cen MT" panose="020B0602020104020603" pitchFamily="34" charset="0"/>
              </a:rPr>
              <a:t>Apr2017 </a:t>
            </a:r>
            <a:r>
              <a:rPr lang="en-US" sz="950" dirty="0">
                <a:latin typeface="Tw Cen MT" panose="020B0602020104020603" pitchFamily="34" charset="0"/>
              </a:rPr>
              <a:t>to overview the system performance of NBS for </a:t>
            </a:r>
            <a:r>
              <a:rPr lang="en-US" sz="950" dirty="0" smtClean="0">
                <a:latin typeface="Tw Cen MT" panose="020B0602020104020603" pitchFamily="34" charset="0"/>
              </a:rPr>
              <a:t>developing the </a:t>
            </a:r>
            <a:r>
              <a:rPr lang="en-US" sz="950" dirty="0">
                <a:latin typeface="Tw Cen MT" panose="020B0602020104020603" pitchFamily="34" charset="0"/>
              </a:rPr>
              <a:t>scope of NSC.</a:t>
            </a:r>
          </a:p>
          <a:p>
            <a:pPr marL="228600" indent="-228600" algn="just">
              <a:buFont typeface="+mj-lt"/>
              <a:buAutoNum type="arabicParenR"/>
            </a:pPr>
            <a:r>
              <a:rPr lang="en-US" sz="950" dirty="0" smtClean="0">
                <a:latin typeface="Tw Cen MT" panose="020B0602020104020603" pitchFamily="34" charset="0"/>
              </a:rPr>
              <a:t>TC-NSC </a:t>
            </a:r>
            <a:r>
              <a:rPr lang="en-US" sz="950" dirty="0">
                <a:latin typeface="Tw Cen MT" panose="020B0602020104020603" pitchFamily="34" charset="0"/>
              </a:rPr>
              <a:t>Meeting No.3 was held on 6 </a:t>
            </a:r>
            <a:r>
              <a:rPr lang="en-US" sz="950" dirty="0" smtClean="0">
                <a:latin typeface="Tw Cen MT" panose="020B0602020104020603" pitchFamily="34" charset="0"/>
              </a:rPr>
              <a:t>Jun </a:t>
            </a:r>
            <a:r>
              <a:rPr lang="en-US" sz="950" dirty="0">
                <a:latin typeface="Tw Cen MT" panose="020B0602020104020603" pitchFamily="34" charset="0"/>
              </a:rPr>
              <a:t>2017. Revised scope of NSC completed &amp; submitted. TC-NSC recommended the NSC to be developed with BIM capability.</a:t>
            </a:r>
          </a:p>
          <a:p>
            <a:pPr algn="just"/>
            <a:endParaRPr lang="en-US" sz="950" dirty="0" smtClean="0">
              <a:latin typeface="Tw Cen MT" panose="020B0602020104020603" pitchFamily="34" charset="0"/>
            </a:endParaRPr>
          </a:p>
          <a:p>
            <a:pPr algn="just"/>
            <a:r>
              <a:rPr lang="en-US" sz="950" dirty="0" err="1" smtClean="0">
                <a:latin typeface="Tw Cen MT" panose="020B0602020104020603" pitchFamily="34" charset="0"/>
              </a:rPr>
              <a:t>Finalised</a:t>
            </a:r>
            <a:r>
              <a:rPr lang="en-US" sz="950" dirty="0" smtClean="0">
                <a:latin typeface="Tw Cen MT" panose="020B0602020104020603" pitchFamily="34" charset="0"/>
              </a:rPr>
              <a:t> TOR has gone through series of meeting:</a:t>
            </a:r>
          </a:p>
          <a:p>
            <a:pPr marL="228600" indent="-228600" algn="just">
              <a:buFont typeface="+mj-lt"/>
              <a:buAutoNum type="arabicParenR"/>
            </a:pPr>
            <a:r>
              <a:rPr lang="en-US" sz="950" dirty="0" smtClean="0">
                <a:latin typeface="Tw Cen MT" panose="020B0602020104020603" pitchFamily="34" charset="0"/>
              </a:rPr>
              <a:t>Meeting with NBS was held on 27 Jul 2017, both party agreed on the commercial component.</a:t>
            </a:r>
          </a:p>
          <a:p>
            <a:pPr marL="228600" indent="-228600" algn="just">
              <a:buFont typeface="+mj-lt"/>
              <a:buAutoNum type="arabicParenR"/>
            </a:pPr>
            <a:r>
              <a:rPr lang="en-US" sz="950" dirty="0" smtClean="0">
                <a:latin typeface="Tw Cen MT" panose="020B0602020104020603" pitchFamily="34" charset="0"/>
              </a:rPr>
              <a:t>IWG 15 Meeting No. 3 held on 8 Aug 2017, term of reference (TOR) has been endorsed by IWG members subject to further detail discussion with sub-committee. </a:t>
            </a:r>
          </a:p>
          <a:p>
            <a:pPr marL="228600" indent="-228600" algn="just">
              <a:buFont typeface="+mj-lt"/>
              <a:buAutoNum type="arabicParenR"/>
            </a:pPr>
            <a:r>
              <a:rPr lang="en-US" sz="950" dirty="0" smtClean="0">
                <a:latin typeface="Tw Cen MT" panose="020B0602020104020603" pitchFamily="34" charset="0"/>
              </a:rPr>
              <a:t>TOR approved by sub-committee on 12 Sep 2017 </a:t>
            </a:r>
          </a:p>
          <a:p>
            <a:endParaRPr lang="en-US" sz="950" dirty="0">
              <a:latin typeface="Tw Cen MT" panose="020B0602020104020603" pitchFamily="34" charset="0"/>
            </a:endParaRPr>
          </a:p>
        </p:txBody>
      </p:sp>
      <p:sp>
        <p:nvSpPr>
          <p:cNvPr id="13" name="TextBox 12"/>
          <p:cNvSpPr txBox="1"/>
          <p:nvPr/>
        </p:nvSpPr>
        <p:spPr>
          <a:xfrm>
            <a:off x="3446418" y="4384867"/>
            <a:ext cx="3411582" cy="4185761"/>
          </a:xfrm>
          <a:prstGeom prst="rect">
            <a:avLst/>
          </a:prstGeom>
          <a:noFill/>
        </p:spPr>
        <p:txBody>
          <a:bodyPr wrap="square" rtlCol="0">
            <a:spAutoFit/>
          </a:bodyPr>
          <a:lstStyle/>
          <a:p>
            <a:pPr algn="just"/>
            <a:r>
              <a:rPr lang="en-US" sz="950" dirty="0">
                <a:latin typeface="Tw Cen MT" panose="020B0602020104020603" pitchFamily="34" charset="0"/>
              </a:rPr>
              <a:t>NBS is expected to submit 3 options of business proposal on 20 Oct 2017.  NBS only responded on 8 Dec 2017 highlighting the following issues:</a:t>
            </a:r>
          </a:p>
          <a:p>
            <a:pPr algn="just"/>
            <a:endParaRPr lang="en-US" sz="950" dirty="0">
              <a:latin typeface="Tw Cen MT" panose="020B0602020104020603" pitchFamily="34" charset="0"/>
            </a:endParaRPr>
          </a:p>
          <a:p>
            <a:pPr algn="just"/>
            <a:r>
              <a:rPr lang="en-US" sz="950" dirty="0">
                <a:latin typeface="Tw Cen MT" panose="020B0602020104020603" pitchFamily="34" charset="0"/>
              </a:rPr>
              <a:t>1.  Ownership of Intellectual Property (IP)</a:t>
            </a:r>
          </a:p>
          <a:p>
            <a:pPr marL="266700" indent="-85725" algn="just">
              <a:buFont typeface="Arial" pitchFamily="34" charset="0"/>
              <a:buChar char="•"/>
            </a:pPr>
            <a:r>
              <a:rPr lang="en-US" sz="950" dirty="0">
                <a:latin typeface="Tw Cen MT" panose="020B0602020104020603" pitchFamily="34" charset="0"/>
              </a:rPr>
              <a:t>NBS wishes to retain its ownership of the IP on the platform system.</a:t>
            </a:r>
          </a:p>
          <a:p>
            <a:pPr algn="just"/>
            <a:r>
              <a:rPr lang="en-US" sz="950" dirty="0">
                <a:latin typeface="Tw Cen MT" panose="020B0602020104020603" pitchFamily="34" charset="0"/>
              </a:rPr>
              <a:t>2.  New content specification for Malaysia</a:t>
            </a:r>
          </a:p>
          <a:p>
            <a:pPr marL="266700" indent="-85725" algn="just">
              <a:buFont typeface="Arial" pitchFamily="34" charset="0"/>
              <a:buChar char="•"/>
            </a:pPr>
            <a:r>
              <a:rPr lang="en-US" sz="950" dirty="0">
                <a:latin typeface="Tw Cen MT" panose="020B0602020104020603" pitchFamily="34" charset="0"/>
              </a:rPr>
              <a:t>NBS will share the IP on any content that will be developed for Malaysia as part of the JV Agreement. </a:t>
            </a:r>
          </a:p>
          <a:p>
            <a:pPr algn="just"/>
            <a:endParaRPr lang="en-US" sz="950" dirty="0">
              <a:latin typeface="Tw Cen MT" panose="020B0602020104020603" pitchFamily="34" charset="0"/>
            </a:endParaRPr>
          </a:p>
          <a:p>
            <a:pPr algn="just"/>
            <a:r>
              <a:rPr lang="en-US" sz="950" dirty="0">
                <a:latin typeface="Tw Cen MT" panose="020B0602020104020603" pitchFamily="34" charset="0"/>
              </a:rPr>
              <a:t>CIDB E-Construct was instructed to undertake a parallel possibility of undertaking the above task for Malaysian market. Commercial and Technical Proposal submitted by NBS UK was generally accepted. </a:t>
            </a:r>
          </a:p>
          <a:p>
            <a:pPr algn="just"/>
            <a:endParaRPr lang="en-US" sz="950" dirty="0">
              <a:latin typeface="Tw Cen MT" panose="020B0602020104020603" pitchFamily="34" charset="0"/>
            </a:endParaRPr>
          </a:p>
          <a:p>
            <a:pPr algn="just"/>
            <a:r>
              <a:rPr lang="en-US" sz="950" dirty="0">
                <a:latin typeface="Tw Cen MT" panose="020B0602020104020603" pitchFamily="34" charset="0"/>
              </a:rPr>
              <a:t>Two-tier Agreement has been drafted and pending final agreement from both parties. </a:t>
            </a:r>
          </a:p>
          <a:p>
            <a:pPr algn="just"/>
            <a:endParaRPr lang="en-US" sz="950" dirty="0">
              <a:latin typeface="Tw Cen MT" panose="020B0602020104020603" pitchFamily="34" charset="0"/>
            </a:endParaRPr>
          </a:p>
          <a:p>
            <a:pPr algn="just"/>
            <a:r>
              <a:rPr lang="en-US" sz="950" dirty="0">
                <a:latin typeface="Tw Cen MT" panose="020B0602020104020603" pitchFamily="34" charset="0"/>
              </a:rPr>
              <a:t>Proposal on appointment of consultant was presented to CIDB Top Management on 19 April 2018. Final decision will be made once agreement between NBS and CIDB is finalized. CIDB is waiting for input from NBS on the Master Agreement. </a:t>
            </a:r>
          </a:p>
          <a:p>
            <a:pPr algn="just"/>
            <a:endParaRPr lang="en-US" sz="950" dirty="0">
              <a:latin typeface="Tw Cen MT" panose="020B0602020104020603" pitchFamily="34" charset="0"/>
            </a:endParaRPr>
          </a:p>
          <a:p>
            <a:pPr algn="just"/>
            <a:r>
              <a:rPr lang="en-US" sz="950" dirty="0">
                <a:latin typeface="Tw Cen MT" panose="020B0602020104020603" pitchFamily="34" charset="0"/>
              </a:rPr>
              <a:t>A subsequent meeting between CIDB Top Management, E-Construct and </a:t>
            </a:r>
            <a:r>
              <a:rPr lang="en-US" sz="950" dirty="0" err="1">
                <a:latin typeface="Tw Cen MT" panose="020B0602020104020603" pitchFamily="34" charset="0"/>
              </a:rPr>
              <a:t>Pertubuhan</a:t>
            </a:r>
            <a:r>
              <a:rPr lang="en-US" sz="950" dirty="0">
                <a:latin typeface="Tw Cen MT" panose="020B0602020104020603" pitchFamily="34" charset="0"/>
              </a:rPr>
              <a:t> </a:t>
            </a:r>
            <a:r>
              <a:rPr lang="en-US" sz="950" dirty="0" err="1">
                <a:latin typeface="Tw Cen MT" panose="020B0602020104020603" pitchFamily="34" charset="0"/>
              </a:rPr>
              <a:t>Arkitek</a:t>
            </a:r>
            <a:r>
              <a:rPr lang="en-US" sz="950" dirty="0">
                <a:latin typeface="Tw Cen MT" panose="020B0602020104020603" pitchFamily="34" charset="0"/>
              </a:rPr>
              <a:t> Malaysia (PAM) is scheduled on 4 July 2018 to discuss “Way Forward” on the development of NSC in Malaysia.</a:t>
            </a:r>
          </a:p>
        </p:txBody>
      </p:sp>
      <p:cxnSp>
        <p:nvCxnSpPr>
          <p:cNvPr id="14" name="Straight Connector 13"/>
          <p:cNvCxnSpPr/>
          <p:nvPr/>
        </p:nvCxnSpPr>
        <p:spPr>
          <a:xfrm rot="16200000" flipV="1">
            <a:off x="772666" y="7030844"/>
            <a:ext cx="5317195" cy="4525"/>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91459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88558">
                  <a:extLst>
                    <a:ext uri="{9D8B030D-6E8A-4147-A177-3AD203B41FA5}">
                      <a16:colId xmlns:a16="http://schemas.microsoft.com/office/drawing/2014/main" val="3372148144"/>
                    </a:ext>
                  </a:extLst>
                </a:gridCol>
                <a:gridCol w="1350335">
                  <a:extLst>
                    <a:ext uri="{9D8B030D-6E8A-4147-A177-3AD203B41FA5}">
                      <a16:colId xmlns:a16="http://schemas.microsoft.com/office/drawing/2014/main" val="384475541"/>
                    </a:ext>
                  </a:extLst>
                </a:gridCol>
                <a:gridCol w="1382233">
                  <a:extLst>
                    <a:ext uri="{9D8B030D-6E8A-4147-A177-3AD203B41FA5}">
                      <a16:colId xmlns:a16="http://schemas.microsoft.com/office/drawing/2014/main" val="3666211108"/>
                    </a:ext>
                  </a:extLst>
                </a:gridCol>
                <a:gridCol w="1318439">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2017</a:t>
                      </a: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2018</a:t>
                      </a: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60</a:t>
                      </a:r>
                      <a:r>
                        <a:rPr lang="ms-MY" sz="900" dirty="0" smtClean="0">
                          <a:solidFill>
                            <a:schemeClr val="bg1"/>
                          </a:solidFill>
                          <a:latin typeface="Tw Cen MT" panose="020B0602020104020603" pitchFamily="34" charset="0"/>
                        </a:rPr>
                        <a:t>%</a:t>
                      </a: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solidFill>
                      <a:schemeClr val="accent1">
                        <a:lumMod val="75000"/>
                        <a:alpha val="60000"/>
                      </a:schemeClr>
                    </a:solidFill>
                  </a:tcPr>
                </a:tc>
                <a:extLst>
                  <a:ext uri="{0D108BD9-81ED-4DB2-BD59-A6C34878D82A}">
                    <a16:rowId xmlns:a16="http://schemas.microsoft.com/office/drawing/2014/main" val="2306563032"/>
                  </a:ext>
                </a:extLst>
              </a:tr>
              <a:tr h="1787931">
                <a:tc>
                  <a:txBody>
                    <a:bodyPr/>
                    <a:lstStyle/>
                    <a:p>
                      <a:pPr eaLnBrk="1" fontAlgn="base" hangingPunct="1">
                        <a:lnSpc>
                          <a:spcPct val="100000"/>
                        </a:lnSpc>
                        <a:spcBef>
                          <a:spcPct val="0"/>
                        </a:spcBef>
                        <a:spcAft>
                          <a:spcPct val="0"/>
                        </a:spcAft>
                        <a:defRPr/>
                      </a:pPr>
                      <a:endParaRPr lang="en-MY" sz="900" dirty="0">
                        <a:latin typeface="Tw Cen MT" pitchFamily="34" charset="0"/>
                      </a:endParaRPr>
                    </a:p>
                  </a:txBody>
                  <a:tcPr>
                    <a:solidFill>
                      <a:schemeClr val="accent1">
                        <a:lumMod val="75000"/>
                        <a:alpha val="10000"/>
                      </a:schemeClr>
                    </a:solidFill>
                  </a:tcPr>
                </a:tc>
                <a:tc>
                  <a:txBody>
                    <a:bodyPr/>
                    <a:lstStyle/>
                    <a:p>
                      <a:pPr>
                        <a:lnSpc>
                          <a:spcPct val="100000"/>
                        </a:lnSpc>
                      </a:pPr>
                      <a:endParaRPr lang="en-MY" sz="900" dirty="0">
                        <a:latin typeface="Tw Cen MT" pitchFamily="34" charset="0"/>
                      </a:endParaRPr>
                    </a:p>
                  </a:txBody>
                  <a:tcPr>
                    <a:solidFill>
                      <a:schemeClr val="accent1">
                        <a:lumMod val="75000"/>
                        <a:alpha val="10000"/>
                      </a:schemeClr>
                    </a:solidFill>
                  </a:tcPr>
                </a:tc>
                <a:tc>
                  <a:txBody>
                    <a:bodyPr/>
                    <a:lstStyle/>
                    <a:p>
                      <a:pPr>
                        <a:lnSpc>
                          <a:spcPct val="100000"/>
                        </a:lnSpc>
                      </a:pPr>
                      <a:endParaRPr lang="en-MY" sz="900" dirty="0">
                        <a:latin typeface="Tw Cen MT" pitchFamily="34" charset="0"/>
                      </a:endParaRPr>
                    </a:p>
                  </a:txBody>
                  <a:tcPr>
                    <a:solidFill>
                      <a:schemeClr val="accent1">
                        <a:lumMod val="75000"/>
                        <a:alpha val="10000"/>
                      </a:schemeClr>
                    </a:solidFill>
                  </a:tcPr>
                </a:tc>
                <a:tc>
                  <a:txBody>
                    <a:bodyPr/>
                    <a:lstStyle/>
                    <a:p>
                      <a:pPr eaLnBrk="1" fontAlgn="base" hangingPunct="1">
                        <a:lnSpc>
                          <a:spcPct val="100000"/>
                        </a:lnSpc>
                        <a:spcBef>
                          <a:spcPct val="0"/>
                        </a:spcBef>
                        <a:spcAft>
                          <a:spcPct val="0"/>
                        </a:spcAft>
                        <a:defRPr/>
                      </a:pPr>
                      <a:r>
                        <a:rPr lang="en-US" sz="900" kern="1200" dirty="0" smtClean="0">
                          <a:solidFill>
                            <a:srgbClr val="000000"/>
                          </a:solidFill>
                          <a:latin typeface="Tw Cen MT" pitchFamily="34" charset="0"/>
                          <a:ea typeface="+mn-ea"/>
                          <a:cs typeface="+mn-cs"/>
                        </a:rPr>
                        <a:t>MOU documentation with 10 clients endorsed by IWG15</a:t>
                      </a:r>
                    </a:p>
                    <a:p>
                      <a:pPr eaLnBrk="1" fontAlgn="base" hangingPunct="1">
                        <a:lnSpc>
                          <a:spcPct val="100000"/>
                        </a:lnSpc>
                        <a:spcBef>
                          <a:spcPct val="0"/>
                        </a:spcBef>
                        <a:spcAft>
                          <a:spcPct val="0"/>
                        </a:spcAft>
                        <a:defRPr/>
                      </a:pPr>
                      <a:endParaRPr lang="en-US" sz="900" kern="1200" dirty="0" smtClean="0">
                        <a:solidFill>
                          <a:srgbClr val="000000"/>
                        </a:solidFill>
                        <a:latin typeface="Tw Cen MT" pitchFamily="34" charset="0"/>
                        <a:ea typeface="+mn-ea"/>
                        <a:cs typeface="+mn-cs"/>
                      </a:endParaRPr>
                    </a:p>
                    <a:p>
                      <a:pPr eaLnBrk="1" fontAlgn="base" hangingPunct="1">
                        <a:lnSpc>
                          <a:spcPct val="100000"/>
                        </a:lnSpc>
                        <a:spcBef>
                          <a:spcPct val="0"/>
                        </a:spcBef>
                        <a:spcAft>
                          <a:spcPct val="0"/>
                        </a:spcAft>
                        <a:defRPr/>
                      </a:pPr>
                      <a:r>
                        <a:rPr lang="en-US" sz="900" kern="1200" dirty="0" smtClean="0">
                          <a:solidFill>
                            <a:srgbClr val="000000"/>
                          </a:solidFill>
                          <a:latin typeface="Tw Cen MT" pitchFamily="34" charset="0"/>
                          <a:ea typeface="+mn-ea"/>
                          <a:cs typeface="+mn-cs"/>
                        </a:rPr>
                        <a:t>MOU signing ceremony with 10 clients on usage of NSC held </a:t>
                      </a:r>
                    </a:p>
                    <a:p>
                      <a:pPr>
                        <a:lnSpc>
                          <a:spcPct val="100000"/>
                        </a:lnSpc>
                      </a:pPr>
                      <a:endParaRPr lang="en-MY" sz="900" dirty="0">
                        <a:latin typeface="Tw Cen MT" pitchFamily="34" charset="0"/>
                      </a:endParaRPr>
                    </a:p>
                  </a:txBody>
                  <a:tcPr>
                    <a:solidFill>
                      <a:schemeClr val="accent1">
                        <a:lumMod val="75000"/>
                        <a:alpha val="10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rgbClr val="000000"/>
                          </a:solidFill>
                          <a:latin typeface="Tw Cen MT" pitchFamily="34" charset="0"/>
                          <a:ea typeface="+mn-ea"/>
                          <a:cs typeface="+mn-cs"/>
                        </a:rPr>
                        <a:t>Promotion activities to enhance uptake of NSC conducted</a:t>
                      </a:r>
                    </a:p>
                    <a:p>
                      <a:pPr>
                        <a:lnSpc>
                          <a:spcPct val="100000"/>
                        </a:lnSpc>
                      </a:pPr>
                      <a:endParaRPr lang="en-MY" sz="900" dirty="0">
                        <a:solidFill>
                          <a:srgbClr val="FF0000"/>
                        </a:solidFill>
                        <a:latin typeface="Tw Cen MT" pitchFamily="34" charset="0"/>
                      </a:endParaRPr>
                    </a:p>
                  </a:txBody>
                  <a:tcPr>
                    <a:solidFill>
                      <a:schemeClr val="accent1">
                        <a:lumMod val="75000"/>
                        <a:alpha val="10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40000" cy="5331062"/>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 Sariah Abd Karib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Mohd Zaid Zakaria</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Nazir Mohamad Nor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98318"/>
          <a:ext cx="4550737" cy="1179643"/>
        </p:xfrm>
        <a:graphic>
          <a:graphicData uri="http://schemas.openxmlformats.org/drawingml/2006/table">
            <a:tbl>
              <a:tblPr firstRow="1" bandRow="1">
                <a:tableStyleId>{5C22544A-7EE6-4342-B048-85BDC9FD1C3A}</a:tableStyleId>
              </a:tblPr>
              <a:tblGrid>
                <a:gridCol w="4550737">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eaLnBrk="1" fontAlgn="base" hangingPunct="1">
                        <a:spcBef>
                          <a:spcPct val="0"/>
                        </a:spcBef>
                        <a:spcAft>
                          <a:spcPct val="0"/>
                        </a:spcAft>
                        <a:defRPr/>
                      </a:pPr>
                      <a:r>
                        <a:rPr lang="en-MY" sz="1000" b="0" kern="1200" dirty="0" smtClean="0">
                          <a:solidFill>
                            <a:schemeClr val="tx1"/>
                          </a:solidFill>
                          <a:latin typeface="Tw Cen MT" panose="020B0602020104020603" pitchFamily="34" charset="0"/>
                          <a:ea typeface="+mn-ea"/>
                          <a:cs typeface="+mn-cs"/>
                        </a:rPr>
                        <a:t>National Specification for Construction adopted by 10 Major Clients by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smtClean="0">
                          <a:solidFill>
                            <a:schemeClr val="tx1"/>
                          </a:solidFill>
                          <a:latin typeface="Tw Cen MT" panose="020B0602020104020603" pitchFamily="34" charset="0"/>
                        </a:rPr>
                        <a:t>INITIATIVE</a:t>
                      </a:r>
                    </a:p>
                    <a:p>
                      <a:pPr>
                        <a:lnSpc>
                          <a:spcPct val="88000"/>
                        </a:lnSpc>
                        <a:defRPr/>
                      </a:pPr>
                      <a:r>
                        <a:rPr lang="en-MY" sz="1000" b="0" kern="1200" dirty="0" smtClean="0">
                          <a:solidFill>
                            <a:schemeClr val="tx1"/>
                          </a:solidFill>
                          <a:latin typeface="Bookman Old Style" pitchFamily="18" charset="0"/>
                          <a:ea typeface="+mn-ea"/>
                          <a:cs typeface="+mn-cs"/>
                        </a:rPr>
                        <a:t>I</a:t>
                      </a:r>
                      <a:r>
                        <a:rPr lang="en-MY" sz="1000" b="0" kern="1200" dirty="0" smtClean="0">
                          <a:solidFill>
                            <a:schemeClr val="tx1"/>
                          </a:solidFill>
                          <a:latin typeface="Tw Cen MT" panose="020B0602020104020603" pitchFamily="34" charset="0"/>
                          <a:ea typeface="+mn-ea"/>
                          <a:cs typeface="+mn-cs"/>
                        </a:rPr>
                        <a:t>1- Internationalise construction practices and standards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Bookman Old Style" pitchFamily="18" charset="0"/>
                          <a:ea typeface="+mn-ea"/>
                          <a:cs typeface="+mn-cs"/>
                        </a:rPr>
                        <a:t>I</a:t>
                      </a:r>
                      <a:r>
                        <a:rPr lang="en-MY" sz="1000" b="0" kern="1200" dirty="0" smtClean="0">
                          <a:solidFill>
                            <a:schemeClr val="tx1"/>
                          </a:solidFill>
                          <a:latin typeface="Tw Cen MT" panose="020B0602020104020603" pitchFamily="34" charset="0"/>
                          <a:ea typeface="+mn-ea"/>
                          <a:cs typeface="+mn-cs"/>
                        </a:rPr>
                        <a:t>1a - Introduce National Specification for Construction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630593"/>
            <a:ext cx="6864535" cy="246221"/>
          </a:xfrm>
          <a:prstGeom prst="rect">
            <a:avLst/>
          </a:prstGeom>
          <a:noFill/>
        </p:spPr>
        <p:txBody>
          <a:bodyPr wrap="square" rtlCol="0">
            <a:spAutoFit/>
          </a:bodyPr>
          <a:lstStyle/>
          <a:p>
            <a:r>
              <a:rPr lang="en-US" sz="1000" dirty="0" smtClean="0">
                <a:latin typeface="Tw Cen MT" panose="020B0602020104020603" pitchFamily="34" charset="0"/>
              </a:rPr>
              <a:t>This KPI is under the purview of IWG15 and will </a:t>
            </a:r>
            <a:r>
              <a:rPr lang="en-US" sz="1000" dirty="0">
                <a:latin typeface="Tw Cen MT" panose="020B0602020104020603" pitchFamily="34" charset="0"/>
              </a:rPr>
              <a:t>commence in </a:t>
            </a:r>
            <a:r>
              <a:rPr lang="en-US" sz="1000" dirty="0" smtClean="0">
                <a:latin typeface="Tw Cen MT" panose="020B0602020104020603" pitchFamily="34" charset="0"/>
              </a:rPr>
              <a:t>2019.</a:t>
            </a:r>
            <a:endParaRPr lang="en-MY" sz="1000" dirty="0" smtClean="0">
              <a:latin typeface="Tw Cen MT" panose="020B0602020104020603" pitchFamily="34" charset="0"/>
            </a:endParaRPr>
          </a:p>
        </p:txBody>
      </p:sp>
      <p:sp>
        <p:nvSpPr>
          <p:cNvPr id="5" name="Rectangle 4"/>
          <p:cNvSpPr/>
          <p:nvPr/>
        </p:nvSpPr>
        <p:spPr>
          <a:xfrm>
            <a:off x="2110332" y="63798"/>
            <a:ext cx="2091535" cy="307777"/>
          </a:xfrm>
          <a:prstGeom prst="rect">
            <a:avLst/>
          </a:prstGeom>
          <a:ln>
            <a:noFill/>
          </a:ln>
        </p:spPr>
        <p:txBody>
          <a:bodyPr wrap="none">
            <a:spAutoFit/>
          </a:bodyPr>
          <a:lstStyle/>
          <a:p>
            <a:r>
              <a:rPr lang="ms-MY" sz="1400" b="1" dirty="0" smtClean="0">
                <a:solidFill>
                  <a:schemeClr val="accent1">
                    <a:lumMod val="75000"/>
                  </a:schemeClr>
                </a:solidFill>
                <a:latin typeface="Tw Cen MT" panose="020B0602020104020603" pitchFamily="34" charset="0"/>
              </a:rPr>
              <a:t>INTERNATIONALISATION</a:t>
            </a:r>
            <a:endParaRPr lang="ms-MY" sz="1400" b="1" dirty="0">
              <a:solidFill>
                <a:schemeClr val="accent1">
                  <a:lumMod val="75000"/>
                </a:schemeClr>
              </a:solidFill>
              <a:latin typeface="Tw Cen MT" panose="020B0602020104020603" pitchFamily="34" charset="0"/>
            </a:endParaRPr>
          </a:p>
        </p:txBody>
      </p:sp>
      <p:sp>
        <p:nvSpPr>
          <p:cNvPr id="10" name="Rectangle 9"/>
          <p:cNvSpPr/>
          <p:nvPr/>
        </p:nvSpPr>
        <p:spPr>
          <a:xfrm>
            <a:off x="180761"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a:t>
            </a:r>
            <a:r>
              <a:rPr lang="ms-MY" sz="2800" b="1" dirty="0" smtClean="0">
                <a:solidFill>
                  <a:schemeClr val="bg1"/>
                </a:solidFill>
                <a:latin typeface="Bookman Old Style" pitchFamily="18" charset="0"/>
              </a:rPr>
              <a:t>I</a:t>
            </a:r>
            <a:r>
              <a:rPr lang="ms-MY" sz="2800" b="1" dirty="0" smtClean="0">
                <a:solidFill>
                  <a:schemeClr val="bg1"/>
                </a:solidFill>
                <a:latin typeface="Tw Cen MT" panose="020B0602020104020603" pitchFamily="34" charset="0"/>
              </a:rPr>
              <a:t>1-098</a:t>
            </a:r>
            <a:endParaRPr lang="ms-MY" sz="2800" dirty="0">
              <a:solidFill>
                <a:schemeClr val="bg1"/>
              </a:solidFill>
            </a:endParaRPr>
          </a:p>
        </p:txBody>
      </p:sp>
      <p:sp>
        <p:nvSpPr>
          <p:cNvPr id="15" name="TextBox 14"/>
          <p:cNvSpPr txBox="1"/>
          <p:nvPr/>
        </p:nvSpPr>
        <p:spPr>
          <a:xfrm>
            <a:off x="0" y="4316235"/>
            <a:ext cx="6858000" cy="230832"/>
          </a:xfrm>
          <a:prstGeom prst="rect">
            <a:avLst/>
          </a:prstGeom>
          <a:solidFill>
            <a:schemeClr val="accent1">
              <a:lumMod val="75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a:t>
            </a:r>
            <a:r>
              <a:rPr lang="en-US" sz="900" b="1" smtClean="0">
                <a:solidFill>
                  <a:schemeClr val="bg1"/>
                </a:solidFill>
                <a:latin typeface="Tw Cen MT" panose="020B0602020104020603" pitchFamily="34" charset="0"/>
              </a:rPr>
              <a:t>UNTIL Q2 </a:t>
            </a:r>
            <a:r>
              <a:rPr lang="en-US" sz="900" b="1" dirty="0" smtClean="0">
                <a:solidFill>
                  <a:schemeClr val="bg1"/>
                </a:solidFill>
                <a:latin typeface="Tw Cen MT" panose="020B0602020104020603" pitchFamily="34" charset="0"/>
              </a:rPr>
              <a:t>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accent1">
              <a:lumMod val="75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Tree>
    <p:extLst>
      <p:ext uri="{BB962C8B-B14F-4D97-AF65-F5344CB8AC3E}">
        <p14:creationId xmlns:p14="http://schemas.microsoft.com/office/powerpoint/2010/main" val="11877084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4475</TotalTime>
  <Words>43120</Words>
  <Application>Microsoft Office PowerPoint</Application>
  <PresentationFormat>A4 Paper (210x297 mm)</PresentationFormat>
  <Paragraphs>8366</Paragraphs>
  <Slides>120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120</vt:i4>
      </vt:variant>
    </vt:vector>
  </HeadingPairs>
  <TitlesOfParts>
    <vt:vector size="128" baseType="lpstr">
      <vt:lpstr>Arial</vt:lpstr>
      <vt:lpstr>Bookman Old Style</vt:lpstr>
      <vt:lpstr>Calibri</vt:lpstr>
      <vt:lpstr>Calibri Light</vt:lpstr>
      <vt:lpstr>Times New Roman</vt:lpstr>
      <vt:lpstr>Tw Cen MT</vt:lpstr>
      <vt:lpstr>Wingdings 2</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Syed Nazir</dc:creator>
  <cp:lastModifiedBy>CIDB</cp:lastModifiedBy>
  <cp:revision>308</cp:revision>
  <cp:lastPrinted>2018-11-05T03:16:11Z</cp:lastPrinted>
  <dcterms:created xsi:type="dcterms:W3CDTF">2017-12-19T05:02:18Z</dcterms:created>
  <dcterms:modified xsi:type="dcterms:W3CDTF">2018-11-07T05:29:28Z</dcterms:modified>
</cp:coreProperties>
</file>