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333" r:id="rId2"/>
    <p:sldId id="334" r:id="rId3"/>
    <p:sldId id="335" r:id="rId4"/>
    <p:sldId id="336" r:id="rId5"/>
    <p:sldId id="337" r:id="rId6"/>
    <p:sldId id="338" r:id="rId7"/>
    <p:sldId id="339" r:id="rId8"/>
  </p:sldIdLst>
  <p:sldSz cx="6858000" cy="9906000" type="A4"/>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008080"/>
    <a:srgbClr val="339933"/>
    <a:srgbClr val="009900"/>
    <a:srgbClr val="008000"/>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2" d="100"/>
          <a:sy n="62" d="100"/>
        </p:scale>
        <p:origin x="2196" y="78"/>
      </p:cViewPr>
      <p:guideLst>
        <p:guide orient="horz" pos="3120"/>
        <p:guide pos="2160"/>
        <p:guide pos="26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042603" cy="467203"/>
          </a:xfrm>
          <a:prstGeom prst="rect">
            <a:avLst/>
          </a:prstGeom>
        </p:spPr>
        <p:txBody>
          <a:bodyPr vert="horz" lIns="91533" tIns="45766" rIns="91533" bIns="45766" rtlCol="0"/>
          <a:lstStyle>
            <a:lvl1pPr algn="l">
              <a:defRPr sz="1200"/>
            </a:lvl1pPr>
          </a:lstStyle>
          <a:p>
            <a:endParaRPr lang="en-US"/>
          </a:p>
        </p:txBody>
      </p:sp>
      <p:sp>
        <p:nvSpPr>
          <p:cNvPr id="3" name="Date Placeholder 2"/>
          <p:cNvSpPr>
            <a:spLocks noGrp="1"/>
          </p:cNvSpPr>
          <p:nvPr>
            <p:ph type="dt" idx="1"/>
          </p:nvPr>
        </p:nvSpPr>
        <p:spPr>
          <a:xfrm>
            <a:off x="3975734" y="2"/>
            <a:ext cx="3042603" cy="467203"/>
          </a:xfrm>
          <a:prstGeom prst="rect">
            <a:avLst/>
          </a:prstGeom>
        </p:spPr>
        <p:txBody>
          <a:bodyPr vert="horz" lIns="91533" tIns="45766" rIns="91533" bIns="45766" rtlCol="0"/>
          <a:lstStyle>
            <a:lvl1pPr algn="r">
              <a:defRPr sz="1200"/>
            </a:lvl1pPr>
          </a:lstStyle>
          <a:p>
            <a:fld id="{51A7850B-71D9-4FAC-B58D-CB680F6F50DD}" type="datetimeFigureOut">
              <a:rPr lang="en-US" smtClean="0"/>
              <a:t>11/23/2018</a:t>
            </a:fld>
            <a:endParaRPr lang="en-US"/>
          </a:p>
        </p:txBody>
      </p:sp>
      <p:sp>
        <p:nvSpPr>
          <p:cNvPr id="4" name="Slide Image Placeholder 3"/>
          <p:cNvSpPr>
            <a:spLocks noGrp="1" noRot="1" noChangeAspect="1"/>
          </p:cNvSpPr>
          <p:nvPr>
            <p:ph type="sldImg" idx="2"/>
          </p:nvPr>
        </p:nvSpPr>
        <p:spPr>
          <a:xfrm>
            <a:off x="2422525" y="1163638"/>
            <a:ext cx="2174875" cy="3140075"/>
          </a:xfrm>
          <a:prstGeom prst="rect">
            <a:avLst/>
          </a:prstGeom>
          <a:noFill/>
          <a:ln w="12700">
            <a:solidFill>
              <a:prstClr val="black"/>
            </a:solidFill>
          </a:ln>
        </p:spPr>
        <p:txBody>
          <a:bodyPr vert="horz" lIns="91533" tIns="45766" rIns="91533" bIns="45766" rtlCol="0" anchor="ctr"/>
          <a:lstStyle/>
          <a:p>
            <a:endParaRPr lang="en-US"/>
          </a:p>
        </p:txBody>
      </p:sp>
      <p:sp>
        <p:nvSpPr>
          <p:cNvPr id="5" name="Notes Placeholder 4"/>
          <p:cNvSpPr>
            <a:spLocks noGrp="1"/>
          </p:cNvSpPr>
          <p:nvPr>
            <p:ph type="body" sz="quarter" idx="3"/>
          </p:nvPr>
        </p:nvSpPr>
        <p:spPr>
          <a:xfrm>
            <a:off x="702629" y="4478160"/>
            <a:ext cx="5614668" cy="3664526"/>
          </a:xfrm>
          <a:prstGeom prst="rect">
            <a:avLst/>
          </a:prstGeom>
        </p:spPr>
        <p:txBody>
          <a:bodyPr vert="horz" lIns="91533" tIns="45766" rIns="91533" bIns="45766"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38723"/>
            <a:ext cx="3042603" cy="467203"/>
          </a:xfrm>
          <a:prstGeom prst="rect">
            <a:avLst/>
          </a:prstGeom>
        </p:spPr>
        <p:txBody>
          <a:bodyPr vert="horz" lIns="91533" tIns="45766" rIns="91533" bIns="45766" rtlCol="0" anchor="b"/>
          <a:lstStyle>
            <a:lvl1pPr algn="l">
              <a:defRPr sz="1200"/>
            </a:lvl1pPr>
          </a:lstStyle>
          <a:p>
            <a:endParaRPr lang="en-US"/>
          </a:p>
        </p:txBody>
      </p:sp>
      <p:sp>
        <p:nvSpPr>
          <p:cNvPr id="7" name="Slide Number Placeholder 6"/>
          <p:cNvSpPr>
            <a:spLocks noGrp="1"/>
          </p:cNvSpPr>
          <p:nvPr>
            <p:ph type="sldNum" sz="quarter" idx="5"/>
          </p:nvPr>
        </p:nvSpPr>
        <p:spPr>
          <a:xfrm>
            <a:off x="3975734" y="8838723"/>
            <a:ext cx="3042603" cy="467203"/>
          </a:xfrm>
          <a:prstGeom prst="rect">
            <a:avLst/>
          </a:prstGeom>
        </p:spPr>
        <p:txBody>
          <a:bodyPr vert="horz" lIns="91533" tIns="45766" rIns="91533" bIns="45766" rtlCol="0" anchor="b"/>
          <a:lstStyle>
            <a:lvl1pPr algn="r">
              <a:defRPr sz="1200"/>
            </a:lvl1pPr>
          </a:lstStyle>
          <a:p>
            <a:fld id="{EB9FA20F-1E3E-47BB-9390-820B37E0E026}" type="slidenum">
              <a:rPr lang="en-US" smtClean="0"/>
              <a:t>‹#›</a:t>
            </a:fld>
            <a:endParaRPr lang="en-US"/>
          </a:p>
        </p:txBody>
      </p:sp>
    </p:spTree>
    <p:extLst>
      <p:ext uri="{BB962C8B-B14F-4D97-AF65-F5344CB8AC3E}">
        <p14:creationId xmlns:p14="http://schemas.microsoft.com/office/powerpoint/2010/main" val="842705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23/11/2018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23/11/2018</a:t>
            </a:fld>
            <a:endParaRPr lang="ms-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idb.gov.my/index.php/my/maklumat-pembinaan/statistik-industri-pembinaan/buletin-statistik-pembinaan-suku-tahuna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www.cidb.gov.my/index.php/my/bidang-utama/ekonomi-pembinaan/penerbitan-statistik-dan-permintaan-pembinaan"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85736"/>
            <a:ext cx="6857999" cy="538542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Awarded and prospective projects to be published online annually beginning 2018</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P5b - Enhance awareness and certainty on upcoming construction demand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1" y="4505698"/>
            <a:ext cx="6864535" cy="5555367"/>
          </a:xfrm>
          <a:prstGeom prst="rect">
            <a:avLst/>
          </a:prstGeom>
          <a:noFill/>
        </p:spPr>
        <p:txBody>
          <a:bodyPr wrap="square" rtlCol="0">
            <a:spAutoFit/>
          </a:bodyPr>
          <a:lstStyle/>
          <a:p>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IWG13 and serves as one of the head of contents under KPI P5-085 </a:t>
            </a:r>
            <a:r>
              <a:rPr lang="en-US" sz="1000" dirty="0">
                <a:latin typeface="Tw Cen MT" panose="020B0602020104020603" pitchFamily="34" charset="0"/>
              </a:rPr>
              <a:t>on National Construction Industry Information Centre (NCIIC</a:t>
            </a:r>
            <a:r>
              <a:rPr lang="en-US" sz="1000" dirty="0" smtClean="0">
                <a:latin typeface="Tw Cen MT" panose="020B0602020104020603" pitchFamily="34" charset="0"/>
              </a:rPr>
              <a:t>).</a:t>
            </a:r>
          </a:p>
          <a:p>
            <a:endParaRPr lang="en-US" sz="500" dirty="0" smtClean="0">
              <a:latin typeface="Tw Cen MT" panose="020B0602020104020603" pitchFamily="34" charset="0"/>
            </a:endParaRPr>
          </a:p>
          <a:p>
            <a:r>
              <a:rPr lang="en-US" sz="1000" b="1" dirty="0" smtClean="0">
                <a:latin typeface="Tw Cen MT" panose="020B0602020104020603" pitchFamily="34" charset="0"/>
              </a:rPr>
              <a:t>Approval From Central Agencies</a:t>
            </a:r>
            <a:endParaRPr lang="en-US" sz="1000" b="1" dirty="0">
              <a:latin typeface="Tw Cen MT" panose="020B0602020104020603" pitchFamily="34" charset="0"/>
            </a:endParaRPr>
          </a:p>
          <a:p>
            <a:r>
              <a:rPr lang="en-US" sz="1000" dirty="0" smtClean="0">
                <a:latin typeface="Tw Cen MT" panose="020B0602020104020603" pitchFamily="34" charset="0"/>
              </a:rPr>
              <a:t>The Economic </a:t>
            </a:r>
            <a:r>
              <a:rPr lang="en-US" sz="1000" dirty="0">
                <a:latin typeface="Tw Cen MT" panose="020B0602020104020603" pitchFamily="34" charset="0"/>
              </a:rPr>
              <a:t>Planning Unit (EPU) has agreed to </a:t>
            </a:r>
            <a:r>
              <a:rPr lang="en-US" sz="1000" dirty="0" smtClean="0">
                <a:latin typeface="Tw Cen MT" panose="020B0602020104020603" pitchFamily="34" charset="0"/>
              </a:rPr>
              <a:t>share the annual </a:t>
            </a:r>
            <a:r>
              <a:rPr lang="en-US" sz="1000" dirty="0">
                <a:latin typeface="Tw Cen MT" panose="020B0602020104020603" pitchFamily="34" charset="0"/>
              </a:rPr>
              <a:t>aggregated </a:t>
            </a:r>
            <a:r>
              <a:rPr lang="en-US" sz="1000" dirty="0" smtClean="0">
                <a:latin typeface="Tw Cen MT" panose="020B0602020104020603" pitchFamily="34" charset="0"/>
              </a:rPr>
              <a:t>data on government construction projects in social, security, administration </a:t>
            </a:r>
            <a:r>
              <a:rPr lang="en-US" sz="1000" dirty="0">
                <a:latin typeface="Tw Cen MT" panose="020B0602020104020603" pitchFamily="34" charset="0"/>
              </a:rPr>
              <a:t>and economic </a:t>
            </a:r>
            <a:r>
              <a:rPr lang="en-US" sz="1000" dirty="0" smtClean="0">
                <a:latin typeface="Tw Cen MT" panose="020B0602020104020603" pitchFamily="34" charset="0"/>
              </a:rPr>
              <a:t>sectors.</a:t>
            </a:r>
            <a:r>
              <a:rPr lang="en-US" sz="1000" dirty="0">
                <a:latin typeface="Tw Cen MT" panose="020B0602020104020603" pitchFamily="34" charset="0"/>
              </a:rPr>
              <a:t> </a:t>
            </a:r>
            <a:r>
              <a:rPr lang="en-US" sz="1000" dirty="0" smtClean="0">
                <a:latin typeface="Tw Cen MT" panose="020B0602020104020603" pitchFamily="34" charset="0"/>
              </a:rPr>
              <a:t>The </a:t>
            </a:r>
            <a:r>
              <a:rPr lang="en-US" sz="1000" dirty="0">
                <a:latin typeface="Tw Cen MT" panose="020B0602020104020603" pitchFamily="34" charset="0"/>
              </a:rPr>
              <a:t>a</a:t>
            </a:r>
            <a:r>
              <a:rPr lang="en-US" sz="1000" dirty="0" smtClean="0">
                <a:latin typeface="Tw Cen MT" panose="020B0602020104020603" pitchFamily="34" charset="0"/>
              </a:rPr>
              <a:t>ggregated </a:t>
            </a:r>
            <a:r>
              <a:rPr lang="en-US" sz="1000" dirty="0">
                <a:latin typeface="Tw Cen MT" panose="020B0602020104020603" pitchFamily="34" charset="0"/>
              </a:rPr>
              <a:t>data </a:t>
            </a:r>
            <a:r>
              <a:rPr lang="en-US" sz="1000" dirty="0" smtClean="0">
                <a:latin typeface="Tw Cen MT" panose="020B0602020104020603" pitchFamily="34" charset="0"/>
              </a:rPr>
              <a:t>was submitted by the EPU regularly since 2016 for CIDB analysis.</a:t>
            </a:r>
          </a:p>
          <a:p>
            <a:endParaRPr lang="en-US" sz="500" dirty="0" smtClean="0">
              <a:latin typeface="Tw Cen MT" panose="020B0602020104020603" pitchFamily="34" charset="0"/>
            </a:endParaRPr>
          </a:p>
          <a:p>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a:t>
            </a:r>
            <a:r>
              <a:rPr lang="en-US" sz="1000" dirty="0" err="1" smtClean="0">
                <a:latin typeface="Tw Cen MT" panose="020B0602020104020603" pitchFamily="34" charset="0"/>
              </a:rPr>
              <a:t>Tempatan</a:t>
            </a:r>
            <a:r>
              <a:rPr lang="en-US" sz="1000" dirty="0" smtClean="0">
                <a:latin typeface="Tw Cen MT" panose="020B0602020104020603" pitchFamily="34" charset="0"/>
              </a:rPr>
              <a:t> (JKT) allows access to information on approved private construction projects with ‘</a:t>
            </a:r>
            <a:r>
              <a:rPr lang="en-US" sz="1000" dirty="0" err="1" smtClean="0">
                <a:latin typeface="Tw Cen MT" panose="020B0602020104020603" pitchFamily="34" charset="0"/>
              </a:rPr>
              <a:t>Kebenaran</a:t>
            </a:r>
            <a:r>
              <a:rPr lang="en-US" sz="1000" dirty="0" smtClean="0">
                <a:latin typeface="Tw Cen MT" panose="020B0602020104020603" pitchFamily="34" charset="0"/>
              </a:rPr>
              <a:t> </a:t>
            </a:r>
            <a:r>
              <a:rPr lang="en-US" sz="1000" dirty="0" err="1" smtClean="0">
                <a:latin typeface="Tw Cen MT" panose="020B0602020104020603" pitchFamily="34" charset="0"/>
              </a:rPr>
              <a:t>Merancang</a:t>
            </a:r>
            <a:r>
              <a:rPr lang="en-US" sz="1000" dirty="0">
                <a:latin typeface="Tw Cen MT" panose="020B0602020104020603" pitchFamily="34" charset="0"/>
              </a:rPr>
              <a:t> </a:t>
            </a:r>
            <a:r>
              <a:rPr lang="en-US" sz="1000" dirty="0" smtClean="0">
                <a:latin typeface="Tw Cen MT" panose="020B0602020104020603" pitchFamily="34" charset="0"/>
              </a:rPr>
              <a:t>(KM)’. This data is also </a:t>
            </a:r>
            <a:r>
              <a:rPr lang="en-US" sz="1000" dirty="0" err="1" smtClean="0">
                <a:latin typeface="Tw Cen MT" panose="020B0602020104020603" pitchFamily="34" charset="0"/>
              </a:rPr>
              <a:t>analysed</a:t>
            </a:r>
            <a:r>
              <a:rPr lang="en-US" sz="1000" dirty="0" smtClean="0">
                <a:latin typeface="Tw Cen MT" panose="020B0602020104020603" pitchFamily="34" charset="0"/>
              </a:rPr>
              <a:t> by CIDB.</a:t>
            </a:r>
          </a:p>
          <a:p>
            <a:endParaRPr lang="en-US" sz="1000" dirty="0">
              <a:latin typeface="Tw Cen MT" panose="020B0602020104020603" pitchFamily="34" charset="0"/>
            </a:endParaRPr>
          </a:p>
          <a:p>
            <a:r>
              <a:rPr lang="ms-MY" sz="1000" b="1" dirty="0">
                <a:solidFill>
                  <a:srgbClr val="000000"/>
                </a:solidFill>
                <a:latin typeface="Tw Cen MT" pitchFamily="34" charset="0"/>
              </a:rPr>
              <a:t>Data analytics </a:t>
            </a:r>
            <a:r>
              <a:rPr lang="ms-MY" sz="1000" b="1" dirty="0" smtClean="0">
                <a:solidFill>
                  <a:srgbClr val="000000"/>
                </a:solidFill>
                <a:latin typeface="Tw Cen MT" pitchFamily="34" charset="0"/>
              </a:rPr>
              <a:t>on </a:t>
            </a:r>
            <a:r>
              <a:rPr lang="en-US" sz="1000" b="1" dirty="0" smtClean="0">
                <a:latin typeface="Tw Cen MT" panose="020B0602020104020603" pitchFamily="34" charset="0"/>
              </a:rPr>
              <a:t>Construction Projects Awarded Nationwide</a:t>
            </a:r>
            <a:endParaRPr lang="en-US" sz="1000" b="1" dirty="0">
              <a:latin typeface="Tw Cen MT" panose="020B0602020104020603" pitchFamily="34" charset="0"/>
            </a:endParaRPr>
          </a:p>
          <a:p>
            <a:r>
              <a:rPr lang="en-US" sz="1000" dirty="0">
                <a:latin typeface="Tw Cen MT" panose="020B0602020104020603" pitchFamily="34" charset="0"/>
              </a:rPr>
              <a:t>Information </a:t>
            </a:r>
            <a:r>
              <a:rPr lang="en-US" sz="1000" dirty="0" smtClean="0">
                <a:latin typeface="Tw Cen MT" panose="020B0602020104020603" pitchFamily="34" charset="0"/>
              </a:rPr>
              <a:t>on construction </a:t>
            </a:r>
            <a:r>
              <a:rPr lang="en-US" sz="1000" dirty="0">
                <a:latin typeface="Tw Cen MT" panose="020B0602020104020603" pitchFamily="34" charset="0"/>
              </a:rPr>
              <a:t>projects awarded </a:t>
            </a:r>
            <a:r>
              <a:rPr lang="en-US" sz="1000" dirty="0" smtClean="0">
                <a:latin typeface="Tw Cen MT" panose="020B0602020104020603" pitchFamily="34" charset="0"/>
              </a:rPr>
              <a:t>are published quarterly by CIDB in </a:t>
            </a:r>
            <a:r>
              <a:rPr lang="en-US" sz="1000" dirty="0">
                <a:latin typeface="Tw Cen MT" panose="020B0602020104020603" pitchFamily="34" charset="0"/>
              </a:rPr>
              <a:t>the Construction Quarterly Statistical </a:t>
            </a:r>
            <a:r>
              <a:rPr lang="en-US" sz="1000" dirty="0" smtClean="0">
                <a:latin typeface="Tw Cen MT" panose="020B0602020104020603" pitchFamily="34" charset="0"/>
              </a:rPr>
              <a:t>Bulletin. The information is accessible </a:t>
            </a:r>
            <a:r>
              <a:rPr lang="en-US" sz="1000" dirty="0">
                <a:latin typeface="Tw Cen MT" panose="020B0602020104020603" pitchFamily="34" charset="0"/>
              </a:rPr>
              <a:t>from </a:t>
            </a:r>
            <a:r>
              <a:rPr lang="en-US" sz="1000" dirty="0">
                <a:latin typeface="Tw Cen MT" panose="020B0602020104020603" pitchFamily="34" charset="0"/>
                <a:hlinkClick r:id="rId2"/>
              </a:rPr>
              <a:t>http://</a:t>
            </a:r>
            <a:r>
              <a:rPr lang="en-US" sz="1000" dirty="0" smtClean="0">
                <a:latin typeface="Tw Cen MT" panose="020B0602020104020603" pitchFamily="34" charset="0"/>
                <a:hlinkClick r:id="rId2"/>
              </a:rPr>
              <a:t>www.cidb.gov.my/index.php/my/maklumat-pembinaan/statistik-industri-pembinaan/buletin-statistik-pembinaan-suku-tahunan</a:t>
            </a:r>
            <a:endParaRPr lang="en-US" sz="1000" dirty="0" smtClean="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Data </a:t>
            </a:r>
            <a:r>
              <a:rPr lang="en-US" sz="1000" dirty="0">
                <a:latin typeface="Tw Cen MT" panose="020B0602020104020603" pitchFamily="34" charset="0"/>
              </a:rPr>
              <a:t>analytics on </a:t>
            </a:r>
            <a:r>
              <a:rPr lang="en-US" sz="1000" dirty="0" smtClean="0">
                <a:latin typeface="Tw Cen MT" panose="020B0602020104020603" pitchFamily="34" charset="0"/>
              </a:rPr>
              <a:t>construction </a:t>
            </a:r>
            <a:r>
              <a:rPr lang="en-US" sz="1000" dirty="0">
                <a:latin typeface="Tw Cen MT" panose="020B0602020104020603" pitchFamily="34" charset="0"/>
              </a:rPr>
              <a:t>projects awarded nationwide </a:t>
            </a:r>
            <a:r>
              <a:rPr lang="en-US" sz="1000" dirty="0" smtClean="0">
                <a:latin typeface="Tw Cen MT" panose="020B0602020104020603" pitchFamily="34" charset="0"/>
              </a:rPr>
              <a:t>are published annually by CIDB in </a:t>
            </a:r>
            <a:r>
              <a:rPr lang="en-US" sz="1000" dirty="0">
                <a:latin typeface="Tw Cen MT" panose="020B0602020104020603" pitchFamily="34" charset="0"/>
              </a:rPr>
              <a:t>Chapter 2 of the Construction Industry Review and </a:t>
            </a:r>
            <a:r>
              <a:rPr lang="en-US" sz="1000" dirty="0" smtClean="0">
                <a:latin typeface="Tw Cen MT" panose="020B0602020104020603" pitchFamily="34" charset="0"/>
              </a:rPr>
              <a:t>Prospects. The data analytic covers registration of construction projects according to categories, location, grades of contractors, types of work, contract size and projects awarded to foreign </a:t>
            </a:r>
            <a:r>
              <a:rPr lang="en-US" sz="1000" dirty="0">
                <a:latin typeface="Tw Cen MT" panose="020B0602020104020603" pitchFamily="34" charset="0"/>
              </a:rPr>
              <a:t>contractors. </a:t>
            </a:r>
            <a:r>
              <a:rPr lang="en-US" sz="1000" dirty="0" smtClean="0">
                <a:latin typeface="Tw Cen MT" panose="020B0602020104020603" pitchFamily="34" charset="0"/>
              </a:rPr>
              <a:t>The data analytic is </a:t>
            </a:r>
            <a:r>
              <a:rPr lang="en-US" sz="1000" dirty="0">
                <a:latin typeface="Tw Cen MT" panose="020B0602020104020603" pitchFamily="34" charset="0"/>
              </a:rPr>
              <a:t>accessible from http://www.cidb.gov.my/index.php/my/bidang-utama/ekonomi-pembinaan/penerbitan-statistik-dan-permintaan-pembinaan</a:t>
            </a:r>
          </a:p>
          <a:p>
            <a:endParaRPr lang="en-US" sz="800" b="1" dirty="0" smtClean="0">
              <a:latin typeface="Tw Cen MT" panose="020B0602020104020603" pitchFamily="34" charset="0"/>
            </a:endParaRPr>
          </a:p>
          <a:p>
            <a:r>
              <a:rPr lang="en-US" sz="1000" b="1" dirty="0" smtClean="0">
                <a:latin typeface="Tw Cen MT" panose="020B0602020104020603" pitchFamily="34" charset="0"/>
              </a:rPr>
              <a:t>Progress Report Q3 2018</a:t>
            </a:r>
          </a:p>
          <a:p>
            <a:r>
              <a:rPr lang="ms-MY" sz="1000" u="sng" dirty="0" smtClean="0">
                <a:latin typeface="Tw Cen MT" pitchFamily="34" charset="0"/>
              </a:rPr>
              <a:t>Approval from Central Agencies</a:t>
            </a:r>
          </a:p>
          <a:p>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a:t>
            </a:r>
            <a:r>
              <a:rPr lang="en-US" sz="1000" dirty="0" err="1" smtClean="0">
                <a:latin typeface="Tw Cen MT" panose="020B0602020104020603" pitchFamily="34" charset="0"/>
              </a:rPr>
              <a:t>Tempatan</a:t>
            </a:r>
            <a:r>
              <a:rPr lang="en-US" sz="1000" dirty="0" smtClean="0">
                <a:latin typeface="Tw Cen MT" panose="020B0602020104020603" pitchFamily="34" charset="0"/>
              </a:rPr>
              <a:t> (JKT) during technical meeting on  6 March 2018 agreed to integrate information on private upcoming projects with ‘</a:t>
            </a:r>
            <a:r>
              <a:rPr lang="en-US" sz="1000" dirty="0" err="1" smtClean="0">
                <a:latin typeface="Tw Cen MT" panose="020B0602020104020603" pitchFamily="34" charset="0"/>
              </a:rPr>
              <a:t>Kebenaran</a:t>
            </a:r>
            <a:r>
              <a:rPr lang="en-US" sz="1000" dirty="0" smtClean="0">
                <a:latin typeface="Tw Cen MT" panose="020B0602020104020603" pitchFamily="34" charset="0"/>
              </a:rPr>
              <a:t> </a:t>
            </a:r>
            <a:r>
              <a:rPr lang="en-US" sz="1000" dirty="0" err="1" smtClean="0">
                <a:latin typeface="Tw Cen MT" panose="020B0602020104020603" pitchFamily="34" charset="0"/>
              </a:rPr>
              <a:t>Merancang</a:t>
            </a:r>
            <a:r>
              <a:rPr lang="en-US" sz="1000" dirty="0" smtClean="0">
                <a:latin typeface="Tw Cen MT" panose="020B0602020104020603" pitchFamily="34" charset="0"/>
              </a:rPr>
              <a:t> (KM)’ from JKT’s One Stop Centre Portal (OSC) to NCIIC Portal. CIDB were requested to write </a:t>
            </a:r>
            <a:r>
              <a:rPr lang="en-US" sz="1000" dirty="0">
                <a:latin typeface="Tw Cen MT" panose="020B0602020104020603" pitchFamily="34" charset="0"/>
              </a:rPr>
              <a:t>officially to Director General, JKT </a:t>
            </a:r>
            <a:r>
              <a:rPr lang="en-US" sz="1000" dirty="0" smtClean="0">
                <a:latin typeface="Tw Cen MT" panose="020B0602020104020603" pitchFamily="34" charset="0"/>
              </a:rPr>
              <a:t>for this purpose. A letter dated 14 March sent to this effect.</a:t>
            </a:r>
          </a:p>
          <a:p>
            <a:endParaRPr lang="en-US" sz="500" dirty="0">
              <a:latin typeface="Tw Cen MT" panose="020B0602020104020603" pitchFamily="34" charset="0"/>
            </a:endParaRPr>
          </a:p>
          <a:p>
            <a:pPr lvl="0"/>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a:t>
            </a:r>
            <a:r>
              <a:rPr lang="en-US" sz="1000" dirty="0" err="1" smtClean="0">
                <a:latin typeface="Tw Cen MT" panose="020B0602020104020603" pitchFamily="34" charset="0"/>
              </a:rPr>
              <a:t>Tempatan</a:t>
            </a:r>
            <a:r>
              <a:rPr lang="en-US" sz="1000" dirty="0" smtClean="0">
                <a:latin typeface="Tw Cen MT" panose="020B0602020104020603" pitchFamily="34" charset="0"/>
              </a:rPr>
              <a:t> (JKT) </a:t>
            </a:r>
            <a:r>
              <a:rPr lang="en-US" sz="1000" dirty="0">
                <a:latin typeface="Tw Cen MT" panose="020B0602020104020603" pitchFamily="34" charset="0"/>
              </a:rPr>
              <a:t>had </a:t>
            </a:r>
            <a:r>
              <a:rPr lang="en-US" sz="1000" dirty="0" smtClean="0">
                <a:latin typeface="Tw Cen MT" panose="020B0602020104020603" pitchFamily="34" charset="0"/>
              </a:rPr>
              <a:t>decided to get </a:t>
            </a:r>
            <a:r>
              <a:rPr lang="en-US" altLang="en-US" sz="1000" dirty="0">
                <a:latin typeface="Tw Cen MT" panose="020B0602020104020603" pitchFamily="34" charset="0"/>
              </a:rPr>
              <a:t>all state secretary's office </a:t>
            </a:r>
            <a:r>
              <a:rPr lang="en-US" altLang="en-US" sz="1000" dirty="0" smtClean="0">
                <a:latin typeface="Tw Cen MT" panose="020B0602020104020603" pitchFamily="34" charset="0"/>
              </a:rPr>
              <a:t>view on CIDB’s proposal for the integration and  </a:t>
            </a:r>
            <a:r>
              <a:rPr lang="en-US" altLang="en-US" sz="1000" dirty="0">
                <a:latin typeface="Tw Cen MT" panose="020B0602020104020603" pitchFamily="34" charset="0"/>
              </a:rPr>
              <a:t>publication of </a:t>
            </a:r>
            <a:r>
              <a:rPr lang="en-US" altLang="en-US" sz="1000" dirty="0" smtClean="0">
                <a:latin typeface="Tw Cen MT" panose="020B0602020104020603" pitchFamily="34" charset="0"/>
              </a:rPr>
              <a:t>private upcoming projects with ‘</a:t>
            </a:r>
            <a:r>
              <a:rPr lang="en-US" altLang="en-US" sz="1000" dirty="0" err="1" smtClean="0">
                <a:latin typeface="Tw Cen MT" panose="020B0602020104020603" pitchFamily="34" charset="0"/>
              </a:rPr>
              <a:t>Kebenaran</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Merancang</a:t>
            </a:r>
            <a:r>
              <a:rPr lang="en-US" altLang="en-US" sz="1000" dirty="0" smtClean="0">
                <a:latin typeface="Tw Cen MT" panose="020B0602020104020603" pitchFamily="34" charset="0"/>
              </a:rPr>
              <a:t>’ (KM) under each state in NCIIC Portal. A letter dated         12 April 2018 was issued by JKT to the State </a:t>
            </a:r>
            <a:r>
              <a:rPr lang="en-US" altLang="en-US" sz="1000" dirty="0">
                <a:latin typeface="Tw Cen MT" panose="020B0602020104020603" pitchFamily="34" charset="0"/>
              </a:rPr>
              <a:t>S</a:t>
            </a:r>
            <a:r>
              <a:rPr lang="en-US" altLang="en-US" sz="1000" dirty="0" smtClean="0">
                <a:latin typeface="Tw Cen MT" panose="020B0602020104020603" pitchFamily="34" charset="0"/>
              </a:rPr>
              <a:t>ecretary office to this effect. State Secretary represent PBTs in their respective states.</a:t>
            </a:r>
          </a:p>
          <a:p>
            <a:pPr lvl="0"/>
            <a:endParaRPr lang="en-US" altLang="en-US" sz="800" dirty="0">
              <a:latin typeface="Tw Cen MT" panose="020B0602020104020603" pitchFamily="34" charset="0"/>
            </a:endParaRPr>
          </a:p>
          <a:p>
            <a:pPr lvl="0"/>
            <a:r>
              <a:rPr lang="en-US" altLang="en-US" sz="1000" dirty="0" smtClean="0">
                <a:latin typeface="Tw Cen MT" panose="020B0602020104020603" pitchFamily="34" charset="0"/>
              </a:rPr>
              <a:t>Until 16 July 2018, 5 states (N. Sembilan, Perak, Selangor, Melaka, and </a:t>
            </a:r>
            <a:r>
              <a:rPr lang="en-US" altLang="en-US" sz="1000" dirty="0" err="1" smtClean="0">
                <a:latin typeface="Tw Cen MT" panose="020B0602020104020603" pitchFamily="34" charset="0"/>
              </a:rPr>
              <a:t>Pulau</a:t>
            </a:r>
            <a:r>
              <a:rPr lang="en-US" altLang="en-US" sz="1000" dirty="0" smtClean="0">
                <a:latin typeface="Tw Cen MT" panose="020B0602020104020603" pitchFamily="34" charset="0"/>
              </a:rPr>
              <a:t> Pinang) agree for information sharing, while another 6 states are yet to respond. </a:t>
            </a:r>
          </a:p>
          <a:p>
            <a:endParaRPr lang="ms-MY" sz="800" u="sng" dirty="0" smtClean="0">
              <a:latin typeface="Tw Cen MT" pitchFamily="34" charset="0"/>
            </a:endParaRPr>
          </a:p>
          <a:p>
            <a:r>
              <a:rPr lang="ms-MY" sz="1000" u="sng" dirty="0" smtClean="0">
                <a:latin typeface="Tw Cen MT" pitchFamily="34" charset="0"/>
              </a:rPr>
              <a:t>Data Analytics on Construction Projects Awarded Nationwide</a:t>
            </a:r>
            <a:endParaRPr lang="en-US" altLang="en-US" sz="1000" dirty="0">
              <a:latin typeface="Tw Cen MT" panose="020B0602020104020603" pitchFamily="34" charset="0"/>
            </a:endParaRPr>
          </a:p>
          <a:p>
            <a:r>
              <a:rPr lang="en-US" sz="1000" dirty="0" smtClean="0">
                <a:latin typeface="Tw Cen MT" panose="020B0602020104020603" pitchFamily="34" charset="0"/>
              </a:rPr>
              <a:t>Data for construction </a:t>
            </a:r>
            <a:r>
              <a:rPr lang="en-US" sz="1000" dirty="0">
                <a:latin typeface="Tw Cen MT" panose="020B0602020104020603" pitchFamily="34" charset="0"/>
              </a:rPr>
              <a:t>projects awarded </a:t>
            </a:r>
            <a:r>
              <a:rPr lang="en-US" sz="1000" dirty="0" smtClean="0">
                <a:latin typeface="Tw Cen MT" panose="020B0602020104020603" pitchFamily="34" charset="0"/>
              </a:rPr>
              <a:t>analysis has been </a:t>
            </a:r>
            <a:r>
              <a:rPr lang="en-US" sz="1000" dirty="0" err="1" smtClean="0">
                <a:latin typeface="Tw Cen MT" panose="020B0602020104020603" pitchFamily="34" charset="0"/>
              </a:rPr>
              <a:t>finalised</a:t>
            </a:r>
            <a:r>
              <a:rPr lang="en-US" sz="1000" dirty="0" smtClean="0">
                <a:latin typeface="Tw Cen MT" panose="020B0602020104020603" pitchFamily="34" charset="0"/>
              </a:rPr>
              <a:t> with 100% completion in September. </a:t>
            </a:r>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P5-083</a:t>
            </a:r>
            <a:endParaRPr lang="ms-MY" sz="2800" dirty="0">
              <a:solidFill>
                <a:schemeClr val="bg1"/>
              </a:solidFill>
            </a:endParaRPr>
          </a:p>
        </p:txBody>
      </p:sp>
      <p:sp>
        <p:nvSpPr>
          <p:cNvPr id="15" name="TextBox 14"/>
          <p:cNvSpPr txBox="1"/>
          <p:nvPr/>
        </p:nvSpPr>
        <p:spPr>
          <a:xfrm>
            <a:off x="0" y="429085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60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ms-MY" sz="900" dirty="0" smtClean="0">
                          <a:solidFill>
                            <a:srgbClr val="000000"/>
                          </a:solidFill>
                          <a:latin typeface="Tw Cen MT" pitchFamily="34" charset="0"/>
                        </a:rPr>
                        <a:t>Approval from central agencies  on data sharing and data types secured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Data analytics on construction projects awarded nationwide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Data analytics on construction projects awarded nationwide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55267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85736"/>
            <a:ext cx="6857999" cy="538542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944141" cy="1322832"/>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Construction demand on 8 major materials and workers in 7 trades to be published online annually beginning 2019</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P5b - Enhance awareness and certainty on upcoming construction demand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5940088"/>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IWG13 and serves as one of the head of contents under KPI P5-085 on National Construction Industry Information Centre (NCIIC).</a:t>
            </a:r>
          </a:p>
          <a:p>
            <a:endParaRPr lang="en-US" sz="1000" dirty="0" smtClean="0">
              <a:latin typeface="Tw Cen MT" panose="020B0602020104020603" pitchFamily="34" charset="0"/>
            </a:endParaRPr>
          </a:p>
          <a:p>
            <a:r>
              <a:rPr lang="en-US" sz="1000" dirty="0" smtClean="0">
                <a:latin typeface="Tw Cen MT" panose="020B0602020104020603" pitchFamily="34" charset="0"/>
              </a:rPr>
              <a:t>Projection for 8 major materials and 7 trades of workers demand is generated through an automation system called Projection of Construction Demand (</a:t>
            </a:r>
            <a:r>
              <a:rPr lang="en-US" sz="1000" dirty="0" err="1" smtClean="0">
                <a:latin typeface="Tw Cen MT" panose="020B0602020104020603" pitchFamily="34" charset="0"/>
              </a:rPr>
              <a:t>myPROJEXIS</a:t>
            </a:r>
            <a:r>
              <a:rPr lang="en-US" sz="1000" dirty="0" smtClean="0">
                <a:latin typeface="Tw Cen MT" panose="020B0602020104020603" pitchFamily="34" charset="0"/>
              </a:rPr>
              <a:t>). The </a:t>
            </a:r>
            <a:r>
              <a:rPr lang="en-US" sz="1000" dirty="0" err="1" smtClean="0">
                <a:latin typeface="Tw Cen MT" panose="020B0602020104020603" pitchFamily="34" charset="0"/>
              </a:rPr>
              <a:t>myPROJEXIS</a:t>
            </a:r>
            <a:r>
              <a:rPr lang="en-US" sz="1000" dirty="0" smtClean="0">
                <a:latin typeface="Tw Cen MT" panose="020B0602020104020603" pitchFamily="34" charset="0"/>
              </a:rPr>
              <a:t> has been developed and used by CIDB since March 2016. The Manual for projection of construction demand describes the formula to calculate the upcoming demand for major materials and workers trade. The manual can be used as a guide in manually projecting the construction demand.</a:t>
            </a:r>
          </a:p>
          <a:p>
            <a:endParaRPr lang="en-US" sz="1000" dirty="0" smtClean="0">
              <a:latin typeface="Tw Cen MT" panose="020B0602020104020603" pitchFamily="34" charset="0"/>
            </a:endParaRPr>
          </a:p>
          <a:p>
            <a:r>
              <a:rPr lang="en-US" sz="1000" dirty="0" smtClean="0">
                <a:latin typeface="Tw Cen MT" panose="020B0602020104020603" pitchFamily="34" charset="0"/>
              </a:rPr>
              <a:t>The projection covers the following categories:</a:t>
            </a:r>
          </a:p>
          <a:p>
            <a:endParaRPr lang="en-US" sz="1000" dirty="0" smtClean="0">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r>
              <a:rPr lang="en-US" sz="1000" dirty="0" smtClean="0">
                <a:latin typeface="Tw Cen MT" panose="020B0602020104020603" pitchFamily="34" charset="0"/>
              </a:rPr>
              <a:t>Currently, the Projection for Construction and Material Demand for 2017 and 2018 has been published for internal use. </a:t>
            </a:r>
          </a:p>
          <a:p>
            <a:endParaRPr lang="en-US" sz="1000" b="1" dirty="0" smtClean="0">
              <a:latin typeface="Tw Cen MT" panose="020B0602020104020603" pitchFamily="34" charset="0"/>
            </a:endParaRPr>
          </a:p>
          <a:p>
            <a:r>
              <a:rPr lang="en-US" sz="1000" b="1" dirty="0" smtClean="0">
                <a:latin typeface="Tw Cen MT" panose="020B0602020104020603" pitchFamily="34" charset="0"/>
              </a:rPr>
              <a:t>Progress Report Q3 2018</a:t>
            </a:r>
          </a:p>
          <a:p>
            <a:r>
              <a:rPr lang="en-US" sz="1000" u="sng" dirty="0" smtClean="0">
                <a:latin typeface="Tw Cen MT" panose="020B0602020104020603" pitchFamily="34" charset="0"/>
              </a:rPr>
              <a:t>Study on Workers Demand</a:t>
            </a:r>
          </a:p>
          <a:p>
            <a:r>
              <a:rPr lang="en-US" sz="1000" dirty="0" smtClean="0">
                <a:latin typeface="Tw Cen MT" panose="020B0602020104020603" pitchFamily="34" charset="0"/>
              </a:rPr>
              <a:t>Initial discussion with 3 potential quantity surveyor (QS) consultants was held in January and March 2018. They were requested to propose their methodology in this regard. The objective of the study is to develop workers constant projection of its demand according to different types of construction element, duplication of works, and workers trade. </a:t>
            </a:r>
          </a:p>
          <a:p>
            <a:endParaRPr lang="en-US" sz="1000" dirty="0" smtClean="0">
              <a:latin typeface="Tw Cen MT" panose="020B0602020104020603" pitchFamily="34" charset="0"/>
            </a:endParaRPr>
          </a:p>
          <a:p>
            <a:r>
              <a:rPr lang="ms-MY" sz="1000" u="sng" dirty="0" smtClean="0">
                <a:latin typeface="Tw Cen MT" pitchFamily="34" charset="0"/>
              </a:rPr>
              <a:t>Data Analytics </a:t>
            </a:r>
            <a:r>
              <a:rPr lang="en-US" sz="1000" u="sng" dirty="0" smtClean="0">
                <a:latin typeface="Tw Cen MT" pitchFamily="34" charset="0"/>
              </a:rPr>
              <a:t>on Projection of Materials Demand</a:t>
            </a:r>
          </a:p>
          <a:p>
            <a:r>
              <a:rPr lang="en-US" sz="1000" dirty="0" smtClean="0">
                <a:latin typeface="Tw Cen MT" pitchFamily="34" charset="0"/>
              </a:rPr>
              <a:t>Data preparation on construction projects awarded for </a:t>
            </a:r>
            <a:r>
              <a:rPr lang="en-US" sz="1000" dirty="0" err="1" smtClean="0">
                <a:latin typeface="Tw Cen MT" pitchFamily="34" charset="0"/>
              </a:rPr>
              <a:t>myPROJEXIS</a:t>
            </a:r>
            <a:r>
              <a:rPr lang="en-US" sz="1000" dirty="0" smtClean="0">
                <a:latin typeface="Tw Cen MT" pitchFamily="34" charset="0"/>
              </a:rPr>
              <a:t> report is being updated. Due to data instability, some adjustment has been made to suit the projection’s requirement. </a:t>
            </a:r>
          </a:p>
          <a:p>
            <a:endParaRPr lang="en-US" sz="1000" dirty="0" smtClean="0">
              <a:latin typeface="Tw Cen MT" pitchFamily="34" charset="0"/>
            </a:endParaRPr>
          </a:p>
          <a:p>
            <a:r>
              <a:rPr lang="en-US" sz="1000" u="sng" dirty="0">
                <a:latin typeface="Tw Cen MT" panose="020B0602020104020603" pitchFamily="34" charset="0"/>
              </a:rPr>
              <a:t>Study on Workers Demand</a:t>
            </a:r>
          </a:p>
          <a:p>
            <a:r>
              <a:rPr lang="en-US" altLang="en-US" sz="1000" dirty="0" smtClean="0">
                <a:latin typeface="Tw Cen MT" panose="020B0602020104020603" pitchFamily="34" charset="0"/>
              </a:rPr>
              <a:t>Terms of Reference (TOR) for ‘</a:t>
            </a:r>
            <a:r>
              <a:rPr lang="en-US" altLang="en-US" sz="1000" dirty="0" err="1" smtClean="0">
                <a:latin typeface="Tw Cen MT" panose="020B0602020104020603" pitchFamily="34" charset="0"/>
              </a:rPr>
              <a:t>Kajian</a:t>
            </a:r>
            <a:r>
              <a:rPr lang="en-US" altLang="en-US" sz="1000" dirty="0" smtClean="0">
                <a:latin typeface="Tw Cen MT" panose="020B0602020104020603" pitchFamily="34" charset="0"/>
              </a:rPr>
              <a:t> Pembangunan </a:t>
            </a:r>
            <a:r>
              <a:rPr lang="en-US" altLang="en-US" sz="1000" dirty="0" err="1" smtClean="0">
                <a:latin typeface="Tw Cen MT" panose="020B0602020104020603" pitchFamily="34" charset="0"/>
              </a:rPr>
              <a:t>Profil</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Pekerja</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dalam</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Industri</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Pembinaan</a:t>
            </a:r>
            <a:r>
              <a:rPr lang="en-US" altLang="en-US" sz="1000" dirty="0" smtClean="0">
                <a:latin typeface="Tw Cen MT" panose="020B0602020104020603" pitchFamily="34" charset="0"/>
              </a:rPr>
              <a:t>’ has been </a:t>
            </a:r>
            <a:r>
              <a:rPr lang="en-US" altLang="en-US" sz="1000" dirty="0" err="1" smtClean="0">
                <a:latin typeface="Tw Cen MT" panose="020B0602020104020603" pitchFamily="34" charset="0"/>
              </a:rPr>
              <a:t>finalised</a:t>
            </a:r>
            <a:r>
              <a:rPr lang="en-US" altLang="en-US" sz="1000" dirty="0" smtClean="0">
                <a:latin typeface="Tw Cen MT" panose="020B0602020104020603" pitchFamily="34" charset="0"/>
              </a:rPr>
              <a:t> on 25 June 2018. RFQ will be issued in first week of July 2018. As of September 2018, evaluation has been completed and sent to the secretariat. The current status is waiting decision from approval committee.</a:t>
            </a:r>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P5-084</a:t>
            </a:r>
            <a:endParaRPr lang="ms-MY" sz="2800" dirty="0">
              <a:solidFill>
                <a:schemeClr val="bg1"/>
              </a:solidFill>
            </a:endParaRPr>
          </a:p>
        </p:txBody>
      </p:sp>
      <p:sp>
        <p:nvSpPr>
          <p:cNvPr id="15" name="TextBox 14"/>
          <p:cNvSpPr txBox="1"/>
          <p:nvPr/>
        </p:nvSpPr>
        <p:spPr>
          <a:xfrm>
            <a:off x="0" y="429085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rgbClr val="000000"/>
                          </a:solidFill>
                          <a:latin typeface="Tw Cen MT" pitchFamily="34" charset="0"/>
                        </a:rPr>
                        <a:t>Manual and system on projection of construction demand validated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Interim projection on materials demand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Projection on materials demand  validated and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a:t>
                      </a:r>
                      <a:r>
                        <a:rPr lang="en-US" sz="900" dirty="0" smtClean="0">
                          <a:solidFill>
                            <a:schemeClr val="tx1"/>
                          </a:solidFill>
                          <a:latin typeface="Tw Cen MT" pitchFamily="34" charset="0"/>
                        </a:rPr>
                        <a:t>on projection on materials demand  published </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40% study on workers demand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a:t>
                      </a:r>
                      <a:r>
                        <a:rPr lang="en-US" sz="900" dirty="0" smtClean="0">
                          <a:solidFill>
                            <a:schemeClr val="tx1"/>
                          </a:solidFill>
                          <a:latin typeface="Tw Cen MT" pitchFamily="34" charset="0"/>
                        </a:rPr>
                        <a:t>on projection on materials demand  published </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100% study on workers demand completed</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Interim projection on workers demand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Data analytics </a:t>
                      </a:r>
                      <a:r>
                        <a:rPr lang="en-US" sz="900" dirty="0" smtClean="0">
                          <a:solidFill>
                            <a:srgbClr val="000000"/>
                          </a:solidFill>
                          <a:latin typeface="Tw Cen MT" pitchFamily="34" charset="0"/>
                        </a:rPr>
                        <a:t>on projection on materials and workers demand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748995090"/>
              </p:ext>
            </p:extLst>
          </p:nvPr>
        </p:nvGraphicFramePr>
        <p:xfrm>
          <a:off x="17418" y="5774198"/>
          <a:ext cx="4173582" cy="1516380"/>
        </p:xfrm>
        <a:graphic>
          <a:graphicData uri="http://schemas.openxmlformats.org/drawingml/2006/table">
            <a:tbl>
              <a:tblPr firstRow="1" bandRow="1">
                <a:tableStyleId>{5C22544A-7EE6-4342-B048-85BDC9FD1C3A}</a:tableStyleId>
              </a:tblPr>
              <a:tblGrid>
                <a:gridCol w="2086791">
                  <a:extLst>
                    <a:ext uri="{9D8B030D-6E8A-4147-A177-3AD203B41FA5}">
                      <a16:colId xmlns:a16="http://schemas.microsoft.com/office/drawing/2014/main" val="3580423569"/>
                    </a:ext>
                  </a:extLst>
                </a:gridCol>
                <a:gridCol w="2086791">
                  <a:extLst>
                    <a:ext uri="{9D8B030D-6E8A-4147-A177-3AD203B41FA5}">
                      <a16:colId xmlns:a16="http://schemas.microsoft.com/office/drawing/2014/main" val="2570037506"/>
                    </a:ext>
                  </a:extLst>
                </a:gridCol>
              </a:tblGrid>
              <a:tr h="370840">
                <a:tc>
                  <a:txBody>
                    <a:bodyPr/>
                    <a:lstStyle/>
                    <a:p>
                      <a:pPr marL="0" lvl="0" indent="0">
                        <a:buFont typeface="+mj-lt"/>
                        <a:buNone/>
                      </a:pPr>
                      <a:r>
                        <a:rPr lang="en-US" sz="1000" b="1" kern="1200" dirty="0" smtClean="0">
                          <a:solidFill>
                            <a:schemeClr val="tx1"/>
                          </a:solidFill>
                          <a:latin typeface="Tw Cen MT" panose="020B0602020104020603" pitchFamily="34" charset="0"/>
                          <a:ea typeface="+mn-ea"/>
                          <a:cs typeface="+mn-cs"/>
                        </a:rPr>
                        <a:t>8 major materials:</a:t>
                      </a: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Steel reinforcement</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Ready mixed concrete</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Plywood</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Bricks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Paint</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Sand (finishes)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Glass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Cement (finishes)</a:t>
                      </a:r>
                      <a:endParaRPr lang="en-US" dirty="0"/>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Tw Cen MT" panose="020B0602020104020603" pitchFamily="34" charset="0"/>
                          <a:ea typeface="+mn-ea"/>
                          <a:cs typeface="+mn-cs"/>
                        </a:rPr>
                        <a:t>7 trades of worker:</a:t>
                      </a: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Bricklayer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err="1" smtClean="0">
                          <a:solidFill>
                            <a:schemeClr val="tx1"/>
                          </a:solidFill>
                          <a:latin typeface="Tw Cen MT" panose="020B0602020104020603" pitchFamily="34" charset="0"/>
                          <a:ea typeface="+mn-ea"/>
                          <a:cs typeface="+mn-cs"/>
                        </a:rPr>
                        <a:t>Concretor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Steel </a:t>
                      </a:r>
                      <a:r>
                        <a:rPr lang="en-MY" sz="1000" b="0" kern="1200" dirty="0" err="1" smtClean="0">
                          <a:solidFill>
                            <a:schemeClr val="tx1"/>
                          </a:solidFill>
                          <a:latin typeface="Tw Cen MT" panose="020B0602020104020603" pitchFamily="34" charset="0"/>
                          <a:ea typeface="+mn-ea"/>
                          <a:cs typeface="+mn-cs"/>
                        </a:rPr>
                        <a:t>barbender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Carpenter (formwork)</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Painter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Plasterer </a:t>
                      </a:r>
                      <a:endParaRPr lang="en-US" sz="1000" b="0" kern="1200" dirty="0" smtClean="0">
                        <a:solidFill>
                          <a:schemeClr val="tx1"/>
                        </a:solidFill>
                        <a:latin typeface="Tw Cen MT" panose="020B0602020104020603" pitchFamily="34" charset="0"/>
                        <a:ea typeface="+mn-ea"/>
                        <a:cs typeface="+mn-cs"/>
                      </a:endParaRPr>
                    </a:p>
                    <a:p>
                      <a:pPr marL="228600" indent="-228600">
                        <a:buFont typeface="+mj-lt"/>
                        <a:buAutoNum type="arabicPeriod"/>
                      </a:pPr>
                      <a:r>
                        <a:rPr lang="en-MY" sz="1000" b="0" kern="1200" dirty="0" smtClean="0">
                          <a:solidFill>
                            <a:schemeClr val="tx1"/>
                          </a:solidFill>
                          <a:latin typeface="Tw Cen MT" panose="020B0602020104020603" pitchFamily="34" charset="0"/>
                          <a:ea typeface="+mn-ea"/>
                          <a:cs typeface="+mn-cs"/>
                        </a:rPr>
                        <a:t>General worker</a:t>
                      </a:r>
                      <a:endParaRPr lang="en-US" sz="1000" b="0" kern="1200" dirty="0" smtClean="0">
                        <a:solidFill>
                          <a:schemeClr val="tx1"/>
                        </a:solidFill>
                        <a:latin typeface="Tw Cen MT" panose="020B0602020104020603" pitchFamily="34" charset="0"/>
                        <a:ea typeface="+mn-ea"/>
                        <a:cs typeface="+mn-cs"/>
                      </a:endParaRPr>
                    </a:p>
                    <a:p>
                      <a:endParaRPr lang="en-US" dirty="0"/>
                    </a:p>
                  </a:txBody>
                  <a:tcPr>
                    <a:solidFill>
                      <a:schemeClr val="bg1"/>
                    </a:solidFill>
                  </a:tcPr>
                </a:tc>
                <a:extLst>
                  <a:ext uri="{0D108BD9-81ED-4DB2-BD59-A6C34878D82A}">
                    <a16:rowId xmlns:a16="http://schemas.microsoft.com/office/drawing/2014/main" val="1611171689"/>
                  </a:ext>
                </a:extLst>
              </a:tr>
            </a:tbl>
          </a:graphicData>
        </a:graphic>
      </p:graphicFrame>
    </p:spTree>
    <p:extLst>
      <p:ext uri="{BB962C8B-B14F-4D97-AF65-F5344CB8AC3E}">
        <p14:creationId xmlns:p14="http://schemas.microsoft.com/office/powerpoint/2010/main" val="1058140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536" y="4497574"/>
            <a:ext cx="6864535" cy="5709255"/>
          </a:xfrm>
          <a:prstGeom prst="rect">
            <a:avLst/>
          </a:prstGeom>
          <a:noFill/>
        </p:spPr>
        <p:txBody>
          <a:bodyPr wrap="square" rtlCol="0">
            <a:spAutoFit/>
          </a:bodyPr>
          <a:lstStyle/>
          <a:p>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IWG13.</a:t>
            </a:r>
          </a:p>
          <a:p>
            <a:endParaRPr lang="en-US" sz="500" dirty="0">
              <a:latin typeface="Tw Cen MT" panose="020B0602020104020603" pitchFamily="34" charset="0"/>
            </a:endParaRPr>
          </a:p>
          <a:p>
            <a:r>
              <a:rPr lang="en-US" sz="1000" b="1" dirty="0">
                <a:latin typeface="Tw Cen MT" panose="020B0602020104020603" pitchFamily="34" charset="0"/>
              </a:rPr>
              <a:t>National Construction Industry Information Centre (NCIIC)</a:t>
            </a:r>
            <a:endParaRPr lang="en-US" sz="1000" b="1" dirty="0" smtClean="0">
              <a:latin typeface="Tw Cen MT" panose="020B0602020104020603" pitchFamily="34" charset="0"/>
            </a:endParaRPr>
          </a:p>
          <a:p>
            <a:r>
              <a:rPr lang="en-US" sz="1000" dirty="0" smtClean="0">
                <a:latin typeface="Tw Cen MT" panose="020B0602020104020603" pitchFamily="34" charset="0"/>
              </a:rPr>
              <a:t>NCIIC aims </a:t>
            </a:r>
            <a:r>
              <a:rPr lang="en-US" sz="1000" dirty="0">
                <a:latin typeface="Tw Cen MT" panose="020B0602020104020603" pitchFamily="34" charset="0"/>
              </a:rPr>
              <a:t>to make available strategic information on </a:t>
            </a:r>
            <a:r>
              <a:rPr lang="en-US" sz="1000" dirty="0" smtClean="0">
                <a:latin typeface="Tw Cen MT" panose="020B0602020104020603" pitchFamily="34" charset="0"/>
              </a:rPr>
              <a:t>construction </a:t>
            </a:r>
            <a:r>
              <a:rPr lang="en-US" sz="1000" dirty="0">
                <a:latin typeface="Tw Cen MT" panose="020B0602020104020603" pitchFamily="34" charset="0"/>
              </a:rPr>
              <a:t>industry through integration with different sources of information. The information released can be used to </a:t>
            </a:r>
            <a:r>
              <a:rPr lang="en-US" sz="1000" dirty="0" smtClean="0">
                <a:latin typeface="Tw Cen MT" panose="020B0602020104020603" pitchFamily="34" charset="0"/>
              </a:rPr>
              <a:t>facilitate </a:t>
            </a:r>
            <a:r>
              <a:rPr lang="en-US" sz="1000" dirty="0">
                <a:latin typeface="Tw Cen MT" panose="020B0602020104020603" pitchFamily="34" charset="0"/>
              </a:rPr>
              <a:t>policy </a:t>
            </a:r>
            <a:r>
              <a:rPr lang="en-US" sz="1000" dirty="0" smtClean="0">
                <a:latin typeface="Tw Cen MT" panose="020B0602020104020603" pitchFamily="34" charset="0"/>
              </a:rPr>
              <a:t>formulation, </a:t>
            </a:r>
            <a:r>
              <a:rPr lang="en-US" sz="1000" dirty="0">
                <a:latin typeface="Tw Cen MT" panose="020B0602020104020603" pitchFamily="34" charset="0"/>
              </a:rPr>
              <a:t>strategic planning, investment decision, scientific research and </a:t>
            </a:r>
            <a:r>
              <a:rPr lang="en-US" sz="1000" dirty="0" smtClean="0">
                <a:latin typeface="Tw Cen MT" panose="020B0602020104020603" pitchFamily="34" charset="0"/>
              </a:rPr>
              <a:t>forecasting on </a:t>
            </a:r>
            <a:r>
              <a:rPr lang="en-US" sz="1000" dirty="0">
                <a:latin typeface="Tw Cen MT" panose="020B0602020104020603" pitchFamily="34" charset="0"/>
              </a:rPr>
              <a:t>matters related to the construction industry. </a:t>
            </a:r>
          </a:p>
          <a:p>
            <a:endParaRPr lang="en-US" sz="1000" dirty="0" smtClean="0">
              <a:latin typeface="Tw Cen MT" panose="020B0602020104020603" pitchFamily="34" charset="0"/>
            </a:endParaRPr>
          </a:p>
          <a:p>
            <a:r>
              <a:rPr lang="en-US" sz="1000" dirty="0" smtClean="0">
                <a:latin typeface="Tw Cen MT" panose="020B0602020104020603" pitchFamily="34" charset="0"/>
              </a:rPr>
              <a:t>NCIIC framework with 16 head of contents approved are as follows:</a:t>
            </a: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ms-MY" sz="1000" b="1" dirty="0" smtClean="0">
              <a:latin typeface="Tw Cen MT" pitchFamily="34" charset="0"/>
            </a:endParaRPr>
          </a:p>
          <a:p>
            <a:r>
              <a:rPr lang="ms-MY" sz="1000" b="1" dirty="0" smtClean="0">
                <a:latin typeface="Tw Cen MT" pitchFamily="34" charset="0"/>
              </a:rPr>
              <a:t>Development of NCIIC Portal </a:t>
            </a:r>
          </a:p>
          <a:p>
            <a:r>
              <a:rPr lang="en-US" sz="1000" dirty="0" err="1" smtClean="0">
                <a:latin typeface="Tw Cen MT" panose="020B0602020104020603" pitchFamily="34" charset="0"/>
              </a:rPr>
              <a:t>Zanko</a:t>
            </a:r>
            <a:r>
              <a:rPr lang="en-US" sz="1000" dirty="0" smtClean="0">
                <a:latin typeface="Tw Cen MT" panose="020B0602020104020603" pitchFamily="34" charset="0"/>
              </a:rPr>
              <a:t>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r>
              <a:rPr lang="en-US" sz="1000" dirty="0" smtClean="0">
                <a:latin typeface="Tw Cen MT" panose="020B0602020104020603" pitchFamily="34" charset="0"/>
              </a:rPr>
              <a:t>, the vendor to develop NCIIC portal was appointed on 6 June 2017 and development is expected to be completed in May 2018. The development is being monitored by Technical </a:t>
            </a:r>
            <a:r>
              <a:rPr lang="en-US" sz="1000" dirty="0">
                <a:latin typeface="Tw Cen MT" panose="020B0602020104020603" pitchFamily="34" charset="0"/>
              </a:rPr>
              <a:t>C</a:t>
            </a:r>
            <a:r>
              <a:rPr lang="en-US" sz="1000" dirty="0" smtClean="0">
                <a:latin typeface="Tw Cen MT" panose="020B0602020104020603" pitchFamily="34" charset="0"/>
              </a:rPr>
              <a:t>ommittee (TC) and Steering </a:t>
            </a:r>
            <a:r>
              <a:rPr lang="en-US" sz="1000" dirty="0">
                <a:latin typeface="Tw Cen MT" panose="020B0602020104020603" pitchFamily="34" charset="0"/>
              </a:rPr>
              <a:t>C</a:t>
            </a:r>
            <a:r>
              <a:rPr lang="en-US" sz="1000" dirty="0" smtClean="0">
                <a:latin typeface="Tw Cen MT" panose="020B0602020104020603" pitchFamily="34" charset="0"/>
              </a:rPr>
              <a:t>ommittee (SC) headed by CIDB. </a:t>
            </a:r>
          </a:p>
          <a:p>
            <a:endParaRPr lang="en-US" sz="1000" b="1" dirty="0" smtClean="0">
              <a:latin typeface="Tw Cen MT" panose="020B0602020104020603" pitchFamily="34" charset="0"/>
            </a:endParaRPr>
          </a:p>
          <a:p>
            <a:r>
              <a:rPr lang="en-US" sz="1000" b="1" dirty="0" smtClean="0">
                <a:latin typeface="Tw Cen MT" panose="020B0602020104020603" pitchFamily="34" charset="0"/>
              </a:rPr>
              <a:t>Portal development progress is 50% as at Q1 2018 with following achievements:</a:t>
            </a:r>
          </a:p>
          <a:p>
            <a:pPr marL="228600" indent="-228600">
              <a:buFont typeface="+mj-lt"/>
              <a:buAutoNum type="arabicPeriod"/>
            </a:pPr>
            <a:r>
              <a:rPr lang="en-US" sz="1000" dirty="0">
                <a:latin typeface="Tw Cen MT" panose="020B0602020104020603" pitchFamily="34" charset="0"/>
              </a:rPr>
              <a:t>Proof of Concept (POC) for Content Management System (CMS) endorsed by TC </a:t>
            </a:r>
            <a:r>
              <a:rPr lang="en-US" sz="1000" dirty="0" smtClean="0">
                <a:latin typeface="Tw Cen MT" panose="020B0602020104020603" pitchFamily="34" charset="0"/>
              </a:rPr>
              <a:t>on </a:t>
            </a:r>
            <a:r>
              <a:rPr lang="en-US" sz="1000" dirty="0">
                <a:latin typeface="Tw Cen MT" panose="020B0602020104020603" pitchFamily="34" charset="0"/>
              </a:rPr>
              <a:t>27 October 2017.</a:t>
            </a:r>
          </a:p>
          <a:p>
            <a:pPr marL="228600" indent="-228600">
              <a:buFont typeface="+mj-lt"/>
              <a:buAutoNum type="arabicPeriod"/>
            </a:pPr>
            <a:r>
              <a:rPr lang="en-US" sz="1000" dirty="0">
                <a:latin typeface="Tw Cen MT" panose="020B0602020104020603" pitchFamily="34" charset="0"/>
              </a:rPr>
              <a:t>User Requirement Study (URS) framework endorsed by TC </a:t>
            </a:r>
            <a:r>
              <a:rPr lang="en-US" sz="1000" dirty="0" smtClean="0">
                <a:latin typeface="Tw Cen MT" panose="020B0602020104020603" pitchFamily="34" charset="0"/>
              </a:rPr>
              <a:t>on </a:t>
            </a:r>
            <a:r>
              <a:rPr lang="en-US" sz="1000" dirty="0">
                <a:latin typeface="Tw Cen MT" panose="020B0602020104020603" pitchFamily="34" charset="0"/>
              </a:rPr>
              <a:t>9 October 2017.</a:t>
            </a:r>
          </a:p>
          <a:p>
            <a:pPr marL="228600" indent="-228600">
              <a:buFont typeface="+mj-lt"/>
              <a:buAutoNum type="arabicPeriod"/>
            </a:pPr>
            <a:r>
              <a:rPr lang="en-US" sz="1000" dirty="0" smtClean="0">
                <a:latin typeface="Tw Cen MT" panose="020B0602020104020603" pitchFamily="34" charset="0"/>
              </a:rPr>
              <a:t>System </a:t>
            </a:r>
            <a:r>
              <a:rPr lang="en-US" sz="1000" dirty="0">
                <a:latin typeface="Tw Cen MT" panose="020B0602020104020603" pitchFamily="34" charset="0"/>
              </a:rPr>
              <a:t>Requirement Specification (SRS) was endorsed by TC </a:t>
            </a:r>
            <a:r>
              <a:rPr lang="en-US" sz="1000" dirty="0" smtClean="0">
                <a:latin typeface="Tw Cen MT" panose="020B0602020104020603" pitchFamily="34" charset="0"/>
              </a:rPr>
              <a:t>on </a:t>
            </a:r>
            <a:r>
              <a:rPr lang="en-US" sz="1000" dirty="0">
                <a:latin typeface="Tw Cen MT" panose="020B0602020104020603" pitchFamily="34" charset="0"/>
              </a:rPr>
              <a:t>6 November 2017.</a:t>
            </a:r>
          </a:p>
          <a:p>
            <a:pPr marL="228600" indent="-228600">
              <a:buFont typeface="+mj-lt"/>
              <a:buAutoNum type="arabicPeriod"/>
            </a:pPr>
            <a:r>
              <a:rPr lang="en-US" sz="1000" dirty="0" smtClean="0">
                <a:latin typeface="Tw Cen MT" panose="020B0602020104020603" pitchFamily="34" charset="0"/>
              </a:rPr>
              <a:t>System </a:t>
            </a:r>
            <a:r>
              <a:rPr lang="en-US" sz="1000" dirty="0">
                <a:latin typeface="Tw Cen MT" panose="020B0602020104020603" pitchFamily="34" charset="0"/>
              </a:rPr>
              <a:t>Database Design (SDD) with reviews by </a:t>
            </a:r>
            <a:r>
              <a:rPr lang="en-US" sz="1000" dirty="0" err="1">
                <a:latin typeface="Tw Cen MT" panose="020B0602020104020603" pitchFamily="34" charset="0"/>
              </a:rPr>
              <a:t>CIDB’s</a:t>
            </a:r>
            <a:r>
              <a:rPr lang="en-US" sz="1000" dirty="0">
                <a:latin typeface="Tw Cen MT" panose="020B0602020104020603" pitchFamily="34" charset="0"/>
              </a:rPr>
              <a:t> IT Division was endorsed by TC </a:t>
            </a:r>
            <a:r>
              <a:rPr lang="en-US" sz="1000" dirty="0" smtClean="0">
                <a:latin typeface="Tw Cen MT" panose="020B0602020104020603" pitchFamily="34" charset="0"/>
              </a:rPr>
              <a:t>on </a:t>
            </a:r>
            <a:r>
              <a:rPr lang="en-US" sz="1000" dirty="0">
                <a:latin typeface="Tw Cen MT" panose="020B0602020104020603" pitchFamily="34" charset="0"/>
              </a:rPr>
              <a:t>27 December 2017.</a:t>
            </a:r>
          </a:p>
          <a:p>
            <a:pPr marL="228600" indent="-228600">
              <a:buFont typeface="+mj-lt"/>
              <a:buAutoNum type="arabicPeriod"/>
            </a:pPr>
            <a:r>
              <a:rPr lang="en-US" sz="1000" dirty="0">
                <a:latin typeface="Tw Cen MT" panose="020B0602020104020603" pitchFamily="34" charset="0"/>
              </a:rPr>
              <a:t>User Acceptance Test (UAT) </a:t>
            </a:r>
            <a:r>
              <a:rPr lang="en-US" sz="1000" dirty="0" smtClean="0">
                <a:latin typeface="Tw Cen MT" panose="020B0602020104020603" pitchFamily="34" charset="0"/>
              </a:rPr>
              <a:t>1 of 3 involving </a:t>
            </a:r>
            <a:r>
              <a:rPr lang="en-US" sz="1000" dirty="0">
                <a:latin typeface="Tw Cen MT" panose="020B0602020104020603" pitchFamily="34" charset="0"/>
              </a:rPr>
              <a:t>4 modules (Trade Agreement, Decided Construction Cases, Upcoming Construction Demand and Construction Economic Report) was held on 21 December 2017 . </a:t>
            </a:r>
            <a:endParaRPr lang="en-US" sz="1000" dirty="0" smtClean="0">
              <a:latin typeface="Tw Cen MT" panose="020B0602020104020603" pitchFamily="34" charset="0"/>
            </a:endParaRPr>
          </a:p>
          <a:p>
            <a:pPr marL="228600" indent="-228600">
              <a:buFont typeface="+mj-lt"/>
              <a:buAutoNum type="arabicPeriod"/>
            </a:pPr>
            <a:r>
              <a:rPr lang="en-US" sz="1000" dirty="0" smtClean="0">
                <a:latin typeface="Tw Cen MT" panose="020B0602020104020603" pitchFamily="34" charset="0"/>
              </a:rPr>
              <a:t>Preliminary Acceptance Test (PAT) 1 of </a:t>
            </a:r>
            <a:r>
              <a:rPr lang="en-US" sz="1000" dirty="0">
                <a:latin typeface="Tw Cen MT" panose="020B0602020104020603" pitchFamily="34" charset="0"/>
              </a:rPr>
              <a:t>3 involving 4 modules </a:t>
            </a:r>
            <a:r>
              <a:rPr lang="en-US" sz="1000" dirty="0" smtClean="0">
                <a:latin typeface="Tw Cen MT" panose="020B0602020104020603" pitchFamily="34" charset="0"/>
              </a:rPr>
              <a:t>was held on 15 January 2018</a:t>
            </a:r>
          </a:p>
          <a:p>
            <a:pPr marL="228600" indent="-228600">
              <a:buFont typeface="+mj-lt"/>
              <a:buAutoNum type="arabicPeriod"/>
            </a:pPr>
            <a:r>
              <a:rPr lang="en-US" sz="1000" dirty="0" smtClean="0">
                <a:latin typeface="Tw Cen MT" panose="020B0602020104020603" pitchFamily="34" charset="0"/>
              </a:rPr>
              <a:t>User Acceptance Test (UAT) 2.1 of 3 involving 2 </a:t>
            </a:r>
            <a:r>
              <a:rPr lang="en-US" sz="1000" dirty="0">
                <a:latin typeface="Tw Cen MT" panose="020B0602020104020603" pitchFamily="34" charset="0"/>
              </a:rPr>
              <a:t>modules </a:t>
            </a:r>
            <a:r>
              <a:rPr lang="en-US" sz="1000" dirty="0" smtClean="0">
                <a:latin typeface="Tw Cen MT" panose="020B0602020104020603" pitchFamily="34" charset="0"/>
              </a:rPr>
              <a:t>(FAQ, Report Request) was held on 22 February 2018.  </a:t>
            </a:r>
          </a:p>
          <a:p>
            <a:pPr marL="228600" indent="-228600">
              <a:buFont typeface="+mj-lt"/>
              <a:buAutoNum type="arabicPeriod"/>
            </a:pPr>
            <a:r>
              <a:rPr lang="en-US" sz="1000" dirty="0">
                <a:latin typeface="Tw Cen MT" panose="020B0602020104020603" pitchFamily="34" charset="0"/>
              </a:rPr>
              <a:t>TC Meeting No. 3 on physical and financial progress was held on 8 March 2018.</a:t>
            </a:r>
          </a:p>
          <a:p>
            <a:pPr marL="228600" indent="-228600">
              <a:buFont typeface="+mj-lt"/>
              <a:buAutoNum type="arabicPeriod"/>
            </a:pPr>
            <a:r>
              <a:rPr lang="en-US" sz="1000" dirty="0" err="1">
                <a:latin typeface="Tw Cen MT" panose="020B0602020104020603" pitchFamily="34" charset="0"/>
              </a:rPr>
              <a:t>MyCESMM</a:t>
            </a:r>
            <a:r>
              <a:rPr lang="en-US" sz="1000" dirty="0">
                <a:latin typeface="Tw Cen MT" panose="020B0602020104020603" pitchFamily="34" charset="0"/>
              </a:rPr>
              <a:t> and Construction Projects Module data format confirmed on 9 March 2018. </a:t>
            </a:r>
          </a:p>
          <a:p>
            <a:pPr marL="228600" indent="-228600">
              <a:buFont typeface="+mj-lt"/>
              <a:buAutoNum type="arabicPeriod"/>
            </a:pPr>
            <a:r>
              <a:rPr lang="en-US" sz="1000" dirty="0" smtClean="0">
                <a:latin typeface="Tw Cen MT" panose="020B0602020104020603" pitchFamily="34" charset="0"/>
              </a:rPr>
              <a:t>Access to Production Server of </a:t>
            </a:r>
            <a:r>
              <a:rPr lang="en-US" sz="1000" dirty="0" err="1" smtClean="0">
                <a:latin typeface="Tw Cen MT" panose="020B0602020104020603" pitchFamily="34" charset="0"/>
              </a:rPr>
              <a:t>Centralised</a:t>
            </a:r>
            <a:r>
              <a:rPr lang="en-US" sz="1000" dirty="0" smtClean="0">
                <a:latin typeface="Tw Cen MT" panose="020B0602020104020603" pitchFamily="34" charset="0"/>
              </a:rPr>
              <a:t> Information Management System (CIMS) for Projects, </a:t>
            </a:r>
            <a:r>
              <a:rPr lang="en-US" sz="1000" dirty="0">
                <a:latin typeface="Tw Cen MT" panose="020B0602020104020603" pitchFamily="34" charset="0"/>
              </a:rPr>
              <a:t>Contractors, Construction Personnel and </a:t>
            </a:r>
            <a:r>
              <a:rPr lang="en-US" sz="1000" dirty="0" smtClean="0">
                <a:latin typeface="Tw Cen MT" panose="020B0602020104020603" pitchFamily="34" charset="0"/>
              </a:rPr>
              <a:t>Enforcement along with </a:t>
            </a:r>
            <a:r>
              <a:rPr lang="en-US" sz="1000" dirty="0">
                <a:latin typeface="Tw Cen MT" panose="020B0602020104020603" pitchFamily="34" charset="0"/>
              </a:rPr>
              <a:t>Portal </a:t>
            </a:r>
            <a:r>
              <a:rPr lang="en-US" sz="1000" dirty="0" err="1">
                <a:latin typeface="Tw Cen MT" panose="020B0602020104020603" pitchFamily="34" charset="0"/>
              </a:rPr>
              <a:t>MyCREST</a:t>
            </a:r>
            <a:r>
              <a:rPr lang="en-US" sz="1000" dirty="0">
                <a:latin typeface="Tw Cen MT" panose="020B0602020104020603" pitchFamily="34" charset="0"/>
              </a:rPr>
              <a:t> and IBS was </a:t>
            </a:r>
            <a:r>
              <a:rPr lang="en-US" sz="1000" dirty="0" smtClean="0">
                <a:latin typeface="Tw Cen MT" panose="020B0602020104020603" pitchFamily="34" charset="0"/>
              </a:rPr>
              <a:t>granted on 19 March 2018.  </a:t>
            </a:r>
          </a:p>
          <a:p>
            <a:pPr marL="228600" indent="-228600">
              <a:buFont typeface="+mj-lt"/>
              <a:buAutoNum type="arabicPeriod"/>
            </a:pPr>
            <a:r>
              <a:rPr lang="en-US" sz="1000" dirty="0" smtClean="0">
                <a:latin typeface="Tw Cen MT" panose="020B0602020104020603" pitchFamily="34" charset="0"/>
              </a:rPr>
              <a:t>Proposed </a:t>
            </a:r>
            <a:r>
              <a:rPr lang="en-US" sz="1000" dirty="0">
                <a:latin typeface="Tw Cen MT" panose="020B0602020104020603" pitchFamily="34" charset="0"/>
              </a:rPr>
              <a:t>portal design </a:t>
            </a:r>
            <a:r>
              <a:rPr lang="en-US" sz="1000" dirty="0" smtClean="0">
                <a:latin typeface="Tw Cen MT" panose="020B0602020104020603" pitchFamily="34" charset="0"/>
              </a:rPr>
              <a:t>with </a:t>
            </a:r>
            <a:r>
              <a:rPr lang="en-US" sz="1000" dirty="0">
                <a:latin typeface="Tw Cen MT" panose="020B0602020104020603" pitchFamily="34" charset="0"/>
              </a:rPr>
              <a:t>3 </a:t>
            </a:r>
            <a:r>
              <a:rPr lang="en-US" sz="1000" dirty="0" smtClean="0">
                <a:latin typeface="Tw Cen MT" panose="020B0602020104020603" pitchFamily="34" charset="0"/>
              </a:rPr>
              <a:t>options was presented to Superintending Officer on 29 March 2018.</a:t>
            </a:r>
          </a:p>
          <a:p>
            <a:endParaRPr lang="en-MY" sz="1000" dirty="0" smtClean="0">
              <a:latin typeface="Tw Cen MT" panose="020B0602020104020603" pitchFamily="34" charset="0"/>
            </a:endParaRPr>
          </a:p>
        </p:txBody>
      </p:sp>
      <p:graphicFrame>
        <p:nvGraphicFramePr>
          <p:cNvPr id="12" name="Table 11"/>
          <p:cNvGraphicFramePr>
            <a:graphicFrameLocks noGrp="1"/>
          </p:cNvGraphicFramePr>
          <p:nvPr>
            <p:extLst/>
          </p:nvPr>
        </p:nvGraphicFramePr>
        <p:xfrm>
          <a:off x="0" y="5689745"/>
          <a:ext cx="6076406" cy="1310640"/>
        </p:xfrm>
        <a:graphic>
          <a:graphicData uri="http://schemas.openxmlformats.org/drawingml/2006/table">
            <a:tbl>
              <a:tblPr firstRow="1" bandRow="1">
                <a:tableStyleId>{5C22544A-7EE6-4342-B048-85BDC9FD1C3A}</a:tableStyleId>
              </a:tblPr>
              <a:tblGrid>
                <a:gridCol w="3038203">
                  <a:extLst>
                    <a:ext uri="{9D8B030D-6E8A-4147-A177-3AD203B41FA5}">
                      <a16:colId xmlns:a16="http://schemas.microsoft.com/office/drawing/2014/main" val="4024669921"/>
                    </a:ext>
                  </a:extLst>
                </a:gridCol>
                <a:gridCol w="3038203">
                  <a:extLst>
                    <a:ext uri="{9D8B030D-6E8A-4147-A177-3AD203B41FA5}">
                      <a16:colId xmlns:a16="http://schemas.microsoft.com/office/drawing/2014/main" val="3817374943"/>
                    </a:ext>
                  </a:extLst>
                </a:gridCol>
              </a:tblGrid>
              <a:tr h="370840">
                <a:tc>
                  <a:txBody>
                    <a:bodyPr/>
                    <a:lstStyle/>
                    <a:p>
                      <a:pPr marL="228600" indent="-228600">
                        <a:buAutoNum type="arabicPeriod"/>
                      </a:pPr>
                      <a:r>
                        <a:rPr lang="en-US" sz="1000" b="0" dirty="0" smtClean="0">
                          <a:solidFill>
                            <a:schemeClr val="tx1"/>
                          </a:solidFill>
                          <a:latin typeface="Tw Cen MT" panose="020B0602020104020603" pitchFamily="34" charset="0"/>
                        </a:rPr>
                        <a:t>Construction Projects (Domestic &amp; Abroad)</a:t>
                      </a:r>
                    </a:p>
                    <a:p>
                      <a:pPr marL="228600" indent="-228600">
                        <a:buAutoNum type="arabicPeriod"/>
                      </a:pPr>
                      <a:r>
                        <a:rPr lang="en-US" sz="1000" b="0" dirty="0" smtClean="0">
                          <a:solidFill>
                            <a:schemeClr val="tx1"/>
                          </a:solidFill>
                          <a:latin typeface="Tw Cen MT" panose="020B0602020104020603" pitchFamily="34" charset="0"/>
                        </a:rPr>
                        <a:t>Contractors</a:t>
                      </a:r>
                    </a:p>
                    <a:p>
                      <a:pPr marL="228600" indent="-228600">
                        <a:buAutoNum type="arabicPeriod"/>
                      </a:pPr>
                      <a:r>
                        <a:rPr lang="en-US" sz="1000" b="0" dirty="0" smtClean="0">
                          <a:solidFill>
                            <a:schemeClr val="tx1"/>
                          </a:solidFill>
                          <a:latin typeface="Tw Cen MT" panose="020B0602020104020603" pitchFamily="34" charset="0"/>
                        </a:rPr>
                        <a:t>Construction</a:t>
                      </a:r>
                      <a:r>
                        <a:rPr lang="en-US" sz="1000" b="0" baseline="0" dirty="0" smtClean="0">
                          <a:solidFill>
                            <a:schemeClr val="tx1"/>
                          </a:solidFill>
                          <a:latin typeface="Tw Cen MT" panose="020B0602020104020603" pitchFamily="34" charset="0"/>
                        </a:rPr>
                        <a:t> Personnel</a:t>
                      </a:r>
                    </a:p>
                    <a:p>
                      <a:pPr marL="228600" indent="-228600">
                        <a:buAutoNum type="arabicPeriod"/>
                      </a:pPr>
                      <a:r>
                        <a:rPr lang="en-US" sz="1000" b="0" baseline="0" dirty="0" smtClean="0">
                          <a:solidFill>
                            <a:schemeClr val="tx1"/>
                          </a:solidFill>
                          <a:latin typeface="Tw Cen MT" panose="020B0602020104020603" pitchFamily="34" charset="0"/>
                        </a:rPr>
                        <a:t>Construction Professionals</a:t>
                      </a:r>
                    </a:p>
                    <a:p>
                      <a:pPr marL="228600" indent="-228600">
                        <a:buAutoNum type="arabicPeriod"/>
                      </a:pPr>
                      <a:r>
                        <a:rPr lang="en-US" sz="1000" b="0" baseline="0" dirty="0" smtClean="0">
                          <a:solidFill>
                            <a:schemeClr val="tx1"/>
                          </a:solidFill>
                          <a:latin typeface="Tw Cen MT" panose="020B0602020104020603" pitchFamily="34" charset="0"/>
                        </a:rPr>
                        <a:t>Construction Products and  Material Manufacturer</a:t>
                      </a:r>
                    </a:p>
                    <a:p>
                      <a:pPr marL="228600" indent="-228600">
                        <a:buAutoNum type="arabicPeriod"/>
                      </a:pPr>
                      <a:r>
                        <a:rPr lang="en-US" sz="1000" b="0" baseline="0" dirty="0" smtClean="0">
                          <a:solidFill>
                            <a:schemeClr val="tx1"/>
                          </a:solidFill>
                          <a:latin typeface="Tw Cen MT" panose="020B0602020104020603" pitchFamily="34" charset="0"/>
                        </a:rPr>
                        <a:t>Construction Ratings (SHASSIC &amp; QLASSIC)</a:t>
                      </a:r>
                    </a:p>
                    <a:p>
                      <a:pPr marL="228600" indent="-228600">
                        <a:buAutoNum type="arabicPeriod"/>
                      </a:pPr>
                      <a:r>
                        <a:rPr lang="en-US" sz="1000" b="0" baseline="0" dirty="0" smtClean="0">
                          <a:solidFill>
                            <a:schemeClr val="tx1"/>
                          </a:solidFill>
                          <a:latin typeface="Tw Cen MT" panose="020B0602020104020603" pitchFamily="34" charset="0"/>
                        </a:rPr>
                        <a:t>Sustainable Building Ratings (</a:t>
                      </a:r>
                      <a:r>
                        <a:rPr lang="en-US" sz="1000" b="0" baseline="0" dirty="0" err="1" smtClean="0">
                          <a:solidFill>
                            <a:schemeClr val="tx1"/>
                          </a:solidFill>
                          <a:latin typeface="Tw Cen MT" panose="020B0602020104020603" pitchFamily="34" charset="0"/>
                        </a:rPr>
                        <a:t>MyCREST</a:t>
                      </a:r>
                      <a:r>
                        <a:rPr lang="en-US" sz="1000" b="0" baseline="0" dirty="0" smtClean="0">
                          <a:solidFill>
                            <a:schemeClr val="tx1"/>
                          </a:solidFill>
                          <a:latin typeface="Tw Cen MT" panose="020B0602020104020603" pitchFamily="34" charset="0"/>
                        </a:rPr>
                        <a:t>)</a:t>
                      </a:r>
                    </a:p>
                    <a:p>
                      <a:pPr marL="228600" indent="-228600">
                        <a:buAutoNum type="arabicPeriod"/>
                      </a:pPr>
                      <a:r>
                        <a:rPr lang="en-US" sz="1000" b="0" baseline="0" dirty="0" err="1" smtClean="0">
                          <a:solidFill>
                            <a:schemeClr val="tx1"/>
                          </a:solidFill>
                          <a:latin typeface="Tw Cen MT" panose="020B0602020104020603" pitchFamily="34" charset="0"/>
                        </a:rPr>
                        <a:t>Industrialised</a:t>
                      </a:r>
                      <a:r>
                        <a:rPr lang="en-US" sz="1000" b="0" baseline="0" dirty="0" smtClean="0">
                          <a:solidFill>
                            <a:schemeClr val="tx1"/>
                          </a:solidFill>
                          <a:latin typeface="Tw Cen MT" panose="020B0602020104020603" pitchFamily="34" charset="0"/>
                        </a:rPr>
                        <a:t> Building System (IBS)</a:t>
                      </a:r>
                    </a:p>
                  </a:txBody>
                  <a:tcPr>
                    <a:solidFill>
                      <a:schemeClr val="bg1"/>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GB" sz="1000" b="0" baseline="0" dirty="0" smtClean="0">
                          <a:solidFill>
                            <a:schemeClr val="tx1"/>
                          </a:solidFill>
                          <a:latin typeface="Tw Cen MT" panose="020B0602020104020603" pitchFamily="34" charset="0"/>
                        </a:rPr>
                        <a:t>9.      </a:t>
                      </a:r>
                      <a:r>
                        <a:rPr lang="en-US" sz="1000" b="0" baseline="0" dirty="0" smtClean="0">
                          <a:solidFill>
                            <a:schemeClr val="tx1"/>
                          </a:solidFill>
                          <a:latin typeface="Tw Cen MT" panose="020B0602020104020603" pitchFamily="34" charset="0"/>
                        </a:rPr>
                        <a:t>Trade </a:t>
                      </a:r>
                      <a:r>
                        <a:rPr lang="en-US" sz="1000" b="0" baseline="0" dirty="0" err="1" smtClean="0">
                          <a:solidFill>
                            <a:schemeClr val="tx1"/>
                          </a:solidFill>
                          <a:latin typeface="Tw Cen MT" panose="020B0602020104020603" pitchFamily="34" charset="0"/>
                        </a:rPr>
                        <a:t>Aggrement</a:t>
                      </a:r>
                      <a:endParaRPr lang="en-US" sz="1000" b="0" baseline="0" dirty="0" smtClean="0">
                        <a:solidFill>
                          <a:schemeClr val="tx1"/>
                        </a:solidFill>
                        <a:latin typeface="Tw Cen MT" panose="020B0602020104020603" pitchFamily="34" charset="0"/>
                      </a:endParaRPr>
                    </a:p>
                    <a:p>
                      <a:pPr marL="228600" marR="0" indent="-228600" algn="l" defTabSz="685800" rtl="0" eaLnBrk="1" fontAlgn="auto" latinLnBrk="0" hangingPunct="1">
                        <a:lnSpc>
                          <a:spcPct val="100000"/>
                        </a:lnSpc>
                        <a:spcBef>
                          <a:spcPts val="0"/>
                        </a:spcBef>
                        <a:spcAft>
                          <a:spcPts val="0"/>
                        </a:spcAft>
                        <a:buClrTx/>
                        <a:buSzTx/>
                        <a:buFontTx/>
                        <a:buAutoNum type="arabicPeriod" startAt="10"/>
                        <a:tabLst/>
                        <a:defRPr/>
                      </a:pPr>
                      <a:r>
                        <a:rPr lang="en-US" sz="1000" b="0" baseline="0" dirty="0" smtClean="0">
                          <a:solidFill>
                            <a:schemeClr val="tx1"/>
                          </a:solidFill>
                          <a:latin typeface="Tw Cen MT" panose="020B0602020104020603" pitchFamily="34" charset="0"/>
                        </a:rPr>
                        <a:t>  </a:t>
                      </a:r>
                      <a:r>
                        <a:rPr lang="en-US" sz="1000" b="0" baseline="0" dirty="0" err="1" smtClean="0">
                          <a:solidFill>
                            <a:schemeClr val="tx1"/>
                          </a:solidFill>
                          <a:latin typeface="Tw Cen MT" panose="020B0602020104020603" pitchFamily="34" charset="0"/>
                        </a:rPr>
                        <a:t>MyCESMM</a:t>
                      </a:r>
                      <a:endParaRPr lang="en-US" sz="1000" b="0" baseline="0" dirty="0" smtClean="0">
                        <a:solidFill>
                          <a:schemeClr val="tx1"/>
                        </a:solidFill>
                        <a:latin typeface="Tw Cen MT" panose="020B0602020104020603" pitchFamily="34" charset="0"/>
                      </a:endParaRPr>
                    </a:p>
                    <a:p>
                      <a:pPr marL="228600" marR="0" indent="-228600" algn="l" defTabSz="685800" rtl="0" eaLnBrk="1" fontAlgn="auto" latinLnBrk="0" hangingPunct="1">
                        <a:lnSpc>
                          <a:spcPct val="100000"/>
                        </a:lnSpc>
                        <a:spcBef>
                          <a:spcPts val="0"/>
                        </a:spcBef>
                        <a:spcAft>
                          <a:spcPts val="0"/>
                        </a:spcAft>
                        <a:buClrTx/>
                        <a:buSzTx/>
                        <a:buFontTx/>
                        <a:buAutoNum type="arabicPeriod" startAt="10"/>
                        <a:tabLst/>
                        <a:defRPr/>
                      </a:pPr>
                      <a:r>
                        <a:rPr lang="en-GB" sz="1000" b="0" baseline="0" dirty="0" smtClean="0">
                          <a:solidFill>
                            <a:schemeClr val="tx1"/>
                          </a:solidFill>
                          <a:latin typeface="Tw Cen MT" panose="020B0602020104020603" pitchFamily="34" charset="0"/>
                        </a:rPr>
                        <a:t>  Construction Cost &amp; Prices</a:t>
                      </a:r>
                    </a:p>
                    <a:p>
                      <a:pPr marL="228600" marR="0" indent="-228600" algn="l" defTabSz="685800" rtl="0" eaLnBrk="1" fontAlgn="auto" latinLnBrk="0" hangingPunct="1">
                        <a:lnSpc>
                          <a:spcPct val="100000"/>
                        </a:lnSpc>
                        <a:spcBef>
                          <a:spcPts val="0"/>
                        </a:spcBef>
                        <a:spcAft>
                          <a:spcPts val="0"/>
                        </a:spcAft>
                        <a:buClrTx/>
                        <a:buSzTx/>
                        <a:buFontTx/>
                        <a:buAutoNum type="arabicPeriod" startAt="10"/>
                        <a:tabLst/>
                        <a:defRPr/>
                      </a:pPr>
                      <a:r>
                        <a:rPr lang="en-GB" sz="1000" b="0" baseline="0" dirty="0" smtClean="0">
                          <a:solidFill>
                            <a:schemeClr val="tx1"/>
                          </a:solidFill>
                          <a:latin typeface="Tw Cen MT" panose="020B0602020104020603" pitchFamily="34" charset="0"/>
                        </a:rPr>
                        <a:t>  Upcoming Construction Projects</a:t>
                      </a:r>
                    </a:p>
                    <a:p>
                      <a:pPr marL="228600" marR="0" indent="-228600" algn="l" defTabSz="685800" rtl="0" eaLnBrk="1" fontAlgn="auto" latinLnBrk="0" hangingPunct="1">
                        <a:lnSpc>
                          <a:spcPct val="100000"/>
                        </a:lnSpc>
                        <a:spcBef>
                          <a:spcPts val="0"/>
                        </a:spcBef>
                        <a:spcAft>
                          <a:spcPts val="0"/>
                        </a:spcAft>
                        <a:buClrTx/>
                        <a:buSzTx/>
                        <a:buFontTx/>
                        <a:buAutoNum type="arabicPeriod" startAt="10"/>
                        <a:tabLst/>
                        <a:defRPr/>
                      </a:pPr>
                      <a:r>
                        <a:rPr lang="en-GB" sz="1000" b="0" baseline="0" dirty="0" smtClean="0">
                          <a:solidFill>
                            <a:schemeClr val="tx1"/>
                          </a:solidFill>
                          <a:latin typeface="Tw Cen MT" panose="020B0602020104020603" pitchFamily="34" charset="0"/>
                        </a:rPr>
                        <a:t>  Projection of Construction Demand </a:t>
                      </a:r>
                    </a:p>
                    <a:p>
                      <a:pPr marL="228600" marR="0" indent="-228600" algn="l" defTabSz="685800" rtl="0" eaLnBrk="1" fontAlgn="auto" latinLnBrk="0" hangingPunct="1">
                        <a:lnSpc>
                          <a:spcPct val="100000"/>
                        </a:lnSpc>
                        <a:spcBef>
                          <a:spcPts val="0"/>
                        </a:spcBef>
                        <a:spcAft>
                          <a:spcPts val="0"/>
                        </a:spcAft>
                        <a:buClrTx/>
                        <a:buSzTx/>
                        <a:buFontTx/>
                        <a:buAutoNum type="arabicPeriod" startAt="10"/>
                        <a:tabLst/>
                        <a:defRPr/>
                      </a:pPr>
                      <a:r>
                        <a:rPr lang="en-GB" sz="1000" b="0" baseline="0" dirty="0" smtClean="0">
                          <a:solidFill>
                            <a:schemeClr val="tx1"/>
                          </a:solidFill>
                          <a:latin typeface="Tw Cen MT" panose="020B0602020104020603" pitchFamily="34" charset="0"/>
                        </a:rPr>
                        <a:t>  Construction Industry Review and Prospects</a:t>
                      </a:r>
                    </a:p>
                    <a:p>
                      <a:pPr marL="228600" marR="0" indent="-228600" algn="l" defTabSz="685800" rtl="0" eaLnBrk="1" fontAlgn="auto" latinLnBrk="0" hangingPunct="1">
                        <a:lnSpc>
                          <a:spcPct val="100000"/>
                        </a:lnSpc>
                        <a:spcBef>
                          <a:spcPts val="0"/>
                        </a:spcBef>
                        <a:spcAft>
                          <a:spcPts val="0"/>
                        </a:spcAft>
                        <a:buClrTx/>
                        <a:buSzTx/>
                        <a:buFontTx/>
                        <a:buAutoNum type="arabicPeriod" startAt="10"/>
                        <a:tabLst/>
                        <a:defRPr/>
                      </a:pPr>
                      <a:r>
                        <a:rPr lang="en-GB" sz="1000" b="0" baseline="0" dirty="0" smtClean="0">
                          <a:solidFill>
                            <a:schemeClr val="tx1"/>
                          </a:solidFill>
                          <a:latin typeface="Tw Cen MT" panose="020B0602020104020603" pitchFamily="34" charset="0"/>
                        </a:rPr>
                        <a:t>  Decided Construction Cases</a:t>
                      </a:r>
                    </a:p>
                    <a:p>
                      <a:pPr marL="228600" marR="0" indent="-228600" algn="l" defTabSz="685800" rtl="0" eaLnBrk="1" fontAlgn="auto" latinLnBrk="0" hangingPunct="1">
                        <a:lnSpc>
                          <a:spcPct val="100000"/>
                        </a:lnSpc>
                        <a:spcBef>
                          <a:spcPts val="0"/>
                        </a:spcBef>
                        <a:spcAft>
                          <a:spcPts val="0"/>
                        </a:spcAft>
                        <a:buClrTx/>
                        <a:buSzTx/>
                        <a:buFontTx/>
                        <a:buAutoNum type="arabicPeriod" startAt="10"/>
                        <a:tabLst/>
                        <a:defRPr/>
                      </a:pPr>
                      <a:r>
                        <a:rPr lang="en-GB" sz="1000" b="0" baseline="0" dirty="0" smtClean="0">
                          <a:solidFill>
                            <a:schemeClr val="tx1"/>
                          </a:solidFill>
                          <a:latin typeface="Tw Cen MT" panose="020B0602020104020603" pitchFamily="34" charset="0"/>
                        </a:rPr>
                        <a:t>  Publication</a:t>
                      </a:r>
                      <a:endParaRPr lang="en-GB" sz="1000" b="0" dirty="0">
                        <a:solidFill>
                          <a:schemeClr val="tx1"/>
                        </a:solidFill>
                        <a:latin typeface="Tw Cen MT" panose="020B0602020104020603" pitchFamily="34" charset="0"/>
                      </a:endParaRPr>
                    </a:p>
                  </a:txBody>
                  <a:tcPr>
                    <a:solidFill>
                      <a:schemeClr val="bg1"/>
                    </a:solidFill>
                  </a:tcPr>
                </a:tc>
                <a:extLst>
                  <a:ext uri="{0D108BD9-81ED-4DB2-BD59-A6C34878D82A}">
                    <a16:rowId xmlns:a16="http://schemas.microsoft.com/office/drawing/2014/main" val="962987415"/>
                  </a:ext>
                </a:extLst>
              </a:tr>
            </a:tbl>
          </a:graphicData>
        </a:graphic>
      </p:graphicFrame>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51230"/>
            <a:ext cx="6857999" cy="541993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US" sz="1000" b="0" kern="1200" dirty="0" smtClean="0">
                          <a:solidFill>
                            <a:schemeClr val="tx1"/>
                          </a:solidFill>
                          <a:latin typeface="Tw Cen MT" panose="020B0602020104020603" pitchFamily="34" charset="0"/>
                          <a:ea typeface="+mn-ea"/>
                          <a:cs typeface="+mn-cs"/>
                        </a:rPr>
                        <a:t>NCIIC portal established with 16 construction related data integrated and updated quarterly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P5-085</a:t>
            </a:r>
            <a:endParaRPr lang="ms-MY" sz="2800" dirty="0">
              <a:solidFill>
                <a:schemeClr val="bg1"/>
              </a:solidFill>
            </a:endParaRPr>
          </a:p>
        </p:txBody>
      </p:sp>
      <p:sp>
        <p:nvSpPr>
          <p:cNvPr id="15" name="TextBox 14"/>
          <p:cNvSpPr txBox="1"/>
          <p:nvPr/>
        </p:nvSpPr>
        <p:spPr>
          <a:xfrm>
            <a:off x="0" y="424994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a:t>
            </a:r>
            <a:r>
              <a:rPr lang="en-US" sz="900" b="1" dirty="0" err="1" smtClean="0">
                <a:solidFill>
                  <a:schemeClr val="bg1"/>
                </a:solidFill>
                <a:latin typeface="Tw Cen MT" panose="020B0602020104020603" pitchFamily="34" charset="0"/>
              </a:rPr>
              <a:t>Q3</a:t>
            </a:r>
            <a:r>
              <a:rPr lang="en-US" sz="900" b="1" dirty="0" smtClean="0">
                <a:solidFill>
                  <a:schemeClr val="bg1"/>
                </a:solidFill>
                <a:latin typeface="Tw Cen MT" panose="020B0602020104020603" pitchFamily="34" charset="0"/>
              </a:rPr>
              <a:t>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12670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6448">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2025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NCIIC framework with 16 head of contents approved.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Vendor to develop portal appointed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30% development of NCIIC portal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100% development of NCIIC portal completed</a:t>
                      </a:r>
                    </a:p>
                    <a:p>
                      <a:pPr>
                        <a:lnSpc>
                          <a:spcPct val="100000"/>
                        </a:lnSpc>
                      </a:pPr>
                      <a:endParaRPr lang="en-US"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NCIIC portal and CIMS full integrated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16 of 16  NCIIC content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 </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1634901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51230"/>
            <a:ext cx="6857999" cy="541993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US" sz="1000" b="0" kern="1200" dirty="0" smtClean="0">
                          <a:solidFill>
                            <a:schemeClr val="tx1"/>
                          </a:solidFill>
                          <a:latin typeface="Tw Cen MT" panose="020B0602020104020603" pitchFamily="34" charset="0"/>
                          <a:ea typeface="+mn-ea"/>
                          <a:cs typeface="+mn-cs"/>
                        </a:rPr>
                        <a:t>NCIIC portal established with 16 construction related data integrated and updated quarterly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P5-085</a:t>
            </a:r>
            <a:endParaRPr lang="ms-MY" sz="2800" dirty="0">
              <a:solidFill>
                <a:schemeClr val="bg1"/>
              </a:solidFill>
            </a:endParaRPr>
          </a:p>
        </p:txBody>
      </p:sp>
      <p:sp>
        <p:nvSpPr>
          <p:cNvPr id="15" name="TextBox 14"/>
          <p:cNvSpPr txBox="1"/>
          <p:nvPr/>
        </p:nvSpPr>
        <p:spPr>
          <a:xfrm>
            <a:off x="0" y="424994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a:t>
            </a:r>
            <a:r>
              <a:rPr lang="en-US" sz="900" b="1" dirty="0" err="1" smtClean="0">
                <a:solidFill>
                  <a:schemeClr val="bg1"/>
                </a:solidFill>
                <a:latin typeface="Tw Cen MT" panose="020B0602020104020603" pitchFamily="34" charset="0"/>
              </a:rPr>
              <a:t>Q3</a:t>
            </a:r>
            <a:r>
              <a:rPr lang="en-US" sz="900" b="1" dirty="0" smtClean="0">
                <a:solidFill>
                  <a:schemeClr val="bg1"/>
                </a:solidFill>
                <a:latin typeface="Tw Cen MT" panose="020B0602020104020603" pitchFamily="34" charset="0"/>
              </a:rPr>
              <a:t>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12670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6448">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2025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NCIIC framework with 16 head of contents approved.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Vendor to develop portal appointed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30% development of NCIIC portal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100% development of NCIIC portal completed</a:t>
                      </a:r>
                    </a:p>
                    <a:p>
                      <a:pPr>
                        <a:lnSpc>
                          <a:spcPct val="100000"/>
                        </a:lnSpc>
                      </a:pPr>
                      <a:endParaRPr lang="en-US"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NCIIC portal and CIMS full integrated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16 of 16  NCIIC content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 </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6" y="4497574"/>
            <a:ext cx="6864535" cy="2862322"/>
          </a:xfrm>
          <a:prstGeom prst="rect">
            <a:avLst/>
          </a:prstGeom>
          <a:noFill/>
        </p:spPr>
        <p:txBody>
          <a:bodyPr wrap="square" rtlCol="0">
            <a:spAutoFit/>
          </a:bodyPr>
          <a:lstStyle/>
          <a:p>
            <a:r>
              <a:rPr lang="en-US" sz="1000" b="1" dirty="0">
                <a:latin typeface="Tw Cen MT" panose="020B0602020104020603" pitchFamily="34" charset="0"/>
              </a:rPr>
              <a:t>Portal development progress is </a:t>
            </a:r>
            <a:r>
              <a:rPr lang="en-US" sz="1000" b="1" dirty="0" smtClean="0">
                <a:latin typeface="Tw Cen MT" panose="020B0602020104020603" pitchFamily="34" charset="0"/>
              </a:rPr>
              <a:t>76% </a:t>
            </a:r>
            <a:r>
              <a:rPr lang="en-US" sz="1000" b="1" dirty="0">
                <a:latin typeface="Tw Cen MT" panose="020B0602020104020603" pitchFamily="34" charset="0"/>
              </a:rPr>
              <a:t>as at </a:t>
            </a:r>
            <a:r>
              <a:rPr lang="en-US" sz="1000" b="1" dirty="0" smtClean="0">
                <a:latin typeface="Tw Cen MT" panose="020B0602020104020603" pitchFamily="34" charset="0"/>
              </a:rPr>
              <a:t>Q2 </a:t>
            </a:r>
            <a:r>
              <a:rPr lang="en-US" sz="1000" b="1" dirty="0">
                <a:latin typeface="Tw Cen MT" panose="020B0602020104020603" pitchFamily="34" charset="0"/>
              </a:rPr>
              <a:t>2018 with following achievements</a:t>
            </a:r>
            <a:r>
              <a:rPr lang="en-US" sz="1000" b="1" dirty="0" smtClean="0">
                <a:latin typeface="Tw Cen MT" panose="020B0602020104020603" pitchFamily="34" charset="0"/>
              </a:rPr>
              <a:t>:</a:t>
            </a:r>
          </a:p>
          <a:p>
            <a:pPr marL="228600" indent="-228600">
              <a:buAutoNum type="arabicPeriod"/>
            </a:pPr>
            <a:r>
              <a:rPr lang="en-US" sz="1000" dirty="0" smtClean="0">
                <a:latin typeface="Tw Cen MT" panose="020B0602020104020603" pitchFamily="34" charset="0"/>
              </a:rPr>
              <a:t>Overall development progress for NCIIC Portal:</a:t>
            </a:r>
          </a:p>
          <a:p>
            <a:pPr marL="461963" lvl="1" indent="-234950">
              <a:buFont typeface="+mj-lt"/>
              <a:buAutoNum type="romanLcPeriod"/>
            </a:pPr>
            <a:r>
              <a:rPr lang="en-US" sz="1000" dirty="0">
                <a:latin typeface="Tw Cen MT" panose="020B0602020104020603" pitchFamily="34" charset="0"/>
              </a:rPr>
              <a:t>First phase testing on manual data </a:t>
            </a:r>
            <a:r>
              <a:rPr lang="en-US" sz="1000" dirty="0" smtClean="0">
                <a:latin typeface="Tw Cen MT" panose="020B0602020104020603" pitchFamily="34" charset="0"/>
              </a:rPr>
              <a:t>upload and report generating for </a:t>
            </a:r>
            <a:r>
              <a:rPr lang="en-US" sz="1000" dirty="0">
                <a:latin typeface="Tw Cen MT" panose="020B0602020104020603" pitchFamily="34" charset="0"/>
              </a:rPr>
              <a:t>public and internal user. </a:t>
            </a:r>
            <a:endParaRPr lang="en-US" sz="1000" dirty="0" smtClean="0">
              <a:latin typeface="Tw Cen MT" panose="020B0602020104020603" pitchFamily="34" charset="0"/>
            </a:endParaRPr>
          </a:p>
          <a:p>
            <a:pPr marL="461963" lvl="1" indent="-234950">
              <a:buFont typeface="+mj-lt"/>
              <a:buAutoNum type="romanLcPeriod"/>
            </a:pPr>
            <a:r>
              <a:rPr lang="en-US" sz="1000" dirty="0" smtClean="0">
                <a:latin typeface="Tw Cen MT" panose="020B0602020104020603" pitchFamily="34" charset="0"/>
              </a:rPr>
              <a:t>Confirmation </a:t>
            </a:r>
            <a:r>
              <a:rPr lang="en-US" sz="1000" dirty="0">
                <a:latin typeface="Tw Cen MT" panose="020B0602020104020603" pitchFamily="34" charset="0"/>
              </a:rPr>
              <a:t>on portal design (fonts and </a:t>
            </a:r>
            <a:r>
              <a:rPr lang="en-US" sz="1000" dirty="0" err="1">
                <a:latin typeface="Tw Cen MT" panose="020B0602020104020603" pitchFamily="34" charset="0"/>
              </a:rPr>
              <a:t>colour</a:t>
            </a:r>
            <a:r>
              <a:rPr lang="en-US" sz="1000" dirty="0">
                <a:latin typeface="Tw Cen MT" panose="020B0602020104020603" pitchFamily="34" charset="0"/>
              </a:rPr>
              <a:t> scheme), layout and logo has been </a:t>
            </a:r>
            <a:r>
              <a:rPr lang="en-US" sz="1000" dirty="0" err="1">
                <a:latin typeface="Tw Cen MT" panose="020B0602020104020603" pitchFamily="34" charset="0"/>
              </a:rPr>
              <a:t>finalised</a:t>
            </a:r>
            <a:r>
              <a:rPr lang="en-US" sz="1000" dirty="0">
                <a:latin typeface="Tw Cen MT" panose="020B0602020104020603" pitchFamily="34" charset="0"/>
              </a:rPr>
              <a:t> on </a:t>
            </a:r>
            <a:r>
              <a:rPr lang="en-US" sz="1000" dirty="0" smtClean="0">
                <a:latin typeface="Tw Cen MT" panose="020B0602020104020603" pitchFamily="34" charset="0"/>
              </a:rPr>
              <a:t>6 June 2018.</a:t>
            </a:r>
            <a:endParaRPr lang="en-US" sz="1000" dirty="0">
              <a:latin typeface="Tw Cen MT" panose="020B0602020104020603" pitchFamily="34" charset="0"/>
            </a:endParaRPr>
          </a:p>
          <a:p>
            <a:pPr marL="228600" indent="-228600">
              <a:buAutoNum type="arabicPeriod"/>
            </a:pPr>
            <a:r>
              <a:rPr lang="en-US" sz="1000" dirty="0" smtClean="0">
                <a:latin typeface="Tw Cen MT" panose="020B0602020104020603" pitchFamily="34" charset="0"/>
              </a:rPr>
              <a:t>Development progress by module:</a:t>
            </a:r>
          </a:p>
          <a:p>
            <a:pPr marL="227012"/>
            <a:r>
              <a:rPr lang="en-US" sz="1000" dirty="0" err="1" smtClean="0">
                <a:latin typeface="Tw Cen MT" panose="020B0602020104020603" pitchFamily="34" charset="0"/>
              </a:rPr>
              <a:t>i</a:t>
            </a:r>
            <a:r>
              <a:rPr lang="en-US" sz="1000" dirty="0" smtClean="0">
                <a:latin typeface="Tw Cen MT" panose="020B0602020104020603" pitchFamily="34" charset="0"/>
              </a:rPr>
              <a:t>.     Construction </a:t>
            </a:r>
            <a:r>
              <a:rPr lang="en-US" sz="1000" dirty="0">
                <a:latin typeface="Tw Cen MT" panose="020B0602020104020603" pitchFamily="34" charset="0"/>
              </a:rPr>
              <a:t>Professionals: </a:t>
            </a:r>
          </a:p>
          <a:p>
            <a:pPr marL="574675" indent="-112713">
              <a:buFont typeface="Arial" panose="020B0604020202020204" pitchFamily="34" charset="0"/>
              <a:buChar char="•"/>
            </a:pPr>
            <a:r>
              <a:rPr lang="en-US" sz="1000" dirty="0">
                <a:latin typeface="Tw Cen MT" panose="020B0602020104020603" pitchFamily="34" charset="0"/>
              </a:rPr>
              <a:t>Board of Engineers Malaysia (BEM) has given the engineering firms data, in forms of excel directory to CIDB. </a:t>
            </a:r>
          </a:p>
          <a:p>
            <a:pPr marL="574675" indent="-112713">
              <a:buFont typeface="Arial" panose="020B0604020202020204" pitchFamily="34" charset="0"/>
              <a:buChar char="•"/>
            </a:pPr>
            <a:r>
              <a:rPr lang="en-US" sz="1000" dirty="0">
                <a:latin typeface="Tw Cen MT" panose="020B0602020104020603" pitchFamily="34" charset="0"/>
              </a:rPr>
              <a:t>Board of Quantity Surveyor Malaysia (BQSM) is pending for the permission from the BQSM’s Technical Committee. </a:t>
            </a:r>
          </a:p>
          <a:p>
            <a:pPr marL="574675" indent="-112713">
              <a:buFont typeface="Arial" panose="020B0604020202020204" pitchFamily="34" charset="0"/>
              <a:buChar char="•"/>
            </a:pPr>
            <a:r>
              <a:rPr lang="en-US" sz="1000" dirty="0">
                <a:latin typeface="Tw Cen MT" panose="020B0602020104020603" pitchFamily="34" charset="0"/>
              </a:rPr>
              <a:t>LAM refused to  integrate after several discussion and letters exchanged. It was proposed to link NCIIC Portal to LAM’s website for information on architects registration.</a:t>
            </a:r>
          </a:p>
          <a:p>
            <a:pPr marL="4762" lvl="1"/>
            <a:r>
              <a:rPr lang="en-US" sz="1000" dirty="0">
                <a:latin typeface="Tw Cen MT" panose="020B0602020104020603" pitchFamily="34" charset="0"/>
              </a:rPr>
              <a:t> </a:t>
            </a:r>
            <a:r>
              <a:rPr lang="en-US" sz="1000" dirty="0" smtClean="0">
                <a:latin typeface="Tw Cen MT" panose="020B0602020104020603" pitchFamily="34" charset="0"/>
              </a:rPr>
              <a:t>      ii.   Construction </a:t>
            </a:r>
            <a:r>
              <a:rPr lang="en-US" sz="1000" dirty="0">
                <a:latin typeface="Tw Cen MT" panose="020B0602020104020603" pitchFamily="34" charset="0"/>
              </a:rPr>
              <a:t>Products and Material Manufacturer Module:</a:t>
            </a:r>
          </a:p>
          <a:p>
            <a:pPr marL="574675" lvl="1" indent="-112713">
              <a:buFont typeface="Arial" panose="020B0604020202020204" pitchFamily="34" charset="0"/>
              <a:buChar char="•"/>
            </a:pPr>
            <a:r>
              <a:rPr lang="en-US" sz="1000" dirty="0">
                <a:latin typeface="Tw Cen MT" panose="020B0602020104020603" pitchFamily="34" charset="0"/>
              </a:rPr>
              <a:t>Confirmation on data format for manual upload on </a:t>
            </a:r>
            <a:r>
              <a:rPr lang="en-US" sz="1000" dirty="0" smtClean="0">
                <a:latin typeface="Tw Cen MT" panose="020B0602020104020603" pitchFamily="34" charset="0"/>
              </a:rPr>
              <a:t>8 May 2018.</a:t>
            </a:r>
            <a:endParaRPr lang="en-US" sz="1000" dirty="0">
              <a:latin typeface="Tw Cen MT" panose="020B0602020104020603" pitchFamily="34" charset="0"/>
            </a:endParaRPr>
          </a:p>
          <a:p>
            <a:pPr marL="574675" lvl="1" indent="-112713">
              <a:buFont typeface="Arial" panose="020B0604020202020204" pitchFamily="34" charset="0"/>
              <a:buChar char="•"/>
            </a:pPr>
            <a:r>
              <a:rPr lang="en-US" sz="1000" dirty="0">
                <a:latin typeface="Tw Cen MT" panose="020B0602020104020603" pitchFamily="34" charset="0"/>
              </a:rPr>
              <a:t>Integration between NCIIC database and Certification of Local Construction Product &amp; Material (CCPM) database completed on 4 June 2018.</a:t>
            </a:r>
          </a:p>
          <a:p>
            <a:pPr marL="227013" lvl="1"/>
            <a:r>
              <a:rPr lang="en-US" sz="1000" dirty="0" smtClean="0">
                <a:latin typeface="Tw Cen MT" panose="020B0602020104020603" pitchFamily="34" charset="0"/>
              </a:rPr>
              <a:t>iii.   Construction </a:t>
            </a:r>
            <a:r>
              <a:rPr lang="en-US" sz="1000" dirty="0">
                <a:latin typeface="Tw Cen MT" panose="020B0602020104020603" pitchFamily="34" charset="0"/>
              </a:rPr>
              <a:t>Rating Module (SHASSIC &amp; QLASSIC</a:t>
            </a:r>
            <a:r>
              <a:rPr lang="en-US" sz="1000" dirty="0" smtClean="0">
                <a:latin typeface="Tw Cen MT" panose="020B0602020104020603" pitchFamily="34" charset="0"/>
              </a:rPr>
              <a:t>) Module:</a:t>
            </a:r>
          </a:p>
          <a:p>
            <a:pPr marL="574675" lvl="2" indent="-112713">
              <a:buFont typeface="Arial" panose="020B0604020202020204" pitchFamily="34" charset="0"/>
              <a:buChar char="•"/>
            </a:pPr>
            <a:r>
              <a:rPr lang="en-US" sz="1000" dirty="0" smtClean="0">
                <a:latin typeface="Tw Cen MT" panose="020B0602020104020603" pitchFamily="34" charset="0"/>
              </a:rPr>
              <a:t>User </a:t>
            </a:r>
            <a:r>
              <a:rPr lang="en-US" sz="1000" dirty="0">
                <a:latin typeface="Tw Cen MT" panose="020B0602020104020603" pitchFamily="34" charset="0"/>
              </a:rPr>
              <a:t>Acceptance Test (UAT) </a:t>
            </a:r>
            <a:r>
              <a:rPr lang="en-US" sz="1000" dirty="0" smtClean="0">
                <a:latin typeface="Tw Cen MT" panose="020B0602020104020603" pitchFamily="34" charset="0"/>
              </a:rPr>
              <a:t>on 24 April 2018.</a:t>
            </a:r>
          </a:p>
          <a:p>
            <a:pPr marL="4762" lvl="1"/>
            <a:r>
              <a:rPr lang="en-US" sz="1000" dirty="0" smtClean="0">
                <a:latin typeface="Tw Cen MT" panose="020B0602020104020603" pitchFamily="34" charset="0"/>
              </a:rPr>
              <a:t>3.   Statistics for 13 modules </a:t>
            </a:r>
            <a:r>
              <a:rPr lang="en-US" sz="1000" dirty="0">
                <a:latin typeface="Tw Cen MT" panose="020B0602020104020603" pitchFamily="34" charset="0"/>
              </a:rPr>
              <a:t>are </a:t>
            </a:r>
            <a:r>
              <a:rPr lang="en-US" sz="1000" dirty="0" smtClean="0">
                <a:latin typeface="Tw Cen MT" panose="020B0602020104020603" pitchFamily="34" charset="0"/>
              </a:rPr>
              <a:t>ready in the NCIIC Portal and being tested internally. These modules are:</a:t>
            </a:r>
          </a:p>
          <a:p>
            <a:pPr marL="227013" lvl="1"/>
            <a:r>
              <a:rPr lang="en-US" sz="1000" dirty="0" smtClean="0">
                <a:latin typeface="Tw Cen MT" panose="020B0602020104020603" pitchFamily="34" charset="0"/>
              </a:rPr>
              <a:t>				             </a:t>
            </a:r>
            <a:endParaRPr lang="en-US" sz="1000" dirty="0">
              <a:latin typeface="Tw Cen MT" panose="020B0602020104020603" pitchFamily="34" charset="0"/>
            </a:endParaRPr>
          </a:p>
        </p:txBody>
      </p:sp>
      <p:graphicFrame>
        <p:nvGraphicFramePr>
          <p:cNvPr id="2" name="Table 1"/>
          <p:cNvGraphicFramePr>
            <a:graphicFrameLocks noGrp="1"/>
          </p:cNvGraphicFramePr>
          <p:nvPr>
            <p:extLst/>
          </p:nvPr>
        </p:nvGraphicFramePr>
        <p:xfrm>
          <a:off x="219891" y="7135150"/>
          <a:ext cx="6076406" cy="1158240"/>
        </p:xfrm>
        <a:graphic>
          <a:graphicData uri="http://schemas.openxmlformats.org/drawingml/2006/table">
            <a:tbl>
              <a:tblPr firstRow="1" bandRow="1">
                <a:tableStyleId>{5C22544A-7EE6-4342-B048-85BDC9FD1C3A}</a:tableStyleId>
              </a:tblPr>
              <a:tblGrid>
                <a:gridCol w="3038203">
                  <a:extLst>
                    <a:ext uri="{9D8B030D-6E8A-4147-A177-3AD203B41FA5}">
                      <a16:colId xmlns:a16="http://schemas.microsoft.com/office/drawing/2014/main" val="4024669921"/>
                    </a:ext>
                  </a:extLst>
                </a:gridCol>
                <a:gridCol w="3038203">
                  <a:extLst>
                    <a:ext uri="{9D8B030D-6E8A-4147-A177-3AD203B41FA5}">
                      <a16:colId xmlns:a16="http://schemas.microsoft.com/office/drawing/2014/main" val="3817374943"/>
                    </a:ext>
                  </a:extLst>
                </a:gridCol>
              </a:tblGrid>
              <a:tr h="370840">
                <a:tc>
                  <a:txBody>
                    <a:bodyPr/>
                    <a:lstStyle/>
                    <a:p>
                      <a:pPr marL="285750" indent="-285750">
                        <a:buAutoNum type="romanLcPeriod"/>
                      </a:pPr>
                      <a:r>
                        <a:rPr lang="en-US" sz="1000" b="0" dirty="0" smtClean="0">
                          <a:solidFill>
                            <a:schemeClr val="tx1"/>
                          </a:solidFill>
                          <a:latin typeface="Tw Cen MT" panose="020B0602020104020603" pitchFamily="34" charset="0"/>
                        </a:rPr>
                        <a:t>Construction Projects (Domestic &amp; Abroad)</a:t>
                      </a:r>
                    </a:p>
                    <a:p>
                      <a:pPr marL="285750" indent="-285750">
                        <a:buAutoNum type="romanLcPeriod"/>
                      </a:pPr>
                      <a:r>
                        <a:rPr lang="en-US" sz="1000" b="0" dirty="0" smtClean="0">
                          <a:solidFill>
                            <a:schemeClr val="tx1"/>
                          </a:solidFill>
                          <a:latin typeface="Tw Cen MT" panose="020B0602020104020603" pitchFamily="34" charset="0"/>
                        </a:rPr>
                        <a:t>Contractors</a:t>
                      </a:r>
                    </a:p>
                    <a:p>
                      <a:pPr marL="285750" indent="-285750">
                        <a:buAutoNum type="romanLcPeriod"/>
                      </a:pPr>
                      <a:r>
                        <a:rPr lang="en-US" sz="1000" b="0" dirty="0" smtClean="0">
                          <a:solidFill>
                            <a:schemeClr val="tx1"/>
                          </a:solidFill>
                          <a:latin typeface="Tw Cen MT" panose="020B0602020104020603" pitchFamily="34" charset="0"/>
                        </a:rPr>
                        <a:t>Construction</a:t>
                      </a:r>
                      <a:r>
                        <a:rPr lang="en-US" sz="1000" b="0" baseline="0" dirty="0" smtClean="0">
                          <a:solidFill>
                            <a:schemeClr val="tx1"/>
                          </a:solidFill>
                          <a:latin typeface="Tw Cen MT" panose="020B0602020104020603" pitchFamily="34" charset="0"/>
                        </a:rPr>
                        <a:t> Personnel</a:t>
                      </a:r>
                    </a:p>
                    <a:p>
                      <a:pPr marL="285750" indent="-285750">
                        <a:buAutoNum type="romanLcPeriod"/>
                      </a:pPr>
                      <a:r>
                        <a:rPr lang="en-US" sz="1000" b="0" baseline="0" dirty="0" smtClean="0">
                          <a:solidFill>
                            <a:schemeClr val="tx1"/>
                          </a:solidFill>
                          <a:latin typeface="Tw Cen MT" panose="020B0602020104020603" pitchFamily="34" charset="0"/>
                        </a:rPr>
                        <a:t>Sustainable Building Ratings (</a:t>
                      </a:r>
                      <a:r>
                        <a:rPr lang="en-US" sz="1000" b="0" baseline="0" dirty="0" err="1" smtClean="0">
                          <a:solidFill>
                            <a:schemeClr val="tx1"/>
                          </a:solidFill>
                          <a:latin typeface="Tw Cen MT" panose="020B0602020104020603" pitchFamily="34" charset="0"/>
                        </a:rPr>
                        <a:t>MyCREST</a:t>
                      </a:r>
                      <a:r>
                        <a:rPr lang="en-US" sz="1000" b="0" baseline="0" dirty="0" smtClean="0">
                          <a:solidFill>
                            <a:schemeClr val="tx1"/>
                          </a:solidFill>
                          <a:latin typeface="Tw Cen MT" panose="020B0602020104020603" pitchFamily="34" charset="0"/>
                        </a:rPr>
                        <a:t>)</a:t>
                      </a:r>
                    </a:p>
                    <a:p>
                      <a:pPr marL="285750" indent="-285750">
                        <a:buAutoNum type="romanLcPeriod"/>
                      </a:pPr>
                      <a:r>
                        <a:rPr lang="en-US" sz="1000" b="0" baseline="0" dirty="0" err="1" smtClean="0">
                          <a:solidFill>
                            <a:schemeClr val="tx1"/>
                          </a:solidFill>
                          <a:latin typeface="Tw Cen MT" panose="020B0602020104020603" pitchFamily="34" charset="0"/>
                        </a:rPr>
                        <a:t>Industrialised</a:t>
                      </a:r>
                      <a:r>
                        <a:rPr lang="en-US" sz="1000" b="0" baseline="0" dirty="0" smtClean="0">
                          <a:solidFill>
                            <a:schemeClr val="tx1"/>
                          </a:solidFill>
                          <a:latin typeface="Tw Cen MT" panose="020B0602020104020603" pitchFamily="34" charset="0"/>
                        </a:rPr>
                        <a:t> Building System (IBS)</a:t>
                      </a:r>
                    </a:p>
                    <a:p>
                      <a:pPr marL="285750" indent="-285750">
                        <a:buAutoNum type="romanLcPeriod"/>
                      </a:pPr>
                      <a:r>
                        <a:rPr lang="en-US" sz="1000" b="0" baseline="0" dirty="0" smtClean="0">
                          <a:solidFill>
                            <a:schemeClr val="tx1"/>
                          </a:solidFill>
                          <a:latin typeface="Tw Cen MT" panose="020B0602020104020603" pitchFamily="34" charset="0"/>
                        </a:rPr>
                        <a:t>Trade </a:t>
                      </a:r>
                      <a:r>
                        <a:rPr lang="en-US" sz="1000" b="0" baseline="0" dirty="0" err="1" smtClean="0">
                          <a:solidFill>
                            <a:schemeClr val="tx1"/>
                          </a:solidFill>
                          <a:latin typeface="Tw Cen MT" panose="020B0602020104020603" pitchFamily="34" charset="0"/>
                        </a:rPr>
                        <a:t>Aggrement</a:t>
                      </a:r>
                      <a:endParaRPr lang="en-US" sz="1000" b="0" baseline="0" dirty="0" smtClean="0">
                        <a:solidFill>
                          <a:schemeClr val="tx1"/>
                        </a:solidFill>
                        <a:latin typeface="Tw Cen MT" panose="020B0602020104020603" pitchFamily="34" charset="0"/>
                      </a:endParaRPr>
                    </a:p>
                    <a:p>
                      <a:pPr marL="285750" indent="-285750">
                        <a:buAutoNum type="romanLcPeriod"/>
                      </a:pPr>
                      <a:r>
                        <a:rPr lang="en-US" sz="1000" b="0" baseline="0" dirty="0" err="1" smtClean="0">
                          <a:solidFill>
                            <a:schemeClr val="tx1"/>
                          </a:solidFill>
                          <a:latin typeface="Tw Cen MT" panose="020B0602020104020603" pitchFamily="34" charset="0"/>
                        </a:rPr>
                        <a:t>MyCESMM</a:t>
                      </a:r>
                      <a:r>
                        <a:rPr lang="en-US" sz="1000" b="0" dirty="0" smtClean="0">
                          <a:solidFill>
                            <a:schemeClr val="tx1"/>
                          </a:solidFill>
                          <a:latin typeface="Tw Cen MT" panose="020B0602020104020603" pitchFamily="34" charset="0"/>
                        </a:rPr>
                        <a:t> </a:t>
                      </a:r>
                      <a:endParaRPr lang="en-GB" sz="1000" b="0" dirty="0">
                        <a:solidFill>
                          <a:schemeClr val="tx1"/>
                        </a:solidFill>
                        <a:latin typeface="Tw Cen MT" panose="020B0602020104020603" pitchFamily="34" charset="0"/>
                      </a:endParaRPr>
                    </a:p>
                  </a:txBody>
                  <a:tcPr>
                    <a:solidFill>
                      <a:schemeClr val="bg1"/>
                    </a:solidFill>
                  </a:tcPr>
                </a:tc>
                <a:tc>
                  <a:txBody>
                    <a:bodyPr/>
                    <a:lstStyle/>
                    <a:p>
                      <a:r>
                        <a:rPr lang="en-GB" sz="1000" b="0" dirty="0" smtClean="0">
                          <a:solidFill>
                            <a:schemeClr val="tx1"/>
                          </a:solidFill>
                          <a:latin typeface="Tw Cen MT" panose="020B0602020104020603" pitchFamily="34" charset="0"/>
                        </a:rPr>
                        <a:t>viii.</a:t>
                      </a:r>
                      <a:r>
                        <a:rPr lang="en-GB" sz="1000" b="0" baseline="0" dirty="0" smtClean="0">
                          <a:solidFill>
                            <a:schemeClr val="tx1"/>
                          </a:solidFill>
                          <a:latin typeface="Tw Cen MT" panose="020B0602020104020603" pitchFamily="34" charset="0"/>
                        </a:rPr>
                        <a:t>    Construction Cost &amp; Prices</a:t>
                      </a:r>
                    </a:p>
                    <a:p>
                      <a:pPr marL="285750" indent="-285750">
                        <a:buAutoNum type="romanLcPeriod" startAt="9"/>
                      </a:pPr>
                      <a:r>
                        <a:rPr lang="en-GB" sz="1000" b="0" baseline="0" dirty="0" smtClean="0">
                          <a:solidFill>
                            <a:schemeClr val="tx1"/>
                          </a:solidFill>
                          <a:latin typeface="Tw Cen MT" panose="020B0602020104020603" pitchFamily="34" charset="0"/>
                        </a:rPr>
                        <a:t> Upcoming Construction Projects</a:t>
                      </a:r>
                    </a:p>
                    <a:p>
                      <a:pPr marL="285750" indent="-285750">
                        <a:buAutoNum type="romanLcPeriod" startAt="9"/>
                      </a:pPr>
                      <a:r>
                        <a:rPr lang="en-GB" sz="1000" b="0" baseline="0" dirty="0" smtClean="0">
                          <a:solidFill>
                            <a:schemeClr val="tx1"/>
                          </a:solidFill>
                          <a:latin typeface="Tw Cen MT" panose="020B0602020104020603" pitchFamily="34" charset="0"/>
                        </a:rPr>
                        <a:t> Projection of </a:t>
                      </a:r>
                      <a:r>
                        <a:rPr lang="en-GB" sz="1000" b="0" baseline="0" dirty="0" err="1" smtClean="0">
                          <a:solidFill>
                            <a:schemeClr val="tx1"/>
                          </a:solidFill>
                          <a:latin typeface="Tw Cen MT" panose="020B0602020104020603" pitchFamily="34" charset="0"/>
                        </a:rPr>
                        <a:t>Constrction</a:t>
                      </a:r>
                      <a:r>
                        <a:rPr lang="en-GB" sz="1000" b="0" baseline="0" dirty="0" smtClean="0">
                          <a:solidFill>
                            <a:schemeClr val="tx1"/>
                          </a:solidFill>
                          <a:latin typeface="Tw Cen MT" panose="020B0602020104020603" pitchFamily="34" charset="0"/>
                        </a:rPr>
                        <a:t> Demand </a:t>
                      </a:r>
                    </a:p>
                    <a:p>
                      <a:pPr marL="285750" indent="-285750">
                        <a:buAutoNum type="romanLcPeriod" startAt="9"/>
                      </a:pPr>
                      <a:r>
                        <a:rPr lang="en-GB" sz="1000" b="0" baseline="0" dirty="0" smtClean="0">
                          <a:solidFill>
                            <a:schemeClr val="tx1"/>
                          </a:solidFill>
                          <a:latin typeface="Tw Cen MT" panose="020B0602020104020603" pitchFamily="34" charset="0"/>
                        </a:rPr>
                        <a:t> </a:t>
                      </a:r>
                      <a:r>
                        <a:rPr lang="en-GB" sz="1000" b="0" baseline="0" dirty="0" err="1" smtClean="0">
                          <a:solidFill>
                            <a:schemeClr val="tx1"/>
                          </a:solidFill>
                          <a:latin typeface="Tw Cen MT" panose="020B0602020104020603" pitchFamily="34" charset="0"/>
                        </a:rPr>
                        <a:t>ConstructionIndustry</a:t>
                      </a:r>
                      <a:r>
                        <a:rPr lang="en-GB" sz="1000" b="0" baseline="0" dirty="0" smtClean="0">
                          <a:solidFill>
                            <a:schemeClr val="tx1"/>
                          </a:solidFill>
                          <a:latin typeface="Tw Cen MT" panose="020B0602020104020603" pitchFamily="34" charset="0"/>
                        </a:rPr>
                        <a:t> Review and Prospects</a:t>
                      </a:r>
                    </a:p>
                    <a:p>
                      <a:pPr marL="285750" indent="-285750">
                        <a:buAutoNum type="romanLcPeriod" startAt="9"/>
                      </a:pPr>
                      <a:r>
                        <a:rPr lang="en-GB" sz="1000" b="0" baseline="0" dirty="0" smtClean="0">
                          <a:solidFill>
                            <a:schemeClr val="tx1"/>
                          </a:solidFill>
                          <a:latin typeface="Tw Cen MT" panose="020B0602020104020603" pitchFamily="34" charset="0"/>
                        </a:rPr>
                        <a:t> Decided Construction Cases</a:t>
                      </a:r>
                    </a:p>
                    <a:p>
                      <a:pPr marL="285750" indent="-285750">
                        <a:buAutoNum type="romanLcPeriod" startAt="9"/>
                      </a:pPr>
                      <a:r>
                        <a:rPr lang="en-GB" sz="1000" b="0" baseline="0" dirty="0" smtClean="0">
                          <a:solidFill>
                            <a:schemeClr val="tx1"/>
                          </a:solidFill>
                          <a:latin typeface="Tw Cen MT" panose="020B0602020104020603" pitchFamily="34" charset="0"/>
                        </a:rPr>
                        <a:t> Publication</a:t>
                      </a:r>
                      <a:endParaRPr lang="en-GB" sz="1000" b="0" dirty="0">
                        <a:solidFill>
                          <a:schemeClr val="tx1"/>
                        </a:solidFill>
                        <a:latin typeface="Tw Cen MT" panose="020B0602020104020603" pitchFamily="34" charset="0"/>
                      </a:endParaRPr>
                    </a:p>
                  </a:txBody>
                  <a:tcPr>
                    <a:solidFill>
                      <a:schemeClr val="bg1"/>
                    </a:solidFill>
                  </a:tcPr>
                </a:tc>
                <a:extLst>
                  <a:ext uri="{0D108BD9-81ED-4DB2-BD59-A6C34878D82A}">
                    <a16:rowId xmlns:a16="http://schemas.microsoft.com/office/drawing/2014/main" val="962987415"/>
                  </a:ext>
                </a:extLst>
              </a:tr>
            </a:tbl>
          </a:graphicData>
        </a:graphic>
      </p:graphicFrame>
    </p:spTree>
    <p:extLst>
      <p:ext uri="{BB962C8B-B14F-4D97-AF65-F5344CB8AC3E}">
        <p14:creationId xmlns:p14="http://schemas.microsoft.com/office/powerpoint/2010/main" val="3117763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51230"/>
            <a:ext cx="6857999" cy="541993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US" sz="1000" b="0" kern="1200" dirty="0" smtClean="0">
                          <a:solidFill>
                            <a:schemeClr val="tx1"/>
                          </a:solidFill>
                          <a:latin typeface="Tw Cen MT" panose="020B0602020104020603" pitchFamily="34" charset="0"/>
                          <a:ea typeface="+mn-ea"/>
                          <a:cs typeface="+mn-cs"/>
                        </a:rPr>
                        <a:t>NCIIC portal established with 16 construction related data integrated and updated quarterly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P5-085</a:t>
            </a:r>
            <a:endParaRPr lang="ms-MY" sz="2800" dirty="0">
              <a:solidFill>
                <a:schemeClr val="bg1"/>
              </a:solidFill>
            </a:endParaRPr>
          </a:p>
        </p:txBody>
      </p:sp>
      <p:sp>
        <p:nvSpPr>
          <p:cNvPr id="15" name="TextBox 14"/>
          <p:cNvSpPr txBox="1"/>
          <p:nvPr/>
        </p:nvSpPr>
        <p:spPr>
          <a:xfrm>
            <a:off x="0" y="424994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a:t>
            </a:r>
            <a:r>
              <a:rPr lang="en-US" sz="900" b="1" dirty="0" err="1" smtClean="0">
                <a:solidFill>
                  <a:schemeClr val="bg1"/>
                </a:solidFill>
                <a:latin typeface="Tw Cen MT" panose="020B0602020104020603" pitchFamily="34" charset="0"/>
              </a:rPr>
              <a:t>Q3</a:t>
            </a:r>
            <a:r>
              <a:rPr lang="en-US" sz="900" b="1" dirty="0" smtClean="0">
                <a:solidFill>
                  <a:schemeClr val="bg1"/>
                </a:solidFill>
                <a:latin typeface="Tw Cen MT" panose="020B0602020104020603" pitchFamily="34" charset="0"/>
              </a:rPr>
              <a:t>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12670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6448">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2025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NCIIC framework with 16 head of contents approved.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Vendor to develop portal appointed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30% development of NCIIC portal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100% development of NCIIC portal completed</a:t>
                      </a:r>
                    </a:p>
                    <a:p>
                      <a:pPr>
                        <a:lnSpc>
                          <a:spcPct val="100000"/>
                        </a:lnSpc>
                      </a:pPr>
                      <a:endParaRPr lang="en-US"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NCIIC portal and CIMS full integrated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16 of 16  NCIIC content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 </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6" y="4497574"/>
            <a:ext cx="6864535" cy="5170646"/>
          </a:xfrm>
          <a:prstGeom prst="rect">
            <a:avLst/>
          </a:prstGeom>
          <a:noFill/>
        </p:spPr>
        <p:txBody>
          <a:bodyPr wrap="square" rtlCol="0">
            <a:spAutoFit/>
          </a:bodyPr>
          <a:lstStyle/>
          <a:p>
            <a:r>
              <a:rPr lang="en-US" sz="1000" b="1" dirty="0">
                <a:latin typeface="Tw Cen MT" panose="020B0602020104020603" pitchFamily="34" charset="0"/>
              </a:rPr>
              <a:t>Portal development progress is </a:t>
            </a:r>
            <a:r>
              <a:rPr lang="en-US" sz="1000" b="1" dirty="0" smtClean="0">
                <a:latin typeface="Tw Cen MT" panose="020B0602020104020603" pitchFamily="34" charset="0"/>
              </a:rPr>
              <a:t>84% </a:t>
            </a:r>
            <a:r>
              <a:rPr lang="en-US" sz="1000" b="1" dirty="0">
                <a:latin typeface="Tw Cen MT" panose="020B0602020104020603" pitchFamily="34" charset="0"/>
              </a:rPr>
              <a:t>as at </a:t>
            </a:r>
            <a:r>
              <a:rPr lang="en-US" sz="1000" b="1" dirty="0" err="1" smtClean="0">
                <a:latin typeface="Tw Cen MT" panose="020B0602020104020603" pitchFamily="34" charset="0"/>
              </a:rPr>
              <a:t>Q3</a:t>
            </a:r>
            <a:r>
              <a:rPr lang="en-US" sz="1000" b="1" dirty="0" smtClean="0">
                <a:latin typeface="Tw Cen MT" panose="020B0602020104020603" pitchFamily="34" charset="0"/>
              </a:rPr>
              <a:t> </a:t>
            </a:r>
            <a:r>
              <a:rPr lang="en-US" sz="1000" b="1" dirty="0">
                <a:latin typeface="Tw Cen MT" panose="020B0602020104020603" pitchFamily="34" charset="0"/>
              </a:rPr>
              <a:t>2018 with following achievements</a:t>
            </a:r>
            <a:r>
              <a:rPr lang="en-US" sz="1000" b="1" dirty="0" smtClean="0">
                <a:latin typeface="Tw Cen MT" panose="020B0602020104020603" pitchFamily="34" charset="0"/>
              </a:rPr>
              <a:t>:</a:t>
            </a:r>
          </a:p>
          <a:p>
            <a:pPr lvl="1" indent="-228600">
              <a:buFont typeface="+mj-lt"/>
              <a:buAutoNum type="romanLcPeriod"/>
            </a:pPr>
            <a:r>
              <a:rPr lang="en-US" sz="1000" dirty="0" err="1" smtClean="0">
                <a:latin typeface="Tw Cen MT" panose="020B0602020104020603" pitchFamily="34" charset="0"/>
              </a:rPr>
              <a:t>Finalisation</a:t>
            </a:r>
            <a:r>
              <a:rPr lang="en-US" sz="1000" dirty="0" smtClean="0">
                <a:latin typeface="Tw Cen MT" panose="020B0602020104020603" pitchFamily="34" charset="0"/>
              </a:rPr>
              <a:t> on </a:t>
            </a:r>
            <a:r>
              <a:rPr lang="en-US" sz="1000" dirty="0">
                <a:latin typeface="Tw Cen MT" panose="020B0602020104020603" pitchFamily="34" charset="0"/>
              </a:rPr>
              <a:t>data stability and statistics presentation on: </a:t>
            </a:r>
          </a:p>
          <a:p>
            <a:pPr marL="685800" lvl="2" indent="-228600">
              <a:buFont typeface="Arial" panose="020B0604020202020204" pitchFamily="34" charset="0"/>
              <a:buChar char="•"/>
            </a:pPr>
            <a:r>
              <a:rPr lang="en-US" sz="1000" dirty="0">
                <a:latin typeface="Tw Cen MT" panose="020B0602020104020603" pitchFamily="34" charset="0"/>
              </a:rPr>
              <a:t>Construction </a:t>
            </a:r>
            <a:r>
              <a:rPr lang="en-US" sz="1000" dirty="0" smtClean="0">
                <a:latin typeface="Tw Cen MT" panose="020B0602020104020603" pitchFamily="34" charset="0"/>
              </a:rPr>
              <a:t>projects (18 July 2018)</a:t>
            </a:r>
            <a:endParaRPr lang="en-US" sz="1000" dirty="0">
              <a:latin typeface="Tw Cen MT" panose="020B0602020104020603" pitchFamily="34" charset="0"/>
            </a:endParaRPr>
          </a:p>
          <a:p>
            <a:pPr marL="685800" lvl="2" indent="-228600">
              <a:buFont typeface="Arial" panose="020B0604020202020204" pitchFamily="34" charset="0"/>
              <a:buChar char="•"/>
            </a:pPr>
            <a:r>
              <a:rPr lang="en-US" sz="1000" dirty="0" smtClean="0">
                <a:latin typeface="Tw Cen MT" panose="020B0602020104020603" pitchFamily="34" charset="0"/>
              </a:rPr>
              <a:t>Contractors (18 July </a:t>
            </a:r>
            <a:r>
              <a:rPr lang="en-US" sz="1000" dirty="0">
                <a:latin typeface="Tw Cen MT" panose="020B0602020104020603" pitchFamily="34" charset="0"/>
              </a:rPr>
              <a:t>2018)</a:t>
            </a:r>
          </a:p>
          <a:p>
            <a:pPr marL="685800" lvl="2" indent="-228600">
              <a:buFont typeface="Arial" panose="020B0604020202020204" pitchFamily="34" charset="0"/>
              <a:buChar char="•"/>
            </a:pPr>
            <a:r>
              <a:rPr lang="en-US" sz="1000" dirty="0" smtClean="0">
                <a:latin typeface="Tw Cen MT" panose="020B0602020104020603" pitchFamily="34" charset="0"/>
              </a:rPr>
              <a:t>Construction personnel (19 July </a:t>
            </a:r>
            <a:r>
              <a:rPr lang="en-US" sz="1000" dirty="0">
                <a:latin typeface="Tw Cen MT" panose="020B0602020104020603" pitchFamily="34" charset="0"/>
              </a:rPr>
              <a:t>2018</a:t>
            </a:r>
            <a:r>
              <a:rPr lang="en-US" sz="1000" dirty="0" smtClean="0">
                <a:latin typeface="Tw Cen MT" panose="020B0602020104020603" pitchFamily="34" charset="0"/>
              </a:rPr>
              <a:t>)</a:t>
            </a:r>
          </a:p>
          <a:p>
            <a:pPr marL="685800" lvl="2" indent="-228600">
              <a:buFont typeface="Arial" panose="020B0604020202020204" pitchFamily="34" charset="0"/>
              <a:buChar char="•"/>
            </a:pPr>
            <a:r>
              <a:rPr lang="en-US" sz="1000" dirty="0" err="1" smtClean="0">
                <a:latin typeface="Tw Cen MT" panose="020B0602020104020603" pitchFamily="34" charset="0"/>
              </a:rPr>
              <a:t>MyCESMM</a:t>
            </a:r>
            <a:r>
              <a:rPr lang="en-US" sz="1000" dirty="0" smtClean="0">
                <a:latin typeface="Tw Cen MT" panose="020B0602020104020603" pitchFamily="34" charset="0"/>
              </a:rPr>
              <a:t> (24 </a:t>
            </a:r>
            <a:r>
              <a:rPr lang="en-US" sz="1000" dirty="0">
                <a:latin typeface="Tw Cen MT" panose="020B0602020104020603" pitchFamily="34" charset="0"/>
              </a:rPr>
              <a:t>July </a:t>
            </a:r>
            <a:r>
              <a:rPr lang="en-US" sz="1000" dirty="0" smtClean="0">
                <a:latin typeface="Tw Cen MT" panose="020B0602020104020603" pitchFamily="34" charset="0"/>
              </a:rPr>
              <a:t>2018)</a:t>
            </a:r>
          </a:p>
          <a:p>
            <a:pPr lvl="1" indent="-228600">
              <a:buFont typeface="+mj-lt"/>
              <a:buAutoNum type="romanLcPeriod"/>
            </a:pPr>
            <a:r>
              <a:rPr lang="en-US" sz="1000" dirty="0" smtClean="0">
                <a:latin typeface="Tw Cen MT" panose="020B0602020104020603" pitchFamily="34" charset="0"/>
              </a:rPr>
              <a:t>Decision to </a:t>
            </a:r>
            <a:r>
              <a:rPr lang="en-US" sz="1000" dirty="0" err="1" smtClean="0">
                <a:latin typeface="Tw Cen MT" panose="020B0602020104020603" pitchFamily="34" charset="0"/>
              </a:rPr>
              <a:t>centralised</a:t>
            </a:r>
            <a:r>
              <a:rPr lang="en-US" sz="1000" dirty="0" smtClean="0">
                <a:latin typeface="Tw Cen MT" panose="020B0602020104020603" pitchFamily="34" charset="0"/>
              </a:rPr>
              <a:t> all publication to </a:t>
            </a:r>
            <a:r>
              <a:rPr lang="en-US" sz="1000" dirty="0" err="1" smtClean="0">
                <a:latin typeface="Tw Cen MT" panose="020B0602020104020603" pitchFamily="34" charset="0"/>
              </a:rPr>
              <a:t>NCIIC</a:t>
            </a:r>
            <a:r>
              <a:rPr lang="en-US" sz="1000" dirty="0" smtClean="0">
                <a:latin typeface="Tw Cen MT" panose="020B0602020104020603" pitchFamily="34" charset="0"/>
              </a:rPr>
              <a:t> Portal (No duplication of function) with </a:t>
            </a:r>
            <a:r>
              <a:rPr lang="en-US" sz="1000" dirty="0">
                <a:latin typeface="Tw Cen MT" panose="020B0602020104020603" pitchFamily="34" charset="0"/>
              </a:rPr>
              <a:t>Corporate Communication </a:t>
            </a:r>
            <a:r>
              <a:rPr lang="en-US" sz="1000" dirty="0" err="1" smtClean="0">
                <a:latin typeface="Tw Cen MT" panose="020B0602020104020603" pitchFamily="34" charset="0"/>
              </a:rPr>
              <a:t>CIDB</a:t>
            </a:r>
            <a:r>
              <a:rPr lang="en-US" sz="1000" dirty="0" smtClean="0">
                <a:latin typeface="Tw Cen MT" panose="020B0602020104020603" pitchFamily="34" charset="0"/>
              </a:rPr>
              <a:t> on </a:t>
            </a:r>
            <a:r>
              <a:rPr lang="en-US" sz="1000" dirty="0">
                <a:latin typeface="Tw Cen MT" panose="020B0602020104020603" pitchFamily="34" charset="0"/>
              </a:rPr>
              <a:t>27 July 2018</a:t>
            </a:r>
            <a:r>
              <a:rPr lang="en-US" sz="1000" dirty="0" smtClean="0">
                <a:latin typeface="Tw Cen MT" panose="020B0602020104020603" pitchFamily="34" charset="0"/>
              </a:rPr>
              <a:t>.  </a:t>
            </a:r>
            <a:r>
              <a:rPr lang="en-US" sz="1000" dirty="0" err="1" smtClean="0">
                <a:latin typeface="Tw Cen MT" panose="020B0602020104020603" pitchFamily="34" charset="0"/>
              </a:rPr>
              <a:t>NCIIC</a:t>
            </a:r>
            <a:r>
              <a:rPr lang="en-US" sz="1000" dirty="0" smtClean="0">
                <a:latin typeface="Tw Cen MT" panose="020B0602020104020603" pitchFamily="34" charset="0"/>
              </a:rPr>
              <a:t> Portal will act as a depository for all </a:t>
            </a:r>
            <a:r>
              <a:rPr lang="en-US" sz="1000" dirty="0" err="1" smtClean="0">
                <a:latin typeface="Tw Cen MT" panose="020B0602020104020603" pitchFamily="34" charset="0"/>
              </a:rPr>
              <a:t>CIDB</a:t>
            </a:r>
            <a:r>
              <a:rPr lang="en-US" sz="1000" dirty="0" smtClean="0">
                <a:latin typeface="Tw Cen MT" panose="020B0602020104020603" pitchFamily="34" charset="0"/>
              </a:rPr>
              <a:t> publication. </a:t>
            </a:r>
            <a:r>
              <a:rPr lang="en-US" sz="1000" dirty="0" err="1" smtClean="0">
                <a:latin typeface="Tw Cen MT" panose="020B0602020104020603" pitchFamily="34" charset="0"/>
              </a:rPr>
              <a:t>Finalisation</a:t>
            </a:r>
            <a:r>
              <a:rPr lang="en-US" sz="1000" dirty="0" smtClean="0">
                <a:latin typeface="Tw Cen MT" panose="020B0602020104020603" pitchFamily="34" charset="0"/>
              </a:rPr>
              <a:t> of publication </a:t>
            </a:r>
            <a:r>
              <a:rPr lang="en-US" sz="1000" dirty="0" err="1" smtClean="0">
                <a:latin typeface="Tw Cen MT" panose="020B0602020104020603" pitchFamily="34" charset="0"/>
              </a:rPr>
              <a:t>categorisation</a:t>
            </a:r>
            <a:r>
              <a:rPr lang="en-US" sz="1000" dirty="0" smtClean="0">
                <a:latin typeface="Tw Cen MT" panose="020B0602020104020603" pitchFamily="34" charset="0"/>
              </a:rPr>
              <a:t> according to topic/ menu.</a:t>
            </a:r>
          </a:p>
          <a:p>
            <a:pPr lvl="1" indent="-230188">
              <a:buFont typeface="+mj-lt"/>
              <a:buAutoNum type="romanLcPeriod"/>
            </a:pPr>
            <a:r>
              <a:rPr lang="en-US" sz="1000" dirty="0" smtClean="0">
                <a:latin typeface="Tw Cen MT" panose="020B0602020104020603" pitchFamily="34" charset="0"/>
              </a:rPr>
              <a:t>Approval from </a:t>
            </a:r>
            <a:r>
              <a:rPr lang="en-US" sz="1000" dirty="0" err="1" smtClean="0">
                <a:latin typeface="Tw Cen MT" panose="020B0602020104020603" pitchFamily="34" charset="0"/>
              </a:rPr>
              <a:t>JPT</a:t>
            </a:r>
            <a:r>
              <a:rPr lang="en-US" sz="1000" dirty="0" smtClean="0">
                <a:latin typeface="Tw Cen MT" panose="020B0602020104020603" pitchFamily="34" charset="0"/>
              </a:rPr>
              <a:t> Committee to charge for data request on </a:t>
            </a:r>
            <a:r>
              <a:rPr lang="en-US" sz="1000" dirty="0">
                <a:latin typeface="Tw Cen MT" panose="020B0602020104020603" pitchFamily="34" charset="0"/>
              </a:rPr>
              <a:t>2 August 2018, </a:t>
            </a:r>
            <a:r>
              <a:rPr lang="en-US" sz="1000" dirty="0" smtClean="0">
                <a:latin typeface="Tw Cen MT" panose="020B0602020104020603" pitchFamily="34" charset="0"/>
              </a:rPr>
              <a:t>subject to stability and readiness of data.</a:t>
            </a:r>
          </a:p>
          <a:p>
            <a:pPr lvl="1" indent="-230188">
              <a:buFont typeface="+mj-lt"/>
              <a:buAutoNum type="romanLcPeriod"/>
            </a:pPr>
            <a:r>
              <a:rPr lang="en-US" sz="1000" dirty="0" smtClean="0">
                <a:latin typeface="Tw Cen MT" panose="020B0602020104020603" pitchFamily="34" charset="0"/>
              </a:rPr>
              <a:t>PAT on 15 August 2018 for:</a:t>
            </a:r>
          </a:p>
          <a:p>
            <a:pPr marL="227012" lvl="1"/>
            <a:endParaRPr lang="en-US" sz="1000" dirty="0">
              <a:latin typeface="Tw Cen MT" panose="020B0602020104020603" pitchFamily="34" charset="0"/>
            </a:endParaRPr>
          </a:p>
          <a:p>
            <a:pPr marL="227012" lvl="1"/>
            <a:endParaRPr lang="en-US" sz="1000" dirty="0" smtClean="0">
              <a:latin typeface="Tw Cen MT" panose="020B0602020104020603" pitchFamily="34" charset="0"/>
            </a:endParaRPr>
          </a:p>
          <a:p>
            <a:pPr marL="227012" lvl="1"/>
            <a:endParaRPr lang="en-US" sz="1000" dirty="0">
              <a:latin typeface="Tw Cen MT" panose="020B0602020104020603" pitchFamily="34" charset="0"/>
            </a:endParaRPr>
          </a:p>
          <a:p>
            <a:pPr marL="227012" lvl="1"/>
            <a:endParaRPr lang="en-US" sz="1000" dirty="0" smtClean="0">
              <a:latin typeface="Tw Cen MT" panose="020B0602020104020603" pitchFamily="34" charset="0"/>
            </a:endParaRPr>
          </a:p>
          <a:p>
            <a:pPr lvl="1" indent="-231775">
              <a:buFont typeface="+mj-lt"/>
              <a:buAutoNum type="romanLcPeriod" startAt="5"/>
            </a:pPr>
            <a:r>
              <a:rPr lang="en-US" sz="1000" dirty="0" err="1" smtClean="0">
                <a:latin typeface="Tw Cen MT" panose="020B0602020104020603" pitchFamily="34" charset="0"/>
              </a:rPr>
              <a:t>Finalised</a:t>
            </a:r>
            <a:r>
              <a:rPr lang="en-US" sz="1000" dirty="0" smtClean="0">
                <a:latin typeface="Tw Cen MT" panose="020B0602020104020603" pitchFamily="34" charset="0"/>
              </a:rPr>
              <a:t> statistics </a:t>
            </a:r>
            <a:r>
              <a:rPr lang="en-US" sz="1000" dirty="0">
                <a:latin typeface="Tw Cen MT" panose="020B0602020104020603" pitchFamily="34" charset="0"/>
              </a:rPr>
              <a:t>output </a:t>
            </a:r>
            <a:r>
              <a:rPr lang="en-US" sz="1000" dirty="0" smtClean="0">
                <a:latin typeface="Tw Cen MT" panose="020B0602020104020603" pitchFamily="34" charset="0"/>
              </a:rPr>
              <a:t>for:</a:t>
            </a:r>
          </a:p>
          <a:p>
            <a:pPr marL="685800" lvl="1" indent="-228600">
              <a:buFont typeface="Arial" panose="020B0604020202020204" pitchFamily="34" charset="0"/>
              <a:buChar char="•"/>
            </a:pPr>
            <a:r>
              <a:rPr lang="en-US" sz="1000" dirty="0">
                <a:latin typeface="Tw Cen MT" panose="020B0602020104020603" pitchFamily="34" charset="0"/>
              </a:rPr>
              <a:t>SCORE/ </a:t>
            </a:r>
            <a:r>
              <a:rPr lang="en-US" sz="1000" dirty="0" err="1">
                <a:latin typeface="Tw Cen MT" panose="020B0602020104020603" pitchFamily="34" charset="0"/>
              </a:rPr>
              <a:t>MCORE</a:t>
            </a:r>
            <a:r>
              <a:rPr lang="en-US" sz="1000" dirty="0">
                <a:latin typeface="Tw Cen MT" panose="020B0602020104020603" pitchFamily="34" charset="0"/>
              </a:rPr>
              <a:t> (9 August 2018 &amp; 3 September 2018) </a:t>
            </a:r>
          </a:p>
          <a:p>
            <a:pPr marL="685800" lvl="1" indent="-228600">
              <a:buFont typeface="Arial" panose="020B0604020202020204" pitchFamily="34" charset="0"/>
              <a:buChar char="•"/>
            </a:pPr>
            <a:r>
              <a:rPr lang="en-US" sz="1000" dirty="0" err="1">
                <a:latin typeface="Tw Cen MT" panose="020B0602020104020603" pitchFamily="34" charset="0"/>
              </a:rPr>
              <a:t>MyCREST</a:t>
            </a:r>
            <a:r>
              <a:rPr lang="en-US" sz="1000" dirty="0">
                <a:latin typeface="Tw Cen MT" panose="020B0602020104020603" pitchFamily="34" charset="0"/>
              </a:rPr>
              <a:t> (9 August 2018)</a:t>
            </a:r>
          </a:p>
          <a:p>
            <a:pPr marL="685800" lvl="1" indent="-228600">
              <a:buFont typeface="Arial" panose="020B0604020202020204" pitchFamily="34" charset="0"/>
              <a:buChar char="•"/>
            </a:pPr>
            <a:r>
              <a:rPr lang="en-US" sz="1000" dirty="0">
                <a:latin typeface="Tw Cen MT" panose="020B0602020104020603" pitchFamily="34" charset="0"/>
              </a:rPr>
              <a:t>Professional Bodies (20 August 2018) </a:t>
            </a:r>
          </a:p>
          <a:p>
            <a:pPr lvl="1" indent="-231775">
              <a:buFont typeface="+mj-lt"/>
              <a:buAutoNum type="romanLcPeriod" startAt="6"/>
            </a:pPr>
            <a:r>
              <a:rPr lang="en-US" sz="1000" dirty="0" smtClean="0">
                <a:latin typeface="Tw Cen MT" panose="020B0602020104020603" pitchFamily="34" charset="0"/>
              </a:rPr>
              <a:t>Framework </a:t>
            </a:r>
            <a:r>
              <a:rPr lang="en-US" sz="1000" dirty="0">
                <a:latin typeface="Tw Cen MT" panose="020B0602020104020603" pitchFamily="34" charset="0"/>
              </a:rPr>
              <a:t>for Stakeholders Dashboard, with audit trail functions </a:t>
            </a:r>
            <a:r>
              <a:rPr lang="en-US" sz="1000" dirty="0" smtClean="0">
                <a:latin typeface="Tw Cen MT" panose="020B0602020104020603" pitchFamily="34" charset="0"/>
              </a:rPr>
              <a:t>developed on </a:t>
            </a:r>
            <a:r>
              <a:rPr lang="en-US" sz="1000" dirty="0">
                <a:latin typeface="Tw Cen MT" panose="020B0602020104020603" pitchFamily="34" charset="0"/>
              </a:rPr>
              <a:t>28 August 2018.</a:t>
            </a:r>
          </a:p>
          <a:p>
            <a:pPr lvl="1" indent="-231775">
              <a:buFont typeface="+mj-lt"/>
              <a:buAutoNum type="romanLcPeriod" startAt="7"/>
            </a:pPr>
            <a:r>
              <a:rPr lang="en-US" sz="1000" dirty="0" err="1" smtClean="0">
                <a:latin typeface="Tw Cen MT" panose="020B0602020104020603" pitchFamily="34" charset="0"/>
              </a:rPr>
              <a:t>Finalisation</a:t>
            </a:r>
            <a:r>
              <a:rPr lang="en-US" sz="1000" dirty="0" smtClean="0">
                <a:latin typeface="Tw Cen MT" panose="020B0602020104020603" pitchFamily="34" charset="0"/>
              </a:rPr>
              <a:t> on data </a:t>
            </a:r>
            <a:r>
              <a:rPr lang="en-US" sz="1000" dirty="0">
                <a:latin typeface="Tw Cen MT" panose="020B0602020104020603" pitchFamily="34" charset="0"/>
              </a:rPr>
              <a:t>formatting for Construction Cost &amp; </a:t>
            </a:r>
            <a:r>
              <a:rPr lang="en-US" sz="1000" dirty="0" smtClean="0">
                <a:latin typeface="Tw Cen MT" panose="020B0602020104020603" pitchFamily="34" charset="0"/>
              </a:rPr>
              <a:t>Prices on 29 August 2018.</a:t>
            </a:r>
          </a:p>
          <a:p>
            <a:pPr marL="461963" lvl="1" indent="-234950">
              <a:buFont typeface="+mj-lt"/>
              <a:buAutoNum type="romanLcPeriod" startAt="7"/>
            </a:pPr>
            <a:r>
              <a:rPr lang="en-US" sz="1000" dirty="0" smtClean="0">
                <a:solidFill>
                  <a:prstClr val="black"/>
                </a:solidFill>
                <a:latin typeface="Tw Cen MT" panose="020B0602020104020603" pitchFamily="34" charset="0"/>
              </a:rPr>
              <a:t>PAT </a:t>
            </a:r>
            <a:r>
              <a:rPr lang="en-US" sz="1000" dirty="0">
                <a:solidFill>
                  <a:prstClr val="black"/>
                </a:solidFill>
                <a:latin typeface="Tw Cen MT" panose="020B0602020104020603" pitchFamily="34" charset="0"/>
              </a:rPr>
              <a:t>on 14 September 2018 for:</a:t>
            </a:r>
          </a:p>
          <a:p>
            <a:pPr marL="685800" lvl="3" indent="-228600">
              <a:buFont typeface="Arial" panose="020B0604020202020204" pitchFamily="34" charset="0"/>
              <a:buChar char="•"/>
            </a:pPr>
            <a:r>
              <a:rPr lang="en-US" sz="1000" dirty="0">
                <a:solidFill>
                  <a:prstClr val="black"/>
                </a:solidFill>
                <a:latin typeface="Tw Cen MT" panose="020B0602020104020603" pitchFamily="34" charset="0"/>
              </a:rPr>
              <a:t>Publication - Functions for Payment Management System (PMS)</a:t>
            </a:r>
          </a:p>
          <a:p>
            <a:pPr marL="461963" lvl="1" indent="-234950">
              <a:buFont typeface="+mj-lt"/>
              <a:buAutoNum type="romanLcPeriod" startAt="7"/>
            </a:pPr>
            <a:r>
              <a:rPr lang="en-US" sz="1000" dirty="0" err="1" smtClean="0">
                <a:solidFill>
                  <a:prstClr val="black"/>
                </a:solidFill>
                <a:latin typeface="Tw Cen MT" panose="020B0602020104020603" pitchFamily="34" charset="0"/>
              </a:rPr>
              <a:t>UAT</a:t>
            </a:r>
            <a:r>
              <a:rPr lang="en-US" sz="1000" dirty="0" smtClean="0">
                <a:solidFill>
                  <a:prstClr val="black"/>
                </a:solidFill>
                <a:latin typeface="Tw Cen MT" panose="020B0602020104020603" pitchFamily="34" charset="0"/>
              </a:rPr>
              <a:t> &amp; rectification of </a:t>
            </a:r>
            <a:r>
              <a:rPr lang="en-US" sz="1000" dirty="0" err="1" smtClean="0">
                <a:solidFill>
                  <a:prstClr val="black"/>
                </a:solidFill>
                <a:latin typeface="Tw Cen MT" panose="020B0602020104020603" pitchFamily="34" charset="0"/>
              </a:rPr>
              <a:t>UAT</a:t>
            </a:r>
            <a:r>
              <a:rPr lang="en-US" sz="1000" dirty="0" smtClean="0">
                <a:solidFill>
                  <a:prstClr val="black"/>
                </a:solidFill>
                <a:latin typeface="Tw Cen MT" panose="020B0602020104020603" pitchFamily="34" charset="0"/>
              </a:rPr>
              <a:t> on 18 &amp; 19 September 2018 for:</a:t>
            </a:r>
          </a:p>
          <a:p>
            <a:pPr marL="461963" lvl="1" indent="-234950"/>
            <a:endParaRPr lang="en-US" sz="1000" dirty="0">
              <a:solidFill>
                <a:prstClr val="black"/>
              </a:solidFill>
              <a:latin typeface="Tw Cen MT" panose="020B0602020104020603" pitchFamily="34" charset="0"/>
            </a:endParaRPr>
          </a:p>
          <a:p>
            <a:pPr marL="461963" lvl="1" indent="-234950"/>
            <a:endParaRPr lang="en-US" sz="1000" dirty="0" smtClean="0">
              <a:solidFill>
                <a:prstClr val="black"/>
              </a:solidFill>
              <a:latin typeface="Tw Cen MT" panose="020B0602020104020603" pitchFamily="34" charset="0"/>
            </a:endParaRPr>
          </a:p>
          <a:p>
            <a:pPr marL="461963" lvl="1" indent="-234950"/>
            <a:endParaRPr lang="en-US" sz="1000" dirty="0" smtClean="0">
              <a:solidFill>
                <a:prstClr val="black"/>
              </a:solidFill>
              <a:latin typeface="Tw Cen MT" panose="020B0602020104020603" pitchFamily="34" charset="0"/>
            </a:endParaRPr>
          </a:p>
          <a:p>
            <a:pPr marL="461963" lvl="1" indent="-234950"/>
            <a:endParaRPr lang="en-US" sz="1000" dirty="0">
              <a:solidFill>
                <a:prstClr val="black"/>
              </a:solidFill>
              <a:latin typeface="Tw Cen MT" panose="020B0602020104020603" pitchFamily="34" charset="0"/>
            </a:endParaRPr>
          </a:p>
          <a:p>
            <a:pPr marL="461963" lvl="1" indent="-234950">
              <a:buFont typeface="+mj-lt"/>
              <a:buAutoNum type="romanLcPeriod" startAt="8"/>
            </a:pPr>
            <a:r>
              <a:rPr lang="en-US" sz="1000" dirty="0" smtClean="0">
                <a:solidFill>
                  <a:prstClr val="black"/>
                </a:solidFill>
                <a:latin typeface="Tw Cen MT" panose="020B0602020104020603" pitchFamily="34" charset="0"/>
              </a:rPr>
              <a:t>Submit </a:t>
            </a:r>
            <a:r>
              <a:rPr lang="en-US" sz="1000" dirty="0">
                <a:solidFill>
                  <a:prstClr val="black"/>
                </a:solidFill>
                <a:latin typeface="Tw Cen MT" panose="020B0602020104020603" pitchFamily="34" charset="0"/>
              </a:rPr>
              <a:t>and verification for </a:t>
            </a:r>
            <a:r>
              <a:rPr lang="en-US" sz="1000" dirty="0" err="1">
                <a:solidFill>
                  <a:prstClr val="black"/>
                </a:solidFill>
                <a:latin typeface="Tw Cen MT" panose="020B0602020104020603" pitchFamily="34" charset="0"/>
              </a:rPr>
              <a:t>UAT</a:t>
            </a:r>
            <a:r>
              <a:rPr lang="en-US" sz="1000" dirty="0">
                <a:solidFill>
                  <a:prstClr val="black"/>
                </a:solidFill>
                <a:latin typeface="Tw Cen MT" panose="020B0602020104020603" pitchFamily="34" charset="0"/>
              </a:rPr>
              <a:t> 2 of </a:t>
            </a:r>
            <a:r>
              <a:rPr lang="en-US" sz="1000" dirty="0" smtClean="0">
                <a:solidFill>
                  <a:prstClr val="black"/>
                </a:solidFill>
                <a:latin typeface="Tw Cen MT" panose="020B0602020104020603" pitchFamily="34" charset="0"/>
              </a:rPr>
              <a:t>3 on 27 September 2018.</a:t>
            </a:r>
            <a:endParaRPr lang="en-US" sz="1000" dirty="0">
              <a:solidFill>
                <a:prstClr val="black"/>
              </a:solidFill>
              <a:latin typeface="Tw Cen MT" panose="020B0602020104020603" pitchFamily="34" charset="0"/>
            </a:endParaRPr>
          </a:p>
          <a:p>
            <a:pPr marL="461963" lvl="1" indent="-234950">
              <a:buFont typeface="+mj-lt"/>
              <a:buAutoNum type="romanLcPeriod" startAt="8"/>
            </a:pPr>
            <a:r>
              <a:rPr lang="en-US" sz="1000" dirty="0">
                <a:latin typeface="Tw Cen MT" panose="020B0602020104020603" pitchFamily="34" charset="0"/>
              </a:rPr>
              <a:t>Continuously testing the functions of </a:t>
            </a:r>
            <a:r>
              <a:rPr lang="en-US" sz="1000" dirty="0" smtClean="0">
                <a:latin typeface="Tw Cen MT" panose="020B0602020104020603" pitchFamily="34" charset="0"/>
              </a:rPr>
              <a:t>PMS.</a:t>
            </a:r>
            <a:endParaRPr lang="en-US" sz="1000" dirty="0">
              <a:latin typeface="Tw Cen MT" panose="020B0602020104020603" pitchFamily="34" charset="0"/>
            </a:endParaRPr>
          </a:p>
          <a:p>
            <a:pPr marL="461963" lvl="1" indent="-234950">
              <a:buFont typeface="+mj-lt"/>
              <a:buAutoNum type="romanLcPeriod" startAt="8"/>
            </a:pPr>
            <a:r>
              <a:rPr lang="en-US" sz="1000" dirty="0">
                <a:latin typeface="Tw Cen MT" panose="020B0602020104020603" pitchFamily="34" charset="0"/>
              </a:rPr>
              <a:t>Continuously </a:t>
            </a:r>
            <a:r>
              <a:rPr lang="en-US" sz="1000" dirty="0" smtClean="0">
                <a:solidFill>
                  <a:prstClr val="black"/>
                </a:solidFill>
                <a:latin typeface="Tw Cen MT" panose="020B0602020104020603" pitchFamily="34" charset="0"/>
              </a:rPr>
              <a:t>improve </a:t>
            </a:r>
            <a:r>
              <a:rPr lang="en-US" sz="1000" dirty="0">
                <a:solidFill>
                  <a:prstClr val="black"/>
                </a:solidFill>
                <a:latin typeface="Tw Cen MT" panose="020B0602020104020603" pitchFamily="34" charset="0"/>
              </a:rPr>
              <a:t>on </a:t>
            </a:r>
            <a:r>
              <a:rPr lang="en-US" sz="1000" dirty="0" smtClean="0">
                <a:solidFill>
                  <a:prstClr val="black"/>
                </a:solidFill>
                <a:latin typeface="Tw Cen MT" panose="020B0602020104020603" pitchFamily="34" charset="0"/>
              </a:rPr>
              <a:t>graph </a:t>
            </a:r>
            <a:r>
              <a:rPr lang="en-US" sz="1000" dirty="0">
                <a:solidFill>
                  <a:prstClr val="black"/>
                </a:solidFill>
                <a:latin typeface="Tw Cen MT" panose="020B0602020104020603" pitchFamily="34" charset="0"/>
              </a:rPr>
              <a:t>&amp; charts.</a:t>
            </a:r>
          </a:p>
          <a:p>
            <a:pPr lvl="1" indent="-230188">
              <a:buFont typeface="+mj-lt"/>
              <a:buAutoNum type="romanLcPeriod" startAt="8"/>
            </a:pPr>
            <a:endParaRPr lang="en-US" sz="1000" dirty="0">
              <a:latin typeface="Tw Cen MT" panose="020B0602020104020603" pitchFamily="34" charset="0"/>
            </a:endParaRPr>
          </a:p>
          <a:p>
            <a:pPr lvl="1" indent="-230188">
              <a:buFont typeface="+mj-lt"/>
              <a:buAutoNum type="romanLcPeriod" startAt="8"/>
            </a:pPr>
            <a:endParaRPr lang="en-US" sz="1000" dirty="0" smtClean="0">
              <a:latin typeface="Tw Cen MT" panose="020B0602020104020603" pitchFamily="34" charset="0"/>
            </a:endParaRPr>
          </a:p>
        </p:txBody>
      </p:sp>
      <p:sp>
        <p:nvSpPr>
          <p:cNvPr id="2" name="TextBox 1"/>
          <p:cNvSpPr txBox="1"/>
          <p:nvPr/>
        </p:nvSpPr>
        <p:spPr>
          <a:xfrm>
            <a:off x="464065" y="6173523"/>
            <a:ext cx="6371896" cy="731520"/>
          </a:xfrm>
          <a:prstGeom prst="rect">
            <a:avLst/>
          </a:prstGeom>
          <a:noFill/>
        </p:spPr>
        <p:txBody>
          <a:bodyPr wrap="square" numCol="2" rtlCol="0">
            <a:spAutoFit/>
          </a:bodyPr>
          <a:lstStyle/>
          <a:p>
            <a:pPr marL="228600" lvl="1" indent="-228600">
              <a:buFont typeface="Arial" panose="020B0604020202020204" pitchFamily="34" charset="0"/>
              <a:buChar char="•"/>
            </a:pPr>
            <a:r>
              <a:rPr lang="en-US" sz="1000" dirty="0">
                <a:latin typeface="Tw Cen MT" panose="020B0602020104020603" pitchFamily="34" charset="0"/>
              </a:rPr>
              <a:t>Trade Agreement</a:t>
            </a:r>
          </a:p>
          <a:p>
            <a:pPr marL="228600" lvl="1" indent="-228600">
              <a:buFont typeface="Arial" panose="020B0604020202020204" pitchFamily="34" charset="0"/>
              <a:buChar char="•"/>
            </a:pPr>
            <a:r>
              <a:rPr lang="en-US" sz="1000" dirty="0">
                <a:latin typeface="Tw Cen MT" panose="020B0602020104020603" pitchFamily="34" charset="0"/>
              </a:rPr>
              <a:t>Publication</a:t>
            </a:r>
          </a:p>
          <a:p>
            <a:pPr marL="228600" lvl="1" indent="-228600">
              <a:buFont typeface="Arial" panose="020B0604020202020204" pitchFamily="34" charset="0"/>
              <a:buChar char="•"/>
            </a:pPr>
            <a:r>
              <a:rPr lang="en-US" sz="1000" dirty="0">
                <a:latin typeface="Tw Cen MT" panose="020B0602020104020603" pitchFamily="34" charset="0"/>
              </a:rPr>
              <a:t>Projection of Construction Demand</a:t>
            </a:r>
          </a:p>
          <a:p>
            <a:pPr marL="228600" lvl="1" indent="-228600">
              <a:buFont typeface="Arial" panose="020B0604020202020204" pitchFamily="34" charset="0"/>
              <a:buChar char="•"/>
            </a:pPr>
            <a:r>
              <a:rPr lang="en-US" sz="1000" dirty="0">
                <a:latin typeface="Tw Cen MT" panose="020B0602020104020603" pitchFamily="34" charset="0"/>
              </a:rPr>
              <a:t>Decided Construction Cases</a:t>
            </a:r>
          </a:p>
          <a:p>
            <a:pPr marL="228600" lvl="1" indent="-228600">
              <a:buFont typeface="Arial" panose="020B0604020202020204" pitchFamily="34" charset="0"/>
              <a:buChar char="•"/>
            </a:pPr>
            <a:r>
              <a:rPr lang="en-US" sz="1000" dirty="0">
                <a:latin typeface="Tw Cen MT" panose="020B0602020104020603" pitchFamily="34" charset="0"/>
              </a:rPr>
              <a:t>Construction Projects</a:t>
            </a:r>
          </a:p>
          <a:p>
            <a:pPr marL="228600" lvl="1" indent="-228600">
              <a:buFont typeface="Arial" panose="020B0604020202020204" pitchFamily="34" charset="0"/>
              <a:buChar char="•"/>
            </a:pPr>
            <a:r>
              <a:rPr lang="en-US" sz="1000" dirty="0">
                <a:latin typeface="Tw Cen MT" panose="020B0602020104020603" pitchFamily="34" charset="0"/>
              </a:rPr>
              <a:t>Contractors</a:t>
            </a:r>
          </a:p>
          <a:p>
            <a:pPr marL="228600" lvl="1" indent="-228600">
              <a:buFont typeface="Arial" panose="020B0604020202020204" pitchFamily="34" charset="0"/>
              <a:buChar char="•"/>
            </a:pPr>
            <a:r>
              <a:rPr lang="en-US" sz="1000" dirty="0">
                <a:latin typeface="Tw Cen MT" panose="020B0602020104020603" pitchFamily="34" charset="0"/>
              </a:rPr>
              <a:t>Construction Personnel</a:t>
            </a:r>
          </a:p>
        </p:txBody>
      </p:sp>
      <p:sp>
        <p:nvSpPr>
          <p:cNvPr id="13" name="TextBox 12"/>
          <p:cNvSpPr txBox="1"/>
          <p:nvPr/>
        </p:nvSpPr>
        <p:spPr>
          <a:xfrm>
            <a:off x="464065" y="8155072"/>
            <a:ext cx="6343321" cy="731520"/>
          </a:xfrm>
          <a:prstGeom prst="rect">
            <a:avLst/>
          </a:prstGeom>
          <a:noFill/>
        </p:spPr>
        <p:txBody>
          <a:bodyPr wrap="square" numCol="2" rtlCol="0">
            <a:spAutoFit/>
          </a:bodyPr>
          <a:lstStyle/>
          <a:p>
            <a:pPr marL="228600" lvl="1" indent="-228600">
              <a:buFont typeface="Arial" panose="020B0604020202020204" pitchFamily="34" charset="0"/>
              <a:buChar char="•"/>
            </a:pPr>
            <a:r>
              <a:rPr lang="en-US" sz="1000" dirty="0">
                <a:solidFill>
                  <a:prstClr val="black"/>
                </a:solidFill>
                <a:latin typeface="Tw Cen MT" panose="020B0602020104020603" pitchFamily="34" charset="0"/>
              </a:rPr>
              <a:t>Sustainable Building Ratings – </a:t>
            </a:r>
            <a:r>
              <a:rPr lang="en-US" sz="1000" dirty="0" err="1">
                <a:solidFill>
                  <a:prstClr val="black"/>
                </a:solidFill>
                <a:latin typeface="Tw Cen MT" panose="020B0602020104020603" pitchFamily="34" charset="0"/>
              </a:rPr>
              <a:t>MyCREST</a:t>
            </a:r>
            <a:endParaRPr lang="en-US" sz="1000" dirty="0">
              <a:solidFill>
                <a:prstClr val="black"/>
              </a:solidFill>
              <a:latin typeface="Tw Cen MT" panose="020B0602020104020603" pitchFamily="34" charset="0"/>
            </a:endParaRPr>
          </a:p>
          <a:p>
            <a:pPr marL="228600" lvl="1" indent="-228600">
              <a:buFont typeface="Arial" panose="020B0604020202020204" pitchFamily="34" charset="0"/>
              <a:buChar char="•"/>
            </a:pPr>
            <a:r>
              <a:rPr lang="en-US" sz="1000" dirty="0">
                <a:solidFill>
                  <a:prstClr val="black"/>
                </a:solidFill>
                <a:latin typeface="Tw Cen MT" panose="020B0602020104020603" pitchFamily="34" charset="0"/>
              </a:rPr>
              <a:t>Construction Ratings:</a:t>
            </a:r>
          </a:p>
          <a:p>
            <a:pPr marL="342900" lvl="2" indent="-114300"/>
            <a:r>
              <a:rPr lang="en-US" sz="1000" dirty="0">
                <a:solidFill>
                  <a:prstClr val="black"/>
                </a:solidFill>
                <a:latin typeface="Tw Cen MT" panose="020B0602020104020603" pitchFamily="34" charset="0"/>
              </a:rPr>
              <a:t>- </a:t>
            </a:r>
            <a:r>
              <a:rPr lang="en-US" sz="1000" dirty="0" err="1">
                <a:solidFill>
                  <a:prstClr val="black"/>
                </a:solidFill>
                <a:latin typeface="Tw Cen MT" panose="020B0602020104020603" pitchFamily="34" charset="0"/>
              </a:rPr>
              <a:t>QLASSIC</a:t>
            </a:r>
            <a:endParaRPr lang="en-US" sz="1000" dirty="0">
              <a:solidFill>
                <a:prstClr val="black"/>
              </a:solidFill>
              <a:latin typeface="Tw Cen MT" panose="020B0602020104020603" pitchFamily="34" charset="0"/>
            </a:endParaRPr>
          </a:p>
          <a:p>
            <a:pPr marL="342900" lvl="2" indent="-114300"/>
            <a:r>
              <a:rPr lang="en-US" sz="1000" dirty="0">
                <a:solidFill>
                  <a:prstClr val="black"/>
                </a:solidFill>
                <a:latin typeface="Tw Cen MT" panose="020B0602020104020603" pitchFamily="34" charset="0"/>
              </a:rPr>
              <a:t>- </a:t>
            </a:r>
            <a:r>
              <a:rPr lang="en-US" sz="1000" dirty="0" err="1">
                <a:solidFill>
                  <a:prstClr val="black"/>
                </a:solidFill>
                <a:latin typeface="Tw Cen MT" panose="020B0602020104020603" pitchFamily="34" charset="0"/>
              </a:rPr>
              <a:t>SHASSIC</a:t>
            </a:r>
            <a:endParaRPr lang="en-US" sz="1000" dirty="0">
              <a:solidFill>
                <a:prstClr val="black"/>
              </a:solidFill>
              <a:latin typeface="Tw Cen MT" panose="020B0602020104020603" pitchFamily="34" charset="0"/>
            </a:endParaRPr>
          </a:p>
          <a:p>
            <a:pPr marL="228600" lvl="1" indent="-228600">
              <a:buFont typeface="Arial" panose="020B0604020202020204" pitchFamily="34" charset="0"/>
              <a:buChar char="•"/>
            </a:pPr>
            <a:r>
              <a:rPr lang="en-US" sz="1000" dirty="0">
                <a:solidFill>
                  <a:prstClr val="black"/>
                </a:solidFill>
                <a:latin typeface="Tw Cen MT" panose="020B0602020104020603" pitchFamily="34" charset="0"/>
              </a:rPr>
              <a:t>Payment Gateway</a:t>
            </a:r>
          </a:p>
          <a:p>
            <a:pPr marL="228600" lvl="1" indent="-228600">
              <a:buFont typeface="Arial" panose="020B0604020202020204" pitchFamily="34" charset="0"/>
              <a:buChar char="•"/>
            </a:pPr>
            <a:r>
              <a:rPr lang="en-US" sz="1000" dirty="0">
                <a:solidFill>
                  <a:prstClr val="black"/>
                </a:solidFill>
                <a:latin typeface="Tw Cen MT" panose="020B0602020104020603" pitchFamily="34" charset="0"/>
              </a:rPr>
              <a:t>Data Request</a:t>
            </a:r>
          </a:p>
          <a:p>
            <a:pPr marL="228600" lvl="1" indent="-228600">
              <a:buFont typeface="Arial" panose="020B0604020202020204" pitchFamily="34" charset="0"/>
              <a:buChar char="•"/>
            </a:pPr>
            <a:r>
              <a:rPr lang="en-US" sz="1000" dirty="0" err="1">
                <a:solidFill>
                  <a:prstClr val="black"/>
                </a:solidFill>
                <a:latin typeface="Tw Cen MT" panose="020B0602020104020603" pitchFamily="34" charset="0"/>
              </a:rPr>
              <a:t>MyCESMM</a:t>
            </a:r>
            <a:r>
              <a:rPr lang="en-US" sz="1000" dirty="0">
                <a:solidFill>
                  <a:prstClr val="black"/>
                </a:solidFill>
                <a:latin typeface="Tw Cen MT" panose="020B0602020104020603" pitchFamily="34" charset="0"/>
              </a:rPr>
              <a:t> course</a:t>
            </a:r>
          </a:p>
          <a:p>
            <a:pPr marL="228600" lvl="1" indent="-228600">
              <a:buFont typeface="Arial" panose="020B0604020202020204" pitchFamily="34" charset="0"/>
              <a:buChar char="•"/>
            </a:pPr>
            <a:r>
              <a:rPr lang="en-US" sz="1000" dirty="0">
                <a:solidFill>
                  <a:prstClr val="black"/>
                </a:solidFill>
                <a:latin typeface="Tw Cen MT" panose="020B0602020104020603" pitchFamily="34" charset="0"/>
              </a:rPr>
              <a:t>Audit Trail</a:t>
            </a:r>
          </a:p>
        </p:txBody>
      </p:sp>
    </p:spTree>
    <p:extLst>
      <p:ext uri="{BB962C8B-B14F-4D97-AF65-F5344CB8AC3E}">
        <p14:creationId xmlns:p14="http://schemas.microsoft.com/office/powerpoint/2010/main" val="3674257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Construction Industry appraisal (Construction Industry Review &amp; Prospect) published annually beginning 2016</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5478423"/>
          </a:xfrm>
          <a:prstGeom prst="rect">
            <a:avLst/>
          </a:prstGeom>
          <a:noFill/>
        </p:spPr>
        <p:txBody>
          <a:bodyPr wrap="square" rtlCol="0">
            <a:spAutoFit/>
          </a:bodyPr>
          <a:lstStyle/>
          <a:p>
            <a:r>
              <a:rPr lang="en-US" sz="1000" dirty="0">
                <a:latin typeface="Tw Cen MT" panose="020B0602020104020603" pitchFamily="34" charset="0"/>
              </a:rPr>
              <a:t>This KPI is under the purview of IWG13 and serves as one of the head of contents under KPI P5-085 on National Construction Industry Information Centre (NCIIC).</a:t>
            </a:r>
          </a:p>
          <a:p>
            <a:endParaRPr lang="en-US" sz="1000" dirty="0" smtClean="0">
              <a:latin typeface="Tw Cen MT" panose="020B0602020104020603" pitchFamily="34" charset="0"/>
            </a:endParaRPr>
          </a:p>
          <a:p>
            <a:r>
              <a:rPr lang="en-US" sz="1000" dirty="0" smtClean="0">
                <a:latin typeface="Tw Cen MT" panose="020B0602020104020603" pitchFamily="34" charset="0"/>
              </a:rPr>
              <a:t>Construction </a:t>
            </a:r>
            <a:r>
              <a:rPr lang="en-US" sz="1000" dirty="0">
                <a:latin typeface="Tw Cen MT" panose="020B0602020104020603" pitchFamily="34" charset="0"/>
              </a:rPr>
              <a:t>Industry Review </a:t>
            </a:r>
            <a:r>
              <a:rPr lang="en-US" sz="1000" dirty="0" smtClean="0">
                <a:latin typeface="Tw Cen MT" panose="020B0602020104020603" pitchFamily="34" charset="0"/>
              </a:rPr>
              <a:t>&amp; Prospects is structured into 5 chapters with 4 standard chapters (Chapter 1 to Chapter 4) and a special chapter (Chapter 5) as follows:</a:t>
            </a:r>
          </a:p>
          <a:p>
            <a:endParaRPr lang="en-US" sz="1000" dirty="0">
              <a:latin typeface="Tw Cen MT" panose="020B0602020104020603" pitchFamily="34" charset="0"/>
            </a:endParaRPr>
          </a:p>
          <a:p>
            <a:r>
              <a:rPr lang="en-US" sz="1000" dirty="0" smtClean="0">
                <a:latin typeface="Tw Cen MT" panose="020B0602020104020603" pitchFamily="34" charset="0"/>
              </a:rPr>
              <a:t>Chapter </a:t>
            </a:r>
            <a:r>
              <a:rPr lang="en-US" sz="1000" dirty="0">
                <a:latin typeface="Tw Cen MT" panose="020B0602020104020603" pitchFamily="34" charset="0"/>
              </a:rPr>
              <a:t>1: Malaysian Economy at a Glance </a:t>
            </a:r>
          </a:p>
          <a:p>
            <a:r>
              <a:rPr lang="en-US" sz="1000" dirty="0" smtClean="0">
                <a:latin typeface="Tw Cen MT" panose="020B0602020104020603" pitchFamily="34" charset="0"/>
              </a:rPr>
              <a:t>Chapter </a:t>
            </a:r>
            <a:r>
              <a:rPr lang="en-US" sz="1000" dirty="0">
                <a:latin typeface="Tw Cen MT" panose="020B0602020104020603" pitchFamily="34" charset="0"/>
              </a:rPr>
              <a:t>2: Construction Projects, Contractors </a:t>
            </a:r>
            <a:r>
              <a:rPr lang="en-US" sz="1000" dirty="0" smtClean="0">
                <a:latin typeface="Tw Cen MT" panose="020B0602020104020603" pitchFamily="34" charset="0"/>
              </a:rPr>
              <a:t>and </a:t>
            </a:r>
            <a:r>
              <a:rPr lang="en-US" sz="1000" dirty="0">
                <a:latin typeface="Tw Cen MT" panose="020B0602020104020603" pitchFamily="34" charset="0"/>
              </a:rPr>
              <a:t>Personnel </a:t>
            </a:r>
          </a:p>
          <a:p>
            <a:r>
              <a:rPr lang="en-US" sz="1000" dirty="0" smtClean="0">
                <a:latin typeface="Tw Cen MT" panose="020B0602020104020603" pitchFamily="34" charset="0"/>
              </a:rPr>
              <a:t>Chapter </a:t>
            </a:r>
            <a:r>
              <a:rPr lang="en-US" sz="1000" dirty="0">
                <a:latin typeface="Tw Cen MT" panose="020B0602020104020603" pitchFamily="34" charset="0"/>
              </a:rPr>
              <a:t>3: Price, Wage and Hire Rates </a:t>
            </a:r>
          </a:p>
          <a:p>
            <a:r>
              <a:rPr lang="en-US" sz="1000" dirty="0" smtClean="0">
                <a:latin typeface="Tw Cen MT" panose="020B0602020104020603" pitchFamily="34" charset="0"/>
              </a:rPr>
              <a:t>Chapter </a:t>
            </a:r>
            <a:r>
              <a:rPr lang="en-US" sz="1000" dirty="0">
                <a:latin typeface="Tw Cen MT" panose="020B0602020104020603" pitchFamily="34" charset="0"/>
              </a:rPr>
              <a:t>4: Construction Industry </a:t>
            </a:r>
            <a:r>
              <a:rPr lang="en-US" sz="1000" dirty="0" smtClean="0">
                <a:latin typeface="Tw Cen MT" panose="020B0602020104020603" pitchFamily="34" charset="0"/>
              </a:rPr>
              <a:t>Prospect </a:t>
            </a:r>
            <a:endParaRPr lang="en-US" sz="1000" dirty="0">
              <a:latin typeface="Tw Cen MT" panose="020B0602020104020603" pitchFamily="34" charset="0"/>
            </a:endParaRPr>
          </a:p>
          <a:p>
            <a:r>
              <a:rPr lang="en-US" sz="1000" dirty="0" smtClean="0">
                <a:latin typeface="Tw Cen MT" panose="020B0602020104020603" pitchFamily="34" charset="0"/>
              </a:rPr>
              <a:t>Chapter </a:t>
            </a:r>
            <a:r>
              <a:rPr lang="en-US" sz="1000" dirty="0">
                <a:latin typeface="Tw Cen MT" panose="020B0602020104020603" pitchFamily="34" charset="0"/>
              </a:rPr>
              <a:t>5: </a:t>
            </a:r>
            <a:r>
              <a:rPr lang="en-US" sz="1000" dirty="0" smtClean="0">
                <a:latin typeface="Tw Cen MT" panose="020B0602020104020603" pitchFamily="34" charset="0"/>
              </a:rPr>
              <a:t>Focus Topic (</a:t>
            </a:r>
            <a:r>
              <a:rPr lang="en-US" sz="1000" i="1" dirty="0">
                <a:latin typeface="Tw Cen MT" panose="020B0602020104020603" pitchFamily="34" charset="0"/>
              </a:rPr>
              <a:t>S</a:t>
            </a:r>
            <a:r>
              <a:rPr lang="en-US" sz="1000" i="1" dirty="0" smtClean="0">
                <a:latin typeface="Tw Cen MT" panose="020B0602020104020603" pitchFamily="34" charset="0"/>
              </a:rPr>
              <a:t>pecial chapter on the current construction industry and the theme of this chapter changes from year to year</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smtClean="0">
                <a:latin typeface="Tw Cen MT" panose="020B0602020104020603" pitchFamily="34" charset="0"/>
              </a:rPr>
              <a:t>Construction </a:t>
            </a:r>
            <a:r>
              <a:rPr lang="en-US" sz="1000" dirty="0">
                <a:latin typeface="Tw Cen MT" panose="020B0602020104020603" pitchFamily="34" charset="0"/>
              </a:rPr>
              <a:t>Industry Review </a:t>
            </a:r>
            <a:r>
              <a:rPr lang="en-US" sz="1000" dirty="0" smtClean="0">
                <a:latin typeface="Tw Cen MT" panose="020B0602020104020603" pitchFamily="34" charset="0"/>
              </a:rPr>
              <a:t>&amp; Prospects is published annually by CIDB since 2016 </a:t>
            </a:r>
            <a:r>
              <a:rPr lang="en-US" sz="1000" dirty="0">
                <a:latin typeface="Tw Cen MT" panose="020B0602020104020603" pitchFamily="34" charset="0"/>
              </a:rPr>
              <a:t>and accessible via </a:t>
            </a:r>
            <a:r>
              <a:rPr lang="en-US" sz="1000" dirty="0">
                <a:latin typeface="Tw Cen MT" panose="020B0602020104020603" pitchFamily="34" charset="0"/>
                <a:hlinkClick r:id="rId2"/>
              </a:rPr>
              <a:t>http://</a:t>
            </a:r>
            <a:r>
              <a:rPr lang="en-US" sz="1000" dirty="0" smtClean="0">
                <a:latin typeface="Tw Cen MT" panose="020B0602020104020603" pitchFamily="34" charset="0"/>
                <a:hlinkClick r:id="rId2"/>
              </a:rPr>
              <a:t>www.cidb.gov.my/index.php/my/bidang-utama/ekonomi-pembinaan/penerbitan-statistik-dan-permintaan-pembinaan</a:t>
            </a:r>
            <a:r>
              <a:rPr lang="en-US" sz="1000" dirty="0" smtClean="0">
                <a:latin typeface="Tw Cen MT" panose="020B0602020104020603" pitchFamily="34" charset="0"/>
              </a:rPr>
              <a:t>.</a:t>
            </a:r>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dirty="0">
                <a:solidFill>
                  <a:srgbClr val="000000"/>
                </a:solidFill>
                <a:latin typeface="Tw Cen MT" pitchFamily="34" charset="0"/>
              </a:rPr>
              <a:t>The focus topic for Chapter 5 of the previous publications are as follows:</a:t>
            </a:r>
          </a:p>
          <a:p>
            <a:pPr marL="174625" indent="-174625">
              <a:buAutoNum type="arabicPeriod"/>
            </a:pPr>
            <a:r>
              <a:rPr lang="en-US" sz="1000" dirty="0">
                <a:solidFill>
                  <a:srgbClr val="000000"/>
                </a:solidFill>
                <a:latin typeface="Tw Cen MT" pitchFamily="34" charset="0"/>
              </a:rPr>
              <a:t>Construction Industry Review &amp; Prospect 2015/2016 – </a:t>
            </a:r>
            <a:r>
              <a:rPr lang="en-US" sz="1000" dirty="0" err="1">
                <a:solidFill>
                  <a:srgbClr val="000000"/>
                </a:solidFill>
                <a:latin typeface="Tw Cen MT" pitchFamily="34" charset="0"/>
              </a:rPr>
              <a:t>Liberalisation</a:t>
            </a:r>
            <a:r>
              <a:rPr lang="en-US" sz="1000" dirty="0">
                <a:solidFill>
                  <a:srgbClr val="000000"/>
                </a:solidFill>
                <a:latin typeface="Tw Cen MT" pitchFamily="34" charset="0"/>
              </a:rPr>
              <a:t> of Construction Services.</a:t>
            </a:r>
          </a:p>
          <a:p>
            <a:pPr marL="174625" indent="-174625">
              <a:buFontTx/>
              <a:buAutoNum type="arabicPeriod"/>
            </a:pPr>
            <a:r>
              <a:rPr lang="en-US" sz="1000" dirty="0">
                <a:solidFill>
                  <a:srgbClr val="000000"/>
                </a:solidFill>
                <a:latin typeface="Tw Cen MT" pitchFamily="34" charset="0"/>
              </a:rPr>
              <a:t>Construction Industry Review &amp; Prospect 2016/2017 – Competency Development in the Malaysian Construction Industry</a:t>
            </a:r>
            <a:r>
              <a:rPr lang="en-US" sz="1000" dirty="0" smtClean="0">
                <a:solidFill>
                  <a:srgbClr val="000000"/>
                </a:solidFill>
                <a:latin typeface="Tw Cen MT" pitchFamily="34" charset="0"/>
              </a:rPr>
              <a:t>.</a:t>
            </a:r>
          </a:p>
          <a:p>
            <a:pPr marL="174625" indent="-174625">
              <a:buFontTx/>
              <a:buAutoNum type="arabicPeriod"/>
            </a:pPr>
            <a:r>
              <a:rPr lang="en-US" sz="1000" dirty="0">
                <a:solidFill>
                  <a:srgbClr val="000000"/>
                </a:solidFill>
                <a:latin typeface="Tw Cen MT" pitchFamily="34" charset="0"/>
              </a:rPr>
              <a:t>Construction Industry Review &amp; Prospect </a:t>
            </a:r>
            <a:r>
              <a:rPr lang="en-US" sz="1000" dirty="0" smtClean="0">
                <a:solidFill>
                  <a:srgbClr val="000000"/>
                </a:solidFill>
                <a:latin typeface="Tw Cen MT" pitchFamily="34" charset="0"/>
              </a:rPr>
              <a:t>2018 </a:t>
            </a:r>
            <a:r>
              <a:rPr lang="en-US" sz="1000" dirty="0">
                <a:solidFill>
                  <a:srgbClr val="000000"/>
                </a:solidFill>
                <a:latin typeface="Tw Cen MT" pitchFamily="34" charset="0"/>
              </a:rPr>
              <a:t>– </a:t>
            </a:r>
            <a:r>
              <a:rPr lang="en-US" sz="1000" dirty="0" smtClean="0">
                <a:solidFill>
                  <a:srgbClr val="000000"/>
                </a:solidFill>
                <a:latin typeface="Tw Cen MT" pitchFamily="34" charset="0"/>
              </a:rPr>
              <a:t>IBS: The Way Forward.</a:t>
            </a:r>
          </a:p>
          <a:p>
            <a:endParaRPr lang="en-US" sz="1000" dirty="0" smtClean="0">
              <a:latin typeface="Tw Cen MT" panose="020B0602020104020603" pitchFamily="34" charset="0"/>
            </a:endParaRPr>
          </a:p>
          <a:p>
            <a:r>
              <a:rPr lang="en-US" sz="1000" dirty="0" smtClean="0">
                <a:latin typeface="Tw Cen MT" panose="020B0602020104020603" pitchFamily="34" charset="0"/>
              </a:rPr>
              <a:t>Progress by Chapter as follows:</a:t>
            </a:r>
            <a:br>
              <a:rPr lang="en-US" sz="1000" dirty="0" smtClean="0">
                <a:latin typeface="Tw Cen MT" panose="020B0602020104020603" pitchFamily="34" charset="0"/>
              </a:rPr>
            </a:br>
            <a:r>
              <a:rPr lang="en-US" sz="1000" dirty="0" smtClean="0">
                <a:latin typeface="Tw Cen MT" panose="020B0602020104020603" pitchFamily="34" charset="0"/>
              </a:rPr>
              <a:t>Chapter 1: First draft completed.</a:t>
            </a:r>
          </a:p>
          <a:p>
            <a:r>
              <a:rPr lang="en-US" sz="1000" dirty="0" smtClean="0">
                <a:latin typeface="Tw Cen MT" panose="020B0602020104020603" pitchFamily="34" charset="0"/>
              </a:rPr>
              <a:t>Chapter </a:t>
            </a:r>
            <a:r>
              <a:rPr lang="en-US" sz="1000" dirty="0">
                <a:latin typeface="Tw Cen MT" panose="020B0602020104020603" pitchFamily="34" charset="0"/>
              </a:rPr>
              <a:t>2: First draft completed.</a:t>
            </a:r>
          </a:p>
          <a:p>
            <a:r>
              <a:rPr lang="en-US" sz="1000" dirty="0">
                <a:latin typeface="Tw Cen MT" panose="020B0602020104020603" pitchFamily="34" charset="0"/>
              </a:rPr>
              <a:t>Chapter 3: First draft is 50% completed.</a:t>
            </a:r>
          </a:p>
          <a:p>
            <a:pPr marL="574675" indent="-574675"/>
            <a:r>
              <a:rPr lang="en-US" sz="1000" dirty="0">
                <a:latin typeface="Tw Cen MT" panose="020B0602020104020603" pitchFamily="34" charset="0"/>
              </a:rPr>
              <a:t>Chapter 4: Sourced out to Maybank IB.  </a:t>
            </a:r>
          </a:p>
          <a:p>
            <a:r>
              <a:rPr lang="en-US" sz="1000" dirty="0">
                <a:latin typeface="Tw Cen MT" panose="020B0602020104020603" pitchFamily="34" charset="0"/>
              </a:rPr>
              <a:t>Chapter 5: First draft completed.</a:t>
            </a:r>
          </a:p>
          <a:p>
            <a:endParaRPr lang="en-US" sz="1000" dirty="0">
              <a:latin typeface="Tw Cen MT" panose="020B0602020104020603" pitchFamily="34" charset="0"/>
            </a:endParaRPr>
          </a:p>
          <a:p>
            <a:pPr marL="228600" indent="-228600">
              <a:buFont typeface="+mj-lt"/>
              <a:buAutoNum type="arabicPeriod"/>
            </a:pPr>
            <a:r>
              <a:rPr lang="en-US" sz="1000" dirty="0" smtClean="0">
                <a:latin typeface="Tw Cen MT" panose="020B0602020104020603" pitchFamily="34" charset="0"/>
              </a:rPr>
              <a:t>A meeting </a:t>
            </a:r>
            <a:r>
              <a:rPr lang="en-US" sz="1000" dirty="0">
                <a:latin typeface="Tw Cen MT" panose="020B0602020104020603" pitchFamily="34" charset="0"/>
              </a:rPr>
              <a:t>between </a:t>
            </a:r>
            <a:r>
              <a:rPr lang="en-US" sz="1000" dirty="0" err="1">
                <a:latin typeface="Tw Cen MT" panose="020B0602020104020603" pitchFamily="34" charset="0"/>
              </a:rPr>
              <a:t>CIDB</a:t>
            </a:r>
            <a:r>
              <a:rPr lang="en-US" sz="1000" dirty="0">
                <a:latin typeface="Tw Cen MT" panose="020B0602020104020603" pitchFamily="34" charset="0"/>
              </a:rPr>
              <a:t> and Maybank </a:t>
            </a:r>
            <a:r>
              <a:rPr lang="en-US" sz="1000" dirty="0" err="1">
                <a:latin typeface="Tw Cen MT" panose="020B0602020104020603" pitchFamily="34" charset="0"/>
              </a:rPr>
              <a:t>IB</a:t>
            </a:r>
            <a:r>
              <a:rPr lang="en-US" sz="1000" dirty="0">
                <a:latin typeface="Tw Cen MT" panose="020B0602020104020603" pitchFamily="34" charset="0"/>
              </a:rPr>
              <a:t> was held on 4 July 2018, at </a:t>
            </a:r>
            <a:r>
              <a:rPr lang="en-US" sz="1000" dirty="0" err="1">
                <a:latin typeface="Tw Cen MT" panose="020B0602020104020603" pitchFamily="34" charset="0"/>
              </a:rPr>
              <a:t>Bilik</a:t>
            </a:r>
            <a:r>
              <a:rPr lang="en-US" sz="1000" dirty="0">
                <a:latin typeface="Tw Cen MT" panose="020B0602020104020603" pitchFamily="34" charset="0"/>
              </a:rPr>
              <a:t> </a:t>
            </a:r>
            <a:r>
              <a:rPr lang="en-US" sz="1000" dirty="0" err="1">
                <a:latin typeface="Tw Cen MT" panose="020B0602020104020603" pitchFamily="34" charset="0"/>
              </a:rPr>
              <a:t>Keruing</a:t>
            </a:r>
            <a:r>
              <a:rPr lang="en-US" sz="1000" dirty="0">
                <a:latin typeface="Tw Cen MT" panose="020B0602020104020603" pitchFamily="34" charset="0"/>
              </a:rPr>
              <a:t>, Level 25, </a:t>
            </a:r>
            <a:r>
              <a:rPr lang="en-US" sz="1000" dirty="0" err="1">
                <a:latin typeface="Tw Cen MT" panose="020B0602020104020603" pitchFamily="34" charset="0"/>
              </a:rPr>
              <a:t>CIDB</a:t>
            </a:r>
            <a:r>
              <a:rPr lang="en-US" sz="1000" dirty="0">
                <a:latin typeface="Tw Cen MT" panose="020B0602020104020603" pitchFamily="34" charset="0"/>
              </a:rPr>
              <a:t>.  </a:t>
            </a:r>
            <a:r>
              <a:rPr lang="en-US" sz="1000" dirty="0" err="1">
                <a:latin typeface="Tw Cen MT" panose="020B0602020104020603" pitchFamily="34" charset="0"/>
              </a:rPr>
              <a:t>CIDB</a:t>
            </a:r>
            <a:r>
              <a:rPr lang="en-US" sz="1000" dirty="0">
                <a:latin typeface="Tw Cen MT" panose="020B0602020104020603" pitchFamily="34" charset="0"/>
              </a:rPr>
              <a:t> and Maybank </a:t>
            </a:r>
            <a:r>
              <a:rPr lang="en-US" sz="1000" dirty="0" err="1">
                <a:latin typeface="Tw Cen MT" panose="020B0602020104020603" pitchFamily="34" charset="0"/>
              </a:rPr>
              <a:t>IB</a:t>
            </a:r>
            <a:r>
              <a:rPr lang="en-US" sz="1000" dirty="0">
                <a:latin typeface="Tw Cen MT" panose="020B0602020104020603" pitchFamily="34" charset="0"/>
              </a:rPr>
              <a:t> agreed to have a </a:t>
            </a:r>
            <a:r>
              <a:rPr lang="en-US" sz="1000" dirty="0" err="1">
                <a:latin typeface="Tw Cen MT" panose="020B0602020104020603" pitchFamily="34" charset="0"/>
              </a:rPr>
              <a:t>MOU</a:t>
            </a:r>
            <a:r>
              <a:rPr lang="en-US" sz="1000" dirty="0">
                <a:latin typeface="Tw Cen MT" panose="020B0602020104020603" pitchFamily="34" charset="0"/>
              </a:rPr>
              <a:t>, which </a:t>
            </a:r>
            <a:r>
              <a:rPr lang="en-US" sz="1000" dirty="0" err="1">
                <a:latin typeface="Tw Cen MT" panose="020B0602020104020603" pitchFamily="34" charset="0"/>
              </a:rPr>
              <a:t>CIDB</a:t>
            </a:r>
            <a:r>
              <a:rPr lang="en-US" sz="1000" dirty="0">
                <a:latin typeface="Tw Cen MT" panose="020B0602020104020603" pitchFamily="34" charset="0"/>
              </a:rPr>
              <a:t> will furnish aggregate data and in turn Maybank </a:t>
            </a:r>
            <a:r>
              <a:rPr lang="en-US" sz="1000" dirty="0" err="1">
                <a:latin typeface="Tw Cen MT" panose="020B0602020104020603" pitchFamily="34" charset="0"/>
              </a:rPr>
              <a:t>IB</a:t>
            </a:r>
            <a:r>
              <a:rPr lang="en-US" sz="1000" dirty="0">
                <a:latin typeface="Tw Cen MT" panose="020B0602020104020603" pitchFamily="34" charset="0"/>
              </a:rPr>
              <a:t> will prepare Chapter 4 (Prospect &amp; Outlook) for </a:t>
            </a:r>
            <a:r>
              <a:rPr lang="en-US" sz="1000" dirty="0" err="1">
                <a:latin typeface="Tw Cen MT" panose="020B0602020104020603" pitchFamily="34" charset="0"/>
              </a:rPr>
              <a:t>CIDB</a:t>
            </a:r>
            <a:r>
              <a:rPr lang="en-US" sz="1000" dirty="0">
                <a:latin typeface="Tw Cen MT" panose="020B0602020104020603" pitchFamily="34" charset="0"/>
              </a:rPr>
              <a:t>.</a:t>
            </a:r>
          </a:p>
          <a:p>
            <a:pPr marL="228600" indent="-228600">
              <a:buFont typeface="+mj-lt"/>
              <a:buAutoNum type="arabicPeriod"/>
            </a:pPr>
            <a:r>
              <a:rPr lang="en-US" sz="1000" dirty="0" err="1">
                <a:latin typeface="Tw Cen MT" panose="020B0602020104020603" pitchFamily="34" charset="0"/>
              </a:rPr>
              <a:t>MOU</a:t>
            </a:r>
            <a:r>
              <a:rPr lang="en-US" sz="1000" dirty="0">
                <a:latin typeface="Tw Cen MT" panose="020B0602020104020603" pitchFamily="34" charset="0"/>
              </a:rPr>
              <a:t> draft from </a:t>
            </a:r>
            <a:r>
              <a:rPr lang="en-US" sz="1000" dirty="0" err="1">
                <a:latin typeface="Tw Cen MT" panose="020B0602020104020603" pitchFamily="34" charset="0"/>
              </a:rPr>
              <a:t>CIDB</a:t>
            </a:r>
            <a:r>
              <a:rPr lang="en-US" sz="1000" dirty="0">
                <a:latin typeface="Tw Cen MT" panose="020B0602020104020603" pitchFamily="34" charset="0"/>
              </a:rPr>
              <a:t> was email to Maybank </a:t>
            </a:r>
            <a:r>
              <a:rPr lang="en-US" sz="1000" dirty="0" err="1">
                <a:latin typeface="Tw Cen MT" panose="020B0602020104020603" pitchFamily="34" charset="0"/>
              </a:rPr>
              <a:t>IB</a:t>
            </a:r>
            <a:r>
              <a:rPr lang="en-US" sz="1000" dirty="0">
                <a:latin typeface="Tw Cen MT" panose="020B0602020104020603" pitchFamily="34" charset="0"/>
              </a:rPr>
              <a:t> on 30 August 2018. </a:t>
            </a:r>
          </a:p>
          <a:p>
            <a:pPr marL="228600" indent="-228600">
              <a:buFont typeface="+mj-lt"/>
              <a:buAutoNum type="arabicPeriod"/>
            </a:pPr>
            <a:r>
              <a:rPr lang="en-US" sz="1000" dirty="0">
                <a:latin typeface="Tw Cen MT" panose="020B0602020104020603" pitchFamily="34" charset="0"/>
              </a:rPr>
              <a:t>Framework for Chapter 5 (IBS) was </a:t>
            </a:r>
            <a:r>
              <a:rPr lang="en-US" sz="1000" dirty="0" err="1">
                <a:latin typeface="Tw Cen MT" panose="020B0602020104020603" pitchFamily="34" charset="0"/>
              </a:rPr>
              <a:t>finalised</a:t>
            </a:r>
            <a:r>
              <a:rPr lang="en-US" sz="1000" dirty="0">
                <a:latin typeface="Tw Cen MT" panose="020B0602020104020603" pitchFamily="34" charset="0"/>
              </a:rPr>
              <a:t> on 3 August 2018</a:t>
            </a:r>
            <a:r>
              <a:rPr lang="en-US" sz="1000" dirty="0" smtClean="0">
                <a:latin typeface="Tw Cen MT" panose="020B0602020104020603" pitchFamily="34" charset="0"/>
              </a:rPr>
              <a:t>.  </a:t>
            </a:r>
            <a:r>
              <a:rPr lang="en-US" sz="1000" dirty="0">
                <a:latin typeface="Tw Cen MT" panose="020B0602020104020603" pitchFamily="34" charset="0"/>
              </a:rPr>
              <a:t>First draft received on 6 September 2018.</a:t>
            </a:r>
          </a:p>
          <a:p>
            <a:pPr marL="228600" indent="-228600">
              <a:buFont typeface="+mj-lt"/>
              <a:buAutoNum type="arabicPeriod"/>
            </a:pPr>
            <a:r>
              <a:rPr lang="en-US" sz="1000" dirty="0">
                <a:latin typeface="Tw Cen MT" panose="020B0602020104020603" pitchFamily="34" charset="0"/>
              </a:rPr>
              <a:t>Editing </a:t>
            </a:r>
            <a:r>
              <a:rPr lang="en-US" sz="1000" dirty="0" smtClean="0">
                <a:latin typeface="Tw Cen MT" panose="020B0602020104020603" pitchFamily="34" charset="0"/>
              </a:rPr>
              <a:t>workshop to review </a:t>
            </a:r>
            <a:r>
              <a:rPr lang="en-US" sz="1000" dirty="0">
                <a:latin typeface="Tw Cen MT" panose="020B0602020104020603" pitchFamily="34" charset="0"/>
              </a:rPr>
              <a:t>the first draft of the </a:t>
            </a:r>
            <a:r>
              <a:rPr lang="en-US" sz="1000" dirty="0" smtClean="0">
                <a:latin typeface="Tw Cen MT" panose="020B0602020104020603" pitchFamily="34" charset="0"/>
              </a:rPr>
              <a:t>publication was </a:t>
            </a:r>
            <a:r>
              <a:rPr lang="en-US" sz="1000" dirty="0">
                <a:latin typeface="Tw Cen MT" panose="020B0602020104020603" pitchFamily="34" charset="0"/>
              </a:rPr>
              <a:t>held on 19 to 21 September </a:t>
            </a:r>
            <a:r>
              <a:rPr lang="en-US" sz="1000" dirty="0" smtClean="0">
                <a:latin typeface="Tw Cen MT" panose="020B0602020104020603" pitchFamily="34" charset="0"/>
              </a:rPr>
              <a:t>2018.</a:t>
            </a:r>
            <a:endParaRPr lang="en-US" sz="1000" dirty="0">
              <a:latin typeface="Tw Cen MT" panose="020B0602020104020603" pitchFamily="34" charset="0"/>
            </a:endParaRPr>
          </a:p>
          <a:p>
            <a:endParaRPr lang="en-US" sz="1000" b="1" u="sng" dirty="0" smtClean="0">
              <a:latin typeface="Tw Cen MT" panose="020B0602020104020603" pitchFamily="34" charset="0"/>
            </a:endParaRP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a:t>
            </a:r>
            <a:r>
              <a:rPr lang="en-US" sz="900" b="1" dirty="0" err="1" smtClean="0">
                <a:solidFill>
                  <a:schemeClr val="bg1"/>
                </a:solidFill>
                <a:latin typeface="Tw Cen MT" panose="020B0602020104020603" pitchFamily="34" charset="0"/>
              </a:rPr>
              <a:t>Q3</a:t>
            </a:r>
            <a:r>
              <a:rPr lang="en-US" sz="900" b="1" dirty="0" smtClean="0">
                <a:solidFill>
                  <a:schemeClr val="bg1"/>
                </a:solidFill>
                <a:latin typeface="Tw Cen MT" panose="020B0602020104020603" pitchFamily="34" charset="0"/>
              </a:rPr>
              <a:t>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2015/2016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 2016/2017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2017/2018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2018/2019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2019/2020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13340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35395">
                  <a:extLst>
                    <a:ext uri="{9D8B030D-6E8A-4147-A177-3AD203B41FA5}">
                      <a16:colId xmlns:a16="http://schemas.microsoft.com/office/drawing/2014/main" val="3372148144"/>
                    </a:ext>
                  </a:extLst>
                </a:gridCol>
                <a:gridCol w="1403498">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smtClean="0">
                          <a:solidFill>
                            <a:schemeClr val="bg1"/>
                          </a:solidFill>
                          <a:latin typeface="Tw Cen MT" panose="020B0602020104020603" pitchFamily="34" charset="0"/>
                        </a:rPr>
                        <a:t>2016</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smtClean="0">
                          <a:solidFill>
                            <a:schemeClr val="bg1"/>
                          </a:solidFill>
                          <a:latin typeface="Tw Cen MT" panose="020B0602020104020603" pitchFamily="34" charset="0"/>
                        </a:rPr>
                        <a:t>Weightage</a:t>
                      </a:r>
                      <a:r>
                        <a:rPr lang="ms-MY" sz="900" baseline="0" smtClean="0">
                          <a:solidFill>
                            <a:schemeClr val="bg1"/>
                          </a:solidFill>
                          <a:latin typeface="Tw Cen MT" panose="020B0602020104020603" pitchFamily="34" charset="0"/>
                        </a:rPr>
                        <a:t> : 0</a:t>
                      </a:r>
                      <a:r>
                        <a:rPr lang="ms-MY" sz="900" smtClean="0">
                          <a:solidFill>
                            <a:schemeClr val="bg1"/>
                          </a:solidFill>
                          <a:latin typeface="Tw Cen MT" panose="020B0602020104020603" pitchFamily="34" charset="0"/>
                        </a:rPr>
                        <a:t>%</a:t>
                      </a: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a:t>
                      </a:r>
                      <a:r>
                        <a:rPr lang="ms-MY" sz="900" baseline="0" smtClean="0">
                          <a:solidFill>
                            <a:schemeClr val="bg1"/>
                          </a:solidFill>
                          <a:latin typeface="Tw Cen MT" panose="020B0602020104020603" pitchFamily="34" charset="0"/>
                        </a:rPr>
                        <a:t>: 0</a:t>
                      </a:r>
                      <a:r>
                        <a:rPr lang="ms-MY" sz="900" smtClean="0">
                          <a:solidFill>
                            <a:schemeClr val="bg1"/>
                          </a:solidFill>
                          <a:latin typeface="Tw Cen MT" panose="020B0602020104020603" pitchFamily="34" charset="0"/>
                        </a:rPr>
                        <a:t>%</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a:t>
                      </a:r>
                      <a:r>
                        <a:rPr lang="ms-MY" sz="900" baseline="0" smtClean="0">
                          <a:solidFill>
                            <a:schemeClr val="bg1"/>
                          </a:solidFill>
                          <a:latin typeface="Tw Cen MT" panose="020B0602020104020603" pitchFamily="34" charset="0"/>
                        </a:rPr>
                        <a:t>: 45</a:t>
                      </a:r>
                      <a:r>
                        <a:rPr lang="ms-MY" sz="900" baseline="0" dirty="0" smtClean="0">
                          <a:solidFill>
                            <a:schemeClr val="bg1"/>
                          </a:solidFill>
                          <a:latin typeface="Tw Cen MT" panose="020B0602020104020603" pitchFamily="34" charset="0"/>
                        </a:rPr>
                        <a:t>%</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a:t>
                      </a:r>
                      <a:r>
                        <a:rPr lang="ms-MY" sz="900" baseline="0" smtClean="0">
                          <a:solidFill>
                            <a:schemeClr val="bg1"/>
                          </a:solidFill>
                          <a:latin typeface="Tw Cen MT" panose="020B0602020104020603" pitchFamily="34" charset="0"/>
                        </a:rPr>
                        <a:t>: </a:t>
                      </a:r>
                      <a:r>
                        <a:rPr lang="ms-MY" sz="900" baseline="0" dirty="0" smtClean="0">
                          <a:solidFill>
                            <a:schemeClr val="bg1"/>
                          </a:solidFill>
                          <a:latin typeface="Tw Cen MT" panose="020B0602020104020603" pitchFamily="34" charset="0"/>
                        </a:rPr>
                        <a:t>2</a:t>
                      </a:r>
                      <a:r>
                        <a:rPr lang="ms-MY" sz="900" baseline="0" smtClean="0">
                          <a:solidFill>
                            <a:schemeClr val="bg1"/>
                          </a:solidFill>
                          <a:latin typeface="Tw Cen MT" panose="020B0602020104020603" pitchFamily="34" charset="0"/>
                        </a:rPr>
                        <a:t>0</a:t>
                      </a:r>
                      <a:r>
                        <a:rPr lang="ms-MY" sz="900" baseline="0" dirty="0" smtClean="0">
                          <a:solidFill>
                            <a:schemeClr val="bg1"/>
                          </a:solidFill>
                          <a:latin typeface="Tw Cen MT" panose="020B0602020104020603" pitchFamily="34" charset="0"/>
                        </a:rPr>
                        <a:t>%</a:t>
                      </a:r>
                      <a:endParaRPr lang="ms-MY" sz="900" dirty="0" smtClean="0">
                        <a:solidFill>
                          <a:schemeClr val="bg1"/>
                        </a:solidFill>
                        <a:latin typeface="Tw Cen MT" panose="020B0602020104020603" pitchFamily="34" charset="0"/>
                      </a:endParaRPr>
                    </a:p>
                  </a:txBody>
                  <a:tcPr>
                    <a:solidFill>
                      <a:schemeClr val="accent1">
                        <a:lumMod val="75000"/>
                        <a:alpha val="60000"/>
                      </a:schemeClr>
                    </a:solidFill>
                  </a:tcPr>
                </a:tc>
                <a:extLst>
                  <a:ext uri="{0D108BD9-81ED-4DB2-BD59-A6C34878D82A}">
                    <a16:rowId xmlns:a16="http://schemas.microsoft.com/office/drawing/2014/main" val="2306563032"/>
                  </a:ext>
                </a:extLst>
              </a:tr>
              <a:tr h="1787931">
                <a:tc>
                  <a:txBody>
                    <a:bodyPr/>
                    <a:lstStyle/>
                    <a:p>
                      <a:pPr eaLnBrk="1" fontAlgn="base" hangingPunct="1">
                        <a:lnSpc>
                          <a:spcPct val="100000"/>
                        </a:lnSpc>
                        <a:spcBef>
                          <a:spcPct val="0"/>
                        </a:spcBef>
                        <a:spcAft>
                          <a:spcPct val="0"/>
                        </a:spcAft>
                        <a:defRPr/>
                      </a:pPr>
                      <a:endParaRPr lang="en-MY" sz="900" dirty="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endParaRPr lang="en-MY" sz="900" dirty="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MY" sz="900" dirty="0" smtClean="0">
                          <a:latin typeface="Tw Cen MT" pitchFamily="34" charset="0"/>
                        </a:rPr>
                        <a:t>100% completion of benchmarking report on usage of Malaysian</a:t>
                      </a:r>
                      <a:r>
                        <a:rPr lang="en-MY" sz="900" baseline="0" dirty="0" smtClean="0">
                          <a:latin typeface="Tw Cen MT" pitchFamily="34" charset="0"/>
                        </a:rPr>
                        <a:t> resources</a:t>
                      </a:r>
                    </a:p>
                    <a:p>
                      <a:pPr fontAlgn="auto">
                        <a:lnSpc>
                          <a:spcPct val="100000"/>
                        </a:lnSpc>
                        <a:spcBef>
                          <a:spcPts val="0"/>
                        </a:spcBef>
                        <a:spcAft>
                          <a:spcPts val="0"/>
                        </a:spcAft>
                        <a:defRPr/>
                      </a:pPr>
                      <a:endParaRPr lang="en-MY" sz="900" baseline="0" dirty="0" smtClean="0">
                        <a:latin typeface="Tw Cen MT" pitchFamily="34" charset="0"/>
                      </a:endParaRPr>
                    </a:p>
                    <a:p>
                      <a:pPr fontAlgn="auto">
                        <a:lnSpc>
                          <a:spcPct val="100000"/>
                        </a:lnSpc>
                        <a:spcBef>
                          <a:spcPts val="0"/>
                        </a:spcBef>
                        <a:spcAft>
                          <a:spcPts val="0"/>
                        </a:spcAft>
                        <a:defRPr/>
                      </a:pPr>
                      <a:r>
                        <a:rPr lang="en-MY" sz="900" baseline="0" dirty="0" smtClean="0">
                          <a:latin typeface="Tw Cen MT" pitchFamily="34" charset="0"/>
                        </a:rPr>
                        <a:t>Domestic Sourcing Programme (DSP) for one mega project conducted</a:t>
                      </a:r>
                      <a:endParaRPr lang="en-MY" sz="900" dirty="0" smtClean="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MY" sz="900" smtClean="0">
                          <a:latin typeface="Tw Cen MT" pitchFamily="34" charset="0"/>
                        </a:rPr>
                        <a:t>100% completion of benchmarking report on usage of Malaysian</a:t>
                      </a:r>
                      <a:r>
                        <a:rPr lang="en-MY" sz="900" baseline="0" smtClean="0">
                          <a:latin typeface="Tw Cen MT" pitchFamily="34" charset="0"/>
                        </a:rPr>
                        <a:t> resources</a:t>
                      </a:r>
                    </a:p>
                    <a:p>
                      <a:pPr fontAlgn="auto">
                        <a:lnSpc>
                          <a:spcPct val="100000"/>
                        </a:lnSpc>
                        <a:spcBef>
                          <a:spcPts val="0"/>
                        </a:spcBef>
                        <a:spcAft>
                          <a:spcPts val="0"/>
                        </a:spcAft>
                        <a:defRPr/>
                      </a:pPr>
                      <a:endParaRPr lang="en-MY" sz="900" baseline="0" smtClean="0">
                        <a:latin typeface="Tw Cen MT" pitchFamily="34" charset="0"/>
                      </a:endParaRPr>
                    </a:p>
                    <a:p>
                      <a:pPr fontAlgn="auto">
                        <a:lnSpc>
                          <a:spcPct val="100000"/>
                        </a:lnSpc>
                        <a:spcBef>
                          <a:spcPts val="0"/>
                        </a:spcBef>
                        <a:spcAft>
                          <a:spcPts val="0"/>
                        </a:spcAft>
                        <a:defRPr/>
                      </a:pPr>
                      <a:r>
                        <a:rPr lang="en-MY" sz="900" baseline="0" smtClean="0">
                          <a:latin typeface="Tw Cen MT" pitchFamily="34" charset="0"/>
                        </a:rPr>
                        <a:t>Domestic Sourcing Programme (DSP) for one mega project conducted</a:t>
                      </a:r>
                      <a:endParaRPr lang="en-MY" sz="900" smtClean="0">
                        <a:latin typeface="Tw Cen MT" pitchFamily="34" charset="0"/>
                      </a:endParaRPr>
                    </a:p>
                  </a:txBody>
                  <a:tcPr>
                    <a:solidFill>
                      <a:schemeClr val="accent1">
                        <a:lumMod val="75000"/>
                        <a:alpha val="10000"/>
                      </a:schemeClr>
                    </a:solidFill>
                  </a:tcPr>
                </a:tc>
                <a:tc>
                  <a:txBody>
                    <a:bodyPr/>
                    <a:lstStyle/>
                    <a:p>
                      <a:pPr fontAlgn="auto">
                        <a:lnSpc>
                          <a:spcPct val="100000"/>
                        </a:lnSpc>
                        <a:spcBef>
                          <a:spcPts val="0"/>
                        </a:spcBef>
                        <a:spcAft>
                          <a:spcPts val="0"/>
                        </a:spcAft>
                        <a:defRPr/>
                      </a:pPr>
                      <a:r>
                        <a:rPr lang="en-MY" sz="900" dirty="0" smtClean="0">
                          <a:latin typeface="Tw Cen MT" pitchFamily="34" charset="0"/>
                        </a:rPr>
                        <a:t>100% completion of benchmarking report on usage of Malaysian</a:t>
                      </a:r>
                      <a:r>
                        <a:rPr lang="en-MY" sz="900" baseline="0" dirty="0" smtClean="0">
                          <a:latin typeface="Tw Cen MT" pitchFamily="34" charset="0"/>
                        </a:rPr>
                        <a:t> resources</a:t>
                      </a:r>
                    </a:p>
                    <a:p>
                      <a:pPr fontAlgn="auto">
                        <a:lnSpc>
                          <a:spcPct val="100000"/>
                        </a:lnSpc>
                        <a:spcBef>
                          <a:spcPts val="0"/>
                        </a:spcBef>
                        <a:spcAft>
                          <a:spcPts val="0"/>
                        </a:spcAft>
                        <a:defRPr/>
                      </a:pPr>
                      <a:endParaRPr lang="en-MY" sz="900" baseline="0" dirty="0" smtClean="0">
                        <a:latin typeface="Tw Cen MT" pitchFamily="34" charset="0"/>
                      </a:endParaRPr>
                    </a:p>
                    <a:p>
                      <a:pPr fontAlgn="auto">
                        <a:lnSpc>
                          <a:spcPct val="100000"/>
                        </a:lnSpc>
                        <a:spcBef>
                          <a:spcPts val="0"/>
                        </a:spcBef>
                        <a:spcAft>
                          <a:spcPts val="0"/>
                        </a:spcAft>
                        <a:defRPr/>
                      </a:pPr>
                      <a:r>
                        <a:rPr lang="en-MY" sz="900" baseline="0" dirty="0" smtClean="0">
                          <a:latin typeface="Tw Cen MT" pitchFamily="34" charset="0"/>
                        </a:rPr>
                        <a:t>Domestic Sourcing Programme (DSP) for one mega project conducted</a:t>
                      </a:r>
                      <a:endParaRPr lang="en-MY" sz="900" dirty="0" smtClean="0">
                        <a:latin typeface="Tw Cen MT" pitchFamily="34" charset="0"/>
                      </a:endParaRPr>
                    </a:p>
                  </a:txBody>
                  <a:tcPr>
                    <a:solidFill>
                      <a:schemeClr val="accent1">
                        <a:lumMod val="75000"/>
                        <a:alpha val="10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27451" y="254484"/>
          <a:ext cx="2519941" cy="1584960"/>
        </p:xfrm>
        <a:graphic>
          <a:graphicData uri="http://schemas.openxmlformats.org/drawingml/2006/table">
            <a:tbl>
              <a:tblPr firstRow="1" bandRow="1">
                <a:tableStyleId>{5C22544A-7EE6-4342-B048-85BDC9FD1C3A}</a:tableStyleId>
              </a:tblPr>
              <a:tblGrid>
                <a:gridCol w="2519941">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smtClean="0">
                          <a:solidFill>
                            <a:schemeClr val="tx1"/>
                          </a:solidFill>
                          <a:latin typeface="Tw Cen MT" panose="020B0602020104020603" pitchFamily="34" charset="0"/>
                        </a:rPr>
                        <a:t>Sr Sariah Abd Karib</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smtClean="0">
                          <a:solidFill>
                            <a:schemeClr val="tx1"/>
                          </a:solidFill>
                          <a:latin typeface="Tw Cen MT" panose="020B0602020104020603" pitchFamily="34" charset="0"/>
                        </a:rPr>
                        <a:t>Muhammad Rizuan Hamzah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latin typeface="Tw Cen MT" panose="020B0602020104020603" pitchFamily="34" charset="0"/>
                          <a:ea typeface="+mn-ea"/>
                          <a:cs typeface="+mn-cs"/>
                        </a:rPr>
                        <a:t>CIDB</a:t>
                      </a:r>
                      <a:endParaRPr lang="en-MY" sz="1000" kern="1200" dirty="0" smtClean="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508951"/>
          <a:ext cx="4705351" cy="1179643"/>
        </p:xfrm>
        <a:graphic>
          <a:graphicData uri="http://schemas.openxmlformats.org/drawingml/2006/table">
            <a:tbl>
              <a:tblPr firstRow="1" bandRow="1">
                <a:tableStyleId>{5C22544A-7EE6-4342-B048-85BDC9FD1C3A}</a:tableStyleId>
              </a:tblPr>
              <a:tblGrid>
                <a:gridCol w="470535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noProof="0" smtClean="0">
                          <a:solidFill>
                            <a:schemeClr val="tx1"/>
                          </a:solidFill>
                          <a:latin typeface="Tw Cen MT" panose="020B0602020104020603" pitchFamily="34" charset="0"/>
                          <a:ea typeface="+mn-ea"/>
                          <a:cs typeface="+mn-cs"/>
                        </a:rPr>
                        <a:t>30% Malaysian resources usage in foreign funded Mega-Projects in Malaysia by 2020</a:t>
                      </a:r>
                      <a:endParaRPr lang="en-US" sz="1000" b="0" kern="1200" noProof="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smtClean="0">
                          <a:solidFill>
                            <a:schemeClr val="tx1"/>
                          </a:solidFill>
                          <a:latin typeface="Bookman Old Style" pitchFamily="18" charset="0"/>
                          <a:ea typeface="+mn-ea"/>
                          <a:cs typeface="+mn-cs"/>
                        </a:rPr>
                        <a:t>I5</a:t>
                      </a:r>
                      <a:r>
                        <a:rPr lang="en-MY" sz="1000" b="0" kern="1200" smtClean="0">
                          <a:solidFill>
                            <a:schemeClr val="tx1"/>
                          </a:solidFill>
                          <a:latin typeface="Tw Cen MT" panose="020B0602020104020603" pitchFamily="34" charset="0"/>
                          <a:ea typeface="+mn-ea"/>
                          <a:cs typeface="+mn-cs"/>
                        </a:rPr>
                        <a:t> – Elevate the use of Malaysian construction resources in local and overseas</a:t>
                      </a:r>
                      <a:r>
                        <a:rPr lang="en-MY" sz="1000" b="0" kern="1200" baseline="0" smtClean="0">
                          <a:solidFill>
                            <a:schemeClr val="tx1"/>
                          </a:solidFill>
                          <a:latin typeface="Tw Cen MT" panose="020B0602020104020603" pitchFamily="34" charset="0"/>
                          <a:ea typeface="+mn-ea"/>
                          <a:cs typeface="+mn-cs"/>
                        </a:rPr>
                        <a:t> Projects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Bookman Old Style" pitchFamily="18" charset="0"/>
                          <a:ea typeface="+mn-ea"/>
                          <a:cs typeface="+mn-cs"/>
                        </a:rPr>
                        <a:t>-</a:t>
                      </a: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56477"/>
            <a:ext cx="6864535" cy="3785652"/>
          </a:xfrm>
          <a:prstGeom prst="rect">
            <a:avLst/>
          </a:prstGeom>
          <a:noFill/>
        </p:spPr>
        <p:txBody>
          <a:bodyPr wrap="square" rtlCol="0">
            <a:spAutoFit/>
          </a:bodyPr>
          <a:lstStyle/>
          <a:p>
            <a:r>
              <a:rPr lang="en-US" sz="1000" dirty="0">
                <a:latin typeface="Tw Cen MT" panose="020B0602020104020603" pitchFamily="34" charset="0"/>
              </a:rPr>
              <a:t>This is new initiative endorsed in February 2018 with some of the activities initiated since 2017.</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Report </a:t>
            </a:r>
            <a:r>
              <a:rPr kumimoji="0" lang="en-US" sz="100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on usage of Malaysian </a:t>
            </a:r>
            <a:r>
              <a:rPr kumimoji="0" lang="en-US" sz="1000" b="1"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resources in Malaysia</a:t>
            </a:r>
            <a:endParaRPr kumimoji="0" lang="en-US" sz="1000" b="1"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Benchmarking report is </a:t>
            </a:r>
            <a:r>
              <a:rPr lang="en-US" sz="1000" dirty="0" smtClean="0">
                <a:solidFill>
                  <a:prstClr val="black"/>
                </a:solidFill>
                <a:latin typeface="Tw Cen MT" panose="020B0602020104020603" pitchFamily="34" charset="0"/>
              </a:rPr>
              <a:t>60</a:t>
            </a:r>
            <a:r>
              <a:rPr kumimoji="0" lang="en-US" sz="10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 completed focusing on 4 big projects identified (Forest City, Melaka Gateway, </a:t>
            </a:r>
            <a:r>
              <a:rPr kumimoji="0" lang="en-US" sz="1000" b="0" i="0" u="none" strike="noStrike" kern="1200" cap="none" spc="0" normalizeH="0" baseline="0" noProof="0" dirty="0" err="1" smtClean="0">
                <a:ln>
                  <a:noFill/>
                </a:ln>
                <a:solidFill>
                  <a:prstClr val="black"/>
                </a:solidFill>
                <a:effectLst/>
                <a:uLnTx/>
                <a:uFillTx/>
                <a:latin typeface="Tw Cen MT" panose="020B0602020104020603" pitchFamily="34" charset="0"/>
                <a:ea typeface="+mn-ea"/>
                <a:cs typeface="+mn-cs"/>
              </a:rPr>
              <a:t>Tun</a:t>
            </a:r>
            <a:r>
              <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rPr>
              <a:t> </a:t>
            </a:r>
            <a:r>
              <a:rPr kumimoji="0" lang="en-US" sz="1000" b="0" i="0" u="none" strike="noStrike" kern="1200" cap="none" spc="0" normalizeH="0" noProof="0" dirty="0" err="1" smtClean="0">
                <a:ln>
                  <a:noFill/>
                </a:ln>
                <a:solidFill>
                  <a:prstClr val="black"/>
                </a:solidFill>
                <a:effectLst/>
                <a:uLnTx/>
                <a:uFillTx/>
                <a:latin typeface="Tw Cen MT" panose="020B0602020104020603" pitchFamily="34" charset="0"/>
                <a:ea typeface="+mn-ea"/>
                <a:cs typeface="+mn-cs"/>
              </a:rPr>
              <a:t>Razak</a:t>
            </a:r>
            <a:r>
              <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rPr>
              <a:t> Exchange (TRX) and Bandar Malaysia. TRX is unique in that plot because of the land has been developed by 8 different clients.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solidFill>
                <a:prstClr val="black"/>
              </a:solidFill>
              <a:latin typeface="Tw Cen MT" panose="020B06020201040206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rPr>
              <a:t>Progress includes of collating information on usage of local resources from the project owners. Out of 11 projects owners, only 7 project owners has given feedback, with some of it is not complete. The latest feedback received from Melaka Gateway is on 17 August 2018. Further update on the development progress is still pending due to poor response from the project owners. This matters has been discussed during IWG 13 meeting dated 16 July 2018.</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solidFill>
                <a:prstClr val="black"/>
              </a:solidFill>
              <a:latin typeface="Tw Cen MT" panose="020B0602020104020603" pitchFamily="34" charset="0"/>
            </a:endParaRPr>
          </a:p>
          <a:p>
            <a:pPr lvl="0">
              <a:defRPr/>
            </a:pPr>
            <a:r>
              <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rPr>
              <a:t>After the changes of government in May 2018, the new government is reviewing their stand on investment </a:t>
            </a:r>
            <a:r>
              <a:rPr lang="en-US" sz="1000" dirty="0" smtClean="0">
                <a:solidFill>
                  <a:prstClr val="black"/>
                </a:solidFill>
                <a:latin typeface="Tw Cen MT" panose="020B0602020104020603" pitchFamily="34" charset="0"/>
              </a:rPr>
              <a:t>into these mega projects </a:t>
            </a:r>
            <a:r>
              <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rPr>
              <a:t>and their implementation</a:t>
            </a:r>
            <a:r>
              <a:rPr lang="en-US" sz="1000" dirty="0" smtClean="0">
                <a:solidFill>
                  <a:prstClr val="black"/>
                </a:solidFill>
                <a:latin typeface="Tw Cen MT" panose="020B0602020104020603" pitchFamily="34" charset="0"/>
              </a:rPr>
              <a:t>. </a:t>
            </a:r>
            <a:r>
              <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rPr>
              <a:t> The new stand which is going to be announced during midterm review on 18 October 2018 and 2019 Budget on 3 November 2018 would effect this initiative cause of action.</a:t>
            </a:r>
            <a:endParaRPr lang="en-US" sz="1000" baseline="0" dirty="0">
              <a:solidFill>
                <a:prstClr val="black"/>
              </a:solidFill>
              <a:latin typeface="Tw Cen MT" panose="020B06020201040206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Tw Cen MT" pitchFamily="34" charset="0"/>
                <a:ea typeface="+mn-ea"/>
                <a:cs typeface="+mn-cs"/>
              </a:rPr>
              <a:t>Domestic Sourcing </a:t>
            </a:r>
            <a:r>
              <a:rPr kumimoji="0" lang="en-US" sz="1000" b="1" i="0" u="none" strike="noStrike" kern="1200" cap="none" spc="0" normalizeH="0" baseline="0" noProof="0" dirty="0" err="1">
                <a:ln>
                  <a:noFill/>
                </a:ln>
                <a:solidFill>
                  <a:prstClr val="black"/>
                </a:solidFill>
                <a:effectLst/>
                <a:uLnTx/>
                <a:uFillTx/>
                <a:latin typeface="Tw Cen MT" pitchFamily="34" charset="0"/>
                <a:ea typeface="+mn-ea"/>
                <a:cs typeface="+mn-cs"/>
              </a:rPr>
              <a:t>Programme</a:t>
            </a:r>
            <a:r>
              <a:rPr kumimoji="0" lang="en-US" sz="1000" b="1" i="0" u="none" strike="noStrike" kern="1200" cap="none" spc="0" normalizeH="0" baseline="0" noProof="0" dirty="0">
                <a:ln>
                  <a:noFill/>
                </a:ln>
                <a:solidFill>
                  <a:prstClr val="black"/>
                </a:solidFill>
                <a:effectLst/>
                <a:uLnTx/>
                <a:uFillTx/>
                <a:latin typeface="Tw Cen MT" pitchFamily="34" charset="0"/>
                <a:ea typeface="+mn-ea"/>
                <a:cs typeface="+mn-cs"/>
              </a:rPr>
              <a:t> (DSP)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A business meeting was held between </a:t>
            </a:r>
            <a:r>
              <a:rPr kumimoji="0" lang="en-US" sz="10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8 project </a:t>
            </a:r>
            <a:r>
              <a:rPr kumimoji="0" lang="en-US" sz="1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owners and local goods and services providers on 28 March </a:t>
            </a:r>
            <a:r>
              <a:rPr kumimoji="0" lang="en-US" sz="10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2018 to </a:t>
            </a:r>
            <a:r>
              <a:rPr kumimoji="0" lang="en-US" sz="1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gauge projects owner’s interest in organizing a business matching/ DSP </a:t>
            </a:r>
            <a:r>
              <a:rPr kumimoji="0" lang="en-US" sz="10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for </a:t>
            </a:r>
            <a:r>
              <a:rPr kumimoji="0" lang="en-US" sz="1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related project. Out of </a:t>
            </a:r>
            <a:r>
              <a:rPr kumimoji="0" lang="en-US" sz="10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8 projects, 4 </a:t>
            </a:r>
            <a:r>
              <a:rPr kumimoji="0" lang="en-US" sz="1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projects </a:t>
            </a:r>
            <a:r>
              <a:rPr kumimoji="0" lang="en-US" sz="10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were identified to have several potential </a:t>
            </a:r>
            <a:r>
              <a:rPr kumimoji="0" lang="en-US" sz="1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areas to be matched up with local resource providers. </a:t>
            </a:r>
            <a:r>
              <a:rPr kumimoji="0" lang="en-US" sz="10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 The rest of 4 projects without potential for business matching are almost completed with most of the services providers and materials has been procured.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000" dirty="0">
              <a:solidFill>
                <a:prstClr val="black"/>
              </a:solidFill>
              <a:latin typeface="Tw Cen MT" panose="020B06020201040206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black"/>
                </a:solidFill>
                <a:effectLst/>
                <a:uLnTx/>
                <a:uFillTx/>
                <a:latin typeface="Tw Cen MT" panose="020B0602020104020603" pitchFamily="34" charset="0"/>
                <a:ea typeface="+mn-ea"/>
                <a:cs typeface="+mn-cs"/>
              </a:rPr>
              <a:t>Another specific meeting with related project</a:t>
            </a:r>
            <a:r>
              <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rPr>
              <a:t> owner held on 24 May 2018 (</a:t>
            </a:r>
            <a:r>
              <a:rPr kumimoji="0" lang="en-US" sz="1000" b="0" i="0" u="none" strike="noStrike" kern="1200" cap="none" spc="0" normalizeH="0" noProof="0" dirty="0" err="1" smtClean="0">
                <a:ln>
                  <a:noFill/>
                </a:ln>
                <a:solidFill>
                  <a:prstClr val="black"/>
                </a:solidFill>
                <a:effectLst/>
                <a:uLnTx/>
                <a:uFillTx/>
                <a:latin typeface="Tw Cen MT" panose="020B0602020104020603" pitchFamily="34" charset="0"/>
                <a:ea typeface="+mn-ea"/>
                <a:cs typeface="+mn-cs"/>
              </a:rPr>
              <a:t>Lendlease</a:t>
            </a:r>
            <a:r>
              <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rPr>
              <a:t>) to identified details on potential opportunities. Another direct business matching has been made between </a:t>
            </a:r>
            <a:r>
              <a:rPr kumimoji="0" lang="en-US" sz="1000" b="0" i="0" u="none" strike="noStrike" kern="1200" cap="none" spc="0" normalizeH="0" noProof="0" dirty="0" err="1" smtClean="0">
                <a:ln>
                  <a:noFill/>
                </a:ln>
                <a:solidFill>
                  <a:prstClr val="black"/>
                </a:solidFill>
                <a:effectLst/>
                <a:uLnTx/>
                <a:uFillTx/>
                <a:latin typeface="Tw Cen MT" panose="020B0602020104020603" pitchFamily="34" charset="0"/>
                <a:ea typeface="+mn-ea"/>
                <a:cs typeface="+mn-cs"/>
              </a:rPr>
              <a:t>Lendlease</a:t>
            </a:r>
            <a:r>
              <a:rPr kumimoji="0" lang="en-US" sz="1000" b="0" i="0" u="none" strike="noStrike" kern="1200" cap="none" spc="0" normalizeH="0" noProof="0" dirty="0" smtClean="0">
                <a:ln>
                  <a:noFill/>
                </a:ln>
                <a:solidFill>
                  <a:prstClr val="black"/>
                </a:solidFill>
                <a:effectLst/>
                <a:uLnTx/>
                <a:uFillTx/>
                <a:latin typeface="Tw Cen MT" panose="020B0602020104020603" pitchFamily="34" charset="0"/>
                <a:ea typeface="+mn-ea"/>
                <a:cs typeface="+mn-cs"/>
              </a:rPr>
              <a:t> and related resource providers in July 2018.</a:t>
            </a:r>
            <a:endParaRPr kumimoji="0" lang="en-US" sz="10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endParaRPr>
          </a:p>
        </p:txBody>
      </p:sp>
      <p:sp>
        <p:nvSpPr>
          <p:cNvPr id="5" name="Rectangle 4"/>
          <p:cNvSpPr/>
          <p:nvPr/>
        </p:nvSpPr>
        <p:spPr>
          <a:xfrm>
            <a:off x="2110332" y="63798"/>
            <a:ext cx="2091535" cy="307777"/>
          </a:xfrm>
          <a:prstGeom prst="rect">
            <a:avLst/>
          </a:prstGeom>
          <a:ln>
            <a:noFill/>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1400" b="1" i="0" u="none" strike="noStrike" kern="1200" cap="none" spc="0" normalizeH="0" baseline="0" noProof="0" dirty="0" smtClean="0">
                <a:ln>
                  <a:noFill/>
                </a:ln>
                <a:solidFill>
                  <a:srgbClr val="5B9BD5">
                    <a:lumMod val="75000"/>
                  </a:srgbClr>
                </a:solidFill>
                <a:effectLst/>
                <a:uLnTx/>
                <a:uFillTx/>
                <a:latin typeface="Tw Cen MT" panose="020B0602020104020603" pitchFamily="34" charset="0"/>
                <a:ea typeface="+mn-ea"/>
                <a:cs typeface="+mn-cs"/>
              </a:rPr>
              <a:t>INTERNATIONALISATION</a:t>
            </a:r>
            <a:endParaRPr kumimoji="0" lang="ms-MY" sz="1400" b="1" i="0" u="none" strike="noStrike" kern="1200" cap="none" spc="0" normalizeH="0" baseline="0" noProof="0" dirty="0">
              <a:ln>
                <a:noFill/>
              </a:ln>
              <a:solidFill>
                <a:srgbClr val="5B9BD5">
                  <a:lumMod val="75000"/>
                </a:srgbClr>
              </a:solidFill>
              <a:effectLst/>
              <a:uLnTx/>
              <a:uFillTx/>
              <a:latin typeface="Tw Cen MT" panose="020B0602020104020603" pitchFamily="34" charset="0"/>
              <a:ea typeface="+mn-ea"/>
              <a:cs typeface="+mn-cs"/>
            </a:endParaRPr>
          </a:p>
        </p:txBody>
      </p:sp>
      <p:sp>
        <p:nvSpPr>
          <p:cNvPr id="10" name="Rectangle 9"/>
          <p:cNvSpPr/>
          <p:nvPr/>
        </p:nvSpPr>
        <p:spPr>
          <a:xfrm>
            <a:off x="180761" y="-74431"/>
            <a:ext cx="2052076" cy="523220"/>
          </a:xfrm>
          <a:prstGeom prst="rect">
            <a:avLst/>
          </a:prstGeom>
          <a:ln>
            <a:no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mn-cs"/>
              </a:rPr>
              <a:t>KPI </a:t>
            </a:r>
            <a:r>
              <a:rPr kumimoji="0" lang="ms-MY" sz="2800" b="1" i="0" u="none" strike="noStrike" kern="1200" cap="none" spc="0" normalizeH="0" baseline="0" noProof="0" smtClean="0">
                <a:ln>
                  <a:noFill/>
                </a:ln>
                <a:solidFill>
                  <a:prstClr val="white"/>
                </a:solidFill>
                <a:effectLst/>
                <a:uLnTx/>
                <a:uFillTx/>
                <a:latin typeface="Bookman Old Style" pitchFamily="18" charset="0"/>
                <a:ea typeface="+mn-ea"/>
                <a:cs typeface="+mn-cs"/>
              </a:rPr>
              <a:t>I</a:t>
            </a:r>
            <a:r>
              <a:rPr kumimoji="0" lang="ms-MY" sz="2800" b="1" i="0" u="none" strike="noStrike" kern="1200" cap="none" spc="0" normalizeH="0" baseline="0" noProof="0" smtClean="0">
                <a:ln>
                  <a:noFill/>
                </a:ln>
                <a:solidFill>
                  <a:prstClr val="white"/>
                </a:solidFill>
                <a:effectLst/>
                <a:uLnTx/>
                <a:uFillTx/>
                <a:latin typeface="Tw Cen MT" panose="020B0602020104020603" pitchFamily="34" charset="0"/>
                <a:ea typeface="+mn-ea"/>
                <a:cs typeface="+mn-cs"/>
              </a:rPr>
              <a:t>5-133</a:t>
            </a:r>
            <a:endParaRPr kumimoji="0" lang="ms-MY"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TextBox 14"/>
          <p:cNvSpPr txBox="1"/>
          <p:nvPr/>
        </p:nvSpPr>
        <p:spPr>
          <a:xfrm>
            <a:off x="0" y="4316235"/>
            <a:ext cx="6858000" cy="230832"/>
          </a:xfrm>
          <a:prstGeom prst="rect">
            <a:avLst/>
          </a:prstGeom>
          <a:solidFill>
            <a:schemeClr val="accent1">
              <a:lumMod val="7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rPr>
              <a:t>PROGRESS REPORT UNTIL Q3 2018</a:t>
            </a:r>
            <a:endParaRPr kumimoji="0" lang="en-MY"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endParaRPr>
          </a:p>
        </p:txBody>
      </p:sp>
      <p:sp>
        <p:nvSpPr>
          <p:cNvPr id="16" name="TextBox 15"/>
          <p:cNvSpPr txBox="1"/>
          <p:nvPr/>
        </p:nvSpPr>
        <p:spPr>
          <a:xfrm>
            <a:off x="0" y="1821122"/>
            <a:ext cx="6858000" cy="230832"/>
          </a:xfrm>
          <a:prstGeom prst="rect">
            <a:avLst/>
          </a:prstGeom>
          <a:solidFill>
            <a:schemeClr val="accent1">
              <a:lumMod val="7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rPr>
              <a:t>ANNUAL TARGET</a:t>
            </a:r>
            <a:endParaRPr kumimoji="0" lang="en-MY" sz="900" b="1" i="0" u="none" strike="noStrike" kern="1200" cap="none" spc="0" normalizeH="0" baseline="0" noProof="0" dirty="0" smtClean="0">
              <a:ln>
                <a:noFill/>
              </a:ln>
              <a:solidFill>
                <a:prstClr val="white"/>
              </a:solidFill>
              <a:effectLst/>
              <a:uLnTx/>
              <a:uFillTx/>
              <a:latin typeface="Tw Cen MT" panose="020B0602020104020603" pitchFamily="34" charset="0"/>
              <a:ea typeface="+mn-ea"/>
              <a:cs typeface="+mn-cs"/>
            </a:endParaRPr>
          </a:p>
        </p:txBody>
      </p:sp>
    </p:spTree>
    <p:extLst>
      <p:ext uri="{BB962C8B-B14F-4D97-AF65-F5344CB8AC3E}">
        <p14:creationId xmlns:p14="http://schemas.microsoft.com/office/powerpoint/2010/main" val="881302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14161</TotalTime>
  <Words>3396</Words>
  <Application>Microsoft Office PowerPoint</Application>
  <PresentationFormat>A4 Paper (210x297 mm)</PresentationFormat>
  <Paragraphs>518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Nisrinah Mat Kail</dc:creator>
  <cp:lastModifiedBy>CIDB</cp:lastModifiedBy>
  <cp:revision>256</cp:revision>
  <cp:lastPrinted>2018-10-05T00:59:24Z</cp:lastPrinted>
  <dcterms:created xsi:type="dcterms:W3CDTF">2017-12-19T05:02:18Z</dcterms:created>
  <dcterms:modified xsi:type="dcterms:W3CDTF">2018-11-23T02:34:00Z</dcterms:modified>
</cp:coreProperties>
</file>