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25" r:id="rId2"/>
    <p:sldId id="323" r:id="rId3"/>
    <p:sldId id="324" r:id="rId4"/>
    <p:sldId id="317" r:id="rId5"/>
    <p:sldId id="326" r:id="rId6"/>
    <p:sldId id="318" r:id="rId7"/>
    <p:sldId id="319" r:id="rId8"/>
    <p:sldId id="320" r:id="rId9"/>
  </p:sldIdLst>
  <p:sldSz cx="6858000" cy="9906000" type="A4"/>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guide id="3" pos="26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008080"/>
    <a:srgbClr val="339933"/>
    <a:srgbClr val="009900"/>
    <a:srgbClr val="008000"/>
    <a:srgbClr val="FF3300"/>
    <a:srgbClr val="356A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showGuides="1">
      <p:cViewPr>
        <p:scale>
          <a:sx n="90" d="100"/>
          <a:sy n="90" d="100"/>
        </p:scale>
        <p:origin x="1362" y="-2370"/>
      </p:cViewPr>
      <p:guideLst>
        <p:guide orient="horz" pos="3120"/>
        <p:guide pos="2160"/>
        <p:guide pos="261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31/12/2018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90479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31/12/2018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784319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31/12/2018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8387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31/12/2018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362412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ACADDCD-F0B0-4023-B01F-2161B4D109FB}" type="datetimeFigureOut">
              <a:rPr lang="ms-MY" smtClean="0"/>
              <a:pPr/>
              <a:t>31/12/2018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372694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ACADDCD-F0B0-4023-B01F-2161B4D109FB}" type="datetimeFigureOut">
              <a:rPr lang="ms-MY" smtClean="0"/>
              <a:pPr/>
              <a:t>31/12/2018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7268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ACADDCD-F0B0-4023-B01F-2161B4D109FB}" type="datetimeFigureOut">
              <a:rPr lang="ms-MY" smtClean="0"/>
              <a:pPr/>
              <a:t>31/12/2018</a:t>
            </a:fld>
            <a:endParaRPr lang="ms-MY"/>
          </a:p>
        </p:txBody>
      </p:sp>
      <p:sp>
        <p:nvSpPr>
          <p:cNvPr id="8" name="Footer Placeholder 7"/>
          <p:cNvSpPr>
            <a:spLocks noGrp="1"/>
          </p:cNvSpPr>
          <p:nvPr>
            <p:ph type="ftr" sz="quarter" idx="11"/>
          </p:nvPr>
        </p:nvSpPr>
        <p:spPr/>
        <p:txBody>
          <a:bodyPr/>
          <a:lstStyle/>
          <a:p>
            <a:endParaRPr lang="ms-MY"/>
          </a:p>
        </p:txBody>
      </p:sp>
      <p:sp>
        <p:nvSpPr>
          <p:cNvPr id="9" name="Slide Number Placeholder 8"/>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2811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ACADDCD-F0B0-4023-B01F-2161B4D109FB}" type="datetimeFigureOut">
              <a:rPr lang="ms-MY" smtClean="0"/>
              <a:pPr/>
              <a:t>31/12/2018</a:t>
            </a:fld>
            <a:endParaRPr lang="ms-MY"/>
          </a:p>
        </p:txBody>
      </p:sp>
      <p:sp>
        <p:nvSpPr>
          <p:cNvPr id="4" name="Footer Placeholder 3"/>
          <p:cNvSpPr>
            <a:spLocks noGrp="1"/>
          </p:cNvSpPr>
          <p:nvPr>
            <p:ph type="ftr" sz="quarter" idx="11"/>
          </p:nvPr>
        </p:nvSpPr>
        <p:spPr/>
        <p:txBody>
          <a:bodyPr/>
          <a:lstStyle/>
          <a:p>
            <a:endParaRPr lang="ms-MY"/>
          </a:p>
        </p:txBody>
      </p:sp>
      <p:sp>
        <p:nvSpPr>
          <p:cNvPr id="5" name="Slide Number Placeholder 4"/>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296048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ADDCD-F0B0-4023-B01F-2161B4D109FB}" type="datetimeFigureOut">
              <a:rPr lang="ms-MY" smtClean="0"/>
              <a:pPr/>
              <a:t>31/12/2018</a:t>
            </a:fld>
            <a:endParaRPr lang="ms-MY"/>
          </a:p>
        </p:txBody>
      </p:sp>
      <p:sp>
        <p:nvSpPr>
          <p:cNvPr id="3" name="Footer Placeholder 2"/>
          <p:cNvSpPr>
            <a:spLocks noGrp="1"/>
          </p:cNvSpPr>
          <p:nvPr>
            <p:ph type="ftr" sz="quarter" idx="11"/>
          </p:nvPr>
        </p:nvSpPr>
        <p:spPr/>
        <p:txBody>
          <a:bodyPr/>
          <a:lstStyle/>
          <a:p>
            <a:endParaRPr lang="ms-MY"/>
          </a:p>
        </p:txBody>
      </p:sp>
      <p:sp>
        <p:nvSpPr>
          <p:cNvPr id="4" name="Slide Number Placeholder 3"/>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374708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DACADDCD-F0B0-4023-B01F-2161B4D109FB}" type="datetimeFigureOut">
              <a:rPr lang="ms-MY" smtClean="0"/>
              <a:pPr/>
              <a:t>31/12/2018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66703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DACADDCD-F0B0-4023-B01F-2161B4D109FB}" type="datetimeFigureOut">
              <a:rPr lang="ms-MY" smtClean="0"/>
              <a:pPr/>
              <a:t>31/12/2018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97764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ACADDCD-F0B0-4023-B01F-2161B4D109FB}" type="datetimeFigureOut">
              <a:rPr lang="ms-MY" smtClean="0"/>
              <a:pPr/>
              <a:t>31/12/2018</a:t>
            </a:fld>
            <a:endParaRPr lang="ms-MY"/>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ms-MY"/>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EB9B8DE-906F-438B-A45B-5C9B1DA7FB74}" type="slidenum">
              <a:rPr lang="ms-MY" smtClean="0"/>
              <a:pPr/>
              <a:t>‹#›</a:t>
            </a:fld>
            <a:endParaRPr lang="ms-MY"/>
          </a:p>
        </p:txBody>
      </p:sp>
    </p:spTree>
    <p:extLst>
      <p:ext uri="{BB962C8B-B14F-4D97-AF65-F5344CB8AC3E}">
        <p14:creationId xmlns:p14="http://schemas.microsoft.com/office/powerpoint/2010/main" val="14471311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www.mybimcentre.com.my/product-category/training/bim-module-trainin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mybimcentre.com.my/knowledge-base/"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www.mybimcentre.com.my/"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www.mybimcentre.com.my/"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Jasni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JKR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02621"/>
          <a:ext cx="4593266" cy="131375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40% of public project above RM100Mn use BIM level 2 by Q1 2019</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P4a - Facilitate BIM adoption in construction industry via regulation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P4-069</a:t>
            </a:r>
            <a:endParaRPr lang="ms-MY" sz="2800" dirty="0">
              <a:solidFill>
                <a:schemeClr val="bg1"/>
              </a:solidFill>
            </a:endParaRPr>
          </a:p>
        </p:txBody>
      </p:sp>
      <p:sp>
        <p:nvSpPr>
          <p:cNvPr id="15" name="TextBox 14"/>
          <p:cNvSpPr txBox="1"/>
          <p:nvPr/>
        </p:nvSpPr>
        <p:spPr>
          <a:xfrm>
            <a:off x="0" y="3716049"/>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Q3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1502129247"/>
              </p:ext>
            </p:extLst>
          </p:nvPr>
        </p:nvGraphicFramePr>
        <p:xfrm>
          <a:off x="2" y="2063918"/>
          <a:ext cx="6858000" cy="162331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39702">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92866">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297124">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25755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231F20"/>
                          </a:solidFill>
                          <a:latin typeface="Tw Cen MT" pitchFamily="34" charset="0"/>
                        </a:rPr>
                        <a:t>BIM Level 1 implemented at JKR level</a:t>
                      </a:r>
                      <a:endParaRPr lang="ms-MY" sz="900" dirty="0" smtClean="0">
                        <a:solidFill>
                          <a:srgbClr val="FF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231F20"/>
                          </a:solidFill>
                          <a:latin typeface="Tw Cen MT" pitchFamily="34" charset="0"/>
                        </a:rPr>
                        <a:t>BIM transformation fund for contractor &amp; consultant secured from EPU</a:t>
                      </a:r>
                    </a:p>
                    <a:p>
                      <a:pPr>
                        <a:lnSpc>
                          <a:spcPct val="100000"/>
                        </a:lnSpc>
                        <a:defRPr/>
                      </a:pPr>
                      <a:endParaRPr lang="en-US" sz="900" dirty="0" smtClean="0">
                        <a:solidFill>
                          <a:srgbClr val="231F20"/>
                        </a:solidFill>
                        <a:latin typeface="Tw Cen MT" pitchFamily="34" charset="0"/>
                      </a:endParaRPr>
                    </a:p>
                    <a:p>
                      <a:pPr>
                        <a:lnSpc>
                          <a:spcPct val="100000"/>
                        </a:lnSpc>
                        <a:defRPr/>
                      </a:pPr>
                      <a:r>
                        <a:rPr lang="en-US" sz="900" dirty="0" smtClean="0">
                          <a:solidFill>
                            <a:srgbClr val="231F20"/>
                          </a:solidFill>
                          <a:latin typeface="Tw Cen MT" pitchFamily="34" charset="0"/>
                        </a:rPr>
                        <a:t>BIM  Level 2 implemented by JKR</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231F20"/>
                          </a:solidFill>
                          <a:latin typeface="Tw Cen MT" pitchFamily="34" charset="0"/>
                        </a:rPr>
                        <a:t>Circular on BIM implementation for above 100mn project  issued by JKR and MOF</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40% of public projects above RM100mn use BIM Level 2</a:t>
                      </a:r>
                      <a:endParaRPr lang="ms-MY" sz="900" dirty="0" smtClean="0">
                        <a:solidFill>
                          <a:srgbClr val="231F2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12" name="Rectangle 11"/>
          <p:cNvSpPr/>
          <p:nvPr/>
        </p:nvSpPr>
        <p:spPr>
          <a:xfrm>
            <a:off x="1" y="3916392"/>
            <a:ext cx="6857999" cy="5954773"/>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p:cNvSpPr txBox="1"/>
          <p:nvPr/>
        </p:nvSpPr>
        <p:spPr>
          <a:xfrm>
            <a:off x="0" y="3935896"/>
            <a:ext cx="6864535" cy="5786199"/>
          </a:xfrm>
          <a:prstGeom prst="rect">
            <a:avLst/>
          </a:prstGeom>
          <a:noFill/>
        </p:spPr>
        <p:txBody>
          <a:bodyPr wrap="square" rtlCol="0">
            <a:spAutoFit/>
          </a:bodyPr>
          <a:lstStyle/>
          <a:p>
            <a:r>
              <a:rPr lang="en-US" sz="1000" dirty="0" smtClean="0">
                <a:latin typeface="Tw Cen MT" panose="020B0602020104020603" pitchFamily="34" charset="0"/>
              </a:rPr>
              <a:t>This KPI is under the purview of IWG11.</a:t>
            </a:r>
          </a:p>
          <a:p>
            <a:pPr>
              <a:tabLst>
                <a:tab pos="3054350" algn="l"/>
              </a:tabLst>
            </a:pPr>
            <a:r>
              <a:rPr lang="en-US" sz="1000" dirty="0" smtClean="0">
                <a:latin typeface="Tw Cen MT" panose="020B0602020104020603" pitchFamily="34" charset="0"/>
              </a:rPr>
              <a:t>Definition of BIM Level 1 - Single disciplinary use of object based 3D modelling within one discipline.</a:t>
            </a:r>
          </a:p>
          <a:p>
            <a:pPr>
              <a:tabLst>
                <a:tab pos="3054350" algn="l"/>
              </a:tabLst>
            </a:pPr>
            <a:endParaRPr lang="en-US" sz="500" dirty="0" smtClean="0">
              <a:latin typeface="Tw Cen MT" panose="020B0602020104020603" pitchFamily="34" charset="0"/>
            </a:endParaRPr>
          </a:p>
          <a:p>
            <a:pPr>
              <a:tabLst>
                <a:tab pos="3054350" algn="l"/>
              </a:tabLst>
            </a:pPr>
            <a:r>
              <a:rPr lang="en-US" sz="1000" b="1" dirty="0" smtClean="0">
                <a:latin typeface="Tw Cen MT" panose="020B0602020104020603" pitchFamily="34" charset="0"/>
              </a:rPr>
              <a:t>BIM Level 1 implementation</a:t>
            </a:r>
          </a:p>
          <a:p>
            <a:pPr>
              <a:tabLst>
                <a:tab pos="3054350" algn="l"/>
              </a:tabLst>
            </a:pPr>
            <a:r>
              <a:rPr lang="en-US" sz="1000" dirty="0" smtClean="0">
                <a:latin typeface="Tw Cen MT" panose="020B0602020104020603" pitchFamily="34" charset="0"/>
              </a:rPr>
              <a:t>BIM Level 1 implemented by JKR in 2016 for the following projects :</a:t>
            </a:r>
          </a:p>
          <a:p>
            <a:pPr marL="182563" indent="-182563">
              <a:buFontTx/>
              <a:buAutoNum type="arabicParenR"/>
              <a:tabLst>
                <a:tab pos="3054350" algn="l"/>
              </a:tabLst>
            </a:pPr>
            <a:r>
              <a:rPr lang="en-US" sz="1000" dirty="0" err="1" smtClean="0">
                <a:latin typeface="Tw Cen MT" panose="020B0602020104020603" pitchFamily="34" charset="0"/>
              </a:rPr>
              <a:t>Sekolah</a:t>
            </a:r>
            <a:r>
              <a:rPr lang="en-US" sz="1000" dirty="0" smtClean="0">
                <a:latin typeface="Tw Cen MT" panose="020B0602020104020603" pitchFamily="34" charset="0"/>
              </a:rPr>
              <a:t> </a:t>
            </a:r>
            <a:r>
              <a:rPr lang="en-US" sz="1000" dirty="0" err="1" smtClean="0">
                <a:latin typeface="Tw Cen MT" panose="020B0602020104020603" pitchFamily="34" charset="0"/>
              </a:rPr>
              <a:t>Kebangsaan</a:t>
            </a:r>
            <a:r>
              <a:rPr lang="en-US" sz="1000" dirty="0" smtClean="0">
                <a:latin typeface="Tw Cen MT" panose="020B0602020104020603" pitchFamily="34" charset="0"/>
              </a:rPr>
              <a:t> </a:t>
            </a:r>
            <a:r>
              <a:rPr lang="en-US" sz="1000" dirty="0" err="1" smtClean="0">
                <a:latin typeface="Tw Cen MT" panose="020B0602020104020603" pitchFamily="34" charset="0"/>
              </a:rPr>
              <a:t>Meru</a:t>
            </a:r>
            <a:r>
              <a:rPr lang="en-US" sz="1000" dirty="0" smtClean="0">
                <a:latin typeface="Tw Cen MT" panose="020B0602020104020603" pitchFamily="34" charset="0"/>
              </a:rPr>
              <a:t> Raya, Ipoh, Perak (Blok </a:t>
            </a:r>
            <a:r>
              <a:rPr lang="en-US" sz="1000" dirty="0" err="1" smtClean="0">
                <a:latin typeface="Tw Cen MT" panose="020B0602020104020603" pitchFamily="34" charset="0"/>
              </a:rPr>
              <a:t>Akademik</a:t>
            </a:r>
            <a:r>
              <a:rPr lang="en-US" sz="1000" dirty="0" smtClean="0">
                <a:latin typeface="Tw Cen MT" panose="020B0602020104020603" pitchFamily="34" charset="0"/>
              </a:rPr>
              <a:t> </a:t>
            </a:r>
            <a:r>
              <a:rPr lang="en-US" sz="1000" dirty="0" err="1" smtClean="0">
                <a:latin typeface="Tw Cen MT" panose="020B0602020104020603" pitchFamily="34" charset="0"/>
              </a:rPr>
              <a:t>dan</a:t>
            </a:r>
            <a:r>
              <a:rPr lang="en-US" sz="1000" dirty="0" smtClean="0">
                <a:latin typeface="Tw Cen MT" panose="020B0602020104020603" pitchFamily="34" charset="0"/>
              </a:rPr>
              <a:t> </a:t>
            </a:r>
            <a:r>
              <a:rPr lang="en-US" sz="1000" dirty="0" err="1" smtClean="0">
                <a:latin typeface="Tw Cen MT" panose="020B0602020104020603" pitchFamily="34" charset="0"/>
              </a:rPr>
              <a:t>kantin</a:t>
            </a:r>
            <a:r>
              <a:rPr lang="en-US" sz="1000" dirty="0" smtClean="0">
                <a:latin typeface="Tw Cen MT" panose="020B0602020104020603" pitchFamily="34" charset="0"/>
              </a:rPr>
              <a:t>)</a:t>
            </a:r>
          </a:p>
          <a:p>
            <a:pPr marL="182563" indent="-182563">
              <a:buAutoNum type="arabicParenR"/>
              <a:tabLst>
                <a:tab pos="3054350" algn="l"/>
              </a:tabLst>
            </a:pPr>
            <a:r>
              <a:rPr lang="en-US" sz="1000" dirty="0" smtClean="0">
                <a:latin typeface="Tw Cen MT" panose="020B0602020104020603" pitchFamily="34" charset="0"/>
              </a:rPr>
              <a:t>SK </a:t>
            </a:r>
            <a:r>
              <a:rPr lang="en-US" sz="1000" dirty="0" err="1" smtClean="0">
                <a:latin typeface="Tw Cen MT" panose="020B0602020104020603" pitchFamily="34" charset="0"/>
              </a:rPr>
              <a:t>Tanjung</a:t>
            </a:r>
            <a:r>
              <a:rPr lang="en-US" sz="1000" dirty="0" smtClean="0">
                <a:latin typeface="Tw Cen MT" panose="020B0602020104020603" pitchFamily="34" charset="0"/>
              </a:rPr>
              <a:t> </a:t>
            </a:r>
            <a:r>
              <a:rPr lang="en-US" sz="1000" dirty="0" err="1" smtClean="0">
                <a:latin typeface="Tw Cen MT" panose="020B0602020104020603" pitchFamily="34" charset="0"/>
              </a:rPr>
              <a:t>Minyak</a:t>
            </a:r>
            <a:r>
              <a:rPr lang="en-US" sz="1000" dirty="0" smtClean="0">
                <a:latin typeface="Tw Cen MT" panose="020B0602020104020603" pitchFamily="34" charset="0"/>
              </a:rPr>
              <a:t> 2 Melaka (Blok </a:t>
            </a:r>
            <a:r>
              <a:rPr lang="en-US" sz="1000" dirty="0" err="1" smtClean="0">
                <a:latin typeface="Tw Cen MT" panose="020B0602020104020603" pitchFamily="34" charset="0"/>
              </a:rPr>
              <a:t>Akademik</a:t>
            </a:r>
            <a:r>
              <a:rPr lang="en-US" sz="1000" dirty="0" smtClean="0">
                <a:latin typeface="Tw Cen MT" panose="020B0602020104020603" pitchFamily="34" charset="0"/>
              </a:rPr>
              <a:t>)</a:t>
            </a:r>
          </a:p>
          <a:p>
            <a:pPr marL="182563" indent="-182563">
              <a:buAutoNum type="arabicParenR"/>
              <a:tabLst>
                <a:tab pos="3054350" algn="l"/>
              </a:tabLst>
            </a:pPr>
            <a:r>
              <a:rPr lang="en-US" sz="1000" dirty="0" err="1" smtClean="0">
                <a:latin typeface="Tw Cen MT" panose="020B0602020104020603" pitchFamily="34" charset="0"/>
              </a:rPr>
              <a:t>Makmal</a:t>
            </a:r>
            <a:r>
              <a:rPr lang="en-US" sz="1000" dirty="0" smtClean="0">
                <a:latin typeface="Tw Cen MT" panose="020B0602020104020603" pitchFamily="34" charset="0"/>
              </a:rPr>
              <a:t> </a:t>
            </a:r>
            <a:r>
              <a:rPr lang="en-US" sz="1000" dirty="0" err="1" smtClean="0">
                <a:latin typeface="Tw Cen MT" panose="020B0602020104020603" pitchFamily="34" charset="0"/>
              </a:rPr>
              <a:t>Sains</a:t>
            </a:r>
            <a:r>
              <a:rPr lang="en-US" sz="1000" dirty="0" smtClean="0">
                <a:latin typeface="Tw Cen MT" panose="020B0602020104020603" pitchFamily="34" charset="0"/>
              </a:rPr>
              <a:t> </a:t>
            </a:r>
            <a:r>
              <a:rPr lang="en-US" sz="1000" dirty="0" err="1" smtClean="0">
                <a:latin typeface="Tw Cen MT" panose="020B0602020104020603" pitchFamily="34" charset="0"/>
              </a:rPr>
              <a:t>Kolej</a:t>
            </a:r>
            <a:r>
              <a:rPr lang="en-US" sz="1000" dirty="0" smtClean="0">
                <a:latin typeface="Tw Cen MT" panose="020B0602020104020603" pitchFamily="34" charset="0"/>
              </a:rPr>
              <a:t> Mara </a:t>
            </a:r>
            <a:r>
              <a:rPr lang="en-US" sz="1000" dirty="0" err="1" smtClean="0">
                <a:latin typeface="Tw Cen MT" panose="020B0602020104020603" pitchFamily="34" charset="0"/>
              </a:rPr>
              <a:t>Banting</a:t>
            </a:r>
            <a:r>
              <a:rPr lang="en-US" sz="1000" dirty="0" smtClean="0">
                <a:latin typeface="Tw Cen MT" panose="020B0602020104020603" pitchFamily="34" charset="0"/>
              </a:rPr>
              <a:t>, Selangor</a:t>
            </a:r>
          </a:p>
          <a:p>
            <a:pPr>
              <a:tabLst>
                <a:tab pos="3054350" algn="l"/>
              </a:tabLst>
            </a:pPr>
            <a:endParaRPr lang="en-US" sz="500" dirty="0" smtClean="0">
              <a:latin typeface="Tw Cen MT" panose="020B0602020104020603" pitchFamily="34" charset="0"/>
            </a:endParaRPr>
          </a:p>
          <a:p>
            <a:pPr>
              <a:tabLst>
                <a:tab pos="3054350" algn="l"/>
              </a:tabLst>
            </a:pPr>
            <a:r>
              <a:rPr lang="en-US" sz="1000" b="1" dirty="0" smtClean="0">
                <a:latin typeface="Tw Cen MT" panose="020B0602020104020603" pitchFamily="34" charset="0"/>
              </a:rPr>
              <a:t>BIM Transformation Fund</a:t>
            </a:r>
          </a:p>
          <a:p>
            <a:pPr>
              <a:tabLst>
                <a:tab pos="3054350" algn="l"/>
              </a:tabLst>
            </a:pPr>
            <a:r>
              <a:rPr lang="en-US" sz="1000" dirty="0" smtClean="0">
                <a:latin typeface="Tw Cen MT" panose="020B0602020104020603" pitchFamily="34" charset="0"/>
              </a:rPr>
              <a:t>By December 2017, CIDB has allocated a budget of RM 1,068,050.00 for consultants and contractors involved in BIM’s project.</a:t>
            </a:r>
          </a:p>
          <a:p>
            <a:pPr>
              <a:tabLst>
                <a:tab pos="3054350" algn="l"/>
              </a:tabLst>
            </a:pPr>
            <a:r>
              <a:rPr lang="en-US" sz="1000" dirty="0" smtClean="0">
                <a:latin typeface="Tw Cen MT" panose="020B0602020104020603" pitchFamily="34" charset="0"/>
              </a:rPr>
              <a:t>A total of 25 companies will be receiving the RM33k incentive in the form of 3 Autodesk AEC license valid for one year and 3 free training seats for related </a:t>
            </a:r>
            <a:r>
              <a:rPr lang="en-US" sz="1000" dirty="0" err="1" smtClean="0">
                <a:latin typeface="Tw Cen MT" panose="020B0602020104020603" pitchFamily="34" charset="0"/>
              </a:rPr>
              <a:t>myBIM</a:t>
            </a:r>
            <a:r>
              <a:rPr lang="en-US" sz="1000" dirty="0" smtClean="0">
                <a:latin typeface="Tw Cen MT" panose="020B0602020104020603" pitchFamily="34" charset="0"/>
              </a:rPr>
              <a:t> training programs. 3 Autodesk AEC license was submitted to 25 companies on 25 May 2018. </a:t>
            </a:r>
          </a:p>
          <a:p>
            <a:pPr>
              <a:tabLst>
                <a:tab pos="3054350" algn="l"/>
              </a:tabLst>
            </a:pPr>
            <a:endParaRPr lang="en-US" sz="500" dirty="0">
              <a:latin typeface="Tw Cen MT" panose="020B0602020104020603" pitchFamily="34" charset="0"/>
            </a:endParaRPr>
          </a:p>
          <a:p>
            <a:r>
              <a:rPr lang="en-US" sz="1000" dirty="0" smtClean="0">
                <a:latin typeface="Tw Cen MT" panose="020B0602020104020603" pitchFamily="34" charset="0"/>
              </a:rPr>
              <a:t>8 </a:t>
            </a:r>
            <a:r>
              <a:rPr lang="en-US" sz="1000" dirty="0">
                <a:latin typeface="Tw Cen MT" panose="020B0602020104020603" pitchFamily="34" charset="0"/>
              </a:rPr>
              <a:t>public </a:t>
            </a:r>
            <a:r>
              <a:rPr lang="en-US" sz="1000" dirty="0" smtClean="0">
                <a:latin typeface="Tw Cen MT" panose="020B0602020104020603" pitchFamily="34" charset="0"/>
              </a:rPr>
              <a:t>projects have been </a:t>
            </a:r>
            <a:r>
              <a:rPr lang="en-US" sz="1000" dirty="0">
                <a:latin typeface="Tw Cen MT" panose="020B0602020104020603" pitchFamily="34" charset="0"/>
              </a:rPr>
              <a:t>selected to receive BIM transformation </a:t>
            </a:r>
            <a:r>
              <a:rPr lang="en-US" sz="1000" dirty="0" smtClean="0">
                <a:latin typeface="Tw Cen MT" panose="020B0602020104020603" pitchFamily="34" charset="0"/>
              </a:rPr>
              <a:t>fund</a:t>
            </a:r>
            <a:r>
              <a:rPr lang="en-US" sz="1000" dirty="0">
                <a:latin typeface="Tw Cen MT" panose="020B0602020104020603" pitchFamily="34" charset="0"/>
              </a:rPr>
              <a:t> </a:t>
            </a:r>
            <a:r>
              <a:rPr lang="en-US" sz="1000" dirty="0" smtClean="0">
                <a:latin typeface="Tw Cen MT" panose="020B0602020104020603" pitchFamily="34" charset="0"/>
              </a:rPr>
              <a:t>are as follows. </a:t>
            </a:r>
            <a:r>
              <a:rPr lang="en-US" sz="1000" dirty="0">
                <a:latin typeface="Tw Cen MT" panose="020B0602020104020603" pitchFamily="34" charset="0"/>
              </a:rPr>
              <a:t>Recipient consists of contractor, architect, C&amp;S and M&amp;E. </a:t>
            </a:r>
          </a:p>
          <a:p>
            <a:pPr marL="228600" indent="-228600">
              <a:buFont typeface="+mj-lt"/>
              <a:buAutoNum type="arabicPeriod"/>
            </a:pPr>
            <a:r>
              <a:rPr lang="en-US" sz="1000" dirty="0" smtClean="0">
                <a:latin typeface="Tw Cen MT" panose="020B0602020104020603" pitchFamily="34" charset="0"/>
              </a:rPr>
              <a:t>Hospital </a:t>
            </a:r>
            <a:r>
              <a:rPr lang="en-US" sz="1000" dirty="0" err="1">
                <a:latin typeface="Tw Cen MT" panose="020B0602020104020603" pitchFamily="34" charset="0"/>
              </a:rPr>
              <a:t>Kemaman</a:t>
            </a:r>
            <a:endParaRPr lang="en-US" sz="1000" dirty="0">
              <a:latin typeface="Tw Cen MT" panose="020B0602020104020603" pitchFamily="34" charset="0"/>
            </a:endParaRPr>
          </a:p>
          <a:p>
            <a:pPr marL="228600" indent="-228600">
              <a:buFont typeface="+mj-lt"/>
              <a:buAutoNum type="arabicPeriod"/>
            </a:pPr>
            <a:r>
              <a:rPr lang="en-US" sz="1000" dirty="0" err="1">
                <a:latin typeface="Tw Cen MT" panose="020B0602020104020603" pitchFamily="34" charset="0"/>
              </a:rPr>
              <a:t>Kompleks</a:t>
            </a:r>
            <a:r>
              <a:rPr lang="en-US" sz="1000" dirty="0">
                <a:latin typeface="Tw Cen MT" panose="020B0602020104020603" pitchFamily="34" charset="0"/>
              </a:rPr>
              <a:t> </a:t>
            </a:r>
            <a:r>
              <a:rPr lang="en-US" sz="1000" dirty="0" err="1">
                <a:latin typeface="Tw Cen MT" panose="020B0602020104020603" pitchFamily="34" charset="0"/>
              </a:rPr>
              <a:t>Endokrin</a:t>
            </a:r>
            <a:r>
              <a:rPr lang="en-US" sz="1000" dirty="0">
                <a:latin typeface="Tw Cen MT" panose="020B0602020104020603" pitchFamily="34" charset="0"/>
              </a:rPr>
              <a:t> Putrajaya</a:t>
            </a:r>
          </a:p>
          <a:p>
            <a:pPr marL="228600" indent="-228600">
              <a:buFont typeface="+mj-lt"/>
              <a:buAutoNum type="arabicPeriod"/>
            </a:pPr>
            <a:r>
              <a:rPr lang="en-US" sz="1000" dirty="0" err="1">
                <a:latin typeface="Tw Cen MT" panose="020B0602020104020603" pitchFamily="34" charset="0"/>
              </a:rPr>
              <a:t>Politeknik</a:t>
            </a:r>
            <a:r>
              <a:rPr lang="en-US" sz="1000" dirty="0">
                <a:latin typeface="Tw Cen MT" panose="020B0602020104020603" pitchFamily="34" charset="0"/>
              </a:rPr>
              <a:t> </a:t>
            </a:r>
            <a:r>
              <a:rPr lang="en-US" sz="1000" dirty="0" err="1">
                <a:latin typeface="Tw Cen MT" panose="020B0602020104020603" pitchFamily="34" charset="0"/>
              </a:rPr>
              <a:t>Bagan</a:t>
            </a:r>
            <a:r>
              <a:rPr lang="en-US" sz="1000" dirty="0">
                <a:latin typeface="Tw Cen MT" panose="020B0602020104020603" pitchFamily="34" charset="0"/>
              </a:rPr>
              <a:t> </a:t>
            </a:r>
            <a:r>
              <a:rPr lang="en-US" sz="1000" dirty="0" err="1" smtClean="0">
                <a:latin typeface="Tw Cen MT" panose="020B0602020104020603" pitchFamily="34" charset="0"/>
              </a:rPr>
              <a:t>Datuk</a:t>
            </a:r>
            <a:endParaRPr lang="en-US" sz="1000" dirty="0" smtClean="0">
              <a:latin typeface="Tw Cen MT" panose="020B0602020104020603" pitchFamily="34" charset="0"/>
            </a:endParaRPr>
          </a:p>
          <a:p>
            <a:pPr marL="228600" indent="-228600">
              <a:buFont typeface="+mj-lt"/>
              <a:buAutoNum type="arabicPeriod"/>
            </a:pPr>
            <a:r>
              <a:rPr lang="en-US" sz="1000" dirty="0" smtClean="0">
                <a:latin typeface="Tw Cen MT" panose="020B0602020104020603" pitchFamily="34" charset="0"/>
              </a:rPr>
              <a:t>Istana Raja </a:t>
            </a:r>
            <a:r>
              <a:rPr lang="en-US" sz="1000" dirty="0" err="1" smtClean="0">
                <a:latin typeface="Tw Cen MT" panose="020B0602020104020603" pitchFamily="34" charset="0"/>
              </a:rPr>
              <a:t>Muda</a:t>
            </a:r>
            <a:r>
              <a:rPr lang="en-US" sz="1000" dirty="0" smtClean="0">
                <a:latin typeface="Tw Cen MT" panose="020B0602020104020603" pitchFamily="34" charset="0"/>
              </a:rPr>
              <a:t> Perlis, </a:t>
            </a:r>
            <a:r>
              <a:rPr lang="en-US" sz="1000" dirty="0" err="1" smtClean="0">
                <a:latin typeface="Tw Cen MT" panose="020B0602020104020603" pitchFamily="34" charset="0"/>
              </a:rPr>
              <a:t>Arau</a:t>
            </a:r>
            <a:endParaRPr lang="en-US" sz="1000" dirty="0" smtClean="0">
              <a:latin typeface="Tw Cen MT" panose="020B0602020104020603" pitchFamily="34" charset="0"/>
            </a:endParaRPr>
          </a:p>
          <a:p>
            <a:pPr marL="228600" indent="-228600">
              <a:buFont typeface="+mj-lt"/>
              <a:buAutoNum type="arabicPeriod"/>
            </a:pPr>
            <a:r>
              <a:rPr lang="en-US" sz="1000" dirty="0" smtClean="0">
                <a:latin typeface="Tw Cen MT" panose="020B0602020104020603" pitchFamily="34" charset="0"/>
              </a:rPr>
              <a:t>Hospital </a:t>
            </a:r>
            <a:r>
              <a:rPr lang="en-US" sz="1000" dirty="0" err="1" smtClean="0">
                <a:latin typeface="Tw Cen MT" panose="020B0602020104020603" pitchFamily="34" charset="0"/>
              </a:rPr>
              <a:t>Pendang</a:t>
            </a:r>
            <a:endParaRPr lang="en-US" sz="1000" dirty="0" smtClean="0">
              <a:latin typeface="Tw Cen MT" panose="020B0602020104020603" pitchFamily="34" charset="0"/>
            </a:endParaRPr>
          </a:p>
          <a:p>
            <a:pPr marL="228600" indent="-228600">
              <a:buFont typeface="+mj-lt"/>
              <a:buAutoNum type="arabicPeriod"/>
            </a:pPr>
            <a:r>
              <a:rPr lang="en-US" sz="1000" dirty="0" smtClean="0">
                <a:latin typeface="Tw Cen MT" panose="020B0602020104020603" pitchFamily="34" charset="0"/>
              </a:rPr>
              <a:t>Hospital </a:t>
            </a:r>
            <a:r>
              <a:rPr lang="en-US" sz="1000" dirty="0" err="1" smtClean="0">
                <a:latin typeface="Tw Cen MT" panose="020B0602020104020603" pitchFamily="34" charset="0"/>
              </a:rPr>
              <a:t>Kajang</a:t>
            </a:r>
            <a:endParaRPr lang="en-US" sz="1000" dirty="0" smtClean="0">
              <a:latin typeface="Tw Cen MT" panose="020B0602020104020603" pitchFamily="34" charset="0"/>
            </a:endParaRPr>
          </a:p>
          <a:p>
            <a:pPr marL="228600" indent="-228600">
              <a:buFont typeface="+mj-lt"/>
              <a:buAutoNum type="arabicPeriod"/>
            </a:pPr>
            <a:r>
              <a:rPr lang="en-US" sz="1000" dirty="0" smtClean="0">
                <a:latin typeface="Tw Cen MT" panose="020B0602020104020603" pitchFamily="34" charset="0"/>
              </a:rPr>
              <a:t>ABM Johor</a:t>
            </a:r>
            <a:endParaRPr lang="en-US" sz="1000" dirty="0">
              <a:latin typeface="Tw Cen MT" panose="020B0602020104020603" pitchFamily="34" charset="0"/>
            </a:endParaRPr>
          </a:p>
          <a:p>
            <a:pPr marL="228600" indent="-228600">
              <a:buFont typeface="+mj-lt"/>
              <a:buAutoNum type="arabicPeriod"/>
            </a:pPr>
            <a:r>
              <a:rPr lang="en-US" sz="1000" dirty="0" smtClean="0">
                <a:latin typeface="Tw Cen MT" panose="020B0602020104020603" pitchFamily="34" charset="0"/>
              </a:rPr>
              <a:t>ABM Sabah</a:t>
            </a:r>
            <a:endParaRPr lang="en-US" sz="1000" dirty="0">
              <a:latin typeface="Tw Cen MT" panose="020B0602020104020603" pitchFamily="34" charset="0"/>
            </a:endParaRPr>
          </a:p>
          <a:p>
            <a:endParaRPr lang="en-US" sz="500" dirty="0" smtClean="0">
              <a:latin typeface="Tw Cen MT" panose="020B0602020104020603" pitchFamily="34" charset="0"/>
            </a:endParaRPr>
          </a:p>
          <a:p>
            <a:r>
              <a:rPr lang="en-US" sz="1000" b="1" dirty="0" smtClean="0">
                <a:latin typeface="Tw Cen MT" panose="020B0602020104020603" pitchFamily="34" charset="0"/>
              </a:rPr>
              <a:t>BIM Level 2 Implementation</a:t>
            </a:r>
          </a:p>
          <a:p>
            <a:r>
              <a:rPr lang="en-US" sz="1000" dirty="0">
                <a:latin typeface="Tw Cen MT" panose="020B0602020104020603" pitchFamily="34" charset="0"/>
              </a:rPr>
              <a:t>Definition of BIM Level 2 - Sharing of object based models and data between two or more disciplines to create federated models.</a:t>
            </a:r>
          </a:p>
          <a:p>
            <a:r>
              <a:rPr lang="en-US" sz="1000" dirty="0" smtClean="0">
                <a:latin typeface="Tw Cen MT" panose="020B0602020104020603" pitchFamily="34" charset="0"/>
              </a:rPr>
              <a:t>By Q4 2017, the following JKR projects are using BIM Level 2 :-</a:t>
            </a:r>
          </a:p>
          <a:p>
            <a:pPr marL="228600" indent="-228600">
              <a:buFont typeface="+mj-lt"/>
              <a:buAutoNum type="arabicPeriod"/>
            </a:pPr>
            <a:r>
              <a:rPr lang="en-US" sz="1000" dirty="0" smtClean="0">
                <a:latin typeface="Tw Cen MT" panose="020B0602020104020603" pitchFamily="34" charset="0"/>
              </a:rPr>
              <a:t>Hospital </a:t>
            </a:r>
            <a:r>
              <a:rPr lang="en-US" sz="1000" dirty="0" err="1">
                <a:latin typeface="Tw Cen MT" panose="020B0602020104020603" pitchFamily="34" charset="0"/>
              </a:rPr>
              <a:t>Parit</a:t>
            </a:r>
            <a:r>
              <a:rPr lang="en-US" sz="1000" dirty="0">
                <a:latin typeface="Tw Cen MT" panose="020B0602020104020603" pitchFamily="34" charset="0"/>
              </a:rPr>
              <a:t> </a:t>
            </a:r>
            <a:r>
              <a:rPr lang="en-US" sz="1000" dirty="0" err="1">
                <a:latin typeface="Tw Cen MT" panose="020B0602020104020603" pitchFamily="34" charset="0"/>
              </a:rPr>
              <a:t>Buntar</a:t>
            </a:r>
            <a:r>
              <a:rPr lang="en-US" sz="1000" dirty="0">
                <a:latin typeface="Tw Cen MT" panose="020B0602020104020603" pitchFamily="34" charset="0"/>
              </a:rPr>
              <a:t>, Perak  </a:t>
            </a:r>
            <a:endParaRPr lang="en-US" sz="1000" dirty="0" smtClean="0">
              <a:latin typeface="Tw Cen MT" panose="020B0602020104020603" pitchFamily="34" charset="0"/>
            </a:endParaRPr>
          </a:p>
          <a:p>
            <a:pPr marL="228600" indent="-228600">
              <a:buFont typeface="+mj-lt"/>
              <a:buAutoNum type="arabicPeriod"/>
            </a:pPr>
            <a:r>
              <a:rPr lang="en-US" sz="1000" dirty="0" smtClean="0">
                <a:latin typeface="Tw Cen MT" panose="020B0602020104020603" pitchFamily="34" charset="0"/>
              </a:rPr>
              <a:t>Hospital </a:t>
            </a:r>
            <a:r>
              <a:rPr lang="en-US" sz="1000" dirty="0" err="1">
                <a:latin typeface="Tw Cen MT" panose="020B0602020104020603" pitchFamily="34" charset="0"/>
              </a:rPr>
              <a:t>Kemaman</a:t>
            </a:r>
            <a:r>
              <a:rPr lang="en-US" sz="1000" dirty="0">
                <a:latin typeface="Tw Cen MT" panose="020B0602020104020603" pitchFamily="34" charset="0"/>
              </a:rPr>
              <a:t>, Terengganu</a:t>
            </a:r>
          </a:p>
          <a:p>
            <a:pPr marL="228600" indent="-228600">
              <a:buFont typeface="+mj-lt"/>
              <a:buAutoNum type="arabicPeriod"/>
            </a:pPr>
            <a:r>
              <a:rPr lang="en-US" sz="1000" dirty="0" err="1" smtClean="0">
                <a:latin typeface="Tw Cen MT" panose="020B0602020104020603" pitchFamily="34" charset="0"/>
              </a:rPr>
              <a:t>Kompleks</a:t>
            </a:r>
            <a:r>
              <a:rPr lang="en-US" sz="1000" dirty="0" smtClean="0">
                <a:latin typeface="Tw Cen MT" panose="020B0602020104020603" pitchFamily="34" charset="0"/>
              </a:rPr>
              <a:t> </a:t>
            </a:r>
            <a:r>
              <a:rPr lang="en-US" sz="1000" dirty="0" err="1">
                <a:latin typeface="Tw Cen MT" panose="020B0602020104020603" pitchFamily="34" charset="0"/>
              </a:rPr>
              <a:t>Endokrin</a:t>
            </a:r>
            <a:r>
              <a:rPr lang="en-US" sz="1000" dirty="0">
                <a:latin typeface="Tw Cen MT" panose="020B0602020104020603" pitchFamily="34" charset="0"/>
              </a:rPr>
              <a:t> Hospital Putrajaya</a:t>
            </a:r>
          </a:p>
          <a:p>
            <a:pPr marL="228600" indent="-228600">
              <a:buFont typeface="+mj-lt"/>
              <a:buAutoNum type="arabicPeriod"/>
            </a:pPr>
            <a:r>
              <a:rPr lang="en-US" sz="1000" dirty="0" err="1" smtClean="0">
                <a:latin typeface="Tw Cen MT" panose="020B0602020104020603" pitchFamily="34" charset="0"/>
              </a:rPr>
              <a:t>Politeknik</a:t>
            </a:r>
            <a:r>
              <a:rPr lang="en-US" sz="1000" dirty="0" smtClean="0">
                <a:latin typeface="Tw Cen MT" panose="020B0602020104020603" pitchFamily="34" charset="0"/>
              </a:rPr>
              <a:t> </a:t>
            </a:r>
            <a:r>
              <a:rPr lang="en-US" sz="1000" dirty="0">
                <a:latin typeface="Tw Cen MT" panose="020B0602020104020603" pitchFamily="34" charset="0"/>
              </a:rPr>
              <a:t>Bagan Datuk, Perak</a:t>
            </a:r>
          </a:p>
          <a:p>
            <a:pPr marL="228600" indent="-228600">
              <a:buFont typeface="+mj-lt"/>
              <a:buAutoNum type="arabicPeriod"/>
            </a:pPr>
            <a:r>
              <a:rPr lang="en-US" sz="1000" dirty="0" err="1" smtClean="0">
                <a:latin typeface="Tw Cen MT" panose="020B0602020104020603" pitchFamily="34" charset="0"/>
              </a:rPr>
              <a:t>Politeknik</a:t>
            </a:r>
            <a:r>
              <a:rPr lang="en-US" sz="1000" dirty="0" smtClean="0">
                <a:latin typeface="Tw Cen MT" panose="020B0602020104020603" pitchFamily="34" charset="0"/>
              </a:rPr>
              <a:t> </a:t>
            </a:r>
            <a:r>
              <a:rPr lang="en-US" sz="1000" dirty="0" err="1">
                <a:latin typeface="Tw Cen MT" panose="020B0602020104020603" pitchFamily="34" charset="0"/>
              </a:rPr>
              <a:t>Besut</a:t>
            </a:r>
            <a:r>
              <a:rPr lang="en-US" sz="1000" dirty="0">
                <a:latin typeface="Tw Cen MT" panose="020B0602020104020603" pitchFamily="34" charset="0"/>
              </a:rPr>
              <a:t>, </a:t>
            </a:r>
            <a:r>
              <a:rPr lang="en-US" sz="1000" dirty="0" smtClean="0">
                <a:latin typeface="Tw Cen MT" panose="020B0602020104020603" pitchFamily="34" charset="0"/>
              </a:rPr>
              <a:t>Terengganu</a:t>
            </a:r>
          </a:p>
          <a:p>
            <a:pPr marL="228600" indent="-228600">
              <a:buFont typeface="+mj-lt"/>
              <a:buAutoNum type="arabicPeriod"/>
            </a:pPr>
            <a:r>
              <a:rPr lang="en-US" sz="1000" dirty="0" smtClean="0">
                <a:latin typeface="Tw Cen MT" panose="020B0602020104020603" pitchFamily="34" charset="0"/>
              </a:rPr>
              <a:t>Hospital </a:t>
            </a:r>
            <a:r>
              <a:rPr lang="en-US" sz="1000" dirty="0" err="1" smtClean="0">
                <a:latin typeface="Tw Cen MT" panose="020B0602020104020603" pitchFamily="34" charset="0"/>
              </a:rPr>
              <a:t>Kajang</a:t>
            </a:r>
            <a:r>
              <a:rPr lang="en-US" sz="1000" dirty="0" smtClean="0">
                <a:latin typeface="Tw Cen MT" panose="020B0602020104020603" pitchFamily="34" charset="0"/>
              </a:rPr>
              <a:t>, Selangor</a:t>
            </a:r>
          </a:p>
          <a:p>
            <a:pPr marL="228600" indent="-228600">
              <a:buFont typeface="+mj-lt"/>
              <a:buAutoNum type="arabicPeriod"/>
            </a:pPr>
            <a:r>
              <a:rPr lang="en-US" sz="1000" dirty="0" smtClean="0">
                <a:latin typeface="Tw Cen MT" panose="020B0602020104020603" pitchFamily="34" charset="0"/>
              </a:rPr>
              <a:t>Hospital </a:t>
            </a:r>
            <a:r>
              <a:rPr lang="en-US" sz="1000" dirty="0" err="1" smtClean="0">
                <a:latin typeface="Tw Cen MT" panose="020B0602020104020603" pitchFamily="34" charset="0"/>
              </a:rPr>
              <a:t>Pendang</a:t>
            </a:r>
            <a:r>
              <a:rPr lang="en-US" sz="1000" dirty="0" smtClean="0">
                <a:latin typeface="Tw Cen MT" panose="020B0602020104020603" pitchFamily="34" charset="0"/>
              </a:rPr>
              <a:t>, Kedah</a:t>
            </a:r>
          </a:p>
          <a:p>
            <a:pPr marL="228600" indent="-228600"/>
            <a:endParaRPr lang="en-US" sz="500" b="1" dirty="0" smtClean="0">
              <a:latin typeface="Tw Cen MT" panose="020B0602020104020603" pitchFamily="34" charset="0"/>
            </a:endParaRPr>
          </a:p>
          <a:p>
            <a:pPr marL="228600" indent="-228600"/>
            <a:r>
              <a:rPr lang="en-US" sz="1000" dirty="0" smtClean="0">
                <a:latin typeface="Tw Cen MT" panose="020B0602020104020603" pitchFamily="34" charset="0"/>
              </a:rPr>
              <a:t>Current status : 33% of public projects above RM100mn use BIM Level 2</a:t>
            </a:r>
          </a:p>
          <a:p>
            <a:endParaRPr lang="en-US" sz="500" dirty="0" smtClean="0">
              <a:latin typeface="Tw Cen MT" panose="020B0602020104020603" pitchFamily="34" charset="0"/>
            </a:endParaRPr>
          </a:p>
          <a:p>
            <a:r>
              <a:rPr lang="ms-MY" sz="1000" b="1" dirty="0" smtClean="0">
                <a:latin typeface="Tw Cen MT" pitchFamily="34" charset="0"/>
              </a:rPr>
              <a:t>Circular On BIM Implementation For Projects Above RM100Mn  </a:t>
            </a:r>
          </a:p>
          <a:p>
            <a:r>
              <a:rPr lang="ms-MY" sz="1000" dirty="0" smtClean="0">
                <a:latin typeface="Tw Cen MT" pitchFamily="34" charset="0"/>
              </a:rPr>
              <a:t>The above circular is still being drafted for further discussion </a:t>
            </a:r>
            <a:r>
              <a:rPr lang="ms-MY" sz="1000" dirty="0">
                <a:latin typeface="Tw Cen MT" pitchFamily="34" charset="0"/>
              </a:rPr>
              <a:t>with </a:t>
            </a:r>
            <a:r>
              <a:rPr lang="ms-MY" sz="1000" dirty="0" smtClean="0">
                <a:latin typeface="Tw Cen MT" pitchFamily="34" charset="0"/>
              </a:rPr>
              <a:t>MOF.</a:t>
            </a:r>
            <a:endParaRPr lang="en-US" sz="1000" b="1" u="sng" dirty="0">
              <a:latin typeface="Tw Cen MT" panose="020B0602020104020603" pitchFamily="34" charset="0"/>
            </a:endParaRPr>
          </a:p>
        </p:txBody>
      </p:sp>
    </p:spTree>
    <p:extLst>
      <p:ext uri="{BB962C8B-B14F-4D97-AF65-F5344CB8AC3E}">
        <p14:creationId xmlns:p14="http://schemas.microsoft.com/office/powerpoint/2010/main" val="8847686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Jasni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402621"/>
          <a:ext cx="4593266" cy="131375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BIM Object Library developed by Q1 2017</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P4a - Facilitate BIM adoption in construction industry via regulation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864535" cy="4170372"/>
          </a:xfrm>
          <a:prstGeom prst="rect">
            <a:avLst/>
          </a:prstGeom>
          <a:noFill/>
        </p:spPr>
        <p:txBody>
          <a:bodyPr wrap="square" rtlCol="0">
            <a:spAutoFit/>
          </a:bodyPr>
          <a:lstStyle/>
          <a:p>
            <a:r>
              <a:rPr lang="en-US" sz="1000" dirty="0">
                <a:latin typeface="Tw Cen MT" panose="020B0602020104020603" pitchFamily="34" charset="0"/>
              </a:rPr>
              <a:t>This KPI is under the purview of IWG11.</a:t>
            </a:r>
          </a:p>
          <a:p>
            <a:endParaRPr lang="en-US" sz="500" b="1" dirty="0" smtClean="0">
              <a:latin typeface="Tw Cen MT" panose="020B0602020104020603" pitchFamily="34" charset="0"/>
            </a:endParaRPr>
          </a:p>
          <a:p>
            <a:r>
              <a:rPr lang="en-US" sz="1000" b="1" dirty="0" smtClean="0">
                <a:latin typeface="Tw Cen MT" panose="020B0602020104020603" pitchFamily="34" charset="0"/>
              </a:rPr>
              <a:t>BIM </a:t>
            </a:r>
            <a:r>
              <a:rPr lang="en-US" sz="1000" b="1" dirty="0">
                <a:latin typeface="Tw Cen MT" panose="020B0602020104020603" pitchFamily="34" charset="0"/>
              </a:rPr>
              <a:t>O</a:t>
            </a:r>
            <a:r>
              <a:rPr lang="en-US" sz="1000" b="1" dirty="0" smtClean="0">
                <a:latin typeface="Tw Cen MT" panose="020B0602020104020603" pitchFamily="34" charset="0"/>
              </a:rPr>
              <a:t>bject Library</a:t>
            </a:r>
          </a:p>
          <a:p>
            <a:r>
              <a:rPr lang="en-US" sz="1000" dirty="0" err="1">
                <a:latin typeface="Tw Cen MT" panose="020B0602020104020603" pitchFamily="34" charset="0"/>
              </a:rPr>
              <a:t>M</a:t>
            </a:r>
            <a:r>
              <a:rPr lang="en-US" sz="1000" dirty="0" err="1" smtClean="0">
                <a:latin typeface="Tw Cen MT" panose="020B0602020104020603" pitchFamily="34" charset="0"/>
              </a:rPr>
              <a:t>yBIM</a:t>
            </a:r>
            <a:r>
              <a:rPr lang="en-US" sz="1000" dirty="0" smtClean="0">
                <a:latin typeface="Tw Cen MT" panose="020B0602020104020603" pitchFamily="34" charset="0"/>
              </a:rPr>
              <a:t> Library was envisioned since 2015 and targeted to facilitate and expedite the development of BIM models by design consultants. Components can be downloaded at no cost to the user as part of CIDBs initiative to facilitate and encourage the adoption of BIM by the industry.</a:t>
            </a:r>
          </a:p>
          <a:p>
            <a:endParaRPr lang="en-US" sz="1000" dirty="0">
              <a:latin typeface="Tw Cen MT" panose="020B0602020104020603" pitchFamily="34" charset="0"/>
            </a:endParaRPr>
          </a:p>
          <a:p>
            <a:r>
              <a:rPr lang="en-US" sz="1000" dirty="0" smtClean="0">
                <a:latin typeface="Tw Cen MT" panose="020B0602020104020603" pitchFamily="34" charset="0"/>
              </a:rPr>
              <a:t>Developed by CIDB E-Construct Services </a:t>
            </a:r>
            <a:r>
              <a:rPr lang="en-US" sz="1000" dirty="0" err="1" smtClean="0">
                <a:latin typeface="Tw Cen MT" panose="020B0602020104020603" pitchFamily="34" charset="0"/>
              </a:rPr>
              <a:t>Sdn</a:t>
            </a:r>
            <a:r>
              <a:rPr lang="en-US" sz="1000" dirty="0" smtClean="0">
                <a:latin typeface="Tw Cen MT" panose="020B0602020104020603" pitchFamily="34" charset="0"/>
              </a:rPr>
              <a:t>. Bhd. (a wholly owned subsidiary of CIDB Malaysia) since 2017, the </a:t>
            </a:r>
            <a:r>
              <a:rPr lang="en-US" sz="1000" dirty="0">
                <a:latin typeface="Tw Cen MT" panose="020B0602020104020603" pitchFamily="34" charset="0"/>
              </a:rPr>
              <a:t>enhanced </a:t>
            </a:r>
            <a:r>
              <a:rPr lang="en-US" sz="1000" dirty="0" smtClean="0">
                <a:latin typeface="Tw Cen MT" panose="020B0602020104020603" pitchFamily="34" charset="0"/>
              </a:rPr>
              <a:t>version of the portal is </a:t>
            </a:r>
            <a:r>
              <a:rPr lang="en-US" sz="1000" dirty="0">
                <a:latin typeface="Tw Cen MT" panose="020B0602020104020603" pitchFamily="34" charset="0"/>
              </a:rPr>
              <a:t>accessible via </a:t>
            </a:r>
            <a:r>
              <a:rPr lang="en-US" sz="1000" dirty="0" smtClean="0">
                <a:latin typeface="Tw Cen MT" panose="020B0602020104020603" pitchFamily="34" charset="0"/>
              </a:rPr>
              <a:t>www.mybimlibrary.my</a:t>
            </a:r>
          </a:p>
          <a:p>
            <a:endParaRPr lang="en-US" sz="1000" b="1" dirty="0">
              <a:latin typeface="Tw Cen MT" panose="020B0602020104020603" pitchFamily="34" charset="0"/>
            </a:endParaRPr>
          </a:p>
          <a:p>
            <a:r>
              <a:rPr lang="en-US" sz="1000" dirty="0" smtClean="0">
                <a:latin typeface="Tw Cen MT" panose="020B0602020104020603" pitchFamily="34" charset="0"/>
              </a:rPr>
              <a:t>The library is fully functioning and ready for use with a total of 7,829 components, populated into the library. It comprised of</a:t>
            </a:r>
            <a:r>
              <a:rPr lang="en-US" sz="1000" dirty="0">
                <a:latin typeface="Tw Cen MT" panose="020B0602020104020603" pitchFamily="34" charset="0"/>
              </a:rPr>
              <a:t> </a:t>
            </a:r>
            <a:r>
              <a:rPr lang="en-US" sz="1000" dirty="0" smtClean="0">
                <a:latin typeface="Tw Cen MT" panose="020B0602020104020603" pitchFamily="34" charset="0"/>
              </a:rPr>
              <a:t>829 IBS,6,000 Medical components, and 1,000 other component and is currently used to support the development of Level of Detail (LOD) 300 models.</a:t>
            </a:r>
            <a:endParaRPr lang="en-MY" sz="1000" dirty="0">
              <a:latin typeface="Tw Cen MT" panose="020B0602020104020603" pitchFamily="34" charset="0"/>
            </a:endParaRPr>
          </a:p>
          <a:p>
            <a:endParaRPr lang="en-US" sz="1000" dirty="0" smtClean="0">
              <a:latin typeface="Tw Cen MT" panose="020B0602020104020603" pitchFamily="34" charset="0"/>
            </a:endParaRPr>
          </a:p>
          <a:p>
            <a:r>
              <a:rPr lang="en-US" sz="1000" dirty="0" smtClean="0">
                <a:latin typeface="Tw Cen MT" panose="020B0602020104020603" pitchFamily="34" charset="0"/>
              </a:rPr>
              <a:t>The </a:t>
            </a:r>
            <a:r>
              <a:rPr lang="en-US" sz="1000" dirty="0">
                <a:latin typeface="Tw Cen MT" panose="020B0602020104020603" pitchFamily="34" charset="0"/>
              </a:rPr>
              <a:t>number of IBS components populated into BIM Object library has surpassed the 700 targeted</a:t>
            </a:r>
            <a:r>
              <a:rPr lang="en-US" sz="1000" dirty="0" smtClean="0">
                <a:latin typeface="Tw Cen MT" panose="020B0602020104020603" pitchFamily="34" charset="0"/>
              </a:rPr>
              <a:t>. </a:t>
            </a:r>
            <a:r>
              <a:rPr lang="en-US" sz="1000" dirty="0" err="1" smtClean="0">
                <a:latin typeface="Tw Cen MT" panose="020B0602020104020603" pitchFamily="34" charset="0"/>
              </a:rPr>
              <a:t>MyBIM</a:t>
            </a:r>
            <a:r>
              <a:rPr lang="en-US" sz="1000" dirty="0" smtClean="0">
                <a:latin typeface="Tw Cen MT" panose="020B0602020104020603" pitchFamily="34" charset="0"/>
              </a:rPr>
              <a:t> Centre is actively promoting the library to increase awareness through nationwide BIM road tour and industry engagement programs. </a:t>
            </a:r>
          </a:p>
          <a:p>
            <a:endParaRPr lang="en-US" sz="1000" dirty="0">
              <a:latin typeface="Tw Cen MT" panose="020B0602020104020603" pitchFamily="34" charset="0"/>
            </a:endParaRPr>
          </a:p>
          <a:p>
            <a:r>
              <a:rPr lang="en-US" sz="1000" dirty="0" smtClean="0">
                <a:latin typeface="Tw Cen MT" panose="020B0602020104020603" pitchFamily="34" charset="0"/>
              </a:rPr>
              <a:t>A few manufactures have already expressed interest to populate the library with their products such as Honeywell International </a:t>
            </a:r>
            <a:r>
              <a:rPr lang="en-US" sz="1000" dirty="0" err="1" smtClean="0">
                <a:latin typeface="Tw Cen MT" panose="020B0602020104020603" pitchFamily="34" charset="0"/>
              </a:rPr>
              <a:t>Sdn</a:t>
            </a:r>
            <a:r>
              <a:rPr lang="en-US" sz="1000" dirty="0" smtClean="0">
                <a:latin typeface="Tw Cen MT" panose="020B0602020104020603" pitchFamily="34" charset="0"/>
              </a:rPr>
              <a:t>. Berhad (M&amp;E products), </a:t>
            </a:r>
            <a:r>
              <a:rPr lang="en-US" sz="1000" dirty="0" err="1" smtClean="0">
                <a:latin typeface="Tw Cen MT" panose="020B0602020104020603" pitchFamily="34" charset="0"/>
              </a:rPr>
              <a:t>Hauslife</a:t>
            </a:r>
            <a:r>
              <a:rPr lang="en-US" sz="1000" dirty="0" smtClean="0">
                <a:latin typeface="Tw Cen MT" panose="020B0602020104020603" pitchFamily="34" charset="0"/>
              </a:rPr>
              <a:t> Furniture and </a:t>
            </a:r>
            <a:r>
              <a:rPr lang="en-US" sz="1000" dirty="0" err="1" smtClean="0">
                <a:latin typeface="Tw Cen MT" panose="020B0602020104020603" pitchFamily="34" charset="0"/>
              </a:rPr>
              <a:t>Prihoda</a:t>
            </a:r>
            <a:r>
              <a:rPr lang="en-US" sz="1000" dirty="0" smtClean="0">
                <a:latin typeface="Tw Cen MT" panose="020B0602020104020603" pitchFamily="34" charset="0"/>
              </a:rPr>
              <a:t> (M) </a:t>
            </a:r>
            <a:r>
              <a:rPr lang="en-US" sz="1000" dirty="0" err="1" smtClean="0">
                <a:latin typeface="Tw Cen MT" panose="020B0602020104020603" pitchFamily="34" charset="0"/>
              </a:rPr>
              <a:t>Sdn</a:t>
            </a:r>
            <a:r>
              <a:rPr lang="en-US" sz="1000" dirty="0" smtClean="0">
                <a:latin typeface="Tw Cen MT" panose="020B0602020104020603" pitchFamily="34" charset="0"/>
              </a:rPr>
              <a:t>. Bhd. (HVAC products).</a:t>
            </a:r>
          </a:p>
          <a:p>
            <a:endParaRPr lang="en-US" sz="1000" dirty="0">
              <a:latin typeface="Tw Cen MT" panose="020B0602020104020603" pitchFamily="34" charset="0"/>
            </a:endParaRPr>
          </a:p>
          <a:p>
            <a:r>
              <a:rPr lang="en-US" sz="1000" dirty="0" err="1" smtClean="0">
                <a:latin typeface="Tw Cen MT" panose="020B0602020104020603" pitchFamily="34" charset="0"/>
              </a:rPr>
              <a:t>myBIM</a:t>
            </a:r>
            <a:r>
              <a:rPr lang="en-US" sz="1000" dirty="0" smtClean="0">
                <a:latin typeface="Tw Cen MT" panose="020B0602020104020603" pitchFamily="34" charset="0"/>
              </a:rPr>
              <a:t> Library was officially launched by Chief Executive of CIDB on 29 March 2018 during the BIM Day 2018 and </a:t>
            </a:r>
            <a:r>
              <a:rPr lang="en-US" sz="1000" dirty="0" err="1" smtClean="0">
                <a:latin typeface="Tw Cen MT" panose="020B0602020104020603" pitchFamily="34" charset="0"/>
              </a:rPr>
              <a:t>myBIM</a:t>
            </a:r>
            <a:r>
              <a:rPr lang="en-US" sz="1000" dirty="0" smtClean="0">
                <a:latin typeface="Tw Cen MT" panose="020B0602020104020603" pitchFamily="34" charset="0"/>
              </a:rPr>
              <a:t> </a:t>
            </a:r>
            <a:r>
              <a:rPr lang="en-US" sz="1000" dirty="0">
                <a:latin typeface="Tw Cen MT" panose="020B0602020104020603" pitchFamily="34" charset="0"/>
              </a:rPr>
              <a:t>Centre is actively promoting the library to increase awareness through nationwide BIM road tour and industry engagement programs. </a:t>
            </a:r>
            <a:endParaRPr lang="en-US" sz="1000" dirty="0" smtClean="0">
              <a:latin typeface="Tw Cen MT" panose="020B0602020104020603" pitchFamily="34" charset="0"/>
            </a:endParaRPr>
          </a:p>
          <a:p>
            <a:endParaRPr lang="en-US" sz="1000" dirty="0" smtClean="0">
              <a:latin typeface="Tw Cen MT" panose="020B0602020104020603" pitchFamily="34" charset="0"/>
            </a:endParaRPr>
          </a:p>
          <a:p>
            <a:r>
              <a:rPr lang="en-US" sz="1000" dirty="0" smtClean="0">
                <a:latin typeface="Tw Cen MT" panose="020B0602020104020603" pitchFamily="34" charset="0"/>
              </a:rPr>
              <a:t>For 2018, 1,000 component will be added into BIM Library platform.</a:t>
            </a:r>
          </a:p>
          <a:p>
            <a:endParaRPr lang="en-US" sz="1000" dirty="0" smtClean="0">
              <a:latin typeface="Tw Cen MT" panose="020B0602020104020603" pitchFamily="34" charset="0"/>
            </a:endParaRPr>
          </a:p>
          <a:p>
            <a:r>
              <a:rPr lang="en-US" sz="1000" dirty="0" smtClean="0">
                <a:latin typeface="Tw Cen MT" panose="020B0602020104020603" pitchFamily="34" charset="0"/>
              </a:rPr>
              <a:t>BIM Library’s promotion  was conducted during  International Architecture, Interior Design and Building Exhibition(ARCHIDEX) 4- July 2018, and CITIES 4.0 Conference 27 – 28 August 2018.</a:t>
            </a: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P4-070</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Q3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39702">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92866">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User Requirement for BIM Object Library  rolled out</a:t>
                      </a:r>
                      <a:endParaRPr lang="ms-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BIM Object Library completed</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700 IBS components populated into BIM object library</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6000 hospital components populated into BIM Object Library</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BIM IBS Object Library updated with 1000  new components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BIM IBS Object Library updated with 1000  new components </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3991879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Jasni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70722"/>
          <a:ext cx="4593266" cy="177095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1000 BIM Personnel Trained And Certified by Q4 2018</a:t>
                      </a:r>
                      <a:endParaRPr lang="en-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P4b - Establish reference centre to support the development and adoption of BIM and modern methods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864535" cy="5709255"/>
          </a:xfrm>
          <a:prstGeom prst="rect">
            <a:avLst/>
          </a:prstGeom>
          <a:noFill/>
        </p:spPr>
        <p:txBody>
          <a:bodyPr wrap="square" rtlCol="0">
            <a:spAutoFit/>
          </a:bodyPr>
          <a:lstStyle/>
          <a:p>
            <a:r>
              <a:rPr lang="en-US" sz="1000" dirty="0">
                <a:latin typeface="Tw Cen MT" panose="020B0602020104020603" pitchFamily="34" charset="0"/>
              </a:rPr>
              <a:t>This KPI is under the purview of IWG11.</a:t>
            </a:r>
          </a:p>
          <a:p>
            <a:endParaRPr lang="en-MY" sz="500" dirty="0" smtClean="0">
              <a:latin typeface="Tw Cen MT" panose="020B0602020104020603" pitchFamily="34" charset="0"/>
            </a:endParaRPr>
          </a:p>
          <a:p>
            <a:r>
              <a:rPr lang="en-MY" sz="1000" dirty="0" smtClean="0">
                <a:latin typeface="Tw Cen MT" panose="020B0602020104020603" pitchFamily="34" charset="0"/>
              </a:rPr>
              <a:t>In order </a:t>
            </a:r>
            <a:r>
              <a:rPr lang="en-MY" sz="1000" dirty="0">
                <a:latin typeface="Tw Cen MT" panose="020B0602020104020603" pitchFamily="34" charset="0"/>
              </a:rPr>
              <a:t>to support the development and adoption of BIM and modern </a:t>
            </a:r>
            <a:r>
              <a:rPr lang="en-MY" sz="1000" dirty="0" smtClean="0">
                <a:latin typeface="Tw Cen MT" panose="020B0602020104020603" pitchFamily="34" charset="0"/>
              </a:rPr>
              <a:t>methods, </a:t>
            </a:r>
            <a:r>
              <a:rPr lang="en-MY" sz="1000" dirty="0">
                <a:latin typeface="Tw Cen MT" panose="020B0602020104020603" pitchFamily="34" charset="0"/>
              </a:rPr>
              <a:t>s</a:t>
            </a:r>
            <a:r>
              <a:rPr lang="en-MY" sz="1000" dirty="0" smtClean="0">
                <a:latin typeface="Tw Cen MT" panose="020B0602020104020603" pitchFamily="34" charset="0"/>
              </a:rPr>
              <a:t>even (7) </a:t>
            </a:r>
            <a:r>
              <a:rPr lang="en-MY" sz="1000" dirty="0">
                <a:latin typeface="Tw Cen MT" panose="020B0602020104020603" pitchFamily="34" charset="0"/>
              </a:rPr>
              <a:t>BIM training modules </a:t>
            </a:r>
            <a:r>
              <a:rPr lang="en-MY" sz="1000" dirty="0" smtClean="0">
                <a:latin typeface="Tw Cen MT" panose="020B0602020104020603" pitchFamily="34" charset="0"/>
              </a:rPr>
              <a:t>were developed by CIDB Malaysia </a:t>
            </a:r>
            <a:r>
              <a:rPr lang="en-MY" sz="1000" dirty="0">
                <a:latin typeface="Tw Cen MT" panose="020B0602020104020603" pitchFamily="34" charset="0"/>
              </a:rPr>
              <a:t>and </a:t>
            </a:r>
            <a:r>
              <a:rPr lang="en-MY" sz="1000" dirty="0" smtClean="0">
                <a:latin typeface="Tw Cen MT" panose="020B0602020104020603" pitchFamily="34" charset="0"/>
              </a:rPr>
              <a:t>endorsed by a panel of industry experts </a:t>
            </a:r>
            <a:r>
              <a:rPr lang="en-MY" sz="1000" dirty="0">
                <a:latin typeface="Tw Cen MT" panose="020B0602020104020603" pitchFamily="34" charset="0"/>
              </a:rPr>
              <a:t>in 2016. </a:t>
            </a:r>
            <a:r>
              <a:rPr lang="en-MY" sz="1000" dirty="0" smtClean="0">
                <a:latin typeface="Tw Cen MT" panose="020B0602020104020603" pitchFamily="34" charset="0"/>
              </a:rPr>
              <a:t>Training courses offered by myBIM Centre and four (4) satellite centres are as follows:</a:t>
            </a:r>
          </a:p>
          <a:p>
            <a:pPr marL="228600" indent="-228600">
              <a:buFont typeface="+mj-lt"/>
              <a:buAutoNum type="arabicParenR"/>
            </a:pPr>
            <a:r>
              <a:rPr lang="en-MY" sz="1000" dirty="0" smtClean="0">
                <a:latin typeface="Tw Cen MT" panose="020B0602020104020603" pitchFamily="34" charset="0"/>
              </a:rPr>
              <a:t>BIM Concept &amp; Theory</a:t>
            </a:r>
          </a:p>
          <a:p>
            <a:pPr marL="228600" indent="-228600">
              <a:buFont typeface="+mj-lt"/>
              <a:buAutoNum type="arabicParenR"/>
            </a:pPr>
            <a:r>
              <a:rPr lang="en-MY" sz="1000" dirty="0" smtClean="0">
                <a:latin typeface="Tw Cen MT" panose="020B0602020104020603" pitchFamily="34" charset="0"/>
              </a:rPr>
              <a:t>BIM </a:t>
            </a:r>
            <a:r>
              <a:rPr lang="en-MY" sz="1000" dirty="0" err="1" smtClean="0">
                <a:latin typeface="Tw Cen MT" panose="020B0602020104020603" pitchFamily="34" charset="0"/>
              </a:rPr>
              <a:t>Modeling</a:t>
            </a:r>
            <a:r>
              <a:rPr lang="en-MY" sz="1000" dirty="0" smtClean="0">
                <a:latin typeface="Tw Cen MT" panose="020B0602020104020603" pitchFamily="34" charset="0"/>
              </a:rPr>
              <a:t> of Architecture</a:t>
            </a:r>
          </a:p>
          <a:p>
            <a:pPr marL="228600" indent="-228600">
              <a:buFont typeface="+mj-lt"/>
              <a:buAutoNum type="arabicParenR"/>
            </a:pPr>
            <a:r>
              <a:rPr lang="en-MY" sz="1000" dirty="0" smtClean="0">
                <a:latin typeface="Tw Cen MT" panose="020B0602020104020603" pitchFamily="34" charset="0"/>
              </a:rPr>
              <a:t>BIM </a:t>
            </a:r>
            <a:r>
              <a:rPr lang="en-MY" sz="1000" dirty="0" err="1" smtClean="0">
                <a:latin typeface="Tw Cen MT" panose="020B0602020104020603" pitchFamily="34" charset="0"/>
              </a:rPr>
              <a:t>Modeling</a:t>
            </a:r>
            <a:r>
              <a:rPr lang="en-MY" sz="1000" dirty="0" smtClean="0">
                <a:latin typeface="Tw Cen MT" panose="020B0602020104020603" pitchFamily="34" charset="0"/>
              </a:rPr>
              <a:t> of Structure</a:t>
            </a:r>
          </a:p>
          <a:p>
            <a:pPr marL="228600" indent="-228600">
              <a:buFont typeface="+mj-lt"/>
              <a:buAutoNum type="arabicParenR"/>
            </a:pPr>
            <a:r>
              <a:rPr lang="en-MY" sz="1000" dirty="0" smtClean="0">
                <a:latin typeface="Tw Cen MT" panose="020B0602020104020603" pitchFamily="34" charset="0"/>
              </a:rPr>
              <a:t>BIM Coordinator Part 1</a:t>
            </a:r>
          </a:p>
          <a:p>
            <a:pPr marL="228600" indent="-228600">
              <a:buFont typeface="+mj-lt"/>
              <a:buAutoNum type="arabicParenR"/>
            </a:pPr>
            <a:r>
              <a:rPr lang="en-MY" sz="1000" dirty="0" smtClean="0">
                <a:latin typeface="Tw Cen MT" panose="020B0602020104020603" pitchFamily="34" charset="0"/>
              </a:rPr>
              <a:t>BIM Coordinator Part 2</a:t>
            </a:r>
          </a:p>
          <a:p>
            <a:pPr marL="228600" indent="-228600">
              <a:buFont typeface="+mj-lt"/>
              <a:buAutoNum type="arabicParenR"/>
            </a:pPr>
            <a:r>
              <a:rPr lang="en-MY" sz="1000" dirty="0" smtClean="0">
                <a:latin typeface="Tw Cen MT" panose="020B0602020104020603" pitchFamily="34" charset="0"/>
              </a:rPr>
              <a:t>BIM Manager 01</a:t>
            </a:r>
          </a:p>
          <a:p>
            <a:pPr marL="228600" indent="-228600">
              <a:buFont typeface="+mj-lt"/>
              <a:buAutoNum type="arabicParenR"/>
            </a:pPr>
            <a:r>
              <a:rPr lang="en-MY" sz="1000" dirty="0" smtClean="0">
                <a:latin typeface="Tw Cen MT" panose="020B0602020104020603" pitchFamily="34" charset="0"/>
              </a:rPr>
              <a:t>BIM Manager 02</a:t>
            </a:r>
          </a:p>
          <a:p>
            <a:pPr marL="228600" indent="-228600"/>
            <a:endParaRPr lang="en-MY" sz="1000" dirty="0" smtClean="0">
              <a:latin typeface="Tw Cen MT" panose="020B0602020104020603" pitchFamily="34" charset="0"/>
            </a:endParaRPr>
          </a:p>
          <a:p>
            <a:pPr marL="228600" indent="-228600"/>
            <a:endParaRPr lang="en-MY" sz="1000" dirty="0" smtClean="0">
              <a:latin typeface="Tw Cen MT" panose="020B0602020104020603" pitchFamily="34" charset="0"/>
            </a:endParaRPr>
          </a:p>
          <a:p>
            <a:r>
              <a:rPr lang="en-MY" sz="1000" dirty="0" smtClean="0">
                <a:latin typeface="Tw Cen MT" panose="020B0602020104020603" pitchFamily="34" charset="0"/>
              </a:rPr>
              <a:t>Visit </a:t>
            </a:r>
            <a:r>
              <a:rPr lang="en-MY" sz="1000" dirty="0">
                <a:latin typeface="Tw Cen MT" panose="020B0602020104020603" pitchFamily="34" charset="0"/>
                <a:hlinkClick r:id="rId2"/>
              </a:rPr>
              <a:t>www.mybimcentre.com.my/product-category/training/bim-module-training</a:t>
            </a:r>
            <a:r>
              <a:rPr lang="en-MY" sz="1000" dirty="0" smtClean="0">
                <a:latin typeface="Tw Cen MT" panose="020B0602020104020603" pitchFamily="34" charset="0"/>
                <a:hlinkClick r:id="rId2"/>
              </a:rPr>
              <a:t>/</a:t>
            </a:r>
            <a:r>
              <a:rPr lang="en-MY" sz="1000" dirty="0" smtClean="0">
                <a:latin typeface="Tw Cen MT" panose="020B0602020104020603" pitchFamily="34" charset="0"/>
              </a:rPr>
              <a:t> for more </a:t>
            </a:r>
            <a:r>
              <a:rPr lang="en-MY" sz="1000" dirty="0">
                <a:latin typeface="Tw Cen MT" panose="020B0602020104020603" pitchFamily="34" charset="0"/>
              </a:rPr>
              <a:t>information on </a:t>
            </a:r>
            <a:r>
              <a:rPr lang="en-MY" sz="1000" dirty="0" smtClean="0">
                <a:latin typeface="Tw Cen MT" panose="020B0602020104020603" pitchFamily="34" charset="0"/>
              </a:rPr>
              <a:t>duration, costs and pathway.</a:t>
            </a:r>
          </a:p>
          <a:p>
            <a:endParaRPr lang="en-MY" sz="1000" dirty="0" smtClean="0">
              <a:latin typeface="Tw Cen MT" panose="020B0602020104020603" pitchFamily="34" charset="0"/>
            </a:endParaRPr>
          </a:p>
          <a:p>
            <a:r>
              <a:rPr lang="en-MY" sz="1000" dirty="0" smtClean="0">
                <a:solidFill>
                  <a:schemeClr val="accent6"/>
                </a:solidFill>
                <a:latin typeface="Tw Cen MT" panose="020B0602020104020603" pitchFamily="34" charset="0"/>
              </a:rPr>
              <a:t>As of Q3 2018, another 599 BIM personnel </a:t>
            </a:r>
            <a:r>
              <a:rPr lang="en-MY" sz="1000" dirty="0" smtClean="0">
                <a:latin typeface="Tw Cen MT" panose="020B0602020104020603" pitchFamily="34" charset="0"/>
              </a:rPr>
              <a:t>were trained. To-date, a total of 1,920 </a:t>
            </a:r>
            <a:r>
              <a:rPr lang="en-MY" sz="1000" dirty="0">
                <a:latin typeface="Tw Cen MT" panose="020B0602020104020603" pitchFamily="34" charset="0"/>
              </a:rPr>
              <a:t>BIM personnel including professionals were trained </a:t>
            </a:r>
            <a:r>
              <a:rPr lang="en-MY" sz="1000" dirty="0" smtClean="0">
                <a:latin typeface="Tw Cen MT" panose="020B0602020104020603" pitchFamily="34" charset="0"/>
              </a:rPr>
              <a:t>since 2016.</a:t>
            </a: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US" sz="1000" dirty="0" smtClean="0">
              <a:solidFill>
                <a:srgbClr val="FF0000"/>
              </a:solidFill>
              <a:latin typeface="Tw Cen MT" panose="020B0602020104020603" pitchFamily="34" charset="0"/>
            </a:endParaRPr>
          </a:p>
          <a:p>
            <a:endParaRPr lang="en-MY"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P4-071</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Q3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39702">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92866">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40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defRPr/>
                      </a:pPr>
                      <a:r>
                        <a:rPr lang="en-US" sz="900" dirty="0" smtClean="0">
                          <a:solidFill>
                            <a:srgbClr val="231F20"/>
                          </a:solidFill>
                          <a:latin typeface="Tw Cen MT" pitchFamily="34" charset="0"/>
                        </a:rPr>
                        <a:t>‘National BIM Training Module completed</a:t>
                      </a:r>
                    </a:p>
                    <a:p>
                      <a:pPr>
                        <a:lnSpc>
                          <a:spcPct val="100000"/>
                        </a:lnSpc>
                        <a:defRPr/>
                      </a:pPr>
                      <a:endParaRPr lang="en-US" sz="900" dirty="0" smtClean="0">
                        <a:solidFill>
                          <a:srgbClr val="231F20"/>
                        </a:solidFill>
                        <a:latin typeface="Tw Cen MT" pitchFamily="34" charset="0"/>
                      </a:endParaRPr>
                    </a:p>
                    <a:p>
                      <a:pPr>
                        <a:lnSpc>
                          <a:spcPct val="100000"/>
                        </a:lnSpc>
                        <a:defRPr/>
                      </a:pPr>
                      <a:r>
                        <a:rPr lang="en-US" sz="900" dirty="0" smtClean="0">
                          <a:solidFill>
                            <a:srgbClr val="231F20"/>
                          </a:solidFill>
                          <a:latin typeface="Tw Cen MT" pitchFamily="34" charset="0"/>
                        </a:rPr>
                        <a:t>300 BIM professional trained &amp; certified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300 BIM professional trained &amp; certified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400 BIM professional trained &amp; certified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300 BIM professional trained &amp; certified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300 BIM professional trained &amp; certified</a:t>
                      </a: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056947187"/>
              </p:ext>
            </p:extLst>
          </p:nvPr>
        </p:nvGraphicFramePr>
        <p:xfrm>
          <a:off x="1066802" y="7677243"/>
          <a:ext cx="5334000" cy="1823094"/>
        </p:xfrm>
        <a:graphic>
          <a:graphicData uri="http://schemas.openxmlformats.org/drawingml/2006/table">
            <a:tbl>
              <a:tblPr firstRow="1" bandRow="1">
                <a:tableStyleId>{5940675A-B579-460E-94D1-54222C63F5DA}</a:tableStyleId>
              </a:tblPr>
              <a:tblGrid>
                <a:gridCol w="1577776">
                  <a:extLst>
                    <a:ext uri="{9D8B030D-6E8A-4147-A177-3AD203B41FA5}">
                      <a16:colId xmlns:a16="http://schemas.microsoft.com/office/drawing/2014/main" val="20000"/>
                    </a:ext>
                  </a:extLst>
                </a:gridCol>
                <a:gridCol w="623679">
                  <a:extLst>
                    <a:ext uri="{9D8B030D-6E8A-4147-A177-3AD203B41FA5}">
                      <a16:colId xmlns:a16="http://schemas.microsoft.com/office/drawing/2014/main" val="20001"/>
                    </a:ext>
                  </a:extLst>
                </a:gridCol>
                <a:gridCol w="626509">
                  <a:extLst>
                    <a:ext uri="{9D8B030D-6E8A-4147-A177-3AD203B41FA5}">
                      <a16:colId xmlns:a16="http://schemas.microsoft.com/office/drawing/2014/main" val="20002"/>
                    </a:ext>
                  </a:extLst>
                </a:gridCol>
                <a:gridCol w="626509">
                  <a:extLst>
                    <a:ext uri="{9D8B030D-6E8A-4147-A177-3AD203B41FA5}">
                      <a16:colId xmlns:a16="http://schemas.microsoft.com/office/drawing/2014/main" val="2525773668"/>
                    </a:ext>
                  </a:extLst>
                </a:gridCol>
                <a:gridCol w="626509">
                  <a:extLst>
                    <a:ext uri="{9D8B030D-6E8A-4147-A177-3AD203B41FA5}">
                      <a16:colId xmlns:a16="http://schemas.microsoft.com/office/drawing/2014/main" val="1393713506"/>
                    </a:ext>
                  </a:extLst>
                </a:gridCol>
                <a:gridCol w="626509">
                  <a:extLst>
                    <a:ext uri="{9D8B030D-6E8A-4147-A177-3AD203B41FA5}">
                      <a16:colId xmlns:a16="http://schemas.microsoft.com/office/drawing/2014/main" val="672811164"/>
                    </a:ext>
                  </a:extLst>
                </a:gridCol>
                <a:gridCol w="626509">
                  <a:extLst>
                    <a:ext uri="{9D8B030D-6E8A-4147-A177-3AD203B41FA5}">
                      <a16:colId xmlns:a16="http://schemas.microsoft.com/office/drawing/2014/main" val="2107615161"/>
                    </a:ext>
                  </a:extLst>
                </a:gridCol>
              </a:tblGrid>
              <a:tr h="260442">
                <a:tc rowSpan="2">
                  <a:txBody>
                    <a:bodyPr/>
                    <a:lstStyle/>
                    <a:p>
                      <a:pPr algn="ctr"/>
                      <a:r>
                        <a:rPr lang="en-MY" sz="1000" b="1" dirty="0" smtClean="0">
                          <a:solidFill>
                            <a:schemeClr val="tx1"/>
                          </a:solidFill>
                          <a:latin typeface="Tw Cen MT" pitchFamily="34" charset="0"/>
                        </a:rPr>
                        <a:t>Courses</a:t>
                      </a:r>
                      <a:endParaRPr lang="en-MY" sz="1000" b="1" dirty="0">
                        <a:solidFill>
                          <a:schemeClr val="tx1"/>
                        </a:solidFill>
                        <a:latin typeface="Tw Cen MT" pitchFamily="34" charset="0"/>
                      </a:endParaRPr>
                    </a:p>
                  </a:txBody>
                  <a:tcPr>
                    <a:solidFill>
                      <a:schemeClr val="bg1">
                        <a:lumMod val="85000"/>
                      </a:schemeClr>
                    </a:solidFill>
                  </a:tcPr>
                </a:tc>
                <a:tc gridSpan="2">
                  <a:txBody>
                    <a:bodyPr/>
                    <a:lstStyle/>
                    <a:p>
                      <a:pPr algn="ctr"/>
                      <a:r>
                        <a:rPr lang="en-US" sz="1000" b="1" dirty="0" smtClean="0">
                          <a:solidFill>
                            <a:schemeClr val="tx1"/>
                          </a:solidFill>
                          <a:latin typeface="Tw Cen MT" pitchFamily="34" charset="0"/>
                        </a:rPr>
                        <a:t>2016</a:t>
                      </a:r>
                      <a:endParaRPr lang="en-MY" sz="1000" b="1" dirty="0">
                        <a:solidFill>
                          <a:schemeClr val="tx1"/>
                        </a:solidFill>
                        <a:latin typeface="Tw Cen MT" pitchFamily="34" charset="0"/>
                      </a:endParaRPr>
                    </a:p>
                  </a:txBody>
                  <a:tcPr>
                    <a:solidFill>
                      <a:schemeClr val="bg1">
                        <a:lumMod val="85000"/>
                      </a:schemeClr>
                    </a:solidFill>
                  </a:tcPr>
                </a:tc>
                <a:tc hMerge="1">
                  <a:txBody>
                    <a:bodyPr/>
                    <a:lstStyle/>
                    <a:p>
                      <a:pPr algn="ctr"/>
                      <a:endParaRPr lang="en-MY" sz="1000" b="1" dirty="0">
                        <a:latin typeface="Tw Cen MT" pitchFamily="34" charset="0"/>
                      </a:endParaRPr>
                    </a:p>
                  </a:txBody>
                  <a:tcPr>
                    <a:solidFill>
                      <a:schemeClr val="bg1">
                        <a:lumMod val="85000"/>
                      </a:schemeClr>
                    </a:solidFill>
                  </a:tcPr>
                </a:tc>
                <a:tc gridSpan="2">
                  <a:txBody>
                    <a:bodyPr/>
                    <a:lstStyle/>
                    <a:p>
                      <a:pPr algn="ctr"/>
                      <a:r>
                        <a:rPr lang="en-US" sz="1000" b="1" dirty="0" smtClean="0">
                          <a:solidFill>
                            <a:schemeClr val="tx1"/>
                          </a:solidFill>
                          <a:latin typeface="Tw Cen MT" pitchFamily="34" charset="0"/>
                        </a:rPr>
                        <a:t>2017</a:t>
                      </a:r>
                      <a:endParaRPr lang="en-MY" sz="1000" b="1" dirty="0">
                        <a:solidFill>
                          <a:schemeClr val="tx1"/>
                        </a:solidFill>
                        <a:latin typeface="Tw Cen MT" pitchFamily="34" charset="0"/>
                      </a:endParaRPr>
                    </a:p>
                  </a:txBody>
                  <a:tcPr>
                    <a:solidFill>
                      <a:schemeClr val="bg1">
                        <a:lumMod val="85000"/>
                      </a:schemeClr>
                    </a:solidFill>
                  </a:tcPr>
                </a:tc>
                <a:tc hMerge="1">
                  <a:txBody>
                    <a:bodyPr/>
                    <a:lstStyle/>
                    <a:p>
                      <a:pPr algn="ctr"/>
                      <a:endParaRPr lang="en-MY" sz="1000" b="1" dirty="0">
                        <a:latin typeface="Tw Cen MT" pitchFamily="34" charset="0"/>
                      </a:endParaRPr>
                    </a:p>
                  </a:txBody>
                  <a:tcPr>
                    <a:solidFill>
                      <a:schemeClr val="bg1">
                        <a:lumMod val="85000"/>
                      </a:schemeClr>
                    </a:solidFill>
                  </a:tcPr>
                </a:tc>
                <a:tc gridSpan="2">
                  <a:txBody>
                    <a:bodyPr/>
                    <a:lstStyle/>
                    <a:p>
                      <a:pPr algn="ctr"/>
                      <a:r>
                        <a:rPr lang="en-US" sz="1000" b="1" dirty="0" smtClean="0">
                          <a:solidFill>
                            <a:schemeClr val="tx1"/>
                          </a:solidFill>
                          <a:latin typeface="Tw Cen MT" pitchFamily="34" charset="0"/>
                        </a:rPr>
                        <a:t>2018</a:t>
                      </a:r>
                      <a:endParaRPr lang="en-MY" sz="1000" b="1" dirty="0">
                        <a:solidFill>
                          <a:schemeClr val="tx1"/>
                        </a:solidFill>
                        <a:latin typeface="Tw Cen MT" pitchFamily="34" charset="0"/>
                      </a:endParaRPr>
                    </a:p>
                  </a:txBody>
                  <a:tcPr>
                    <a:solidFill>
                      <a:schemeClr val="bg1">
                        <a:lumMod val="85000"/>
                      </a:schemeClr>
                    </a:solidFill>
                  </a:tcPr>
                </a:tc>
                <a:tc hMerge="1">
                  <a:txBody>
                    <a:bodyPr/>
                    <a:lstStyle/>
                    <a:p>
                      <a:pPr algn="ctr"/>
                      <a:endParaRPr lang="en-MY" sz="1000" b="1" dirty="0">
                        <a:latin typeface="Tw Cen MT" pitchFamily="34" charset="0"/>
                      </a:endParaRPr>
                    </a:p>
                  </a:txBody>
                  <a:tcPr>
                    <a:solidFill>
                      <a:schemeClr val="bg1">
                        <a:lumMod val="85000"/>
                      </a:schemeClr>
                    </a:solidFill>
                  </a:tcPr>
                </a:tc>
                <a:extLst>
                  <a:ext uri="{0D108BD9-81ED-4DB2-BD59-A6C34878D82A}">
                    <a16:rowId xmlns:a16="http://schemas.microsoft.com/office/drawing/2014/main" val="10000"/>
                  </a:ext>
                </a:extLst>
              </a:tr>
              <a:tr h="260442">
                <a:tc vMerge="1">
                  <a:txBody>
                    <a:bodyPr/>
                    <a:lstStyle/>
                    <a:p>
                      <a:pPr algn="ctr"/>
                      <a:endParaRPr lang="en-MY" sz="1000" b="1" dirty="0">
                        <a:latin typeface="Tw Cen MT" pitchFamily="34" charset="0"/>
                      </a:endParaRPr>
                    </a:p>
                  </a:txBody>
                  <a:tcPr>
                    <a:solidFill>
                      <a:schemeClr val="bg1">
                        <a:lumMod val="85000"/>
                      </a:schemeClr>
                    </a:solidFill>
                  </a:tcPr>
                </a:tc>
                <a:tc>
                  <a:txBody>
                    <a:bodyPr/>
                    <a:lstStyle/>
                    <a:p>
                      <a:pPr algn="ctr"/>
                      <a:r>
                        <a:rPr lang="en-US" sz="1000" b="1" dirty="0" smtClean="0">
                          <a:solidFill>
                            <a:schemeClr val="tx1"/>
                          </a:solidFill>
                          <a:latin typeface="Tw Cen MT" pitchFamily="34" charset="0"/>
                        </a:rPr>
                        <a:t>Classes</a:t>
                      </a:r>
                      <a:endParaRPr lang="en-MY" sz="1000" b="1" dirty="0">
                        <a:solidFill>
                          <a:schemeClr val="tx1"/>
                        </a:solidFill>
                        <a:latin typeface="Tw Cen MT" pitchFamily="34" charset="0"/>
                      </a:endParaRPr>
                    </a:p>
                  </a:txBody>
                  <a:tcPr>
                    <a:solidFill>
                      <a:schemeClr val="bg1">
                        <a:lumMod val="85000"/>
                      </a:schemeClr>
                    </a:solidFill>
                  </a:tcPr>
                </a:tc>
                <a:tc>
                  <a:txBody>
                    <a:bodyPr/>
                    <a:lstStyle/>
                    <a:p>
                      <a:pPr algn="ctr"/>
                      <a:r>
                        <a:rPr lang="en-US" sz="1000" b="1" dirty="0" smtClean="0">
                          <a:solidFill>
                            <a:schemeClr val="tx1"/>
                          </a:solidFill>
                          <a:latin typeface="Tw Cen MT" pitchFamily="34" charset="0"/>
                        </a:rPr>
                        <a:t>Trainee</a:t>
                      </a:r>
                      <a:endParaRPr lang="en-MY" sz="1000" b="1" dirty="0">
                        <a:solidFill>
                          <a:schemeClr val="tx1"/>
                        </a:solidFill>
                        <a:latin typeface="Tw Cen MT" pitchFamily="34" charset="0"/>
                      </a:endParaRPr>
                    </a:p>
                  </a:txBody>
                  <a:tcPr>
                    <a:solidFill>
                      <a:schemeClr val="bg1">
                        <a:lumMod val="85000"/>
                      </a:schemeClr>
                    </a:solidFill>
                  </a:tcPr>
                </a:tc>
                <a:tc>
                  <a:txBody>
                    <a:bodyPr/>
                    <a:lstStyle/>
                    <a:p>
                      <a:pPr algn="ctr"/>
                      <a:r>
                        <a:rPr lang="en-US" sz="1000" b="1" dirty="0" smtClean="0">
                          <a:solidFill>
                            <a:schemeClr val="tx1"/>
                          </a:solidFill>
                          <a:latin typeface="Tw Cen MT" pitchFamily="34" charset="0"/>
                        </a:rPr>
                        <a:t>Classes</a:t>
                      </a:r>
                      <a:endParaRPr lang="en-MY" sz="1000" b="1" dirty="0">
                        <a:solidFill>
                          <a:schemeClr val="tx1"/>
                        </a:solidFill>
                        <a:latin typeface="Tw Cen MT" pitchFamily="34" charset="0"/>
                      </a:endParaRPr>
                    </a:p>
                  </a:txBody>
                  <a:tcPr>
                    <a:solidFill>
                      <a:schemeClr val="bg1">
                        <a:lumMod val="85000"/>
                      </a:schemeClr>
                    </a:solidFill>
                  </a:tcPr>
                </a:tc>
                <a:tc>
                  <a:txBody>
                    <a:bodyPr/>
                    <a:lstStyle/>
                    <a:p>
                      <a:pPr algn="ctr"/>
                      <a:r>
                        <a:rPr lang="en-US" sz="1000" b="1" dirty="0" smtClean="0">
                          <a:solidFill>
                            <a:schemeClr val="tx1"/>
                          </a:solidFill>
                          <a:latin typeface="Tw Cen MT" pitchFamily="34" charset="0"/>
                        </a:rPr>
                        <a:t>Trainee</a:t>
                      </a:r>
                      <a:endParaRPr lang="en-MY" sz="1000" b="1" dirty="0">
                        <a:solidFill>
                          <a:schemeClr val="tx1"/>
                        </a:solidFill>
                        <a:latin typeface="Tw Cen MT" pitchFamily="34" charset="0"/>
                      </a:endParaRPr>
                    </a:p>
                  </a:txBody>
                  <a:tcPr>
                    <a:solidFill>
                      <a:schemeClr val="bg1">
                        <a:lumMod val="85000"/>
                      </a:schemeClr>
                    </a:solidFill>
                  </a:tcPr>
                </a:tc>
                <a:tc>
                  <a:txBody>
                    <a:bodyPr/>
                    <a:lstStyle/>
                    <a:p>
                      <a:pPr algn="ctr"/>
                      <a:r>
                        <a:rPr lang="en-US" sz="1000" b="1" dirty="0" smtClean="0">
                          <a:solidFill>
                            <a:schemeClr val="tx1"/>
                          </a:solidFill>
                          <a:latin typeface="Tw Cen MT" pitchFamily="34" charset="0"/>
                        </a:rPr>
                        <a:t>Classes</a:t>
                      </a:r>
                      <a:endParaRPr lang="en-MY" sz="1000" b="1" dirty="0">
                        <a:solidFill>
                          <a:schemeClr val="tx1"/>
                        </a:solidFill>
                        <a:latin typeface="Tw Cen MT" pitchFamily="34" charset="0"/>
                      </a:endParaRPr>
                    </a:p>
                  </a:txBody>
                  <a:tcPr>
                    <a:solidFill>
                      <a:schemeClr val="bg1">
                        <a:lumMod val="85000"/>
                      </a:schemeClr>
                    </a:solidFill>
                  </a:tcPr>
                </a:tc>
                <a:tc>
                  <a:txBody>
                    <a:bodyPr/>
                    <a:lstStyle/>
                    <a:p>
                      <a:pPr algn="ctr"/>
                      <a:r>
                        <a:rPr lang="en-US" sz="1000" b="1" dirty="0" smtClean="0">
                          <a:solidFill>
                            <a:schemeClr val="tx1"/>
                          </a:solidFill>
                          <a:latin typeface="Tw Cen MT" pitchFamily="34" charset="0"/>
                        </a:rPr>
                        <a:t>Trainee</a:t>
                      </a:r>
                      <a:endParaRPr lang="en-MY" sz="1000" b="1" dirty="0">
                        <a:solidFill>
                          <a:schemeClr val="tx1"/>
                        </a:solidFill>
                        <a:latin typeface="Tw Cen MT" pitchFamily="34" charset="0"/>
                      </a:endParaRPr>
                    </a:p>
                  </a:txBody>
                  <a:tcPr>
                    <a:solidFill>
                      <a:schemeClr val="bg1">
                        <a:lumMod val="85000"/>
                      </a:schemeClr>
                    </a:solidFill>
                  </a:tcPr>
                </a:tc>
                <a:extLst>
                  <a:ext uri="{0D108BD9-81ED-4DB2-BD59-A6C34878D82A}">
                    <a16:rowId xmlns:a16="http://schemas.microsoft.com/office/drawing/2014/main" val="3414114812"/>
                  </a:ext>
                </a:extLst>
              </a:tr>
              <a:tr h="26044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MY" sz="1000" dirty="0" smtClean="0">
                          <a:solidFill>
                            <a:schemeClr val="tx1"/>
                          </a:solidFill>
                          <a:latin typeface="Tw Cen MT" pitchFamily="34" charset="0"/>
                        </a:rPr>
                        <a:t>BIM Concept &amp; Theory</a:t>
                      </a:r>
                    </a:p>
                  </a:txBody>
                  <a:tcPr/>
                </a:tc>
                <a:tc>
                  <a:txBody>
                    <a:bodyPr/>
                    <a:lstStyle/>
                    <a:p>
                      <a:pPr algn="ctr"/>
                      <a:r>
                        <a:rPr lang="en-MY" sz="1000" dirty="0" smtClean="0">
                          <a:solidFill>
                            <a:schemeClr val="tx1"/>
                          </a:solidFill>
                          <a:latin typeface="Tw Cen MT" pitchFamily="34" charset="0"/>
                        </a:rPr>
                        <a:t>2</a:t>
                      </a:r>
                      <a:endParaRPr lang="en-MY" sz="1000" dirty="0">
                        <a:solidFill>
                          <a:schemeClr val="tx1"/>
                        </a:solidFill>
                        <a:latin typeface="Tw Cen MT" pitchFamily="34" charset="0"/>
                      </a:endParaRPr>
                    </a:p>
                  </a:txBody>
                  <a:tcPr/>
                </a:tc>
                <a:tc>
                  <a:txBody>
                    <a:bodyPr/>
                    <a:lstStyle/>
                    <a:p>
                      <a:pPr algn="ctr"/>
                      <a:r>
                        <a:rPr lang="en-MY" sz="1000" dirty="0" smtClean="0">
                          <a:solidFill>
                            <a:schemeClr val="tx1"/>
                          </a:solidFill>
                          <a:latin typeface="Tw Cen MT" pitchFamily="34" charset="0"/>
                        </a:rPr>
                        <a:t>41</a:t>
                      </a:r>
                      <a:endParaRPr lang="en-MY" sz="1000" dirty="0">
                        <a:solidFill>
                          <a:schemeClr val="tx1"/>
                        </a:solidFill>
                        <a:latin typeface="Tw Cen MT"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7</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143</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solidFill>
                          <a:effectLst/>
                          <a:uLnTx/>
                          <a:uFillTx/>
                          <a:latin typeface="Tw Cen MT" pitchFamily="34" charset="0"/>
                          <a:ea typeface="+mn-ea"/>
                          <a:cs typeface="+mn-cs"/>
                        </a:rPr>
                        <a:t>13</a:t>
                      </a:r>
                      <a:endParaRPr kumimoji="0" lang="en-MY" sz="1000" b="1"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solidFill>
                          <a:effectLst/>
                          <a:uLnTx/>
                          <a:uFillTx/>
                          <a:latin typeface="Tw Cen MT" pitchFamily="34" charset="0"/>
                          <a:ea typeface="+mn-ea"/>
                          <a:cs typeface="+mn-cs"/>
                        </a:rPr>
                        <a:t>301</a:t>
                      </a:r>
                      <a:endParaRPr kumimoji="0" lang="en-MY" sz="1000" b="1"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extLst>
                  <a:ext uri="{0D108BD9-81ED-4DB2-BD59-A6C34878D82A}">
                    <a16:rowId xmlns:a16="http://schemas.microsoft.com/office/drawing/2014/main" val="10001"/>
                  </a:ext>
                </a:extLst>
              </a:tr>
              <a:tr h="260442">
                <a:tc>
                  <a:txBody>
                    <a:bodyPr/>
                    <a:lstStyle/>
                    <a:p>
                      <a:r>
                        <a:rPr lang="en-MY" sz="1000" dirty="0" smtClean="0">
                          <a:solidFill>
                            <a:schemeClr val="tx1"/>
                          </a:solidFill>
                          <a:latin typeface="Tw Cen MT" pitchFamily="34" charset="0"/>
                        </a:rPr>
                        <a:t>BIM Modeller</a:t>
                      </a:r>
                      <a:endParaRPr lang="en-MY" sz="1000" dirty="0">
                        <a:solidFill>
                          <a:schemeClr val="tx1"/>
                        </a:solidFill>
                        <a:latin typeface="Tw Cen MT" pitchFamily="34" charset="0"/>
                      </a:endParaRPr>
                    </a:p>
                  </a:txBody>
                  <a:tcPr/>
                </a:tc>
                <a:tc>
                  <a:txBody>
                    <a:bodyPr/>
                    <a:lstStyle/>
                    <a:p>
                      <a:pPr algn="ctr"/>
                      <a:r>
                        <a:rPr lang="en-MY" sz="1000" dirty="0" smtClean="0">
                          <a:solidFill>
                            <a:schemeClr val="tx1"/>
                          </a:solidFill>
                          <a:latin typeface="Tw Cen MT" pitchFamily="34" charset="0"/>
                        </a:rPr>
                        <a:t>35</a:t>
                      </a:r>
                      <a:endParaRPr lang="en-MY" sz="1000" dirty="0">
                        <a:solidFill>
                          <a:schemeClr val="tx1"/>
                        </a:solidFill>
                        <a:latin typeface="Tw Cen MT" pitchFamily="34" charset="0"/>
                      </a:endParaRPr>
                    </a:p>
                  </a:txBody>
                  <a:tcPr/>
                </a:tc>
                <a:tc>
                  <a:txBody>
                    <a:bodyPr/>
                    <a:lstStyle/>
                    <a:p>
                      <a:pPr algn="ctr"/>
                      <a:r>
                        <a:rPr lang="en-MY" sz="1000" dirty="0" smtClean="0">
                          <a:solidFill>
                            <a:schemeClr val="tx1"/>
                          </a:solidFill>
                          <a:latin typeface="Tw Cen MT" pitchFamily="34" charset="0"/>
                        </a:rPr>
                        <a:t>684</a:t>
                      </a:r>
                      <a:endParaRPr lang="en-MY" sz="1000" dirty="0">
                        <a:solidFill>
                          <a:schemeClr val="tx1"/>
                        </a:solidFill>
                        <a:latin typeface="Tw Cen MT" pitchFamily="34" charset="0"/>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MY" sz="1000" b="0" i="0" u="none" strike="noStrike" kern="1200" cap="none" spc="0" normalizeH="0" baseline="0" noProof="0" dirty="0" smtClean="0">
                          <a:ln>
                            <a:noFill/>
                          </a:ln>
                          <a:solidFill>
                            <a:schemeClr val="tx1"/>
                          </a:solidFill>
                          <a:effectLst/>
                          <a:uLnTx/>
                          <a:uFillTx/>
                          <a:latin typeface="Tw Cen MT" pitchFamily="34" charset="0"/>
                          <a:ea typeface="+mn-ea"/>
                          <a:cs typeface="+mn-cs"/>
                        </a:rPr>
                        <a:t>18</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Tw Cen MT" pitchFamily="34" charset="0"/>
                          <a:ea typeface="+mn-ea"/>
                          <a:cs typeface="+mn-cs"/>
                        </a:rPr>
                        <a:t>439</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MY" sz="1000" b="1" i="0" u="none" strike="noStrike" kern="1200" cap="none" spc="0" normalizeH="0" baseline="0" noProof="0" dirty="0" smtClean="0">
                          <a:ln>
                            <a:noFill/>
                          </a:ln>
                          <a:solidFill>
                            <a:schemeClr val="tx1"/>
                          </a:solidFill>
                          <a:effectLst/>
                          <a:uLnTx/>
                          <a:uFillTx/>
                          <a:latin typeface="Tw Cen MT" pitchFamily="34" charset="0"/>
                          <a:ea typeface="+mn-ea"/>
                          <a:cs typeface="+mn-cs"/>
                        </a:rPr>
                        <a:t>17</a:t>
                      </a:r>
                      <a:endParaRPr kumimoji="0" lang="en-MY" sz="1000" b="1"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solidFill>
                          <a:effectLst/>
                          <a:uLnTx/>
                          <a:uFillTx/>
                          <a:latin typeface="Tw Cen MT" pitchFamily="34" charset="0"/>
                          <a:ea typeface="+mn-ea"/>
                          <a:cs typeface="+mn-cs"/>
                        </a:rPr>
                        <a:t>245</a:t>
                      </a:r>
                      <a:endParaRPr kumimoji="0" lang="en-MY" sz="1000" b="1"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extLst>
                  <a:ext uri="{0D108BD9-81ED-4DB2-BD59-A6C34878D82A}">
                    <a16:rowId xmlns:a16="http://schemas.microsoft.com/office/drawing/2014/main" val="10002"/>
                  </a:ext>
                </a:extLst>
              </a:tr>
              <a:tr h="260442">
                <a:tc>
                  <a:txBody>
                    <a:bodyPr/>
                    <a:lstStyle/>
                    <a:p>
                      <a:r>
                        <a:rPr lang="en-MY" sz="1000" dirty="0" smtClean="0">
                          <a:solidFill>
                            <a:schemeClr val="tx1"/>
                          </a:solidFill>
                          <a:latin typeface="Tw Cen MT" pitchFamily="34" charset="0"/>
                        </a:rPr>
                        <a:t>BIM Coordinator </a:t>
                      </a:r>
                      <a:endParaRPr lang="en-MY" sz="1000" dirty="0">
                        <a:solidFill>
                          <a:schemeClr val="tx1"/>
                        </a:solidFill>
                        <a:latin typeface="Tw Cen MT" pitchFamily="34" charset="0"/>
                      </a:endParaRPr>
                    </a:p>
                  </a:txBody>
                  <a:tcPr/>
                </a:tc>
                <a:tc>
                  <a:txBody>
                    <a:bodyPr/>
                    <a:lstStyle/>
                    <a:p>
                      <a:pPr algn="ctr"/>
                      <a:r>
                        <a:rPr lang="en-MY" sz="1000" dirty="0" smtClean="0">
                          <a:solidFill>
                            <a:schemeClr val="tx1"/>
                          </a:solidFill>
                          <a:latin typeface="Tw Cen MT" pitchFamily="34" charset="0"/>
                        </a:rPr>
                        <a:t>1</a:t>
                      </a:r>
                      <a:endParaRPr lang="en-MY" sz="1000" dirty="0">
                        <a:solidFill>
                          <a:schemeClr val="tx1"/>
                        </a:solidFill>
                        <a:latin typeface="Tw Cen MT" pitchFamily="34" charset="0"/>
                      </a:endParaRPr>
                    </a:p>
                  </a:txBody>
                  <a:tcPr/>
                </a:tc>
                <a:tc>
                  <a:txBody>
                    <a:bodyPr/>
                    <a:lstStyle/>
                    <a:p>
                      <a:pPr algn="ctr"/>
                      <a:r>
                        <a:rPr lang="en-MY" sz="1000" dirty="0" smtClean="0">
                          <a:solidFill>
                            <a:schemeClr val="tx1"/>
                          </a:solidFill>
                          <a:latin typeface="Tw Cen MT" pitchFamily="34" charset="0"/>
                        </a:rPr>
                        <a:t>6</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MY" sz="1000" b="0" i="0" u="none" strike="noStrike" kern="1200" cap="none" spc="0" normalizeH="0" baseline="0" noProof="0" dirty="0" smtClean="0">
                          <a:ln>
                            <a:noFill/>
                          </a:ln>
                          <a:solidFill>
                            <a:schemeClr val="tx1"/>
                          </a:solidFill>
                          <a:effectLst/>
                          <a:uLnTx/>
                          <a:uFillTx/>
                          <a:latin typeface="Tw Cen MT" pitchFamily="34" charset="0"/>
                          <a:ea typeface="+mn-ea"/>
                          <a:cs typeface="+mn-cs"/>
                        </a:rPr>
                        <a:t>-</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MY" sz="1000" b="0" i="0" u="none" strike="noStrike" kern="1200" cap="none" spc="0" normalizeH="0" baseline="0" noProof="0" dirty="0" smtClean="0">
                          <a:ln>
                            <a:noFill/>
                          </a:ln>
                          <a:solidFill>
                            <a:schemeClr val="tx1"/>
                          </a:solidFill>
                          <a:effectLst/>
                          <a:uLnTx/>
                          <a:uFillTx/>
                          <a:latin typeface="Tw Cen MT" pitchFamily="34" charset="0"/>
                          <a:ea typeface="+mn-ea"/>
                          <a:cs typeface="+mn-cs"/>
                        </a:rPr>
                        <a:t>-</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solidFill>
                          <a:effectLst/>
                          <a:uLnTx/>
                          <a:uFillTx/>
                          <a:latin typeface="Tw Cen MT" pitchFamily="34" charset="0"/>
                          <a:ea typeface="+mn-ea"/>
                          <a:cs typeface="+mn-cs"/>
                        </a:rPr>
                        <a:t>7</a:t>
                      </a:r>
                      <a:endParaRPr kumimoji="0" lang="en-MY" sz="1000" b="1"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solidFill>
                          <a:effectLst/>
                          <a:uLnTx/>
                          <a:uFillTx/>
                          <a:latin typeface="Tw Cen MT" pitchFamily="34" charset="0"/>
                          <a:ea typeface="+mn-ea"/>
                          <a:cs typeface="+mn-cs"/>
                        </a:rPr>
                        <a:t>46</a:t>
                      </a:r>
                      <a:endParaRPr kumimoji="0" lang="en-MY" sz="1000" b="1"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extLst>
                  <a:ext uri="{0D108BD9-81ED-4DB2-BD59-A6C34878D82A}">
                    <a16:rowId xmlns:a16="http://schemas.microsoft.com/office/drawing/2014/main" val="10003"/>
                  </a:ext>
                </a:extLst>
              </a:tr>
              <a:tr h="260442">
                <a:tc>
                  <a:txBody>
                    <a:bodyPr/>
                    <a:lstStyle/>
                    <a:p>
                      <a:r>
                        <a:rPr lang="en-MY" sz="1000" dirty="0" smtClean="0">
                          <a:solidFill>
                            <a:schemeClr val="tx1"/>
                          </a:solidFill>
                          <a:latin typeface="Tw Cen MT" pitchFamily="34" charset="0"/>
                        </a:rPr>
                        <a:t>BIM Manager</a:t>
                      </a:r>
                      <a:endParaRPr lang="en-MY" sz="1000" dirty="0">
                        <a:solidFill>
                          <a:schemeClr val="tx1"/>
                        </a:solidFill>
                        <a:latin typeface="Tw Cen MT" pitchFamily="34" charset="0"/>
                      </a:endParaRPr>
                    </a:p>
                  </a:txBody>
                  <a:tcPr/>
                </a:tc>
                <a:tc>
                  <a:txBody>
                    <a:bodyPr/>
                    <a:lstStyle/>
                    <a:p>
                      <a:pPr algn="ctr"/>
                      <a:r>
                        <a:rPr lang="en-MY" sz="1000" dirty="0" smtClean="0">
                          <a:solidFill>
                            <a:schemeClr val="tx1"/>
                          </a:solidFill>
                          <a:latin typeface="Tw Cen MT" pitchFamily="34" charset="0"/>
                        </a:rPr>
                        <a:t>1</a:t>
                      </a:r>
                      <a:endParaRPr lang="en-MY" sz="1000" dirty="0">
                        <a:solidFill>
                          <a:schemeClr val="tx1"/>
                        </a:solidFill>
                        <a:latin typeface="Tw Cen MT" pitchFamily="34" charset="0"/>
                      </a:endParaRPr>
                    </a:p>
                  </a:txBody>
                  <a:tcPr/>
                </a:tc>
                <a:tc>
                  <a:txBody>
                    <a:bodyPr/>
                    <a:lstStyle/>
                    <a:p>
                      <a:pPr algn="ctr"/>
                      <a:r>
                        <a:rPr lang="en-MY" sz="1000" dirty="0" smtClean="0">
                          <a:solidFill>
                            <a:schemeClr val="tx1"/>
                          </a:solidFill>
                          <a:latin typeface="Tw Cen MT" pitchFamily="34" charset="0"/>
                        </a:rPr>
                        <a:t>8</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MY" sz="1000" b="0" i="0" u="none" strike="noStrike" kern="1200" cap="none" spc="0" normalizeH="0" baseline="0" noProof="0" dirty="0" smtClean="0">
                          <a:ln>
                            <a:noFill/>
                          </a:ln>
                          <a:solidFill>
                            <a:schemeClr val="tx1"/>
                          </a:solidFill>
                          <a:effectLst/>
                          <a:uLnTx/>
                          <a:uFillTx/>
                          <a:latin typeface="Tw Cen MT" pitchFamily="34" charset="0"/>
                          <a:ea typeface="+mn-ea"/>
                          <a:cs typeface="+mn-cs"/>
                        </a:rPr>
                        <a:t>-</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MY" sz="1000" b="0" i="0" u="none" strike="noStrike" kern="1200" cap="none" spc="0" normalizeH="0" baseline="0" noProof="0" dirty="0" smtClean="0">
                          <a:ln>
                            <a:noFill/>
                          </a:ln>
                          <a:solidFill>
                            <a:schemeClr val="tx1"/>
                          </a:solidFill>
                          <a:effectLst/>
                          <a:uLnTx/>
                          <a:uFillTx/>
                          <a:latin typeface="Tw Cen MT" pitchFamily="34" charset="0"/>
                          <a:ea typeface="+mn-ea"/>
                          <a:cs typeface="+mn-cs"/>
                        </a:rPr>
                        <a:t>-</a:t>
                      </a:r>
                      <a:endParaRPr kumimoji="0" lang="en-MY" sz="1000" b="0"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solidFill>
                          <a:effectLst/>
                          <a:uLnTx/>
                          <a:uFillTx/>
                          <a:latin typeface="Tw Cen MT" pitchFamily="34" charset="0"/>
                          <a:ea typeface="+mn-ea"/>
                          <a:cs typeface="+mn-cs"/>
                        </a:rPr>
                        <a:t>1</a:t>
                      </a:r>
                      <a:endParaRPr kumimoji="0" lang="en-MY" sz="1000" b="1"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solidFill>
                          <a:effectLst/>
                          <a:uLnTx/>
                          <a:uFillTx/>
                          <a:latin typeface="Tw Cen MT" pitchFamily="34" charset="0"/>
                          <a:ea typeface="+mn-ea"/>
                          <a:cs typeface="+mn-cs"/>
                        </a:rPr>
                        <a:t>7</a:t>
                      </a:r>
                      <a:endParaRPr kumimoji="0" lang="en-MY" sz="1000" b="1"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extLst>
                  <a:ext uri="{0D108BD9-81ED-4DB2-BD59-A6C34878D82A}">
                    <a16:rowId xmlns:a16="http://schemas.microsoft.com/office/drawing/2014/main" val="10004"/>
                  </a:ext>
                </a:extLst>
              </a:tr>
              <a:tr h="260442">
                <a:tc>
                  <a:txBody>
                    <a:bodyPr/>
                    <a:lstStyle/>
                    <a:p>
                      <a:pPr algn="r"/>
                      <a:r>
                        <a:rPr lang="en-MY" sz="1000" b="1" dirty="0" smtClean="0">
                          <a:solidFill>
                            <a:schemeClr val="tx1"/>
                          </a:solidFill>
                          <a:latin typeface="Tw Cen MT" pitchFamily="34" charset="0"/>
                        </a:rPr>
                        <a:t>Total</a:t>
                      </a:r>
                      <a:endParaRPr lang="en-MY" sz="1000" b="1" dirty="0">
                        <a:solidFill>
                          <a:schemeClr val="tx1"/>
                        </a:solidFill>
                        <a:latin typeface="Tw Cen MT" pitchFamily="34" charset="0"/>
                      </a:endParaRPr>
                    </a:p>
                  </a:txBody>
                  <a:tcPr/>
                </a:tc>
                <a:tc>
                  <a:txBody>
                    <a:bodyPr/>
                    <a:lstStyle/>
                    <a:p>
                      <a:pPr algn="ctr"/>
                      <a:r>
                        <a:rPr lang="en-MY" sz="1000" b="1" dirty="0" smtClean="0">
                          <a:solidFill>
                            <a:schemeClr val="tx1"/>
                          </a:solidFill>
                          <a:latin typeface="Tw Cen MT" pitchFamily="34" charset="0"/>
                        </a:rPr>
                        <a:t>39</a:t>
                      </a:r>
                      <a:endParaRPr lang="en-MY" sz="1000" b="1" dirty="0">
                        <a:solidFill>
                          <a:schemeClr val="tx1"/>
                        </a:solidFill>
                        <a:latin typeface="Tw Cen MT" pitchFamily="34" charset="0"/>
                      </a:endParaRPr>
                    </a:p>
                  </a:txBody>
                  <a:tcPr/>
                </a:tc>
                <a:tc>
                  <a:txBody>
                    <a:bodyPr/>
                    <a:lstStyle/>
                    <a:p>
                      <a:pPr algn="ctr"/>
                      <a:r>
                        <a:rPr lang="en-MY" sz="1000" b="1" dirty="0" smtClean="0">
                          <a:solidFill>
                            <a:schemeClr val="tx1"/>
                          </a:solidFill>
                          <a:latin typeface="Tw Cen MT" pitchFamily="34" charset="0"/>
                        </a:rPr>
                        <a:t>739</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MY" sz="1000" b="1" i="0" u="none" strike="noStrike" kern="1200" cap="none" spc="0" normalizeH="0" baseline="0" noProof="0" dirty="0" smtClean="0">
                          <a:ln>
                            <a:noFill/>
                          </a:ln>
                          <a:solidFill>
                            <a:schemeClr val="tx1"/>
                          </a:solidFill>
                          <a:effectLst/>
                          <a:uLnTx/>
                          <a:uFillTx/>
                          <a:latin typeface="Tw Cen MT" pitchFamily="34" charset="0"/>
                          <a:ea typeface="+mn-ea"/>
                          <a:cs typeface="+mn-cs"/>
                        </a:rPr>
                        <a:t>25</a:t>
                      </a:r>
                      <a:endParaRPr kumimoji="0" lang="en-MY" sz="1000" b="1"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MY" sz="1000" b="1" i="0" u="none" strike="noStrike" kern="1200" cap="none" spc="0" normalizeH="0" baseline="0" noProof="0" dirty="0" smtClean="0">
                          <a:ln>
                            <a:noFill/>
                          </a:ln>
                          <a:solidFill>
                            <a:schemeClr val="tx1"/>
                          </a:solidFill>
                          <a:effectLst/>
                          <a:uLnTx/>
                          <a:uFillTx/>
                          <a:latin typeface="Tw Cen MT" pitchFamily="34" charset="0"/>
                          <a:ea typeface="+mn-ea"/>
                          <a:cs typeface="+mn-cs"/>
                        </a:rPr>
                        <a:t>582</a:t>
                      </a:r>
                      <a:endParaRPr kumimoji="0" lang="en-MY" sz="1000" b="1"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solidFill>
                          <a:effectLst/>
                          <a:uLnTx/>
                          <a:uFillTx/>
                          <a:latin typeface="Tw Cen MT" pitchFamily="34" charset="0"/>
                          <a:ea typeface="+mn-ea"/>
                          <a:cs typeface="+mn-cs"/>
                        </a:rPr>
                        <a:t>38</a:t>
                      </a:r>
                      <a:endParaRPr kumimoji="0" lang="en-MY" sz="1000" b="1"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smtClean="0">
                          <a:ln>
                            <a:noFill/>
                          </a:ln>
                          <a:solidFill>
                            <a:schemeClr val="tx1"/>
                          </a:solidFill>
                          <a:effectLst/>
                          <a:uLnTx/>
                          <a:uFillTx/>
                          <a:latin typeface="Tw Cen MT" pitchFamily="34" charset="0"/>
                          <a:ea typeface="+mn-ea"/>
                          <a:cs typeface="+mn-cs"/>
                        </a:rPr>
                        <a:t>599</a:t>
                      </a:r>
                      <a:endParaRPr kumimoji="0" lang="en-MY" sz="1000" b="1" i="0" u="none" strike="noStrike" kern="1200" cap="none" spc="0" normalizeH="0" baseline="0" noProof="0" dirty="0">
                        <a:ln>
                          <a:noFill/>
                        </a:ln>
                        <a:solidFill>
                          <a:schemeClr val="tx1"/>
                        </a:solidFill>
                        <a:effectLst/>
                        <a:uLnTx/>
                        <a:uFillTx/>
                        <a:latin typeface="Tw Cen MT" pitchFamily="34" charset="0"/>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91832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880652569"/>
              </p:ext>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Jasni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1" y="370722"/>
          <a:ext cx="4593266" cy="177095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BIM Submission using 4 pilot projects for 4 selected PBT by Q1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P4b - Establish reference centre to support the development and adoption of BIM and modern methods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06180"/>
            <a:ext cx="6864535" cy="2862322"/>
          </a:xfrm>
          <a:prstGeom prst="rect">
            <a:avLst/>
          </a:prstGeom>
          <a:noFill/>
        </p:spPr>
        <p:txBody>
          <a:bodyPr wrap="square" rtlCol="0">
            <a:spAutoFit/>
          </a:bodyPr>
          <a:lstStyle/>
          <a:p>
            <a:r>
              <a:rPr lang="en-US" sz="1000" dirty="0">
                <a:latin typeface="Tw Cen MT" panose="020B0602020104020603" pitchFamily="34" charset="0"/>
              </a:rPr>
              <a:t>This KPI is under the purview of IWG11.</a:t>
            </a:r>
          </a:p>
          <a:p>
            <a:endParaRPr lang="en-MY" sz="500" u="sng" dirty="0" smtClean="0">
              <a:latin typeface="Tw Cen MT" panose="020B0602020104020603" pitchFamily="34" charset="0"/>
            </a:endParaRPr>
          </a:p>
          <a:p>
            <a:r>
              <a:rPr lang="en-MY" sz="1000" b="1" dirty="0" smtClean="0">
                <a:latin typeface="Tw Cen MT" panose="020B0602020104020603" pitchFamily="34" charset="0"/>
              </a:rPr>
              <a:t>BIM </a:t>
            </a:r>
            <a:r>
              <a:rPr lang="en-MY" sz="1000" b="1" dirty="0">
                <a:latin typeface="Tw Cen MT" panose="020B0602020104020603" pitchFamily="34" charset="0"/>
              </a:rPr>
              <a:t>eSubmission by </a:t>
            </a:r>
            <a:r>
              <a:rPr lang="en-MY" sz="1000" b="1" dirty="0" smtClean="0">
                <a:latin typeface="Tw Cen MT" panose="020B0602020104020603" pitchFamily="34" charset="0"/>
              </a:rPr>
              <a:t>PBT Adoption Agreement</a:t>
            </a:r>
            <a:endParaRPr lang="en-MY" sz="1000" b="1" dirty="0">
              <a:latin typeface="Tw Cen MT" panose="020B0602020104020603" pitchFamily="34" charset="0"/>
            </a:endParaRPr>
          </a:p>
          <a:p>
            <a:r>
              <a:rPr lang="en-MY" sz="1000" dirty="0" smtClean="0">
                <a:latin typeface="Tw Cen MT" panose="020B0602020104020603" pitchFamily="34" charset="0"/>
              </a:rPr>
              <a:t>Four (4 ) PBTs agreed to adopt BIM e-Submission by 2017. They are Putrajaya Corporation (PJC), </a:t>
            </a: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Bandaraya</a:t>
            </a:r>
            <a:r>
              <a:rPr lang="en-MY" sz="1000" dirty="0" smtClean="0">
                <a:latin typeface="Tw Cen MT" panose="020B0602020104020603" pitchFamily="34" charset="0"/>
              </a:rPr>
              <a:t> </a:t>
            </a:r>
            <a:r>
              <a:rPr lang="en-MY" sz="1000" dirty="0" err="1" smtClean="0">
                <a:latin typeface="Tw Cen MT" panose="020B0602020104020603" pitchFamily="34" charset="0"/>
              </a:rPr>
              <a:t>Petaling</a:t>
            </a:r>
            <a:r>
              <a:rPr lang="en-MY" sz="1000" dirty="0" smtClean="0">
                <a:latin typeface="Tw Cen MT" panose="020B0602020104020603" pitchFamily="34" charset="0"/>
              </a:rPr>
              <a:t> Jaya (MBPJ), </a:t>
            </a: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Perbandaran</a:t>
            </a:r>
            <a:r>
              <a:rPr lang="en-MY" sz="1000" dirty="0" smtClean="0">
                <a:latin typeface="Tw Cen MT" panose="020B0602020104020603" pitchFamily="34" charset="0"/>
              </a:rPr>
              <a:t> </a:t>
            </a:r>
            <a:r>
              <a:rPr lang="en-MY" sz="1000" dirty="0" err="1" smtClean="0">
                <a:latin typeface="Tw Cen MT" panose="020B0602020104020603" pitchFamily="34" charset="0"/>
              </a:rPr>
              <a:t>Kangar</a:t>
            </a:r>
            <a:r>
              <a:rPr lang="en-MY" sz="1000" dirty="0" smtClean="0">
                <a:latin typeface="Tw Cen MT" panose="020B0602020104020603" pitchFamily="34" charset="0"/>
              </a:rPr>
              <a:t> (MPK) and </a:t>
            </a:r>
            <a:r>
              <a:rPr lang="en-MY" sz="1000" dirty="0" err="1" smtClean="0">
                <a:latin typeface="Tw Cen MT" panose="020B0602020104020603" pitchFamily="34" charset="0"/>
              </a:rPr>
              <a:t>Majlis</a:t>
            </a:r>
            <a:r>
              <a:rPr lang="en-MY" sz="1000" dirty="0" smtClean="0">
                <a:latin typeface="Tw Cen MT" panose="020B0602020104020603" pitchFamily="34" charset="0"/>
              </a:rPr>
              <a:t> </a:t>
            </a:r>
            <a:r>
              <a:rPr lang="en-MY" sz="1000" dirty="0" err="1" smtClean="0">
                <a:latin typeface="Tw Cen MT" panose="020B0602020104020603" pitchFamily="34" charset="0"/>
              </a:rPr>
              <a:t>Bandaraya</a:t>
            </a:r>
            <a:r>
              <a:rPr lang="en-MY" sz="1000" dirty="0" smtClean="0">
                <a:latin typeface="Tw Cen MT" panose="020B0602020104020603" pitchFamily="34" charset="0"/>
              </a:rPr>
              <a:t> Melaka </a:t>
            </a:r>
            <a:r>
              <a:rPr lang="en-MY" sz="1000" dirty="0" err="1" smtClean="0">
                <a:latin typeface="Tw Cen MT" panose="020B0602020104020603" pitchFamily="34" charset="0"/>
              </a:rPr>
              <a:t>Bersejarah</a:t>
            </a:r>
            <a:r>
              <a:rPr lang="en-MY" sz="1000" dirty="0" smtClean="0">
                <a:latin typeface="Tw Cen MT" panose="020B0602020104020603" pitchFamily="34" charset="0"/>
              </a:rPr>
              <a:t> (MBMB).</a:t>
            </a:r>
          </a:p>
          <a:p>
            <a:endParaRPr lang="en-MY" sz="500" dirty="0" smtClean="0">
              <a:latin typeface="Tw Cen MT" panose="020B0602020104020603" pitchFamily="34" charset="0"/>
            </a:endParaRPr>
          </a:p>
          <a:p>
            <a:r>
              <a:rPr lang="en-MY" sz="1000" b="1" dirty="0" smtClean="0">
                <a:latin typeface="Tw Cen MT" panose="020B0602020104020603" pitchFamily="34" charset="0"/>
              </a:rPr>
              <a:t>User Requirement Studies (URS)</a:t>
            </a:r>
          </a:p>
          <a:p>
            <a:r>
              <a:rPr lang="en-MY" sz="1000" dirty="0" smtClean="0">
                <a:latin typeface="Tw Cen MT" panose="020B0602020104020603" pitchFamily="34" charset="0"/>
              </a:rPr>
              <a:t>As of end of 2017, CIDB achieved its targeted 2 PBTs </a:t>
            </a:r>
            <a:r>
              <a:rPr lang="en-US" sz="1000" dirty="0" smtClean="0">
                <a:solidFill>
                  <a:srgbClr val="000000"/>
                </a:solidFill>
                <a:latin typeface="Tw Cen MT" pitchFamily="34" charset="0"/>
              </a:rPr>
              <a:t>on URS for </a:t>
            </a:r>
            <a:r>
              <a:rPr lang="en-US" sz="1000" dirty="0">
                <a:solidFill>
                  <a:srgbClr val="000000"/>
                </a:solidFill>
                <a:latin typeface="Tw Cen MT" pitchFamily="34" charset="0"/>
              </a:rPr>
              <a:t>BIM based building design </a:t>
            </a:r>
            <a:r>
              <a:rPr lang="en-US" sz="1000" dirty="0" smtClean="0">
                <a:solidFill>
                  <a:srgbClr val="000000"/>
                </a:solidFill>
                <a:latin typeface="Tw Cen MT" pitchFamily="34" charset="0"/>
              </a:rPr>
              <a:t>review and </a:t>
            </a:r>
            <a:r>
              <a:rPr lang="en-US" sz="1000" dirty="0">
                <a:solidFill>
                  <a:srgbClr val="000000"/>
                </a:solidFill>
                <a:latin typeface="Tw Cen MT" pitchFamily="34" charset="0"/>
              </a:rPr>
              <a:t>checking system </a:t>
            </a:r>
            <a:r>
              <a:rPr lang="en-US" sz="1000" dirty="0" smtClean="0">
                <a:solidFill>
                  <a:srgbClr val="000000"/>
                </a:solidFill>
                <a:latin typeface="Tw Cen MT" pitchFamily="34" charset="0"/>
              </a:rPr>
              <a:t>. The PBTs are</a:t>
            </a:r>
            <a:r>
              <a:rPr lang="en-MY" sz="1000" dirty="0" smtClean="0">
                <a:latin typeface="Tw Cen MT" panose="020B0602020104020603" pitchFamily="34" charset="0"/>
              </a:rPr>
              <a:t> PJC, MBPJ and MPK.</a:t>
            </a:r>
          </a:p>
          <a:p>
            <a:endParaRPr lang="en-MY" sz="500" dirty="0">
              <a:latin typeface="Tw Cen MT" panose="020B0602020104020603" pitchFamily="34" charset="0"/>
            </a:endParaRPr>
          </a:p>
          <a:p>
            <a:r>
              <a:rPr lang="en-MY" sz="1000" b="1" dirty="0" smtClean="0">
                <a:latin typeface="Tw Cen MT" panose="020B0602020104020603" pitchFamily="34" charset="0"/>
              </a:rPr>
              <a:t>System Development</a:t>
            </a:r>
          </a:p>
          <a:p>
            <a:r>
              <a:rPr lang="en-MY" sz="1000" dirty="0" smtClean="0">
                <a:latin typeface="Tw Cen MT" panose="020B0602020104020603" pitchFamily="34" charset="0"/>
              </a:rPr>
              <a:t>As of end of 2017, system development for PJC and MBPJ have been completed.</a:t>
            </a:r>
          </a:p>
          <a:p>
            <a:endParaRPr lang="en-MY" sz="500" dirty="0">
              <a:latin typeface="Tw Cen MT" panose="020B0602020104020603" pitchFamily="34" charset="0"/>
            </a:endParaRPr>
          </a:p>
          <a:p>
            <a:r>
              <a:rPr lang="en-MY" sz="1000" b="1" dirty="0" smtClean="0">
                <a:latin typeface="Tw Cen MT" panose="020B0602020104020603" pitchFamily="34" charset="0"/>
              </a:rPr>
              <a:t>System Operator Training</a:t>
            </a:r>
          </a:p>
          <a:p>
            <a:r>
              <a:rPr lang="en-MY" sz="1000" dirty="0" smtClean="0">
                <a:latin typeface="Tw Cen MT" panose="020B0602020104020603" pitchFamily="34" charset="0"/>
              </a:rPr>
              <a:t>Seven (7) personnel from PJC were trained.</a:t>
            </a:r>
          </a:p>
          <a:p>
            <a:r>
              <a:rPr lang="en-MY" sz="1000" dirty="0" smtClean="0">
                <a:latin typeface="Tw Cen MT" panose="020B0602020104020603" pitchFamily="34" charset="0"/>
              </a:rPr>
              <a:t>Training for MBPJ completed in 2 sessions on 23 -25 April 2018 &amp; 4 -6 June 2018.</a:t>
            </a:r>
          </a:p>
          <a:p>
            <a:endParaRPr lang="en-MY" sz="1000" dirty="0" smtClean="0">
              <a:latin typeface="Tw Cen MT" panose="020B0602020104020603" pitchFamily="34" charset="0"/>
            </a:endParaRPr>
          </a:p>
          <a:p>
            <a:endParaRPr lang="en-MY" sz="500" dirty="0">
              <a:latin typeface="Tw Cen MT" panose="020B0602020104020603" pitchFamily="34" charset="0"/>
            </a:endParaRPr>
          </a:p>
          <a:p>
            <a:r>
              <a:rPr lang="en-MY" sz="1000" b="1" dirty="0" smtClean="0">
                <a:latin typeface="Tw Cen MT" panose="020B0602020104020603" pitchFamily="34" charset="0"/>
              </a:rPr>
              <a:t>Pilot Project Roll-out</a:t>
            </a:r>
          </a:p>
          <a:p>
            <a:r>
              <a:rPr lang="en-MY" sz="1000" dirty="0" smtClean="0">
                <a:latin typeface="Tw Cen MT" panose="020B0602020104020603" pitchFamily="34" charset="0"/>
              </a:rPr>
              <a:t>Four (4) residential projects (one </a:t>
            </a:r>
            <a:r>
              <a:rPr lang="en-MY" sz="1000" dirty="0">
                <a:latin typeface="Tw Cen MT" panose="020B0602020104020603" pitchFamily="34" charset="0"/>
              </a:rPr>
              <a:t>from each PBT) </a:t>
            </a:r>
            <a:r>
              <a:rPr lang="en-MY" sz="1000" dirty="0" smtClean="0">
                <a:latin typeface="Tw Cen MT" panose="020B0602020104020603" pitchFamily="34" charset="0"/>
              </a:rPr>
              <a:t>will be identified and used for pilot implementation of BIM eSubmission by 2020. </a:t>
            </a:r>
          </a:p>
          <a:p>
            <a:endParaRPr lang="en-US" sz="500" b="1" u="sng"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P4-072</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Q3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3091894901"/>
              </p:ext>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39702">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92866">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defRPr/>
                      </a:pPr>
                      <a:r>
                        <a:rPr lang="en-US" sz="900" dirty="0" smtClean="0">
                          <a:solidFill>
                            <a:srgbClr val="000000"/>
                          </a:solidFill>
                          <a:latin typeface="Tw Cen MT" pitchFamily="34" charset="0"/>
                        </a:rPr>
                        <a:t>4 selected PBT  agreement to adopt BIM e-submission (MBPJ, PJC, Melaka &amp;</a:t>
                      </a:r>
                      <a:r>
                        <a:rPr lang="en-US" sz="900" baseline="0" dirty="0" smtClean="0">
                          <a:solidFill>
                            <a:srgbClr val="000000"/>
                          </a:solidFill>
                          <a:latin typeface="Tw Cen MT" pitchFamily="34" charset="0"/>
                        </a:rPr>
                        <a:t> </a:t>
                      </a:r>
                      <a:r>
                        <a:rPr lang="en-US" sz="900" dirty="0" smtClean="0">
                          <a:solidFill>
                            <a:srgbClr val="000000"/>
                          </a:solidFill>
                          <a:latin typeface="Tw Cen MT" pitchFamily="34" charset="0"/>
                        </a:rPr>
                        <a:t>Perlis ) secured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User requirement study for BIM based building design review &amp; checking system completed for 2 PBTs</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BIM operators from selected 2 PBTs  trained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BIM based building design review &amp; checking system developed for selected 2 PBTs</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User requirement study for BIM based building design review &amp; checking system completed for 2 more PBTs</a:t>
                      </a:r>
                      <a:endParaRPr lang="ms-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Pilot project BIM Based Submission System on selected 2 PBTs launched</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BIM operator s for selected 2 PBTs  trained </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BIM based building design review &amp; checking system developed for 2 more PBTs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BIM Based Submission System operated by  the selected  2 PBTs</a:t>
                      </a:r>
                      <a:endParaRPr lang="ms-MY" sz="900" dirty="0" smtClean="0">
                        <a:solidFill>
                          <a:srgbClr val="231F20"/>
                        </a:solidFill>
                        <a:latin typeface="Tw Cen MT" pitchFamily="34" charset="0"/>
                      </a:endParaRP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Jasni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nvPr>
        </p:nvGraphicFramePr>
        <p:xfrm>
          <a:off x="-1" y="370722"/>
          <a:ext cx="4593266" cy="177095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BIM Submission using 4 pilot projects for 4 selected PBT by Q1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P4b - Establish reference centre to support the development and adoption of BIM and modern methods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06180"/>
            <a:ext cx="6864535" cy="2246769"/>
          </a:xfrm>
          <a:prstGeom prst="rect">
            <a:avLst/>
          </a:prstGeom>
          <a:noFill/>
        </p:spPr>
        <p:txBody>
          <a:bodyPr wrap="square" rtlCol="0">
            <a:spAutoFit/>
          </a:bodyPr>
          <a:lstStyle/>
          <a:p>
            <a:r>
              <a:rPr lang="en-US" sz="1000" dirty="0">
                <a:latin typeface="Tw Cen MT" panose="020B0602020104020603" pitchFamily="34" charset="0"/>
              </a:rPr>
              <a:t>This KPI is under the purview of IWG11.</a:t>
            </a:r>
          </a:p>
          <a:p>
            <a:endParaRPr lang="en-MY" sz="500" u="sng" dirty="0" smtClean="0">
              <a:latin typeface="Tw Cen MT" panose="020B0602020104020603" pitchFamily="34" charset="0"/>
            </a:endParaRPr>
          </a:p>
          <a:p>
            <a:endParaRPr lang="en-US" sz="500" b="1" u="sng" dirty="0" smtClean="0">
              <a:latin typeface="Tw Cen MT" panose="020B0602020104020603" pitchFamily="34" charset="0"/>
            </a:endParaRPr>
          </a:p>
          <a:p>
            <a:r>
              <a:rPr lang="en-US" sz="1000" b="1" u="sng" dirty="0" smtClean="0">
                <a:latin typeface="Tw Cen MT" panose="020B0602020104020603" pitchFamily="34" charset="0"/>
              </a:rPr>
              <a:t>2018</a:t>
            </a:r>
          </a:p>
          <a:p>
            <a:r>
              <a:rPr lang="en-US" sz="1000" dirty="0" smtClean="0">
                <a:solidFill>
                  <a:srgbClr val="000000"/>
                </a:solidFill>
                <a:latin typeface="Tw Cen MT" pitchFamily="34" charset="0"/>
              </a:rPr>
              <a:t>URS for BIM based building design review and checking system for 2 PBTs completed.</a:t>
            </a:r>
          </a:p>
          <a:p>
            <a:endParaRPr lang="en-US" sz="1000" dirty="0" smtClean="0">
              <a:solidFill>
                <a:srgbClr val="000000"/>
              </a:solidFill>
              <a:latin typeface="Tw Cen MT" pitchFamily="34" charset="0"/>
            </a:endParaRPr>
          </a:p>
          <a:p>
            <a:r>
              <a:rPr lang="en-US" sz="1000" dirty="0" smtClean="0">
                <a:solidFill>
                  <a:srgbClr val="000000"/>
                </a:solidFill>
                <a:latin typeface="Tw Cen MT" pitchFamily="34" charset="0"/>
              </a:rPr>
              <a:t>MPK- URS Completed.</a:t>
            </a:r>
          </a:p>
          <a:p>
            <a:r>
              <a:rPr lang="en-US" sz="1000" dirty="0" smtClean="0">
                <a:solidFill>
                  <a:srgbClr val="000000"/>
                </a:solidFill>
                <a:latin typeface="Tw Cen MT" pitchFamily="34" charset="0"/>
              </a:rPr>
              <a:t>MBMB – Business Requirement Specification workshop completed on 8 – 10 October 2018.</a:t>
            </a:r>
          </a:p>
          <a:p>
            <a:endParaRPr lang="en-US" sz="1000" dirty="0" smtClean="0">
              <a:solidFill>
                <a:srgbClr val="000000"/>
              </a:solidFill>
              <a:latin typeface="Tw Cen MT" pitchFamily="34" charset="0"/>
            </a:endParaRPr>
          </a:p>
          <a:p>
            <a:r>
              <a:rPr lang="en-US" sz="1000" dirty="0" smtClean="0">
                <a:solidFill>
                  <a:srgbClr val="000000"/>
                </a:solidFill>
                <a:latin typeface="Tw Cen MT" pitchFamily="34" charset="0"/>
              </a:rPr>
              <a:t>National BIM </a:t>
            </a:r>
            <a:r>
              <a:rPr lang="en-US" sz="1000" dirty="0" err="1" smtClean="0">
                <a:solidFill>
                  <a:srgbClr val="000000"/>
                </a:solidFill>
                <a:latin typeface="Tw Cen MT" pitchFamily="34" charset="0"/>
              </a:rPr>
              <a:t>eSubmission</a:t>
            </a:r>
            <a:r>
              <a:rPr lang="en-US" sz="1000" dirty="0" smtClean="0">
                <a:solidFill>
                  <a:srgbClr val="000000"/>
                </a:solidFill>
                <a:latin typeface="Tw Cen MT" pitchFamily="34" charset="0"/>
              </a:rPr>
              <a:t> (</a:t>
            </a:r>
            <a:r>
              <a:rPr lang="en-US" sz="1000" dirty="0" err="1" smtClean="0">
                <a:solidFill>
                  <a:srgbClr val="000000"/>
                </a:solidFill>
                <a:latin typeface="Tw Cen MT" pitchFamily="34" charset="0"/>
              </a:rPr>
              <a:t>NBeS</a:t>
            </a:r>
            <a:r>
              <a:rPr lang="en-US" sz="1000" dirty="0" smtClean="0">
                <a:solidFill>
                  <a:srgbClr val="000000"/>
                </a:solidFill>
                <a:latin typeface="Tw Cen MT" pitchFamily="34" charset="0"/>
              </a:rPr>
              <a:t>) phase II for BOMBA is in progress and will be completed by end of 2018. Implementation of selected pilot projects will start in 2019.</a:t>
            </a:r>
          </a:p>
          <a:p>
            <a:endParaRPr lang="en-US" sz="1000" dirty="0" smtClean="0">
              <a:solidFill>
                <a:srgbClr val="000000"/>
              </a:solidFill>
              <a:latin typeface="Tw Cen MT" pitchFamily="34" charset="0"/>
            </a:endParaRPr>
          </a:p>
          <a:p>
            <a:r>
              <a:rPr lang="en-US" sz="1000" dirty="0" err="1" smtClean="0">
                <a:solidFill>
                  <a:srgbClr val="000000"/>
                </a:solidFill>
                <a:latin typeface="Tw Cen MT" pitchFamily="34" charset="0"/>
              </a:rPr>
              <a:t>NBeS</a:t>
            </a:r>
            <a:r>
              <a:rPr lang="en-US" sz="1000" dirty="0" smtClean="0">
                <a:solidFill>
                  <a:srgbClr val="000000"/>
                </a:solidFill>
                <a:latin typeface="Tw Cen MT" pitchFamily="34" charset="0"/>
              </a:rPr>
              <a:t> phase 11 for BOMBA progress is at 39%</a:t>
            </a:r>
          </a:p>
          <a:p>
            <a:endParaRPr lang="en-US" sz="1000" dirty="0" smtClean="0">
              <a:solidFill>
                <a:srgbClr val="000000"/>
              </a:solidFill>
              <a:latin typeface="Tw Cen MT" pitchFamily="34" charset="0"/>
            </a:endParaRPr>
          </a:p>
          <a:p>
            <a:r>
              <a:rPr lang="en-US" sz="1000" dirty="0" smtClean="0">
                <a:solidFill>
                  <a:srgbClr val="000000"/>
                </a:solidFill>
                <a:latin typeface="Tw Cen MT" pitchFamily="34" charset="0"/>
              </a:rPr>
              <a:t>Rule set Management workshop for BOMBA completed on 11- 14 July 2018.</a:t>
            </a:r>
            <a:endParaRPr lang="en-MY" sz="1000" dirty="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P4-072</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Q3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nvPr>
        </p:nvGraphicFramePr>
        <p:xfrm>
          <a:off x="2" y="2063918"/>
          <a:ext cx="6858000" cy="2210370"/>
        </p:xfrm>
        <a:graphic>
          <a:graphicData uri="http://schemas.openxmlformats.org/drawingml/2006/table">
            <a:tbl>
              <a:tblPr firstRow="1" bandRow="1">
                <a:tableStyleId>{5C22544A-7EE6-4342-B048-85BDC9FD1C3A}</a:tableStyleId>
              </a:tblPr>
              <a:tblGrid>
                <a:gridCol w="1371598">
                  <a:extLst>
                    <a:ext uri="{9D8B030D-6E8A-4147-A177-3AD203B41FA5}">
                      <a16:colId xmlns:a16="http://schemas.microsoft.com/office/drawing/2014/main" val="2124581660"/>
                    </a:ext>
                  </a:extLst>
                </a:gridCol>
                <a:gridCol w="1339702">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92866">
                  <a:extLst>
                    <a:ext uri="{9D8B030D-6E8A-4147-A177-3AD203B41FA5}">
                      <a16:colId xmlns:a16="http://schemas.microsoft.com/office/drawing/2014/main" val="3666211108"/>
                    </a:ext>
                  </a:extLst>
                </a:gridCol>
                <a:gridCol w="136096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30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a:lnSpc>
                          <a:spcPct val="100000"/>
                        </a:lnSpc>
                        <a:defRPr/>
                      </a:pPr>
                      <a:r>
                        <a:rPr lang="en-US" sz="900" dirty="0" smtClean="0">
                          <a:solidFill>
                            <a:srgbClr val="000000"/>
                          </a:solidFill>
                          <a:latin typeface="Tw Cen MT" pitchFamily="34" charset="0"/>
                        </a:rPr>
                        <a:t>4 selected PBT  agreement to adopt BIM e-submission (MBPJ, PJC, Melaka &amp;</a:t>
                      </a:r>
                      <a:r>
                        <a:rPr lang="en-US" sz="900" baseline="0" dirty="0" smtClean="0">
                          <a:solidFill>
                            <a:srgbClr val="000000"/>
                          </a:solidFill>
                          <a:latin typeface="Tw Cen MT" pitchFamily="34" charset="0"/>
                        </a:rPr>
                        <a:t> </a:t>
                      </a:r>
                      <a:r>
                        <a:rPr lang="en-US" sz="900" dirty="0" smtClean="0">
                          <a:solidFill>
                            <a:srgbClr val="000000"/>
                          </a:solidFill>
                          <a:latin typeface="Tw Cen MT" pitchFamily="34" charset="0"/>
                        </a:rPr>
                        <a:t>Perlis ) secured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User requirement study for BIM based building design review &amp; checking system completed for 2 PBTs</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BIM operators from selected 2 PBTs  trained </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BIM based building design review &amp; checking system developed for selected 2 PBTs</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User requirement study for BIM based building design review &amp; checking system completed for 2 more PBTs</a:t>
                      </a:r>
                      <a:endParaRPr lang="ms-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Pilot project BIM Based Submission System on selected 2 PBTs launched</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BIM operator s for selected 2 PBTs  trained </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BIM based building design review &amp; checking system developed for 2 more PBTs</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231F20"/>
                          </a:solidFill>
                          <a:latin typeface="Tw Cen MT" pitchFamily="34" charset="0"/>
                        </a:rPr>
                        <a:t>BIM Based Submission System operated by  the selected  2 PBTs</a:t>
                      </a:r>
                      <a:endParaRPr lang="ms-MY" sz="900" dirty="0" smtClean="0">
                        <a:solidFill>
                          <a:srgbClr val="231F20"/>
                        </a:solidFill>
                        <a:latin typeface="Tw Cen MT" pitchFamily="34" charset="0"/>
                      </a:endParaRP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216267449"/>
              </p:ext>
            </p:extLst>
          </p:nvPr>
        </p:nvGraphicFramePr>
        <p:xfrm>
          <a:off x="393807" y="6900937"/>
          <a:ext cx="5314432" cy="1683034"/>
        </p:xfrm>
        <a:graphic>
          <a:graphicData uri="http://schemas.openxmlformats.org/drawingml/2006/table">
            <a:tbl>
              <a:tblPr firstRow="1" bandRow="1">
                <a:tableStyleId>{5940675A-B579-460E-94D1-54222C63F5DA}</a:tableStyleId>
              </a:tblPr>
              <a:tblGrid>
                <a:gridCol w="1652445">
                  <a:extLst>
                    <a:ext uri="{9D8B030D-6E8A-4147-A177-3AD203B41FA5}">
                      <a16:colId xmlns:a16="http://schemas.microsoft.com/office/drawing/2014/main" val="20000"/>
                    </a:ext>
                  </a:extLst>
                </a:gridCol>
                <a:gridCol w="673947">
                  <a:extLst>
                    <a:ext uri="{9D8B030D-6E8A-4147-A177-3AD203B41FA5}">
                      <a16:colId xmlns:a16="http://schemas.microsoft.com/office/drawing/2014/main" val="20001"/>
                    </a:ext>
                  </a:extLst>
                </a:gridCol>
                <a:gridCol w="679807">
                  <a:extLst>
                    <a:ext uri="{9D8B030D-6E8A-4147-A177-3AD203B41FA5}">
                      <a16:colId xmlns:a16="http://schemas.microsoft.com/office/drawing/2014/main" val="20002"/>
                    </a:ext>
                  </a:extLst>
                </a:gridCol>
                <a:gridCol w="723457">
                  <a:extLst>
                    <a:ext uri="{9D8B030D-6E8A-4147-A177-3AD203B41FA5}">
                      <a16:colId xmlns:a16="http://schemas.microsoft.com/office/drawing/2014/main" val="20003"/>
                    </a:ext>
                  </a:extLst>
                </a:gridCol>
                <a:gridCol w="792388">
                  <a:extLst>
                    <a:ext uri="{9D8B030D-6E8A-4147-A177-3AD203B41FA5}">
                      <a16:colId xmlns:a16="http://schemas.microsoft.com/office/drawing/2014/main" val="20004"/>
                    </a:ext>
                  </a:extLst>
                </a:gridCol>
                <a:gridCol w="792388">
                  <a:extLst>
                    <a:ext uri="{9D8B030D-6E8A-4147-A177-3AD203B41FA5}">
                      <a16:colId xmlns:a16="http://schemas.microsoft.com/office/drawing/2014/main" val="20005"/>
                    </a:ext>
                  </a:extLst>
                </a:gridCol>
              </a:tblGrid>
              <a:tr h="0">
                <a:tc>
                  <a:txBody>
                    <a:bodyPr/>
                    <a:lstStyle/>
                    <a:p>
                      <a:pPr algn="ctr"/>
                      <a:r>
                        <a:rPr lang="en-MY" sz="900" b="1" dirty="0" smtClean="0">
                          <a:latin typeface="Tw Cen MT" pitchFamily="34" charset="0"/>
                        </a:rPr>
                        <a:t>Milestones</a:t>
                      </a:r>
                      <a:endParaRPr lang="en-MY" sz="900" b="1" dirty="0">
                        <a:latin typeface="Tw Cen MT" pitchFamily="34" charset="0"/>
                      </a:endParaRPr>
                    </a:p>
                  </a:txBody>
                  <a:tcPr>
                    <a:solidFill>
                      <a:schemeClr val="bg1">
                        <a:lumMod val="85000"/>
                      </a:schemeClr>
                    </a:solidFill>
                  </a:tcPr>
                </a:tc>
                <a:tc>
                  <a:txBody>
                    <a:bodyPr/>
                    <a:lstStyle/>
                    <a:p>
                      <a:pPr algn="ctr"/>
                      <a:r>
                        <a:rPr lang="en-MY" sz="900" b="1" dirty="0" smtClean="0">
                          <a:latin typeface="Tw Cen MT" pitchFamily="34" charset="0"/>
                        </a:rPr>
                        <a:t>PJC</a:t>
                      </a:r>
                      <a:endParaRPr lang="en-MY" sz="900" b="1" dirty="0">
                        <a:latin typeface="Tw Cen MT" pitchFamily="34" charset="0"/>
                      </a:endParaRPr>
                    </a:p>
                  </a:txBody>
                  <a:tcPr>
                    <a:solidFill>
                      <a:schemeClr val="bg1">
                        <a:lumMod val="85000"/>
                      </a:schemeClr>
                    </a:solidFill>
                  </a:tcPr>
                </a:tc>
                <a:tc>
                  <a:txBody>
                    <a:bodyPr/>
                    <a:lstStyle/>
                    <a:p>
                      <a:pPr algn="ctr"/>
                      <a:r>
                        <a:rPr lang="en-MY" sz="900" b="1" dirty="0" smtClean="0">
                          <a:latin typeface="Tw Cen MT" pitchFamily="34" charset="0"/>
                        </a:rPr>
                        <a:t>MBPJ</a:t>
                      </a:r>
                      <a:endParaRPr lang="en-MY" sz="900" b="1" dirty="0">
                        <a:latin typeface="Tw Cen MT" pitchFamily="34" charset="0"/>
                      </a:endParaRPr>
                    </a:p>
                  </a:txBody>
                  <a:tcPr>
                    <a:solidFill>
                      <a:schemeClr val="bg1">
                        <a:lumMod val="85000"/>
                      </a:schemeClr>
                    </a:solidFill>
                  </a:tcPr>
                </a:tc>
                <a:tc>
                  <a:txBody>
                    <a:bodyPr/>
                    <a:lstStyle/>
                    <a:p>
                      <a:pPr algn="ctr"/>
                      <a:r>
                        <a:rPr lang="en-MY" sz="900" b="1" dirty="0" smtClean="0">
                          <a:latin typeface="Tw Cen MT" pitchFamily="34" charset="0"/>
                        </a:rPr>
                        <a:t>MPK</a:t>
                      </a:r>
                      <a:endParaRPr lang="en-MY" sz="900" b="1" dirty="0">
                        <a:latin typeface="Tw Cen MT" pitchFamily="34" charset="0"/>
                      </a:endParaRPr>
                    </a:p>
                  </a:txBody>
                  <a:tcPr>
                    <a:solidFill>
                      <a:schemeClr val="bg1">
                        <a:lumMod val="85000"/>
                      </a:schemeClr>
                    </a:solidFill>
                  </a:tcPr>
                </a:tc>
                <a:tc>
                  <a:txBody>
                    <a:bodyPr/>
                    <a:lstStyle/>
                    <a:p>
                      <a:pPr algn="ctr"/>
                      <a:r>
                        <a:rPr lang="en-MY" sz="900" b="1" dirty="0" smtClean="0">
                          <a:latin typeface="Tw Cen MT" pitchFamily="34" charset="0"/>
                        </a:rPr>
                        <a:t>MBMB</a:t>
                      </a:r>
                      <a:endParaRPr lang="en-MY" sz="900" b="1" dirty="0">
                        <a:latin typeface="Tw Cen MT" pitchFamily="34" charset="0"/>
                      </a:endParaRPr>
                    </a:p>
                  </a:txBody>
                  <a:tcPr>
                    <a:solidFill>
                      <a:schemeClr val="bg1">
                        <a:lumMod val="85000"/>
                      </a:schemeClr>
                    </a:solidFill>
                  </a:tcPr>
                </a:tc>
                <a:tc>
                  <a:txBody>
                    <a:bodyPr/>
                    <a:lstStyle/>
                    <a:p>
                      <a:pPr algn="ctr"/>
                      <a:r>
                        <a:rPr lang="en-MY" sz="900" b="1" dirty="0" smtClean="0">
                          <a:latin typeface="Tw Cen MT" pitchFamily="34" charset="0"/>
                        </a:rPr>
                        <a:t>BOMBA</a:t>
                      </a:r>
                      <a:endParaRPr lang="en-MY" sz="900" b="1" dirty="0">
                        <a:latin typeface="Tw Cen MT" pitchFamily="34" charset="0"/>
                      </a:endParaRPr>
                    </a:p>
                  </a:txBody>
                  <a:tcPr>
                    <a:solidFill>
                      <a:schemeClr val="bg1">
                        <a:lumMod val="85000"/>
                      </a:schemeClr>
                    </a:solidFill>
                  </a:tcPr>
                </a:tc>
                <a:extLst>
                  <a:ext uri="{0D108BD9-81ED-4DB2-BD59-A6C34878D82A}">
                    <a16:rowId xmlns:a16="http://schemas.microsoft.com/office/drawing/2014/main" val="10000"/>
                  </a:ext>
                </a:extLst>
              </a:tr>
              <a:tr h="283393">
                <a:tc>
                  <a:txBody>
                    <a:bodyPr/>
                    <a:lstStyle/>
                    <a:p>
                      <a:r>
                        <a:rPr lang="en-MY" sz="900" dirty="0" smtClean="0">
                          <a:latin typeface="Tw Cen MT" pitchFamily="34" charset="0"/>
                        </a:rPr>
                        <a:t>Agreement to</a:t>
                      </a:r>
                      <a:r>
                        <a:rPr lang="en-MY" sz="900" baseline="0" dirty="0" smtClean="0">
                          <a:latin typeface="Tw Cen MT" pitchFamily="34" charset="0"/>
                        </a:rPr>
                        <a:t> adopt BIM eSubmission</a:t>
                      </a:r>
                      <a:endParaRPr lang="en-MY" sz="900" dirty="0">
                        <a:latin typeface="Tw Cen MT" pitchFamily="34"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algn="ctr"/>
                      <a:r>
                        <a:rPr lang="en-MY" sz="1200" b="1" dirty="0" smtClean="0">
                          <a:latin typeface="Tw Cen MT" pitchFamily="34" charset="0"/>
                        </a:rPr>
                        <a:t>√</a:t>
                      </a:r>
                      <a:endParaRPr lang="en-MY" sz="1200" b="1" dirty="0">
                        <a:latin typeface="Tw Cen MT" pitchFamily="34"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extLst>
                  <a:ext uri="{0D108BD9-81ED-4DB2-BD59-A6C34878D82A}">
                    <a16:rowId xmlns:a16="http://schemas.microsoft.com/office/drawing/2014/main" val="10001"/>
                  </a:ext>
                </a:extLst>
              </a:tr>
              <a:tr h="283393">
                <a:tc>
                  <a:txBody>
                    <a:bodyPr/>
                    <a:lstStyle/>
                    <a:p>
                      <a:r>
                        <a:rPr lang="en-MY" sz="900" dirty="0" smtClean="0">
                          <a:latin typeface="Tw Cen MT" pitchFamily="34" charset="0"/>
                        </a:rPr>
                        <a:t>User Requirement Specification</a:t>
                      </a:r>
                      <a:endParaRPr lang="en-MY" sz="900" dirty="0">
                        <a:latin typeface="Tw Cen MT" pitchFamily="34"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extLst>
                  <a:ext uri="{0D108BD9-81ED-4DB2-BD59-A6C34878D82A}">
                    <a16:rowId xmlns:a16="http://schemas.microsoft.com/office/drawing/2014/main" val="10002"/>
                  </a:ext>
                </a:extLst>
              </a:tr>
              <a:tr h="283393">
                <a:tc>
                  <a:txBody>
                    <a:bodyPr/>
                    <a:lstStyle/>
                    <a:p>
                      <a:r>
                        <a:rPr lang="en-MY" sz="900" dirty="0" smtClean="0">
                          <a:latin typeface="Tw Cen MT" pitchFamily="34" charset="0"/>
                        </a:rPr>
                        <a:t>System Development</a:t>
                      </a:r>
                      <a:endParaRPr lang="en-MY" sz="900" dirty="0">
                        <a:latin typeface="Tw Cen MT" pitchFamily="34"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algn="ctr"/>
                      <a:r>
                        <a:rPr lang="en-MY" sz="1200" b="1" dirty="0" smtClean="0">
                          <a:latin typeface="Tw Cen MT" pitchFamily="34" charset="0"/>
                        </a:rPr>
                        <a:t>√</a:t>
                      </a:r>
                      <a:endParaRPr lang="en-MY" sz="1200" b="1" dirty="0">
                        <a:latin typeface="Tw Cen MT" pitchFamily="34"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endParaRPr lang="en-MY" sz="1200" b="1" dirty="0" smtClean="0">
                        <a:latin typeface="Tw Cen MT" pitchFamily="34"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extLst>
                  <a:ext uri="{0D108BD9-81ED-4DB2-BD59-A6C34878D82A}">
                    <a16:rowId xmlns:a16="http://schemas.microsoft.com/office/drawing/2014/main" val="10003"/>
                  </a:ext>
                </a:extLst>
              </a:tr>
              <a:tr h="283393">
                <a:tc>
                  <a:txBody>
                    <a:bodyPr/>
                    <a:lstStyle/>
                    <a:p>
                      <a:r>
                        <a:rPr lang="en-MY" sz="900" dirty="0" smtClean="0">
                          <a:latin typeface="Tw Cen MT" pitchFamily="34" charset="0"/>
                        </a:rPr>
                        <a:t>System Operator Training</a:t>
                      </a:r>
                      <a:endParaRPr lang="en-MY" sz="900" dirty="0">
                        <a:latin typeface="Tw Cen MT" pitchFamily="34" charset="0"/>
                      </a:endParaRPr>
                    </a:p>
                  </a:txBody>
                  <a:tcPr anchor="ct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MY" sz="1200" b="1" dirty="0" smtClean="0">
                          <a:latin typeface="Tw Cen MT" pitchFamily="34" charset="0"/>
                        </a:rPr>
                        <a:t>√</a:t>
                      </a:r>
                    </a:p>
                  </a:txBody>
                  <a:tcPr anchor="ctr"/>
                </a:tc>
                <a:tc>
                  <a:txBody>
                    <a:bodyPr/>
                    <a:lstStyle/>
                    <a:p>
                      <a:pPr algn="ctr"/>
                      <a:endParaRPr lang="en-MY" sz="1200" b="1">
                        <a:latin typeface="Tw Cen MT" pitchFamily="34" charset="0"/>
                      </a:endParaRPr>
                    </a:p>
                  </a:txBody>
                  <a:tcPr anchor="ctr"/>
                </a:tc>
                <a:tc>
                  <a:txBody>
                    <a:bodyPr/>
                    <a:lstStyle/>
                    <a:p>
                      <a:pPr algn="ctr"/>
                      <a:endParaRPr lang="en-MY" sz="1200" b="1" dirty="0">
                        <a:latin typeface="Tw Cen MT" pitchFamily="34" charset="0"/>
                      </a:endParaRPr>
                    </a:p>
                  </a:txBody>
                  <a:tcPr anchor="ctr"/>
                </a:tc>
                <a:tc>
                  <a:txBody>
                    <a:bodyPr/>
                    <a:lstStyle/>
                    <a:p>
                      <a:pPr algn="ctr"/>
                      <a:endParaRPr lang="en-MY" sz="1200" b="1" dirty="0">
                        <a:latin typeface="Tw Cen MT" pitchFamily="34" charset="0"/>
                      </a:endParaRPr>
                    </a:p>
                  </a:txBody>
                  <a:tcPr anchor="ctr"/>
                </a:tc>
                <a:tc>
                  <a:txBody>
                    <a:bodyPr/>
                    <a:lstStyle/>
                    <a:p>
                      <a:pPr algn="ctr"/>
                      <a:endParaRPr lang="en-MY" sz="1200" b="1" dirty="0">
                        <a:latin typeface="Tw Cen MT" pitchFamily="34" charset="0"/>
                      </a:endParaRPr>
                    </a:p>
                  </a:txBody>
                  <a:tcPr anchor="ctr"/>
                </a:tc>
                <a:extLst>
                  <a:ext uri="{0D108BD9-81ED-4DB2-BD59-A6C34878D82A}">
                    <a16:rowId xmlns:a16="http://schemas.microsoft.com/office/drawing/2014/main" val="10004"/>
                  </a:ext>
                </a:extLst>
              </a:tr>
              <a:tr h="238495">
                <a:tc>
                  <a:txBody>
                    <a:bodyPr/>
                    <a:lstStyle/>
                    <a:p>
                      <a:r>
                        <a:rPr lang="en-MY" sz="900" dirty="0" smtClean="0">
                          <a:latin typeface="Tw Cen MT" pitchFamily="34" charset="0"/>
                        </a:rPr>
                        <a:t>Pilot Project Roll-out</a:t>
                      </a:r>
                      <a:endParaRPr lang="en-MY" sz="900" dirty="0">
                        <a:latin typeface="Tw Cen MT" pitchFamily="34" charset="0"/>
                      </a:endParaRPr>
                    </a:p>
                  </a:txBody>
                  <a:tcPr anchor="ctr"/>
                </a:tc>
                <a:tc>
                  <a:txBody>
                    <a:bodyPr/>
                    <a:lstStyle/>
                    <a:p>
                      <a:pPr algn="ctr"/>
                      <a:endParaRPr lang="en-MY" sz="900" dirty="0">
                        <a:latin typeface="Tw Cen MT" pitchFamily="34" charset="0"/>
                      </a:endParaRPr>
                    </a:p>
                  </a:txBody>
                  <a:tcPr anchor="ctr"/>
                </a:tc>
                <a:tc>
                  <a:txBody>
                    <a:bodyPr/>
                    <a:lstStyle/>
                    <a:p>
                      <a:pPr algn="ctr"/>
                      <a:endParaRPr lang="en-MY" sz="900" dirty="0">
                        <a:latin typeface="Tw Cen MT" pitchFamily="34" charset="0"/>
                      </a:endParaRPr>
                    </a:p>
                  </a:txBody>
                  <a:tcPr anchor="ctr"/>
                </a:tc>
                <a:tc>
                  <a:txBody>
                    <a:bodyPr/>
                    <a:lstStyle/>
                    <a:p>
                      <a:pPr algn="ctr"/>
                      <a:endParaRPr lang="en-MY" sz="900" dirty="0">
                        <a:latin typeface="Tw Cen MT" pitchFamily="34" charset="0"/>
                      </a:endParaRPr>
                    </a:p>
                  </a:txBody>
                  <a:tcPr anchor="ctr"/>
                </a:tc>
                <a:tc>
                  <a:txBody>
                    <a:bodyPr/>
                    <a:lstStyle/>
                    <a:p>
                      <a:pPr algn="ctr"/>
                      <a:endParaRPr lang="en-MY" sz="900" dirty="0">
                        <a:latin typeface="Tw Cen MT" pitchFamily="34" charset="0"/>
                      </a:endParaRPr>
                    </a:p>
                  </a:txBody>
                  <a:tcPr anchor="ctr"/>
                </a:tc>
                <a:tc>
                  <a:txBody>
                    <a:bodyPr/>
                    <a:lstStyle/>
                    <a:p>
                      <a:pPr algn="ctr"/>
                      <a:endParaRPr lang="en-MY" sz="900" dirty="0">
                        <a:latin typeface="Tw Cen MT" pitchFamily="34" charset="0"/>
                      </a:endParaRP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37398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880652569"/>
              </p:ext>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Jasni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JKR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1" y="370722"/>
          <a:ext cx="4593266" cy="177095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5 Public Pilot Project Use BIM Level 3 by Q3 2020</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P4b - Establish reference centre to support the development and adoption of BIM and modern methods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14890"/>
            <a:ext cx="6864535" cy="5355312"/>
          </a:xfrm>
          <a:prstGeom prst="rect">
            <a:avLst/>
          </a:prstGeom>
          <a:noFill/>
        </p:spPr>
        <p:txBody>
          <a:bodyPr wrap="square" rtlCol="0">
            <a:spAutoFit/>
          </a:bodyPr>
          <a:lstStyle/>
          <a:p>
            <a:r>
              <a:rPr lang="en-US" sz="900" dirty="0">
                <a:latin typeface="Tw Cen MT" panose="020B0602020104020603" pitchFamily="34" charset="0"/>
              </a:rPr>
              <a:t>This KPI is under the purview of IWG11.</a:t>
            </a:r>
          </a:p>
          <a:p>
            <a:endParaRPr lang="en-US" sz="400" b="1" dirty="0" smtClean="0">
              <a:latin typeface="Tw Cen MT" panose="020B0602020104020603" pitchFamily="34" charset="0"/>
            </a:endParaRPr>
          </a:p>
          <a:p>
            <a:r>
              <a:rPr lang="en-US" sz="900" b="1" dirty="0" smtClean="0">
                <a:latin typeface="Tw Cen MT" panose="020B0602020104020603" pitchFamily="34" charset="0"/>
              </a:rPr>
              <a:t>BIM </a:t>
            </a:r>
            <a:r>
              <a:rPr lang="en-US" sz="900" b="1" dirty="0">
                <a:latin typeface="Tw Cen MT" panose="020B0602020104020603" pitchFamily="34" charset="0"/>
              </a:rPr>
              <a:t>Level 3 </a:t>
            </a:r>
            <a:r>
              <a:rPr lang="en-US" sz="900" dirty="0" smtClean="0">
                <a:latin typeface="Tw Cen MT" panose="020B0602020104020603" pitchFamily="34" charset="0"/>
              </a:rPr>
              <a:t>is defined as the sharing and integration </a:t>
            </a:r>
            <a:r>
              <a:rPr lang="en-US" sz="900" dirty="0">
                <a:latin typeface="Tw Cen MT" panose="020B0602020104020603" pitchFamily="34" charset="0"/>
              </a:rPr>
              <a:t>of several multi-disciplinary models and data using model servers or other </a:t>
            </a:r>
            <a:r>
              <a:rPr lang="en-US" sz="900" dirty="0" smtClean="0">
                <a:latin typeface="Tw Cen MT" panose="020B0602020104020603" pitchFamily="34" charset="0"/>
              </a:rPr>
              <a:t>cloud based technology.</a:t>
            </a:r>
            <a:endParaRPr lang="en-US" sz="900" dirty="0">
              <a:latin typeface="Tw Cen MT" panose="020B0602020104020603" pitchFamily="34" charset="0"/>
            </a:endParaRPr>
          </a:p>
          <a:p>
            <a:endParaRPr lang="en-US" sz="400" dirty="0">
              <a:latin typeface="Tw Cen MT" panose="020B0602020104020603" pitchFamily="34" charset="0"/>
            </a:endParaRPr>
          </a:p>
          <a:p>
            <a:r>
              <a:rPr lang="en-US" sz="900" b="1" dirty="0">
                <a:latin typeface="Tw Cen MT" panose="020B0602020104020603" pitchFamily="34" charset="0"/>
              </a:rPr>
              <a:t>National BIM Guide </a:t>
            </a:r>
            <a:r>
              <a:rPr lang="en-US" sz="900" dirty="0">
                <a:latin typeface="Tw Cen MT" panose="020B0602020104020603" pitchFamily="34" charset="0"/>
              </a:rPr>
              <a:t>was completed </a:t>
            </a:r>
            <a:r>
              <a:rPr lang="en-US" sz="900" dirty="0" smtClean="0">
                <a:latin typeface="Tw Cen MT" panose="020B0602020104020603" pitchFamily="34" charset="0"/>
              </a:rPr>
              <a:t>on November 2016 covering aspects of BIM awareness, readiness and adoption. Copies of the BIM Guide can be downloaded </a:t>
            </a:r>
            <a:r>
              <a:rPr lang="en-US" sz="900" dirty="0">
                <a:latin typeface="Tw Cen MT" panose="020B0602020104020603" pitchFamily="34" charset="0"/>
              </a:rPr>
              <a:t>from </a:t>
            </a:r>
            <a:r>
              <a:rPr lang="en-US" sz="900" dirty="0">
                <a:latin typeface="Tw Cen MT" panose="020B0602020104020603" pitchFamily="34" charset="0"/>
                <a:hlinkClick r:id="rId2"/>
              </a:rPr>
              <a:t>https://www.mybimcentre.com.my/knowledge-base</a:t>
            </a:r>
            <a:r>
              <a:rPr lang="en-US" sz="900" dirty="0" smtClean="0">
                <a:latin typeface="Tw Cen MT" panose="020B0602020104020603" pitchFamily="34" charset="0"/>
                <a:hlinkClick r:id="rId2"/>
              </a:rPr>
              <a:t>/</a:t>
            </a:r>
            <a:r>
              <a:rPr lang="en-US" sz="900" dirty="0" smtClean="0">
                <a:latin typeface="Tw Cen MT" panose="020B0602020104020603" pitchFamily="34" charset="0"/>
              </a:rPr>
              <a:t> </a:t>
            </a:r>
            <a:endParaRPr lang="en-US" sz="900" dirty="0">
              <a:latin typeface="Tw Cen MT" panose="020B0602020104020603" pitchFamily="34" charset="0"/>
            </a:endParaRPr>
          </a:p>
          <a:p>
            <a:endParaRPr lang="en-US" sz="400" dirty="0">
              <a:latin typeface="Tw Cen MT" panose="020B0602020104020603" pitchFamily="34" charset="0"/>
            </a:endParaRPr>
          </a:p>
          <a:p>
            <a:r>
              <a:rPr lang="en-US" sz="900" u="sng" dirty="0">
                <a:latin typeface="Tw Cen MT" panose="020B0602020104020603" pitchFamily="34" charset="0"/>
              </a:rPr>
              <a:t>BIM </a:t>
            </a:r>
            <a:r>
              <a:rPr lang="en-US" sz="900" u="sng" dirty="0" smtClean="0">
                <a:latin typeface="Tw Cen MT" panose="020B0602020104020603" pitchFamily="34" charset="0"/>
              </a:rPr>
              <a:t>Procurement Specification (BPS)</a:t>
            </a:r>
            <a:endParaRPr lang="en-US" sz="900" u="sng" dirty="0">
              <a:latin typeface="Tw Cen MT" panose="020B0602020104020603" pitchFamily="34" charset="0"/>
            </a:endParaRPr>
          </a:p>
          <a:p>
            <a:r>
              <a:rPr lang="en-US" sz="900" dirty="0" smtClean="0">
                <a:latin typeface="Tw Cen MT" panose="020B0602020104020603" pitchFamily="34" charset="0"/>
              </a:rPr>
              <a:t>JKR published the BPS in 2017 comprising of:</a:t>
            </a:r>
          </a:p>
          <a:p>
            <a:pPr marL="228600" indent="-228600">
              <a:buAutoNum type="arabicPeriod"/>
            </a:pPr>
            <a:r>
              <a:rPr lang="en-US" sz="900" dirty="0" smtClean="0">
                <a:latin typeface="Tw Cen MT" panose="020B0602020104020603" pitchFamily="34" charset="0"/>
              </a:rPr>
              <a:t>JKR BIM Requirement For Design &amp; Build Projects</a:t>
            </a:r>
          </a:p>
          <a:p>
            <a:pPr marL="228600" indent="-228600">
              <a:buAutoNum type="arabicPeriod"/>
            </a:pPr>
            <a:r>
              <a:rPr lang="en-US" sz="900" dirty="0" smtClean="0">
                <a:latin typeface="Tw Cen MT" panose="020B0602020104020603" pitchFamily="34" charset="0"/>
              </a:rPr>
              <a:t>Manual Proses </a:t>
            </a:r>
            <a:r>
              <a:rPr lang="en-US" sz="900" dirty="0" err="1" smtClean="0">
                <a:latin typeface="Tw Cen MT" panose="020B0602020104020603" pitchFamily="34" charset="0"/>
              </a:rPr>
              <a:t>Kerja</a:t>
            </a:r>
            <a:r>
              <a:rPr lang="en-US" sz="900" dirty="0" smtClean="0">
                <a:latin typeface="Tw Cen MT" panose="020B0602020104020603" pitchFamily="34" charset="0"/>
              </a:rPr>
              <a:t> BIM JKR (</a:t>
            </a:r>
            <a:r>
              <a:rPr lang="en-US" sz="900" dirty="0" err="1" smtClean="0">
                <a:latin typeface="Tw Cen MT" panose="020B0602020104020603" pitchFamily="34" charset="0"/>
              </a:rPr>
              <a:t>Fasa</a:t>
            </a:r>
            <a:r>
              <a:rPr lang="en-US" sz="900" dirty="0" smtClean="0">
                <a:latin typeface="Tw Cen MT" panose="020B0602020104020603" pitchFamily="34" charset="0"/>
              </a:rPr>
              <a:t> </a:t>
            </a:r>
            <a:r>
              <a:rPr lang="en-US" sz="900" dirty="0" err="1" smtClean="0">
                <a:latin typeface="Tw Cen MT" panose="020B0602020104020603" pitchFamily="34" charset="0"/>
              </a:rPr>
              <a:t>Perancangan</a:t>
            </a:r>
            <a:r>
              <a:rPr lang="en-US" sz="900" dirty="0" smtClean="0">
                <a:latin typeface="Tw Cen MT" panose="020B0602020104020603" pitchFamily="34" charset="0"/>
              </a:rPr>
              <a:t>)</a:t>
            </a:r>
          </a:p>
          <a:p>
            <a:pPr marL="228600" indent="-228600">
              <a:buAutoNum type="arabicPeriod"/>
            </a:pPr>
            <a:r>
              <a:rPr lang="en-US" sz="900" dirty="0" smtClean="0">
                <a:latin typeface="Tw Cen MT" panose="020B0602020104020603" pitchFamily="34" charset="0"/>
              </a:rPr>
              <a:t>Manual Proses </a:t>
            </a:r>
            <a:r>
              <a:rPr lang="en-US" sz="900" dirty="0" err="1" smtClean="0">
                <a:latin typeface="Tw Cen MT" panose="020B0602020104020603" pitchFamily="34" charset="0"/>
              </a:rPr>
              <a:t>Kerja</a:t>
            </a:r>
            <a:r>
              <a:rPr lang="en-US" sz="900" dirty="0" smtClean="0">
                <a:latin typeface="Tw Cen MT" panose="020B0602020104020603" pitchFamily="34" charset="0"/>
              </a:rPr>
              <a:t> BIM JKR (</a:t>
            </a:r>
            <a:r>
              <a:rPr lang="en-US" sz="900" dirty="0" err="1" smtClean="0">
                <a:latin typeface="Tw Cen MT" panose="020B0602020104020603" pitchFamily="34" charset="0"/>
              </a:rPr>
              <a:t>Fasa</a:t>
            </a:r>
            <a:r>
              <a:rPr lang="en-US" sz="900" dirty="0" smtClean="0">
                <a:latin typeface="Tw Cen MT" panose="020B0602020104020603" pitchFamily="34" charset="0"/>
              </a:rPr>
              <a:t> </a:t>
            </a:r>
            <a:r>
              <a:rPr lang="en-US" sz="900" dirty="0" err="1" smtClean="0">
                <a:latin typeface="Tw Cen MT" panose="020B0602020104020603" pitchFamily="34" charset="0"/>
              </a:rPr>
              <a:t>Rekabentuk</a:t>
            </a:r>
            <a:r>
              <a:rPr lang="en-US" sz="900" dirty="0" smtClean="0">
                <a:latin typeface="Tw Cen MT" panose="020B0602020104020603" pitchFamily="34" charset="0"/>
              </a:rPr>
              <a:t> </a:t>
            </a:r>
            <a:r>
              <a:rPr lang="en-US" sz="900" dirty="0" err="1" smtClean="0">
                <a:latin typeface="Tw Cen MT" panose="020B0602020104020603" pitchFamily="34" charset="0"/>
              </a:rPr>
              <a:t>Awalan</a:t>
            </a:r>
            <a:r>
              <a:rPr lang="en-US" sz="900" dirty="0" smtClean="0">
                <a:latin typeface="Tw Cen MT" panose="020B0602020104020603" pitchFamily="34" charset="0"/>
              </a:rPr>
              <a:t>)</a:t>
            </a:r>
          </a:p>
          <a:p>
            <a:pPr marL="228600" indent="-228600">
              <a:buAutoNum type="arabicPeriod"/>
            </a:pPr>
            <a:r>
              <a:rPr lang="en-US" sz="900" dirty="0" smtClean="0">
                <a:latin typeface="Tw Cen MT" panose="020B0602020104020603" pitchFamily="34" charset="0"/>
              </a:rPr>
              <a:t>Manual Proses </a:t>
            </a:r>
            <a:r>
              <a:rPr lang="en-US" sz="900" dirty="0" err="1" smtClean="0">
                <a:latin typeface="Tw Cen MT" panose="020B0602020104020603" pitchFamily="34" charset="0"/>
              </a:rPr>
              <a:t>Kerja</a:t>
            </a:r>
            <a:r>
              <a:rPr lang="en-US" sz="900" dirty="0" smtClean="0">
                <a:latin typeface="Tw Cen MT" panose="020B0602020104020603" pitchFamily="34" charset="0"/>
              </a:rPr>
              <a:t> BIM JKR (</a:t>
            </a:r>
            <a:r>
              <a:rPr lang="en-US" sz="900" dirty="0" err="1" smtClean="0">
                <a:latin typeface="Tw Cen MT" panose="020B0602020104020603" pitchFamily="34" charset="0"/>
              </a:rPr>
              <a:t>Fasa</a:t>
            </a:r>
            <a:r>
              <a:rPr lang="en-US" sz="900" dirty="0" smtClean="0">
                <a:latin typeface="Tw Cen MT" panose="020B0602020104020603" pitchFamily="34" charset="0"/>
              </a:rPr>
              <a:t> </a:t>
            </a:r>
            <a:r>
              <a:rPr lang="en-US" sz="900" dirty="0" err="1" smtClean="0">
                <a:latin typeface="Tw Cen MT" panose="020B0602020104020603" pitchFamily="34" charset="0"/>
              </a:rPr>
              <a:t>Rekabentuk</a:t>
            </a:r>
            <a:r>
              <a:rPr lang="en-US" sz="900" dirty="0" smtClean="0">
                <a:latin typeface="Tw Cen MT" panose="020B0602020104020603" pitchFamily="34" charset="0"/>
              </a:rPr>
              <a:t> </a:t>
            </a:r>
            <a:r>
              <a:rPr lang="en-US" sz="900" dirty="0" err="1" smtClean="0">
                <a:latin typeface="Tw Cen MT" panose="020B0602020104020603" pitchFamily="34" charset="0"/>
              </a:rPr>
              <a:t>Terperinci</a:t>
            </a:r>
            <a:r>
              <a:rPr lang="en-US" sz="900" dirty="0" smtClean="0">
                <a:latin typeface="Tw Cen MT" panose="020B0602020104020603" pitchFamily="34" charset="0"/>
              </a:rPr>
              <a:t>)</a:t>
            </a:r>
            <a:endParaRPr lang="en-US" sz="900" dirty="0">
              <a:latin typeface="Tw Cen MT" panose="020B0602020104020603" pitchFamily="34" charset="0"/>
            </a:endParaRPr>
          </a:p>
          <a:p>
            <a:endParaRPr lang="en-US" sz="400" dirty="0">
              <a:latin typeface="Tw Cen MT" panose="020B0602020104020603" pitchFamily="34" charset="0"/>
            </a:endParaRPr>
          </a:p>
          <a:p>
            <a:r>
              <a:rPr lang="en-US" sz="900" u="sng" dirty="0" smtClean="0">
                <a:latin typeface="Tw Cen MT" panose="020B0602020104020603" pitchFamily="34" charset="0"/>
              </a:rPr>
              <a:t>JKR </a:t>
            </a:r>
            <a:r>
              <a:rPr lang="en-US" sz="900" u="sng" dirty="0">
                <a:latin typeface="Tw Cen MT" panose="020B0602020104020603" pitchFamily="34" charset="0"/>
              </a:rPr>
              <a:t>Software/Hardware </a:t>
            </a:r>
            <a:r>
              <a:rPr lang="en-US" sz="900" u="sng" dirty="0" smtClean="0">
                <a:latin typeface="Tw Cen MT" panose="020B0602020104020603" pitchFamily="34" charset="0"/>
              </a:rPr>
              <a:t>Customization</a:t>
            </a:r>
          </a:p>
          <a:p>
            <a:r>
              <a:rPr lang="en-US" sz="900" dirty="0" smtClean="0">
                <a:latin typeface="Tw Cen MT" panose="020B0602020104020603" pitchFamily="34" charset="0"/>
              </a:rPr>
              <a:t>In order to achieve BIM Level 3 environment, certain complementing </a:t>
            </a:r>
            <a:r>
              <a:rPr lang="en-US" sz="900" dirty="0" err="1" smtClean="0">
                <a:latin typeface="Tw Cen MT" panose="020B0602020104020603" pitchFamily="34" charset="0"/>
              </a:rPr>
              <a:t>softwares</a:t>
            </a:r>
            <a:r>
              <a:rPr lang="en-US" sz="900" dirty="0" smtClean="0">
                <a:latin typeface="Tw Cen MT" panose="020B0602020104020603" pitchFamily="34" charset="0"/>
              </a:rPr>
              <a:t> called plug-ins need to be used. </a:t>
            </a:r>
            <a:r>
              <a:rPr lang="en-US" sz="900" dirty="0">
                <a:latin typeface="Tw Cen MT" panose="020B0602020104020603" pitchFamily="34" charset="0"/>
              </a:rPr>
              <a:t> </a:t>
            </a:r>
            <a:r>
              <a:rPr lang="en-US" sz="900" dirty="0" smtClean="0">
                <a:latin typeface="Tw Cen MT" panose="020B0602020104020603" pitchFamily="34" charset="0"/>
              </a:rPr>
              <a:t>The </a:t>
            </a:r>
            <a:r>
              <a:rPr lang="en-US" sz="900" dirty="0">
                <a:latin typeface="Tw Cen MT" panose="020B0602020104020603" pitchFamily="34" charset="0"/>
              </a:rPr>
              <a:t>l</a:t>
            </a:r>
            <a:r>
              <a:rPr lang="en-US" sz="900" dirty="0" smtClean="0">
                <a:latin typeface="Tw Cen MT" panose="020B0602020104020603" pitchFamily="34" charset="0"/>
              </a:rPr>
              <a:t>ist of plug-ins </a:t>
            </a:r>
            <a:r>
              <a:rPr lang="en-US" sz="900" dirty="0">
                <a:latin typeface="Tw Cen MT" panose="020B0602020104020603" pitchFamily="34" charset="0"/>
              </a:rPr>
              <a:t>software have been selected by JKR for every disciplines (</a:t>
            </a:r>
            <a:r>
              <a:rPr lang="en-US" sz="900" dirty="0" err="1">
                <a:latin typeface="Tw Cen MT" panose="020B0602020104020603" pitchFamily="34" charset="0"/>
              </a:rPr>
              <a:t>ie</a:t>
            </a:r>
            <a:r>
              <a:rPr lang="en-US" sz="900" dirty="0">
                <a:latin typeface="Tw Cen MT" panose="020B0602020104020603" pitchFamily="34" charset="0"/>
              </a:rPr>
              <a:t>: </a:t>
            </a:r>
            <a:r>
              <a:rPr lang="en-US" sz="900" dirty="0" smtClean="0">
                <a:latin typeface="Tw Cen MT" panose="020B0602020104020603" pitchFamily="34" charset="0"/>
              </a:rPr>
              <a:t>architectural, structural, </a:t>
            </a:r>
            <a:r>
              <a:rPr lang="en-US" sz="900" dirty="0">
                <a:latin typeface="Tw Cen MT" panose="020B0602020104020603" pitchFamily="34" charset="0"/>
              </a:rPr>
              <a:t>mechanical &amp; electrical</a:t>
            </a:r>
            <a:r>
              <a:rPr lang="en-US" sz="900" dirty="0" smtClean="0">
                <a:latin typeface="Tw Cen MT" panose="020B0602020104020603" pitchFamily="34" charset="0"/>
              </a:rPr>
              <a:t>). CIDB is currently assisting JKR to acquire the plug-ins</a:t>
            </a:r>
            <a:r>
              <a:rPr lang="en-US" sz="900" dirty="0">
                <a:latin typeface="Tw Cen MT" panose="020B0602020104020603" pitchFamily="34" charset="0"/>
              </a:rPr>
              <a:t> </a:t>
            </a:r>
            <a:r>
              <a:rPr lang="en-US" sz="900" dirty="0" smtClean="0">
                <a:latin typeface="Tw Cen MT" panose="020B0602020104020603" pitchFamily="34" charset="0"/>
              </a:rPr>
              <a:t>to complement JKR’s current capacity</a:t>
            </a:r>
            <a:r>
              <a:rPr lang="en-US" sz="900" dirty="0">
                <a:solidFill>
                  <a:srgbClr val="FF0000"/>
                </a:solidFill>
                <a:latin typeface="Tw Cen MT" panose="020B0602020104020603" pitchFamily="34" charset="0"/>
              </a:rPr>
              <a:t>.</a:t>
            </a:r>
            <a:endParaRPr lang="en-US" sz="900" dirty="0" smtClean="0">
              <a:solidFill>
                <a:srgbClr val="FF0000"/>
              </a:solidFill>
              <a:latin typeface="Tw Cen MT" panose="020B0602020104020603" pitchFamily="34" charset="0"/>
            </a:endParaRPr>
          </a:p>
          <a:p>
            <a:endParaRPr lang="en-US" sz="500" dirty="0" smtClean="0">
              <a:solidFill>
                <a:srgbClr val="FF0000"/>
              </a:solidFill>
              <a:latin typeface="Tw Cen MT" panose="020B0602020104020603" pitchFamily="34" charset="0"/>
            </a:endParaRPr>
          </a:p>
          <a:p>
            <a:r>
              <a:rPr lang="en-US" sz="900" b="1" u="sng" dirty="0" smtClean="0">
                <a:latin typeface="Tw Cen MT" panose="020B0602020104020603" pitchFamily="34" charset="0"/>
              </a:rPr>
              <a:t>JKR Projects for BIM Level </a:t>
            </a:r>
            <a:r>
              <a:rPr lang="en-US" sz="900" b="1" u="sng" dirty="0">
                <a:latin typeface="Tw Cen MT" panose="020B0602020104020603" pitchFamily="34" charset="0"/>
              </a:rPr>
              <a:t>3</a:t>
            </a:r>
            <a:endParaRPr lang="en-US" sz="900" b="1" u="sng" dirty="0" smtClean="0">
              <a:latin typeface="Tw Cen MT" panose="020B0602020104020603" pitchFamily="34" charset="0"/>
            </a:endParaRPr>
          </a:p>
          <a:p>
            <a:r>
              <a:rPr lang="en-US" sz="900" dirty="0" smtClean="0">
                <a:latin typeface="Tw Cen MT" panose="020B0602020104020603" pitchFamily="34" charset="0"/>
              </a:rPr>
              <a:t>The following are JKR projects secured for BIM implementation :</a:t>
            </a:r>
          </a:p>
          <a:p>
            <a:pPr marL="182563" indent="-182563"/>
            <a:endParaRPr lang="en-US" sz="500" dirty="0" smtClean="0">
              <a:latin typeface="Tw Cen MT" panose="020B0602020104020603" pitchFamily="34" charset="0"/>
            </a:endParaRPr>
          </a:p>
          <a:p>
            <a:pPr marL="182563" lvl="1" indent="-182563">
              <a:buFont typeface="+mj-lt"/>
              <a:buAutoNum type="arabicPeriod"/>
            </a:pPr>
            <a:r>
              <a:rPr lang="en-US" sz="900" dirty="0" err="1" smtClean="0">
                <a:latin typeface="Tw Cen MT" panose="020B0602020104020603" pitchFamily="34" charset="0"/>
              </a:rPr>
              <a:t>Politeknik</a:t>
            </a:r>
            <a:r>
              <a:rPr lang="en-US" sz="900" dirty="0" smtClean="0">
                <a:latin typeface="Tw Cen MT" panose="020B0602020104020603" pitchFamily="34" charset="0"/>
              </a:rPr>
              <a:t> Bagan Datuk (Project Design &amp; Build)</a:t>
            </a:r>
          </a:p>
          <a:p>
            <a:pPr marL="182563" lvl="1" indent="-182563">
              <a:buFont typeface="+mj-lt"/>
              <a:buAutoNum type="arabicPeriod"/>
            </a:pPr>
            <a:r>
              <a:rPr lang="en-US" sz="900" dirty="0" smtClean="0">
                <a:latin typeface="Tw Cen MT" panose="020B0602020104020603" pitchFamily="34" charset="0"/>
              </a:rPr>
              <a:t>Hospital </a:t>
            </a:r>
            <a:r>
              <a:rPr lang="en-US" sz="900" dirty="0" err="1" smtClean="0">
                <a:latin typeface="Tw Cen MT" panose="020B0602020104020603" pitchFamily="34" charset="0"/>
              </a:rPr>
              <a:t>kemaman</a:t>
            </a:r>
            <a:r>
              <a:rPr lang="en-US" sz="900" dirty="0" smtClean="0">
                <a:latin typeface="Tw Cen MT" panose="020B0602020104020603" pitchFamily="34" charset="0"/>
              </a:rPr>
              <a:t>  (Project Design &amp; Build)</a:t>
            </a:r>
          </a:p>
          <a:p>
            <a:pPr marL="182563" lvl="1" indent="-182563">
              <a:buFont typeface="+mj-lt"/>
              <a:buAutoNum type="arabicPeriod"/>
            </a:pPr>
            <a:r>
              <a:rPr lang="en-US" sz="900" dirty="0" smtClean="0">
                <a:latin typeface="Tw Cen MT" panose="020B0602020104020603" pitchFamily="34" charset="0"/>
              </a:rPr>
              <a:t>Hospital </a:t>
            </a:r>
            <a:r>
              <a:rPr lang="en-US" sz="900" dirty="0" err="1" smtClean="0">
                <a:latin typeface="Tw Cen MT" panose="020B0602020104020603" pitchFamily="34" charset="0"/>
              </a:rPr>
              <a:t>Parit</a:t>
            </a:r>
            <a:r>
              <a:rPr lang="en-US" sz="900" dirty="0" smtClean="0">
                <a:latin typeface="Tw Cen MT" panose="020B0602020104020603" pitchFamily="34" charset="0"/>
              </a:rPr>
              <a:t> </a:t>
            </a:r>
            <a:r>
              <a:rPr lang="en-US" sz="900" dirty="0" err="1" smtClean="0">
                <a:latin typeface="Tw Cen MT" panose="020B0602020104020603" pitchFamily="34" charset="0"/>
              </a:rPr>
              <a:t>Buntar</a:t>
            </a:r>
            <a:r>
              <a:rPr lang="en-US" sz="900" dirty="0" smtClean="0">
                <a:latin typeface="Tw Cen MT" panose="020B0602020104020603" pitchFamily="34" charset="0"/>
              </a:rPr>
              <a:t> (project </a:t>
            </a:r>
            <a:r>
              <a:rPr lang="en-US" sz="900" dirty="0" err="1" smtClean="0">
                <a:latin typeface="Tw Cen MT" panose="020B0602020104020603" pitchFamily="34" charset="0"/>
              </a:rPr>
              <a:t>Convensional</a:t>
            </a:r>
            <a:r>
              <a:rPr lang="en-US" sz="900" dirty="0" smtClean="0">
                <a:latin typeface="Tw Cen MT" panose="020B0602020104020603" pitchFamily="34" charset="0"/>
              </a:rPr>
              <a:t> In House)</a:t>
            </a:r>
          </a:p>
          <a:p>
            <a:pPr marL="182563" lvl="1" indent="-182563">
              <a:buFont typeface="+mj-lt"/>
              <a:buAutoNum type="arabicPeriod"/>
            </a:pPr>
            <a:r>
              <a:rPr lang="en-US" sz="900" dirty="0" smtClean="0">
                <a:latin typeface="Tw Cen MT" panose="020B0602020104020603" pitchFamily="34" charset="0"/>
              </a:rPr>
              <a:t>Hospital </a:t>
            </a:r>
            <a:r>
              <a:rPr lang="en-US" sz="900" dirty="0" err="1">
                <a:latin typeface="Tw Cen MT" panose="020B0602020104020603" pitchFamily="34" charset="0"/>
              </a:rPr>
              <a:t>Kajang</a:t>
            </a:r>
            <a:r>
              <a:rPr lang="en-US" sz="900" dirty="0">
                <a:latin typeface="Tw Cen MT" panose="020B0602020104020603" pitchFamily="34" charset="0"/>
              </a:rPr>
              <a:t> (Project Design &amp; Build)</a:t>
            </a:r>
          </a:p>
          <a:p>
            <a:pPr marL="182563" lvl="1" indent="-182563">
              <a:buFont typeface="+mj-lt"/>
              <a:buAutoNum type="arabicPeriod"/>
            </a:pPr>
            <a:r>
              <a:rPr lang="en-US" sz="900" dirty="0" smtClean="0">
                <a:latin typeface="Tw Cen MT" panose="020B0602020104020603" pitchFamily="34" charset="0"/>
              </a:rPr>
              <a:t>Hospital </a:t>
            </a:r>
            <a:r>
              <a:rPr lang="en-US" sz="900" dirty="0" err="1">
                <a:latin typeface="Tw Cen MT" panose="020B0602020104020603" pitchFamily="34" charset="0"/>
              </a:rPr>
              <a:t>Pendang</a:t>
            </a:r>
            <a:r>
              <a:rPr lang="en-US" sz="900" dirty="0">
                <a:latin typeface="Tw Cen MT" panose="020B0602020104020603" pitchFamily="34" charset="0"/>
              </a:rPr>
              <a:t> (Project Design &amp; </a:t>
            </a:r>
            <a:r>
              <a:rPr lang="en-US" sz="900" dirty="0" smtClean="0">
                <a:latin typeface="Tw Cen MT" panose="020B0602020104020603" pitchFamily="34" charset="0"/>
              </a:rPr>
              <a:t>Build)</a:t>
            </a:r>
          </a:p>
          <a:p>
            <a:pPr marL="182563" lvl="1" indent="-182563">
              <a:buFont typeface="+mj-lt"/>
              <a:buAutoNum type="arabicPeriod"/>
            </a:pPr>
            <a:r>
              <a:rPr lang="en-US" sz="900" dirty="0" smtClean="0">
                <a:latin typeface="Tw Cen MT" panose="020B0602020104020603" pitchFamily="34" charset="0"/>
              </a:rPr>
              <a:t>Hospital </a:t>
            </a:r>
            <a:r>
              <a:rPr lang="en-US" sz="900" dirty="0" err="1" smtClean="0">
                <a:latin typeface="Tw Cen MT" panose="020B0602020104020603" pitchFamily="34" charset="0"/>
              </a:rPr>
              <a:t>Kajang</a:t>
            </a:r>
            <a:r>
              <a:rPr lang="en-US" sz="900" dirty="0" smtClean="0">
                <a:latin typeface="Tw Cen MT" panose="020B0602020104020603" pitchFamily="34" charset="0"/>
              </a:rPr>
              <a:t> Selangor</a:t>
            </a:r>
          </a:p>
          <a:p>
            <a:pPr marL="182563" lvl="1" indent="-182563">
              <a:buFont typeface="+mj-lt"/>
              <a:buAutoNum type="arabicPeriod"/>
            </a:pPr>
            <a:r>
              <a:rPr lang="en-US" sz="900" dirty="0" err="1" smtClean="0">
                <a:latin typeface="Tw Cen MT" panose="020B0602020104020603" pitchFamily="34" charset="0"/>
              </a:rPr>
              <a:t>Politeknik</a:t>
            </a:r>
            <a:r>
              <a:rPr lang="en-US" sz="900" dirty="0" smtClean="0">
                <a:latin typeface="Tw Cen MT" panose="020B0602020104020603" pitchFamily="34" charset="0"/>
              </a:rPr>
              <a:t> </a:t>
            </a:r>
            <a:r>
              <a:rPr lang="en-US" sz="900" dirty="0" err="1" smtClean="0">
                <a:latin typeface="Tw Cen MT" panose="020B0602020104020603" pitchFamily="34" charset="0"/>
              </a:rPr>
              <a:t>Besut</a:t>
            </a:r>
            <a:endParaRPr lang="en-US" sz="900" dirty="0" smtClean="0">
              <a:latin typeface="Tw Cen MT" panose="020B0602020104020603" pitchFamily="34" charset="0"/>
            </a:endParaRPr>
          </a:p>
          <a:p>
            <a:pPr marL="182563" lvl="1" indent="-182563"/>
            <a:endParaRPr lang="en-US" sz="500" dirty="0" smtClean="0">
              <a:latin typeface="Tw Cen MT" panose="020B0602020104020603" pitchFamily="34" charset="0"/>
            </a:endParaRPr>
          </a:p>
          <a:p>
            <a:pPr marL="0" lvl="1"/>
            <a:r>
              <a:rPr lang="en-US" sz="900" dirty="0" smtClean="0">
                <a:latin typeface="Tw Cen MT" panose="020B0602020104020603" pitchFamily="34" charset="0"/>
              </a:rPr>
              <a:t>Current status : BIM Level 2 collaboration simulation workshop on 28 – 30 September 2018 to focus :</a:t>
            </a:r>
          </a:p>
          <a:p>
            <a:pPr marL="0" lvl="1">
              <a:buFont typeface="Arial" pitchFamily="34" charset="0"/>
              <a:buChar char="•"/>
            </a:pPr>
            <a:r>
              <a:rPr lang="en-US" sz="900" dirty="0" smtClean="0">
                <a:latin typeface="Tw Cen MT" panose="020B0602020104020603" pitchFamily="34" charset="0"/>
              </a:rPr>
              <a:t>Using common data environment (CDE) concept</a:t>
            </a:r>
          </a:p>
          <a:p>
            <a:pPr marL="0" lvl="1">
              <a:buFont typeface="Arial" pitchFamily="34" charset="0"/>
              <a:buChar char="•"/>
            </a:pPr>
            <a:r>
              <a:rPr lang="en-US" sz="900" dirty="0" smtClean="0">
                <a:latin typeface="Tw Cen MT" panose="020B0602020104020603" pitchFamily="34" charset="0"/>
              </a:rPr>
              <a:t>Using BIM 360 as a collaboration platform</a:t>
            </a:r>
          </a:p>
          <a:p>
            <a:pPr marL="0" lvl="1">
              <a:buFont typeface="Arial" pitchFamily="34" charset="0"/>
              <a:buChar char="•"/>
            </a:pPr>
            <a:r>
              <a:rPr lang="en-US" sz="900" dirty="0" smtClean="0">
                <a:latin typeface="Tw Cen MT" panose="020B0602020104020603" pitchFamily="34" charset="0"/>
              </a:rPr>
              <a:t>Using PAS1192 &amp; manual process BIM JKR as a references</a:t>
            </a:r>
          </a:p>
          <a:p>
            <a:pPr marL="0" lvl="1"/>
            <a:endParaRPr lang="en-US" sz="900" dirty="0" smtClean="0">
              <a:latin typeface="Tw Cen MT" panose="020B0602020104020603" pitchFamily="34" charset="0"/>
            </a:endParaRPr>
          </a:p>
          <a:p>
            <a:pPr marL="0" lvl="1"/>
            <a:r>
              <a:rPr lang="en-US" sz="900" dirty="0" smtClean="0">
                <a:latin typeface="Tw Cen MT" panose="020B0602020104020603" pitchFamily="34" charset="0"/>
              </a:rPr>
              <a:t>Output: Collaboration best practice and SOP industry reference</a:t>
            </a:r>
          </a:p>
          <a:p>
            <a:endParaRPr lang="en-US" sz="500" b="1" dirty="0" smtClean="0">
              <a:latin typeface="Tw Cen MT" pitchFamily="34" charset="0"/>
            </a:endParaRPr>
          </a:p>
          <a:p>
            <a:r>
              <a:rPr lang="en-US" sz="900" b="1" dirty="0" smtClean="0">
                <a:latin typeface="Tw Cen MT" pitchFamily="34" charset="0"/>
              </a:rPr>
              <a:t>BIM Operators For JKR  Projects Trained</a:t>
            </a:r>
            <a:endParaRPr lang="ms-MY" sz="900" b="1" dirty="0" smtClean="0">
              <a:latin typeface="Tw Cen MT" pitchFamily="34" charset="0"/>
            </a:endParaRPr>
          </a:p>
          <a:p>
            <a:r>
              <a:rPr lang="en-US" sz="900" dirty="0" smtClean="0">
                <a:latin typeface="Tw Cen MT" panose="020B0602020104020603" pitchFamily="34" charset="0"/>
              </a:rPr>
              <a:t>8 training sessions for JKR BIM operators has been scheduled in 2018 at </a:t>
            </a:r>
            <a:r>
              <a:rPr lang="en-US" sz="900" dirty="0" err="1" smtClean="0">
                <a:latin typeface="Tw Cen MT" panose="020B0602020104020603" pitchFamily="34" charset="0"/>
              </a:rPr>
              <a:t>myBIM</a:t>
            </a:r>
            <a:r>
              <a:rPr lang="en-US" sz="900" dirty="0" smtClean="0">
                <a:latin typeface="Tw Cen MT" panose="020B0602020104020603" pitchFamily="34" charset="0"/>
              </a:rPr>
              <a:t> Centre to support BIM Level 3 implementation by JKR.</a:t>
            </a:r>
          </a:p>
          <a:p>
            <a:r>
              <a:rPr lang="en-US" sz="900" dirty="0" smtClean="0">
                <a:latin typeface="Tw Cen MT" panose="020B0602020104020603" pitchFamily="34" charset="0"/>
              </a:rPr>
              <a:t>4 session class completed.</a:t>
            </a:r>
          </a:p>
          <a:p>
            <a:endParaRPr lang="en-MY" sz="900" dirty="0" smtClean="0">
              <a:solidFill>
                <a:srgbClr val="FF0000"/>
              </a:solidFill>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P4-073</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Q3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710025433"/>
              </p:ext>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99191">
                  <a:extLst>
                    <a:ext uri="{9D8B030D-6E8A-4147-A177-3AD203B41FA5}">
                      <a16:colId xmlns:a16="http://schemas.microsoft.com/office/drawing/2014/main" val="3372148144"/>
                    </a:ext>
                  </a:extLst>
                </a:gridCol>
                <a:gridCol w="1371600">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18439">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National BIM Guide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defRPr/>
                      </a:pPr>
                      <a:r>
                        <a:rPr lang="en-US" sz="900" dirty="0" smtClean="0">
                          <a:solidFill>
                            <a:srgbClr val="000000"/>
                          </a:solidFill>
                          <a:latin typeface="Tw Cen MT" pitchFamily="34" charset="0"/>
                        </a:rPr>
                        <a:t>BIM Procurement Specification (JKR) rolled out</a:t>
                      </a:r>
                    </a:p>
                    <a:p>
                      <a:pPr>
                        <a:lnSpc>
                          <a:spcPct val="100000"/>
                        </a:lnSpc>
                        <a:defRPr/>
                      </a:pPr>
                      <a:endParaRPr lang="en-US" sz="900" dirty="0" smtClean="0">
                        <a:solidFill>
                          <a:srgbClr val="000000"/>
                        </a:solidFill>
                        <a:latin typeface="Tw Cen MT" pitchFamily="34" charset="0"/>
                      </a:endParaRPr>
                    </a:p>
                    <a:p>
                      <a:pPr>
                        <a:lnSpc>
                          <a:spcPct val="100000"/>
                        </a:lnSpc>
                        <a:defRPr/>
                      </a:pPr>
                      <a:r>
                        <a:rPr lang="en-US" sz="900" dirty="0" smtClean="0">
                          <a:solidFill>
                            <a:srgbClr val="000000"/>
                          </a:solidFill>
                          <a:latin typeface="Tw Cen MT" pitchFamily="34" charset="0"/>
                        </a:rPr>
                        <a:t>Software/Hardware for JKR customized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JKR agreement to BIM  5  public projects  secured</a:t>
                      </a:r>
                    </a:p>
                    <a:p>
                      <a:pPr>
                        <a:lnSpc>
                          <a:spcPct val="100000"/>
                        </a:lnSpc>
                      </a:pPr>
                      <a:endParaRPr lang="en-US" sz="900" dirty="0" smtClean="0">
                        <a:latin typeface="Tw Cen MT" pitchFamily="34" charset="0"/>
                      </a:endParaRPr>
                    </a:p>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BIM operators for JKR  projects trained</a:t>
                      </a:r>
                      <a:endParaRPr lang="ms-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BIM operators for JKR  projects trained </a:t>
                      </a:r>
                      <a:endParaRPr lang="ms-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BIM Level 3 adopted by 5 JKR projects</a:t>
                      </a:r>
                      <a:endParaRPr lang="ms-MY" sz="900" dirty="0" smtClean="0">
                        <a:solidFill>
                          <a:srgbClr val="000000"/>
                        </a:solidFill>
                        <a:latin typeface="Tw Cen MT" pitchFamily="34" charset="0"/>
                      </a:endParaRP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
        <p:nvSpPr>
          <p:cNvPr id="13" name="Right Brace 12"/>
          <p:cNvSpPr/>
          <p:nvPr/>
        </p:nvSpPr>
        <p:spPr>
          <a:xfrm>
            <a:off x="2801840" y="7358332"/>
            <a:ext cx="45719" cy="9339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MY"/>
          </a:p>
        </p:txBody>
      </p:sp>
      <p:sp>
        <p:nvSpPr>
          <p:cNvPr id="2" name="TextBox 1"/>
          <p:cNvSpPr txBox="1"/>
          <p:nvPr/>
        </p:nvSpPr>
        <p:spPr>
          <a:xfrm>
            <a:off x="2951955" y="7578386"/>
            <a:ext cx="1266825" cy="230832"/>
          </a:xfrm>
          <a:prstGeom prst="rect">
            <a:avLst/>
          </a:prstGeom>
          <a:noFill/>
        </p:spPr>
        <p:txBody>
          <a:bodyPr wrap="square" rtlCol="0">
            <a:spAutoFit/>
          </a:bodyPr>
          <a:lstStyle/>
          <a:p>
            <a:pPr marL="0" lvl="1"/>
            <a:endParaRPr lang="en-US" sz="900" dirty="0">
              <a:latin typeface="Tw Cen MT" panose="020B0602020104020603" pitchFamily="34" charset="0"/>
            </a:endParaRPr>
          </a:p>
        </p:txBody>
      </p:sp>
      <p:sp>
        <p:nvSpPr>
          <p:cNvPr id="17" name="TextBox 16"/>
          <p:cNvSpPr txBox="1"/>
          <p:nvPr/>
        </p:nvSpPr>
        <p:spPr>
          <a:xfrm>
            <a:off x="2960581" y="7732683"/>
            <a:ext cx="1534320" cy="230832"/>
          </a:xfrm>
          <a:prstGeom prst="rect">
            <a:avLst/>
          </a:prstGeom>
          <a:noFill/>
        </p:spPr>
        <p:txBody>
          <a:bodyPr wrap="square" rtlCol="0">
            <a:spAutoFit/>
          </a:bodyPr>
          <a:lstStyle/>
          <a:p>
            <a:pPr marL="0" lvl="1"/>
            <a:r>
              <a:rPr lang="en-US" sz="900" dirty="0" smtClean="0">
                <a:latin typeface="Tw Cen MT" panose="020B0602020104020603" pitchFamily="34" charset="0"/>
              </a:rPr>
              <a:t>Construction stage</a:t>
            </a:r>
            <a:endParaRPr lang="en-US" sz="900" dirty="0">
              <a:latin typeface="Tw Cen MT" panose="020B0602020104020603" pitchFamily="34" charset="0"/>
            </a:endParaRPr>
          </a:p>
        </p:txBody>
      </p:sp>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880652569"/>
              </p:ext>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Jasni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1" y="370722"/>
          <a:ext cx="4593266" cy="177095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err="1" smtClean="0">
                          <a:solidFill>
                            <a:schemeClr val="tx1"/>
                          </a:solidFill>
                          <a:latin typeface="Tw Cen MT" panose="020B0602020104020603" pitchFamily="34" charset="0"/>
                          <a:ea typeface="+mn-ea"/>
                          <a:cs typeface="+mn-cs"/>
                        </a:rPr>
                        <a:t>MyBIM</a:t>
                      </a:r>
                      <a:r>
                        <a:rPr lang="en-MY" sz="1000" b="0" kern="1200" dirty="0" smtClean="0">
                          <a:solidFill>
                            <a:schemeClr val="tx1"/>
                          </a:solidFill>
                          <a:latin typeface="Tw Cen MT" panose="020B0602020104020603" pitchFamily="34" charset="0"/>
                          <a:ea typeface="+mn-ea"/>
                          <a:cs typeface="+mn-cs"/>
                        </a:rPr>
                        <a:t> Centre established by Q2 2016</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P4b - Establish reference centre to support the development and adoption of BIM and modern methods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23599"/>
            <a:ext cx="6864535" cy="5170646"/>
          </a:xfrm>
          <a:prstGeom prst="rect">
            <a:avLst/>
          </a:prstGeom>
          <a:noFill/>
        </p:spPr>
        <p:txBody>
          <a:bodyPr wrap="square" rtlCol="0">
            <a:spAutoFit/>
          </a:bodyPr>
          <a:lstStyle/>
          <a:p>
            <a:r>
              <a:rPr lang="en-US" sz="1000" dirty="0">
                <a:latin typeface="Tw Cen MT" panose="020B0602020104020603" pitchFamily="34" charset="0"/>
              </a:rPr>
              <a:t>This KPI is under the purview of IWG11.</a:t>
            </a:r>
          </a:p>
          <a:p>
            <a:endParaRPr lang="en-US" sz="500" dirty="0" smtClean="0">
              <a:latin typeface="Tw Cen MT" panose="020B0602020104020603" pitchFamily="34" charset="0"/>
            </a:endParaRPr>
          </a:p>
          <a:p>
            <a:r>
              <a:rPr lang="en-US" sz="1000" dirty="0" err="1" smtClean="0">
                <a:latin typeface="Tw Cen MT" panose="020B0602020104020603" pitchFamily="34" charset="0"/>
              </a:rPr>
              <a:t>MyBIM</a:t>
            </a:r>
            <a:r>
              <a:rPr lang="en-US" sz="1000" dirty="0" smtClean="0">
                <a:latin typeface="Tw Cen MT" panose="020B0602020104020603" pitchFamily="34" charset="0"/>
              </a:rPr>
              <a:t> </a:t>
            </a:r>
            <a:r>
              <a:rPr lang="en-US" sz="1000" dirty="0">
                <a:latin typeface="Tw Cen MT" panose="020B0602020104020603" pitchFamily="34" charset="0"/>
              </a:rPr>
              <a:t>Centre was established in March 2016 at ABM Wilayah Tengah . </a:t>
            </a:r>
            <a:r>
              <a:rPr lang="en-US" sz="1000" dirty="0" smtClean="0">
                <a:latin typeface="Tw Cen MT" panose="020B0602020104020603" pitchFamily="34" charset="0"/>
              </a:rPr>
              <a:t>The main function of myBIM Centre is to provide affordable, high quality training for industry players. The </a:t>
            </a:r>
            <a:r>
              <a:rPr lang="en-US" sz="1000" dirty="0" err="1" smtClean="0">
                <a:latin typeface="Tw Cen MT" panose="020B0602020104020603" pitchFamily="34" charset="0"/>
              </a:rPr>
              <a:t>centre</a:t>
            </a:r>
            <a:r>
              <a:rPr lang="en-US" sz="1000" dirty="0" smtClean="0">
                <a:latin typeface="Tw Cen MT" panose="020B0602020104020603" pitchFamily="34" charset="0"/>
              </a:rPr>
              <a:t> aspires to become BIM One-Stop Centre, offering BIM technical services to the industry.</a:t>
            </a:r>
          </a:p>
          <a:p>
            <a:endParaRPr lang="en-US" sz="500" dirty="0">
              <a:latin typeface="Tw Cen MT" panose="020B0602020104020603" pitchFamily="34" charset="0"/>
            </a:endParaRPr>
          </a:p>
          <a:p>
            <a:r>
              <a:rPr lang="en-US" sz="1000" dirty="0" smtClean="0">
                <a:latin typeface="Tw Cen MT" panose="020B0602020104020603" pitchFamily="34" charset="0"/>
              </a:rPr>
              <a:t>The </a:t>
            </a:r>
            <a:r>
              <a:rPr lang="en-US" sz="1000" dirty="0">
                <a:latin typeface="Tw Cen MT" panose="020B0602020104020603" pitchFamily="34" charset="0"/>
              </a:rPr>
              <a:t>new MyBIM Centre has been relocated to Menara Sunway . The </a:t>
            </a:r>
            <a:r>
              <a:rPr lang="en-US" sz="1000" dirty="0" err="1">
                <a:latin typeface="Tw Cen MT" panose="020B0602020104020603" pitchFamily="34" charset="0"/>
              </a:rPr>
              <a:t>centre</a:t>
            </a:r>
            <a:r>
              <a:rPr lang="en-US" sz="1000" dirty="0">
                <a:latin typeface="Tw Cen MT" panose="020B0602020104020603" pitchFamily="34" charset="0"/>
              </a:rPr>
              <a:t> is now </a:t>
            </a:r>
            <a:r>
              <a:rPr lang="en-US" sz="1000" dirty="0" smtClean="0">
                <a:latin typeface="Tw Cen MT" panose="020B0602020104020603" pitchFamily="34" charset="0"/>
              </a:rPr>
              <a:t>fully completed </a:t>
            </a:r>
            <a:r>
              <a:rPr lang="en-US" sz="1000" dirty="0">
                <a:latin typeface="Tw Cen MT" panose="020B0602020104020603" pitchFamily="34" charset="0"/>
              </a:rPr>
              <a:t>and </a:t>
            </a:r>
            <a:r>
              <a:rPr lang="en-US" sz="1000" dirty="0" smtClean="0">
                <a:latin typeface="Tw Cen MT" panose="020B0602020104020603" pitchFamily="34" charset="0"/>
              </a:rPr>
              <a:t>was officiated by the </a:t>
            </a:r>
            <a:r>
              <a:rPr lang="en-US" sz="1000" dirty="0">
                <a:latin typeface="Tw Cen MT" panose="020B0602020104020603" pitchFamily="34" charset="0"/>
              </a:rPr>
              <a:t>Minister of Works </a:t>
            </a:r>
            <a:r>
              <a:rPr lang="en-US" sz="1000" dirty="0" smtClean="0">
                <a:latin typeface="Tw Cen MT" panose="020B0602020104020603" pitchFamily="34" charset="0"/>
              </a:rPr>
              <a:t>on 20 November </a:t>
            </a:r>
            <a:r>
              <a:rPr lang="en-US" sz="1000" dirty="0">
                <a:latin typeface="Tw Cen MT" panose="020B0602020104020603" pitchFamily="34" charset="0"/>
              </a:rPr>
              <a:t>2017</a:t>
            </a:r>
            <a:r>
              <a:rPr lang="en-US" sz="1000" dirty="0" smtClean="0">
                <a:latin typeface="Tw Cen MT" panose="020B0602020104020603" pitchFamily="34" charset="0"/>
              </a:rPr>
              <a:t>. As of today, several </a:t>
            </a:r>
            <a:r>
              <a:rPr lang="en-US" sz="1000" dirty="0" err="1" smtClean="0">
                <a:latin typeface="Tw Cen MT" panose="020B0602020104020603" pitchFamily="34" charset="0"/>
              </a:rPr>
              <a:t>organisations</a:t>
            </a:r>
            <a:r>
              <a:rPr lang="en-US" sz="1000" dirty="0" smtClean="0">
                <a:latin typeface="Tw Cen MT" panose="020B0602020104020603" pitchFamily="34" charset="0"/>
              </a:rPr>
              <a:t> have </a:t>
            </a:r>
            <a:r>
              <a:rPr lang="en-US" sz="1000" dirty="0" err="1" smtClean="0">
                <a:latin typeface="Tw Cen MT" panose="020B0602020104020603" pitchFamily="34" charset="0"/>
              </a:rPr>
              <a:t>utilised</a:t>
            </a:r>
            <a:r>
              <a:rPr lang="en-US" sz="1000" dirty="0" smtClean="0">
                <a:latin typeface="Tw Cen MT" panose="020B0602020104020603" pitchFamily="34" charset="0"/>
              </a:rPr>
              <a:t> the facilities offered at </a:t>
            </a:r>
            <a:r>
              <a:rPr lang="en-US" sz="1000" dirty="0" err="1" smtClean="0">
                <a:latin typeface="Tw Cen MT" panose="020B0602020104020603" pitchFamily="34" charset="0"/>
              </a:rPr>
              <a:t>myBIM</a:t>
            </a:r>
            <a:r>
              <a:rPr lang="en-US" sz="1000" dirty="0" smtClean="0">
                <a:latin typeface="Tw Cen MT" panose="020B0602020104020603" pitchFamily="34" charset="0"/>
              </a:rPr>
              <a:t> Centre that includes MRT Corp., 3D Tech Parametric </a:t>
            </a:r>
            <a:r>
              <a:rPr lang="en-US" sz="1000" dirty="0" err="1" smtClean="0">
                <a:latin typeface="Tw Cen MT" panose="020B0602020104020603" pitchFamily="34" charset="0"/>
              </a:rPr>
              <a:t>Sdn</a:t>
            </a:r>
            <a:r>
              <a:rPr lang="en-US" sz="1000" dirty="0" smtClean="0">
                <a:latin typeface="Tw Cen MT" panose="020B0602020104020603" pitchFamily="34" charset="0"/>
              </a:rPr>
              <a:t>. Bhd., </a:t>
            </a:r>
            <a:r>
              <a:rPr lang="en-US" sz="1000" dirty="0" err="1" smtClean="0">
                <a:latin typeface="Tw Cen MT" panose="020B0602020104020603" pitchFamily="34" charset="0"/>
              </a:rPr>
              <a:t>Jabatan</a:t>
            </a:r>
            <a:r>
              <a:rPr lang="en-US" sz="1000" dirty="0" smtClean="0">
                <a:latin typeface="Tw Cen MT" panose="020B0602020104020603" pitchFamily="34" charset="0"/>
              </a:rPr>
              <a:t> </a:t>
            </a:r>
            <a:r>
              <a:rPr lang="en-US" sz="1000" dirty="0" err="1" smtClean="0">
                <a:latin typeface="Tw Cen MT" panose="020B0602020104020603" pitchFamily="34" charset="0"/>
              </a:rPr>
              <a:t>Kerja</a:t>
            </a:r>
            <a:r>
              <a:rPr lang="en-US" sz="1000" dirty="0" smtClean="0">
                <a:latin typeface="Tw Cen MT" panose="020B0602020104020603" pitchFamily="34" charset="0"/>
              </a:rPr>
              <a:t> Raya, </a:t>
            </a:r>
            <a:r>
              <a:rPr lang="en-US" sz="1000" dirty="0" err="1" smtClean="0">
                <a:latin typeface="Tw Cen MT" panose="020B0602020104020603" pitchFamily="34" charset="0"/>
              </a:rPr>
              <a:t>Gabungan</a:t>
            </a:r>
            <a:r>
              <a:rPr lang="en-US" sz="1000" dirty="0" smtClean="0">
                <a:latin typeface="Tw Cen MT" panose="020B0602020104020603" pitchFamily="34" charset="0"/>
              </a:rPr>
              <a:t> </a:t>
            </a:r>
            <a:r>
              <a:rPr lang="en-US" sz="1000" dirty="0" err="1" smtClean="0">
                <a:latin typeface="Tw Cen MT" panose="020B0602020104020603" pitchFamily="34" charset="0"/>
              </a:rPr>
              <a:t>Jurutera</a:t>
            </a:r>
            <a:r>
              <a:rPr lang="en-US" sz="1000" dirty="0" smtClean="0">
                <a:latin typeface="Tw Cen MT" panose="020B0602020104020603" pitchFamily="34" charset="0"/>
              </a:rPr>
              <a:t> </a:t>
            </a:r>
            <a:r>
              <a:rPr lang="en-US" sz="1000" dirty="0" err="1" smtClean="0">
                <a:latin typeface="Tw Cen MT" panose="020B0602020104020603" pitchFamily="34" charset="0"/>
              </a:rPr>
              <a:t>Perunding</a:t>
            </a:r>
            <a:r>
              <a:rPr lang="en-US" sz="1000" dirty="0" smtClean="0">
                <a:latin typeface="Tw Cen MT" panose="020B0602020104020603" pitchFamily="34" charset="0"/>
              </a:rPr>
              <a:t> </a:t>
            </a:r>
            <a:r>
              <a:rPr lang="en-US" sz="1000" dirty="0" err="1" smtClean="0">
                <a:latin typeface="Tw Cen MT" panose="020B0602020104020603" pitchFamily="34" charset="0"/>
              </a:rPr>
              <a:t>Bumiputra</a:t>
            </a:r>
            <a:r>
              <a:rPr lang="en-US" sz="1000" dirty="0" smtClean="0">
                <a:latin typeface="Tw Cen MT" panose="020B0602020104020603" pitchFamily="34" charset="0"/>
              </a:rPr>
              <a:t> and many more.</a:t>
            </a:r>
            <a:endParaRPr lang="en-US" sz="1000" dirty="0">
              <a:latin typeface="Tw Cen MT" panose="020B0602020104020603" pitchFamily="34" charset="0"/>
            </a:endParaRPr>
          </a:p>
          <a:p>
            <a:endParaRPr lang="en-US" sz="500" dirty="0">
              <a:latin typeface="Tw Cen MT" panose="020B0602020104020603" pitchFamily="34" charset="0"/>
            </a:endParaRPr>
          </a:p>
          <a:p>
            <a:r>
              <a:rPr lang="en-US" sz="1000" dirty="0">
                <a:latin typeface="Tw Cen MT" panose="020B0602020104020603" pitchFamily="34" charset="0"/>
              </a:rPr>
              <a:t>The new </a:t>
            </a:r>
            <a:r>
              <a:rPr lang="en-US" sz="1000" dirty="0" err="1">
                <a:latin typeface="Tw Cen MT" panose="020B0602020104020603" pitchFamily="34" charset="0"/>
              </a:rPr>
              <a:t>MyBIM</a:t>
            </a:r>
            <a:r>
              <a:rPr lang="en-US" sz="1000" dirty="0">
                <a:latin typeface="Tw Cen MT" panose="020B0602020104020603" pitchFamily="34" charset="0"/>
              </a:rPr>
              <a:t> </a:t>
            </a:r>
            <a:r>
              <a:rPr lang="en-US" sz="1000" dirty="0" smtClean="0">
                <a:latin typeface="Tw Cen MT" panose="020B0602020104020603" pitchFamily="34" charset="0"/>
              </a:rPr>
              <a:t>Centre </a:t>
            </a:r>
            <a:r>
              <a:rPr lang="en-US" sz="1000" dirty="0">
                <a:latin typeface="Tw Cen MT" panose="020B0602020104020603" pitchFamily="34" charset="0"/>
              </a:rPr>
              <a:t>at Menara Sunway is  equipped with up-to-date facilities including </a:t>
            </a:r>
            <a:r>
              <a:rPr lang="en-US" sz="1000" dirty="0" smtClean="0">
                <a:latin typeface="Tw Cen MT" panose="020B0602020104020603" pitchFamily="34" charset="0"/>
              </a:rPr>
              <a:t>large </a:t>
            </a:r>
            <a:r>
              <a:rPr lang="en-US" sz="1000" dirty="0">
                <a:latin typeface="Tw Cen MT" panose="020B0602020104020603" pitchFamily="34" charset="0"/>
              </a:rPr>
              <a:t>capacity </a:t>
            </a:r>
            <a:r>
              <a:rPr lang="en-US" sz="1000" dirty="0" smtClean="0">
                <a:latin typeface="Tw Cen MT" panose="020B0602020104020603" pitchFamily="34" charset="0"/>
              </a:rPr>
              <a:t>training rooms and the latest BIM software and hardware. It is opened to public on weekdays from 9.00am to 5.00pm . Enhancements are on-going </a:t>
            </a:r>
            <a:r>
              <a:rPr lang="en-US" sz="1000" dirty="0">
                <a:latin typeface="Tw Cen MT" panose="020B0602020104020603" pitchFamily="34" charset="0"/>
              </a:rPr>
              <a:t>with plans to deploy more BIM </a:t>
            </a:r>
            <a:r>
              <a:rPr lang="en-US" sz="1000" dirty="0" err="1" smtClean="0">
                <a:latin typeface="Tw Cen MT" panose="020B0602020104020603" pitchFamily="34" charset="0"/>
              </a:rPr>
              <a:t>softwares</a:t>
            </a:r>
            <a:r>
              <a:rPr lang="en-US" sz="1000" dirty="0" smtClean="0">
                <a:latin typeface="Tw Cen MT" panose="020B0602020104020603" pitchFamily="34" charset="0"/>
              </a:rPr>
              <a:t> </a:t>
            </a:r>
            <a:r>
              <a:rPr lang="en-US" sz="1000" dirty="0">
                <a:latin typeface="Tw Cen MT" panose="020B0602020104020603" pitchFamily="34" charset="0"/>
              </a:rPr>
              <a:t>in 2018.</a:t>
            </a:r>
          </a:p>
          <a:p>
            <a:endParaRPr lang="en-US" sz="500" dirty="0">
              <a:latin typeface="Tw Cen MT" panose="020B0602020104020603" pitchFamily="34" charset="0"/>
            </a:endParaRPr>
          </a:p>
          <a:p>
            <a:r>
              <a:rPr lang="en-US" sz="1000" dirty="0" err="1" smtClean="0">
                <a:latin typeface="Tw Cen MT" panose="020B0602020104020603" pitchFamily="34" charset="0"/>
              </a:rPr>
              <a:t>MyBIM</a:t>
            </a:r>
            <a:r>
              <a:rPr lang="en-US" sz="1000" dirty="0" smtClean="0">
                <a:latin typeface="Tw Cen MT" panose="020B0602020104020603" pitchFamily="34" charset="0"/>
              </a:rPr>
              <a:t> </a:t>
            </a:r>
            <a:r>
              <a:rPr lang="en-US" sz="1000" dirty="0">
                <a:latin typeface="Tw Cen MT" panose="020B0602020104020603" pitchFamily="34" charset="0"/>
              </a:rPr>
              <a:t>Centre </a:t>
            </a:r>
            <a:r>
              <a:rPr lang="en-US" sz="1000" dirty="0" smtClean="0">
                <a:latin typeface="Tw Cen MT" panose="020B0602020104020603" pitchFamily="34" charset="0"/>
              </a:rPr>
              <a:t>Address:</a:t>
            </a:r>
          </a:p>
          <a:p>
            <a:endParaRPr lang="en-US" sz="500" dirty="0">
              <a:latin typeface="Tw Cen MT" panose="020B0602020104020603" pitchFamily="34" charset="0"/>
            </a:endParaRPr>
          </a:p>
          <a:p>
            <a:r>
              <a:rPr lang="en-US" sz="1000" dirty="0">
                <a:latin typeface="Tw Cen MT" panose="020B0602020104020603" pitchFamily="34" charset="0"/>
              </a:rPr>
              <a:t>Level 11, Sunway Putra Tower</a:t>
            </a:r>
          </a:p>
          <a:p>
            <a:r>
              <a:rPr lang="en-US" sz="1000" dirty="0">
                <a:latin typeface="Tw Cen MT" panose="020B0602020104020603" pitchFamily="34" charset="0"/>
              </a:rPr>
              <a:t>Lot 100, </a:t>
            </a:r>
            <a:r>
              <a:rPr lang="en-US" sz="1000" dirty="0" err="1">
                <a:latin typeface="Tw Cen MT" panose="020B0602020104020603" pitchFamily="34" charset="0"/>
              </a:rPr>
              <a:t>Jalan</a:t>
            </a:r>
            <a:r>
              <a:rPr lang="en-US" sz="1000" dirty="0">
                <a:latin typeface="Tw Cen MT" panose="020B0602020104020603" pitchFamily="34" charset="0"/>
              </a:rPr>
              <a:t> Putra</a:t>
            </a:r>
          </a:p>
          <a:p>
            <a:r>
              <a:rPr lang="en-US" sz="1000" dirty="0">
                <a:latin typeface="Tw Cen MT" panose="020B0602020104020603" pitchFamily="34" charset="0"/>
              </a:rPr>
              <a:t>50350 Kuala Lumpur.</a:t>
            </a:r>
          </a:p>
          <a:p>
            <a:endParaRPr lang="en-US" sz="500" dirty="0">
              <a:latin typeface="Tw Cen MT" panose="020B0602020104020603" pitchFamily="34" charset="0"/>
            </a:endParaRPr>
          </a:p>
          <a:p>
            <a:r>
              <a:rPr lang="en-US" sz="1000" dirty="0">
                <a:latin typeface="Tw Cen MT" panose="020B0602020104020603" pitchFamily="34" charset="0"/>
              </a:rPr>
              <a:t>Tel: 03 4040 </a:t>
            </a:r>
            <a:r>
              <a:rPr lang="en-US" sz="1000" dirty="0" smtClean="0">
                <a:latin typeface="Tw Cen MT" panose="020B0602020104020603" pitchFamily="34" charset="0"/>
              </a:rPr>
              <a:t>0399</a:t>
            </a:r>
          </a:p>
          <a:p>
            <a:endParaRPr lang="en-US" sz="500" dirty="0">
              <a:latin typeface="Tw Cen MT" panose="020B0602020104020603" pitchFamily="34" charset="0"/>
            </a:endParaRPr>
          </a:p>
          <a:p>
            <a:r>
              <a:rPr lang="en-US" sz="1000" dirty="0" smtClean="0">
                <a:latin typeface="Tw Cen MT" panose="020B0602020104020603" pitchFamily="34" charset="0"/>
              </a:rPr>
              <a:t>Visit </a:t>
            </a:r>
            <a:r>
              <a:rPr lang="en-US" sz="1000" dirty="0" smtClean="0">
                <a:latin typeface="Tw Cen MT" panose="020B0602020104020603" pitchFamily="34" charset="0"/>
                <a:hlinkClick r:id="rId2"/>
              </a:rPr>
              <a:t>www.mybimcentre.com.my</a:t>
            </a:r>
            <a:r>
              <a:rPr lang="en-US" sz="1000" dirty="0" smtClean="0">
                <a:latin typeface="Tw Cen MT" panose="020B0602020104020603" pitchFamily="34" charset="0"/>
              </a:rPr>
              <a:t> for more information on myBIM Centre. </a:t>
            </a:r>
            <a:endParaRPr lang="en-US" sz="1000" dirty="0">
              <a:latin typeface="Tw Cen MT" panose="020B0602020104020603" pitchFamily="34" charset="0"/>
            </a:endParaRPr>
          </a:p>
          <a:p>
            <a:endParaRPr lang="en-US" sz="500" dirty="0">
              <a:latin typeface="Tw Cen MT" panose="020B0602020104020603" pitchFamily="34" charset="0"/>
            </a:endParaRPr>
          </a:p>
          <a:p>
            <a:r>
              <a:rPr lang="en-US" sz="1000" dirty="0">
                <a:latin typeface="Tw Cen MT" panose="020B0602020104020603" pitchFamily="34" charset="0"/>
              </a:rPr>
              <a:t>MyBIM Centre is also being supported by MyBIM Satellites (regional BIM reference </a:t>
            </a:r>
            <a:r>
              <a:rPr lang="en-US" sz="1000" dirty="0" err="1">
                <a:latin typeface="Tw Cen MT" panose="020B0602020104020603" pitchFamily="34" charset="0"/>
              </a:rPr>
              <a:t>centres</a:t>
            </a:r>
            <a:r>
              <a:rPr lang="en-US" sz="1000" dirty="0">
                <a:latin typeface="Tw Cen MT" panose="020B0602020104020603" pitchFamily="34" charset="0"/>
              </a:rPr>
              <a:t>) established at University Malaysia </a:t>
            </a:r>
            <a:r>
              <a:rPr lang="en-US" sz="1000" dirty="0" smtClean="0">
                <a:latin typeface="Tw Cen MT" panose="020B0602020104020603" pitchFamily="34" charset="0"/>
              </a:rPr>
              <a:t>Pahang (UMP), </a:t>
            </a:r>
            <a:r>
              <a:rPr lang="en-US" sz="1000" dirty="0">
                <a:latin typeface="Tw Cen MT" panose="020B0602020104020603" pitchFamily="34" charset="0"/>
              </a:rPr>
              <a:t>University Malaysia </a:t>
            </a:r>
            <a:r>
              <a:rPr lang="en-US" sz="1000" dirty="0" smtClean="0">
                <a:latin typeface="Tw Cen MT" panose="020B0602020104020603" pitchFamily="34" charset="0"/>
              </a:rPr>
              <a:t>Perlis (</a:t>
            </a:r>
            <a:r>
              <a:rPr lang="en-US" sz="1000" dirty="0" err="1" smtClean="0">
                <a:latin typeface="Tw Cen MT" panose="020B0602020104020603" pitchFamily="34" charset="0"/>
              </a:rPr>
              <a:t>UniMAP</a:t>
            </a:r>
            <a:r>
              <a:rPr lang="en-US" sz="1000" dirty="0" smtClean="0">
                <a:latin typeface="Tw Cen MT" panose="020B0602020104020603" pitchFamily="34" charset="0"/>
              </a:rPr>
              <a:t>), </a:t>
            </a:r>
            <a:r>
              <a:rPr lang="en-US" sz="1000" dirty="0">
                <a:latin typeface="Tw Cen MT" panose="020B0602020104020603" pitchFamily="34" charset="0"/>
              </a:rPr>
              <a:t>University Technology </a:t>
            </a:r>
            <a:r>
              <a:rPr lang="en-US" sz="1000" dirty="0" smtClean="0">
                <a:latin typeface="Tw Cen MT" panose="020B0602020104020603" pitchFamily="34" charset="0"/>
              </a:rPr>
              <a:t>Malaysia (UTM) </a:t>
            </a:r>
            <a:r>
              <a:rPr lang="en-US" sz="1000" dirty="0">
                <a:latin typeface="Tw Cen MT" panose="020B0602020104020603" pitchFamily="34" charset="0"/>
              </a:rPr>
              <a:t>and University Malaysia </a:t>
            </a:r>
            <a:r>
              <a:rPr lang="en-US" sz="1000" dirty="0" smtClean="0">
                <a:latin typeface="Tw Cen MT" panose="020B0602020104020603" pitchFamily="34" charset="0"/>
              </a:rPr>
              <a:t>Sabah (UMS). These satellites will serve the need to train and accredit more BIM personnel nationwide.</a:t>
            </a:r>
          </a:p>
          <a:p>
            <a:endParaRPr lang="en-US" sz="500" dirty="0">
              <a:latin typeface="Tw Cen MT" panose="020B0602020104020603" pitchFamily="34" charset="0"/>
            </a:endParaRPr>
          </a:p>
          <a:p>
            <a:r>
              <a:rPr lang="en-US" sz="1000" b="1" u="sng" dirty="0" err="1" smtClean="0">
                <a:latin typeface="Tw Cen MT" panose="020B0602020104020603" pitchFamily="34" charset="0"/>
              </a:rPr>
              <a:t>MyBIM</a:t>
            </a:r>
            <a:r>
              <a:rPr lang="en-US" sz="1000" b="1" u="sng" dirty="0" smtClean="0">
                <a:latin typeface="Tw Cen MT" panose="020B0602020104020603" pitchFamily="34" charset="0"/>
              </a:rPr>
              <a:t> Centre Strengthened</a:t>
            </a:r>
          </a:p>
          <a:p>
            <a:pPr marL="228600" indent="-228600">
              <a:buAutoNum type="arabicPeriod"/>
            </a:pPr>
            <a:r>
              <a:rPr lang="en-US" sz="1000" dirty="0" smtClean="0">
                <a:latin typeface="Tw Cen MT" panose="020B0602020104020603" pitchFamily="34" charset="0"/>
              </a:rPr>
              <a:t>BIM </a:t>
            </a:r>
            <a:r>
              <a:rPr lang="en-US" sz="1000" dirty="0">
                <a:latin typeface="Tw Cen MT" panose="020B0602020104020603" pitchFamily="34" charset="0"/>
              </a:rPr>
              <a:t>Guides</a:t>
            </a:r>
            <a:r>
              <a:rPr lang="en-US" sz="1000" dirty="0" smtClean="0">
                <a:latin typeface="Tw Cen MT" panose="020B0602020104020603" pitchFamily="34" charset="0"/>
              </a:rPr>
              <a:t>, BIM Malaysian Government Initiatives, </a:t>
            </a:r>
            <a:r>
              <a:rPr lang="en-US" sz="1000" dirty="0">
                <a:latin typeface="Tw Cen MT" panose="020B0602020104020603" pitchFamily="34" charset="0"/>
              </a:rPr>
              <a:t>magazines and BIM Adoption Report </a:t>
            </a:r>
            <a:r>
              <a:rPr lang="en-US" sz="1000" dirty="0" smtClean="0">
                <a:latin typeface="Tw Cen MT" panose="020B0602020104020603" pitchFamily="34" charset="0"/>
              </a:rPr>
              <a:t>2016 published </a:t>
            </a:r>
            <a:r>
              <a:rPr lang="en-US" sz="1000" dirty="0">
                <a:latin typeface="Tw Cen MT" panose="020B0602020104020603" pitchFamily="34" charset="0"/>
              </a:rPr>
              <a:t>to help enrich BIM resources for public </a:t>
            </a:r>
            <a:r>
              <a:rPr lang="en-US" sz="1000" dirty="0" smtClean="0">
                <a:latin typeface="Tw Cen MT" panose="020B0602020104020603" pitchFamily="34" charset="0"/>
              </a:rPr>
              <a:t>references</a:t>
            </a:r>
          </a:p>
          <a:p>
            <a:pPr marL="228600" indent="-228600">
              <a:buAutoNum type="arabicPeriod"/>
            </a:pPr>
            <a:r>
              <a:rPr lang="en-US" sz="1000" dirty="0" smtClean="0">
                <a:latin typeface="Tw Cen MT" panose="020B0602020104020603" pitchFamily="34" charset="0"/>
              </a:rPr>
              <a:t>3 new  software's  added (</a:t>
            </a:r>
            <a:r>
              <a:rPr lang="en-US" sz="1000" dirty="0" err="1" smtClean="0">
                <a:latin typeface="Tw Cen MT" panose="020B0602020104020603" pitchFamily="34" charset="0"/>
              </a:rPr>
              <a:t>Tekla</a:t>
            </a:r>
            <a:r>
              <a:rPr lang="en-US" sz="1000" dirty="0" smtClean="0">
                <a:latin typeface="Tw Cen MT" panose="020B0602020104020603" pitchFamily="34" charset="0"/>
              </a:rPr>
              <a:t>, Primavera &amp; Bentley)</a:t>
            </a:r>
          </a:p>
          <a:p>
            <a:endParaRPr lang="en-US" sz="500" dirty="0">
              <a:latin typeface="Tw Cen MT" panose="020B0602020104020603" pitchFamily="34" charset="0"/>
            </a:endParaRPr>
          </a:p>
          <a:p>
            <a:r>
              <a:rPr lang="en-US" sz="1000" dirty="0" smtClean="0">
                <a:latin typeface="Tw Cen MT" panose="020B0602020104020603" pitchFamily="34" charset="0"/>
              </a:rPr>
              <a:t>This KPI is 100% completed.</a:t>
            </a:r>
          </a:p>
          <a:p>
            <a:endParaRPr lang="en-US" sz="1000" dirty="0" smtClean="0">
              <a:latin typeface="Tw Cen MT" panose="020B0602020104020603" pitchFamily="34" charset="0"/>
            </a:endParaRPr>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P4-074</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Q3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723570668"/>
              </p:ext>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35396">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100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err="1" smtClean="0">
                          <a:solidFill>
                            <a:srgbClr val="000000"/>
                          </a:solidFill>
                          <a:latin typeface="Tw Cen MT" pitchFamily="34" charset="0"/>
                        </a:rPr>
                        <a:t>MyBIM</a:t>
                      </a:r>
                      <a:r>
                        <a:rPr lang="en-US" sz="900" dirty="0" smtClean="0">
                          <a:solidFill>
                            <a:srgbClr val="000000"/>
                          </a:solidFill>
                          <a:latin typeface="Tw Cen MT" pitchFamily="34" charset="0"/>
                        </a:rPr>
                        <a:t> Centre launched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err="1" smtClean="0">
                          <a:solidFill>
                            <a:srgbClr val="000000"/>
                          </a:solidFill>
                          <a:latin typeface="Tw Cen MT" pitchFamily="34" charset="0"/>
                        </a:rPr>
                        <a:t>myBIM</a:t>
                      </a:r>
                      <a:r>
                        <a:rPr lang="en-US" sz="900" dirty="0" smtClean="0">
                          <a:solidFill>
                            <a:srgbClr val="000000"/>
                          </a:solidFill>
                          <a:latin typeface="Tw Cen MT" pitchFamily="34" charset="0"/>
                        </a:rPr>
                        <a:t> Center’s  role as national reference center  strengthened</a:t>
                      </a:r>
                      <a:endParaRPr lang="ms-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err="1" smtClean="0">
                          <a:solidFill>
                            <a:srgbClr val="000000"/>
                          </a:solidFill>
                          <a:latin typeface="Tw Cen MT" pitchFamily="34" charset="0"/>
                        </a:rPr>
                        <a:t>myBIM</a:t>
                      </a:r>
                      <a:r>
                        <a:rPr lang="en-US" sz="900" dirty="0" smtClean="0">
                          <a:solidFill>
                            <a:srgbClr val="000000"/>
                          </a:solidFill>
                          <a:latin typeface="Tw Cen MT" pitchFamily="34" charset="0"/>
                        </a:rPr>
                        <a:t> Center’s role as national reference center  strengthened</a:t>
                      </a:r>
                      <a:endParaRPr lang="ms-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err="1" smtClean="0">
                          <a:solidFill>
                            <a:srgbClr val="000000"/>
                          </a:solidFill>
                          <a:latin typeface="Tw Cen MT" pitchFamily="34" charset="0"/>
                        </a:rPr>
                        <a:t>myBIM</a:t>
                      </a:r>
                      <a:r>
                        <a:rPr lang="en-US" sz="900" dirty="0" smtClean="0">
                          <a:solidFill>
                            <a:srgbClr val="000000"/>
                          </a:solidFill>
                          <a:latin typeface="Tw Cen MT" pitchFamily="34" charset="0"/>
                        </a:rPr>
                        <a:t> Center’s role as national reference center  strengthened</a:t>
                      </a:r>
                      <a:endParaRPr lang="ms-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err="1" smtClean="0">
                          <a:solidFill>
                            <a:srgbClr val="000000"/>
                          </a:solidFill>
                          <a:latin typeface="Tw Cen MT" pitchFamily="34" charset="0"/>
                        </a:rPr>
                        <a:t>myBIM</a:t>
                      </a:r>
                      <a:r>
                        <a:rPr lang="en-US" sz="900" dirty="0" smtClean="0">
                          <a:solidFill>
                            <a:srgbClr val="000000"/>
                          </a:solidFill>
                          <a:latin typeface="Tw Cen MT" pitchFamily="34" charset="0"/>
                        </a:rPr>
                        <a:t> Center’s role as national reference center  strengthened</a:t>
                      </a:r>
                      <a:endParaRPr lang="ms-MY" sz="900" dirty="0" smtClean="0">
                        <a:solidFill>
                          <a:srgbClr val="000000"/>
                        </a:solidFill>
                        <a:latin typeface="Tw Cen MT" pitchFamily="34" charset="0"/>
                      </a:endParaRPr>
                    </a:p>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3" name="Rectangle 2"/>
          <p:cNvSpPr/>
          <p:nvPr/>
        </p:nvSpPr>
        <p:spPr>
          <a:xfrm>
            <a:off x="1" y="4540103"/>
            <a:ext cx="6857999" cy="5331062"/>
          </a:xfrm>
          <a:prstGeom prst="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880652569"/>
              </p:ext>
            </p:extLst>
          </p:nvPr>
        </p:nvGraphicFramePr>
        <p:xfrm>
          <a:off x="4316819" y="254484"/>
          <a:ext cx="2530573" cy="1584960"/>
        </p:xfrm>
        <a:graphic>
          <a:graphicData uri="http://schemas.openxmlformats.org/drawingml/2006/table">
            <a:tbl>
              <a:tblPr firstRow="1" bandRow="1">
                <a:tableStyleId>{5C22544A-7EE6-4342-B048-85BDC9FD1C3A}</a:tableStyleId>
              </a:tblPr>
              <a:tblGrid>
                <a:gridCol w="2530573">
                  <a:extLst>
                    <a:ext uri="{9D8B030D-6E8A-4147-A177-3AD203B41FA5}">
                      <a16:colId xmlns:a16="http://schemas.microsoft.com/office/drawing/2014/main" val="2880578049"/>
                    </a:ext>
                  </a:extLst>
                </a:gridCol>
              </a:tblGrid>
              <a:tr h="352491">
                <a:tc>
                  <a:txBody>
                    <a:bodyPr/>
                    <a:lstStyle/>
                    <a:p>
                      <a:pPr algn="r"/>
                      <a:r>
                        <a:rPr lang="ms-MY" sz="1000" b="1" dirty="0" smtClean="0">
                          <a:solidFill>
                            <a:schemeClr val="tx1"/>
                          </a:solidFill>
                          <a:latin typeface="Tw Cen MT" panose="020B0602020104020603" pitchFamily="34" charset="0"/>
                        </a:rPr>
                        <a:t>SPONSOR</a:t>
                      </a:r>
                      <a:endParaRPr lang="ms-MY" sz="1000" b="1" baseline="0" dirty="0" smtClean="0">
                        <a:solidFill>
                          <a:schemeClr val="tx1"/>
                        </a:solidFill>
                        <a:latin typeface="Tw Cen MT" panose="020B0602020104020603" pitchFamily="34" charset="0"/>
                      </a:endParaRPr>
                    </a:p>
                    <a:p>
                      <a:pPr algn="r"/>
                      <a:r>
                        <a:rPr lang="ms-MY" sz="1000" b="0" dirty="0" smtClean="0">
                          <a:solidFill>
                            <a:schemeClr val="tx1"/>
                          </a:solidFill>
                          <a:latin typeface="Tw Cen MT" panose="020B0602020104020603" pitchFamily="34" charset="0"/>
                        </a:rPr>
                        <a:t>Datuk Ir Elias Ismail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smtClean="0">
                          <a:solidFill>
                            <a:schemeClr val="tx1"/>
                          </a:solidFill>
                          <a:latin typeface="Tw Cen MT" panose="020B0602020104020603" pitchFamily="34" charset="0"/>
                        </a:rPr>
                        <a:t>OWNER</a:t>
                      </a:r>
                      <a:r>
                        <a:rPr lang="ms-MY" sz="1000" b="1" baseline="0" dirty="0" smtClean="0">
                          <a:solidFill>
                            <a:schemeClr val="tx1"/>
                          </a:solidFill>
                          <a:latin typeface="Tw Cen MT" panose="020B0602020104020603" pitchFamily="34" charset="0"/>
                        </a:rPr>
                        <a:t> </a:t>
                      </a:r>
                    </a:p>
                    <a:p>
                      <a:pPr algn="r"/>
                      <a:r>
                        <a:rPr lang="pt-BR" sz="1000" dirty="0" smtClean="0">
                          <a:solidFill>
                            <a:schemeClr val="tx1"/>
                          </a:solidFill>
                          <a:latin typeface="Tw Cen MT" panose="020B0602020104020603" pitchFamily="34" charset="0"/>
                        </a:rPr>
                        <a:t>Ahmad Farrin Mokhtar</a:t>
                      </a:r>
                      <a:endParaRPr lang="ms-MY" sz="1000" dirty="0" smtClean="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smtClean="0">
                          <a:solidFill>
                            <a:schemeClr val="tx1"/>
                          </a:solidFill>
                          <a:latin typeface="Tw Cen MT" panose="020B0602020104020603" pitchFamily="34" charset="0"/>
                        </a:rPr>
                        <a:t>OIC</a:t>
                      </a:r>
                      <a:endParaRPr lang="ms-MY" sz="1000" b="1" baseline="0" dirty="0" smtClean="0">
                        <a:solidFill>
                          <a:schemeClr val="tx1"/>
                        </a:solidFill>
                        <a:latin typeface="Tw Cen MT" panose="020B0602020104020603" pitchFamily="34" charset="0"/>
                      </a:endParaRPr>
                    </a:p>
                    <a:p>
                      <a:pPr algn="r"/>
                      <a:r>
                        <a:rPr lang="ms-MY" sz="1000" dirty="0" smtClean="0">
                          <a:solidFill>
                            <a:schemeClr val="tx1"/>
                          </a:solidFill>
                          <a:latin typeface="Tw Cen MT" panose="020B0602020104020603" pitchFamily="34" charset="0"/>
                        </a:rPr>
                        <a:t>Jasni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smtClean="0">
                          <a:latin typeface="Tw Cen MT" panose="020B0602020104020603" pitchFamily="34" charset="0"/>
                        </a:rPr>
                        <a:t>KPI LEADER</a:t>
                      </a:r>
                      <a:r>
                        <a:rPr lang="ms-MY" sz="1000" b="1" baseline="0" dirty="0" smtClean="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smtClean="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1" y="370722"/>
          <a:ext cx="4593266" cy="1770955"/>
        </p:xfrm>
        <a:graphic>
          <a:graphicData uri="http://schemas.openxmlformats.org/drawingml/2006/table">
            <a:tbl>
              <a:tblPr firstRow="1" bandRow="1">
                <a:tableStyleId>{5C22544A-7EE6-4342-B048-85BDC9FD1C3A}</a:tableStyleId>
              </a:tblPr>
              <a:tblGrid>
                <a:gridCol w="4593266">
                  <a:extLst>
                    <a:ext uri="{9D8B030D-6E8A-4147-A177-3AD203B41FA5}">
                      <a16:colId xmlns:a16="http://schemas.microsoft.com/office/drawing/2014/main" val="2880578049"/>
                    </a:ext>
                  </a:extLst>
                </a:gridCol>
              </a:tblGrid>
              <a:tr h="405451">
                <a:tc>
                  <a:txBody>
                    <a:bodyPr/>
                    <a:lstStyle/>
                    <a:p>
                      <a:r>
                        <a:rPr lang="ms-MY" sz="1000" b="1" kern="1200" dirty="0" smtClean="0">
                          <a:solidFill>
                            <a:schemeClr val="tx1"/>
                          </a:solidFill>
                          <a:latin typeface="Tw Cen MT" panose="020B0602020104020603" pitchFamily="34" charset="0"/>
                          <a:ea typeface="+mn-ea"/>
                          <a:cs typeface="+mn-cs"/>
                        </a:rPr>
                        <a:t>KPI DESCRIPTION</a:t>
                      </a:r>
                    </a:p>
                    <a:p>
                      <a:pPr>
                        <a:defRPr/>
                      </a:pPr>
                      <a:r>
                        <a:rPr lang="en-MY" sz="1000" b="0" kern="1200" dirty="0" smtClean="0">
                          <a:solidFill>
                            <a:schemeClr val="tx1"/>
                          </a:solidFill>
                          <a:latin typeface="Tw Cen MT" panose="020B0602020104020603" pitchFamily="34" charset="0"/>
                          <a:ea typeface="+mn-ea"/>
                          <a:cs typeface="+mn-cs"/>
                        </a:rPr>
                        <a:t>Online Reference </a:t>
                      </a:r>
                      <a:r>
                        <a:rPr lang="en-MY" sz="1000" b="0" kern="1200" dirty="0" err="1" smtClean="0">
                          <a:solidFill>
                            <a:schemeClr val="tx1"/>
                          </a:solidFill>
                          <a:latin typeface="Tw Cen MT" panose="020B0602020104020603" pitchFamily="34" charset="0"/>
                          <a:ea typeface="+mn-ea"/>
                          <a:cs typeface="+mn-cs"/>
                        </a:rPr>
                        <a:t>Center</a:t>
                      </a:r>
                      <a:r>
                        <a:rPr lang="en-MY" sz="1000" b="0" kern="1200" dirty="0" smtClean="0">
                          <a:solidFill>
                            <a:schemeClr val="tx1"/>
                          </a:solidFill>
                          <a:latin typeface="Tw Cen MT" panose="020B0602020104020603" pitchFamily="34" charset="0"/>
                          <a:ea typeface="+mn-ea"/>
                          <a:cs typeface="+mn-cs"/>
                        </a:rPr>
                        <a:t> established by Q4 2017</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kern="1200" dirty="0" smtClean="0">
                          <a:solidFill>
                            <a:schemeClr val="tx1"/>
                          </a:solidFill>
                          <a:latin typeface="Tw Cen MT" panose="020B0602020104020603" pitchFamily="34" charset="0"/>
                          <a:ea typeface="+mn-ea"/>
                          <a:cs typeface="+mn-cs"/>
                        </a:rPr>
                        <a:t>INITIATIVE</a:t>
                      </a:r>
                    </a:p>
                    <a:p>
                      <a:pPr>
                        <a:lnSpc>
                          <a:spcPct val="88000"/>
                        </a:lnSpc>
                        <a:defRPr/>
                      </a:pPr>
                      <a:r>
                        <a:rPr lang="en-MY" sz="1000" b="0" kern="1200" dirty="0" smtClean="0">
                          <a:solidFill>
                            <a:schemeClr val="tx1"/>
                          </a:solidFill>
                          <a:latin typeface="Tw Cen MT" panose="020B0602020104020603" pitchFamily="34" charset="0"/>
                          <a:ea typeface="+mn-ea"/>
                          <a:cs typeface="+mn-cs"/>
                        </a:rPr>
                        <a:t>P4 - Roll out technology advantage across project life-cycle advantage across project life-cycle</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smtClean="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smtClean="0">
                          <a:solidFill>
                            <a:schemeClr val="tx1"/>
                          </a:solidFill>
                          <a:latin typeface="Tw Cen MT" panose="020B0602020104020603" pitchFamily="34" charset="0"/>
                          <a:ea typeface="+mn-ea"/>
                          <a:cs typeface="+mn-cs"/>
                        </a:rPr>
                        <a:t>P4b - Establish reference centre to support the development and adoption of BIM and modern methods </a:t>
                      </a: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en-MY" sz="1000" b="0" kern="1200" dirty="0" smtClean="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864535" cy="2015936"/>
          </a:xfrm>
          <a:prstGeom prst="rect">
            <a:avLst/>
          </a:prstGeom>
          <a:noFill/>
        </p:spPr>
        <p:txBody>
          <a:bodyPr wrap="square" rtlCol="0">
            <a:spAutoFit/>
          </a:bodyPr>
          <a:lstStyle/>
          <a:p>
            <a:r>
              <a:rPr lang="en-US" sz="1000" dirty="0">
                <a:latin typeface="Tw Cen MT" panose="020B0602020104020603" pitchFamily="34" charset="0"/>
              </a:rPr>
              <a:t>This KPI is under the purview of IWG11.</a:t>
            </a:r>
          </a:p>
          <a:p>
            <a:endParaRPr lang="en-US" sz="500" dirty="0" smtClean="0">
              <a:latin typeface="Tw Cen MT" panose="020B0602020104020603" pitchFamily="34" charset="0"/>
            </a:endParaRPr>
          </a:p>
          <a:p>
            <a:r>
              <a:rPr lang="en-US" sz="1000" dirty="0" err="1" smtClean="0">
                <a:latin typeface="Tw Cen MT" panose="020B0602020104020603" pitchFamily="34" charset="0"/>
              </a:rPr>
              <a:t>MyBIM</a:t>
            </a:r>
            <a:r>
              <a:rPr lang="en-US" sz="1000" dirty="0" smtClean="0">
                <a:latin typeface="Tw Cen MT" panose="020B0602020104020603" pitchFamily="34" charset="0"/>
              </a:rPr>
              <a:t> </a:t>
            </a:r>
            <a:r>
              <a:rPr lang="en-US" sz="1000" dirty="0">
                <a:latin typeface="Tw Cen MT" panose="020B0602020104020603" pitchFamily="34" charset="0"/>
              </a:rPr>
              <a:t>Centre web portal </a:t>
            </a:r>
            <a:r>
              <a:rPr lang="en-US" sz="1000" dirty="0" smtClean="0">
                <a:latin typeface="Tw Cen MT" panose="020B0602020104020603" pitchFamily="34" charset="0"/>
              </a:rPr>
              <a:t>was completed </a:t>
            </a:r>
            <a:r>
              <a:rPr lang="en-US" sz="1000" dirty="0">
                <a:latin typeface="Tw Cen MT" panose="020B0602020104020603" pitchFamily="34" charset="0"/>
              </a:rPr>
              <a:t>on 18 May 2017 </a:t>
            </a:r>
            <a:r>
              <a:rPr lang="en-US" sz="1000" dirty="0" smtClean="0">
                <a:latin typeface="Tw Cen MT" panose="020B0602020104020603" pitchFamily="34" charset="0"/>
              </a:rPr>
              <a:t>and will serve as an online reference </a:t>
            </a:r>
            <a:r>
              <a:rPr lang="en-US" sz="1000" dirty="0" err="1" smtClean="0">
                <a:latin typeface="Tw Cen MT" panose="020B0602020104020603" pitchFamily="34" charset="0"/>
              </a:rPr>
              <a:t>centre</a:t>
            </a:r>
            <a:r>
              <a:rPr lang="en-US" sz="1000" dirty="0" smtClean="0">
                <a:latin typeface="Tw Cen MT" panose="020B0602020104020603" pitchFamily="34" charset="0"/>
              </a:rPr>
              <a:t>. The portal is </a:t>
            </a:r>
            <a:r>
              <a:rPr lang="en-US" sz="1000" dirty="0">
                <a:latin typeface="Tw Cen MT" panose="020B0602020104020603" pitchFamily="34" charset="0"/>
              </a:rPr>
              <a:t>accessible via </a:t>
            </a:r>
            <a:r>
              <a:rPr lang="en-US" sz="1000" dirty="0" smtClean="0">
                <a:latin typeface="Tw Cen MT" panose="020B0602020104020603" pitchFamily="34" charset="0"/>
                <a:hlinkClick r:id="rId2"/>
              </a:rPr>
              <a:t>www.mybimcentre.com.my</a:t>
            </a:r>
            <a:r>
              <a:rPr lang="en-US" sz="1000" dirty="0" smtClean="0">
                <a:latin typeface="Tw Cen MT" panose="020B0602020104020603" pitchFamily="34" charset="0"/>
              </a:rPr>
              <a:t> </a:t>
            </a:r>
            <a:endParaRPr lang="en-US" sz="1000" dirty="0">
              <a:latin typeface="Tw Cen MT" panose="020B0602020104020603" pitchFamily="34" charset="0"/>
            </a:endParaRPr>
          </a:p>
          <a:p>
            <a:endParaRPr lang="en-US" sz="500" dirty="0">
              <a:latin typeface="Tw Cen MT" panose="020B0602020104020603" pitchFamily="34" charset="0"/>
            </a:endParaRPr>
          </a:p>
          <a:p>
            <a:r>
              <a:rPr lang="en-US" sz="1000" dirty="0">
                <a:latin typeface="Tw Cen MT" panose="020B0602020104020603" pitchFamily="34" charset="0"/>
              </a:rPr>
              <a:t>The role of myBIM Portal is to promote the services provided at myBIM Centre  such as </a:t>
            </a:r>
            <a:r>
              <a:rPr lang="en-US" sz="1000" dirty="0" smtClean="0">
                <a:latin typeface="Tw Cen MT" panose="020B0602020104020603" pitchFamily="34" charset="0"/>
              </a:rPr>
              <a:t>BIM Studio, BIM Lab, Technology showcase and seminar hall. </a:t>
            </a:r>
            <a:endParaRPr lang="en-US" sz="1000" dirty="0">
              <a:latin typeface="Tw Cen MT" panose="020B0602020104020603" pitchFamily="34" charset="0"/>
            </a:endParaRPr>
          </a:p>
          <a:p>
            <a:endParaRPr lang="en-US" sz="500" dirty="0">
              <a:latin typeface="Tw Cen MT" panose="020B0602020104020603" pitchFamily="34" charset="0"/>
            </a:endParaRPr>
          </a:p>
          <a:p>
            <a:r>
              <a:rPr lang="en-US" sz="1000" dirty="0">
                <a:latin typeface="Tw Cen MT" panose="020B0602020104020603" pitchFamily="34" charset="0"/>
              </a:rPr>
              <a:t>The new and improved portal was commissioned </a:t>
            </a:r>
            <a:r>
              <a:rPr lang="en-US" sz="1000" dirty="0" smtClean="0">
                <a:latin typeface="Tw Cen MT" panose="020B0602020104020603" pitchFamily="34" charset="0"/>
              </a:rPr>
              <a:t>recently and </a:t>
            </a:r>
            <a:r>
              <a:rPr lang="en-US" sz="1000" dirty="0">
                <a:latin typeface="Tw Cen MT" panose="020B0602020104020603" pitchFamily="34" charset="0"/>
              </a:rPr>
              <a:t>is now live via the same address</a:t>
            </a:r>
            <a:r>
              <a:rPr lang="en-US" sz="1000" dirty="0" smtClean="0">
                <a:latin typeface="Tw Cen MT" panose="020B0602020104020603" pitchFamily="34" charset="0"/>
              </a:rPr>
              <a:t>.</a:t>
            </a:r>
          </a:p>
          <a:p>
            <a:endParaRPr lang="en-US" sz="1000" dirty="0">
              <a:latin typeface="Tw Cen MT" panose="020B0602020104020603" pitchFamily="34" charset="0"/>
            </a:endParaRPr>
          </a:p>
          <a:p>
            <a:r>
              <a:rPr lang="en-US" sz="1000" dirty="0">
                <a:latin typeface="Tw Cen MT" panose="020B0602020104020603" pitchFamily="34" charset="0"/>
              </a:rPr>
              <a:t>This KPI is 100% completed</a:t>
            </a:r>
            <a:r>
              <a:rPr lang="en-US" sz="1000" dirty="0" smtClean="0">
                <a:latin typeface="Tw Cen MT" panose="020B0602020104020603" pitchFamily="34" charset="0"/>
              </a:rPr>
              <a:t>.</a:t>
            </a:r>
          </a:p>
          <a:p>
            <a:endParaRPr lang="en-US" sz="1000" dirty="0" smtClean="0">
              <a:latin typeface="Tw Cen MT" panose="020B0602020104020603" pitchFamily="34" charset="0"/>
            </a:endParaRPr>
          </a:p>
          <a:p>
            <a:r>
              <a:rPr lang="en-US" sz="1000" dirty="0" smtClean="0">
                <a:latin typeface="Tw Cen MT" panose="020B0602020104020603" pitchFamily="34" charset="0"/>
              </a:rPr>
              <a:t>Registered members as at September 2018 = 649</a:t>
            </a:r>
            <a:endParaRPr lang="en-US" sz="1000" dirty="0">
              <a:latin typeface="Tw Cen MT" panose="020B0602020104020603" pitchFamily="34" charset="0"/>
            </a:endParaRPr>
          </a:p>
          <a:p>
            <a:endParaRPr lang="en-MY" sz="1000" dirty="0" smtClean="0">
              <a:latin typeface="Tw Cen MT" panose="020B0602020104020603" pitchFamily="34" charset="0"/>
            </a:endParaRPr>
          </a:p>
        </p:txBody>
      </p:sp>
      <p:sp>
        <p:nvSpPr>
          <p:cNvPr id="5" name="Rectangle 4"/>
          <p:cNvSpPr/>
          <p:nvPr/>
        </p:nvSpPr>
        <p:spPr>
          <a:xfrm>
            <a:off x="2110332" y="63798"/>
            <a:ext cx="1325235" cy="307777"/>
          </a:xfrm>
          <a:prstGeom prst="rect">
            <a:avLst/>
          </a:prstGeom>
          <a:ln>
            <a:noFill/>
          </a:ln>
        </p:spPr>
        <p:txBody>
          <a:bodyPr wrap="none">
            <a:spAutoFit/>
          </a:bodyPr>
          <a:lstStyle/>
          <a:p>
            <a:r>
              <a:rPr lang="ms-MY" sz="1400" b="1" dirty="0" smtClean="0">
                <a:solidFill>
                  <a:schemeClr val="bg2">
                    <a:lumMod val="50000"/>
                  </a:schemeClr>
                </a:solidFill>
                <a:latin typeface="Tw Cen MT" panose="020B0602020104020603" pitchFamily="34" charset="0"/>
              </a:rPr>
              <a:t>PRODUCTIVITY</a:t>
            </a:r>
            <a:endParaRPr lang="ms-MY" sz="1400" b="1" dirty="0">
              <a:solidFill>
                <a:schemeClr val="bg2">
                  <a:lumMod val="50000"/>
                </a:schemeClr>
              </a:solidFill>
              <a:latin typeface="Tw Cen MT" panose="020B0602020104020603" pitchFamily="34" charset="0"/>
            </a:endParaRP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smtClean="0">
                <a:solidFill>
                  <a:schemeClr val="bg1"/>
                </a:solidFill>
                <a:latin typeface="Tw Cen MT" panose="020B0602020104020603" pitchFamily="34" charset="0"/>
              </a:rPr>
              <a:t>KPI P4-075</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PROGRESS REPORT UNTIL Q3 2018</a:t>
            </a:r>
            <a:endParaRPr lang="en-MY" sz="900" b="1" dirty="0" smtClean="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chemeClr val="bg2">
              <a:lumMod val="50000"/>
            </a:schemeClr>
          </a:solidFill>
        </p:spPr>
        <p:txBody>
          <a:bodyPr wrap="square" rtlCol="0">
            <a:spAutoFit/>
          </a:bodyPr>
          <a:lstStyle/>
          <a:p>
            <a:pPr algn="ctr"/>
            <a:r>
              <a:rPr lang="en-US" sz="900" b="1" dirty="0" smtClean="0">
                <a:solidFill>
                  <a:schemeClr val="bg1"/>
                </a:solidFill>
                <a:latin typeface="Tw Cen MT" panose="020B0602020104020603" pitchFamily="34" charset="0"/>
              </a:rPr>
              <a:t>ANNUAL TARGET</a:t>
            </a:r>
            <a:endParaRPr lang="en-MY" sz="900" b="1" dirty="0" smtClean="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723570668"/>
              </p:ext>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35396">
                  <a:extLst>
                    <a:ext uri="{9D8B030D-6E8A-4147-A177-3AD203B41FA5}">
                      <a16:colId xmlns:a16="http://schemas.microsoft.com/office/drawing/2014/main" val="3372148144"/>
                    </a:ext>
                  </a:extLst>
                </a:gridCol>
                <a:gridCol w="1382232">
                  <a:extLst>
                    <a:ext uri="{9D8B030D-6E8A-4147-A177-3AD203B41FA5}">
                      <a16:colId xmlns:a16="http://schemas.microsoft.com/office/drawing/2014/main" val="384475541"/>
                    </a:ext>
                  </a:extLst>
                </a:gridCol>
                <a:gridCol w="1350335">
                  <a:extLst>
                    <a:ext uri="{9D8B030D-6E8A-4147-A177-3AD203B41FA5}">
                      <a16:colId xmlns:a16="http://schemas.microsoft.com/office/drawing/2014/main" val="3666211108"/>
                    </a:ext>
                  </a:extLst>
                </a:gridCol>
                <a:gridCol w="1371602">
                  <a:extLst>
                    <a:ext uri="{9D8B030D-6E8A-4147-A177-3AD203B41FA5}">
                      <a16:colId xmlns:a16="http://schemas.microsoft.com/office/drawing/2014/main" val="2017577163"/>
                    </a:ext>
                  </a:extLst>
                </a:gridCol>
              </a:tblGrid>
              <a:tr h="422439">
                <a:tc>
                  <a:txBody>
                    <a:bodyPr/>
                    <a:lstStyle/>
                    <a:p>
                      <a:pPr algn="ctr"/>
                      <a:r>
                        <a:rPr lang="ms-MY" sz="900" dirty="0" smtClean="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80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smtClean="0">
                          <a:solidFill>
                            <a:schemeClr val="bg1"/>
                          </a:solidFill>
                          <a:latin typeface="Tw Cen MT" panose="020B0602020104020603" pitchFamily="34" charset="0"/>
                        </a:rPr>
                        <a:t>Weightage</a:t>
                      </a:r>
                      <a:r>
                        <a:rPr lang="ms-MY" sz="900" baseline="0" dirty="0" smtClean="0">
                          <a:solidFill>
                            <a:schemeClr val="bg1"/>
                          </a:solidFill>
                          <a:latin typeface="Tw Cen MT" panose="020B0602020104020603" pitchFamily="34" charset="0"/>
                        </a:rPr>
                        <a:t> : 20</a:t>
                      </a:r>
                      <a:r>
                        <a:rPr lang="ms-MY" sz="900" dirty="0" smtClean="0">
                          <a:solidFill>
                            <a:schemeClr val="bg1"/>
                          </a:solidFill>
                          <a:latin typeface="Tw Cen MT" panose="020B0602020104020603" pitchFamily="34" charset="0"/>
                        </a:rPr>
                        <a:t>%</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2018</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2019</a:t>
                      </a:r>
                    </a:p>
                  </a:txBody>
                  <a:tcPr>
                    <a:solidFill>
                      <a:schemeClr val="bg2">
                        <a:lumMod val="50000"/>
                        <a:alpha val="60000"/>
                      </a:schemeClr>
                    </a:solidFill>
                  </a:tcPr>
                </a:tc>
                <a:tc>
                  <a:txBody>
                    <a:bodyPr/>
                    <a:lstStyle/>
                    <a:p>
                      <a:pPr algn="ctr"/>
                      <a:r>
                        <a:rPr lang="ms-MY" sz="900" dirty="0" smtClean="0">
                          <a:solidFill>
                            <a:schemeClr val="bg1"/>
                          </a:solidFill>
                          <a:latin typeface="Tw Cen MT" panose="020B0602020104020603" pitchFamily="34" charset="0"/>
                        </a:rPr>
                        <a:t>2020</a:t>
                      </a:r>
                    </a:p>
                  </a:txBody>
                  <a:tcPr>
                    <a:solidFill>
                      <a:schemeClr val="bg2">
                        <a:lumMod val="50000"/>
                        <a:alpha val="60000"/>
                      </a:scheme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smtClean="0">
                          <a:solidFill>
                            <a:srgbClr val="000000"/>
                          </a:solidFill>
                          <a:latin typeface="Tw Cen MT" pitchFamily="34" charset="0"/>
                        </a:rPr>
                        <a:t>User Requirement Study on Online Reference Center completed</a:t>
                      </a: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Tw Cen MT" pitchFamily="34" charset="0"/>
                        </a:rPr>
                        <a:t>Online Reference Center launched and in operation</a:t>
                      </a:r>
                      <a:endParaRPr lang="ms-MY" sz="900" dirty="0" smtClean="0">
                        <a:solidFill>
                          <a:srgbClr val="000000"/>
                        </a:solidFill>
                        <a:latin typeface="Tw Cen MT" pitchFamily="34" charset="0"/>
                      </a:endParaRPr>
                    </a:p>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en-MY" sz="900" dirty="0">
                        <a:latin typeface="Tw Cen MT" pitchFamily="34" charset="0"/>
                      </a:endParaRPr>
                    </a:p>
                  </a:txBody>
                  <a:tcPr>
                    <a:solidFill>
                      <a:schemeClr val="bg2">
                        <a:lumMod val="50000"/>
                        <a:alpha val="13000"/>
                      </a:schemeClr>
                    </a:solidFill>
                  </a:tcPr>
                </a:tc>
                <a:tc>
                  <a:txBody>
                    <a:bodyPr/>
                    <a:lstStyle/>
                    <a:p>
                      <a:pPr>
                        <a:lnSpc>
                          <a:spcPct val="100000"/>
                        </a:lnSpc>
                      </a:pPr>
                      <a:endParaRPr lang="ms-MY" sz="900" dirty="0">
                        <a:solidFill>
                          <a:srgbClr val="000000"/>
                        </a:solidFill>
                        <a:latin typeface="Tw Cen MT" pitchFamily="34" charset="0"/>
                      </a:endParaRPr>
                    </a:p>
                  </a:txBody>
                  <a:tcPr>
                    <a:solidFill>
                      <a:schemeClr val="bg2">
                        <a:lumMod val="50000"/>
                        <a:alpha val="13000"/>
                      </a:schemeClr>
                    </a:solidFill>
                  </a:tcPr>
                </a:tc>
                <a:extLst>
                  <a:ext uri="{0D108BD9-81ED-4DB2-BD59-A6C34878D82A}">
                    <a16:rowId xmlns:a16="http://schemas.microsoft.com/office/drawing/2014/main" val="14683208"/>
                  </a:ext>
                </a:extLst>
              </a:tr>
            </a:tbl>
          </a:graphicData>
        </a:graphic>
      </p:graphicFrame>
    </p:spTree>
    <p:extLst>
      <p:ext uri="{BB962C8B-B14F-4D97-AF65-F5344CB8AC3E}">
        <p14:creationId xmlns:p14="http://schemas.microsoft.com/office/powerpoint/2010/main" val="2867213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3551</TotalTime>
  <Words>2963</Words>
  <Application>Microsoft Office PowerPoint</Application>
  <PresentationFormat>A4 Paper (210x297 mm)</PresentationFormat>
  <Paragraphs>539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Nazir</dc:creator>
  <cp:lastModifiedBy>cidb hq</cp:lastModifiedBy>
  <cp:revision>252</cp:revision>
  <cp:lastPrinted>2018-04-20T01:54:06Z</cp:lastPrinted>
  <dcterms:created xsi:type="dcterms:W3CDTF">2017-12-19T05:02:18Z</dcterms:created>
  <dcterms:modified xsi:type="dcterms:W3CDTF">2018-12-31T00:33:26Z</dcterms:modified>
</cp:coreProperties>
</file>