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1"/>
  </p:handoutMasterIdLst>
  <p:sldIdLst>
    <p:sldId id="293" r:id="rId2"/>
    <p:sldId id="301" r:id="rId3"/>
    <p:sldId id="294" r:id="rId4"/>
    <p:sldId id="295" r:id="rId5"/>
    <p:sldId id="296" r:id="rId6"/>
    <p:sldId id="297" r:id="rId7"/>
    <p:sldId id="298" r:id="rId8"/>
    <p:sldId id="299" r:id="rId9"/>
    <p:sldId id="300" r:id="rId10"/>
  </p:sldIdLst>
  <p:sldSz cx="6858000" cy="9906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8080"/>
    <a:srgbClr val="339933"/>
    <a:srgbClr val="009900"/>
    <a:srgbClr val="008000"/>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660"/>
  </p:normalViewPr>
  <p:slideViewPr>
    <p:cSldViewPr snapToGrid="0" showGuides="1">
      <p:cViewPr varScale="1">
        <p:scale>
          <a:sx n="62" d="100"/>
          <a:sy n="62" d="100"/>
        </p:scale>
        <p:origin x="2076" y="78"/>
      </p:cViewPr>
      <p:guideLst>
        <p:guide orient="horz" pos="3120"/>
        <p:guide pos="2160"/>
        <p:guide pos="26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1" tIns="45716" rIns="91431" bIns="45716" rtlCol="0"/>
          <a:lstStyle>
            <a:lvl1pPr algn="l">
              <a:defRPr sz="1200"/>
            </a:lvl1pPr>
          </a:lstStyle>
          <a:p>
            <a:endParaRPr lang="en-MY"/>
          </a:p>
        </p:txBody>
      </p:sp>
      <p:sp>
        <p:nvSpPr>
          <p:cNvPr id="3" name="Date Placeholder 2"/>
          <p:cNvSpPr>
            <a:spLocks noGrp="1"/>
          </p:cNvSpPr>
          <p:nvPr>
            <p:ph type="dt" sz="quarter" idx="1"/>
          </p:nvPr>
        </p:nvSpPr>
        <p:spPr>
          <a:xfrm>
            <a:off x="3856039" y="0"/>
            <a:ext cx="2949575" cy="496888"/>
          </a:xfrm>
          <a:prstGeom prst="rect">
            <a:avLst/>
          </a:prstGeom>
        </p:spPr>
        <p:txBody>
          <a:bodyPr vert="horz" lIns="91431" tIns="45716" rIns="91431" bIns="45716" rtlCol="0"/>
          <a:lstStyle>
            <a:lvl1pPr algn="r">
              <a:defRPr sz="1200"/>
            </a:lvl1pPr>
          </a:lstStyle>
          <a:p>
            <a:fld id="{624C3D90-EAC3-49D3-BF76-D704D1902185}" type="datetimeFigureOut">
              <a:rPr lang="en-US" smtClean="0"/>
              <a:pPr/>
              <a:t>11/23/2018</a:t>
            </a:fld>
            <a:endParaRPr lang="en-MY"/>
          </a:p>
        </p:txBody>
      </p:sp>
      <p:sp>
        <p:nvSpPr>
          <p:cNvPr id="4" name="Footer Placeholder 3"/>
          <p:cNvSpPr>
            <a:spLocks noGrp="1"/>
          </p:cNvSpPr>
          <p:nvPr>
            <p:ph type="ftr" sz="quarter" idx="2"/>
          </p:nvPr>
        </p:nvSpPr>
        <p:spPr>
          <a:xfrm>
            <a:off x="0" y="9440864"/>
            <a:ext cx="2949575" cy="496887"/>
          </a:xfrm>
          <a:prstGeom prst="rect">
            <a:avLst/>
          </a:prstGeom>
        </p:spPr>
        <p:txBody>
          <a:bodyPr vert="horz" lIns="91431" tIns="45716" rIns="91431" bIns="45716" rtlCol="0" anchor="b"/>
          <a:lstStyle>
            <a:lvl1pPr algn="l">
              <a:defRPr sz="1200"/>
            </a:lvl1pPr>
          </a:lstStyle>
          <a:p>
            <a:endParaRPr lang="en-MY"/>
          </a:p>
        </p:txBody>
      </p:sp>
      <p:sp>
        <p:nvSpPr>
          <p:cNvPr id="5" name="Slide Number Placeholder 4"/>
          <p:cNvSpPr>
            <a:spLocks noGrp="1"/>
          </p:cNvSpPr>
          <p:nvPr>
            <p:ph type="sldNum" sz="quarter" idx="3"/>
          </p:nvPr>
        </p:nvSpPr>
        <p:spPr>
          <a:xfrm>
            <a:off x="3856039" y="9440864"/>
            <a:ext cx="2949575" cy="496887"/>
          </a:xfrm>
          <a:prstGeom prst="rect">
            <a:avLst/>
          </a:prstGeom>
        </p:spPr>
        <p:txBody>
          <a:bodyPr vert="horz" lIns="91431" tIns="45716" rIns="91431" bIns="45716" rtlCol="0" anchor="b"/>
          <a:lstStyle>
            <a:lvl1pPr algn="r">
              <a:defRPr sz="1200"/>
            </a:lvl1pPr>
          </a:lstStyle>
          <a:p>
            <a:fld id="{DF9A019E-4791-4108-B8C5-C61771517BB2}" type="slidenum">
              <a:rPr lang="en-MY" smtClean="0"/>
              <a:pPr/>
              <a:t>‹#›</a:t>
            </a:fld>
            <a:endParaRPr lang="en-MY"/>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23/11/2018</a:t>
            </a:fld>
            <a:endParaRPr lang="ms-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 y="3763767"/>
            <a:ext cx="6857999" cy="6386364"/>
          </a:xfrm>
          <a:prstGeom prst="rect">
            <a:avLst/>
          </a:prstGeom>
          <a:noFill/>
        </p:spPr>
        <p:txBody>
          <a:bodyPr wrap="square" rtlCol="0">
            <a:spAutoFit/>
          </a:bodyPr>
          <a:lstStyle/>
          <a:p>
            <a:r>
              <a:rPr lang="en-US" sz="950" dirty="0" smtClean="0">
                <a:latin typeface="Tw Cen MT" panose="020B0602020104020603" pitchFamily="34" charset="0"/>
              </a:rPr>
              <a:t>This KPI is under the purview of IWG8</a:t>
            </a:r>
          </a:p>
          <a:p>
            <a:endParaRPr lang="en-US" sz="950" dirty="0" smtClean="0">
              <a:latin typeface="Tw Cen MT" panose="020B0602020104020603" pitchFamily="34" charset="0"/>
            </a:endParaRPr>
          </a:p>
          <a:p>
            <a:r>
              <a:rPr lang="en-US" sz="950" b="1" dirty="0" smtClean="0">
                <a:latin typeface="Tw Cen MT" panose="020B0602020104020603" pitchFamily="34" charset="0"/>
              </a:rPr>
              <a:t>Establishment of </a:t>
            </a:r>
            <a:r>
              <a:rPr lang="en-US" sz="950" b="1" dirty="0">
                <a:latin typeface="Tw Cen MT" panose="020B0602020104020603" pitchFamily="34" charset="0"/>
              </a:rPr>
              <a:t>Construction Industry Competency Forum (CICF) </a:t>
            </a:r>
            <a:endParaRPr lang="en-US" sz="950" b="1" dirty="0" smtClean="0">
              <a:latin typeface="Tw Cen MT" panose="020B0602020104020603" pitchFamily="34" charset="0"/>
            </a:endParaRPr>
          </a:p>
          <a:p>
            <a:r>
              <a:rPr lang="en-US" sz="950" dirty="0" smtClean="0">
                <a:latin typeface="Tw Cen MT" panose="020B0602020104020603" pitchFamily="34" charset="0"/>
              </a:rPr>
              <a:t>In </a:t>
            </a:r>
            <a:r>
              <a:rPr lang="en-US" sz="950" dirty="0">
                <a:latin typeface="Tw Cen MT" panose="020B0602020104020603" pitchFamily="34" charset="0"/>
              </a:rPr>
              <a:t>June 2016, the </a:t>
            </a:r>
            <a:r>
              <a:rPr lang="en-US" sz="950" dirty="0" smtClean="0">
                <a:latin typeface="Tw Cen MT" panose="020B0602020104020603" pitchFamily="34" charset="0"/>
              </a:rPr>
              <a:t>CICF was </a:t>
            </a:r>
            <a:r>
              <a:rPr lang="en-US" sz="950" dirty="0">
                <a:latin typeface="Tw Cen MT" panose="020B0602020104020603" pitchFamily="34" charset="0"/>
              </a:rPr>
              <a:t>established to study on existing construction related training </a:t>
            </a:r>
            <a:r>
              <a:rPr lang="en-US" sz="950" dirty="0" smtClean="0">
                <a:latin typeface="Tw Cen MT" panose="020B0602020104020603" pitchFamily="34" charset="0"/>
              </a:rPr>
              <a:t>programs </a:t>
            </a:r>
            <a:r>
              <a:rPr lang="en-US" sz="950" dirty="0">
                <a:latin typeface="Tw Cen MT" panose="020B0602020104020603" pitchFamily="34" charset="0"/>
              </a:rPr>
              <a:t>and training providers. CICF is represented by related </a:t>
            </a:r>
            <a:r>
              <a:rPr lang="en-US" sz="950" dirty="0" smtClean="0">
                <a:latin typeface="Tw Cen MT" panose="020B0602020104020603" pitchFamily="34" charset="0"/>
              </a:rPr>
              <a:t>Technical &amp; Vocational Education &amp; Training (TVET) </a:t>
            </a:r>
            <a:r>
              <a:rPr lang="en-US" sz="950" dirty="0">
                <a:latin typeface="Tw Cen MT" panose="020B0602020104020603" pitchFamily="34" charset="0"/>
              </a:rPr>
              <a:t>training providers from various government and private agencies</a:t>
            </a:r>
            <a:r>
              <a:rPr lang="en-US" sz="950" dirty="0" smtClean="0">
                <a:latin typeface="Tw Cen MT" panose="020B0602020104020603" pitchFamily="34" charset="0"/>
              </a:rPr>
              <a:t>.</a:t>
            </a:r>
          </a:p>
          <a:p>
            <a:endParaRPr lang="en-US" sz="950" dirty="0" smtClean="0">
              <a:latin typeface="Tw Cen MT" panose="020B0602020104020603" pitchFamily="34" charset="0"/>
            </a:endParaRPr>
          </a:p>
          <a:p>
            <a:r>
              <a:rPr lang="en-US" sz="950" dirty="0" smtClean="0">
                <a:latin typeface="Tw Cen MT" panose="020B0602020104020603" pitchFamily="34" charset="0"/>
              </a:rPr>
              <a:t>Through CICF, 158 </a:t>
            </a:r>
            <a:r>
              <a:rPr lang="en-US" sz="950" dirty="0">
                <a:latin typeface="Tw Cen MT" panose="020B0602020104020603" pitchFamily="34" charset="0"/>
              </a:rPr>
              <a:t>construction related TVET programs under 4 main clusters (building, civil &amp; structural, mechanical and electrical) and 12 major training providers </a:t>
            </a:r>
            <a:r>
              <a:rPr lang="en-US" sz="950" dirty="0" smtClean="0">
                <a:latin typeface="Tw Cen MT" panose="020B0602020104020603" pitchFamily="34" charset="0"/>
              </a:rPr>
              <a:t>were identified</a:t>
            </a:r>
            <a:r>
              <a:rPr lang="en-US" sz="950" dirty="0">
                <a:latin typeface="Tw Cen MT" panose="020B0602020104020603" pitchFamily="34" charset="0"/>
              </a:rPr>
              <a:t>. </a:t>
            </a:r>
          </a:p>
          <a:p>
            <a:endParaRPr lang="en-US" sz="950" dirty="0" smtClean="0">
              <a:latin typeface="Tw Cen MT" panose="020B0602020104020603" pitchFamily="34" charset="0"/>
            </a:endParaRPr>
          </a:p>
          <a:p>
            <a:r>
              <a:rPr lang="en-US" sz="950" dirty="0">
                <a:latin typeface="Tw Cen MT" panose="020B0602020104020603" pitchFamily="34" charset="0"/>
              </a:rPr>
              <a:t>T</a:t>
            </a:r>
            <a:r>
              <a:rPr lang="en-US" sz="950" dirty="0" smtClean="0">
                <a:latin typeface="Tw Cen MT" panose="020B0602020104020603" pitchFamily="34" charset="0"/>
              </a:rPr>
              <a:t>he identified construction </a:t>
            </a:r>
            <a:r>
              <a:rPr lang="en-US" sz="950" dirty="0">
                <a:latin typeface="Tw Cen MT" panose="020B0602020104020603" pitchFamily="34" charset="0"/>
              </a:rPr>
              <a:t>related training </a:t>
            </a:r>
            <a:r>
              <a:rPr lang="en-US" sz="950" dirty="0" smtClean="0">
                <a:latin typeface="Tw Cen MT" panose="020B0602020104020603" pitchFamily="34" charset="0"/>
              </a:rPr>
              <a:t>programs and all training </a:t>
            </a:r>
            <a:r>
              <a:rPr lang="en-US" sz="950" dirty="0">
                <a:latin typeface="Tw Cen MT" panose="020B0602020104020603" pitchFamily="34" charset="0"/>
              </a:rPr>
              <a:t>providers are expected to use the same framework and approach in training and assessment so </a:t>
            </a:r>
            <a:r>
              <a:rPr lang="en-US" sz="950" dirty="0" smtClean="0">
                <a:latin typeface="Tw Cen MT" panose="020B0602020104020603" pitchFamily="34" charset="0"/>
              </a:rPr>
              <a:t>that a </a:t>
            </a:r>
            <a:r>
              <a:rPr lang="en-US" sz="950" dirty="0">
                <a:latin typeface="Tw Cen MT" panose="020B0602020104020603" pitchFamily="34" charset="0"/>
              </a:rPr>
              <a:t>single certification and standardization of training courses could be implemented.</a:t>
            </a:r>
          </a:p>
          <a:p>
            <a:endParaRPr lang="en-US" sz="950" dirty="0">
              <a:latin typeface="Tw Cen MT" panose="020B0602020104020603" pitchFamily="34" charset="0"/>
            </a:endParaRPr>
          </a:p>
          <a:p>
            <a:r>
              <a:rPr lang="en-US" sz="950" dirty="0" smtClean="0">
                <a:latin typeface="Tw Cen MT" panose="020B0602020104020603" pitchFamily="34" charset="0"/>
              </a:rPr>
              <a:t>The first CICF workshop in March 2017 had concluded that </a:t>
            </a:r>
            <a:r>
              <a:rPr lang="en-US" sz="950" dirty="0">
                <a:latin typeface="Tw Cen MT" panose="020B0602020104020603" pitchFamily="34" charset="0"/>
              </a:rPr>
              <a:t>in principle all construction skills training need to :</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standardize </a:t>
            </a:r>
            <a:r>
              <a:rPr lang="en-US" sz="950" dirty="0">
                <a:latin typeface="Tw Cen MT" panose="020B0602020104020603" pitchFamily="34" charset="0"/>
              </a:rPr>
              <a:t>the name for courses</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use </a:t>
            </a:r>
            <a:r>
              <a:rPr lang="en-US" sz="950" dirty="0">
                <a:latin typeface="Tw Cen MT" panose="020B0602020104020603" pitchFamily="34" charset="0"/>
              </a:rPr>
              <a:t>a common </a:t>
            </a:r>
            <a:r>
              <a:rPr lang="en-US" sz="950" dirty="0" smtClean="0">
                <a:latin typeface="Tw Cen MT" panose="020B0602020104020603" pitchFamily="34" charset="0"/>
              </a:rPr>
              <a:t>skill </a:t>
            </a:r>
            <a:r>
              <a:rPr lang="en-US" sz="950" dirty="0">
                <a:latin typeface="Tw Cen MT" panose="020B0602020104020603" pitchFamily="34" charset="0"/>
              </a:rPr>
              <a:t>standard</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standardize </a:t>
            </a:r>
            <a:r>
              <a:rPr lang="en-US" sz="950" dirty="0">
                <a:latin typeface="Tw Cen MT" panose="020B0602020104020603" pitchFamily="34" charset="0"/>
              </a:rPr>
              <a:t>period of training</a:t>
            </a:r>
          </a:p>
          <a:p>
            <a:pPr marL="228600" indent="-228600">
              <a:buFont typeface="+mj-lt"/>
              <a:buAutoNum type="arabicParenR"/>
            </a:pPr>
            <a:r>
              <a:rPr lang="en-US" sz="950" dirty="0" smtClean="0">
                <a:latin typeface="Tw Cen MT" panose="020B0602020104020603" pitchFamily="34" charset="0"/>
              </a:rPr>
              <a:t> adopt </a:t>
            </a:r>
            <a:r>
              <a:rPr lang="en-US" sz="950" dirty="0">
                <a:latin typeface="Tw Cen MT" panose="020B0602020104020603" pitchFamily="34" charset="0"/>
              </a:rPr>
              <a:t>a single </a:t>
            </a:r>
            <a:r>
              <a:rPr lang="en-US" sz="950" dirty="0" smtClean="0">
                <a:latin typeface="Tw Cen MT" panose="020B0602020104020603" pitchFamily="34" charset="0"/>
              </a:rPr>
              <a:t>certification</a:t>
            </a:r>
            <a:endParaRPr lang="en-US" sz="950" dirty="0">
              <a:latin typeface="Tw Cen MT" panose="020B0602020104020603" pitchFamily="34" charset="0"/>
            </a:endParaRPr>
          </a:p>
          <a:p>
            <a:endParaRPr lang="en-US" sz="950" dirty="0" smtClean="0">
              <a:latin typeface="Tw Cen MT" panose="020B0602020104020603" pitchFamily="34" charset="0"/>
            </a:endParaRPr>
          </a:p>
          <a:p>
            <a:r>
              <a:rPr lang="en-US" sz="950" dirty="0" smtClean="0">
                <a:latin typeface="Tw Cen MT" panose="020B0602020104020603" pitchFamily="34" charset="0"/>
              </a:rPr>
              <a:t>In the second workshop in </a:t>
            </a:r>
            <a:r>
              <a:rPr lang="en-US" sz="950" dirty="0">
                <a:latin typeface="Tw Cen MT" panose="020B0602020104020603" pitchFamily="34" charset="0"/>
              </a:rPr>
              <a:t>October 2017</a:t>
            </a:r>
            <a:r>
              <a:rPr lang="en-US" sz="950" dirty="0" smtClean="0">
                <a:latin typeface="Tw Cen MT" panose="020B0602020104020603" pitchFamily="34" charset="0"/>
              </a:rPr>
              <a:t>, </a:t>
            </a:r>
            <a:r>
              <a:rPr lang="en-US" sz="950" dirty="0">
                <a:latin typeface="Tw Cen MT" panose="020B0602020104020603" pitchFamily="34" charset="0"/>
              </a:rPr>
              <a:t>CIDB had proposed and </a:t>
            </a:r>
            <a:r>
              <a:rPr lang="en-US" sz="950" dirty="0" smtClean="0">
                <a:latin typeface="Tw Cen MT" panose="020B0602020104020603" pitchFamily="34" charset="0"/>
              </a:rPr>
              <a:t>presented the </a:t>
            </a:r>
            <a:r>
              <a:rPr lang="en-US" sz="950" dirty="0">
                <a:latin typeface="Tw Cen MT" panose="020B0602020104020603" pitchFamily="34" charset="0"/>
              </a:rPr>
              <a:t>Competency Training Framework </a:t>
            </a:r>
            <a:r>
              <a:rPr lang="en-US" sz="950" dirty="0" smtClean="0">
                <a:latin typeface="Tw Cen MT" panose="020B0602020104020603" pitchFamily="34" charset="0"/>
              </a:rPr>
              <a:t>to the forum. </a:t>
            </a:r>
          </a:p>
          <a:p>
            <a:endParaRPr lang="en-US" sz="950" dirty="0" smtClean="0">
              <a:latin typeface="Tw Cen MT" panose="020B0602020104020603" pitchFamily="34" charset="0"/>
            </a:endParaRPr>
          </a:p>
          <a:p>
            <a:r>
              <a:rPr lang="en-US" sz="950" dirty="0" smtClean="0">
                <a:latin typeface="Tw Cen MT" panose="020B0602020104020603" pitchFamily="34" charset="0"/>
              </a:rPr>
              <a:t>The </a:t>
            </a:r>
            <a:r>
              <a:rPr lang="en-US" sz="950" dirty="0">
                <a:latin typeface="Tw Cen MT" panose="020B0602020104020603" pitchFamily="34" charset="0"/>
              </a:rPr>
              <a:t>forum had agreed that CIDB and </a:t>
            </a:r>
            <a:r>
              <a:rPr lang="en-US" sz="950" dirty="0" smtClean="0">
                <a:latin typeface="Tw Cen MT" panose="020B0602020104020603" pitchFamily="34" charset="0"/>
              </a:rPr>
              <a:t>Jab. </a:t>
            </a:r>
            <a:r>
              <a:rPr lang="en-US" sz="950" dirty="0">
                <a:latin typeface="Tw Cen MT" panose="020B0602020104020603" pitchFamily="34" charset="0"/>
              </a:rPr>
              <a:t>Pembangunan </a:t>
            </a:r>
            <a:r>
              <a:rPr lang="en-US" sz="950" dirty="0" err="1">
                <a:latin typeface="Tw Cen MT" panose="020B0602020104020603" pitchFamily="34" charset="0"/>
              </a:rPr>
              <a:t>Kemahiran</a:t>
            </a:r>
            <a:r>
              <a:rPr lang="en-US" sz="950" dirty="0">
                <a:latin typeface="Tw Cen MT" panose="020B0602020104020603" pitchFamily="34" charset="0"/>
              </a:rPr>
              <a:t> (JPK) to further discuss and decide on the standardization of;</a:t>
            </a:r>
          </a:p>
          <a:p>
            <a:r>
              <a:rPr lang="en-US" sz="950" dirty="0">
                <a:latin typeface="Tw Cen MT" panose="020B0602020104020603" pitchFamily="34" charset="0"/>
              </a:rPr>
              <a:t>a) Competency Standards</a:t>
            </a:r>
          </a:p>
          <a:p>
            <a:r>
              <a:rPr lang="en-US" sz="950" dirty="0">
                <a:latin typeface="Tw Cen MT" panose="020B0602020104020603" pitchFamily="34" charset="0"/>
              </a:rPr>
              <a:t>b) Certification </a:t>
            </a:r>
            <a:r>
              <a:rPr lang="en-US" sz="950" dirty="0" smtClean="0">
                <a:latin typeface="Tw Cen MT" panose="020B0602020104020603" pitchFamily="34" charset="0"/>
              </a:rPr>
              <a:t>Schemes</a:t>
            </a:r>
          </a:p>
          <a:p>
            <a:endParaRPr lang="en-US" sz="950" dirty="0" smtClean="0">
              <a:latin typeface="Tw Cen MT" panose="020B0602020104020603" pitchFamily="34" charset="0"/>
            </a:endParaRPr>
          </a:p>
          <a:p>
            <a:r>
              <a:rPr lang="en-US" sz="950" b="1" dirty="0" smtClean="0">
                <a:latin typeface="Tw Cen MT" panose="020B0602020104020603" pitchFamily="34" charset="0"/>
              </a:rPr>
              <a:t>Competency Standards</a:t>
            </a:r>
          </a:p>
          <a:p>
            <a:r>
              <a:rPr lang="en-US" sz="950" dirty="0" smtClean="0">
                <a:latin typeface="Tw Cen MT" panose="020B0602020104020603" pitchFamily="34" charset="0"/>
              </a:rPr>
              <a:t>CIDB as the Industry Lead Body (ILB) and JPK has agreed to utilize the National Occupational Skills Standard (NOSS) as the competency standard.</a:t>
            </a:r>
          </a:p>
          <a:p>
            <a:endParaRPr lang="en-US" sz="950" dirty="0" smtClean="0">
              <a:latin typeface="Tw Cen MT" panose="020B0602020104020603" pitchFamily="34" charset="0"/>
            </a:endParaRPr>
          </a:p>
          <a:p>
            <a:r>
              <a:rPr lang="en-US" sz="950" b="1" dirty="0" smtClean="0">
                <a:latin typeface="Tw Cen MT" panose="020B0602020104020603" pitchFamily="34" charset="0"/>
              </a:rPr>
              <a:t>Certification Schemes</a:t>
            </a:r>
          </a:p>
          <a:p>
            <a:r>
              <a:rPr lang="en-US" sz="950" dirty="0" smtClean="0">
                <a:latin typeface="Tw Cen MT" panose="020B0602020104020603" pitchFamily="34" charset="0"/>
              </a:rPr>
              <a:t>Further discussion to streamline aspects of two certification schemes is on going between CIDB and JPK.</a:t>
            </a:r>
          </a:p>
          <a:p>
            <a:pPr marL="228600" indent="-228600">
              <a:buFont typeface="+mj-lt"/>
              <a:buAutoNum type="arabicParenR"/>
            </a:pPr>
            <a:r>
              <a:rPr lang="en-US" sz="950" u="sng" dirty="0" err="1" smtClean="0">
                <a:latin typeface="Tw Cen MT" panose="020B0602020104020603" pitchFamily="34" charset="0"/>
              </a:rPr>
              <a:t>Sijil</a:t>
            </a:r>
            <a:r>
              <a:rPr lang="en-US" sz="950" u="sng" dirty="0" smtClean="0">
                <a:latin typeface="Tw Cen MT" panose="020B0602020104020603" pitchFamily="34" charset="0"/>
              </a:rPr>
              <a:t> </a:t>
            </a:r>
            <a:r>
              <a:rPr lang="en-US" sz="950" u="sng" dirty="0" err="1" smtClean="0">
                <a:latin typeface="Tw Cen MT" panose="020B0602020104020603" pitchFamily="34" charset="0"/>
              </a:rPr>
              <a:t>Kemahiran</a:t>
            </a:r>
            <a:r>
              <a:rPr lang="en-US" sz="950" u="sng" dirty="0" smtClean="0">
                <a:latin typeface="Tw Cen MT" panose="020B0602020104020603" pitchFamily="34" charset="0"/>
              </a:rPr>
              <a:t> Malaysia (SKM)</a:t>
            </a:r>
          </a:p>
          <a:p>
            <a:pPr marL="228600" indent="-228600" defTabSz="266700"/>
            <a:r>
              <a:rPr lang="en-US" sz="950" dirty="0" smtClean="0">
                <a:latin typeface="Tw Cen MT" panose="020B0602020104020603" pitchFamily="34" charset="0"/>
              </a:rPr>
              <a:t>	This certification is under the purview of JPK and it conforms to the Malaysian Qualification Framework (MQF) requirements.</a:t>
            </a:r>
          </a:p>
          <a:p>
            <a:pPr marL="228600" indent="-228600" defTabSz="266700"/>
            <a:r>
              <a:rPr lang="en-US" sz="950" dirty="0" smtClean="0">
                <a:latin typeface="Tw Cen MT" panose="020B0602020104020603" pitchFamily="34" charset="0"/>
              </a:rPr>
              <a:t>2)	</a:t>
            </a:r>
            <a:r>
              <a:rPr lang="en-US" sz="950" u="sng" dirty="0" err="1" smtClean="0">
                <a:latin typeface="Tw Cen MT" panose="020B0602020104020603" pitchFamily="34" charset="0"/>
              </a:rPr>
              <a:t>Sijil</a:t>
            </a:r>
            <a:r>
              <a:rPr lang="en-US" sz="950" u="sng" dirty="0" smtClean="0">
                <a:latin typeface="Tw Cen MT" panose="020B0602020104020603" pitchFamily="34" charset="0"/>
              </a:rPr>
              <a:t> </a:t>
            </a:r>
            <a:r>
              <a:rPr lang="en-US" sz="950" u="sng" dirty="0" err="1" smtClean="0">
                <a:latin typeface="Tw Cen MT" panose="020B0602020104020603" pitchFamily="34" charset="0"/>
              </a:rPr>
              <a:t>Kecekapan</a:t>
            </a:r>
            <a:r>
              <a:rPr lang="en-US" sz="950" u="sng" dirty="0" smtClean="0">
                <a:latin typeface="Tw Cen MT" panose="020B0602020104020603" pitchFamily="34" charset="0"/>
              </a:rPr>
              <a:t> </a:t>
            </a:r>
            <a:r>
              <a:rPr lang="en-US" sz="950" u="sng" dirty="0" err="1" smtClean="0">
                <a:latin typeface="Tw Cen MT" panose="020B0602020104020603" pitchFamily="34" charset="0"/>
              </a:rPr>
              <a:t>Kemahiran</a:t>
            </a:r>
            <a:r>
              <a:rPr lang="en-US" sz="950" u="sng" dirty="0" smtClean="0">
                <a:latin typeface="Tw Cen MT" panose="020B0602020104020603" pitchFamily="34" charset="0"/>
              </a:rPr>
              <a:t> (SKK)</a:t>
            </a:r>
          </a:p>
          <a:p>
            <a:pPr marL="228600" indent="-228600"/>
            <a:r>
              <a:rPr lang="en-US" sz="950" dirty="0" smtClean="0">
                <a:latin typeface="Tw Cen MT" panose="020B0602020104020603" pitchFamily="34" charset="0"/>
              </a:rPr>
              <a:t>	This certification is under the purview of CIDB in fulfilling the provision under Act 520.</a:t>
            </a:r>
          </a:p>
          <a:p>
            <a:pPr marL="228600" indent="-228600"/>
            <a:endParaRPr lang="en-US" sz="950" dirty="0" smtClean="0">
              <a:latin typeface="Tw Cen MT" panose="020B0602020104020603" pitchFamily="34" charset="0"/>
            </a:endParaRPr>
          </a:p>
          <a:p>
            <a:pPr marL="228600" indent="-228600"/>
            <a:r>
              <a:rPr lang="ms-MY" sz="950" b="1" dirty="0" smtClean="0">
                <a:latin typeface="Tw Cen MT" pitchFamily="34" charset="0"/>
              </a:rPr>
              <a:t>Construction Training </a:t>
            </a:r>
            <a:r>
              <a:rPr lang="en-US" sz="950" b="1" dirty="0" smtClean="0">
                <a:latin typeface="Tw Cen MT" pitchFamily="34" charset="0"/>
              </a:rPr>
              <a:t>Registered </a:t>
            </a:r>
          </a:p>
          <a:p>
            <a:pPr marL="228600" indent="-228600"/>
            <a:r>
              <a:rPr lang="en-US" sz="950" dirty="0" smtClean="0">
                <a:latin typeface="Tw Cen MT" pitchFamily="34" charset="0"/>
              </a:rPr>
              <a:t>The registration will commence in Q2 2018.</a:t>
            </a:r>
            <a:endParaRPr lang="en-US" sz="950" dirty="0">
              <a:latin typeface="Tw Cen MT" panose="020B0602020104020603" pitchFamily="34" charset="0"/>
            </a:endParaRPr>
          </a:p>
          <a:p>
            <a:endParaRPr lang="en-US" sz="1000" strike="sngStrike"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64403252"/>
              </p:ext>
            </p:extLst>
          </p:nvPr>
        </p:nvGraphicFramePr>
        <p:xfrm>
          <a:off x="0" y="1862037"/>
          <a:ext cx="6858000" cy="164190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52041">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76147">
                <a:tc>
                  <a:txBody>
                    <a:bodyPr/>
                    <a:lstStyle/>
                    <a:p>
                      <a:pPr>
                        <a:lnSpc>
                          <a:spcPct val="100000"/>
                        </a:lnSpc>
                      </a:pPr>
                      <a:r>
                        <a:rPr lang="ms-MY" sz="900" dirty="0" smtClean="0">
                          <a:solidFill>
                            <a:srgbClr val="000000"/>
                          </a:solidFill>
                          <a:latin typeface="Tw Cen MT" pitchFamily="34" charset="0"/>
                        </a:rPr>
                        <a:t>Construction Industry Competency Forum established</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Construction related TVET training programs and providers compiled and validated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streamlined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Streamlined training programs validated  and endorsed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registered by CIDB</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625138" y="0"/>
          <a:ext cx="2232862" cy="1659333"/>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516333">
                <a:tc>
                  <a:txBody>
                    <a:bodyPr/>
                    <a:lstStyle/>
                    <a:p>
                      <a:pPr algn="r"/>
                      <a:r>
                        <a:rPr lang="ms-MY" sz="950" b="1" dirty="0" smtClean="0">
                          <a:solidFill>
                            <a:schemeClr val="tx1"/>
                          </a:solidFill>
                          <a:latin typeface="Tw Cen MT" panose="020B0602020104020603" pitchFamily="34" charset="0"/>
                        </a:rPr>
                        <a:t>SPONSOR</a:t>
                      </a:r>
                      <a:endParaRPr lang="ms-MY" sz="950" b="1" baseline="0" dirty="0" smtClean="0">
                        <a:solidFill>
                          <a:schemeClr val="tx1"/>
                        </a:solidFill>
                        <a:latin typeface="Tw Cen MT" panose="020B0602020104020603" pitchFamily="34" charset="0"/>
                      </a:endParaRPr>
                    </a:p>
                    <a:p>
                      <a:pPr algn="r"/>
                      <a:r>
                        <a:rPr lang="ms-MY" sz="95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74154">
                <a:tc>
                  <a:txBody>
                    <a:bodyPr/>
                    <a:lstStyle/>
                    <a:p>
                      <a:pPr algn="r"/>
                      <a:r>
                        <a:rPr lang="ms-MY" sz="950" b="1" dirty="0" smtClean="0">
                          <a:solidFill>
                            <a:schemeClr val="tx1"/>
                          </a:solidFill>
                          <a:latin typeface="Tw Cen MT" panose="020B0602020104020603" pitchFamily="34" charset="0"/>
                        </a:rPr>
                        <a:t>OWNER</a:t>
                      </a:r>
                      <a:r>
                        <a:rPr lang="ms-MY" sz="950" b="1" baseline="0" dirty="0" smtClean="0">
                          <a:solidFill>
                            <a:schemeClr val="tx1"/>
                          </a:solidFill>
                          <a:latin typeface="Tw Cen MT" panose="020B0602020104020603" pitchFamily="34" charset="0"/>
                        </a:rPr>
                        <a:t> </a:t>
                      </a:r>
                    </a:p>
                    <a:p>
                      <a:pPr algn="r"/>
                      <a:r>
                        <a:rPr lang="pt-BR" sz="950" dirty="0" smtClean="0">
                          <a:solidFill>
                            <a:schemeClr val="tx1"/>
                          </a:solidFill>
                          <a:latin typeface="Tw Cen MT" panose="020B0602020104020603" pitchFamily="34" charset="0"/>
                        </a:rPr>
                        <a:t>Ir Raslim Salleh</a:t>
                      </a:r>
                      <a:endParaRPr lang="ms-MY" sz="95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4154">
                <a:tc>
                  <a:txBody>
                    <a:bodyPr/>
                    <a:lstStyle/>
                    <a:p>
                      <a:pPr algn="r"/>
                      <a:r>
                        <a:rPr lang="ms-MY" sz="950" b="1" dirty="0" smtClean="0">
                          <a:solidFill>
                            <a:schemeClr val="tx1"/>
                          </a:solidFill>
                          <a:latin typeface="Tw Cen MT" panose="020B0602020104020603" pitchFamily="34" charset="0"/>
                        </a:rPr>
                        <a:t>OIC</a:t>
                      </a:r>
                      <a:endParaRPr lang="ms-MY" sz="950" b="1" baseline="0" dirty="0" smtClean="0">
                        <a:solidFill>
                          <a:schemeClr val="tx1"/>
                        </a:solidFill>
                        <a:latin typeface="Tw Cen MT" panose="020B0602020104020603" pitchFamily="34" charset="0"/>
                      </a:endParaRPr>
                    </a:p>
                    <a:p>
                      <a:pPr algn="r"/>
                      <a:r>
                        <a:rPr lang="ms-MY" sz="95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74154">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950" b="1" dirty="0" smtClean="0">
                          <a:latin typeface="Tw Cen MT" panose="020B0602020104020603" pitchFamily="34" charset="0"/>
                        </a:rPr>
                        <a:t>KPI LEADER</a:t>
                      </a:r>
                      <a:r>
                        <a:rPr lang="ms-MY" sz="95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95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0" y="339518"/>
          <a:ext cx="4393870" cy="1270381"/>
        </p:xfrm>
        <a:graphic>
          <a:graphicData uri="http://schemas.openxmlformats.org/drawingml/2006/table">
            <a:tbl>
              <a:tblPr firstRow="1" bandRow="1">
                <a:tableStyleId>{5C22544A-7EE6-4342-B048-85BDC9FD1C3A}</a:tableStyleId>
              </a:tblPr>
              <a:tblGrid>
                <a:gridCol w="4393870">
                  <a:extLst>
                    <a:ext uri="{9D8B030D-6E8A-4147-A177-3AD203B41FA5}">
                      <a16:colId xmlns:a16="http://schemas.microsoft.com/office/drawing/2014/main" val="2880578049"/>
                    </a:ext>
                  </a:extLst>
                </a:gridCol>
              </a:tblGrid>
              <a:tr h="513165">
                <a:tc>
                  <a:txBody>
                    <a:bodyPr/>
                    <a:lstStyle/>
                    <a:p>
                      <a:r>
                        <a:rPr lang="ms-MY" sz="950" b="1" kern="1200" dirty="0" smtClean="0">
                          <a:solidFill>
                            <a:schemeClr val="tx1"/>
                          </a:solidFill>
                          <a:latin typeface="Tw Cen MT" panose="020B0602020104020603" pitchFamily="34" charset="0"/>
                          <a:ea typeface="+mn-ea"/>
                          <a:cs typeface="+mn-cs"/>
                        </a:rPr>
                        <a:t>KPI DESCRIPTION</a:t>
                      </a:r>
                    </a:p>
                    <a:p>
                      <a:r>
                        <a:rPr lang="en-MY" sz="950" b="0" kern="1200" dirty="0" smtClean="0">
                          <a:solidFill>
                            <a:schemeClr val="tx1"/>
                          </a:solidFill>
                          <a:latin typeface="Tw Cen MT" panose="020B0602020104020603" pitchFamily="34" charset="0"/>
                          <a:ea typeface="+mn-ea"/>
                          <a:cs typeface="+mn-cs"/>
                        </a:rPr>
                        <a:t>All construction related training programs and institutions streamlined and registered by CIDB by Q4 2018</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54877">
                <a:tc>
                  <a:txBody>
                    <a:bodyPr/>
                    <a:lstStyle/>
                    <a:p>
                      <a:r>
                        <a:rPr lang="ms-MY" sz="950" b="1" dirty="0" smtClean="0">
                          <a:solidFill>
                            <a:schemeClr val="tx1"/>
                          </a:solidFill>
                          <a:latin typeface="Tw Cen MT" panose="020B0602020104020603" pitchFamily="34" charset="0"/>
                        </a:rPr>
                        <a:t>INITIATIVE</a:t>
                      </a:r>
                    </a:p>
                    <a:p>
                      <a:pPr>
                        <a:lnSpc>
                          <a:spcPct val="88000"/>
                        </a:lnSpc>
                        <a:defRPr/>
                      </a:pPr>
                      <a:r>
                        <a:rPr lang="en-MY" sz="95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1858">
                <a:tc>
                  <a:txBody>
                    <a:bodyPr/>
                    <a:lstStyle/>
                    <a:p>
                      <a:r>
                        <a:rPr lang="ms-MY" sz="95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95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P1-048</a:t>
            </a:r>
            <a:endParaRPr lang="ms-MY" sz="2800" dirty="0">
              <a:solidFill>
                <a:schemeClr val="bg1"/>
              </a:solidFill>
            </a:endParaRPr>
          </a:p>
        </p:txBody>
      </p:sp>
      <p:sp>
        <p:nvSpPr>
          <p:cNvPr id="15" name="TextBox 14"/>
          <p:cNvSpPr txBox="1"/>
          <p:nvPr/>
        </p:nvSpPr>
        <p:spPr>
          <a:xfrm>
            <a:off x="0" y="354019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63111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1" y="3781425"/>
            <a:ext cx="6857999" cy="612457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 y="3743325"/>
            <a:ext cx="6857999" cy="677108"/>
          </a:xfrm>
          <a:prstGeom prst="rect">
            <a:avLst/>
          </a:prstGeom>
          <a:noFill/>
        </p:spPr>
        <p:txBody>
          <a:bodyPr wrap="square" rtlCol="0">
            <a:spAutoFit/>
          </a:bodyPr>
          <a:lstStyle/>
          <a:p>
            <a:endParaRPr lang="en-US" sz="950" dirty="0" smtClean="0">
              <a:latin typeface="Tw Cen MT" panose="020B0602020104020603" pitchFamily="34" charset="0"/>
            </a:endParaRPr>
          </a:p>
          <a:p>
            <a:r>
              <a:rPr lang="en-US" sz="950" dirty="0" smtClean="0">
                <a:latin typeface="Tw Cen MT" panose="020B0602020104020603" pitchFamily="34" charset="0"/>
              </a:rPr>
              <a:t>Discussion with JPK on streamlining of standards and certifications for construction industry have been held on 4</a:t>
            </a:r>
            <a:r>
              <a:rPr lang="en-US" sz="950" baseline="30000" dirty="0" smtClean="0">
                <a:latin typeface="Tw Cen MT" panose="020B0602020104020603" pitchFamily="34" charset="0"/>
              </a:rPr>
              <a:t>th</a:t>
            </a:r>
            <a:r>
              <a:rPr lang="en-US" sz="950" dirty="0" smtClean="0">
                <a:latin typeface="Tw Cen MT" panose="020B0602020104020603" pitchFamily="34" charset="0"/>
              </a:rPr>
              <a:t> June 2018. </a:t>
            </a:r>
            <a:r>
              <a:rPr lang="en-US" sz="950" dirty="0" smtClean="0">
                <a:solidFill>
                  <a:srgbClr val="FF0000"/>
                </a:solidFill>
                <a:latin typeface="Tw Cen MT" panose="020B0602020104020603" pitchFamily="34" charset="0"/>
              </a:rPr>
              <a:t> As agreed by CICF meeting held on 15</a:t>
            </a:r>
            <a:r>
              <a:rPr lang="en-US" sz="950" baseline="30000" dirty="0" smtClean="0">
                <a:solidFill>
                  <a:srgbClr val="FF0000"/>
                </a:solidFill>
                <a:latin typeface="Tw Cen MT" panose="020B0602020104020603" pitchFamily="34" charset="0"/>
              </a:rPr>
              <a:t>th</a:t>
            </a:r>
            <a:r>
              <a:rPr lang="en-US" sz="950" dirty="0" smtClean="0">
                <a:solidFill>
                  <a:srgbClr val="FF0000"/>
                </a:solidFill>
                <a:latin typeface="Tw Cen MT" panose="020B0602020104020603" pitchFamily="34" charset="0"/>
              </a:rPr>
              <a:t> January 2018, in principal it is agreed that JPK/CIDB to work closely to coordinate the certification by </a:t>
            </a:r>
            <a:r>
              <a:rPr lang="en-US" sz="950" smtClean="0">
                <a:solidFill>
                  <a:srgbClr val="FF0000"/>
                </a:solidFill>
                <a:latin typeface="Tw Cen MT" panose="020B0602020104020603" pitchFamily="34" charset="0"/>
              </a:rPr>
              <a:t>both agencies.</a:t>
            </a:r>
            <a:endParaRPr lang="en-US" sz="950" dirty="0" smtClean="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64403252"/>
              </p:ext>
            </p:extLst>
          </p:nvPr>
        </p:nvGraphicFramePr>
        <p:xfrm>
          <a:off x="0" y="1862037"/>
          <a:ext cx="6858000" cy="169164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52041">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76147">
                <a:tc>
                  <a:txBody>
                    <a:bodyPr/>
                    <a:lstStyle/>
                    <a:p>
                      <a:pPr>
                        <a:lnSpc>
                          <a:spcPct val="100000"/>
                        </a:lnSpc>
                      </a:pPr>
                      <a:r>
                        <a:rPr lang="ms-MY" sz="900" dirty="0" smtClean="0">
                          <a:solidFill>
                            <a:srgbClr val="000000"/>
                          </a:solidFill>
                          <a:latin typeface="Tw Cen MT" pitchFamily="34" charset="0"/>
                        </a:rPr>
                        <a:t>Construction Industry Competency Forum established</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Construction related TVET training programs and providers compiled and validated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streamlined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Streamlined training programs validated  and endorsed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registered by CIDB</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625138" y="0"/>
          <a:ext cx="2232862" cy="166878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516333">
                <a:tc>
                  <a:txBody>
                    <a:bodyPr/>
                    <a:lstStyle/>
                    <a:p>
                      <a:pPr algn="r"/>
                      <a:r>
                        <a:rPr lang="ms-MY" sz="950" b="1" dirty="0" smtClean="0">
                          <a:solidFill>
                            <a:schemeClr val="tx1"/>
                          </a:solidFill>
                          <a:latin typeface="Tw Cen MT" panose="020B0602020104020603" pitchFamily="34" charset="0"/>
                        </a:rPr>
                        <a:t>SPONSOR</a:t>
                      </a:r>
                      <a:endParaRPr lang="ms-MY" sz="950" b="1" baseline="0" dirty="0" smtClean="0">
                        <a:solidFill>
                          <a:schemeClr val="tx1"/>
                        </a:solidFill>
                        <a:latin typeface="Tw Cen MT" panose="020B0602020104020603" pitchFamily="34" charset="0"/>
                      </a:endParaRPr>
                    </a:p>
                    <a:p>
                      <a:pPr algn="r"/>
                      <a:r>
                        <a:rPr lang="ms-MY" sz="95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74154">
                <a:tc>
                  <a:txBody>
                    <a:bodyPr/>
                    <a:lstStyle/>
                    <a:p>
                      <a:pPr algn="r"/>
                      <a:r>
                        <a:rPr lang="ms-MY" sz="950" b="1" dirty="0" smtClean="0">
                          <a:solidFill>
                            <a:schemeClr val="tx1"/>
                          </a:solidFill>
                          <a:latin typeface="Tw Cen MT" panose="020B0602020104020603" pitchFamily="34" charset="0"/>
                        </a:rPr>
                        <a:t>OWNER</a:t>
                      </a:r>
                      <a:r>
                        <a:rPr lang="ms-MY" sz="950" b="1" baseline="0" dirty="0" smtClean="0">
                          <a:solidFill>
                            <a:schemeClr val="tx1"/>
                          </a:solidFill>
                          <a:latin typeface="Tw Cen MT" panose="020B0602020104020603" pitchFamily="34" charset="0"/>
                        </a:rPr>
                        <a:t> </a:t>
                      </a:r>
                    </a:p>
                    <a:p>
                      <a:pPr algn="r"/>
                      <a:r>
                        <a:rPr lang="pt-BR" sz="950" dirty="0" smtClean="0">
                          <a:solidFill>
                            <a:schemeClr val="tx1"/>
                          </a:solidFill>
                          <a:latin typeface="Tw Cen MT" panose="020B0602020104020603" pitchFamily="34" charset="0"/>
                        </a:rPr>
                        <a:t>Ir Raslim Salleh</a:t>
                      </a:r>
                      <a:endParaRPr lang="ms-MY" sz="95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4154">
                <a:tc>
                  <a:txBody>
                    <a:bodyPr/>
                    <a:lstStyle/>
                    <a:p>
                      <a:pPr algn="r"/>
                      <a:r>
                        <a:rPr lang="ms-MY" sz="950" b="1" dirty="0" smtClean="0">
                          <a:solidFill>
                            <a:schemeClr val="tx1"/>
                          </a:solidFill>
                          <a:latin typeface="Tw Cen MT" panose="020B0602020104020603" pitchFamily="34" charset="0"/>
                        </a:rPr>
                        <a:t>OIC</a:t>
                      </a:r>
                      <a:endParaRPr lang="ms-MY" sz="950" b="1" baseline="0" dirty="0" smtClean="0">
                        <a:solidFill>
                          <a:schemeClr val="tx1"/>
                        </a:solidFill>
                        <a:latin typeface="Tw Cen MT" panose="020B0602020104020603" pitchFamily="34" charset="0"/>
                      </a:endParaRPr>
                    </a:p>
                    <a:p>
                      <a:pPr algn="r"/>
                      <a:r>
                        <a:rPr lang="ms-MY" sz="95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74154">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950" b="1" dirty="0" smtClean="0">
                          <a:latin typeface="Tw Cen MT" panose="020B0602020104020603" pitchFamily="34" charset="0"/>
                        </a:rPr>
                        <a:t>KPI LEADER</a:t>
                      </a:r>
                      <a:r>
                        <a:rPr lang="ms-MY" sz="95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95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0" y="339518"/>
          <a:ext cx="4393870" cy="1270381"/>
        </p:xfrm>
        <a:graphic>
          <a:graphicData uri="http://schemas.openxmlformats.org/drawingml/2006/table">
            <a:tbl>
              <a:tblPr firstRow="1" bandRow="1">
                <a:tableStyleId>{5C22544A-7EE6-4342-B048-85BDC9FD1C3A}</a:tableStyleId>
              </a:tblPr>
              <a:tblGrid>
                <a:gridCol w="4393870">
                  <a:extLst>
                    <a:ext uri="{9D8B030D-6E8A-4147-A177-3AD203B41FA5}">
                      <a16:colId xmlns:a16="http://schemas.microsoft.com/office/drawing/2014/main" val="2880578049"/>
                    </a:ext>
                  </a:extLst>
                </a:gridCol>
              </a:tblGrid>
              <a:tr h="513165">
                <a:tc>
                  <a:txBody>
                    <a:bodyPr/>
                    <a:lstStyle/>
                    <a:p>
                      <a:r>
                        <a:rPr lang="ms-MY" sz="950" b="1" kern="1200" dirty="0" smtClean="0">
                          <a:solidFill>
                            <a:schemeClr val="tx1"/>
                          </a:solidFill>
                          <a:latin typeface="Tw Cen MT" panose="020B0602020104020603" pitchFamily="34" charset="0"/>
                          <a:ea typeface="+mn-ea"/>
                          <a:cs typeface="+mn-cs"/>
                        </a:rPr>
                        <a:t>KPI DESCRIPTION</a:t>
                      </a:r>
                    </a:p>
                    <a:p>
                      <a:r>
                        <a:rPr lang="en-MY" sz="950" b="0" kern="1200" dirty="0" smtClean="0">
                          <a:solidFill>
                            <a:schemeClr val="tx1"/>
                          </a:solidFill>
                          <a:latin typeface="Tw Cen MT" panose="020B0602020104020603" pitchFamily="34" charset="0"/>
                          <a:ea typeface="+mn-ea"/>
                          <a:cs typeface="+mn-cs"/>
                        </a:rPr>
                        <a:t>All construction related training programs and institutions streamlined and registered by CIDB by Q4 2018</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54877">
                <a:tc>
                  <a:txBody>
                    <a:bodyPr/>
                    <a:lstStyle/>
                    <a:p>
                      <a:r>
                        <a:rPr lang="ms-MY" sz="950" b="1" dirty="0" smtClean="0">
                          <a:solidFill>
                            <a:schemeClr val="tx1"/>
                          </a:solidFill>
                          <a:latin typeface="Tw Cen MT" panose="020B0602020104020603" pitchFamily="34" charset="0"/>
                        </a:rPr>
                        <a:t>INITIATIVE</a:t>
                      </a:r>
                    </a:p>
                    <a:p>
                      <a:pPr>
                        <a:lnSpc>
                          <a:spcPct val="88000"/>
                        </a:lnSpc>
                        <a:defRPr/>
                      </a:pPr>
                      <a:r>
                        <a:rPr lang="en-MY" sz="95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1858">
                <a:tc>
                  <a:txBody>
                    <a:bodyPr/>
                    <a:lstStyle/>
                    <a:p>
                      <a:r>
                        <a:rPr lang="ms-MY" sz="95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95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P1-048</a:t>
            </a:r>
            <a:endParaRPr lang="ms-MY" sz="2800" dirty="0">
              <a:solidFill>
                <a:schemeClr val="bg1"/>
              </a:solidFill>
            </a:endParaRPr>
          </a:p>
        </p:txBody>
      </p:sp>
      <p:sp>
        <p:nvSpPr>
          <p:cNvPr id="15" name="TextBox 14"/>
          <p:cNvSpPr txBox="1"/>
          <p:nvPr/>
        </p:nvSpPr>
        <p:spPr>
          <a:xfrm>
            <a:off x="0" y="354019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63111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1" y="3788229"/>
            <a:ext cx="6857999" cy="611777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0" y="2337051"/>
          <a:ext cx="6858000" cy="196181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74936">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586881">
                <a:tc>
                  <a:txBody>
                    <a:bodyPr/>
                    <a:lstStyle/>
                    <a:p>
                      <a:pPr>
                        <a:lnSpc>
                          <a:spcPct val="100000"/>
                        </a:lnSpc>
                      </a:pPr>
                      <a:r>
                        <a:rPr lang="en-US" sz="900" dirty="0" smtClean="0">
                          <a:solidFill>
                            <a:srgbClr val="000000"/>
                          </a:solidFill>
                          <a:latin typeface="Tw Cen MT" pitchFamily="34" charset="0"/>
                        </a:rPr>
                        <a:t>Construction industry blueprint on skilled trades completed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Top ten highly demanded construction related skilled trades validated by industry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1</a:t>
                      </a:r>
                      <a:r>
                        <a:rPr lang="en-US" sz="900" baseline="30000" dirty="0" smtClean="0">
                          <a:solidFill>
                            <a:srgbClr val="000000"/>
                          </a:solidFill>
                          <a:latin typeface="Tw Cen MT" pitchFamily="34" charset="0"/>
                        </a:rPr>
                        <a:t>st</a:t>
                      </a:r>
                      <a:r>
                        <a:rPr lang="en-US" sz="900" dirty="0" smtClean="0">
                          <a:solidFill>
                            <a:srgbClr val="000000"/>
                          </a:solidFill>
                          <a:latin typeface="Tw Cen MT" pitchFamily="34" charset="0"/>
                        </a:rPr>
                        <a:t> draft on training maps for top ten skilled trades validated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Training maps for top ten skilled trades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04357"/>
            <a:ext cx="6857999" cy="560164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614530" y="254484"/>
          <a:ext cx="2232862" cy="17373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Top ten highly demanded skilled trades have training need analysis, occupational analysis and training maps by Q4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4215740"/>
            <a:ext cx="6858000" cy="5656061"/>
          </a:xfrm>
          <a:prstGeom prst="rect">
            <a:avLst/>
          </a:prstGeom>
          <a:noFill/>
        </p:spPr>
        <p:txBody>
          <a:bodyPr wrap="square" rtlCol="0">
            <a:spAutoFit/>
          </a:bodyPr>
          <a:lstStyle/>
          <a:p>
            <a:pPr algn="just"/>
            <a:r>
              <a:rPr lang="en-US" sz="1000" dirty="0" smtClean="0">
                <a:latin typeface="Tw Cen MT" panose="020B0602020104020603" pitchFamily="34" charset="0"/>
              </a:rPr>
              <a:t>This KPI is under the purview of IWG8.</a:t>
            </a:r>
          </a:p>
          <a:p>
            <a:pPr algn="just"/>
            <a:endParaRPr lang="en-US" sz="1000" dirty="0" smtClean="0">
              <a:latin typeface="Tw Cen MT" panose="020B0602020104020603" pitchFamily="34" charset="0"/>
            </a:endParaRPr>
          </a:p>
          <a:p>
            <a:pPr algn="just"/>
            <a:r>
              <a:rPr lang="en-US" sz="1000" b="1" dirty="0" smtClean="0">
                <a:latin typeface="Tw Cen MT" panose="020B0602020104020603" pitchFamily="34" charset="0"/>
              </a:rPr>
              <a:t>Construction </a:t>
            </a:r>
            <a:r>
              <a:rPr lang="en-US" sz="1000" b="1" dirty="0">
                <a:latin typeface="Tw Cen MT" panose="020B0602020104020603" pitchFamily="34" charset="0"/>
              </a:rPr>
              <a:t>Industry Competency Blueprint (CICB)</a:t>
            </a:r>
          </a:p>
          <a:p>
            <a:r>
              <a:rPr lang="en-US" sz="1000" dirty="0">
                <a:latin typeface="Tw Cen MT" panose="020B0602020104020603" pitchFamily="34" charset="0"/>
              </a:rPr>
              <a:t>CICB will be the roadmap for the enhancement of the existing competence standards and the development of new competence standards. This blueprint will lead to other aspects of the competency processes such as the </a:t>
            </a:r>
            <a:r>
              <a:rPr lang="en-US" sz="1000" dirty="0" smtClean="0">
                <a:latin typeface="Tw Cen MT" panose="020B0602020104020603" pitchFamily="34" charset="0"/>
              </a:rPr>
              <a:t>need </a:t>
            </a:r>
            <a:r>
              <a:rPr lang="en-US" sz="1000" dirty="0">
                <a:latin typeface="Tw Cen MT" panose="020B0602020104020603" pitchFamily="34" charset="0"/>
              </a:rPr>
              <a:t>for competence standards, the improvement of the existing competence standards, course of study and training pathways.  This development will also lead to the introduction or the improvement of the assessment, internal and external verification </a:t>
            </a:r>
            <a:r>
              <a:rPr lang="en-US" sz="1000" dirty="0" smtClean="0">
                <a:latin typeface="Tw Cen MT" panose="020B0602020104020603" pitchFamily="34" charset="0"/>
              </a:rPr>
              <a:t>processes and </a:t>
            </a:r>
            <a:r>
              <a:rPr lang="en-US" sz="1000" dirty="0">
                <a:latin typeface="Tw Cen MT" panose="020B0602020104020603" pitchFamily="34" charset="0"/>
              </a:rPr>
              <a:t>will later be identified as the Construction Industry Competency Framework (CICF</a:t>
            </a:r>
            <a:r>
              <a:rPr lang="en-US" sz="1000" dirty="0" smtClean="0">
                <a:latin typeface="Tw Cen MT" panose="020B0602020104020603" pitchFamily="34" charset="0"/>
              </a:rPr>
              <a:t>).</a:t>
            </a:r>
          </a:p>
          <a:p>
            <a:endParaRPr lang="en-MY" sz="1000" dirty="0">
              <a:latin typeface="Tw Cen MT" panose="020B0602020104020603" pitchFamily="34" charset="0"/>
            </a:endParaRPr>
          </a:p>
          <a:p>
            <a:pPr algn="just"/>
            <a:r>
              <a:rPr lang="en-US" sz="1000" dirty="0">
                <a:latin typeface="Tw Cen MT" panose="020B0602020104020603" pitchFamily="34" charset="0"/>
              </a:rPr>
              <a:t>This blueprint was completed by </a:t>
            </a:r>
            <a:r>
              <a:rPr lang="en-US" sz="1000" dirty="0" err="1">
                <a:latin typeface="Tw Cen MT" panose="020B0602020104020603" pitchFamily="34" charset="0"/>
              </a:rPr>
              <a:t>Saiful</a:t>
            </a:r>
            <a:r>
              <a:rPr lang="en-US" sz="1000" dirty="0">
                <a:latin typeface="Tw Cen MT" panose="020B0602020104020603" pitchFamily="34" charset="0"/>
              </a:rPr>
              <a:t> Training &amp; Consultancy and presented and validated by IWG8 on 3 </a:t>
            </a:r>
            <a:r>
              <a:rPr lang="en-US" sz="1000" dirty="0" smtClean="0">
                <a:latin typeface="Tw Cen MT" panose="020B0602020104020603" pitchFamily="34" charset="0"/>
              </a:rPr>
              <a:t>Aug </a:t>
            </a:r>
            <a:r>
              <a:rPr lang="en-US" sz="1000" dirty="0">
                <a:latin typeface="Tw Cen MT" panose="020B0602020104020603" pitchFamily="34" charset="0"/>
              </a:rPr>
              <a:t>2016 </a:t>
            </a: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The Top Ten High Impact Construction Related Skilled Trades </a:t>
            </a:r>
          </a:p>
          <a:p>
            <a:pPr algn="just"/>
            <a:r>
              <a:rPr lang="en-US" sz="1000" dirty="0" smtClean="0">
                <a:latin typeface="Tw Cen MT" panose="020B0602020104020603" pitchFamily="34" charset="0"/>
              </a:rPr>
              <a:t>They are as follows:</a:t>
            </a:r>
            <a:endParaRPr lang="en-US" sz="1000" dirty="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Scaffolding </a:t>
            </a:r>
            <a:r>
              <a:rPr lang="en-US" sz="1000" dirty="0">
                <a:latin typeface="Tw Cen MT" panose="020B0602020104020603" pitchFamily="34" charset="0"/>
              </a:rPr>
              <a:t>Erection</a:t>
            </a:r>
          </a:p>
          <a:p>
            <a:pPr marL="228600" indent="-228600" algn="just">
              <a:buFont typeface="+mj-lt"/>
              <a:buAutoNum type="arabicParenR"/>
            </a:pPr>
            <a:r>
              <a:rPr lang="en-US" sz="1000" dirty="0" smtClean="0">
                <a:latin typeface="Tw Cen MT" panose="020B0602020104020603" pitchFamily="34" charset="0"/>
              </a:rPr>
              <a:t>Welding </a:t>
            </a:r>
            <a:r>
              <a:rPr lang="en-US" sz="1000" dirty="0">
                <a:latin typeface="Tw Cen MT" panose="020B0602020104020603" pitchFamily="34" charset="0"/>
              </a:rPr>
              <a:t>3G and 6G</a:t>
            </a:r>
          </a:p>
          <a:p>
            <a:pPr marL="228600" indent="-228600" algn="just">
              <a:buFont typeface="+mj-lt"/>
              <a:buAutoNum type="arabicParenR"/>
            </a:pPr>
            <a:r>
              <a:rPr lang="en-US" sz="1000" dirty="0" smtClean="0">
                <a:latin typeface="Tw Cen MT" panose="020B0602020104020603" pitchFamily="34" charset="0"/>
              </a:rPr>
              <a:t>Wireman </a:t>
            </a:r>
            <a:r>
              <a:rPr lang="en-US" sz="1000" dirty="0">
                <a:latin typeface="Tw Cen MT" panose="020B0602020104020603" pitchFamily="34" charset="0"/>
              </a:rPr>
              <a:t>(PW1, PW2, PW3, and PW4)</a:t>
            </a:r>
          </a:p>
          <a:p>
            <a:pPr marL="228600" indent="-228600" algn="just">
              <a:buFont typeface="+mj-lt"/>
              <a:buAutoNum type="arabicParenR"/>
            </a:pPr>
            <a:r>
              <a:rPr lang="en-US" sz="1000" dirty="0" err="1" smtClean="0">
                <a:latin typeface="Tw Cen MT" panose="020B0602020104020603" pitchFamily="34" charset="0"/>
              </a:rPr>
              <a:t>Chargeman</a:t>
            </a:r>
            <a:r>
              <a:rPr lang="en-US" sz="1000" dirty="0" smtClean="0">
                <a:latin typeface="Tw Cen MT" panose="020B0602020104020603" pitchFamily="34" charset="0"/>
              </a:rPr>
              <a:t> </a:t>
            </a:r>
            <a:r>
              <a:rPr lang="en-US" sz="1000" dirty="0">
                <a:latin typeface="Tw Cen MT" panose="020B0602020104020603" pitchFamily="34" charset="0"/>
              </a:rPr>
              <a:t>(A0, A1, B0, B1 and B4)</a:t>
            </a:r>
          </a:p>
          <a:p>
            <a:pPr marL="228600" indent="-228600" algn="just">
              <a:buFont typeface="+mj-lt"/>
              <a:buAutoNum type="arabicParenR"/>
            </a:pPr>
            <a:r>
              <a:rPr lang="en-US" sz="1000" dirty="0" smtClean="0">
                <a:latin typeface="Tw Cen MT" panose="020B0602020104020603" pitchFamily="34" charset="0"/>
              </a:rPr>
              <a:t>Gas </a:t>
            </a:r>
            <a:r>
              <a:rPr lang="en-US" sz="1000" dirty="0">
                <a:latin typeface="Tw Cen MT" panose="020B0602020104020603" pitchFamily="34" charset="0"/>
              </a:rPr>
              <a:t>Pipe Fitting (Fitting / Insulation)</a:t>
            </a:r>
          </a:p>
          <a:p>
            <a:pPr marL="228600" indent="-228600" algn="just">
              <a:buFont typeface="+mj-lt"/>
              <a:buAutoNum type="arabicParenR"/>
            </a:pPr>
            <a:r>
              <a:rPr lang="en-US" sz="1000" dirty="0" smtClean="0">
                <a:latin typeface="Tw Cen MT" panose="020B0602020104020603" pitchFamily="34" charset="0"/>
              </a:rPr>
              <a:t>Blasting </a:t>
            </a:r>
            <a:r>
              <a:rPr lang="en-US" sz="1000" dirty="0">
                <a:latin typeface="Tw Cen MT" panose="020B0602020104020603" pitchFamily="34" charset="0"/>
              </a:rPr>
              <a:t>&amp; Painting</a:t>
            </a:r>
          </a:p>
          <a:p>
            <a:pPr marL="228600" indent="-228600" algn="just">
              <a:buFont typeface="+mj-lt"/>
              <a:buAutoNum type="arabicParenR"/>
            </a:pPr>
            <a:r>
              <a:rPr lang="en-US" sz="1000" dirty="0" smtClean="0">
                <a:latin typeface="Tw Cen MT" panose="020B0602020104020603" pitchFamily="34" charset="0"/>
              </a:rPr>
              <a:t>Non </a:t>
            </a:r>
            <a:r>
              <a:rPr lang="en-US" sz="1000" dirty="0">
                <a:latin typeface="Tw Cen MT" panose="020B0602020104020603" pitchFamily="34" charset="0"/>
              </a:rPr>
              <a:t>Destructive Testing (NDT)</a:t>
            </a:r>
          </a:p>
          <a:p>
            <a:pPr marL="228600" indent="-228600" algn="just">
              <a:buFont typeface="+mj-lt"/>
              <a:buAutoNum type="arabicParenR"/>
            </a:pPr>
            <a:r>
              <a:rPr lang="en-US" sz="1000" dirty="0" smtClean="0">
                <a:latin typeface="Tw Cen MT" panose="020B0602020104020603" pitchFamily="34" charset="0"/>
              </a:rPr>
              <a:t>Crane </a:t>
            </a:r>
            <a:r>
              <a:rPr lang="en-US" sz="1000" dirty="0">
                <a:latin typeface="Tw Cen MT" panose="020B0602020104020603" pitchFamily="34" charset="0"/>
              </a:rPr>
              <a:t>Operation</a:t>
            </a:r>
          </a:p>
          <a:p>
            <a:pPr marL="228600" indent="-228600" algn="just">
              <a:buFont typeface="+mj-lt"/>
              <a:buAutoNum type="arabicParenR"/>
            </a:pPr>
            <a:r>
              <a:rPr lang="en-US" sz="1000" dirty="0" smtClean="0">
                <a:latin typeface="Tw Cen MT" panose="020B0602020104020603" pitchFamily="34" charset="0"/>
              </a:rPr>
              <a:t>Plant </a:t>
            </a:r>
            <a:r>
              <a:rPr lang="en-US" sz="1000" dirty="0">
                <a:latin typeface="Tw Cen MT" panose="020B0602020104020603" pitchFamily="34" charset="0"/>
              </a:rPr>
              <a:t>Operation</a:t>
            </a:r>
          </a:p>
          <a:p>
            <a:pPr marL="228600" indent="-228600" algn="just">
              <a:buFont typeface="+mj-lt"/>
              <a:buAutoNum type="arabicParenR"/>
            </a:pPr>
            <a:r>
              <a:rPr lang="en-US" sz="1000" dirty="0" smtClean="0">
                <a:latin typeface="Tw Cen MT" panose="020B0602020104020603" pitchFamily="34" charset="0"/>
              </a:rPr>
              <a:t>Plumbing </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Training Maps For Top Ten Skilled Trades </a:t>
            </a:r>
          </a:p>
          <a:p>
            <a:r>
              <a:rPr lang="en-US" sz="1000" dirty="0" err="1">
                <a:latin typeface="Tw Cen MT" panose="020B0602020104020603" pitchFamily="34" charset="0"/>
              </a:rPr>
              <a:t>Saiful</a:t>
            </a:r>
            <a:r>
              <a:rPr lang="en-US" sz="1000" dirty="0">
                <a:latin typeface="Tw Cen MT" panose="020B0602020104020603" pitchFamily="34" charset="0"/>
              </a:rPr>
              <a:t> Training &amp; </a:t>
            </a:r>
            <a:r>
              <a:rPr lang="en-US" sz="1000" dirty="0" smtClean="0">
                <a:latin typeface="Tw Cen MT" panose="020B0602020104020603" pitchFamily="34" charset="0"/>
              </a:rPr>
              <a:t>Consultancy was appointed on 15 </a:t>
            </a:r>
            <a:r>
              <a:rPr lang="en-US" sz="1000" dirty="0">
                <a:latin typeface="Tw Cen MT" panose="020B0602020104020603" pitchFamily="34" charset="0"/>
              </a:rPr>
              <a:t>May 2017 to </a:t>
            </a:r>
            <a:r>
              <a:rPr lang="en-US" sz="1000" dirty="0" smtClean="0">
                <a:latin typeface="Tw Cen MT" panose="020B0602020104020603" pitchFamily="34" charset="0"/>
              </a:rPr>
              <a:t>develop the </a:t>
            </a:r>
            <a:r>
              <a:rPr lang="en-US" sz="1000" dirty="0">
                <a:latin typeface="Tw Cen MT" panose="020B0602020104020603" pitchFamily="34" charset="0"/>
              </a:rPr>
              <a:t>training map for the 10 Construction Industry Occupational Title (CIOT) identified by IWG8.</a:t>
            </a:r>
          </a:p>
          <a:p>
            <a:pPr algn="just"/>
            <a:endParaRPr lang="en-US" sz="1000" dirty="0" smtClean="0">
              <a:latin typeface="Tw Cen MT" panose="020B0602020104020603" pitchFamily="34" charset="0"/>
            </a:endParaRPr>
          </a:p>
          <a:p>
            <a:pPr algn="just"/>
            <a:r>
              <a:rPr lang="en-US" sz="1000" b="1" dirty="0">
                <a:latin typeface="Tw Cen MT" panose="020B0602020104020603" pitchFamily="34" charset="0"/>
              </a:rPr>
              <a:t>Training Map Published</a:t>
            </a:r>
          </a:p>
          <a:p>
            <a:pPr algn="just"/>
            <a:r>
              <a:rPr lang="en-US" sz="1000" dirty="0" smtClean="0">
                <a:latin typeface="Tw Cen MT" panose="020B0602020104020603" pitchFamily="34" charset="0"/>
              </a:rPr>
              <a:t>Final </a:t>
            </a:r>
            <a:r>
              <a:rPr lang="en-US" sz="1000" dirty="0">
                <a:latin typeface="Tw Cen MT" panose="020B0602020104020603" pitchFamily="34" charset="0"/>
              </a:rPr>
              <a:t>draft </a:t>
            </a:r>
            <a:r>
              <a:rPr lang="en-US" sz="1000" dirty="0" smtClean="0">
                <a:latin typeface="Tw Cen MT" panose="020B0602020104020603" pitchFamily="34" charset="0"/>
              </a:rPr>
              <a:t>of the </a:t>
            </a:r>
            <a:r>
              <a:rPr lang="en-US" sz="1000" dirty="0">
                <a:latin typeface="Tw Cen MT" panose="020B0602020104020603" pitchFamily="34" charset="0"/>
              </a:rPr>
              <a:t>training maps for </a:t>
            </a:r>
            <a:r>
              <a:rPr lang="en-US" sz="1000" dirty="0" smtClean="0">
                <a:latin typeface="Tw Cen MT" panose="020B0602020104020603" pitchFamily="34" charset="0"/>
              </a:rPr>
              <a:t>the top </a:t>
            </a:r>
            <a:r>
              <a:rPr lang="en-US" sz="1000" dirty="0">
                <a:latin typeface="Tw Cen MT" panose="020B0602020104020603" pitchFamily="34" charset="0"/>
              </a:rPr>
              <a:t>ten skilled trades were submitted </a:t>
            </a:r>
            <a:r>
              <a:rPr lang="en-US" sz="1000" dirty="0" smtClean="0">
                <a:latin typeface="Tw Cen MT" panose="020B0602020104020603" pitchFamily="34" charset="0"/>
              </a:rPr>
              <a:t>by the </a:t>
            </a:r>
            <a:r>
              <a:rPr lang="en-US" sz="1000" dirty="0">
                <a:latin typeface="Tw Cen MT" panose="020B0602020104020603" pitchFamily="34" charset="0"/>
              </a:rPr>
              <a:t>consultant on 18 </a:t>
            </a:r>
            <a:r>
              <a:rPr lang="en-US" sz="1000" dirty="0" smtClean="0">
                <a:latin typeface="Tw Cen MT" panose="020B0602020104020603" pitchFamily="34" charset="0"/>
              </a:rPr>
              <a:t>Dec 2017 and have been validated  in IWG 8 meeting on 16</a:t>
            </a:r>
            <a:r>
              <a:rPr lang="en-US" sz="1000" baseline="30000" dirty="0" smtClean="0">
                <a:latin typeface="Tw Cen MT" panose="020B0602020104020603" pitchFamily="34" charset="0"/>
              </a:rPr>
              <a:t>th</a:t>
            </a:r>
            <a:r>
              <a:rPr lang="en-US" sz="1000" dirty="0" smtClean="0">
                <a:latin typeface="Tw Cen MT" panose="020B0602020104020603" pitchFamily="34" charset="0"/>
              </a:rPr>
              <a:t> January 2018. Training map will be published in Q2 2018.</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Training maps for the top ten skilled trades published and distributed to TVET agencies, related training centers and all CIDB offices.</a:t>
            </a:r>
          </a:p>
          <a:p>
            <a:pPr algn="just"/>
            <a:endParaRPr lang="en-US" sz="1000" dirty="0" smtClean="0">
              <a:solidFill>
                <a:srgbClr val="FF0000"/>
              </a:solidFill>
              <a:latin typeface="Tw Cen MT" panose="020B0602020104020603" pitchFamily="34" charset="0"/>
            </a:endParaRPr>
          </a:p>
          <a:p>
            <a:pPr algn="just"/>
            <a:r>
              <a:rPr lang="en-US" sz="1000" dirty="0" smtClean="0">
                <a:solidFill>
                  <a:srgbClr val="FF0000"/>
                </a:solidFill>
                <a:latin typeface="Tw Cen MT" panose="020B0602020104020603" pitchFamily="34" charset="0"/>
              </a:rPr>
              <a:t>This KPI is 100% completed.</a:t>
            </a:r>
            <a:endParaRPr lang="en-MY" sz="10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P1-049</a:t>
            </a:r>
            <a:endParaRPr lang="ms-MY" sz="2800" dirty="0">
              <a:solidFill>
                <a:schemeClr val="bg1"/>
              </a:solidFill>
            </a:endParaRPr>
          </a:p>
        </p:txBody>
      </p:sp>
      <p:sp>
        <p:nvSpPr>
          <p:cNvPr id="15" name="TextBox 14"/>
          <p:cNvSpPr txBox="1"/>
          <p:nvPr/>
        </p:nvSpPr>
        <p:spPr>
          <a:xfrm>
            <a:off x="0" y="400694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12988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1759101841"/>
              </p:ext>
            </p:extLst>
          </p:nvPr>
        </p:nvGraphicFramePr>
        <p:xfrm>
          <a:off x="2" y="2063919"/>
          <a:ext cx="6858000" cy="114300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28440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72644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500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1000 on-the-job apprentices in  approved fields produced.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1,300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1,500 on-the-job apprentices in  approved fields produced.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8625" y="4367545"/>
            <a:ext cx="6857999" cy="533106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625138" y="0"/>
          <a:ext cx="2232862" cy="17373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34520"/>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5,000 on-the-job apprentices produced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3260093"/>
            <a:ext cx="6864535" cy="2108269"/>
          </a:xfrm>
          <a:prstGeom prst="rect">
            <a:avLst/>
          </a:prstGeom>
          <a:noFill/>
        </p:spPr>
        <p:txBody>
          <a:bodyPr wrap="square" rtlCol="0">
            <a:spAutoFit/>
          </a:bodyPr>
          <a:lstStyle/>
          <a:p>
            <a:r>
              <a:rPr lang="en-US" sz="1000" dirty="0">
                <a:latin typeface="Tw Cen MT" pitchFamily="34" charset="0"/>
              </a:rPr>
              <a:t>This KPI is under the purview of IWG8.</a:t>
            </a:r>
          </a:p>
          <a:p>
            <a:endParaRPr lang="en-US" sz="700" b="1" dirty="0" smtClean="0">
              <a:latin typeface="Tw Cen MT" pitchFamily="34" charset="0"/>
            </a:endParaRPr>
          </a:p>
          <a:p>
            <a:r>
              <a:rPr lang="en-US" sz="1000" b="1" dirty="0" smtClean="0">
                <a:latin typeface="Tw Cen MT" pitchFamily="34" charset="0"/>
              </a:rPr>
              <a:t>Construction Apprenticeship Program</a:t>
            </a:r>
          </a:p>
          <a:p>
            <a:r>
              <a:rPr lang="en-US" sz="1000" dirty="0" smtClean="0">
                <a:latin typeface="Tw Cen MT" pitchFamily="34" charset="0"/>
              </a:rPr>
              <a:t>This program is aimed at producing high skill workers in three (3) main categories i.e.,</a:t>
            </a:r>
          </a:p>
          <a:p>
            <a:pPr marL="228600" indent="-228600">
              <a:buFont typeface="+mj-lt"/>
              <a:buAutoNum type="arabicParenR"/>
            </a:pPr>
            <a:r>
              <a:rPr lang="en-US" sz="1000" dirty="0" smtClean="0">
                <a:latin typeface="Tw Cen MT" pitchFamily="34" charset="0"/>
              </a:rPr>
              <a:t>Construction Skilled Worker</a:t>
            </a:r>
          </a:p>
          <a:p>
            <a:pPr marL="228600" indent="-228600">
              <a:buFont typeface="+mj-lt"/>
              <a:buAutoNum type="arabicParenR"/>
            </a:pPr>
            <a:r>
              <a:rPr lang="en-US" sz="1000" dirty="0" smtClean="0">
                <a:latin typeface="Tw Cen MT" pitchFamily="34" charset="0"/>
              </a:rPr>
              <a:t>Construction Site Supervisor</a:t>
            </a:r>
          </a:p>
          <a:p>
            <a:pPr marL="228600" indent="-228600">
              <a:buFont typeface="+mj-lt"/>
              <a:buAutoNum type="arabicParenR"/>
            </a:pPr>
            <a:r>
              <a:rPr lang="en-US" sz="1000" dirty="0" smtClean="0">
                <a:latin typeface="Tw Cen MT" pitchFamily="34" charset="0"/>
              </a:rPr>
              <a:t>Construction Site Manager</a:t>
            </a:r>
          </a:p>
          <a:p>
            <a:endParaRPr lang="en-US" sz="700" dirty="0" smtClean="0">
              <a:latin typeface="Tw Cen MT" pitchFamily="34" charset="0"/>
            </a:endParaRPr>
          </a:p>
          <a:p>
            <a:r>
              <a:rPr lang="en-US" sz="1000" dirty="0" smtClean="0">
                <a:latin typeface="Tw Cen MT" pitchFamily="34" charset="0"/>
              </a:rPr>
              <a:t>This is done through placement of apprentices with various construction stakeholders </a:t>
            </a:r>
            <a:r>
              <a:rPr lang="en-MY" sz="1000" dirty="0">
                <a:latin typeface="Tw Cen MT" pitchFamily="34" charset="0"/>
              </a:rPr>
              <a:t>such as Petronas Chemical Group, Malaysia Mobile Crane Operators Association (MMCOA), Malaysia Offshore Contractors Association (MOCA), PUNB, </a:t>
            </a:r>
            <a:r>
              <a:rPr lang="en-MY" sz="1000" dirty="0" err="1">
                <a:latin typeface="Tw Cen MT" pitchFamily="34" charset="0"/>
              </a:rPr>
              <a:t>Jabatan</a:t>
            </a:r>
            <a:r>
              <a:rPr lang="en-MY" sz="1000" dirty="0">
                <a:latin typeface="Tw Cen MT" pitchFamily="34" charset="0"/>
              </a:rPr>
              <a:t> Pembangunan </a:t>
            </a:r>
            <a:r>
              <a:rPr lang="en-MY" sz="1000" dirty="0" err="1">
                <a:latin typeface="Tw Cen MT" pitchFamily="34" charset="0"/>
              </a:rPr>
              <a:t>Kemahiran</a:t>
            </a:r>
            <a:r>
              <a:rPr lang="en-MY" sz="1000" dirty="0">
                <a:latin typeface="Tw Cen MT" pitchFamily="34" charset="0"/>
              </a:rPr>
              <a:t>, </a:t>
            </a:r>
            <a:r>
              <a:rPr lang="en-MY" sz="1000" dirty="0" err="1" smtClean="0">
                <a:latin typeface="Tw Cen MT" pitchFamily="34" charset="0"/>
              </a:rPr>
              <a:t>Lendlease</a:t>
            </a:r>
            <a:r>
              <a:rPr lang="en-MY" sz="1000" dirty="0" smtClean="0">
                <a:latin typeface="Tw Cen MT" pitchFamily="34" charset="0"/>
              </a:rPr>
              <a:t>, West </a:t>
            </a:r>
            <a:r>
              <a:rPr lang="en-MY" sz="1000" dirty="0">
                <a:latin typeface="Tw Cen MT" pitchFamily="34" charset="0"/>
              </a:rPr>
              <a:t>Coast Expressway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a:t>
            </a:r>
            <a:r>
              <a:rPr lang="en-MY" sz="1000" dirty="0" err="1" smtClean="0">
                <a:latin typeface="Tw Cen MT" pitchFamily="34" charset="0"/>
              </a:rPr>
              <a:t>Ceteau</a:t>
            </a:r>
            <a:r>
              <a:rPr lang="en-MY" sz="1000" dirty="0" smtClean="0">
                <a:latin typeface="Tw Cen MT" pitchFamily="34" charset="0"/>
              </a:rPr>
              <a:t> </a:t>
            </a:r>
            <a:r>
              <a:rPr lang="en-MY" sz="1000" dirty="0">
                <a:latin typeface="Tw Cen MT" pitchFamily="34" charset="0"/>
              </a:rPr>
              <a:t>Malaysia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Muhibbah </a:t>
            </a:r>
            <a:r>
              <a:rPr lang="en-MY" sz="1000" dirty="0">
                <a:latin typeface="Tw Cen MT" pitchFamily="34" charset="0"/>
              </a:rPr>
              <a:t>Engineering (M) </a:t>
            </a:r>
            <a:r>
              <a:rPr lang="en-MY" sz="1000" dirty="0" err="1" smtClean="0">
                <a:latin typeface="Tw Cen MT" pitchFamily="34" charset="0"/>
              </a:rPr>
              <a:t>Bhd</a:t>
            </a:r>
            <a:r>
              <a:rPr lang="en-MY" sz="1000" dirty="0" smtClean="0">
                <a:latin typeface="Tw Cen MT" pitchFamily="34" charset="0"/>
              </a:rPr>
              <a:t>, Vision </a:t>
            </a:r>
            <a:r>
              <a:rPr lang="en-MY" sz="1000" dirty="0">
                <a:latin typeface="Tw Cen MT" pitchFamily="34" charset="0"/>
              </a:rPr>
              <a:t>Thermoplastic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Putra </a:t>
            </a:r>
            <a:r>
              <a:rPr lang="en-MY" sz="1000" dirty="0" err="1">
                <a:latin typeface="Tw Cen MT" pitchFamily="34" charset="0"/>
              </a:rPr>
              <a:t>Perdana</a:t>
            </a:r>
            <a:r>
              <a:rPr lang="en-MY" sz="1000" dirty="0">
                <a:latin typeface="Tw Cen MT" pitchFamily="34" charset="0"/>
              </a:rPr>
              <a:t> </a:t>
            </a:r>
            <a:r>
              <a:rPr lang="en-MY" sz="1000" dirty="0" err="1">
                <a:latin typeface="Tw Cen MT" pitchFamily="34" charset="0"/>
              </a:rPr>
              <a:t>Sdn</a:t>
            </a:r>
            <a:r>
              <a:rPr lang="en-MY" sz="1000" dirty="0">
                <a:latin typeface="Tw Cen MT" pitchFamily="34" charset="0"/>
              </a:rPr>
              <a:t>. Bhd</a:t>
            </a:r>
            <a:r>
              <a:rPr lang="en-MY" sz="1000" dirty="0" smtClean="0">
                <a:latin typeface="Tw Cen MT" pitchFamily="34" charset="0"/>
              </a:rPr>
              <a:t>. and others. </a:t>
            </a:r>
            <a:endParaRPr lang="en-MY" sz="1000" dirty="0">
              <a:solidFill>
                <a:srgbClr val="FF0000"/>
              </a:solidFill>
              <a:latin typeface="Tw Cen MT" pitchFamily="34" charset="0"/>
            </a:endParaRPr>
          </a:p>
          <a:p>
            <a:endParaRPr lang="en-US" sz="700" dirty="0" smtClean="0">
              <a:latin typeface="Tw Cen MT" pitchFamily="34" charset="0"/>
            </a:endParaRPr>
          </a:p>
          <a:p>
            <a:r>
              <a:rPr lang="en-MY" sz="1000" dirty="0" smtClean="0">
                <a:latin typeface="Tw Cen MT" pitchFamily="34" charset="0"/>
              </a:rPr>
              <a:t>Table below shows the number of on-the-job </a:t>
            </a:r>
            <a:r>
              <a:rPr lang="en-MY" sz="1000" dirty="0">
                <a:latin typeface="Tw Cen MT" pitchFamily="34" charset="0"/>
              </a:rPr>
              <a:t>apprentices produced in various skill </a:t>
            </a:r>
            <a:r>
              <a:rPr lang="en-MY" sz="1000" dirty="0" smtClean="0">
                <a:latin typeface="Tw Cen MT" pitchFamily="34" charset="0"/>
              </a:rPr>
              <a:t>trades:</a:t>
            </a:r>
            <a:endParaRPr lang="en-US" sz="1000" dirty="0">
              <a:latin typeface="Tw Cen MT"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P1-050</a:t>
            </a:r>
            <a:endParaRPr lang="ms-MY" sz="2800" dirty="0">
              <a:solidFill>
                <a:schemeClr val="bg1"/>
              </a:solidFill>
            </a:endParaRPr>
          </a:p>
        </p:txBody>
      </p:sp>
      <p:sp>
        <p:nvSpPr>
          <p:cNvPr id="15" name="TextBox 14"/>
          <p:cNvSpPr txBox="1"/>
          <p:nvPr/>
        </p:nvSpPr>
        <p:spPr>
          <a:xfrm>
            <a:off x="0" y="304519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50194257"/>
              </p:ext>
            </p:extLst>
          </p:nvPr>
        </p:nvGraphicFramePr>
        <p:xfrm>
          <a:off x="356259" y="5377241"/>
          <a:ext cx="2933205" cy="4114800"/>
        </p:xfrm>
        <a:graphic>
          <a:graphicData uri="http://schemas.openxmlformats.org/drawingml/2006/table">
            <a:tbl>
              <a:tblPr firstRow="1" bandRow="1">
                <a:tableStyleId>{5940675A-B579-460E-94D1-54222C63F5DA}</a:tableStyleId>
              </a:tblPr>
              <a:tblGrid>
                <a:gridCol w="1516916">
                  <a:extLst>
                    <a:ext uri="{9D8B030D-6E8A-4147-A177-3AD203B41FA5}">
                      <a16:colId xmlns:a16="http://schemas.microsoft.com/office/drawing/2014/main" val="116348213"/>
                    </a:ext>
                  </a:extLst>
                </a:gridCol>
                <a:gridCol w="442513">
                  <a:extLst>
                    <a:ext uri="{9D8B030D-6E8A-4147-A177-3AD203B41FA5}">
                      <a16:colId xmlns:a16="http://schemas.microsoft.com/office/drawing/2014/main" val="4144450284"/>
                    </a:ext>
                  </a:extLst>
                </a:gridCol>
                <a:gridCol w="451262">
                  <a:extLst>
                    <a:ext uri="{9D8B030D-6E8A-4147-A177-3AD203B41FA5}">
                      <a16:colId xmlns:a16="http://schemas.microsoft.com/office/drawing/2014/main" val="6907037"/>
                    </a:ext>
                  </a:extLst>
                </a:gridCol>
                <a:gridCol w="522514">
                  <a:extLst>
                    <a:ext uri="{9D8B030D-6E8A-4147-A177-3AD203B41FA5}">
                      <a16:colId xmlns:a16="http://schemas.microsoft.com/office/drawing/2014/main" val="20003"/>
                    </a:ext>
                  </a:extLst>
                </a:gridCol>
              </a:tblGrid>
              <a:tr h="166225">
                <a:tc>
                  <a:txBody>
                    <a:bodyPr/>
                    <a:lstStyle/>
                    <a:p>
                      <a:pPr algn="ctr"/>
                      <a:r>
                        <a:rPr lang="en-US" sz="900" b="1" dirty="0" smtClean="0">
                          <a:solidFill>
                            <a:schemeClr val="tx1"/>
                          </a:solidFill>
                          <a:latin typeface="Tw Cen MT" pitchFamily="34" charset="0"/>
                        </a:rPr>
                        <a:t>CONSTRUCTION SKILLED</a:t>
                      </a:r>
                      <a:r>
                        <a:rPr lang="en-US" sz="900" b="1" baseline="0" dirty="0" smtClean="0">
                          <a:solidFill>
                            <a:schemeClr val="tx1"/>
                          </a:solidFill>
                          <a:latin typeface="Tw Cen MT" pitchFamily="34" charset="0"/>
                        </a:rPr>
                        <a:t> WORKER</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rgbClr val="FF0000"/>
                          </a:solidFill>
                          <a:latin typeface="Tw Cen MT" pitchFamily="34" charset="0"/>
                        </a:rPr>
                        <a:t>2018</a:t>
                      </a:r>
                    </a:p>
                    <a:p>
                      <a:pPr algn="ctr"/>
                      <a:r>
                        <a:rPr lang="en-US" sz="900" b="1" dirty="0" smtClean="0">
                          <a:solidFill>
                            <a:srgbClr val="FF0000"/>
                          </a:solidFill>
                          <a:latin typeface="Tw Cen MT" pitchFamily="34" charset="0"/>
                        </a:rPr>
                        <a:t>(Q3)</a:t>
                      </a:r>
                      <a:endParaRPr lang="en-MY" sz="900" b="1" dirty="0">
                        <a:solidFill>
                          <a:srgbClr val="FF0000"/>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66225">
                <a:tc>
                  <a:txBody>
                    <a:bodyPr/>
                    <a:lstStyle/>
                    <a:p>
                      <a:r>
                        <a:rPr lang="en-MY" sz="900" dirty="0" smtClean="0">
                          <a:solidFill>
                            <a:schemeClr val="tx1"/>
                          </a:solidFill>
                          <a:latin typeface="Tw Cen MT" pitchFamily="34" charset="0"/>
                        </a:rPr>
                        <a:t>Mechanical Fitter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117</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0</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4191234108"/>
                  </a:ext>
                </a:extLst>
              </a:tr>
              <a:tr h="166225">
                <a:tc>
                  <a:txBody>
                    <a:bodyPr/>
                    <a:lstStyle/>
                    <a:p>
                      <a:r>
                        <a:rPr lang="en-MY" sz="900" dirty="0" smtClean="0">
                          <a:solidFill>
                            <a:schemeClr val="tx1"/>
                          </a:solidFill>
                          <a:latin typeface="Tw Cen MT" pitchFamily="34" charset="0"/>
                        </a:rPr>
                        <a:t>Crane Operator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31</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106</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189555230"/>
                  </a:ext>
                </a:extLst>
              </a:tr>
              <a:tr h="166225">
                <a:tc>
                  <a:txBody>
                    <a:bodyPr/>
                    <a:lstStyle/>
                    <a:p>
                      <a:r>
                        <a:rPr lang="en-MY" sz="900" dirty="0" smtClean="0">
                          <a:solidFill>
                            <a:schemeClr val="tx1"/>
                          </a:solidFill>
                          <a:latin typeface="Tw Cen MT" pitchFamily="34" charset="0"/>
                        </a:rPr>
                        <a:t>Scaffolding </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109</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124</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4235690344"/>
                  </a:ext>
                </a:extLst>
              </a:tr>
              <a:tr h="166225">
                <a:tc>
                  <a:txBody>
                    <a:bodyPr/>
                    <a:lstStyle/>
                    <a:p>
                      <a:r>
                        <a:rPr lang="en-MY" sz="900" dirty="0" smtClean="0">
                          <a:solidFill>
                            <a:schemeClr val="tx1"/>
                          </a:solidFill>
                          <a:latin typeface="Tw Cen MT" pitchFamily="34" charset="0"/>
                        </a:rPr>
                        <a:t>Rigging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4</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4"/>
                  </a:ext>
                </a:extLst>
              </a:tr>
              <a:tr h="166225">
                <a:tc>
                  <a:txBody>
                    <a:bodyPr/>
                    <a:lstStyle/>
                    <a:p>
                      <a:r>
                        <a:rPr lang="en-MY" sz="900" dirty="0" smtClean="0">
                          <a:solidFill>
                            <a:schemeClr val="tx1"/>
                          </a:solidFill>
                          <a:latin typeface="Tw Cen MT" pitchFamily="34" charset="0"/>
                        </a:rPr>
                        <a:t>Landscape, Building, Plumbing, Building Maintenance , Decorative Painting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251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119</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69</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5"/>
                  </a:ext>
                </a:extLst>
              </a:tr>
              <a:tr h="166225">
                <a:tc>
                  <a:txBody>
                    <a:bodyPr/>
                    <a:lstStyle/>
                    <a:p>
                      <a:r>
                        <a:rPr lang="en-MY" sz="900" dirty="0" smtClean="0">
                          <a:solidFill>
                            <a:schemeClr val="tx1"/>
                          </a:solidFill>
                          <a:latin typeface="Tw Cen MT" pitchFamily="34" charset="0"/>
                        </a:rPr>
                        <a:t>Architectural Drafting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21</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28</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6"/>
                  </a:ext>
                </a:extLst>
              </a:tr>
              <a:tr h="166225">
                <a:tc>
                  <a:txBody>
                    <a:bodyPr/>
                    <a:lstStyle/>
                    <a:p>
                      <a:r>
                        <a:rPr lang="en-US" sz="900" dirty="0" smtClean="0">
                          <a:solidFill>
                            <a:schemeClr val="tx1"/>
                          </a:solidFill>
                          <a:latin typeface="Tw Cen MT" pitchFamily="34" charset="0"/>
                        </a:rPr>
                        <a:t>Welding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34</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35</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53</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7"/>
                  </a:ext>
                </a:extLst>
              </a:tr>
              <a:tr h="166225">
                <a:tc>
                  <a:txBody>
                    <a:bodyPr/>
                    <a:lstStyle/>
                    <a:p>
                      <a:r>
                        <a:rPr lang="en-US" sz="900" dirty="0" smtClean="0">
                          <a:solidFill>
                            <a:schemeClr val="tx1"/>
                          </a:solidFill>
                          <a:latin typeface="Tw Cen MT" pitchFamily="34" charset="0"/>
                        </a:rPr>
                        <a:t>Wet Skills, Blasting &amp; Painting, </a:t>
                      </a:r>
                      <a:r>
                        <a:rPr lang="en-US" sz="900" dirty="0" err="1" smtClean="0">
                          <a:solidFill>
                            <a:schemeClr val="tx1"/>
                          </a:solidFill>
                          <a:latin typeface="Tw Cen MT" pitchFamily="34" charset="0"/>
                        </a:rPr>
                        <a:t>Aircond</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165</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250</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8"/>
                  </a:ext>
                </a:extLst>
              </a:tr>
              <a:tr h="166225">
                <a:tc>
                  <a:txBody>
                    <a:bodyPr/>
                    <a:lstStyle/>
                    <a:p>
                      <a:r>
                        <a:rPr lang="en-US" sz="900" dirty="0" smtClean="0">
                          <a:solidFill>
                            <a:schemeClr val="tx1"/>
                          </a:solidFill>
                          <a:latin typeface="Tw Cen MT" pitchFamily="34" charset="0"/>
                        </a:rPr>
                        <a:t>Gas Pipe Installer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136</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9"/>
                  </a:ext>
                </a:extLst>
              </a:tr>
              <a:tr h="166225">
                <a:tc>
                  <a:txBody>
                    <a:bodyPr/>
                    <a:lstStyle/>
                    <a:p>
                      <a:r>
                        <a:rPr lang="en-US" sz="900" dirty="0" smtClean="0">
                          <a:solidFill>
                            <a:schemeClr val="tx1"/>
                          </a:solidFill>
                          <a:latin typeface="Tw Cen MT" pitchFamily="34" charset="0"/>
                        </a:rPr>
                        <a:t>Gas Pipe Insulation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95</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10"/>
                  </a:ext>
                </a:extLst>
              </a:tr>
              <a:tr h="166225">
                <a:tc>
                  <a:txBody>
                    <a:bodyPr/>
                    <a:lstStyle/>
                    <a:p>
                      <a:r>
                        <a:rPr lang="en-US" sz="900" dirty="0" smtClean="0">
                          <a:solidFill>
                            <a:schemeClr val="tx1"/>
                          </a:solidFill>
                          <a:latin typeface="Tw Cen MT" pitchFamily="34" charset="0"/>
                        </a:rPr>
                        <a:t>IBS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17</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21</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11"/>
                  </a:ext>
                </a:extLst>
              </a:tr>
              <a:tr h="166225">
                <a:tc>
                  <a:txBody>
                    <a:bodyPr/>
                    <a:lstStyle/>
                    <a:p>
                      <a:r>
                        <a:rPr lang="en-US" sz="900" dirty="0" smtClean="0">
                          <a:solidFill>
                            <a:schemeClr val="tx1"/>
                          </a:solidFill>
                          <a:latin typeface="Tw Cen MT" pitchFamily="34" charset="0"/>
                        </a:rPr>
                        <a:t>Electrical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130</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67</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12"/>
                  </a:ext>
                </a:extLst>
              </a:tr>
              <a:tr h="166225">
                <a:tc>
                  <a:txBody>
                    <a:bodyPr/>
                    <a:lstStyle/>
                    <a:p>
                      <a:r>
                        <a:rPr lang="en-US" sz="900" dirty="0" smtClean="0">
                          <a:solidFill>
                            <a:schemeClr val="tx1"/>
                          </a:solidFill>
                          <a:latin typeface="Tw Cen MT" pitchFamily="34" charset="0"/>
                        </a:rPr>
                        <a:t>Plant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80</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62</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13"/>
                  </a:ext>
                </a:extLst>
              </a:tr>
              <a:tr h="166225">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486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842</a:t>
                      </a:r>
                      <a:endParaRPr lang="en-MY" sz="900" b="1" dirty="0">
                        <a:solidFill>
                          <a:schemeClr val="tx1"/>
                        </a:solidFill>
                        <a:latin typeface="Tw Cen MT" pitchFamily="34" charset="0"/>
                      </a:endParaRPr>
                    </a:p>
                  </a:txBody>
                  <a:tcPr anchor="ctr"/>
                </a:tc>
                <a:tc>
                  <a:txBody>
                    <a:bodyPr/>
                    <a:lstStyle/>
                    <a:p>
                      <a:pPr algn="ctr"/>
                      <a:r>
                        <a:rPr lang="en-US" sz="900" b="1" dirty="0" smtClean="0">
                          <a:solidFill>
                            <a:srgbClr val="FF0000"/>
                          </a:solidFill>
                          <a:latin typeface="Tw Cen MT" pitchFamily="34" charset="0"/>
                        </a:rPr>
                        <a:t>1,015</a:t>
                      </a:r>
                      <a:endParaRPr lang="en-MY" sz="900" b="1" dirty="0">
                        <a:solidFill>
                          <a:srgbClr val="FF0000"/>
                        </a:solidFill>
                        <a:latin typeface="Tw Cen MT" pitchFamily="34" charset="0"/>
                      </a:endParaRPr>
                    </a:p>
                  </a:txBody>
                  <a:tcPr anchor="ctr"/>
                </a:tc>
                <a:extLst>
                  <a:ext uri="{0D108BD9-81ED-4DB2-BD59-A6C34878D82A}">
                    <a16:rowId xmlns:a16="http://schemas.microsoft.com/office/drawing/2014/main" val="1001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6698894"/>
              </p:ext>
            </p:extLst>
          </p:nvPr>
        </p:nvGraphicFramePr>
        <p:xfrm>
          <a:off x="3667004" y="5357958"/>
          <a:ext cx="2924296" cy="1234440"/>
        </p:xfrm>
        <a:graphic>
          <a:graphicData uri="http://schemas.openxmlformats.org/drawingml/2006/table">
            <a:tbl>
              <a:tblPr firstRow="1" bandRow="1">
                <a:tableStyleId>{5940675A-B579-460E-94D1-54222C63F5DA}</a:tableStyleId>
              </a:tblPr>
              <a:tblGrid>
                <a:gridCol w="1400296">
                  <a:extLst>
                    <a:ext uri="{9D8B030D-6E8A-4147-A177-3AD203B41FA5}">
                      <a16:colId xmlns:a16="http://schemas.microsoft.com/office/drawing/2014/main" val="116348213"/>
                    </a:ext>
                  </a:extLst>
                </a:gridCol>
                <a:gridCol w="476250">
                  <a:extLst>
                    <a:ext uri="{9D8B030D-6E8A-4147-A177-3AD203B41FA5}">
                      <a16:colId xmlns:a16="http://schemas.microsoft.com/office/drawing/2014/main" val="4144450284"/>
                    </a:ext>
                  </a:extLst>
                </a:gridCol>
                <a:gridCol w="552450">
                  <a:extLst>
                    <a:ext uri="{9D8B030D-6E8A-4147-A177-3AD203B41FA5}">
                      <a16:colId xmlns:a16="http://schemas.microsoft.com/office/drawing/2014/main" val="6907037"/>
                    </a:ext>
                  </a:extLst>
                </a:gridCol>
                <a:gridCol w="495300">
                  <a:extLst>
                    <a:ext uri="{9D8B030D-6E8A-4147-A177-3AD203B41FA5}">
                      <a16:colId xmlns:a16="http://schemas.microsoft.com/office/drawing/2014/main" val="20003"/>
                    </a:ext>
                  </a:extLst>
                </a:gridCol>
              </a:tblGrid>
              <a:tr h="173402">
                <a:tc>
                  <a:txBody>
                    <a:bodyPr/>
                    <a:lstStyle/>
                    <a:p>
                      <a:pPr algn="ctr"/>
                      <a:r>
                        <a:rPr lang="en-US" sz="900" b="1" dirty="0" smtClean="0">
                          <a:solidFill>
                            <a:schemeClr val="tx1"/>
                          </a:solidFill>
                          <a:latin typeface="Tw Cen MT" pitchFamily="34" charset="0"/>
                        </a:rPr>
                        <a:t>SUPERVISORY</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rgbClr val="FF0000"/>
                          </a:solidFill>
                          <a:latin typeface="Tw Cen MT" pitchFamily="34" charset="0"/>
                        </a:rPr>
                        <a:t>2018</a:t>
                      </a:r>
                    </a:p>
                    <a:p>
                      <a:pPr algn="ctr"/>
                      <a:r>
                        <a:rPr lang="en-US" sz="900" b="1" dirty="0" smtClean="0">
                          <a:solidFill>
                            <a:srgbClr val="FF0000"/>
                          </a:solidFill>
                          <a:latin typeface="Tw Cen MT" pitchFamily="34" charset="0"/>
                        </a:rPr>
                        <a:t>(Q3)</a:t>
                      </a:r>
                      <a:endParaRPr lang="en-MY" sz="900" b="1" dirty="0">
                        <a:solidFill>
                          <a:srgbClr val="FF0000"/>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0923">
                <a:tc>
                  <a:txBody>
                    <a:bodyPr/>
                    <a:lstStyle/>
                    <a:p>
                      <a:r>
                        <a:rPr lang="en-MY" sz="900" dirty="0" smtClean="0">
                          <a:solidFill>
                            <a:schemeClr val="tx1"/>
                          </a:solidFill>
                          <a:latin typeface="Tw Cen MT" pitchFamily="34" charset="0"/>
                        </a:rPr>
                        <a:t>Site  Supervisor (Building &amp; Architectural, Civil, M&amp;E)</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tc>
                <a:tc>
                  <a:txBody>
                    <a:bodyPr/>
                    <a:lstStyle/>
                    <a:p>
                      <a:pPr algn="ctr"/>
                      <a:endParaRPr lang="en-US" sz="900" dirty="0" smtClean="0">
                        <a:solidFill>
                          <a:srgbClr val="FF0000"/>
                        </a:solidFill>
                        <a:latin typeface="Tw Cen MT" pitchFamily="34" charset="0"/>
                      </a:endParaRPr>
                    </a:p>
                    <a:p>
                      <a:pPr algn="ctr"/>
                      <a:r>
                        <a:rPr lang="en-US" sz="900" dirty="0" smtClean="0">
                          <a:solidFill>
                            <a:srgbClr val="FF0000"/>
                          </a:solidFill>
                          <a:latin typeface="Tw Cen MT" pitchFamily="34" charset="0"/>
                        </a:rPr>
                        <a:t>39</a:t>
                      </a:r>
                    </a:p>
                  </a:txBody>
                  <a:tcPr/>
                </a:tc>
                <a:extLst>
                  <a:ext uri="{0D108BD9-81ED-4DB2-BD59-A6C34878D82A}">
                    <a16:rowId xmlns:a16="http://schemas.microsoft.com/office/drawing/2014/main" val="4191234108"/>
                  </a:ext>
                </a:extLst>
              </a:tr>
              <a:tr h="140923">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52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18</a:t>
                      </a:r>
                      <a:endParaRPr lang="en-MY" sz="900" b="1" dirty="0">
                        <a:solidFill>
                          <a:schemeClr val="tx1"/>
                        </a:solidFill>
                        <a:latin typeface="Tw Cen MT" pitchFamily="34" charset="0"/>
                      </a:endParaRPr>
                    </a:p>
                  </a:txBody>
                  <a:tcPr anchor="ctr"/>
                </a:tc>
                <a:tc>
                  <a:txBody>
                    <a:bodyPr/>
                    <a:lstStyle/>
                    <a:p>
                      <a:pPr algn="ctr"/>
                      <a:r>
                        <a:rPr lang="en-US" sz="900" b="1" dirty="0" smtClean="0">
                          <a:solidFill>
                            <a:srgbClr val="FF0000"/>
                          </a:solidFill>
                          <a:latin typeface="Tw Cen MT" pitchFamily="34" charset="0"/>
                        </a:rPr>
                        <a:t>39</a:t>
                      </a:r>
                      <a:endParaRPr lang="en-MY" sz="900" b="1" dirty="0">
                        <a:solidFill>
                          <a:srgbClr val="FF0000"/>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47008401"/>
              </p:ext>
            </p:extLst>
          </p:nvPr>
        </p:nvGraphicFramePr>
        <p:xfrm>
          <a:off x="3667001" y="6854560"/>
          <a:ext cx="2933824" cy="960120"/>
        </p:xfrm>
        <a:graphic>
          <a:graphicData uri="http://schemas.openxmlformats.org/drawingml/2006/table">
            <a:tbl>
              <a:tblPr firstRow="1" bandRow="1">
                <a:tableStyleId>{5940675A-B579-460E-94D1-54222C63F5DA}</a:tableStyleId>
              </a:tblPr>
              <a:tblGrid>
                <a:gridCol w="1409824">
                  <a:extLst>
                    <a:ext uri="{9D8B030D-6E8A-4147-A177-3AD203B41FA5}">
                      <a16:colId xmlns:a16="http://schemas.microsoft.com/office/drawing/2014/main" val="116348213"/>
                    </a:ext>
                  </a:extLst>
                </a:gridCol>
                <a:gridCol w="485775">
                  <a:extLst>
                    <a:ext uri="{9D8B030D-6E8A-4147-A177-3AD203B41FA5}">
                      <a16:colId xmlns:a16="http://schemas.microsoft.com/office/drawing/2014/main" val="4144450284"/>
                    </a:ext>
                  </a:extLst>
                </a:gridCol>
                <a:gridCol w="561975">
                  <a:extLst>
                    <a:ext uri="{9D8B030D-6E8A-4147-A177-3AD203B41FA5}">
                      <a16:colId xmlns:a16="http://schemas.microsoft.com/office/drawing/2014/main" val="6907037"/>
                    </a:ext>
                  </a:extLst>
                </a:gridCol>
                <a:gridCol w="476250">
                  <a:extLst>
                    <a:ext uri="{9D8B030D-6E8A-4147-A177-3AD203B41FA5}">
                      <a16:colId xmlns:a16="http://schemas.microsoft.com/office/drawing/2014/main" val="20003"/>
                    </a:ext>
                  </a:extLst>
                </a:gridCol>
              </a:tblGrid>
              <a:tr h="179221">
                <a:tc>
                  <a:txBody>
                    <a:bodyPr/>
                    <a:lstStyle/>
                    <a:p>
                      <a:pPr algn="ctr"/>
                      <a:r>
                        <a:rPr lang="en-US" sz="900" b="1" dirty="0" smtClean="0">
                          <a:solidFill>
                            <a:schemeClr val="tx1"/>
                          </a:solidFill>
                          <a:latin typeface="Tw Cen MT" pitchFamily="34" charset="0"/>
                        </a:rPr>
                        <a:t>MANAGEMENT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rgbClr val="FF0000"/>
                          </a:solidFill>
                          <a:latin typeface="Tw Cen MT" pitchFamily="34" charset="0"/>
                        </a:rPr>
                        <a:t>2018</a:t>
                      </a:r>
                    </a:p>
                    <a:p>
                      <a:pPr algn="ctr"/>
                      <a:r>
                        <a:rPr lang="en-US" sz="900" b="1" dirty="0" smtClean="0">
                          <a:solidFill>
                            <a:srgbClr val="FF0000"/>
                          </a:solidFill>
                          <a:latin typeface="Tw Cen MT" pitchFamily="34" charset="0"/>
                        </a:rPr>
                        <a:t>(Q3)</a:t>
                      </a:r>
                      <a:endParaRPr lang="en-MY" sz="900" b="1" dirty="0">
                        <a:solidFill>
                          <a:srgbClr val="FF0000"/>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79221">
                <a:tc>
                  <a:txBody>
                    <a:bodyPr/>
                    <a:lstStyle/>
                    <a:p>
                      <a:pPr algn="l"/>
                      <a:r>
                        <a:rPr lang="en-MY" sz="900" dirty="0" smtClean="0">
                          <a:solidFill>
                            <a:schemeClr val="tx1"/>
                          </a:solidFill>
                          <a:latin typeface="Tw Cen MT" pitchFamily="34" charset="0"/>
                        </a:rPr>
                        <a:t>Contractor Management </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66</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0</a:t>
                      </a:r>
                      <a:endParaRPr lang="en-MY" sz="900" dirty="0">
                        <a:solidFill>
                          <a:srgbClr val="FF0000"/>
                        </a:solidFill>
                        <a:latin typeface="Tw Cen MT" pitchFamily="34" charset="0"/>
                      </a:endParaRPr>
                    </a:p>
                  </a:txBody>
                  <a:tcPr/>
                </a:tc>
                <a:extLst>
                  <a:ext uri="{0D108BD9-81ED-4DB2-BD59-A6C34878D82A}">
                    <a16:rowId xmlns:a16="http://schemas.microsoft.com/office/drawing/2014/main" val="4191234108"/>
                  </a:ext>
                </a:extLst>
              </a:tr>
              <a:tr h="179221">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0</a:t>
                      </a:r>
                      <a:endParaRPr lang="en-MY" sz="900" b="1" dirty="0">
                        <a:solidFill>
                          <a:schemeClr val="tx1"/>
                        </a:solidFill>
                        <a:latin typeface="Tw Cen MT" pitchFamily="34" charset="0"/>
                      </a:endParaRPr>
                    </a:p>
                  </a:txBody>
                  <a:tcPr anchor="ctr"/>
                </a:tc>
                <a:tc>
                  <a:txBody>
                    <a:bodyPr/>
                    <a:lstStyle/>
                    <a:p>
                      <a:pPr algn="ctr"/>
                      <a:r>
                        <a:rPr lang="en-US" sz="900" b="1" dirty="0" smtClean="0">
                          <a:solidFill>
                            <a:srgbClr val="FF0000"/>
                          </a:solidFill>
                          <a:latin typeface="Tw Cen MT" pitchFamily="34" charset="0"/>
                        </a:rPr>
                        <a:t>0</a:t>
                      </a:r>
                      <a:endParaRPr lang="en-MY" sz="900" b="1" dirty="0">
                        <a:solidFill>
                          <a:srgbClr val="FF0000"/>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82484350"/>
              </p:ext>
            </p:extLst>
          </p:nvPr>
        </p:nvGraphicFramePr>
        <p:xfrm>
          <a:off x="3650301" y="8045445"/>
          <a:ext cx="2969574" cy="1280160"/>
        </p:xfrm>
        <a:graphic>
          <a:graphicData uri="http://schemas.openxmlformats.org/drawingml/2006/table">
            <a:tbl>
              <a:tblPr firstRow="1" bandRow="1">
                <a:tableStyleId>{5940675A-B579-460E-94D1-54222C63F5DA}</a:tableStyleId>
              </a:tblPr>
              <a:tblGrid>
                <a:gridCol w="1426524">
                  <a:extLst>
                    <a:ext uri="{9D8B030D-6E8A-4147-A177-3AD203B41FA5}">
                      <a16:colId xmlns:a16="http://schemas.microsoft.com/office/drawing/2014/main" val="116348213"/>
                    </a:ext>
                  </a:extLst>
                </a:gridCol>
                <a:gridCol w="504825">
                  <a:extLst>
                    <a:ext uri="{9D8B030D-6E8A-4147-A177-3AD203B41FA5}">
                      <a16:colId xmlns:a16="http://schemas.microsoft.com/office/drawing/2014/main" val="4144450284"/>
                    </a:ext>
                  </a:extLst>
                </a:gridCol>
                <a:gridCol w="552450">
                  <a:extLst>
                    <a:ext uri="{9D8B030D-6E8A-4147-A177-3AD203B41FA5}">
                      <a16:colId xmlns:a16="http://schemas.microsoft.com/office/drawing/2014/main" val="6907037"/>
                    </a:ext>
                  </a:extLst>
                </a:gridCol>
                <a:gridCol w="485775">
                  <a:extLst>
                    <a:ext uri="{9D8B030D-6E8A-4147-A177-3AD203B41FA5}">
                      <a16:colId xmlns:a16="http://schemas.microsoft.com/office/drawing/2014/main" val="20003"/>
                    </a:ext>
                  </a:extLst>
                </a:gridCol>
              </a:tblGrid>
              <a:tr h="172100">
                <a:tc>
                  <a:txBody>
                    <a:bodyPr/>
                    <a:lstStyle/>
                    <a:p>
                      <a:pPr algn="ctr"/>
                      <a:r>
                        <a:rPr lang="en-US" sz="900" b="1" dirty="0" smtClean="0">
                          <a:solidFill>
                            <a:schemeClr val="tx1"/>
                          </a:solidFill>
                          <a:latin typeface="Tw Cen MT" pitchFamily="34" charset="0"/>
                        </a:rPr>
                        <a:t>TOTAL</a:t>
                      </a:r>
                      <a:r>
                        <a:rPr lang="en-US" sz="900" b="1" baseline="0" dirty="0" smtClean="0">
                          <a:solidFill>
                            <a:schemeClr val="tx1"/>
                          </a:solidFill>
                          <a:latin typeface="Tw Cen MT" pitchFamily="34" charset="0"/>
                        </a:rPr>
                        <a:t> ACHIEVEMENT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rgbClr val="FF0000"/>
                          </a:solidFill>
                          <a:latin typeface="Tw Cen MT" pitchFamily="34" charset="0"/>
                        </a:rPr>
                        <a:t>2018</a:t>
                      </a:r>
                    </a:p>
                    <a:p>
                      <a:pPr algn="ctr"/>
                      <a:r>
                        <a:rPr lang="en-US" sz="900" b="1" dirty="0" smtClean="0">
                          <a:solidFill>
                            <a:srgbClr val="FF0000"/>
                          </a:solidFill>
                          <a:latin typeface="Tw Cen MT" pitchFamily="34" charset="0"/>
                        </a:rPr>
                        <a:t>(Q3)</a:t>
                      </a:r>
                      <a:endParaRPr lang="en-MY" sz="900" b="1" dirty="0">
                        <a:solidFill>
                          <a:srgbClr val="FF0000"/>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72100">
                <a:tc>
                  <a:txBody>
                    <a:bodyPr/>
                    <a:lstStyle/>
                    <a:p>
                      <a:pPr algn="l"/>
                      <a:r>
                        <a:rPr lang="en-US" sz="900" dirty="0" smtClean="0">
                          <a:solidFill>
                            <a:schemeClr val="tx1"/>
                          </a:solidFill>
                          <a:latin typeface="Tw Cen MT" pitchFamily="34" charset="0"/>
                        </a:rPr>
                        <a:t>Skilled</a:t>
                      </a:r>
                      <a:r>
                        <a:rPr lang="en-US" sz="900" baseline="0" dirty="0" smtClean="0">
                          <a:solidFill>
                            <a:schemeClr val="tx1"/>
                          </a:solidFill>
                          <a:latin typeface="Tw Cen MT" pitchFamily="34" charset="0"/>
                        </a:rPr>
                        <a:t> Worker</a:t>
                      </a:r>
                      <a:endParaRPr lang="en-MY" sz="900" b="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486</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842</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1,015</a:t>
                      </a:r>
                      <a:endParaRPr lang="en-MY" sz="900" dirty="0">
                        <a:solidFill>
                          <a:srgbClr val="FF0000"/>
                        </a:solidFill>
                        <a:latin typeface="Tw Cen MT" pitchFamily="34" charset="0"/>
                      </a:endParaRPr>
                    </a:p>
                  </a:txBody>
                  <a:tcPr/>
                </a:tc>
                <a:extLst>
                  <a:ext uri="{0D108BD9-81ED-4DB2-BD59-A6C34878D82A}">
                    <a16:rowId xmlns:a16="http://schemas.microsoft.com/office/drawing/2014/main" val="4191234108"/>
                  </a:ext>
                </a:extLst>
              </a:tr>
              <a:tr h="172100">
                <a:tc>
                  <a:txBody>
                    <a:bodyPr/>
                    <a:lstStyle/>
                    <a:p>
                      <a:pPr algn="l"/>
                      <a:r>
                        <a:rPr lang="en-US" sz="900" dirty="0" smtClean="0">
                          <a:solidFill>
                            <a:schemeClr val="tx1"/>
                          </a:solidFill>
                          <a:latin typeface="Tw Cen MT" pitchFamily="34" charset="0"/>
                        </a:rPr>
                        <a:t>Supervisory</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39</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2"/>
                  </a:ext>
                </a:extLst>
              </a:tr>
              <a:tr h="172100">
                <a:tc>
                  <a:txBody>
                    <a:bodyPr/>
                    <a:lstStyle/>
                    <a:p>
                      <a:pPr algn="l"/>
                      <a:r>
                        <a:rPr lang="en-US" sz="900" dirty="0" smtClean="0">
                          <a:solidFill>
                            <a:schemeClr val="tx1"/>
                          </a:solidFill>
                          <a:latin typeface="Tw Cen MT" pitchFamily="34" charset="0"/>
                        </a:rPr>
                        <a:t>Management</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66</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0</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3"/>
                  </a:ext>
                </a:extLst>
              </a:tr>
              <a:tr h="172100">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604</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860</a:t>
                      </a:r>
                      <a:endParaRPr lang="en-MY" sz="900" b="1" dirty="0">
                        <a:solidFill>
                          <a:schemeClr val="tx1"/>
                        </a:solidFill>
                        <a:latin typeface="Tw Cen MT" pitchFamily="34" charset="0"/>
                      </a:endParaRPr>
                    </a:p>
                  </a:txBody>
                  <a:tcPr anchor="ctr"/>
                </a:tc>
                <a:tc>
                  <a:txBody>
                    <a:bodyPr/>
                    <a:lstStyle/>
                    <a:p>
                      <a:pPr algn="ctr"/>
                      <a:r>
                        <a:rPr lang="en-US" sz="900" b="1" dirty="0" smtClean="0">
                          <a:solidFill>
                            <a:srgbClr val="FF0000"/>
                          </a:solidFill>
                          <a:latin typeface="Tw Cen MT" pitchFamily="34" charset="0"/>
                        </a:rPr>
                        <a:t>1,054</a:t>
                      </a:r>
                      <a:endParaRPr lang="en-MY" sz="900" b="1" dirty="0">
                        <a:solidFill>
                          <a:srgbClr val="FF0000"/>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sp>
        <p:nvSpPr>
          <p:cNvPr id="6" name="Rectangle 5"/>
          <p:cNvSpPr/>
          <p:nvPr/>
        </p:nvSpPr>
        <p:spPr>
          <a:xfrm>
            <a:off x="0" y="9367671"/>
            <a:ext cx="6858000" cy="400110"/>
          </a:xfrm>
          <a:prstGeom prst="rect">
            <a:avLst/>
          </a:prstGeom>
        </p:spPr>
        <p:txBody>
          <a:bodyPr wrap="square">
            <a:spAutoFit/>
          </a:bodyPr>
          <a:lstStyle/>
          <a:p>
            <a:endParaRPr lang="en-US" sz="1000" dirty="0" smtClean="0">
              <a:latin typeface="Tw Cen MT" panose="020B0602020104020603" pitchFamily="34" charset="0"/>
            </a:endParaRPr>
          </a:p>
          <a:p>
            <a:r>
              <a:rPr lang="en-US" sz="1000" dirty="0" smtClean="0">
                <a:latin typeface="Tw Cen MT" panose="020B0602020104020603" pitchFamily="34" charset="0"/>
              </a:rPr>
              <a:t>To </a:t>
            </a:r>
            <a:r>
              <a:rPr lang="en-US" sz="1000" dirty="0">
                <a:latin typeface="Tw Cen MT" panose="020B0602020104020603" pitchFamily="34" charset="0"/>
              </a:rPr>
              <a:t>date, </a:t>
            </a:r>
            <a:r>
              <a:rPr lang="en-US" sz="1000" dirty="0" smtClean="0">
                <a:solidFill>
                  <a:srgbClr val="FF0000"/>
                </a:solidFill>
                <a:latin typeface="Tw Cen MT" panose="020B0602020104020603" pitchFamily="34" charset="0"/>
              </a:rPr>
              <a:t>2,518</a:t>
            </a:r>
            <a:r>
              <a:rPr lang="en-US" sz="1000" dirty="0" smtClean="0">
                <a:latin typeface="Tw Cen MT" panose="020B0602020104020603" pitchFamily="34" charset="0"/>
              </a:rPr>
              <a:t> against  the target of 1,950 in 2018 on-the-job </a:t>
            </a:r>
            <a:r>
              <a:rPr lang="en-US" sz="1000" dirty="0">
                <a:latin typeface="Tw Cen MT" panose="020B0602020104020603" pitchFamily="34" charset="0"/>
              </a:rPr>
              <a:t>apprentices produced in various skill trades mentioned. </a:t>
            </a:r>
          </a:p>
        </p:txBody>
      </p:sp>
      <p:sp>
        <p:nvSpPr>
          <p:cNvPr id="18" name="Rectangle 17"/>
          <p:cNvSpPr/>
          <p:nvPr/>
        </p:nvSpPr>
        <p:spPr>
          <a:xfrm>
            <a:off x="1" y="3235802"/>
            <a:ext cx="6857999" cy="6670198"/>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0" y="3743326"/>
            <a:ext cx="6864535" cy="2431435"/>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smtClean="0">
              <a:latin typeface="Tw Cen MT" panose="020B0602020104020603" pitchFamily="34" charset="0"/>
            </a:endParaRPr>
          </a:p>
          <a:p>
            <a:endParaRPr lang="en-US" sz="1000" b="1" dirty="0" smtClean="0">
              <a:latin typeface="Tw Cen MT" panose="020B0602020104020603" pitchFamily="34" charset="0"/>
            </a:endParaRPr>
          </a:p>
          <a:p>
            <a:r>
              <a:rPr lang="en-US" sz="1000" b="1" dirty="0" smtClean="0">
                <a:latin typeface="Tw Cen MT" panose="020B0602020104020603" pitchFamily="34" charset="0"/>
              </a:rPr>
              <a:t>Training and certification of supervisory and management personnel</a:t>
            </a:r>
            <a:endParaRPr lang="en-US" sz="1000" b="1" dirty="0">
              <a:latin typeface="Tw Cen MT" panose="020B0602020104020603" pitchFamily="34" charset="0"/>
            </a:endParaRPr>
          </a:p>
          <a:p>
            <a:endParaRPr lang="en-US" sz="200" dirty="0" smtClean="0">
              <a:latin typeface="Tw Cen MT" panose="020B0602020104020603" pitchFamily="34" charset="0"/>
            </a:endParaRPr>
          </a:p>
          <a:p>
            <a:r>
              <a:rPr lang="en-US" sz="1000" dirty="0" smtClean="0">
                <a:latin typeface="Tw Cen MT" panose="020B0602020104020603" pitchFamily="34" charset="0"/>
              </a:rPr>
              <a:t>This training and certification program </a:t>
            </a:r>
            <a:r>
              <a:rPr lang="en-US" sz="1000" dirty="0">
                <a:latin typeface="Tw Cen MT" panose="020B0602020104020603" pitchFamily="34" charset="0"/>
              </a:rPr>
              <a:t>is aimed at producing </a:t>
            </a:r>
            <a:r>
              <a:rPr lang="en-US" sz="1000" dirty="0" smtClean="0">
                <a:latin typeface="Tw Cen MT" panose="020B0602020104020603" pitchFamily="34" charset="0"/>
              </a:rPr>
              <a:t>site supervisors and site managers in four (4) main areas i.e.:</a:t>
            </a:r>
            <a:endParaRPr lang="en-US" sz="1000" dirty="0">
              <a:latin typeface="Tw Cen MT" panose="020B0602020104020603" pitchFamily="34" charset="0"/>
            </a:endParaRPr>
          </a:p>
          <a:p>
            <a:pPr marL="228600" indent="-228600">
              <a:buFont typeface="+mj-lt"/>
              <a:buAutoNum type="arabicParenR"/>
            </a:pPr>
            <a:r>
              <a:rPr lang="en-US" sz="1000" dirty="0" smtClean="0">
                <a:latin typeface="Tw Cen MT" panose="020B0602020104020603" pitchFamily="34" charset="0"/>
              </a:rPr>
              <a:t>Building &amp; Architectural</a:t>
            </a:r>
          </a:p>
          <a:p>
            <a:pPr marL="228600" indent="-228600">
              <a:buFont typeface="+mj-lt"/>
              <a:buAutoNum type="arabicParenR"/>
            </a:pPr>
            <a:r>
              <a:rPr lang="en-US" sz="1000" dirty="0" smtClean="0">
                <a:latin typeface="Tw Cen MT" panose="020B0602020104020603" pitchFamily="34" charset="0"/>
              </a:rPr>
              <a:t>Civil &amp; Structural</a:t>
            </a:r>
          </a:p>
          <a:p>
            <a:pPr marL="228600" indent="-228600">
              <a:buFont typeface="+mj-lt"/>
              <a:buAutoNum type="arabicParenR"/>
            </a:pPr>
            <a:r>
              <a:rPr lang="en-US" sz="1000" dirty="0" smtClean="0">
                <a:latin typeface="Tw Cen MT" panose="020B0602020104020603" pitchFamily="34" charset="0"/>
              </a:rPr>
              <a:t>Mechanical</a:t>
            </a:r>
          </a:p>
          <a:p>
            <a:pPr marL="228600" indent="-228600">
              <a:buFont typeface="+mj-lt"/>
              <a:buAutoNum type="arabicParenR"/>
            </a:pPr>
            <a:r>
              <a:rPr lang="en-US" sz="1000" dirty="0" smtClean="0">
                <a:latin typeface="Tw Cen MT" panose="020B0602020104020603" pitchFamily="34" charset="0"/>
              </a:rPr>
              <a:t>Electrical</a:t>
            </a:r>
          </a:p>
          <a:p>
            <a:endParaRPr lang="en-US" sz="500" dirty="0">
              <a:latin typeface="Tw Cen MT" panose="020B0602020104020603" pitchFamily="34" charset="0"/>
            </a:endParaRPr>
          </a:p>
          <a:p>
            <a:r>
              <a:rPr lang="en-US" sz="1000" dirty="0" smtClean="0">
                <a:latin typeface="Tw Cen MT" panose="020B0602020104020603" pitchFamily="34" charset="0"/>
              </a:rPr>
              <a:t>Site supervisor and site manager can be certified through 3 methods:</a:t>
            </a:r>
          </a:p>
          <a:p>
            <a:pPr marL="228600" indent="-228600">
              <a:buFont typeface="+mj-lt"/>
              <a:buAutoNum type="arabicParenR"/>
            </a:pPr>
            <a:r>
              <a:rPr lang="en-US" sz="1000" dirty="0" smtClean="0">
                <a:latin typeface="Tw Cen MT" panose="020B0602020104020603" pitchFamily="34" charset="0"/>
              </a:rPr>
              <a:t>Training and assessment</a:t>
            </a:r>
          </a:p>
          <a:p>
            <a:pPr marL="228600" indent="-228600">
              <a:buFont typeface="+mj-lt"/>
              <a:buAutoNum type="arabicParenR"/>
            </a:pPr>
            <a:r>
              <a:rPr lang="en-US" sz="1000" dirty="0" smtClean="0">
                <a:latin typeface="Tw Cen MT" panose="020B0602020104020603" pitchFamily="34" charset="0"/>
              </a:rPr>
              <a:t>Assessment only</a:t>
            </a:r>
          </a:p>
          <a:p>
            <a:pPr marL="228600" indent="-228600">
              <a:buFont typeface="+mj-lt"/>
              <a:buAutoNum type="arabicParenR"/>
            </a:pPr>
            <a:r>
              <a:rPr lang="en-US" sz="1000" dirty="0" smtClean="0">
                <a:latin typeface="Tw Cen MT" panose="020B0602020104020603" pitchFamily="34" charset="0"/>
              </a:rPr>
              <a:t>Interview</a:t>
            </a:r>
          </a:p>
          <a:p>
            <a:endParaRPr lang="en-US" sz="500" dirty="0">
              <a:latin typeface="Tw Cen MT" panose="020B0602020104020603" pitchFamily="34" charset="0"/>
            </a:endParaRPr>
          </a:p>
          <a:p>
            <a:r>
              <a:rPr lang="en-US" sz="1000" dirty="0" smtClean="0">
                <a:latin typeface="Tw Cen MT" panose="020B0602020104020603" pitchFamily="34" charset="0"/>
              </a:rPr>
              <a:t>The training and assessment is conducted by Accredited Training Centre certified by CIDB.</a:t>
            </a:r>
            <a:endParaRPr lang="en-US" sz="1000"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896829707"/>
              </p:ext>
            </p:extLst>
          </p:nvPr>
        </p:nvGraphicFramePr>
        <p:xfrm>
          <a:off x="0" y="2265799"/>
          <a:ext cx="6858000" cy="131758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3309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95182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3733801"/>
            <a:ext cx="6857999" cy="617220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614530" y="254484"/>
          <a:ext cx="2232862" cy="17373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15,000 supervisory and management personnel (including QA/QC, site safety etc) trained and certified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P1-051</a:t>
            </a:r>
            <a:endParaRPr lang="ms-MY" sz="2800" dirty="0">
              <a:solidFill>
                <a:schemeClr val="bg1"/>
              </a:solidFill>
            </a:endParaRPr>
          </a:p>
        </p:txBody>
      </p:sp>
      <p:sp>
        <p:nvSpPr>
          <p:cNvPr id="15" name="TextBox 14"/>
          <p:cNvSpPr txBox="1"/>
          <p:nvPr/>
        </p:nvSpPr>
        <p:spPr>
          <a:xfrm>
            <a:off x="0" y="352279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7050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4" name="Rectangle 3"/>
          <p:cNvSpPr/>
          <p:nvPr/>
        </p:nvSpPr>
        <p:spPr>
          <a:xfrm>
            <a:off x="0" y="7540973"/>
            <a:ext cx="6858000" cy="707886"/>
          </a:xfrm>
          <a:prstGeom prst="rect">
            <a:avLst/>
          </a:prstGeom>
          <a:noFill/>
        </p:spPr>
        <p:txBody>
          <a:bodyPr wrap="square" rtlCol="0">
            <a:spAutoFit/>
          </a:bodyPr>
          <a:lstStyle/>
          <a:p>
            <a:endParaRPr lang="en-US" sz="1000" dirty="0" smtClean="0">
              <a:latin typeface="Tw Cen MT"/>
              <a:cs typeface="Arial" pitchFamily="34" charset="0"/>
            </a:endParaRPr>
          </a:p>
          <a:p>
            <a:r>
              <a:rPr lang="en-US" sz="1000" dirty="0" smtClean="0">
                <a:latin typeface="Tw Cen MT"/>
                <a:cs typeface="Arial" pitchFamily="34" charset="0"/>
              </a:rPr>
              <a:t>To </a:t>
            </a:r>
            <a:r>
              <a:rPr lang="en-US" sz="1000" dirty="0">
                <a:latin typeface="Tw Cen MT"/>
                <a:cs typeface="Arial" pitchFamily="34" charset="0"/>
              </a:rPr>
              <a:t>date, </a:t>
            </a:r>
            <a:r>
              <a:rPr lang="en-US" sz="1000" dirty="0" smtClean="0">
                <a:solidFill>
                  <a:srgbClr val="FF0000"/>
                </a:solidFill>
                <a:latin typeface="Tw Cen MT"/>
                <a:cs typeface="Arial" pitchFamily="34" charset="0"/>
              </a:rPr>
              <a:t>12,760 </a:t>
            </a:r>
            <a:r>
              <a:rPr lang="en-US" sz="1000" dirty="0" smtClean="0">
                <a:latin typeface="Tw Cen MT"/>
                <a:cs typeface="Arial" pitchFamily="34" charset="0"/>
              </a:rPr>
              <a:t>site </a:t>
            </a:r>
            <a:r>
              <a:rPr lang="en-US" sz="1000" dirty="0">
                <a:latin typeface="Tw Cen MT"/>
                <a:cs typeface="Arial" pitchFamily="34" charset="0"/>
              </a:rPr>
              <a:t>supervisors and managers </a:t>
            </a:r>
            <a:r>
              <a:rPr lang="en-US" sz="1000" dirty="0" smtClean="0">
                <a:latin typeface="Tw Cen MT"/>
                <a:cs typeface="Arial" pitchFamily="34" charset="0"/>
              </a:rPr>
              <a:t>were </a:t>
            </a:r>
            <a:r>
              <a:rPr lang="en-US" sz="1000" dirty="0">
                <a:latin typeface="Tw Cen MT"/>
                <a:cs typeface="Arial" pitchFamily="34" charset="0"/>
              </a:rPr>
              <a:t>trained and certified in the </a:t>
            </a:r>
            <a:r>
              <a:rPr lang="en-US" sz="1000" dirty="0" smtClean="0">
                <a:latin typeface="Tw Cen MT"/>
                <a:cs typeface="Arial" pitchFamily="34" charset="0"/>
              </a:rPr>
              <a:t>above four (4) main areas </a:t>
            </a:r>
            <a:r>
              <a:rPr lang="en-US" sz="1000" dirty="0">
                <a:latin typeface="Tw Cen MT"/>
                <a:cs typeface="Arial" pitchFamily="34" charset="0"/>
              </a:rPr>
              <a:t>against the target of </a:t>
            </a:r>
            <a:r>
              <a:rPr lang="en-US" sz="1000" dirty="0" smtClean="0">
                <a:latin typeface="Tw Cen MT"/>
                <a:cs typeface="Arial" pitchFamily="34" charset="0"/>
              </a:rPr>
              <a:t>8,250 </a:t>
            </a:r>
            <a:r>
              <a:rPr lang="en-US" sz="1000" dirty="0">
                <a:latin typeface="Tw Cen MT"/>
                <a:cs typeface="Arial" pitchFamily="34" charset="0"/>
              </a:rPr>
              <a:t>until </a:t>
            </a:r>
            <a:r>
              <a:rPr lang="en-US" sz="1000" dirty="0" smtClean="0">
                <a:latin typeface="Tw Cen MT"/>
                <a:cs typeface="Arial" pitchFamily="34" charset="0"/>
              </a:rPr>
              <a:t>2018.</a:t>
            </a:r>
          </a:p>
          <a:p>
            <a:endParaRPr lang="en-US" sz="1000" strike="sngStrike" dirty="0">
              <a:latin typeface="Tw Cen MT"/>
              <a:cs typeface="Arial"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795591661"/>
              </p:ext>
            </p:extLst>
          </p:nvPr>
        </p:nvGraphicFramePr>
        <p:xfrm>
          <a:off x="1099486" y="6380426"/>
          <a:ext cx="4390365" cy="1226709"/>
        </p:xfrm>
        <a:graphic>
          <a:graphicData uri="http://schemas.openxmlformats.org/drawingml/2006/table">
            <a:tbl>
              <a:tblPr firstRow="1" bandRow="1">
                <a:tableStyleId>{5940675A-B579-460E-94D1-54222C63F5DA}</a:tableStyleId>
              </a:tblPr>
              <a:tblGrid>
                <a:gridCol w="2432689">
                  <a:extLst>
                    <a:ext uri="{9D8B030D-6E8A-4147-A177-3AD203B41FA5}">
                      <a16:colId xmlns:a16="http://schemas.microsoft.com/office/drawing/2014/main" val="116348213"/>
                    </a:ext>
                  </a:extLst>
                </a:gridCol>
                <a:gridCol w="659428">
                  <a:extLst>
                    <a:ext uri="{9D8B030D-6E8A-4147-A177-3AD203B41FA5}">
                      <a16:colId xmlns:a16="http://schemas.microsoft.com/office/drawing/2014/main" val="4144450284"/>
                    </a:ext>
                  </a:extLst>
                </a:gridCol>
                <a:gridCol w="628517">
                  <a:extLst>
                    <a:ext uri="{9D8B030D-6E8A-4147-A177-3AD203B41FA5}">
                      <a16:colId xmlns:a16="http://schemas.microsoft.com/office/drawing/2014/main" val="6907037"/>
                    </a:ext>
                  </a:extLst>
                </a:gridCol>
                <a:gridCol w="669731">
                  <a:extLst>
                    <a:ext uri="{9D8B030D-6E8A-4147-A177-3AD203B41FA5}">
                      <a16:colId xmlns:a16="http://schemas.microsoft.com/office/drawing/2014/main" val="20003"/>
                    </a:ext>
                  </a:extLst>
                </a:gridCol>
              </a:tblGrid>
              <a:tr h="286983">
                <a:tc>
                  <a:txBody>
                    <a:bodyPr/>
                    <a:lstStyle/>
                    <a:p>
                      <a:pPr algn="ctr"/>
                      <a:r>
                        <a:rPr lang="en-US" sz="900" b="1" dirty="0" smtClean="0">
                          <a:solidFill>
                            <a:schemeClr val="tx1"/>
                          </a:solidFill>
                          <a:latin typeface="Tw Cen MT" pitchFamily="34" charset="0"/>
                        </a:rPr>
                        <a:t>TOTAL</a:t>
                      </a:r>
                      <a:r>
                        <a:rPr lang="en-US" sz="900" b="1" baseline="0" dirty="0" smtClean="0">
                          <a:solidFill>
                            <a:schemeClr val="tx1"/>
                          </a:solidFill>
                          <a:latin typeface="Tw Cen MT" pitchFamily="34" charset="0"/>
                        </a:rPr>
                        <a:t> ACHIEVEMENT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rgbClr val="FF0000"/>
                          </a:solidFill>
                          <a:latin typeface="Tw Cen MT" pitchFamily="34" charset="0"/>
                        </a:rPr>
                        <a:t>2018</a:t>
                      </a:r>
                    </a:p>
                    <a:p>
                      <a:pPr algn="ctr"/>
                      <a:r>
                        <a:rPr lang="en-US" sz="900" b="1" dirty="0" smtClean="0">
                          <a:solidFill>
                            <a:srgbClr val="FF0000"/>
                          </a:solidFill>
                          <a:latin typeface="Tw Cen MT" pitchFamily="34" charset="0"/>
                        </a:rPr>
                        <a:t>(Q3)</a:t>
                      </a:r>
                      <a:endParaRPr lang="en-MY" sz="900" b="1" dirty="0">
                        <a:solidFill>
                          <a:srgbClr val="FF0000"/>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286983">
                <a:tc>
                  <a:txBody>
                    <a:bodyPr/>
                    <a:lstStyle/>
                    <a:p>
                      <a:pPr algn="l"/>
                      <a:r>
                        <a:rPr lang="en-US" sz="900" dirty="0" smtClean="0">
                          <a:solidFill>
                            <a:schemeClr val="tx1"/>
                          </a:solidFill>
                          <a:latin typeface="Tw Cen MT" pitchFamily="34" charset="0"/>
                        </a:rPr>
                        <a:t>Supervisory</a:t>
                      </a:r>
                      <a:endParaRPr lang="en-MY" sz="900" b="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4123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3095</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3010</a:t>
                      </a:r>
                      <a:endParaRPr lang="en-MY" sz="900" dirty="0">
                        <a:solidFill>
                          <a:srgbClr val="FF0000"/>
                        </a:solidFill>
                        <a:latin typeface="Tw Cen MT" pitchFamily="34" charset="0"/>
                      </a:endParaRPr>
                    </a:p>
                  </a:txBody>
                  <a:tcPr/>
                </a:tc>
                <a:extLst>
                  <a:ext uri="{0D108BD9-81ED-4DB2-BD59-A6C34878D82A}">
                    <a16:rowId xmlns:a16="http://schemas.microsoft.com/office/drawing/2014/main" val="4191234108"/>
                  </a:ext>
                </a:extLst>
              </a:tr>
              <a:tr h="286983">
                <a:tc>
                  <a:txBody>
                    <a:bodyPr/>
                    <a:lstStyle/>
                    <a:p>
                      <a:pPr algn="l"/>
                      <a:r>
                        <a:rPr lang="en-US" sz="900" dirty="0" smtClean="0">
                          <a:solidFill>
                            <a:schemeClr val="tx1"/>
                          </a:solidFill>
                          <a:latin typeface="Tw Cen MT" pitchFamily="34" charset="0"/>
                        </a:rPr>
                        <a:t>Management</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966</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880</a:t>
                      </a:r>
                      <a:endParaRPr lang="en-MY" sz="900" dirty="0">
                        <a:solidFill>
                          <a:schemeClr val="tx1"/>
                        </a:solidFill>
                        <a:latin typeface="Tw Cen MT" pitchFamily="34" charset="0"/>
                      </a:endParaRPr>
                    </a:p>
                  </a:txBody>
                  <a:tcPr anchor="ctr"/>
                </a:tc>
                <a:tc>
                  <a:txBody>
                    <a:bodyPr/>
                    <a:lstStyle/>
                    <a:p>
                      <a:pPr algn="ctr"/>
                      <a:r>
                        <a:rPr lang="en-US" sz="900" dirty="0" smtClean="0">
                          <a:solidFill>
                            <a:srgbClr val="FF0000"/>
                          </a:solidFill>
                          <a:latin typeface="Tw Cen MT" pitchFamily="34" charset="0"/>
                        </a:rPr>
                        <a:t>686</a:t>
                      </a:r>
                      <a:endParaRPr lang="en-MY" sz="900" dirty="0">
                        <a:solidFill>
                          <a:srgbClr val="FF0000"/>
                        </a:solidFill>
                        <a:latin typeface="Tw Cen MT" pitchFamily="34" charset="0"/>
                      </a:endParaRPr>
                    </a:p>
                  </a:txBody>
                  <a:tcPr anchor="ctr"/>
                </a:tc>
                <a:extLst>
                  <a:ext uri="{0D108BD9-81ED-4DB2-BD59-A6C34878D82A}">
                    <a16:rowId xmlns:a16="http://schemas.microsoft.com/office/drawing/2014/main" val="10002"/>
                  </a:ext>
                </a:extLst>
              </a:tr>
              <a:tr h="286983">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5089</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3975</a:t>
                      </a:r>
                      <a:endParaRPr lang="en-MY" sz="900" b="1" dirty="0">
                        <a:solidFill>
                          <a:schemeClr val="tx1"/>
                        </a:solidFill>
                        <a:latin typeface="Tw Cen MT" pitchFamily="34" charset="0"/>
                      </a:endParaRPr>
                    </a:p>
                  </a:txBody>
                  <a:tcPr anchor="ctr"/>
                </a:tc>
                <a:tc>
                  <a:txBody>
                    <a:bodyPr/>
                    <a:lstStyle/>
                    <a:p>
                      <a:pPr algn="ctr"/>
                      <a:r>
                        <a:rPr lang="en-US" sz="900" b="1" dirty="0" smtClean="0">
                          <a:solidFill>
                            <a:srgbClr val="FF0000"/>
                          </a:solidFill>
                          <a:latin typeface="Tw Cen MT" pitchFamily="34" charset="0"/>
                        </a:rPr>
                        <a:t>3696</a:t>
                      </a:r>
                      <a:endParaRPr lang="en-MY" sz="900" b="1" dirty="0">
                        <a:solidFill>
                          <a:srgbClr val="FF0000"/>
                        </a:solidFill>
                        <a:latin typeface="Tw Cen MT" pitchFamily="34" charset="0"/>
                      </a:endParaRPr>
                    </a:p>
                  </a:txBody>
                  <a:tcPr anchor="ctr"/>
                </a:tc>
                <a:extLst>
                  <a:ext uri="{0D108BD9-81ED-4DB2-BD59-A6C34878D82A}">
                    <a16:rowId xmlns:a16="http://schemas.microsoft.com/office/drawing/2014/main" val="10003"/>
                  </a:ext>
                </a:extLst>
              </a:tr>
            </a:tbl>
          </a:graphicData>
        </a:graphic>
      </p:graphicFrame>
      <p:sp>
        <p:nvSpPr>
          <p:cNvPr id="14" name="Rectangle 13"/>
          <p:cNvSpPr/>
          <p:nvPr/>
        </p:nvSpPr>
        <p:spPr>
          <a:xfrm>
            <a:off x="1" y="3735238"/>
            <a:ext cx="6857999" cy="61707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0" y="2289549"/>
          <a:ext cx="6858000" cy="2021194"/>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8628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634910">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614530" y="254484"/>
          <a:ext cx="2232862" cy="17373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100,000 construction personnel completed Continuous Professional Development training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1554272"/>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b="1" dirty="0" smtClean="0">
              <a:latin typeface="Tw Cen MT" panose="020B0602020104020603" pitchFamily="34" charset="0"/>
            </a:endParaRPr>
          </a:p>
          <a:p>
            <a:r>
              <a:rPr lang="en-US" sz="1000" b="1" dirty="0" smtClean="0">
                <a:latin typeface="Tw Cen MT" panose="020B0602020104020603" pitchFamily="34" charset="0"/>
              </a:rPr>
              <a:t>Continuous </a:t>
            </a:r>
            <a:r>
              <a:rPr lang="en-US" sz="1000" b="1" dirty="0">
                <a:latin typeface="Tw Cen MT" panose="020B0602020104020603" pitchFamily="34" charset="0"/>
              </a:rPr>
              <a:t>Professional Development (CPD</a:t>
            </a:r>
            <a:r>
              <a:rPr lang="en-US" sz="1000" b="1" dirty="0" smtClean="0">
                <a:latin typeface="Tw Cen MT" panose="020B0602020104020603" pitchFamily="34" charset="0"/>
              </a:rPr>
              <a:t>)</a:t>
            </a:r>
          </a:p>
          <a:p>
            <a:r>
              <a:rPr lang="en-US" sz="1000" dirty="0" smtClean="0">
                <a:latin typeface="Tw Cen MT" panose="020B0602020104020603" pitchFamily="34" charset="0"/>
              </a:rPr>
              <a:t>CPD is a continuous program conducted by registered training providers to improve the knowledge and skills of construction personnel in technical, management and finance. Each participant will be eligible for CCD points.</a:t>
            </a:r>
          </a:p>
          <a:p>
            <a:endParaRPr lang="en-US" sz="1000" dirty="0" smtClean="0">
              <a:latin typeface="Tw Cen MT" panose="020B0602020104020603" pitchFamily="34" charset="0"/>
            </a:endParaRPr>
          </a:p>
          <a:p>
            <a:r>
              <a:rPr lang="en-US" sz="1000" dirty="0" smtClean="0">
                <a:latin typeface="Tw Cen MT"/>
              </a:rPr>
              <a:t>To date, </a:t>
            </a:r>
            <a:r>
              <a:rPr lang="en-US" sz="1000" dirty="0" smtClean="0">
                <a:solidFill>
                  <a:srgbClr val="FF0000"/>
                </a:solidFill>
                <a:latin typeface="Tw Cen MT"/>
              </a:rPr>
              <a:t>170,080</a:t>
            </a:r>
            <a:r>
              <a:rPr lang="en-US" sz="1000" dirty="0" smtClean="0">
                <a:latin typeface="Tw Cen MT"/>
              </a:rPr>
              <a:t> personnel </a:t>
            </a:r>
            <a:r>
              <a:rPr lang="en-US" sz="1000" dirty="0">
                <a:latin typeface="Tw Cen MT"/>
              </a:rPr>
              <a:t>completed Continuous Professional Development (CPD) </a:t>
            </a:r>
            <a:r>
              <a:rPr lang="en-US" sz="1000" dirty="0" smtClean="0">
                <a:latin typeface="Tw Cen MT"/>
              </a:rPr>
              <a:t>Program. </a:t>
            </a:r>
          </a:p>
          <a:p>
            <a:r>
              <a:rPr lang="en-US" sz="1000" dirty="0">
                <a:latin typeface="Tw Cen MT" panose="020B0602020104020603" pitchFamily="34" charset="0"/>
              </a:rPr>
              <a:t>The targeted </a:t>
            </a:r>
            <a:r>
              <a:rPr lang="en-US" sz="1000" dirty="0" smtClean="0">
                <a:latin typeface="Tw Cen MT" panose="020B0602020104020603" pitchFamily="34" charset="0"/>
              </a:rPr>
              <a:t>55,000 </a:t>
            </a:r>
            <a:r>
              <a:rPr lang="en-US" sz="1000" dirty="0">
                <a:latin typeface="Tw Cen MT" pitchFamily="34" charset="0"/>
              </a:rPr>
              <a:t>construction personnel  in approved CPD fields trained</a:t>
            </a:r>
            <a:r>
              <a:rPr lang="en-US" sz="1000" dirty="0" smtClean="0">
                <a:latin typeface="Tw Cen MT" pitchFamily="34" charset="0"/>
              </a:rPr>
              <a:t> </a:t>
            </a:r>
            <a:r>
              <a:rPr lang="en-US" sz="1000" dirty="0">
                <a:latin typeface="Tw Cen MT" panose="020B0602020104020603" pitchFamily="34" charset="0"/>
              </a:rPr>
              <a:t>is </a:t>
            </a:r>
            <a:r>
              <a:rPr lang="en-US" sz="1000" dirty="0" smtClean="0">
                <a:latin typeface="Tw Cen MT" panose="020B0602020104020603" pitchFamily="34" charset="0"/>
              </a:rPr>
              <a:t>achieved until 2018.</a:t>
            </a:r>
            <a:endParaRPr lang="en-US" sz="1000" dirty="0">
              <a:latin typeface="Tw Cen MT" panose="020B0602020104020603" pitchFamily="34" charset="0"/>
            </a:endParaRPr>
          </a:p>
          <a:p>
            <a:endParaRPr lang="en-US" sz="1000" dirty="0"/>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82379"/>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503810952"/>
              </p:ext>
            </p:extLst>
          </p:nvPr>
        </p:nvGraphicFramePr>
        <p:xfrm>
          <a:off x="0" y="2194546"/>
          <a:ext cx="6858000" cy="1760526"/>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2954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4766">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b="1"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95718"/>
            <a:ext cx="6857999" cy="571028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614530" y="254484"/>
          <a:ext cx="2232862" cy="17373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995410887"/>
              </p:ext>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100,000 construction personnel graduated in construction related skills trained and certified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191990"/>
            <a:ext cx="6864535" cy="5093702"/>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b="1" dirty="0" smtClean="0">
              <a:latin typeface="Tw Cen MT" panose="020B0602020104020603" pitchFamily="34" charset="0"/>
            </a:endParaRPr>
          </a:p>
          <a:p>
            <a:r>
              <a:rPr lang="en-US" sz="1000" b="1" dirty="0" smtClean="0">
                <a:latin typeface="Tw Cen MT" panose="020B0602020104020603" pitchFamily="34" charset="0"/>
              </a:rPr>
              <a:t>Graduates In Approved Skills</a:t>
            </a:r>
          </a:p>
          <a:p>
            <a:r>
              <a:rPr lang="en-US" sz="1000" dirty="0" smtClean="0">
                <a:latin typeface="Tw Cen MT" panose="020B0602020104020603" pitchFamily="34" charset="0"/>
              </a:rPr>
              <a:t>These skills trainings are organized by </a:t>
            </a:r>
            <a:r>
              <a:rPr lang="en-US" sz="1000" dirty="0" err="1" smtClean="0">
                <a:latin typeface="Tw Cen MT" panose="020B0602020104020603" pitchFamily="34" charset="0"/>
              </a:rPr>
              <a:t>Akademi</a:t>
            </a:r>
            <a:r>
              <a:rPr lang="en-US" sz="1000" dirty="0" smtClean="0">
                <a:latin typeface="Tw Cen MT" panose="020B0602020104020603" pitchFamily="34" charset="0"/>
              </a:rPr>
              <a:t> </a:t>
            </a:r>
            <a:r>
              <a:rPr lang="en-US" sz="1000" dirty="0" err="1" smtClean="0">
                <a:latin typeface="Tw Cen MT" panose="020B0602020104020603" pitchFamily="34" charset="0"/>
              </a:rPr>
              <a:t>Binaan</a:t>
            </a:r>
            <a:r>
              <a:rPr lang="en-US" sz="1000" dirty="0" smtClean="0">
                <a:latin typeface="Tw Cen MT" panose="020B0602020104020603" pitchFamily="34" charset="0"/>
              </a:rPr>
              <a:t> Malaysia (ABM) and </a:t>
            </a:r>
            <a:r>
              <a:rPr lang="en-US" sz="1000" dirty="0" err="1" smtClean="0">
                <a:latin typeface="Tw Cen MT" panose="020B0602020104020603" pitchFamily="34" charset="0"/>
              </a:rPr>
              <a:t>Pusat</a:t>
            </a:r>
            <a:r>
              <a:rPr lang="en-US" sz="1000" dirty="0" smtClean="0">
                <a:latin typeface="Tw Cen MT" panose="020B0602020104020603" pitchFamily="34" charset="0"/>
              </a:rPr>
              <a:t> </a:t>
            </a:r>
            <a:r>
              <a:rPr lang="en-US" sz="1000" dirty="0" err="1" smtClean="0">
                <a:latin typeface="Tw Cen MT" panose="020B0602020104020603" pitchFamily="34" charset="0"/>
              </a:rPr>
              <a:t>Latihan</a:t>
            </a:r>
            <a:r>
              <a:rPr lang="en-US" sz="1000" dirty="0" smtClean="0">
                <a:latin typeface="Tw Cen MT" panose="020B0602020104020603" pitchFamily="34" charset="0"/>
              </a:rPr>
              <a:t> </a:t>
            </a:r>
            <a:r>
              <a:rPr lang="en-US" sz="1000" dirty="0" err="1" smtClean="0">
                <a:latin typeface="Tw Cen MT" panose="020B0602020104020603" pitchFamily="34" charset="0"/>
              </a:rPr>
              <a:t>Bertauliah</a:t>
            </a:r>
            <a:r>
              <a:rPr lang="en-US" sz="1000" dirty="0" smtClean="0">
                <a:latin typeface="Tw Cen MT" panose="020B0602020104020603" pitchFamily="34" charset="0"/>
              </a:rPr>
              <a:t> (PLB) that produce graduates in nine (9) construction related skills and accredited by CIDB.</a:t>
            </a:r>
          </a:p>
          <a:p>
            <a:endParaRPr lang="en-US" sz="1000" dirty="0">
              <a:latin typeface="Tw Cen MT" panose="020B0602020104020603" pitchFamily="34" charset="0"/>
            </a:endParaRPr>
          </a:p>
          <a:p>
            <a:r>
              <a:rPr lang="en-US" sz="1000" dirty="0" smtClean="0">
                <a:latin typeface="Tw Cen MT" panose="020B0602020104020603" pitchFamily="34" charset="0"/>
              </a:rPr>
              <a:t>The Table below shows the number of graduates produced :</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To </a:t>
            </a:r>
            <a:r>
              <a:rPr lang="en-US" sz="1000" dirty="0">
                <a:latin typeface="Tw Cen MT" pitchFamily="34" charset="0"/>
              </a:rPr>
              <a:t>date, </a:t>
            </a:r>
            <a:r>
              <a:rPr lang="en-US" sz="1000" dirty="0" smtClean="0">
                <a:solidFill>
                  <a:srgbClr val="FF0000"/>
                </a:solidFill>
                <a:latin typeface="Tw Cen MT" pitchFamily="34" charset="0"/>
              </a:rPr>
              <a:t>75,483</a:t>
            </a:r>
            <a:r>
              <a:rPr lang="en-US" sz="1000" dirty="0" smtClean="0">
                <a:latin typeface="Tw Cen MT" pitchFamily="34" charset="0"/>
              </a:rPr>
              <a:t> </a:t>
            </a:r>
            <a:r>
              <a:rPr lang="en-US" sz="1000" dirty="0">
                <a:latin typeface="Tw Cen MT" pitchFamily="34" charset="0"/>
              </a:rPr>
              <a:t>construction personnel in approved construction related skills trained and certified in the above </a:t>
            </a:r>
            <a:r>
              <a:rPr lang="en-US" sz="1000" dirty="0" smtClean="0">
                <a:latin typeface="Tw Cen MT" pitchFamily="34" charset="0"/>
              </a:rPr>
              <a:t>trades against the target of 55,000 until 2018.</a:t>
            </a:r>
            <a:endParaRPr lang="en-US" sz="1000" dirty="0">
              <a:latin typeface="Tw Cen MT" pitchFamily="34" charset="0"/>
            </a:endParaRPr>
          </a:p>
          <a:p>
            <a:endParaRPr lang="en-US" sz="1000" strike="sngStrike" dirty="0">
              <a:latin typeface="Tw Cen MT" pitchFamily="34" charset="0"/>
            </a:endParaRPr>
          </a:p>
          <a:p>
            <a:endParaRPr lang="en-US" sz="1000" dirty="0"/>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P1-053</a:t>
            </a:r>
            <a:endParaRPr lang="ms-MY" sz="2800" dirty="0">
              <a:solidFill>
                <a:schemeClr val="bg1"/>
              </a:solidFill>
            </a:endParaRPr>
          </a:p>
        </p:txBody>
      </p:sp>
      <p:sp>
        <p:nvSpPr>
          <p:cNvPr id="15" name="TextBox 14"/>
          <p:cNvSpPr txBox="1"/>
          <p:nvPr/>
        </p:nvSpPr>
        <p:spPr>
          <a:xfrm>
            <a:off x="0" y="3973091"/>
            <a:ext cx="6858000" cy="230774"/>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975501"/>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210213843"/>
              </p:ext>
            </p:extLst>
          </p:nvPr>
        </p:nvGraphicFramePr>
        <p:xfrm>
          <a:off x="948731" y="5421376"/>
          <a:ext cx="4546050" cy="2880360"/>
        </p:xfrm>
        <a:graphic>
          <a:graphicData uri="http://schemas.openxmlformats.org/drawingml/2006/table">
            <a:tbl>
              <a:tblPr firstRow="1" bandRow="1">
                <a:tableStyleId>{5940675A-B579-460E-94D1-54222C63F5DA}</a:tableStyleId>
              </a:tblPr>
              <a:tblGrid>
                <a:gridCol w="357014">
                  <a:extLst>
                    <a:ext uri="{9D8B030D-6E8A-4147-A177-3AD203B41FA5}">
                      <a16:colId xmlns:a16="http://schemas.microsoft.com/office/drawing/2014/main" val="20000"/>
                    </a:ext>
                  </a:extLst>
                </a:gridCol>
                <a:gridCol w="2458576">
                  <a:extLst>
                    <a:ext uri="{9D8B030D-6E8A-4147-A177-3AD203B41FA5}">
                      <a16:colId xmlns:a16="http://schemas.microsoft.com/office/drawing/2014/main" val="116348213"/>
                    </a:ext>
                  </a:extLst>
                </a:gridCol>
                <a:gridCol w="605188">
                  <a:extLst>
                    <a:ext uri="{9D8B030D-6E8A-4147-A177-3AD203B41FA5}">
                      <a16:colId xmlns:a16="http://schemas.microsoft.com/office/drawing/2014/main" val="4144450284"/>
                    </a:ext>
                  </a:extLst>
                </a:gridCol>
                <a:gridCol w="576820">
                  <a:extLst>
                    <a:ext uri="{9D8B030D-6E8A-4147-A177-3AD203B41FA5}">
                      <a16:colId xmlns:a16="http://schemas.microsoft.com/office/drawing/2014/main" val="6907037"/>
                    </a:ext>
                  </a:extLst>
                </a:gridCol>
                <a:gridCol w="548452">
                  <a:extLst>
                    <a:ext uri="{9D8B030D-6E8A-4147-A177-3AD203B41FA5}">
                      <a16:colId xmlns:a16="http://schemas.microsoft.com/office/drawing/2014/main" val="20004"/>
                    </a:ext>
                  </a:extLst>
                </a:gridCol>
              </a:tblGrid>
              <a:tr h="232625">
                <a:tc>
                  <a:txBody>
                    <a:bodyPr/>
                    <a:lstStyle/>
                    <a:p>
                      <a:pPr algn="ctr"/>
                      <a:r>
                        <a:rPr lang="en-US" sz="900" b="1" dirty="0" smtClean="0">
                          <a:solidFill>
                            <a:schemeClr val="tx1"/>
                          </a:solidFill>
                          <a:latin typeface="Tw Cen MT" pitchFamily="34" charset="0"/>
                        </a:rPr>
                        <a:t>NO</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TRADE CATEGORIES</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rgbClr val="FF0000"/>
                          </a:solidFill>
                          <a:latin typeface="Tw Cen MT" pitchFamily="34" charset="0"/>
                        </a:rPr>
                        <a:t>2018</a:t>
                      </a:r>
                      <a:br>
                        <a:rPr lang="en-US" sz="900" b="1" dirty="0" smtClean="0">
                          <a:solidFill>
                            <a:srgbClr val="FF0000"/>
                          </a:solidFill>
                          <a:latin typeface="Tw Cen MT" pitchFamily="34" charset="0"/>
                        </a:rPr>
                      </a:br>
                      <a:r>
                        <a:rPr lang="en-US" sz="900" b="1" dirty="0" smtClean="0">
                          <a:solidFill>
                            <a:srgbClr val="FF0000"/>
                          </a:solidFill>
                          <a:latin typeface="Tw Cen MT" pitchFamily="34" charset="0"/>
                        </a:rPr>
                        <a:t>(Q3)</a:t>
                      </a:r>
                      <a:endParaRPr lang="en-MY" sz="900" b="1" dirty="0">
                        <a:solidFill>
                          <a:srgbClr val="FF0000"/>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3461">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Building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7348</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8124</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5958</a:t>
                      </a:r>
                      <a:endParaRPr lang="en-MY" sz="900" dirty="0">
                        <a:solidFill>
                          <a:srgbClr val="FF0000"/>
                        </a:solidFill>
                        <a:latin typeface="Tw Cen MT" pitchFamily="34" charset="0"/>
                      </a:endParaRPr>
                    </a:p>
                  </a:txBody>
                  <a:tcPr/>
                </a:tc>
                <a:extLst>
                  <a:ext uri="{0D108BD9-81ED-4DB2-BD59-A6C34878D82A}">
                    <a16:rowId xmlns:a16="http://schemas.microsoft.com/office/drawing/2014/main" val="4191234108"/>
                  </a:ext>
                </a:extLst>
              </a:tr>
              <a:tr h="143461">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Industrialized Building System</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872</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595</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534</a:t>
                      </a:r>
                      <a:endParaRPr lang="en-MY" sz="900" dirty="0">
                        <a:solidFill>
                          <a:srgbClr val="FF0000"/>
                        </a:solidFill>
                        <a:latin typeface="Tw Cen MT" pitchFamily="34" charset="0"/>
                      </a:endParaRPr>
                    </a:p>
                  </a:txBody>
                  <a:tcPr/>
                </a:tc>
                <a:extLst>
                  <a:ext uri="{0D108BD9-81ED-4DB2-BD59-A6C34878D82A}">
                    <a16:rowId xmlns:a16="http://schemas.microsoft.com/office/drawing/2014/main" val="1189555230"/>
                  </a:ext>
                </a:extLst>
              </a:tr>
              <a:tr h="143461">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Crane</a:t>
                      </a:r>
                      <a:r>
                        <a:rPr lang="en-US" sz="900" baseline="0" dirty="0" smtClean="0">
                          <a:solidFill>
                            <a:schemeClr val="tx1"/>
                          </a:solidFill>
                          <a:latin typeface="Tw Cen MT" pitchFamily="34" charset="0"/>
                        </a:rPr>
                        <a: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1247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2390</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2066</a:t>
                      </a:r>
                      <a:endParaRPr lang="en-MY" sz="900" dirty="0">
                        <a:solidFill>
                          <a:srgbClr val="FF0000"/>
                        </a:solidFill>
                        <a:latin typeface="Tw Cen MT" pitchFamily="34" charset="0"/>
                      </a:endParaRPr>
                    </a:p>
                  </a:txBody>
                  <a:tcPr/>
                </a:tc>
                <a:extLst>
                  <a:ext uri="{0D108BD9-81ED-4DB2-BD59-A6C34878D82A}">
                    <a16:rowId xmlns:a16="http://schemas.microsoft.com/office/drawing/2014/main" val="4235690344"/>
                  </a:ext>
                </a:extLst>
              </a:tr>
              <a:tr h="143461">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Plant</a:t>
                      </a:r>
                      <a:r>
                        <a:rPr lang="en-US" sz="900" baseline="0" dirty="0" smtClean="0">
                          <a:solidFill>
                            <a:schemeClr val="tx1"/>
                          </a:solidFill>
                          <a:latin typeface="Tw Cen MT" pitchFamily="34" charset="0"/>
                        </a:rPr>
                        <a: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2703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1755</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1232</a:t>
                      </a:r>
                      <a:endParaRPr lang="en-MY" sz="900" dirty="0">
                        <a:solidFill>
                          <a:srgbClr val="FF0000"/>
                        </a:solidFill>
                        <a:latin typeface="Tw Cen MT" pitchFamily="34" charset="0"/>
                      </a:endParaRPr>
                    </a:p>
                  </a:txBody>
                  <a:tcPr/>
                </a:tc>
                <a:extLst>
                  <a:ext uri="{0D108BD9-81ED-4DB2-BD59-A6C34878D82A}">
                    <a16:rowId xmlns:a16="http://schemas.microsoft.com/office/drawing/2014/main" val="10004"/>
                  </a:ext>
                </a:extLst>
              </a:tr>
              <a:tr h="143461">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Mechanical &amp; Electrical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7991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4397</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4383</a:t>
                      </a:r>
                      <a:endParaRPr lang="en-MY" sz="900" dirty="0">
                        <a:solidFill>
                          <a:srgbClr val="FF0000"/>
                        </a:solidFill>
                        <a:latin typeface="Tw Cen MT" pitchFamily="34" charset="0"/>
                      </a:endParaRPr>
                    </a:p>
                  </a:txBody>
                  <a:tcPr/>
                </a:tc>
                <a:extLst>
                  <a:ext uri="{0D108BD9-81ED-4DB2-BD59-A6C34878D82A}">
                    <a16:rowId xmlns:a16="http://schemas.microsoft.com/office/drawing/2014/main" val="10005"/>
                  </a:ext>
                </a:extLst>
              </a:tr>
              <a:tr h="143461">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Drafting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634</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580</a:t>
                      </a:r>
                      <a:endParaRPr lang="en-MY" sz="900" dirty="0">
                        <a:solidFill>
                          <a:srgbClr val="FF0000"/>
                        </a:solidFill>
                        <a:latin typeface="Tw Cen MT" pitchFamily="34" charset="0"/>
                      </a:endParaRPr>
                    </a:p>
                  </a:txBody>
                  <a:tcPr/>
                </a:tc>
                <a:extLst>
                  <a:ext uri="{0D108BD9-81ED-4DB2-BD59-A6C34878D82A}">
                    <a16:rowId xmlns:a16="http://schemas.microsoft.com/office/drawing/2014/main" val="10006"/>
                  </a:ext>
                </a:extLst>
              </a:tr>
              <a:tr h="143461">
                <a:tc>
                  <a:txBody>
                    <a:bodyPr/>
                    <a:lstStyle/>
                    <a:p>
                      <a:pPr algn="ctr"/>
                      <a:r>
                        <a:rPr lang="en-US" sz="900" dirty="0" smtClean="0">
                          <a:solidFill>
                            <a:schemeClr val="tx1"/>
                          </a:solidFill>
                          <a:latin typeface="Tw Cen MT" pitchFamily="34" charset="0"/>
                        </a:rPr>
                        <a:t>7.</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Civil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375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150</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176</a:t>
                      </a:r>
                      <a:endParaRPr lang="en-MY" sz="900" dirty="0">
                        <a:solidFill>
                          <a:srgbClr val="FF0000"/>
                        </a:solidFill>
                        <a:latin typeface="Tw Cen MT" pitchFamily="34" charset="0"/>
                      </a:endParaRPr>
                    </a:p>
                  </a:txBody>
                  <a:tcPr/>
                </a:tc>
                <a:extLst>
                  <a:ext uri="{0D108BD9-81ED-4DB2-BD59-A6C34878D82A}">
                    <a16:rowId xmlns:a16="http://schemas.microsoft.com/office/drawing/2014/main" val="10007"/>
                  </a:ext>
                </a:extLst>
              </a:tr>
              <a:tr h="143461">
                <a:tc>
                  <a:txBody>
                    <a:bodyPr/>
                    <a:lstStyle/>
                    <a:p>
                      <a:pPr algn="ctr"/>
                      <a:r>
                        <a:rPr lang="en-US" sz="900" dirty="0" smtClean="0">
                          <a:solidFill>
                            <a:schemeClr val="tx1"/>
                          </a:solidFill>
                          <a:latin typeface="Tw Cen MT" pitchFamily="34" charset="0"/>
                        </a:rPr>
                        <a:t>8.</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Welding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4273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2619</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1575</a:t>
                      </a:r>
                      <a:endParaRPr lang="en-MY" sz="900" dirty="0">
                        <a:solidFill>
                          <a:srgbClr val="FF0000"/>
                        </a:solidFill>
                        <a:latin typeface="Tw Cen MT" pitchFamily="34" charset="0"/>
                      </a:endParaRPr>
                    </a:p>
                  </a:txBody>
                  <a:tcPr/>
                </a:tc>
                <a:extLst>
                  <a:ext uri="{0D108BD9-81ED-4DB2-BD59-A6C34878D82A}">
                    <a16:rowId xmlns:a16="http://schemas.microsoft.com/office/drawing/2014/main" val="10008"/>
                  </a:ext>
                </a:extLst>
              </a:tr>
              <a:tr h="143461">
                <a:tc>
                  <a:txBody>
                    <a:bodyPr/>
                    <a:lstStyle/>
                    <a:p>
                      <a:pPr algn="ctr"/>
                      <a:r>
                        <a:rPr lang="en-US" sz="900" dirty="0" smtClean="0">
                          <a:solidFill>
                            <a:schemeClr val="tx1"/>
                          </a:solidFill>
                          <a:latin typeface="Tw Cen MT" pitchFamily="34" charset="0"/>
                        </a:rPr>
                        <a:t>9.</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Blasting &amp; Painting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511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383</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230</a:t>
                      </a:r>
                      <a:endParaRPr lang="en-MY" sz="900" dirty="0">
                        <a:solidFill>
                          <a:srgbClr val="FF0000"/>
                        </a:solidFill>
                        <a:latin typeface="Tw Cen MT" pitchFamily="34" charset="0"/>
                      </a:endParaRPr>
                    </a:p>
                  </a:txBody>
                  <a:tcPr/>
                </a:tc>
                <a:extLst>
                  <a:ext uri="{0D108BD9-81ED-4DB2-BD59-A6C34878D82A}">
                    <a16:rowId xmlns:a16="http://schemas.microsoft.com/office/drawing/2014/main" val="10009"/>
                  </a:ext>
                </a:extLst>
              </a:tr>
              <a:tr h="143461">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Non Destructive Testing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967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455</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105</a:t>
                      </a:r>
                      <a:endParaRPr lang="en-MY" sz="900" dirty="0">
                        <a:solidFill>
                          <a:srgbClr val="FF0000"/>
                        </a:solidFill>
                        <a:latin typeface="Tw Cen MT" pitchFamily="34" charset="0"/>
                      </a:endParaRPr>
                    </a:p>
                  </a:txBody>
                  <a:tcPr/>
                </a:tc>
                <a:extLst>
                  <a:ext uri="{0D108BD9-81ED-4DB2-BD59-A6C34878D82A}">
                    <a16:rowId xmlns:a16="http://schemas.microsoft.com/office/drawing/2014/main" val="10010"/>
                  </a:ext>
                </a:extLst>
              </a:tr>
              <a:tr h="143461">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hMerge="1">
                  <a:txBody>
                    <a:bodyPr/>
                    <a:lstStyle/>
                    <a:p>
                      <a:pPr algn="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37,142</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21,502</a:t>
                      </a:r>
                      <a:endParaRPr lang="en-MY" sz="900" b="1" dirty="0">
                        <a:solidFill>
                          <a:schemeClr val="tx1"/>
                        </a:solidFill>
                        <a:latin typeface="Tw Cen MT" pitchFamily="34" charset="0"/>
                      </a:endParaRPr>
                    </a:p>
                  </a:txBody>
                  <a:tcPr anchor="ctr"/>
                </a:tc>
                <a:tc>
                  <a:txBody>
                    <a:bodyPr/>
                    <a:lstStyle/>
                    <a:p>
                      <a:pPr algn="ctr"/>
                      <a:r>
                        <a:rPr lang="en-US" sz="900" b="1" dirty="0" smtClean="0">
                          <a:solidFill>
                            <a:srgbClr val="FF0000"/>
                          </a:solidFill>
                          <a:latin typeface="Tw Cen MT" pitchFamily="34" charset="0"/>
                        </a:rPr>
                        <a:t>16,839</a:t>
                      </a:r>
                      <a:endParaRPr lang="en-MY" sz="900" b="1" dirty="0">
                        <a:solidFill>
                          <a:srgbClr val="FF0000"/>
                        </a:solidFill>
                        <a:latin typeface="Tw Cen MT" pitchFamily="34" charset="0"/>
                      </a:endParaRPr>
                    </a:p>
                  </a:txBody>
                  <a:tcPr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037241991"/>
              </p:ext>
            </p:extLst>
          </p:nvPr>
        </p:nvGraphicFramePr>
        <p:xfrm>
          <a:off x="0" y="2289549"/>
          <a:ext cx="6858000" cy="2009318"/>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8401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625303">
                <a:tc>
                  <a:txBody>
                    <a:bodyPr/>
                    <a:lstStyle/>
                    <a:p>
                      <a:pPr>
                        <a:lnSpc>
                          <a:spcPct val="100000"/>
                        </a:lnSpc>
                      </a:pPr>
                      <a:r>
                        <a:rPr lang="en-US" sz="900" dirty="0" smtClean="0">
                          <a:solidFill>
                            <a:srgbClr val="000000"/>
                          </a:solidFill>
                          <a:latin typeface="Tw Cen MT" pitchFamily="34" charset="0"/>
                        </a:rPr>
                        <a:t>Study to identify source countries for assessment centers completed  and validated</a:t>
                      </a:r>
                    </a:p>
                    <a:p>
                      <a:pPr>
                        <a:lnSpc>
                          <a:spcPct val="100000"/>
                        </a:lnSpc>
                      </a:pPr>
                      <a:endParaRPr lang="en-US"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algn="l" defTabSz="685800" rtl="0" eaLnBrk="1" fontAlgn="auto" latinLnBrk="0" hangingPunct="1">
                        <a:lnSpc>
                          <a:spcPct val="100000"/>
                        </a:lnSpc>
                        <a:spcBef>
                          <a:spcPts val="0"/>
                        </a:spcBef>
                        <a:spcAft>
                          <a:spcPts val="0"/>
                        </a:spcAft>
                        <a:defRPr/>
                      </a:pPr>
                      <a:r>
                        <a:rPr lang="en-US" sz="900" kern="1200" dirty="0" smtClean="0">
                          <a:solidFill>
                            <a:srgbClr val="000000"/>
                          </a:solidFill>
                          <a:latin typeface="Tw Cen MT" pitchFamily="34" charset="0"/>
                          <a:ea typeface="+mn-ea"/>
                          <a:cs typeface="+mn-cs"/>
                        </a:rPr>
                        <a:t>2 Skill Assessment Center in major foreign worker source country audited and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614530" y="254484"/>
          <a:ext cx="2232862" cy="17373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057930776"/>
              </p:ext>
            </p:extLst>
          </p:nvPr>
        </p:nvGraphicFramePr>
        <p:xfrm>
          <a:off x="-1" y="434520"/>
          <a:ext cx="3997843" cy="1609344"/>
        </p:xfrm>
        <a:graphic>
          <a:graphicData uri="http://schemas.openxmlformats.org/drawingml/2006/table">
            <a:tbl>
              <a:tblPr firstRow="1" bandRow="1">
                <a:tableStyleId>{5C22544A-7EE6-4342-B048-85BDC9FD1C3A}</a:tableStyleId>
              </a:tblPr>
              <a:tblGrid>
                <a:gridCol w="3997843">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2</a:t>
                      </a:r>
                      <a:r>
                        <a:rPr lang="en-MY" sz="1000" b="1" dirty="0" smtClean="0">
                          <a:solidFill>
                            <a:srgbClr val="FFFFFF"/>
                          </a:solidFill>
                        </a:rPr>
                        <a:t> </a:t>
                      </a:r>
                      <a:r>
                        <a:rPr lang="en-MY" sz="1000" b="0" kern="1200" dirty="0" smtClean="0">
                          <a:solidFill>
                            <a:schemeClr val="tx1"/>
                          </a:solidFill>
                          <a:latin typeface="Tw Cen MT" panose="020B0602020104020603" pitchFamily="34" charset="0"/>
                          <a:ea typeface="+mn-ea"/>
                          <a:cs typeface="+mn-cs"/>
                        </a:rPr>
                        <a:t>assessment </a:t>
                      </a:r>
                      <a:r>
                        <a:rPr lang="en-MY" sz="1000" b="0" kern="1200" dirty="0" err="1" smtClean="0">
                          <a:solidFill>
                            <a:schemeClr val="tx1"/>
                          </a:solidFill>
                          <a:latin typeface="Tw Cen MT" panose="020B0602020104020603" pitchFamily="34" charset="0"/>
                          <a:ea typeface="+mn-ea"/>
                          <a:cs typeface="+mn-cs"/>
                        </a:rPr>
                        <a:t>centers</a:t>
                      </a:r>
                      <a:r>
                        <a:rPr lang="en-MY" sz="1000" b="0" kern="1200" dirty="0" smtClean="0">
                          <a:solidFill>
                            <a:schemeClr val="tx1"/>
                          </a:solidFill>
                          <a:latin typeface="Tw Cen MT" panose="020B0602020104020603" pitchFamily="34" charset="0"/>
                          <a:ea typeface="+mn-ea"/>
                          <a:cs typeface="+mn-cs"/>
                        </a:rPr>
                        <a:t> in major foreign worker source countries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36374"/>
            <a:ext cx="6864535" cy="5247590"/>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MY" sz="500" dirty="0" smtClean="0">
              <a:latin typeface="Tw Cen MT" panose="020B0602020104020603" pitchFamily="34" charset="0"/>
            </a:endParaRPr>
          </a:p>
          <a:p>
            <a:r>
              <a:rPr lang="en-MY" sz="1000" dirty="0" smtClean="0">
                <a:latin typeface="Tw Cen MT" panose="020B0602020104020603" pitchFamily="34" charset="0"/>
              </a:rPr>
              <a:t>Many foreign countries have recognised CIDB’s credibility in assessing and accrediting construction workers assessment centres. </a:t>
            </a:r>
            <a:r>
              <a:rPr lang="en-MY" sz="1000" dirty="0">
                <a:latin typeface="Tw Cen MT" panose="020B0602020104020603" pitchFamily="34" charset="0"/>
              </a:rPr>
              <a:t>CIDB’s accreditation is seen as an added value in recognising the assessment centres </a:t>
            </a:r>
            <a:r>
              <a:rPr lang="en-MY" sz="1000" dirty="0" smtClean="0">
                <a:latin typeface="Tw Cen MT" panose="020B0602020104020603" pitchFamily="34" charset="0"/>
              </a:rPr>
              <a:t>overseas. Hence, </a:t>
            </a:r>
            <a:r>
              <a:rPr lang="en-US" sz="1000" dirty="0" smtClean="0">
                <a:latin typeface="Tw Cen MT" panose="020B0602020104020603" pitchFamily="34" charset="0"/>
              </a:rPr>
              <a:t>many </a:t>
            </a:r>
            <a:r>
              <a:rPr lang="en-US" sz="1000" dirty="0">
                <a:latin typeface="Tw Cen MT" panose="020B0602020104020603" pitchFamily="34" charset="0"/>
              </a:rPr>
              <a:t>requests </a:t>
            </a:r>
            <a:r>
              <a:rPr lang="en-US" sz="1000" dirty="0" smtClean="0">
                <a:latin typeface="Tw Cen MT" panose="020B0602020104020603" pitchFamily="34" charset="0"/>
              </a:rPr>
              <a:t>have been received from </a:t>
            </a:r>
            <a:r>
              <a:rPr lang="en-MY" sz="1000" dirty="0">
                <a:latin typeface="Tw Cen MT" panose="020B0602020104020603" pitchFamily="34" charset="0"/>
              </a:rPr>
              <a:t>major foreign worker source countries </a:t>
            </a:r>
            <a:r>
              <a:rPr lang="en-MY" sz="1000" dirty="0" smtClean="0">
                <a:latin typeface="Tw Cen MT" panose="020B0602020104020603" pitchFamily="34" charset="0"/>
              </a:rPr>
              <a:t>for CIDB to </a:t>
            </a:r>
            <a:r>
              <a:rPr lang="en-MY" sz="1000" dirty="0">
                <a:latin typeface="Tw Cen MT" panose="020B0602020104020603" pitchFamily="34" charset="0"/>
              </a:rPr>
              <a:t>accredit their </a:t>
            </a:r>
            <a:r>
              <a:rPr lang="en-MY" sz="1000" dirty="0" smtClean="0">
                <a:latin typeface="Tw Cen MT" panose="020B0602020104020603" pitchFamily="34" charset="0"/>
              </a:rPr>
              <a:t>respective assessment centres.</a:t>
            </a:r>
          </a:p>
          <a:p>
            <a:endParaRPr lang="en-US" sz="1000" dirty="0" smtClean="0">
              <a:latin typeface="Tw Cen MT" panose="020B0602020104020603" pitchFamily="34" charset="0"/>
            </a:endParaRPr>
          </a:p>
          <a:p>
            <a:r>
              <a:rPr lang="en-US" sz="1000" b="1" dirty="0">
                <a:latin typeface="Tw Cen MT" panose="020B0602020104020603" pitchFamily="34" charset="0"/>
              </a:rPr>
              <a:t>Skill Competency Assessment </a:t>
            </a:r>
            <a:r>
              <a:rPr lang="en-US" sz="1000" b="1" dirty="0" err="1">
                <a:latin typeface="Tw Cen MT" panose="020B0602020104020603" pitchFamily="34" charset="0"/>
              </a:rPr>
              <a:t>Centres</a:t>
            </a:r>
            <a:r>
              <a:rPr lang="en-US" sz="1000" b="1" dirty="0">
                <a:latin typeface="Tw Cen MT" panose="020B0602020104020603" pitchFamily="34" charset="0"/>
              </a:rPr>
              <a:t> </a:t>
            </a:r>
            <a:r>
              <a:rPr lang="en-US" sz="1000" b="1" dirty="0" smtClean="0">
                <a:latin typeface="Tw Cen MT" panose="020B0602020104020603" pitchFamily="34" charset="0"/>
              </a:rPr>
              <a:t>Accredited In Foreign Worker </a:t>
            </a:r>
            <a:r>
              <a:rPr lang="en-US" sz="1000" b="1" dirty="0">
                <a:latin typeface="Tw Cen MT" panose="020B0602020104020603" pitchFamily="34" charset="0"/>
              </a:rPr>
              <a:t>Source </a:t>
            </a:r>
            <a:r>
              <a:rPr lang="en-US" sz="1000" b="1" dirty="0" smtClean="0">
                <a:latin typeface="Tw Cen MT" panose="020B0602020104020603" pitchFamily="34" charset="0"/>
              </a:rPr>
              <a:t>Countries</a:t>
            </a:r>
          </a:p>
          <a:p>
            <a:endParaRPr lang="en-US" sz="1000" b="1"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The targeted numbers of assessment centers </a:t>
            </a:r>
            <a:r>
              <a:rPr lang="en-US" sz="1000" dirty="0">
                <a:latin typeface="Tw Cen MT" pitchFamily="34" charset="0"/>
              </a:rPr>
              <a:t>in major foreign worker source </a:t>
            </a:r>
            <a:r>
              <a:rPr lang="en-US" sz="1000" dirty="0" smtClean="0">
                <a:latin typeface="Tw Cen MT" pitchFamily="34" charset="0"/>
              </a:rPr>
              <a:t>countries to be </a:t>
            </a:r>
            <a:r>
              <a:rPr lang="en-US" sz="1000" dirty="0">
                <a:latin typeface="Tw Cen MT" pitchFamily="34" charset="0"/>
              </a:rPr>
              <a:t>audited and </a:t>
            </a:r>
            <a:r>
              <a:rPr lang="en-US" sz="1000" dirty="0" smtClean="0">
                <a:latin typeface="Tw Cen MT" pitchFamily="34" charset="0"/>
              </a:rPr>
              <a:t>registered have been achieved. However CIDB will continue to accredit </a:t>
            </a:r>
            <a:r>
              <a:rPr lang="en-US" sz="1000" dirty="0">
                <a:latin typeface="Tw Cen MT" pitchFamily="34" charset="0"/>
              </a:rPr>
              <a:t>assessment </a:t>
            </a:r>
            <a:r>
              <a:rPr lang="en-US" sz="1000" dirty="0" smtClean="0">
                <a:latin typeface="Tw Cen MT" pitchFamily="34" charset="0"/>
              </a:rPr>
              <a:t>centers </a:t>
            </a:r>
            <a:r>
              <a:rPr lang="en-US" sz="1000" dirty="0">
                <a:latin typeface="Tw Cen MT" pitchFamily="34" charset="0"/>
              </a:rPr>
              <a:t>worker source countries </a:t>
            </a:r>
            <a:r>
              <a:rPr lang="en-US" sz="1000" dirty="0" smtClean="0">
                <a:latin typeface="Tw Cen MT" pitchFamily="34" charset="0"/>
              </a:rPr>
              <a:t>from time to time as requested.</a:t>
            </a:r>
          </a:p>
          <a:p>
            <a:endParaRPr lang="en-US" sz="1000" dirty="0">
              <a:latin typeface="Tw Cen MT" pitchFamily="34" charset="0"/>
            </a:endParaRPr>
          </a:p>
          <a:p>
            <a:r>
              <a:rPr lang="en-US" sz="1000" dirty="0" smtClean="0">
                <a:latin typeface="Tw Cen MT" pitchFamily="34" charset="0"/>
              </a:rPr>
              <a:t>This KPI is 100% completed.</a:t>
            </a:r>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7050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88916482"/>
              </p:ext>
            </p:extLst>
          </p:nvPr>
        </p:nvGraphicFramePr>
        <p:xfrm>
          <a:off x="597638" y="5973923"/>
          <a:ext cx="5650761" cy="2545060"/>
        </p:xfrm>
        <a:graphic>
          <a:graphicData uri="http://schemas.openxmlformats.org/drawingml/2006/table">
            <a:tbl>
              <a:tblPr firstRow="1" bandRow="1">
                <a:tableStyleId>{5940675A-B579-460E-94D1-54222C63F5DA}</a:tableStyleId>
              </a:tblPr>
              <a:tblGrid>
                <a:gridCol w="424734">
                  <a:extLst>
                    <a:ext uri="{9D8B030D-6E8A-4147-A177-3AD203B41FA5}">
                      <a16:colId xmlns:a16="http://schemas.microsoft.com/office/drawing/2014/main" val="20000"/>
                    </a:ext>
                  </a:extLst>
                </a:gridCol>
                <a:gridCol w="3661625">
                  <a:extLst>
                    <a:ext uri="{9D8B030D-6E8A-4147-A177-3AD203B41FA5}">
                      <a16:colId xmlns:a16="http://schemas.microsoft.com/office/drawing/2014/main" val="116348213"/>
                    </a:ext>
                  </a:extLst>
                </a:gridCol>
                <a:gridCol w="542120">
                  <a:extLst>
                    <a:ext uri="{9D8B030D-6E8A-4147-A177-3AD203B41FA5}">
                      <a16:colId xmlns:a16="http://schemas.microsoft.com/office/drawing/2014/main" val="4144450284"/>
                    </a:ext>
                  </a:extLst>
                </a:gridCol>
                <a:gridCol w="511141">
                  <a:extLst>
                    <a:ext uri="{9D8B030D-6E8A-4147-A177-3AD203B41FA5}">
                      <a16:colId xmlns:a16="http://schemas.microsoft.com/office/drawing/2014/main" val="6907037"/>
                    </a:ext>
                  </a:extLst>
                </a:gridCol>
                <a:gridCol w="511141">
                  <a:extLst>
                    <a:ext uri="{9D8B030D-6E8A-4147-A177-3AD203B41FA5}">
                      <a16:colId xmlns:a16="http://schemas.microsoft.com/office/drawing/2014/main" val="20004"/>
                    </a:ext>
                  </a:extLst>
                </a:gridCol>
              </a:tblGrid>
              <a:tr h="259060">
                <a:tc>
                  <a:txBody>
                    <a:bodyPr/>
                    <a:lstStyle/>
                    <a:p>
                      <a:pPr algn="ctr"/>
                      <a:r>
                        <a:rPr lang="en-US" sz="900" b="1" dirty="0" smtClean="0">
                          <a:latin typeface="Tw Cen MT" pitchFamily="34" charset="0"/>
                        </a:rPr>
                        <a:t>NO</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SOURCE</a:t>
                      </a:r>
                      <a:r>
                        <a:rPr lang="en-US" sz="900" b="1" baseline="0" dirty="0" smtClean="0">
                          <a:latin typeface="Tw Cen MT" pitchFamily="34" charset="0"/>
                        </a:rPr>
                        <a:t> COUNTRIES</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2016</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2017</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2018</a:t>
                      </a:r>
                      <a:endParaRPr lang="en-MY" sz="900" b="1" dirty="0">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227229">
                <a:tc>
                  <a:txBody>
                    <a:bodyPr/>
                    <a:lstStyle/>
                    <a:p>
                      <a:pPr algn="ctr"/>
                      <a:r>
                        <a:rPr lang="en-US" sz="900" dirty="0" smtClean="0">
                          <a:latin typeface="Tw Cen MT" pitchFamily="34" charset="0"/>
                        </a:rPr>
                        <a:t>1.</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Bangladesh</a:t>
                      </a:r>
                      <a:endParaRPr lang="en-MY" sz="900" dirty="0">
                        <a:latin typeface="Tw Cen MT" pitchFamily="34" charset="0"/>
                      </a:endParaRPr>
                    </a:p>
                  </a:txBody>
                  <a:tcPr/>
                </a:tc>
                <a:tc>
                  <a:txBody>
                    <a:bodyPr/>
                    <a:lstStyle/>
                    <a:p>
                      <a:pPr algn="ctr"/>
                      <a:r>
                        <a:rPr lang="en-US" sz="900" dirty="0" smtClean="0">
                          <a:latin typeface="Tw Cen MT" pitchFamily="34" charset="0"/>
                        </a:rPr>
                        <a:t>10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4191234108"/>
                  </a:ext>
                </a:extLst>
              </a:tr>
              <a:tr h="227229">
                <a:tc>
                  <a:txBody>
                    <a:bodyPr/>
                    <a:lstStyle/>
                    <a:p>
                      <a:pPr algn="ctr"/>
                      <a:r>
                        <a:rPr lang="en-US" sz="900" dirty="0" smtClean="0">
                          <a:latin typeface="Tw Cen MT" pitchFamily="34" charset="0"/>
                        </a:rPr>
                        <a:t>2.</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India</a:t>
                      </a:r>
                      <a:endParaRPr lang="en-MY" sz="900" dirty="0">
                        <a:latin typeface="Tw Cen MT" pitchFamily="34" charset="0"/>
                      </a:endParaRPr>
                    </a:p>
                  </a:txBody>
                  <a:tcPr/>
                </a:tc>
                <a:tc>
                  <a:txBody>
                    <a:bodyPr/>
                    <a:lstStyle/>
                    <a:p>
                      <a:pPr algn="ctr"/>
                      <a:r>
                        <a:rPr lang="en-US" sz="900" dirty="0" smtClean="0">
                          <a:latin typeface="Tw Cen MT" pitchFamily="34" charset="0"/>
                        </a:rPr>
                        <a:t>9</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189555230"/>
                  </a:ext>
                </a:extLst>
              </a:tr>
              <a:tr h="227229">
                <a:tc>
                  <a:txBody>
                    <a:bodyPr/>
                    <a:lstStyle/>
                    <a:p>
                      <a:pPr algn="ctr"/>
                      <a:r>
                        <a:rPr lang="en-US" sz="900" dirty="0" smtClean="0">
                          <a:latin typeface="Tw Cen MT" pitchFamily="34" charset="0"/>
                        </a:rPr>
                        <a:t>3.</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Indonesia</a:t>
                      </a:r>
                      <a:endParaRPr lang="en-MY" sz="900" dirty="0">
                        <a:latin typeface="Tw Cen MT" pitchFamily="34" charset="0"/>
                      </a:endParaRPr>
                    </a:p>
                  </a:txBody>
                  <a:tcPr/>
                </a:tc>
                <a:tc>
                  <a:txBody>
                    <a:bodyPr/>
                    <a:lstStyle/>
                    <a:p>
                      <a:pPr algn="ctr"/>
                      <a:r>
                        <a:rPr lang="en-US" sz="900" dirty="0" smtClean="0">
                          <a:latin typeface="Tw Cen MT" pitchFamily="34" charset="0"/>
                        </a:rPr>
                        <a:t>3</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4235690344"/>
                  </a:ext>
                </a:extLst>
              </a:tr>
              <a:tr h="227229">
                <a:tc>
                  <a:txBody>
                    <a:bodyPr/>
                    <a:lstStyle/>
                    <a:p>
                      <a:pPr algn="ctr"/>
                      <a:r>
                        <a:rPr lang="en-US" sz="900" dirty="0" smtClean="0">
                          <a:latin typeface="Tw Cen MT" pitchFamily="34" charset="0"/>
                        </a:rPr>
                        <a:t>4.</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China</a:t>
                      </a:r>
                      <a:endParaRPr lang="en-MY" sz="900" dirty="0">
                        <a:latin typeface="Tw Cen MT" pitchFamily="34" charset="0"/>
                      </a:endParaRPr>
                    </a:p>
                  </a:txBody>
                  <a:tcPr/>
                </a:tc>
                <a:tc>
                  <a:txBody>
                    <a:bodyPr/>
                    <a:lstStyle/>
                    <a:p>
                      <a:pPr algn="ctr"/>
                      <a:r>
                        <a:rPr lang="en-US" sz="900" dirty="0" smtClean="0">
                          <a:latin typeface="Tw Cen MT" pitchFamily="34" charset="0"/>
                        </a:rPr>
                        <a:t>3</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extLst>
                  <a:ext uri="{0D108BD9-81ED-4DB2-BD59-A6C34878D82A}">
                    <a16:rowId xmlns:a16="http://schemas.microsoft.com/office/drawing/2014/main" val="10004"/>
                  </a:ext>
                </a:extLst>
              </a:tr>
              <a:tr h="227229">
                <a:tc>
                  <a:txBody>
                    <a:bodyPr/>
                    <a:lstStyle/>
                    <a:p>
                      <a:pPr algn="ctr"/>
                      <a:r>
                        <a:rPr lang="en-US" sz="900" dirty="0" smtClean="0">
                          <a:latin typeface="Tw Cen MT" pitchFamily="34" charset="0"/>
                        </a:rPr>
                        <a:t>5.</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Vietnam</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2</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5"/>
                  </a:ext>
                </a:extLst>
              </a:tr>
              <a:tr h="227229">
                <a:tc>
                  <a:txBody>
                    <a:bodyPr/>
                    <a:lstStyle/>
                    <a:p>
                      <a:pPr algn="ctr"/>
                      <a:r>
                        <a:rPr lang="en-US" sz="900" dirty="0" smtClean="0">
                          <a:latin typeface="Tw Cen MT" pitchFamily="34" charset="0"/>
                        </a:rPr>
                        <a:t>6.</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Thailand</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6"/>
                  </a:ext>
                </a:extLst>
              </a:tr>
              <a:tr h="227229">
                <a:tc>
                  <a:txBody>
                    <a:bodyPr/>
                    <a:lstStyle/>
                    <a:p>
                      <a:pPr algn="ctr"/>
                      <a:r>
                        <a:rPr lang="en-US" sz="900" dirty="0" smtClean="0">
                          <a:latin typeface="Tw Cen MT" pitchFamily="34" charset="0"/>
                        </a:rPr>
                        <a:t>7.</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Myanmar</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7"/>
                  </a:ext>
                </a:extLst>
              </a:tr>
              <a:tr h="227229">
                <a:tc>
                  <a:txBody>
                    <a:bodyPr/>
                    <a:lstStyle/>
                    <a:p>
                      <a:pPr algn="ctr"/>
                      <a:r>
                        <a:rPr lang="en-US" sz="900" dirty="0" smtClean="0">
                          <a:latin typeface="Tw Cen MT" pitchFamily="34" charset="0"/>
                        </a:rPr>
                        <a:t>8.</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Pakistan</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8"/>
                  </a:ext>
                </a:extLst>
              </a:tr>
              <a:tr h="227229">
                <a:tc>
                  <a:txBody>
                    <a:bodyPr/>
                    <a:lstStyle/>
                    <a:p>
                      <a:pPr algn="r"/>
                      <a:endParaRPr lang="en-MY" sz="900" b="1" dirty="0">
                        <a:latin typeface="Tw Cen MT" pitchFamily="34" charset="0"/>
                      </a:endParaRPr>
                    </a:p>
                  </a:txBody>
                  <a:tcPr/>
                </a:tc>
                <a:tc>
                  <a:txBody>
                    <a:bodyPr/>
                    <a:lstStyle/>
                    <a:p>
                      <a:pPr algn="r"/>
                      <a:r>
                        <a:rPr lang="en-US" sz="900" b="1" dirty="0" smtClean="0">
                          <a:latin typeface="Tw Cen MT" pitchFamily="34" charset="0"/>
                        </a:rPr>
                        <a:t>SUB-TOTAL</a:t>
                      </a:r>
                      <a:endParaRPr lang="en-MY" sz="900" b="1" dirty="0">
                        <a:latin typeface="Tw Cen MT" pitchFamily="34" charset="0"/>
                      </a:endParaRPr>
                    </a:p>
                  </a:txBody>
                  <a:tcPr/>
                </a:tc>
                <a:tc>
                  <a:txBody>
                    <a:bodyPr/>
                    <a:lstStyle/>
                    <a:p>
                      <a:pPr algn="ctr"/>
                      <a:r>
                        <a:rPr lang="en-US" sz="900" b="1" dirty="0" smtClean="0">
                          <a:latin typeface="Tw Cen MT" pitchFamily="34" charset="0"/>
                        </a:rPr>
                        <a:t>28</a:t>
                      </a:r>
                      <a:endParaRPr lang="en-MY" sz="900" b="1" dirty="0">
                        <a:latin typeface="Tw Cen MT" pitchFamily="34" charset="0"/>
                      </a:endParaRPr>
                    </a:p>
                  </a:txBody>
                  <a:tcPr/>
                </a:tc>
                <a:tc>
                  <a:txBody>
                    <a:bodyPr/>
                    <a:lstStyle/>
                    <a:p>
                      <a:pPr algn="ctr"/>
                      <a:r>
                        <a:rPr lang="en-US" sz="900" b="1" dirty="0" smtClean="0">
                          <a:latin typeface="Tw Cen MT" pitchFamily="34" charset="0"/>
                        </a:rPr>
                        <a:t>2</a:t>
                      </a:r>
                      <a:endParaRPr lang="en-MY" sz="900" b="1" dirty="0">
                        <a:latin typeface="Tw Cen MT" pitchFamily="34" charset="0"/>
                      </a:endParaRPr>
                    </a:p>
                  </a:txBody>
                  <a:tcPr/>
                </a:tc>
                <a:tc>
                  <a:txBody>
                    <a:bodyPr/>
                    <a:lstStyle/>
                    <a:p>
                      <a:pPr algn="ctr"/>
                      <a:r>
                        <a:rPr lang="en-US" sz="900" b="1" dirty="0" smtClean="0">
                          <a:latin typeface="Tw Cen MT" pitchFamily="34" charset="0"/>
                        </a:rPr>
                        <a:t>1</a:t>
                      </a:r>
                      <a:endParaRPr lang="en-MY" sz="900" b="1" dirty="0">
                        <a:latin typeface="Tw Cen MT" pitchFamily="34" charset="0"/>
                      </a:endParaRPr>
                    </a:p>
                  </a:txBody>
                  <a:tcPr/>
                </a:tc>
                <a:extLst>
                  <a:ext uri="{0D108BD9-81ED-4DB2-BD59-A6C34878D82A}">
                    <a16:rowId xmlns:a16="http://schemas.microsoft.com/office/drawing/2014/main" val="10009"/>
                  </a:ext>
                </a:extLst>
              </a:tr>
              <a:tr h="227229">
                <a:tc>
                  <a:txBody>
                    <a:bodyPr/>
                    <a:lstStyle/>
                    <a:p>
                      <a:pPr algn="r"/>
                      <a:endParaRPr lang="en-MY" sz="900" b="1" dirty="0">
                        <a:latin typeface="Tw Cen MT" pitchFamily="34" charset="0"/>
                      </a:endParaRPr>
                    </a:p>
                  </a:txBody>
                  <a:tcPr/>
                </a:tc>
                <a:tc>
                  <a:txBody>
                    <a:bodyPr/>
                    <a:lstStyle/>
                    <a:p>
                      <a:pPr algn="r"/>
                      <a:r>
                        <a:rPr lang="en-US" sz="900" b="1" dirty="0" smtClean="0">
                          <a:latin typeface="Tw Cen MT" pitchFamily="34" charset="0"/>
                        </a:rPr>
                        <a:t>TOTAL</a:t>
                      </a:r>
                      <a:endParaRPr lang="en-MY" sz="900" b="1" dirty="0">
                        <a:latin typeface="Tw Cen MT" pitchFamily="34" charset="0"/>
                      </a:endParaRPr>
                    </a:p>
                  </a:txBody>
                  <a:tcPr/>
                </a:tc>
                <a:tc gridSpan="3">
                  <a:txBody>
                    <a:bodyPr/>
                    <a:lstStyle/>
                    <a:p>
                      <a:pPr algn="ctr"/>
                      <a:r>
                        <a:rPr lang="en-US" sz="900" b="1" dirty="0" smtClean="0">
                          <a:latin typeface="Tw Cen MT" pitchFamily="34" charset="0"/>
                        </a:rPr>
                        <a:t>31</a:t>
                      </a:r>
                      <a:endParaRPr lang="en-MY" sz="900" b="1" dirty="0">
                        <a:latin typeface="Tw Cen MT" pitchFamily="34" charset="0"/>
                      </a:endParaRPr>
                    </a:p>
                  </a:txBody>
                  <a:tcPr/>
                </a:tc>
                <a:tc hMerge="1">
                  <a:txBody>
                    <a:bodyPr/>
                    <a:lstStyle/>
                    <a:p>
                      <a:pPr algn="ctr"/>
                      <a:endParaRPr lang="en-MY" sz="900" b="1" dirty="0">
                        <a:latin typeface="Tw Cen MT" pitchFamily="34" charset="0"/>
                      </a:endParaRPr>
                    </a:p>
                  </a:txBody>
                  <a:tcPr/>
                </a:tc>
                <a:tc hMerge="1">
                  <a:txBody>
                    <a:bodyPr/>
                    <a:lstStyle/>
                    <a:p>
                      <a:pPr algn="ctr"/>
                      <a:endParaRPr lang="en-MY" sz="900" b="1" dirty="0">
                        <a:latin typeface="Tw Cen MT" pitchFamily="34" charset="0"/>
                      </a:endParaRPr>
                    </a:p>
                  </a:txBody>
                  <a:tcPr/>
                </a:tc>
                <a:extLst>
                  <a:ext uri="{0D108BD9-81ED-4DB2-BD59-A6C34878D82A}">
                    <a16:rowId xmlns:a16="http://schemas.microsoft.com/office/drawing/2014/main" val="906659008"/>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53924"/>
          <a:ext cx="6858000" cy="241604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4361">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92559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53750"/>
            <a:ext cx="6857999" cy="535224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7373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4093536" cy="1609344"/>
        </p:xfrm>
        <a:graphic>
          <a:graphicData uri="http://schemas.openxmlformats.org/drawingml/2006/table">
            <a:tbl>
              <a:tblPr firstRow="1" bandRow="1">
                <a:tableStyleId>{5C22544A-7EE6-4342-B048-85BDC9FD1C3A}</a:tableStyleId>
              </a:tblPr>
              <a:tblGrid>
                <a:gridCol w="409353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US" sz="1000" b="0" kern="1200" dirty="0" smtClean="0">
                          <a:solidFill>
                            <a:schemeClr val="tx1"/>
                          </a:solidFill>
                          <a:latin typeface="Tw Cen MT" panose="020B0602020104020603" pitchFamily="34" charset="0"/>
                          <a:ea typeface="+mn-ea"/>
                          <a:cs typeface="+mn-cs"/>
                        </a:rPr>
                        <a:t>200 competency related documents completed and 200 trainers undergo train the trainer program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0" y="4776783"/>
            <a:ext cx="6864535" cy="4939814"/>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dirty="0" smtClean="0">
              <a:latin typeface="Tw Cen MT" panose="020B0602020104020603" pitchFamily="34" charset="0"/>
            </a:endParaRPr>
          </a:p>
          <a:p>
            <a:r>
              <a:rPr lang="en-US" sz="1000" dirty="0" smtClean="0">
                <a:latin typeface="Tw Cen MT" panose="020B0602020104020603" pitchFamily="34" charset="0"/>
              </a:rPr>
              <a:t>In streamlining all training programs and training providers towards enhancing the competency of the skilled workers in the construction industry, CIDB also undertakes to develop the relevant </a:t>
            </a:r>
            <a:r>
              <a:rPr lang="en-US" sz="1000" dirty="0">
                <a:latin typeface="Tw Cen MT" panose="020B0602020104020603" pitchFamily="34" charset="0"/>
              </a:rPr>
              <a:t>Competency Standards, Training Modules and Assessment </a:t>
            </a:r>
            <a:r>
              <a:rPr lang="en-US" sz="1000" dirty="0" smtClean="0">
                <a:latin typeface="Tw Cen MT" panose="020B0602020104020603" pitchFamily="34" charset="0"/>
              </a:rPr>
              <a:t>Questions</a:t>
            </a:r>
          </a:p>
          <a:p>
            <a:endParaRPr lang="en-US" sz="1000" dirty="0">
              <a:latin typeface="Tw Cen MT" panose="020B0602020104020603" pitchFamily="34" charset="0"/>
            </a:endParaRPr>
          </a:p>
          <a:p>
            <a:r>
              <a:rPr lang="en-US" sz="1000" dirty="0" smtClean="0">
                <a:latin typeface="Tw Cen MT" panose="020B0602020104020603" pitchFamily="34" charset="0"/>
              </a:rPr>
              <a:t>Until Q3 2018, </a:t>
            </a:r>
            <a:r>
              <a:rPr lang="en-US" sz="1000" dirty="0" smtClean="0">
                <a:solidFill>
                  <a:srgbClr val="FF0000"/>
                </a:solidFill>
                <a:latin typeface="Tw Cen MT" panose="020B0602020104020603" pitchFamily="34" charset="0"/>
              </a:rPr>
              <a:t>157</a:t>
            </a:r>
            <a:r>
              <a:rPr lang="en-US" sz="1000" dirty="0" smtClean="0">
                <a:latin typeface="Tw Cen MT" panose="020B0602020104020603" pitchFamily="34" charset="0"/>
              </a:rPr>
              <a:t> </a:t>
            </a:r>
            <a:r>
              <a:rPr lang="en-US" sz="1000" dirty="0">
                <a:latin typeface="Tw Cen MT" panose="020B0602020104020603" pitchFamily="34" charset="0"/>
              </a:rPr>
              <a:t>documents </a:t>
            </a:r>
            <a:r>
              <a:rPr lang="en-US" sz="1000" dirty="0" smtClean="0">
                <a:latin typeface="Tw Cen MT" panose="020B0602020104020603" pitchFamily="34" charset="0"/>
              </a:rPr>
              <a:t>on </a:t>
            </a:r>
            <a:r>
              <a:rPr lang="en-US" sz="1000" dirty="0">
                <a:latin typeface="Tw Cen MT" panose="020B0602020104020603" pitchFamily="34" charset="0"/>
              </a:rPr>
              <a:t>Competency Standards, Training Modules and Assessment Questions </a:t>
            </a:r>
            <a:r>
              <a:rPr lang="en-US" sz="1000" dirty="0" smtClean="0">
                <a:latin typeface="Tw Cen MT" panose="020B0602020104020603" pitchFamily="34" charset="0"/>
              </a:rPr>
              <a:t>were developed/reviewed against the target of 88 documents until 2018.</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Until Q3 2018, </a:t>
            </a:r>
            <a:r>
              <a:rPr lang="en-US" sz="1000" dirty="0" smtClean="0">
                <a:solidFill>
                  <a:srgbClr val="FF0000"/>
                </a:solidFill>
                <a:latin typeface="Tw Cen MT" panose="020B0602020104020603" pitchFamily="34" charset="0"/>
              </a:rPr>
              <a:t>182 </a:t>
            </a:r>
            <a:r>
              <a:rPr lang="en-US" sz="1000" dirty="0">
                <a:latin typeface="Tw Cen MT" panose="020B0602020104020603" pitchFamily="34" charset="0"/>
              </a:rPr>
              <a:t>Nos of skill trainers/assessors </a:t>
            </a:r>
            <a:r>
              <a:rPr lang="en-US" sz="1000" dirty="0" smtClean="0">
                <a:latin typeface="Tw Cen MT" panose="020B0602020104020603" pitchFamily="34" charset="0"/>
              </a:rPr>
              <a:t>under the </a:t>
            </a:r>
            <a:r>
              <a:rPr lang="en-US" sz="1000" dirty="0">
                <a:latin typeface="Tw Cen MT" panose="020B0602020104020603" pitchFamily="34" charset="0"/>
              </a:rPr>
              <a:t>Train the Trainer/Assessors </a:t>
            </a:r>
            <a:r>
              <a:rPr lang="en-US" sz="1000" dirty="0" smtClean="0">
                <a:latin typeface="Tw Cen MT" panose="020B0602020104020603" pitchFamily="34" charset="0"/>
              </a:rPr>
              <a:t>programs</a:t>
            </a:r>
            <a:r>
              <a:rPr lang="en-US" sz="1000" dirty="0">
                <a:latin typeface="Tw Cen MT" panose="020B0602020104020603" pitchFamily="34" charset="0"/>
              </a:rPr>
              <a:t> against the target of </a:t>
            </a:r>
            <a:r>
              <a:rPr lang="en-US" sz="1000" dirty="0" smtClean="0">
                <a:latin typeface="Tw Cen MT" panose="020B0602020104020603" pitchFamily="34" charset="0"/>
              </a:rPr>
              <a:t>88 trainers and assessors until </a:t>
            </a:r>
            <a:r>
              <a:rPr lang="en-US" sz="1000" dirty="0">
                <a:latin typeface="Tw Cen MT" panose="020B0602020104020603" pitchFamily="34" charset="0"/>
              </a:rPr>
              <a:t>2018.</a:t>
            </a: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P1-134</a:t>
            </a:r>
            <a:endParaRPr lang="ms-MY" sz="2800" dirty="0">
              <a:solidFill>
                <a:schemeClr val="bg1"/>
              </a:solidFill>
            </a:endParaRPr>
          </a:p>
        </p:txBody>
      </p:sp>
      <p:sp>
        <p:nvSpPr>
          <p:cNvPr id="15" name="TextBox 14"/>
          <p:cNvSpPr txBox="1"/>
          <p:nvPr/>
        </p:nvSpPr>
        <p:spPr>
          <a:xfrm>
            <a:off x="0" y="4550173"/>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3487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614179469"/>
              </p:ext>
            </p:extLst>
          </p:nvPr>
        </p:nvGraphicFramePr>
        <p:xfrm>
          <a:off x="1146875" y="6153099"/>
          <a:ext cx="4638915" cy="1280160"/>
        </p:xfrm>
        <a:graphic>
          <a:graphicData uri="http://schemas.openxmlformats.org/drawingml/2006/table">
            <a:tbl>
              <a:tblPr firstRow="1" bandRow="1">
                <a:tableStyleId>{5940675A-B579-460E-94D1-54222C63F5DA}</a:tableStyleId>
              </a:tblPr>
              <a:tblGrid>
                <a:gridCol w="2572280">
                  <a:extLst>
                    <a:ext uri="{9D8B030D-6E8A-4147-A177-3AD203B41FA5}">
                      <a16:colId xmlns:a16="http://schemas.microsoft.com/office/drawing/2014/main" val="116348213"/>
                    </a:ext>
                  </a:extLst>
                </a:gridCol>
                <a:gridCol w="702656">
                  <a:extLst>
                    <a:ext uri="{9D8B030D-6E8A-4147-A177-3AD203B41FA5}">
                      <a16:colId xmlns:a16="http://schemas.microsoft.com/office/drawing/2014/main" val="4144450284"/>
                    </a:ext>
                  </a:extLst>
                </a:gridCol>
                <a:gridCol w="671656">
                  <a:extLst>
                    <a:ext uri="{9D8B030D-6E8A-4147-A177-3AD203B41FA5}">
                      <a16:colId xmlns:a16="http://schemas.microsoft.com/office/drawing/2014/main" val="6907037"/>
                    </a:ext>
                  </a:extLst>
                </a:gridCol>
                <a:gridCol w="692323">
                  <a:extLst>
                    <a:ext uri="{9D8B030D-6E8A-4147-A177-3AD203B41FA5}">
                      <a16:colId xmlns:a16="http://schemas.microsoft.com/office/drawing/2014/main" val="20003"/>
                    </a:ext>
                  </a:extLst>
                </a:gridCol>
              </a:tblGrid>
              <a:tr h="239824">
                <a:tc>
                  <a:txBody>
                    <a:bodyPr/>
                    <a:lstStyle/>
                    <a:p>
                      <a:pPr algn="ctr"/>
                      <a:r>
                        <a:rPr lang="en-US" sz="900" b="1" dirty="0" smtClean="0">
                          <a:solidFill>
                            <a:schemeClr val="tx1"/>
                          </a:solidFill>
                          <a:latin typeface="Tw Cen MT" pitchFamily="34" charset="0"/>
                        </a:rPr>
                        <a:t>TYPE</a:t>
                      </a:r>
                      <a:r>
                        <a:rPr lang="en-US" sz="900" b="1" baseline="0" dirty="0" smtClean="0">
                          <a:solidFill>
                            <a:schemeClr val="tx1"/>
                          </a:solidFill>
                          <a:latin typeface="Tw Cen MT" pitchFamily="34" charset="0"/>
                        </a:rPr>
                        <a:t> OF DOCUMENTS</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rgbClr val="FF0000"/>
                          </a:solidFill>
                          <a:latin typeface="Tw Cen MT" pitchFamily="34" charset="0"/>
                        </a:rPr>
                        <a:t>2018</a:t>
                      </a:r>
                    </a:p>
                    <a:p>
                      <a:pPr algn="ctr"/>
                      <a:r>
                        <a:rPr lang="en-US" sz="900" b="1" dirty="0" smtClean="0">
                          <a:solidFill>
                            <a:srgbClr val="FF0000"/>
                          </a:solidFill>
                          <a:latin typeface="Tw Cen MT" pitchFamily="34" charset="0"/>
                        </a:rPr>
                        <a:t>(Q3)</a:t>
                      </a:r>
                      <a:endParaRPr lang="en-MY" sz="900" b="1" dirty="0">
                        <a:solidFill>
                          <a:srgbClr val="FF0000"/>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6502">
                <a:tc>
                  <a:txBody>
                    <a:bodyPr/>
                    <a:lstStyle/>
                    <a:p>
                      <a:r>
                        <a:rPr lang="en-US" sz="900" dirty="0" smtClean="0">
                          <a:solidFill>
                            <a:schemeClr val="tx1"/>
                          </a:solidFill>
                          <a:latin typeface="Tw Cen MT" pitchFamily="34" charset="0"/>
                        </a:rPr>
                        <a:t>Competency</a:t>
                      </a:r>
                      <a:r>
                        <a:rPr lang="en-US" sz="900" baseline="0" dirty="0" smtClean="0">
                          <a:solidFill>
                            <a:schemeClr val="tx1"/>
                          </a:solidFill>
                          <a:latin typeface="Tw Cen MT" pitchFamily="34" charset="0"/>
                        </a:rPr>
                        <a:t> Standards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 N/A -</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17</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3</a:t>
                      </a:r>
                      <a:endParaRPr lang="en-MY" sz="900" dirty="0">
                        <a:solidFill>
                          <a:srgbClr val="FF0000"/>
                        </a:solidFill>
                        <a:latin typeface="Tw Cen MT" pitchFamily="34" charset="0"/>
                      </a:endParaRPr>
                    </a:p>
                  </a:txBody>
                  <a:tcPr/>
                </a:tc>
                <a:extLst>
                  <a:ext uri="{0D108BD9-81ED-4DB2-BD59-A6C34878D82A}">
                    <a16:rowId xmlns:a16="http://schemas.microsoft.com/office/drawing/2014/main" val="4191234108"/>
                  </a:ext>
                </a:extLst>
              </a:tr>
              <a:tr h="202849">
                <a:tc>
                  <a:txBody>
                    <a:bodyPr/>
                    <a:lstStyle/>
                    <a:p>
                      <a:r>
                        <a:rPr lang="en-US" sz="900" dirty="0" smtClean="0">
                          <a:solidFill>
                            <a:schemeClr val="tx1"/>
                          </a:solidFill>
                          <a:latin typeface="Tw Cen MT" pitchFamily="34" charset="0"/>
                        </a:rPr>
                        <a:t>Training</a:t>
                      </a:r>
                      <a:r>
                        <a:rPr lang="en-US" sz="900" baseline="0" dirty="0" smtClean="0">
                          <a:solidFill>
                            <a:schemeClr val="tx1"/>
                          </a:solidFill>
                          <a:latin typeface="Tw Cen MT" pitchFamily="34" charset="0"/>
                        </a:rPr>
                        <a:t> Modules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 N/A -</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4</a:t>
                      </a:r>
                      <a:endParaRPr lang="en-MY" sz="900" dirty="0">
                        <a:solidFill>
                          <a:srgbClr val="FF0000"/>
                        </a:solidFill>
                        <a:latin typeface="Tw Cen MT" pitchFamily="34" charset="0"/>
                      </a:endParaRPr>
                    </a:p>
                  </a:txBody>
                  <a:tcPr/>
                </a:tc>
                <a:extLst>
                  <a:ext uri="{0D108BD9-81ED-4DB2-BD59-A6C34878D82A}">
                    <a16:rowId xmlns:a16="http://schemas.microsoft.com/office/drawing/2014/main" val="1189555230"/>
                  </a:ext>
                </a:extLst>
              </a:tr>
              <a:tr h="146502">
                <a:tc>
                  <a:txBody>
                    <a:bodyPr/>
                    <a:lstStyle/>
                    <a:p>
                      <a:r>
                        <a:rPr lang="en-US" sz="900" dirty="0" smtClean="0">
                          <a:solidFill>
                            <a:schemeClr val="tx1"/>
                          </a:solidFill>
                          <a:latin typeface="Tw Cen MT" pitchFamily="34" charset="0"/>
                        </a:rPr>
                        <a:t>Assessment</a:t>
                      </a:r>
                      <a:r>
                        <a:rPr lang="en-US" sz="900" baseline="0" dirty="0" smtClean="0">
                          <a:solidFill>
                            <a:schemeClr val="tx1"/>
                          </a:solidFill>
                          <a:latin typeface="Tw Cen MT" pitchFamily="34" charset="0"/>
                        </a:rPr>
                        <a:t> Questions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 N/A -</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81</a:t>
                      </a:r>
                      <a:endParaRPr lang="en-MY" sz="900" dirty="0">
                        <a:solidFill>
                          <a:schemeClr val="tx1"/>
                        </a:solidFill>
                        <a:latin typeface="Tw Cen MT" pitchFamily="34" charset="0"/>
                      </a:endParaRPr>
                    </a:p>
                  </a:txBody>
                  <a:tcPr/>
                </a:tc>
                <a:tc>
                  <a:txBody>
                    <a:bodyPr/>
                    <a:lstStyle/>
                    <a:p>
                      <a:pPr algn="ctr"/>
                      <a:r>
                        <a:rPr lang="en-US" sz="900" dirty="0" smtClean="0">
                          <a:solidFill>
                            <a:srgbClr val="FF0000"/>
                          </a:solidFill>
                          <a:latin typeface="Tw Cen MT" pitchFamily="34" charset="0"/>
                        </a:rPr>
                        <a:t>34</a:t>
                      </a:r>
                      <a:endParaRPr lang="en-MY" sz="900" dirty="0">
                        <a:solidFill>
                          <a:srgbClr val="FF0000"/>
                        </a:solidFill>
                        <a:latin typeface="Tw Cen MT" pitchFamily="34" charset="0"/>
                      </a:endParaRPr>
                    </a:p>
                  </a:txBody>
                  <a:tcPr/>
                </a:tc>
                <a:extLst>
                  <a:ext uri="{0D108BD9-81ED-4DB2-BD59-A6C34878D82A}">
                    <a16:rowId xmlns:a16="http://schemas.microsoft.com/office/drawing/2014/main" val="4235690344"/>
                  </a:ext>
                </a:extLst>
              </a:tr>
              <a:tr h="146502">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 N/A -</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116</a:t>
                      </a:r>
                      <a:endParaRPr lang="en-MY" sz="900" b="1" dirty="0">
                        <a:solidFill>
                          <a:schemeClr val="tx1"/>
                        </a:solidFill>
                        <a:latin typeface="Tw Cen MT" pitchFamily="34" charset="0"/>
                      </a:endParaRPr>
                    </a:p>
                  </a:txBody>
                  <a:tcPr anchor="ctr"/>
                </a:tc>
                <a:tc>
                  <a:txBody>
                    <a:bodyPr/>
                    <a:lstStyle/>
                    <a:p>
                      <a:pPr algn="ctr"/>
                      <a:r>
                        <a:rPr lang="en-US" sz="900" b="1" dirty="0" smtClean="0">
                          <a:solidFill>
                            <a:srgbClr val="FF0000"/>
                          </a:solidFill>
                          <a:latin typeface="Tw Cen MT" pitchFamily="34" charset="0"/>
                        </a:rPr>
                        <a:t>41</a:t>
                      </a:r>
                      <a:endParaRPr lang="en-MY" sz="900" b="1" dirty="0">
                        <a:solidFill>
                          <a:srgbClr val="FF0000"/>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423585288"/>
              </p:ext>
            </p:extLst>
          </p:nvPr>
        </p:nvGraphicFramePr>
        <p:xfrm>
          <a:off x="1149227" y="8171792"/>
          <a:ext cx="4618717" cy="1051560"/>
        </p:xfrm>
        <a:graphic>
          <a:graphicData uri="http://schemas.openxmlformats.org/drawingml/2006/table">
            <a:tbl>
              <a:tblPr firstRow="1" bandRow="1">
                <a:tableStyleId>{5940675A-B579-460E-94D1-54222C63F5DA}</a:tableStyleId>
              </a:tblPr>
              <a:tblGrid>
                <a:gridCol w="2632474">
                  <a:extLst>
                    <a:ext uri="{9D8B030D-6E8A-4147-A177-3AD203B41FA5}">
                      <a16:colId xmlns:a16="http://schemas.microsoft.com/office/drawing/2014/main" val="116348213"/>
                    </a:ext>
                  </a:extLst>
                </a:gridCol>
                <a:gridCol w="632373">
                  <a:extLst>
                    <a:ext uri="{9D8B030D-6E8A-4147-A177-3AD203B41FA5}">
                      <a16:colId xmlns:a16="http://schemas.microsoft.com/office/drawing/2014/main" val="4144450284"/>
                    </a:ext>
                  </a:extLst>
                </a:gridCol>
                <a:gridCol w="688852">
                  <a:extLst>
                    <a:ext uri="{9D8B030D-6E8A-4147-A177-3AD203B41FA5}">
                      <a16:colId xmlns:a16="http://schemas.microsoft.com/office/drawing/2014/main" val="6907037"/>
                    </a:ext>
                  </a:extLst>
                </a:gridCol>
                <a:gridCol w="665018">
                  <a:extLst>
                    <a:ext uri="{9D8B030D-6E8A-4147-A177-3AD203B41FA5}">
                      <a16:colId xmlns:a16="http://schemas.microsoft.com/office/drawing/2014/main" val="20003"/>
                    </a:ext>
                  </a:extLst>
                </a:gridCol>
              </a:tblGrid>
              <a:tr h="123963">
                <a:tc>
                  <a:txBody>
                    <a:bodyPr/>
                    <a:lstStyle/>
                    <a:p>
                      <a:pPr algn="ctr"/>
                      <a:r>
                        <a:rPr lang="en-US" sz="900" b="1" dirty="0" smtClean="0">
                          <a:solidFill>
                            <a:schemeClr val="tx1"/>
                          </a:solidFill>
                          <a:latin typeface="Tw Cen MT" pitchFamily="34" charset="0"/>
                        </a:rPr>
                        <a:t>TRAINER/ASSESSOR</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rgbClr val="FF0000"/>
                          </a:solidFill>
                          <a:latin typeface="Tw Cen MT" pitchFamily="34" charset="0"/>
                        </a:rPr>
                        <a:t>2018</a:t>
                      </a:r>
                    </a:p>
                    <a:p>
                      <a:pPr algn="ctr"/>
                      <a:r>
                        <a:rPr lang="en-US" sz="900" b="1" dirty="0" smtClean="0">
                          <a:solidFill>
                            <a:srgbClr val="FF0000"/>
                          </a:solidFill>
                          <a:latin typeface="Tw Cen MT" pitchFamily="34" charset="0"/>
                        </a:rPr>
                        <a:t>(Q3)</a:t>
                      </a:r>
                      <a:endParaRPr lang="en-MY" sz="900" b="1" dirty="0">
                        <a:solidFill>
                          <a:srgbClr val="FF0000"/>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6502">
                <a:tc>
                  <a:txBody>
                    <a:bodyPr/>
                    <a:lstStyle/>
                    <a:p>
                      <a:r>
                        <a:rPr lang="en-US" sz="900" dirty="0" smtClean="0">
                          <a:solidFill>
                            <a:schemeClr val="tx1"/>
                          </a:solidFill>
                          <a:latin typeface="Tw Cen MT" pitchFamily="34" charset="0"/>
                        </a:rPr>
                        <a:t>Trainer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 N/A -</a:t>
                      </a:r>
                      <a:endParaRPr lang="en-MY" sz="900" dirty="0">
                        <a:solidFill>
                          <a:schemeClr val="tx1"/>
                        </a:solidFill>
                        <a:latin typeface="Tw Cen MT" pitchFamily="34" charset="0"/>
                      </a:endParaRPr>
                    </a:p>
                  </a:txBody>
                  <a:tcPr/>
                </a:tc>
                <a:tc rowSpan="2">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92</a:t>
                      </a:r>
                      <a:endParaRPr lang="en-MY" sz="900" b="1" dirty="0">
                        <a:solidFill>
                          <a:schemeClr val="tx1"/>
                        </a:solidFill>
                        <a:latin typeface="Tw Cen MT" pitchFamily="34" charset="0"/>
                      </a:endParaRPr>
                    </a:p>
                  </a:txBody>
                  <a:tcPr/>
                </a:tc>
                <a:tc rowSpan="2">
                  <a:txBody>
                    <a:bodyPr/>
                    <a:lstStyle/>
                    <a:p>
                      <a:pPr algn="ctr"/>
                      <a:endParaRPr lang="en-US" sz="900" b="0" dirty="0" smtClean="0">
                        <a:solidFill>
                          <a:srgbClr val="FF0000"/>
                        </a:solidFill>
                        <a:latin typeface="Tw Cen MT" pitchFamily="34" charset="0"/>
                      </a:endParaRPr>
                    </a:p>
                    <a:p>
                      <a:pPr algn="ctr"/>
                      <a:r>
                        <a:rPr lang="en-US" sz="900" b="0" dirty="0" smtClean="0">
                          <a:solidFill>
                            <a:srgbClr val="FF0000"/>
                          </a:solidFill>
                          <a:latin typeface="Tw Cen MT" pitchFamily="34" charset="0"/>
                        </a:rPr>
                        <a:t>90</a:t>
                      </a:r>
                      <a:endParaRPr lang="en-MY" sz="900" b="0" dirty="0">
                        <a:solidFill>
                          <a:srgbClr val="FF0000"/>
                        </a:solidFill>
                        <a:latin typeface="Tw Cen MT" pitchFamily="34" charset="0"/>
                      </a:endParaRPr>
                    </a:p>
                  </a:txBody>
                  <a:tcPr/>
                </a:tc>
                <a:extLst>
                  <a:ext uri="{0D108BD9-81ED-4DB2-BD59-A6C34878D82A}">
                    <a16:rowId xmlns:a16="http://schemas.microsoft.com/office/drawing/2014/main" val="4191234108"/>
                  </a:ext>
                </a:extLst>
              </a:tr>
              <a:tr h="202849">
                <a:tc>
                  <a:txBody>
                    <a:bodyPr/>
                    <a:lstStyle/>
                    <a:p>
                      <a:r>
                        <a:rPr lang="en-US" sz="900" dirty="0" smtClean="0">
                          <a:solidFill>
                            <a:schemeClr val="tx1"/>
                          </a:solidFill>
                          <a:latin typeface="Tw Cen MT" pitchFamily="34" charset="0"/>
                        </a:rPr>
                        <a:t>Assessor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 N/A -</a:t>
                      </a:r>
                      <a:endParaRPr lang="en-MY" sz="900" dirty="0">
                        <a:solidFill>
                          <a:schemeClr val="tx1"/>
                        </a:solidFill>
                        <a:latin typeface="Tw Cen MT" pitchFamily="34" charset="0"/>
                      </a:endParaRPr>
                    </a:p>
                  </a:txBody>
                  <a:tcPr/>
                </a:tc>
                <a:tc vMerge="1">
                  <a:txBody>
                    <a:bodyPr/>
                    <a:lstStyle/>
                    <a:p>
                      <a:endParaRPr lang="en-MY" sz="1050" dirty="0"/>
                    </a:p>
                  </a:txBody>
                  <a:tcPr/>
                </a:tc>
                <a:tc vMerge="1">
                  <a:txBody>
                    <a:bodyPr/>
                    <a:lstStyle/>
                    <a:p>
                      <a:endParaRPr lang="en-MY"/>
                    </a:p>
                  </a:txBody>
                  <a:tcPr/>
                </a:tc>
                <a:extLst>
                  <a:ext uri="{0D108BD9-81ED-4DB2-BD59-A6C34878D82A}">
                    <a16:rowId xmlns:a16="http://schemas.microsoft.com/office/drawing/2014/main" val="1189555230"/>
                  </a:ext>
                </a:extLst>
              </a:tr>
              <a:tr h="146502">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 N/A -</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92</a:t>
                      </a:r>
                      <a:endParaRPr lang="en-MY" sz="900" b="1" dirty="0">
                        <a:solidFill>
                          <a:schemeClr val="tx1"/>
                        </a:solidFill>
                        <a:latin typeface="Tw Cen MT" pitchFamily="34" charset="0"/>
                      </a:endParaRPr>
                    </a:p>
                  </a:txBody>
                  <a:tcPr anchor="ctr"/>
                </a:tc>
                <a:tc>
                  <a:txBody>
                    <a:bodyPr/>
                    <a:lstStyle/>
                    <a:p>
                      <a:pPr algn="ctr"/>
                      <a:r>
                        <a:rPr lang="en-US" sz="900" b="1" dirty="0" smtClean="0">
                          <a:solidFill>
                            <a:srgbClr val="FF0000"/>
                          </a:solidFill>
                          <a:latin typeface="Tw Cen MT" pitchFamily="34" charset="0"/>
                        </a:rPr>
                        <a:t>90</a:t>
                      </a:r>
                      <a:endParaRPr lang="en-MY" sz="900" b="1" dirty="0">
                        <a:solidFill>
                          <a:srgbClr val="FF0000"/>
                        </a:solidFill>
                        <a:latin typeface="Tw Cen MT"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44505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19000</TotalTime>
  <Words>2837</Words>
  <Application>Microsoft Office PowerPoint</Application>
  <PresentationFormat>A4 Paper (210x297 mm)</PresentationFormat>
  <Paragraphs>757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cp:lastModifiedBy>
  <cp:revision>445</cp:revision>
  <cp:lastPrinted>2018-04-20T01:50:18Z</cp:lastPrinted>
  <dcterms:created xsi:type="dcterms:W3CDTF">2017-12-19T05:02:18Z</dcterms:created>
  <dcterms:modified xsi:type="dcterms:W3CDTF">2018-11-23T02:10:43Z</dcterms:modified>
</cp:coreProperties>
</file>