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32" r:id="rId2"/>
    <p:sldId id="333" r:id="rId3"/>
    <p:sldId id="334" r:id="rId4"/>
    <p:sldId id="335" r:id="rId5"/>
    <p:sldId id="336" r:id="rId6"/>
    <p:sldId id="337" r:id="rId7"/>
    <p:sldId id="338" r:id="rId8"/>
    <p:sldId id="339" r:id="rId9"/>
  </p:sldIdLst>
  <p:sldSz cx="6858000" cy="9906000" type="A4"/>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guide id="3" pos="26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008080"/>
    <a:srgbClr val="339933"/>
    <a:srgbClr val="009900"/>
    <a:srgbClr val="008000"/>
    <a:srgbClr val="FF3300"/>
    <a:srgbClr val="356A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2941" autoAdjust="0"/>
    <p:restoredTop sz="94660"/>
  </p:normalViewPr>
  <p:slideViewPr>
    <p:cSldViewPr snapToGrid="0" showGuides="1">
      <p:cViewPr varScale="1">
        <p:scale>
          <a:sx n="62" d="100"/>
          <a:sy n="62" d="100"/>
        </p:scale>
        <p:origin x="1836" y="102"/>
      </p:cViewPr>
      <p:guideLst>
        <p:guide orient="horz" pos="3120"/>
        <p:guide pos="2160"/>
        <p:guide pos="26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09/11/2018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9047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09/11/2018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8431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09/11/2018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8387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09/11/2018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62412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CADDCD-F0B0-4023-B01F-2161B4D109FB}" type="datetimeFigureOut">
              <a:rPr lang="ms-MY" smtClean="0"/>
              <a:pPr/>
              <a:t>09/11/2018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37269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CADDCD-F0B0-4023-B01F-2161B4D109FB}" type="datetimeFigureOut">
              <a:rPr lang="ms-MY" smtClean="0"/>
              <a:pPr/>
              <a:t>09/11/2018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268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CADDCD-F0B0-4023-B01F-2161B4D109FB}" type="datetimeFigureOut">
              <a:rPr lang="ms-MY" smtClean="0"/>
              <a:pPr/>
              <a:t>09/11/2018</a:t>
            </a:fld>
            <a:endParaRPr lang="ms-MY"/>
          </a:p>
        </p:txBody>
      </p:sp>
      <p:sp>
        <p:nvSpPr>
          <p:cNvPr id="8" name="Footer Placeholder 7"/>
          <p:cNvSpPr>
            <a:spLocks noGrp="1"/>
          </p:cNvSpPr>
          <p:nvPr>
            <p:ph type="ftr" sz="quarter" idx="11"/>
          </p:nvPr>
        </p:nvSpPr>
        <p:spPr/>
        <p:txBody>
          <a:bodyPr/>
          <a:lstStyle/>
          <a:p>
            <a:endParaRPr lang="ms-MY"/>
          </a:p>
        </p:txBody>
      </p:sp>
      <p:sp>
        <p:nvSpPr>
          <p:cNvPr id="9" name="Slide Number Placeholder 8"/>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2811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CADDCD-F0B0-4023-B01F-2161B4D109FB}" type="datetimeFigureOut">
              <a:rPr lang="ms-MY" smtClean="0"/>
              <a:pPr/>
              <a:t>09/11/2018</a:t>
            </a:fld>
            <a:endParaRPr lang="ms-MY"/>
          </a:p>
        </p:txBody>
      </p:sp>
      <p:sp>
        <p:nvSpPr>
          <p:cNvPr id="4" name="Footer Placeholder 3"/>
          <p:cNvSpPr>
            <a:spLocks noGrp="1"/>
          </p:cNvSpPr>
          <p:nvPr>
            <p:ph type="ftr" sz="quarter" idx="11"/>
          </p:nvPr>
        </p:nvSpPr>
        <p:spPr/>
        <p:txBody>
          <a:bodyPr/>
          <a:lstStyle/>
          <a:p>
            <a:endParaRPr lang="ms-MY"/>
          </a:p>
        </p:txBody>
      </p:sp>
      <p:sp>
        <p:nvSpPr>
          <p:cNvPr id="5" name="Slide Number Placeholder 4"/>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29604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ADDCD-F0B0-4023-B01F-2161B4D109FB}" type="datetimeFigureOut">
              <a:rPr lang="ms-MY" smtClean="0"/>
              <a:pPr/>
              <a:t>09/11/2018</a:t>
            </a:fld>
            <a:endParaRPr lang="ms-MY"/>
          </a:p>
        </p:txBody>
      </p:sp>
      <p:sp>
        <p:nvSpPr>
          <p:cNvPr id="3" name="Footer Placeholder 2"/>
          <p:cNvSpPr>
            <a:spLocks noGrp="1"/>
          </p:cNvSpPr>
          <p:nvPr>
            <p:ph type="ftr" sz="quarter" idx="11"/>
          </p:nvPr>
        </p:nvSpPr>
        <p:spPr/>
        <p:txBody>
          <a:bodyPr/>
          <a:lstStyle/>
          <a:p>
            <a:endParaRPr lang="ms-MY"/>
          </a:p>
        </p:txBody>
      </p:sp>
      <p:sp>
        <p:nvSpPr>
          <p:cNvPr id="4" name="Slide Number Placeholder 3"/>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74708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09/11/2018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66703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09/11/2018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97764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ACADDCD-F0B0-4023-B01F-2161B4D109FB}" type="datetimeFigureOut">
              <a:rPr lang="ms-MY" smtClean="0"/>
              <a:pPr/>
              <a:t>09/11/2018</a:t>
            </a:fld>
            <a:endParaRPr lang="ms-MY"/>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ms-MY"/>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EB9B8DE-906F-438B-A45B-5C9B1DA7FB74}" type="slidenum">
              <a:rPr lang="ms-MY" smtClean="0"/>
              <a:pPr/>
              <a:t>‹#›</a:t>
            </a:fld>
            <a:endParaRPr lang="ms-MY"/>
          </a:p>
        </p:txBody>
      </p:sp>
    </p:spTree>
    <p:extLst>
      <p:ext uri="{BB962C8B-B14F-4D97-AF65-F5344CB8AC3E}">
        <p14:creationId xmlns:p14="http://schemas.microsoft.com/office/powerpoint/2010/main" val="1447131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427012"/>
            <a:ext cx="6857999" cy="6455210"/>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34520"/>
          <a:ext cx="4763388" cy="13228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7,500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contractors trained under Continuous Contractor Development Programme (CCD) per year (total of 37,500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3494621"/>
            <a:ext cx="6864535" cy="1246495"/>
          </a:xfrm>
          <a:prstGeom prst="rect">
            <a:avLst/>
          </a:prstGeom>
          <a:noFill/>
        </p:spPr>
        <p:txBody>
          <a:bodyPr wrap="square" rtlCol="0">
            <a:spAutoFit/>
          </a:bodyPr>
          <a:lstStyle/>
          <a:p>
            <a:r>
              <a:rPr lang="en-US" sz="1000" dirty="0" smtClean="0">
                <a:latin typeface="Tw Cen MT" panose="020B0602020104020603" pitchFamily="34" charset="0"/>
              </a:rPr>
              <a:t>This KPI is under the purview of IWG14.</a:t>
            </a:r>
          </a:p>
          <a:p>
            <a:endParaRPr lang="en-US" sz="500" dirty="0" smtClean="0">
              <a:latin typeface="Tw Cen MT" panose="020B0602020104020603" pitchFamily="34" charset="0"/>
            </a:endParaRPr>
          </a:p>
          <a:p>
            <a:r>
              <a:rPr lang="en-US" sz="1000" dirty="0" err="1" smtClean="0">
                <a:latin typeface="Tw Cen MT" panose="020B0602020104020603" pitchFamily="34" charset="0"/>
              </a:rPr>
              <a:t>Bumiputera</a:t>
            </a:r>
            <a:r>
              <a:rPr lang="en-US" sz="1000" dirty="0" smtClean="0">
                <a:latin typeface="Tw Cen MT" panose="020B0602020104020603" pitchFamily="34" charset="0"/>
              </a:rPr>
              <a:t> contractors are required to be </a:t>
            </a:r>
            <a:r>
              <a:rPr lang="en-MY" sz="1000" dirty="0">
                <a:latin typeface="Tw Cen MT" panose="020B0602020104020603" pitchFamily="34" charset="0"/>
              </a:rPr>
              <a:t>trained under Continuous Contractor Development Programme (CCD</a:t>
            </a:r>
            <a:r>
              <a:rPr lang="en-MY" sz="1000" dirty="0" smtClean="0">
                <a:latin typeface="Tw Cen MT" panose="020B0602020104020603" pitchFamily="34" charset="0"/>
              </a:rPr>
              <a:t>) in the areas of technical, managerial and financial. Each training day represents 10 CCD points and a maximum of 40 CCD points are awarded for training of more than 4 days. These CCD points are essential for renewal of contractor’s registration. </a:t>
            </a:r>
          </a:p>
          <a:p>
            <a:endParaRPr lang="en-MY" sz="1000" dirty="0" smtClean="0">
              <a:latin typeface="Tw Cen MT" panose="020B0602020104020603" pitchFamily="34" charset="0"/>
            </a:endParaRPr>
          </a:p>
          <a:p>
            <a:r>
              <a:rPr lang="en-US" sz="1000" dirty="0" smtClean="0">
                <a:latin typeface="Tw Cen MT" panose="020B0602020104020603" pitchFamily="34" charset="0"/>
              </a:rPr>
              <a:t>As of Q3 2018, the following statistic were recorded for </a:t>
            </a:r>
            <a:r>
              <a:rPr lang="en-US" sz="1000" dirty="0" err="1" smtClean="0">
                <a:latin typeface="Tw Cen MT" panose="020B0602020104020603" pitchFamily="34" charset="0"/>
              </a:rPr>
              <a:t>Bumiputera</a:t>
            </a:r>
            <a:r>
              <a:rPr lang="en-US" sz="1000" dirty="0" smtClean="0">
                <a:latin typeface="Tw Cen MT" panose="020B0602020104020603" pitchFamily="34" charset="0"/>
              </a:rPr>
              <a:t> Contractors trained under CCD :</a:t>
            </a:r>
            <a:endParaRPr lang="en-MY" sz="1000" dirty="0">
              <a:latin typeface="Tw Cen MT" panose="020B0602020104020603" pitchFamily="34" charset="0"/>
            </a:endParaRPr>
          </a:p>
          <a:p>
            <a:endParaRPr lang="en-US"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P6-088</a:t>
            </a:r>
            <a:endParaRPr lang="ms-MY" sz="2800" dirty="0">
              <a:solidFill>
                <a:schemeClr val="bg1"/>
              </a:solidFill>
            </a:endParaRPr>
          </a:p>
        </p:txBody>
      </p:sp>
      <p:sp>
        <p:nvSpPr>
          <p:cNvPr id="15" name="TextBox 14"/>
          <p:cNvSpPr txBox="1"/>
          <p:nvPr/>
        </p:nvSpPr>
        <p:spPr>
          <a:xfrm>
            <a:off x="0" y="322742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625888341"/>
              </p:ext>
            </p:extLst>
          </p:nvPr>
        </p:nvGraphicFramePr>
        <p:xfrm>
          <a:off x="2" y="2063918"/>
          <a:ext cx="6858000" cy="1143306"/>
        </p:xfrm>
        <a:graphic>
          <a:graphicData uri="http://schemas.openxmlformats.org/drawingml/2006/table">
            <a:tbl>
              <a:tblPr firstRow="1" bandRow="1">
                <a:tableStyleId>{5C22544A-7EE6-4342-B048-85BDC9FD1C3A}</a:tableStyleId>
              </a:tblPr>
              <a:tblGrid>
                <a:gridCol w="1392863">
                  <a:extLst>
                    <a:ext uri="{9D8B030D-6E8A-4147-A177-3AD203B41FA5}">
                      <a16:colId xmlns:a16="http://schemas.microsoft.com/office/drawing/2014/main" val="2124581660"/>
                    </a:ext>
                  </a:extLst>
                </a:gridCol>
                <a:gridCol w="1360968">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720867">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under CCD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under CCD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under CCD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under CCD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under CCD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807875103"/>
              </p:ext>
            </p:extLst>
          </p:nvPr>
        </p:nvGraphicFramePr>
        <p:xfrm>
          <a:off x="119274" y="4635906"/>
          <a:ext cx="6615481" cy="3886200"/>
        </p:xfrm>
        <a:graphic>
          <a:graphicData uri="http://schemas.openxmlformats.org/drawingml/2006/table">
            <a:tbl>
              <a:tblPr firstRow="1" bandRow="1">
                <a:tableStyleId>{5C22544A-7EE6-4342-B048-85BDC9FD1C3A}</a:tableStyleId>
              </a:tblPr>
              <a:tblGrid>
                <a:gridCol w="633429">
                  <a:extLst>
                    <a:ext uri="{9D8B030D-6E8A-4147-A177-3AD203B41FA5}">
                      <a16:colId xmlns:a16="http://schemas.microsoft.com/office/drawing/2014/main" val="3366137138"/>
                    </a:ext>
                  </a:extLst>
                </a:gridCol>
                <a:gridCol w="2670878">
                  <a:extLst>
                    <a:ext uri="{9D8B030D-6E8A-4147-A177-3AD203B41FA5}">
                      <a16:colId xmlns:a16="http://schemas.microsoft.com/office/drawing/2014/main" val="116348213"/>
                    </a:ext>
                  </a:extLst>
                </a:gridCol>
                <a:gridCol w="1016572">
                  <a:extLst>
                    <a:ext uri="{9D8B030D-6E8A-4147-A177-3AD203B41FA5}">
                      <a16:colId xmlns:a16="http://schemas.microsoft.com/office/drawing/2014/main" val="4144450284"/>
                    </a:ext>
                  </a:extLst>
                </a:gridCol>
                <a:gridCol w="1147301">
                  <a:extLst>
                    <a:ext uri="{9D8B030D-6E8A-4147-A177-3AD203B41FA5}">
                      <a16:colId xmlns:a16="http://schemas.microsoft.com/office/drawing/2014/main" val="6907037"/>
                    </a:ext>
                  </a:extLst>
                </a:gridCol>
                <a:gridCol w="1147301">
                  <a:extLst>
                    <a:ext uri="{9D8B030D-6E8A-4147-A177-3AD203B41FA5}">
                      <a16:colId xmlns:a16="http://schemas.microsoft.com/office/drawing/2014/main" val="20004"/>
                    </a:ext>
                  </a:extLst>
                </a:gridCol>
              </a:tblGrid>
              <a:tr h="189157">
                <a:tc rowSpan="2">
                  <a:txBody>
                    <a:bodyPr/>
                    <a:lstStyle/>
                    <a:p>
                      <a:pPr algn="ctr"/>
                      <a:r>
                        <a:rPr lang="en-US" sz="900" kern="1200" dirty="0" smtClean="0">
                          <a:solidFill>
                            <a:schemeClr val="tx1"/>
                          </a:solidFill>
                          <a:latin typeface="Tw Cen MT" pitchFamily="34" charset="0"/>
                          <a:ea typeface="+mn-ea"/>
                          <a:cs typeface="+mn-cs"/>
                        </a:rPr>
                        <a:t>NO</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itchFamily="34" charset="0"/>
                          <a:ea typeface="+mn-ea"/>
                          <a:cs typeface="+mn-cs"/>
                        </a:rPr>
                        <a:t>STATE</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sz="900" dirty="0" smtClean="0">
                          <a:solidFill>
                            <a:schemeClr val="tx1"/>
                          </a:solidFill>
                          <a:latin typeface="Tw Cen MT" pitchFamily="34" charset="0"/>
                        </a:rPr>
                        <a:t>BUMIPUTERA</a:t>
                      </a:r>
                      <a:r>
                        <a:rPr lang="en-US" sz="900" baseline="0" dirty="0" smtClean="0">
                          <a:solidFill>
                            <a:schemeClr val="tx1"/>
                          </a:solidFill>
                          <a:latin typeface="Tw Cen MT" pitchFamily="34" charset="0"/>
                        </a:rPr>
                        <a:t> CONTRACTORS TRAINED</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91802757"/>
                  </a:ext>
                </a:extLst>
              </a:tr>
              <a:tr h="189157">
                <a:tc vMerge="1">
                  <a:txBody>
                    <a:bodyPr/>
                    <a:lstStyle/>
                    <a:p>
                      <a:endParaRPr lang="en-MY"/>
                    </a:p>
                  </a:txBody>
                  <a:tcPr/>
                </a:tc>
                <a:tc v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kern="1200" dirty="0" smtClean="0">
                          <a:solidFill>
                            <a:schemeClr val="tx1"/>
                          </a:solidFill>
                          <a:latin typeface="Tw Cen MT" pitchFamily="34" charset="0"/>
                          <a:ea typeface="+mn-ea"/>
                          <a:cs typeface="+mn-cs"/>
                        </a:rPr>
                        <a:t>2016</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pitchFamily="34" charset="0"/>
                          <a:ea typeface="+mn-ea"/>
                          <a:cs typeface="+mn-cs"/>
                        </a:rPr>
                        <a:t>2017</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kern="1200" dirty="0" smtClean="0">
                          <a:solidFill>
                            <a:schemeClr val="tx1"/>
                          </a:solidFill>
                          <a:latin typeface="Tw Cen MT" pitchFamily="34" charset="0"/>
                          <a:ea typeface="+mn-ea"/>
                          <a:cs typeface="+mn-cs"/>
                        </a:rPr>
                        <a:t>2018 (Q3)</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89157">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Johor</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883</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909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391</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Melaka</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367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542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239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err="1" smtClean="0">
                          <a:solidFill>
                            <a:schemeClr val="tx1"/>
                          </a:solidFill>
                          <a:latin typeface="Tw Cen MT" pitchFamily="34" charset="0"/>
                        </a:rPr>
                        <a:t>Negeri</a:t>
                      </a:r>
                      <a:r>
                        <a:rPr lang="en-US" sz="900" dirty="0" smtClean="0">
                          <a:solidFill>
                            <a:schemeClr val="tx1"/>
                          </a:solidFill>
                          <a:latin typeface="Tw Cen MT" pitchFamily="34" charset="0"/>
                        </a:rPr>
                        <a:t> Sembilan</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754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879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198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189157">
                <a:tc>
                  <a:txBody>
                    <a:bodyPr/>
                    <a:lstStyle/>
                    <a:p>
                      <a:pPr algn="ctr"/>
                      <a:r>
                        <a:rPr lang="en-US" sz="900" dirty="0" smtClean="0">
                          <a:solidFill>
                            <a:schemeClr val="tx1"/>
                          </a:solidFill>
                          <a:latin typeface="Tw Cen MT" pitchFamily="34" charset="0"/>
                        </a:rPr>
                        <a:t>4</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Selangor &amp; Kuala Lumpur</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2,886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2,764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2,546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189157">
                <a:tc>
                  <a:txBody>
                    <a:bodyPr/>
                    <a:lstStyle/>
                    <a:p>
                      <a:pPr algn="ctr"/>
                      <a:r>
                        <a:rPr lang="en-US" sz="900" dirty="0" smtClean="0">
                          <a:solidFill>
                            <a:schemeClr val="tx1"/>
                          </a:solidFill>
                          <a:latin typeface="Tw Cen MT" pitchFamily="34" charset="0"/>
                        </a:rPr>
                        <a:t>5</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Perak</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796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825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264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013924"/>
                  </a:ext>
                </a:extLst>
              </a:tr>
              <a:tr h="189157">
                <a:tc>
                  <a:txBody>
                    <a:bodyPr/>
                    <a:lstStyle/>
                    <a:p>
                      <a:pPr algn="ctr"/>
                      <a:r>
                        <a:rPr lang="en-US" sz="900" dirty="0" smtClean="0">
                          <a:solidFill>
                            <a:schemeClr val="tx1"/>
                          </a:solidFill>
                          <a:latin typeface="Tw Cen MT" pitchFamily="34" charset="0"/>
                        </a:rPr>
                        <a:t>6</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Kedah</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645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673</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312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7760975"/>
                  </a:ext>
                </a:extLst>
              </a:tr>
              <a:tr h="189157">
                <a:tc>
                  <a:txBody>
                    <a:bodyPr/>
                    <a:lstStyle/>
                    <a:p>
                      <a:pPr algn="ctr"/>
                      <a:r>
                        <a:rPr lang="en-US" sz="900" dirty="0" smtClean="0">
                          <a:solidFill>
                            <a:schemeClr val="tx1"/>
                          </a:solidFill>
                          <a:latin typeface="Tw Cen MT" pitchFamily="34" charset="0"/>
                        </a:rPr>
                        <a:t>7</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err="1" smtClean="0">
                          <a:solidFill>
                            <a:schemeClr val="tx1"/>
                          </a:solidFill>
                          <a:latin typeface="Tw Cen MT" pitchFamily="34" charset="0"/>
                        </a:rPr>
                        <a:t>Pulau</a:t>
                      </a:r>
                      <a:r>
                        <a:rPr lang="en-US" sz="900" baseline="0" dirty="0" smtClean="0">
                          <a:solidFill>
                            <a:schemeClr val="tx1"/>
                          </a:solidFill>
                          <a:latin typeface="Tw Cen MT" pitchFamily="34" charset="0"/>
                        </a:rPr>
                        <a:t> Pinang</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1,582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1,484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483</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489027"/>
                  </a:ext>
                </a:extLst>
              </a:tr>
              <a:tr h="189157">
                <a:tc>
                  <a:txBody>
                    <a:bodyPr/>
                    <a:lstStyle/>
                    <a:p>
                      <a:pPr algn="ctr"/>
                      <a:r>
                        <a:rPr lang="en-US" sz="900" dirty="0" smtClean="0">
                          <a:solidFill>
                            <a:schemeClr val="tx1"/>
                          </a:solidFill>
                          <a:latin typeface="Tw Cen MT" pitchFamily="34" charset="0"/>
                        </a:rPr>
                        <a:t>8</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Perlis</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175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239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47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317805"/>
                  </a:ext>
                </a:extLst>
              </a:tr>
              <a:tr h="189157">
                <a:tc>
                  <a:txBody>
                    <a:bodyPr/>
                    <a:lstStyle/>
                    <a:p>
                      <a:pPr algn="ctr"/>
                      <a:r>
                        <a:rPr lang="en-US" sz="900" dirty="0" smtClean="0">
                          <a:solidFill>
                            <a:schemeClr val="tx1"/>
                          </a:solidFill>
                          <a:latin typeface="Tw Cen MT" pitchFamily="34" charset="0"/>
                        </a:rPr>
                        <a:t>9</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Pahang</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668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794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256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2921061"/>
                  </a:ext>
                </a:extLst>
              </a:tr>
              <a:tr h="189157">
                <a:tc>
                  <a:txBody>
                    <a:bodyPr/>
                    <a:lstStyle/>
                    <a:p>
                      <a:pPr algn="ctr"/>
                      <a:r>
                        <a:rPr lang="en-US" sz="900" dirty="0" smtClean="0">
                          <a:solidFill>
                            <a:schemeClr val="tx1"/>
                          </a:solidFill>
                          <a:latin typeface="Tw Cen MT" pitchFamily="34" charset="0"/>
                        </a:rPr>
                        <a:t>10</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Terengganu</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432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474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283</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844680"/>
                  </a:ext>
                </a:extLst>
              </a:tr>
              <a:tr h="189157">
                <a:tc>
                  <a:txBody>
                    <a:bodyPr/>
                    <a:lstStyle/>
                    <a:p>
                      <a:pPr algn="ctr"/>
                      <a:r>
                        <a:rPr lang="en-US" sz="900" dirty="0" smtClean="0">
                          <a:solidFill>
                            <a:schemeClr val="tx1"/>
                          </a:solidFill>
                          <a:latin typeface="Tw Cen MT" pitchFamily="34" charset="0"/>
                        </a:rPr>
                        <a:t>11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Kelantan</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1,189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1,306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336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0674918"/>
                  </a:ext>
                </a:extLst>
              </a:tr>
              <a:tr h="189157">
                <a:tc>
                  <a:txBody>
                    <a:bodyPr/>
                    <a:lstStyle/>
                    <a:p>
                      <a:pPr algn="ctr"/>
                      <a:r>
                        <a:rPr lang="en-US" sz="900" dirty="0" smtClean="0">
                          <a:solidFill>
                            <a:schemeClr val="tx1"/>
                          </a:solidFill>
                          <a:latin typeface="Tw Cen MT" pitchFamily="34" charset="0"/>
                        </a:rPr>
                        <a:t>12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Sarawak</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2,598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2,872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617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2451904"/>
                  </a:ext>
                </a:extLst>
              </a:tr>
              <a:tr h="189157">
                <a:tc>
                  <a:txBody>
                    <a:bodyPr/>
                    <a:lstStyle/>
                    <a:p>
                      <a:pPr algn="ctr"/>
                      <a:r>
                        <a:rPr lang="en-US" sz="900" dirty="0" smtClean="0">
                          <a:solidFill>
                            <a:schemeClr val="tx1"/>
                          </a:solidFill>
                          <a:latin typeface="Tw Cen MT" pitchFamily="34" charset="0"/>
                        </a:rPr>
                        <a:t>13</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Sabah</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866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848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445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704967"/>
                  </a:ext>
                </a:extLst>
              </a:tr>
              <a:tr h="189157">
                <a:tc gridSpan="2">
                  <a:txBody>
                    <a:bodyPr/>
                    <a:lstStyle/>
                    <a:p>
                      <a:pPr algn="r"/>
                      <a:r>
                        <a:rPr lang="en-US" sz="900" b="1" dirty="0" smtClean="0">
                          <a:solidFill>
                            <a:schemeClr val="tx1"/>
                          </a:solidFill>
                          <a:latin typeface="Tw Cen MT" pitchFamily="34" charset="0"/>
                        </a:rPr>
                        <a:t>SUB 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13,841</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14,609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6,417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189157">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3">
                  <a:txBody>
                    <a:bodyPr/>
                    <a:lstStyle/>
                    <a:p>
                      <a:pPr algn="ctr"/>
                      <a:r>
                        <a:rPr lang="en-MY" sz="900" kern="1200" dirty="0" smtClean="0">
                          <a:solidFill>
                            <a:schemeClr val="tx1"/>
                          </a:solidFill>
                          <a:latin typeface="Tw Cen MT" pitchFamily="34" charset="0"/>
                          <a:ea typeface="+mn-ea"/>
                          <a:cs typeface="+mn-cs"/>
                        </a:rPr>
                        <a:t>34,867</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881430"/>
            <a:ext cx="6857999" cy="6000791"/>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87685"/>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900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contractors trained to become Facility Management Contractors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055165"/>
            <a:ext cx="6864535" cy="4247317"/>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US" sz="500" dirty="0" smtClean="0">
              <a:latin typeface="Tw Cen MT" panose="020B0602020104020603" pitchFamily="34" charset="0"/>
            </a:endParaRPr>
          </a:p>
          <a:p>
            <a:r>
              <a:rPr lang="en-US" sz="1000" dirty="0" err="1">
                <a:latin typeface="Tw Cen MT" panose="020B0602020104020603" pitchFamily="34" charset="0"/>
              </a:rPr>
              <a:t>Bumiputera</a:t>
            </a:r>
            <a:r>
              <a:rPr lang="en-US" sz="1000" dirty="0">
                <a:latin typeface="Tw Cen MT" panose="020B0602020104020603" pitchFamily="34" charset="0"/>
              </a:rPr>
              <a:t> contractors are </a:t>
            </a:r>
            <a:r>
              <a:rPr lang="en-US" sz="1000" dirty="0" smtClean="0">
                <a:latin typeface="Tw Cen MT" panose="020B0602020104020603" pitchFamily="34" charset="0"/>
              </a:rPr>
              <a:t>given the opportunity to be </a:t>
            </a:r>
            <a:r>
              <a:rPr lang="en-MY" sz="1000" dirty="0" smtClean="0">
                <a:latin typeface="Tw Cen MT" panose="020B0602020104020603" pitchFamily="34" charset="0"/>
              </a:rPr>
              <a:t>trained </a:t>
            </a:r>
            <a:r>
              <a:rPr lang="en-US" sz="1000" dirty="0" smtClean="0">
                <a:latin typeface="Tw Cen MT" panose="020B0602020104020603" pitchFamily="34" charset="0"/>
              </a:rPr>
              <a:t>in Facilities </a:t>
            </a:r>
            <a:r>
              <a:rPr lang="en-US" sz="1000" dirty="0">
                <a:latin typeface="Tw Cen MT" panose="020B0602020104020603" pitchFamily="34" charset="0"/>
              </a:rPr>
              <a:t>Management (FM</a:t>
            </a:r>
            <a:r>
              <a:rPr lang="en-US" sz="1000" dirty="0" smtClean="0">
                <a:latin typeface="Tw Cen MT" panose="020B0602020104020603" pitchFamily="34" charset="0"/>
              </a:rPr>
              <a:t>) to enable them to be registered as Facilities Management Contractor (FMC). Only the owner or the director of the company are allowed to be trained. At the end of the training </a:t>
            </a:r>
            <a:r>
              <a:rPr lang="en-US" sz="1000" dirty="0" err="1" smtClean="0">
                <a:latin typeface="Tw Cen MT" panose="020B0602020104020603" pitchFamily="34" charset="0"/>
              </a:rPr>
              <a:t>programme</a:t>
            </a:r>
            <a:r>
              <a:rPr lang="en-US" sz="1000" dirty="0">
                <a:latin typeface="Tw Cen MT" panose="020B0602020104020603" pitchFamily="34" charset="0"/>
              </a:rPr>
              <a:t> </a:t>
            </a:r>
            <a:r>
              <a:rPr lang="en-US" sz="1000" dirty="0" smtClean="0">
                <a:latin typeface="Tw Cen MT" panose="020B0602020104020603" pitchFamily="34" charset="0"/>
              </a:rPr>
              <a:t>which consists of 13 Learning Packages (LP), the company will be awarded with </a:t>
            </a:r>
            <a:r>
              <a:rPr lang="en-US" sz="1000" dirty="0" err="1" smtClean="0">
                <a:latin typeface="Tw Cen MT" panose="020B0602020104020603" pitchFamily="34" charset="0"/>
              </a:rPr>
              <a:t>Sijil</a:t>
            </a:r>
            <a:r>
              <a:rPr lang="en-US" sz="1000" dirty="0" smtClean="0">
                <a:latin typeface="Tw Cen MT" panose="020B0602020104020603" pitchFamily="34" charset="0"/>
              </a:rPr>
              <a:t> </a:t>
            </a:r>
            <a:r>
              <a:rPr lang="en-US" sz="1000" dirty="0" err="1" smtClean="0">
                <a:latin typeface="Tw Cen MT" panose="020B0602020104020603" pitchFamily="34" charset="0"/>
              </a:rPr>
              <a:t>Kecekapan</a:t>
            </a:r>
            <a:r>
              <a:rPr lang="en-US" sz="1000" dirty="0" smtClean="0">
                <a:latin typeface="Tw Cen MT" panose="020B0602020104020603" pitchFamily="34" charset="0"/>
              </a:rPr>
              <a:t> </a:t>
            </a:r>
            <a:r>
              <a:rPr lang="en-US" sz="1000" dirty="0" err="1" smtClean="0">
                <a:latin typeface="Tw Cen MT" panose="020B0602020104020603" pitchFamily="34" charset="0"/>
              </a:rPr>
              <a:t>Pengurusan</a:t>
            </a:r>
            <a:r>
              <a:rPr lang="en-US" sz="1000" dirty="0" smtClean="0">
                <a:latin typeface="Tw Cen MT" panose="020B0602020104020603" pitchFamily="34" charset="0"/>
              </a:rPr>
              <a:t> (SKP) as a registration requirement with CIDB under two (2) specialization; </a:t>
            </a:r>
          </a:p>
          <a:p>
            <a:pPr marL="228600" indent="-50800">
              <a:buFont typeface="+mj-lt"/>
              <a:buAutoNum type="arabicPeriod"/>
            </a:pPr>
            <a:r>
              <a:rPr lang="en-US" sz="1000" dirty="0" smtClean="0">
                <a:latin typeface="Tw Cen MT" panose="020B0602020104020603" pitchFamily="34" charset="0"/>
              </a:rPr>
              <a:t>FM01  General Building &amp; Infrastructure Facilities</a:t>
            </a:r>
          </a:p>
          <a:p>
            <a:pPr marL="228600" indent="-50800">
              <a:buFont typeface="+mj-lt"/>
              <a:buAutoNum type="arabicPeriod"/>
            </a:pPr>
            <a:r>
              <a:rPr lang="en-US" sz="1000" dirty="0" smtClean="0">
                <a:latin typeface="Tw Cen MT" panose="020B0602020104020603" pitchFamily="34" charset="0"/>
              </a:rPr>
              <a:t>FM02  Healthcare Facilities</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MY" sz="500" dirty="0" smtClean="0">
              <a:latin typeface="Tw Cen MT" panose="020B0602020104020603" pitchFamily="34" charset="0"/>
            </a:endParaRPr>
          </a:p>
          <a:p>
            <a:r>
              <a:rPr lang="en-US" sz="1000" dirty="0" smtClean="0">
                <a:latin typeface="Tw Cen MT" panose="020B0602020104020603" pitchFamily="34" charset="0"/>
              </a:rPr>
              <a:t>In </a:t>
            </a:r>
            <a:r>
              <a:rPr lang="en-US" sz="1000" dirty="0">
                <a:latin typeface="Tw Cen MT" panose="020B0602020104020603" pitchFamily="34" charset="0"/>
              </a:rPr>
              <a:t>2016, 139 </a:t>
            </a:r>
            <a:r>
              <a:rPr lang="en-US" sz="1000" dirty="0" err="1">
                <a:latin typeface="Tw Cen MT" panose="020B0602020104020603" pitchFamily="34" charset="0"/>
              </a:rPr>
              <a:t>Bumiputera</a:t>
            </a:r>
            <a:r>
              <a:rPr lang="en-US" sz="1000" dirty="0">
                <a:latin typeface="Tw Cen MT" panose="020B0602020104020603" pitchFamily="34" charset="0"/>
              </a:rPr>
              <a:t> G1-G7 contractors </a:t>
            </a:r>
            <a:r>
              <a:rPr lang="en-US" sz="1000" dirty="0" smtClean="0">
                <a:latin typeface="Tw Cen MT" panose="020B0602020104020603" pitchFamily="34" charset="0"/>
              </a:rPr>
              <a:t>have been successfully trained in FM LPs.</a:t>
            </a:r>
            <a:endParaRPr lang="en-US" sz="1000" dirty="0">
              <a:latin typeface="Tw Cen MT" panose="020B0602020104020603" pitchFamily="34" charset="0"/>
            </a:endParaRPr>
          </a:p>
          <a:p>
            <a:endParaRPr lang="en-US" sz="500" dirty="0" smtClean="0">
              <a:latin typeface="Tw Cen MT" panose="020B0602020104020603" pitchFamily="34" charset="0"/>
            </a:endParaRPr>
          </a:p>
          <a:p>
            <a:r>
              <a:rPr lang="en-US" sz="1000" dirty="0" smtClean="0">
                <a:latin typeface="Tw Cen MT" panose="020B0602020104020603" pitchFamily="34" charset="0"/>
              </a:rPr>
              <a:t>In 2017, </a:t>
            </a:r>
            <a:r>
              <a:rPr lang="en-US" sz="1000" dirty="0">
                <a:latin typeface="Tw Cen MT" panose="020B0602020104020603" pitchFamily="34" charset="0"/>
              </a:rPr>
              <a:t>274 </a:t>
            </a:r>
            <a:r>
              <a:rPr lang="en-US" sz="1000" dirty="0" err="1">
                <a:latin typeface="Tw Cen MT" panose="020B0602020104020603" pitchFamily="34" charset="0"/>
              </a:rPr>
              <a:t>Bumiputera</a:t>
            </a:r>
            <a:r>
              <a:rPr lang="en-US" sz="1000" dirty="0">
                <a:latin typeface="Tw Cen MT" panose="020B0602020104020603" pitchFamily="34" charset="0"/>
              </a:rPr>
              <a:t> G1-G7 contractors have been </a:t>
            </a:r>
            <a:r>
              <a:rPr lang="en-US" sz="1000" dirty="0" smtClean="0">
                <a:latin typeface="Tw Cen MT" panose="020B0602020104020603" pitchFamily="34" charset="0"/>
              </a:rPr>
              <a:t>successfully trained </a:t>
            </a:r>
            <a:r>
              <a:rPr lang="en-US" sz="1000" dirty="0">
                <a:latin typeface="Tw Cen MT" panose="020B0602020104020603" pitchFamily="34" charset="0"/>
              </a:rPr>
              <a:t>in </a:t>
            </a:r>
            <a:r>
              <a:rPr lang="en-US" sz="1000" dirty="0" smtClean="0">
                <a:latin typeface="Tw Cen MT" panose="020B0602020104020603" pitchFamily="34" charset="0"/>
              </a:rPr>
              <a:t>FM LPs.</a:t>
            </a:r>
          </a:p>
          <a:p>
            <a:endParaRPr lang="en-US" sz="500" dirty="0" smtClean="0">
              <a:latin typeface="Tw Cen MT" panose="020B0602020104020603" pitchFamily="34" charset="0"/>
            </a:endParaRPr>
          </a:p>
          <a:p>
            <a:r>
              <a:rPr lang="en-US" sz="1000" dirty="0" smtClean="0">
                <a:latin typeface="Tw Cen MT" panose="020B0602020104020603" pitchFamily="34" charset="0"/>
              </a:rPr>
              <a:t>As of Q3 2018 , 174 contractors against the target of 200 in 2018 have been successfully trained in FM.</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P6-089</a:t>
            </a:r>
            <a:endParaRPr lang="ms-MY" sz="2800" dirty="0">
              <a:solidFill>
                <a:schemeClr val="bg1"/>
              </a:solidFill>
            </a:endParaRPr>
          </a:p>
        </p:txBody>
      </p:sp>
      <p:sp>
        <p:nvSpPr>
          <p:cNvPr id="15" name="TextBox 14"/>
          <p:cNvSpPr txBox="1"/>
          <p:nvPr/>
        </p:nvSpPr>
        <p:spPr>
          <a:xfrm>
            <a:off x="0" y="384839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937791793"/>
              </p:ext>
            </p:extLst>
          </p:nvPr>
        </p:nvGraphicFramePr>
        <p:xfrm>
          <a:off x="2" y="2063918"/>
          <a:ext cx="6858000" cy="1765257"/>
        </p:xfrm>
        <a:graphic>
          <a:graphicData uri="http://schemas.openxmlformats.org/drawingml/2006/table">
            <a:tbl>
              <a:tblPr firstRow="1" bandRow="1">
                <a:tableStyleId>{5C22544A-7EE6-4342-B048-85BDC9FD1C3A}</a:tableStyleId>
              </a:tblPr>
              <a:tblGrid>
                <a:gridCol w="1297170">
                  <a:extLst>
                    <a:ext uri="{9D8B030D-6E8A-4147-A177-3AD203B41FA5}">
                      <a16:colId xmlns:a16="http://schemas.microsoft.com/office/drawing/2014/main" val="2124581660"/>
                    </a:ext>
                  </a:extLst>
                </a:gridCol>
                <a:gridCol w="141413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92867">
                  <a:extLst>
                    <a:ext uri="{9D8B030D-6E8A-4147-A177-3AD203B41FA5}">
                      <a16:colId xmlns:a16="http://schemas.microsoft.com/office/drawing/2014/main" val="2017577163"/>
                    </a:ext>
                  </a:extLst>
                </a:gridCol>
              </a:tblGrid>
              <a:tr h="330663">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399497">
                <a:tc>
                  <a:txBody>
                    <a:bodyPr/>
                    <a:lstStyle/>
                    <a:p>
                      <a:pPr fontAlgn="auto">
                        <a:lnSpc>
                          <a:spcPct val="100000"/>
                        </a:lnSpc>
                        <a:spcBef>
                          <a:spcPts val="0"/>
                        </a:spcBef>
                        <a:spcAft>
                          <a:spcPts val="0"/>
                        </a:spcAft>
                        <a:defRPr/>
                      </a:pPr>
                      <a:r>
                        <a:rPr lang="en-US" sz="900" dirty="0" smtClean="0">
                          <a:solidFill>
                            <a:srgbClr val="000000"/>
                          </a:solidFill>
                          <a:latin typeface="Tw Cen MT" pitchFamily="34" charset="0"/>
                        </a:rPr>
                        <a:t>Training module completed</a:t>
                      </a:r>
                    </a:p>
                    <a:p>
                      <a:pPr fontAlgn="auto">
                        <a:lnSpc>
                          <a:spcPct val="100000"/>
                        </a:lnSpc>
                        <a:spcBef>
                          <a:spcPts val="0"/>
                        </a:spcBef>
                        <a:spcAft>
                          <a:spcPts val="0"/>
                        </a:spcAft>
                        <a:defRPr/>
                      </a:pPr>
                      <a:endParaRPr lang="en-US" sz="900" dirty="0" smtClean="0">
                        <a:solidFill>
                          <a:srgbClr val="000000"/>
                        </a:solidFill>
                        <a:latin typeface="Tw Cen MT" pitchFamily="34" charset="0"/>
                      </a:endParaRPr>
                    </a:p>
                    <a:p>
                      <a:pPr fontAlgn="auto">
                        <a:lnSpc>
                          <a:spcPct val="100000"/>
                        </a:lnSpc>
                        <a:spcBef>
                          <a:spcPts val="0"/>
                        </a:spcBef>
                        <a:spcAft>
                          <a:spcPts val="0"/>
                        </a:spcAft>
                        <a:defRPr/>
                      </a:pPr>
                      <a:r>
                        <a:rPr lang="en-US" sz="900" dirty="0" smtClean="0">
                          <a:solidFill>
                            <a:srgbClr val="000000"/>
                          </a:solidFill>
                          <a:latin typeface="Tw Cen MT" pitchFamily="34" charset="0"/>
                        </a:rPr>
                        <a:t>100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22706756"/>
              </p:ext>
            </p:extLst>
          </p:nvPr>
        </p:nvGraphicFramePr>
        <p:xfrm>
          <a:off x="92638" y="5406434"/>
          <a:ext cx="6634164" cy="1371600"/>
        </p:xfrm>
        <a:graphic>
          <a:graphicData uri="http://schemas.openxmlformats.org/drawingml/2006/table">
            <a:tbl>
              <a:tblPr firstRow="1" bandRow="1">
                <a:tableStyleId>{5C22544A-7EE6-4342-B048-85BDC9FD1C3A}</a:tableStyleId>
              </a:tblPr>
              <a:tblGrid>
                <a:gridCol w="635217">
                  <a:extLst>
                    <a:ext uri="{9D8B030D-6E8A-4147-A177-3AD203B41FA5}">
                      <a16:colId xmlns:a16="http://schemas.microsoft.com/office/drawing/2014/main" val="3366137138"/>
                    </a:ext>
                  </a:extLst>
                </a:gridCol>
                <a:gridCol w="2678422">
                  <a:extLst>
                    <a:ext uri="{9D8B030D-6E8A-4147-A177-3AD203B41FA5}">
                      <a16:colId xmlns:a16="http://schemas.microsoft.com/office/drawing/2014/main" val="116348213"/>
                    </a:ext>
                  </a:extLst>
                </a:gridCol>
                <a:gridCol w="1019443">
                  <a:extLst>
                    <a:ext uri="{9D8B030D-6E8A-4147-A177-3AD203B41FA5}">
                      <a16:colId xmlns:a16="http://schemas.microsoft.com/office/drawing/2014/main" val="4144450284"/>
                    </a:ext>
                  </a:extLst>
                </a:gridCol>
                <a:gridCol w="1150541">
                  <a:extLst>
                    <a:ext uri="{9D8B030D-6E8A-4147-A177-3AD203B41FA5}">
                      <a16:colId xmlns:a16="http://schemas.microsoft.com/office/drawing/2014/main" val="6907037"/>
                    </a:ext>
                  </a:extLst>
                </a:gridCol>
                <a:gridCol w="1150541">
                  <a:extLst>
                    <a:ext uri="{9D8B030D-6E8A-4147-A177-3AD203B41FA5}">
                      <a16:colId xmlns:a16="http://schemas.microsoft.com/office/drawing/2014/main" val="20004"/>
                    </a:ext>
                  </a:extLst>
                </a:gridCol>
              </a:tblGrid>
              <a:tr h="189157">
                <a:tc rowSpan="2">
                  <a:txBody>
                    <a:bodyPr/>
                    <a:lstStyle/>
                    <a:p>
                      <a:pPr algn="ctr"/>
                      <a:r>
                        <a:rPr lang="en-US" sz="900" kern="1200" dirty="0" smtClean="0">
                          <a:solidFill>
                            <a:schemeClr val="tx1"/>
                          </a:solidFill>
                          <a:latin typeface="Tw Cen MT" pitchFamily="34" charset="0"/>
                          <a:ea typeface="+mn-ea"/>
                          <a:cs typeface="+mn-cs"/>
                        </a:rPr>
                        <a:t>NO</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itchFamily="34" charset="0"/>
                          <a:ea typeface="+mn-ea"/>
                          <a:cs typeface="+mn-cs"/>
                        </a:rPr>
                        <a:t>SPECIALIZATION</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sz="900" kern="1200" dirty="0" smtClean="0">
                          <a:solidFill>
                            <a:schemeClr val="tx1"/>
                          </a:solidFill>
                          <a:latin typeface="Tw Cen MT" pitchFamily="34" charset="0"/>
                          <a:ea typeface="+mn-ea"/>
                          <a:cs typeface="+mn-cs"/>
                        </a:rPr>
                        <a:t>NO.</a:t>
                      </a:r>
                      <a:r>
                        <a:rPr lang="en-US" sz="900" kern="1200" baseline="0" dirty="0" smtClean="0">
                          <a:solidFill>
                            <a:schemeClr val="tx1"/>
                          </a:solidFill>
                          <a:latin typeface="Tw Cen MT" pitchFamily="34" charset="0"/>
                          <a:ea typeface="+mn-ea"/>
                          <a:cs typeface="+mn-cs"/>
                        </a:rPr>
                        <a:t> OF BUMIPUTERA CONTRACTORS TRAINED</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75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3235329"/>
                  </a:ext>
                </a:extLst>
              </a:tr>
              <a:tr h="189157">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kern="1200" dirty="0" smtClean="0">
                          <a:solidFill>
                            <a:schemeClr val="tx1"/>
                          </a:solidFill>
                          <a:latin typeface="Tw Cen MT" pitchFamily="34" charset="0"/>
                          <a:ea typeface="+mn-ea"/>
                          <a:cs typeface="+mn-cs"/>
                        </a:rPr>
                        <a:t>2016</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pitchFamily="34" charset="0"/>
                          <a:ea typeface="+mn-ea"/>
                          <a:cs typeface="+mn-cs"/>
                        </a:rPr>
                        <a:t>2017</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kern="1200" dirty="0" smtClean="0">
                          <a:solidFill>
                            <a:schemeClr val="tx1"/>
                          </a:solidFill>
                          <a:latin typeface="Tw Cen MT" pitchFamily="34" charset="0"/>
                          <a:ea typeface="+mn-ea"/>
                          <a:cs typeface="+mn-cs"/>
                        </a:rPr>
                        <a:t>2018 (Q3)</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89157">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indent="-266700">
                        <a:buFont typeface="+mj-lt"/>
                        <a:buNone/>
                      </a:pPr>
                      <a:r>
                        <a:rPr lang="en-US" sz="900" dirty="0" smtClean="0">
                          <a:latin typeface="Tw Cen MT" pitchFamily="34" charset="0"/>
                        </a:rPr>
                        <a:t>FM01 General Building &amp;   Infrastructure Facilities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dk1"/>
                          </a:solidFill>
                          <a:latin typeface="Tw Cen MT" pitchFamily="34" charset="0"/>
                          <a:ea typeface="+mn-ea"/>
                          <a:cs typeface="+mn-cs"/>
                        </a:rPr>
                        <a:t>139</a:t>
                      </a: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dk1"/>
                          </a:solidFill>
                          <a:latin typeface="Tw Cen MT" pitchFamily="34" charset="0"/>
                          <a:ea typeface="+mn-ea"/>
                          <a:cs typeface="+mn-cs"/>
                        </a:rPr>
                        <a:t>274</a:t>
                      </a: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dk1"/>
                          </a:solidFill>
                          <a:latin typeface="Tw Cen MT" pitchFamily="34" charset="0"/>
                          <a:ea typeface="+mn-ea"/>
                          <a:cs typeface="+mn-cs"/>
                        </a:rPr>
                        <a:t>174</a:t>
                      </a: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latin typeface="Tw Cen MT" pitchFamily="34" charset="0"/>
                        </a:rPr>
                        <a:t>FM02 </a:t>
                      </a:r>
                      <a:r>
                        <a:rPr lang="en-US" sz="900" baseline="0" dirty="0" smtClean="0">
                          <a:latin typeface="Tw Cen MT" pitchFamily="34" charset="0"/>
                        </a:rPr>
                        <a:t> </a:t>
                      </a:r>
                      <a:r>
                        <a:rPr lang="en-US" sz="900" dirty="0" smtClean="0">
                          <a:latin typeface="Tw Cen MT" pitchFamily="34" charset="0"/>
                        </a:rPr>
                        <a:t>Healthcare Facilities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dk1"/>
                          </a:solidFill>
                          <a:latin typeface="Tw Cen MT" pitchFamily="34" charset="0"/>
                          <a:ea typeface="+mn-ea"/>
                          <a:cs typeface="+mn-cs"/>
                        </a:rPr>
                        <a:t>N/A</a:t>
                      </a:r>
                      <a:endParaRPr lang="en-MY" sz="900" kern="1200" dirty="0">
                        <a:solidFill>
                          <a:schemeClr val="dk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dk1"/>
                          </a:solidFill>
                          <a:latin typeface="Tw Cen MT" pitchFamily="34" charset="0"/>
                          <a:ea typeface="+mn-ea"/>
                          <a:cs typeface="+mn-cs"/>
                        </a:rPr>
                        <a:t>N/A</a:t>
                      </a:r>
                      <a:endParaRPr lang="en-MY" sz="900" kern="1200" dirty="0">
                        <a:solidFill>
                          <a:schemeClr val="dk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dk1"/>
                          </a:solidFill>
                          <a:latin typeface="Tw Cen MT" pitchFamily="34" charset="0"/>
                          <a:ea typeface="+mn-ea"/>
                          <a:cs typeface="+mn-cs"/>
                        </a:rPr>
                        <a:t>N/A</a:t>
                      </a:r>
                      <a:endParaRPr lang="en-MY" sz="900" kern="1200" dirty="0">
                        <a:solidFill>
                          <a:schemeClr val="dk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gridSpan="2">
                  <a:txBody>
                    <a:bodyPr/>
                    <a:lstStyle/>
                    <a:p>
                      <a:pPr algn="r"/>
                      <a:r>
                        <a:rPr lang="en-US" sz="900" b="1" dirty="0" smtClean="0">
                          <a:solidFill>
                            <a:schemeClr val="tx1"/>
                          </a:solidFill>
                          <a:latin typeface="Tw Cen MT" pitchFamily="34" charset="0"/>
                        </a:rPr>
                        <a:t>SUB 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dk1"/>
                          </a:solidFill>
                          <a:latin typeface="Tw Cen MT" pitchFamily="34" charset="0"/>
                          <a:ea typeface="+mn-ea"/>
                          <a:cs typeface="+mn-cs"/>
                        </a:rPr>
                        <a:t>139</a:t>
                      </a: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dk1"/>
                          </a:solidFill>
                          <a:latin typeface="Tw Cen MT" pitchFamily="34" charset="0"/>
                          <a:ea typeface="+mn-ea"/>
                          <a:cs typeface="+mn-cs"/>
                        </a:rPr>
                        <a:t>274</a:t>
                      </a: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dk1"/>
                          </a:solidFill>
                          <a:latin typeface="Tw Cen MT" pitchFamily="34" charset="0"/>
                          <a:ea typeface="+mn-ea"/>
                          <a:cs typeface="+mn-cs"/>
                        </a:rPr>
                        <a:t>174</a:t>
                      </a: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189157">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3">
                  <a:txBody>
                    <a:bodyPr/>
                    <a:lstStyle/>
                    <a:p>
                      <a:pPr algn="ctr"/>
                      <a:r>
                        <a:rPr lang="en-US" sz="900" kern="1200" dirty="0" smtClean="0">
                          <a:solidFill>
                            <a:schemeClr val="dk1"/>
                          </a:solidFill>
                          <a:latin typeface="Tw Cen MT" pitchFamily="34" charset="0"/>
                          <a:ea typeface="+mn-ea"/>
                          <a:cs typeface="+mn-cs"/>
                        </a:rPr>
                        <a:t>587</a:t>
                      </a: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87685"/>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2,500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IBS contractors trained per year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2785378"/>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US" sz="1000" dirty="0" smtClean="0">
              <a:latin typeface="Tw Cen MT" panose="020B0602020104020603" pitchFamily="34" charset="0"/>
            </a:endParaRPr>
          </a:p>
          <a:p>
            <a:r>
              <a:rPr lang="en-US" sz="1000" dirty="0" err="1">
                <a:latin typeface="Tw Cen MT" panose="020B0602020104020603" pitchFamily="34" charset="0"/>
              </a:rPr>
              <a:t>Bumiputera</a:t>
            </a:r>
            <a:r>
              <a:rPr lang="en-US" sz="1000" dirty="0">
                <a:latin typeface="Tw Cen MT" panose="020B0602020104020603" pitchFamily="34" charset="0"/>
              </a:rPr>
              <a:t> contractors are given the opportunity to be </a:t>
            </a:r>
            <a:r>
              <a:rPr lang="en-MY" sz="1000" dirty="0">
                <a:latin typeface="Tw Cen MT" panose="020B0602020104020603" pitchFamily="34" charset="0"/>
              </a:rPr>
              <a:t>trained </a:t>
            </a:r>
            <a:r>
              <a:rPr lang="en-US" sz="1000" dirty="0">
                <a:latin typeface="Tw Cen MT" panose="020B0602020104020603" pitchFamily="34" charset="0"/>
              </a:rPr>
              <a:t>in </a:t>
            </a:r>
            <a:r>
              <a:rPr lang="en-US" sz="1000" dirty="0" err="1" smtClean="0">
                <a:latin typeface="Tw Cen MT" panose="020B0602020104020603" pitchFamily="34" charset="0"/>
              </a:rPr>
              <a:t>Industrialised</a:t>
            </a:r>
            <a:r>
              <a:rPr lang="en-US" sz="1000" dirty="0" smtClean="0">
                <a:latin typeface="Tw Cen MT" panose="020B0602020104020603" pitchFamily="34" charset="0"/>
              </a:rPr>
              <a:t> Building System (IBS) to </a:t>
            </a:r>
            <a:r>
              <a:rPr lang="en-US" sz="1000" dirty="0">
                <a:latin typeface="Tw Cen MT" panose="020B0602020104020603" pitchFamily="34" charset="0"/>
              </a:rPr>
              <a:t>enable them to be registered as </a:t>
            </a:r>
            <a:r>
              <a:rPr lang="en-US" sz="1000" dirty="0" smtClean="0">
                <a:latin typeface="Tw Cen MT" panose="020B0602020104020603" pitchFamily="34" charset="0"/>
              </a:rPr>
              <a:t>IBS Contractor. </a:t>
            </a:r>
            <a:r>
              <a:rPr lang="en-US" sz="1000" dirty="0">
                <a:latin typeface="Tw Cen MT" panose="020B0602020104020603" pitchFamily="34" charset="0"/>
              </a:rPr>
              <a:t>Only the owner or the director of the company are allowed to be trained. At the end of the training </a:t>
            </a:r>
            <a:r>
              <a:rPr lang="en-US" sz="1000" dirty="0" err="1">
                <a:latin typeface="Tw Cen MT" panose="020B0602020104020603" pitchFamily="34" charset="0"/>
              </a:rPr>
              <a:t>programme</a:t>
            </a:r>
            <a:r>
              <a:rPr lang="en-US" sz="1000" dirty="0">
                <a:latin typeface="Tw Cen MT" panose="020B0602020104020603" pitchFamily="34" charset="0"/>
              </a:rPr>
              <a:t> which consists of </a:t>
            </a:r>
            <a:r>
              <a:rPr lang="en-US" sz="1000" dirty="0" smtClean="0">
                <a:latin typeface="Tw Cen MT" panose="020B0602020104020603" pitchFamily="34" charset="0"/>
              </a:rPr>
              <a:t>10 </a:t>
            </a:r>
            <a:r>
              <a:rPr lang="en-US" sz="1000" dirty="0">
                <a:latin typeface="Tw Cen MT" panose="020B0602020104020603" pitchFamily="34" charset="0"/>
              </a:rPr>
              <a:t>Learning Packages (LP), the company will be awarded with </a:t>
            </a:r>
            <a:r>
              <a:rPr lang="en-US" sz="1000" dirty="0" err="1">
                <a:latin typeface="Tw Cen MT" panose="020B0602020104020603" pitchFamily="34" charset="0"/>
              </a:rPr>
              <a:t>Sijil</a:t>
            </a:r>
            <a:r>
              <a:rPr lang="en-US" sz="1000" dirty="0">
                <a:latin typeface="Tw Cen MT" panose="020B0602020104020603" pitchFamily="34" charset="0"/>
              </a:rPr>
              <a:t> </a:t>
            </a:r>
            <a:r>
              <a:rPr lang="en-US" sz="1000" dirty="0" err="1">
                <a:latin typeface="Tw Cen MT" panose="020B0602020104020603" pitchFamily="34" charset="0"/>
              </a:rPr>
              <a:t>Kecekapan</a:t>
            </a:r>
            <a:r>
              <a:rPr lang="en-US" sz="1000" dirty="0">
                <a:latin typeface="Tw Cen MT" panose="020B0602020104020603" pitchFamily="34" charset="0"/>
              </a:rPr>
              <a:t> </a:t>
            </a:r>
            <a:r>
              <a:rPr lang="en-US" sz="1000" dirty="0" err="1">
                <a:latin typeface="Tw Cen MT" panose="020B0602020104020603" pitchFamily="34" charset="0"/>
              </a:rPr>
              <a:t>Pengurusan</a:t>
            </a:r>
            <a:r>
              <a:rPr lang="en-US" sz="1000" dirty="0">
                <a:latin typeface="Tw Cen MT" panose="020B0602020104020603" pitchFamily="34" charset="0"/>
              </a:rPr>
              <a:t> (SKP) as a registration requirement with </a:t>
            </a:r>
            <a:r>
              <a:rPr lang="en-US" sz="1000" dirty="0" smtClean="0">
                <a:latin typeface="Tw Cen MT" panose="020B0602020104020603" pitchFamily="34" charset="0"/>
              </a:rPr>
              <a:t>CIDB</a:t>
            </a:r>
            <a:r>
              <a:rPr lang="en-US" sz="1000" dirty="0">
                <a:latin typeface="Tw Cen MT" panose="020B0602020104020603" pitchFamily="34" charset="0"/>
              </a:rPr>
              <a:t> </a:t>
            </a:r>
            <a:r>
              <a:rPr lang="en-MY" sz="1000" dirty="0">
                <a:latin typeface="Tw Cen MT" panose="020B0602020104020603" pitchFamily="34" charset="0"/>
              </a:rPr>
              <a:t>under </a:t>
            </a:r>
            <a:r>
              <a:rPr lang="en-MY" sz="1000" dirty="0" smtClean="0">
                <a:latin typeface="Tw Cen MT" panose="020B0602020104020603" pitchFamily="34" charset="0"/>
              </a:rPr>
              <a:t>four (4) specialisations </a:t>
            </a:r>
            <a:r>
              <a:rPr lang="en-MY" sz="1000" dirty="0">
                <a:latin typeface="Tw Cen MT" panose="020B0602020104020603" pitchFamily="34" charset="0"/>
              </a:rPr>
              <a:t>(B01, B19, B22 &amp; B23).</a:t>
            </a:r>
          </a:p>
          <a:p>
            <a:endParaRPr lang="en-US" sz="500" dirty="0">
              <a:latin typeface="Tw Cen MT" panose="020B0602020104020603" pitchFamily="34" charset="0"/>
            </a:endParaRPr>
          </a:p>
          <a:p>
            <a:r>
              <a:rPr lang="en-MY" sz="1000" dirty="0" smtClean="0">
                <a:latin typeface="Tw Cen MT" panose="020B0602020104020603" pitchFamily="34" charset="0"/>
              </a:rPr>
              <a:t>In </a:t>
            </a:r>
            <a:r>
              <a:rPr lang="en-MY" sz="1000" dirty="0">
                <a:latin typeface="Tw Cen MT" panose="020B0602020104020603" pitchFamily="34" charset="0"/>
              </a:rPr>
              <a:t>2016, </a:t>
            </a:r>
            <a:r>
              <a:rPr lang="en-MY" sz="1000" dirty="0" smtClean="0">
                <a:latin typeface="Tw Cen MT" panose="020B0602020104020603" pitchFamily="34" charset="0"/>
              </a:rPr>
              <a:t>3,054 G1-G7 </a:t>
            </a:r>
            <a:r>
              <a:rPr lang="en-MY" sz="1000" dirty="0" err="1">
                <a:latin typeface="Tw Cen MT" panose="020B0602020104020603" pitchFamily="34" charset="0"/>
              </a:rPr>
              <a:t>Bumiputera</a:t>
            </a:r>
            <a:r>
              <a:rPr lang="en-MY" sz="1000" dirty="0">
                <a:latin typeface="Tw Cen MT" panose="020B0602020104020603" pitchFamily="34" charset="0"/>
              </a:rPr>
              <a:t> contractors were trained in </a:t>
            </a:r>
            <a:r>
              <a:rPr lang="en-MY" sz="1000" dirty="0" smtClean="0">
                <a:latin typeface="Tw Cen MT" panose="020B0602020104020603" pitchFamily="34" charset="0"/>
              </a:rPr>
              <a:t>IBS, </a:t>
            </a:r>
            <a:r>
              <a:rPr lang="en-MY" sz="1000" dirty="0">
                <a:latin typeface="Tw Cen MT" panose="020B0602020104020603" pitchFamily="34" charset="0"/>
              </a:rPr>
              <a:t>covering </a:t>
            </a:r>
            <a:r>
              <a:rPr lang="en-MY" sz="1000" dirty="0" smtClean="0">
                <a:latin typeface="Tw Cen MT" panose="020B0602020104020603" pitchFamily="34" charset="0"/>
              </a:rPr>
              <a:t>three (3) </a:t>
            </a:r>
            <a:r>
              <a:rPr lang="en-MY" sz="1000" dirty="0">
                <a:latin typeface="Tw Cen MT" panose="020B0602020104020603" pitchFamily="34" charset="0"/>
              </a:rPr>
              <a:t>IBS </a:t>
            </a:r>
            <a:r>
              <a:rPr lang="en-MY" sz="1000" dirty="0" smtClean="0">
                <a:latin typeface="Tw Cen MT" panose="020B0602020104020603" pitchFamily="34" charset="0"/>
              </a:rPr>
              <a:t>components such as Precast System,  Formwork System and Block System.</a:t>
            </a:r>
            <a:endParaRPr lang="en-MY" sz="1000" dirty="0">
              <a:latin typeface="Tw Cen MT" panose="020B0602020104020603" pitchFamily="34" charset="0"/>
            </a:endParaRPr>
          </a:p>
          <a:p>
            <a:endParaRPr lang="en-MY" sz="1000" dirty="0" smtClean="0">
              <a:latin typeface="Tw Cen MT" panose="020B0602020104020603" pitchFamily="34" charset="0"/>
            </a:endParaRPr>
          </a:p>
          <a:p>
            <a:r>
              <a:rPr lang="en-MY" sz="1000" dirty="0" smtClean="0">
                <a:latin typeface="Tw Cen MT" panose="020B0602020104020603" pitchFamily="34" charset="0"/>
              </a:rPr>
              <a:t>In </a:t>
            </a:r>
            <a:r>
              <a:rPr lang="en-MY" sz="1000" dirty="0">
                <a:latin typeface="Tw Cen MT" panose="020B0602020104020603" pitchFamily="34" charset="0"/>
              </a:rPr>
              <a:t>2017, another 3,262 </a:t>
            </a:r>
            <a:r>
              <a:rPr lang="en-MY" sz="1000" dirty="0" smtClean="0">
                <a:latin typeface="Tw Cen MT" panose="020B0602020104020603" pitchFamily="34" charset="0"/>
              </a:rPr>
              <a:t> G1-G7 </a:t>
            </a:r>
            <a:r>
              <a:rPr lang="en-MY" sz="1000" dirty="0" err="1" smtClean="0">
                <a:latin typeface="Tw Cen MT" panose="020B0602020104020603" pitchFamily="34" charset="0"/>
              </a:rPr>
              <a:t>Bumiputera</a:t>
            </a:r>
            <a:r>
              <a:rPr lang="en-MY" sz="1000" dirty="0" smtClean="0">
                <a:latin typeface="Tw Cen MT" panose="020B0602020104020603" pitchFamily="34" charset="0"/>
              </a:rPr>
              <a:t> </a:t>
            </a:r>
            <a:r>
              <a:rPr lang="en-MY" sz="1000" dirty="0">
                <a:latin typeface="Tw Cen MT" panose="020B0602020104020603" pitchFamily="34" charset="0"/>
              </a:rPr>
              <a:t>contractors were trained in </a:t>
            </a:r>
            <a:r>
              <a:rPr lang="en-MY" sz="1000" dirty="0" smtClean="0">
                <a:latin typeface="Tw Cen MT" panose="020B0602020104020603" pitchFamily="34" charset="0"/>
              </a:rPr>
              <a:t>IBS.</a:t>
            </a:r>
          </a:p>
          <a:p>
            <a:endParaRPr lang="en-MY" sz="1000" dirty="0" smtClean="0">
              <a:latin typeface="Tw Cen MT" panose="020B0602020104020603" pitchFamily="34" charset="0"/>
            </a:endParaRPr>
          </a:p>
          <a:p>
            <a:r>
              <a:rPr lang="en-MY" sz="1000" dirty="0" smtClean="0">
                <a:latin typeface="Tw Cen MT" panose="020B0602020104020603" pitchFamily="34" charset="0"/>
              </a:rPr>
              <a:t>As of Q3 2018, another 1,119 G1-G7 </a:t>
            </a:r>
            <a:r>
              <a:rPr lang="en-MY" sz="1000" dirty="0" err="1" smtClean="0">
                <a:latin typeface="Tw Cen MT" panose="020B0602020104020603" pitchFamily="34" charset="0"/>
              </a:rPr>
              <a:t>Bumiputera</a:t>
            </a:r>
            <a:r>
              <a:rPr lang="en-MY" sz="1000" dirty="0" smtClean="0">
                <a:latin typeface="Tw Cen MT" panose="020B0602020104020603" pitchFamily="34" charset="0"/>
              </a:rPr>
              <a:t> contractors were trained in </a:t>
            </a:r>
            <a:r>
              <a:rPr lang="en-MY" sz="1000" dirty="0">
                <a:latin typeface="Tw Cen MT" panose="020B0602020104020603" pitchFamily="34" charset="0"/>
              </a:rPr>
              <a:t>IBS against the target of 2,500 in </a:t>
            </a:r>
            <a:r>
              <a:rPr lang="en-MY" sz="1000" dirty="0" smtClean="0">
                <a:latin typeface="Tw Cen MT" panose="020B0602020104020603" pitchFamily="34" charset="0"/>
              </a:rPr>
              <a:t>2018.</a:t>
            </a: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723570668"/>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38563006"/>
              </p:ext>
            </p:extLst>
          </p:nvPr>
        </p:nvGraphicFramePr>
        <p:xfrm>
          <a:off x="72166" y="6648380"/>
          <a:ext cx="6662589" cy="2286000"/>
        </p:xfrm>
        <a:graphic>
          <a:graphicData uri="http://schemas.openxmlformats.org/drawingml/2006/table">
            <a:tbl>
              <a:tblPr firstRow="1" bandRow="1">
                <a:tableStyleId>{5C22544A-7EE6-4342-B048-85BDC9FD1C3A}</a:tableStyleId>
              </a:tblPr>
              <a:tblGrid>
                <a:gridCol w="637939">
                  <a:extLst>
                    <a:ext uri="{9D8B030D-6E8A-4147-A177-3AD203B41FA5}">
                      <a16:colId xmlns:a16="http://schemas.microsoft.com/office/drawing/2014/main" val="3366137138"/>
                    </a:ext>
                  </a:extLst>
                </a:gridCol>
                <a:gridCol w="2689898">
                  <a:extLst>
                    <a:ext uri="{9D8B030D-6E8A-4147-A177-3AD203B41FA5}">
                      <a16:colId xmlns:a16="http://schemas.microsoft.com/office/drawing/2014/main" val="116348213"/>
                    </a:ext>
                  </a:extLst>
                </a:gridCol>
                <a:gridCol w="1023810">
                  <a:extLst>
                    <a:ext uri="{9D8B030D-6E8A-4147-A177-3AD203B41FA5}">
                      <a16:colId xmlns:a16="http://schemas.microsoft.com/office/drawing/2014/main" val="4144450284"/>
                    </a:ext>
                  </a:extLst>
                </a:gridCol>
                <a:gridCol w="1155471">
                  <a:extLst>
                    <a:ext uri="{9D8B030D-6E8A-4147-A177-3AD203B41FA5}">
                      <a16:colId xmlns:a16="http://schemas.microsoft.com/office/drawing/2014/main" val="6907037"/>
                    </a:ext>
                  </a:extLst>
                </a:gridCol>
                <a:gridCol w="1155471">
                  <a:extLst>
                    <a:ext uri="{9D8B030D-6E8A-4147-A177-3AD203B41FA5}">
                      <a16:colId xmlns:a16="http://schemas.microsoft.com/office/drawing/2014/main" val="20004"/>
                    </a:ext>
                  </a:extLst>
                </a:gridCol>
              </a:tblGrid>
              <a:tr h="189157">
                <a:tc rowSpan="2">
                  <a:txBody>
                    <a:bodyPr/>
                    <a:lstStyle/>
                    <a:p>
                      <a:pPr algn="ctr"/>
                      <a:r>
                        <a:rPr lang="en-US" sz="900" kern="1200" dirty="0" smtClean="0">
                          <a:solidFill>
                            <a:schemeClr val="tx1"/>
                          </a:solidFill>
                          <a:latin typeface="Tw Cen MT" pitchFamily="34" charset="0"/>
                          <a:ea typeface="+mn-ea"/>
                          <a:cs typeface="+mn-cs"/>
                        </a:rPr>
                        <a:t>NO</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itchFamily="34" charset="0"/>
                          <a:ea typeface="+mn-ea"/>
                          <a:cs typeface="+mn-cs"/>
                        </a:rPr>
                        <a:t>IBS SYSTEM</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sz="900" kern="1200" dirty="0" smtClean="0">
                          <a:solidFill>
                            <a:schemeClr val="tx1"/>
                          </a:solidFill>
                          <a:latin typeface="Tw Cen MT" pitchFamily="34" charset="0"/>
                          <a:ea typeface="+mn-ea"/>
                          <a:cs typeface="+mn-cs"/>
                        </a:rPr>
                        <a:t>NO.</a:t>
                      </a:r>
                      <a:r>
                        <a:rPr lang="en-US" sz="900" kern="1200" baseline="0" dirty="0" smtClean="0">
                          <a:solidFill>
                            <a:schemeClr val="tx1"/>
                          </a:solidFill>
                          <a:latin typeface="Tw Cen MT" pitchFamily="34" charset="0"/>
                          <a:ea typeface="+mn-ea"/>
                          <a:cs typeface="+mn-cs"/>
                        </a:rPr>
                        <a:t> OF BUMIPUTERA CONTRACTORS TRAINED</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75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3235329"/>
                  </a:ext>
                </a:extLst>
              </a:tr>
              <a:tr h="189157">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kern="1200" dirty="0" smtClean="0">
                          <a:solidFill>
                            <a:schemeClr val="tx1"/>
                          </a:solidFill>
                          <a:latin typeface="Tw Cen MT" pitchFamily="34" charset="0"/>
                          <a:ea typeface="+mn-ea"/>
                          <a:cs typeface="+mn-cs"/>
                        </a:rPr>
                        <a:t>2016</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pitchFamily="34" charset="0"/>
                          <a:ea typeface="+mn-ea"/>
                          <a:cs typeface="+mn-cs"/>
                        </a:rPr>
                        <a:t>2017</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kern="1200" dirty="0" smtClean="0">
                          <a:solidFill>
                            <a:schemeClr val="tx1"/>
                          </a:solidFill>
                          <a:latin typeface="Tw Cen MT" pitchFamily="34" charset="0"/>
                          <a:ea typeface="+mn-ea"/>
                          <a:cs typeface="+mn-cs"/>
                        </a:rPr>
                        <a:t>2018 (Q3)</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89157">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indent="-266700">
                        <a:buFont typeface="+mj-lt"/>
                        <a:buNone/>
                      </a:pPr>
                      <a:r>
                        <a:rPr lang="en-US" sz="900" dirty="0" smtClean="0">
                          <a:solidFill>
                            <a:schemeClr val="tx1"/>
                          </a:solidFill>
                          <a:latin typeface="Tw Cen MT" pitchFamily="34" charset="0"/>
                        </a:rPr>
                        <a:t>Precast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952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1,127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638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Steel</a:t>
                      </a:r>
                      <a:r>
                        <a:rPr lang="en-US" sz="900" baseline="0" dirty="0" smtClean="0">
                          <a:solidFill>
                            <a:schemeClr val="tx1"/>
                          </a:solidFill>
                          <a:latin typeface="Tw Cen MT" pitchFamily="34" charset="0"/>
                        </a:rPr>
                        <a:t> Frame System</a:t>
                      </a:r>
                      <a:endParaRPr lang="en-US" sz="900" dirty="0" smtClean="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150</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Timber Frame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4217020"/>
                  </a:ext>
                </a:extLst>
              </a:tr>
              <a:tr h="189157">
                <a:tc>
                  <a:txBody>
                    <a:bodyPr/>
                    <a:lstStyle/>
                    <a:p>
                      <a:pPr algn="ctr"/>
                      <a:r>
                        <a:rPr lang="en-US" sz="900" dirty="0" smtClean="0">
                          <a:solidFill>
                            <a:schemeClr val="tx1"/>
                          </a:solidFill>
                          <a:latin typeface="Tw Cen MT" pitchFamily="34" charset="0"/>
                        </a:rPr>
                        <a:t>4</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Formwork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138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76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81</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671484"/>
                  </a:ext>
                </a:extLst>
              </a:tr>
              <a:tr h="189157">
                <a:tc>
                  <a:txBody>
                    <a:bodyPr/>
                    <a:lstStyle/>
                    <a:p>
                      <a:pPr algn="ctr"/>
                      <a:r>
                        <a:rPr lang="en-US" sz="900" dirty="0" smtClean="0">
                          <a:solidFill>
                            <a:schemeClr val="tx1"/>
                          </a:solidFill>
                          <a:latin typeface="Tw Cen MT" pitchFamily="34" charset="0"/>
                        </a:rPr>
                        <a:t>5</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Block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1,964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2,059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250</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450981"/>
                  </a:ext>
                </a:extLst>
              </a:tr>
              <a:tr h="189157">
                <a:tc>
                  <a:txBody>
                    <a:bodyPr/>
                    <a:lstStyle/>
                    <a:p>
                      <a:pPr algn="ctr"/>
                      <a:r>
                        <a:rPr lang="en-US" sz="900" dirty="0" smtClean="0">
                          <a:solidFill>
                            <a:schemeClr val="tx1"/>
                          </a:solidFill>
                          <a:latin typeface="Tw Cen MT" pitchFamily="34" charset="0"/>
                        </a:rPr>
                        <a:t>6</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Innovative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6182919"/>
                  </a:ext>
                </a:extLst>
              </a:tr>
              <a:tr h="189157">
                <a:tc gridSpan="2">
                  <a:txBody>
                    <a:bodyPr/>
                    <a:lstStyle/>
                    <a:p>
                      <a:pPr algn="r"/>
                      <a:r>
                        <a:rPr lang="en-US" sz="900" b="1" dirty="0" smtClean="0">
                          <a:solidFill>
                            <a:schemeClr val="tx1"/>
                          </a:solidFill>
                          <a:latin typeface="Tw Cen MT" pitchFamily="34" charset="0"/>
                        </a:rPr>
                        <a:t>SUB 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latin typeface="Tw Cen MT" pitchFamily="34" charset="0"/>
                        </a:rPr>
                        <a:t>3054</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latin typeface="Tw Cen MT" pitchFamily="34" charset="0"/>
                        </a:rPr>
                        <a:t>3262</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dirty="0" smtClean="0">
                          <a:solidFill>
                            <a:schemeClr val="tx1"/>
                          </a:solidFill>
                          <a:latin typeface="Tw Cen MT" pitchFamily="34" charset="0"/>
                        </a:rPr>
                        <a:t>1119</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189157">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3">
                  <a:txBody>
                    <a:bodyPr/>
                    <a:lstStyle/>
                    <a:p>
                      <a:pPr algn="ctr"/>
                      <a:r>
                        <a:rPr lang="en-US" sz="900" b="1" dirty="0" smtClean="0">
                          <a:solidFill>
                            <a:schemeClr val="tx1"/>
                          </a:solidFill>
                          <a:latin typeface="Tw Cen MT" pitchFamily="34" charset="0"/>
                        </a:rPr>
                        <a:t>7,435</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87685"/>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700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contractors trained in specialist trade per year (2017-2020)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33111"/>
            <a:ext cx="6864535" cy="3770263"/>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US" sz="300" b="1" u="sng" dirty="0" smtClean="0">
              <a:latin typeface="Tw Cen MT" panose="020B0602020104020603" pitchFamily="34" charset="0"/>
            </a:endParaRPr>
          </a:p>
          <a:p>
            <a:r>
              <a:rPr lang="en-US" sz="1000" dirty="0" err="1">
                <a:latin typeface="Tw Cen MT" panose="020B0602020104020603" pitchFamily="34" charset="0"/>
              </a:rPr>
              <a:t>Bumiputera</a:t>
            </a:r>
            <a:r>
              <a:rPr lang="en-US" sz="1000" dirty="0">
                <a:latin typeface="Tw Cen MT" panose="020B0602020104020603" pitchFamily="34" charset="0"/>
              </a:rPr>
              <a:t> contractors are given the opportunity to be </a:t>
            </a:r>
            <a:r>
              <a:rPr lang="en-MY" sz="1000" dirty="0">
                <a:latin typeface="Tw Cen MT" panose="020B0602020104020603" pitchFamily="34" charset="0"/>
              </a:rPr>
              <a:t>trained </a:t>
            </a:r>
            <a:r>
              <a:rPr lang="en-US" sz="1000" dirty="0">
                <a:latin typeface="Tw Cen MT" panose="020B0602020104020603" pitchFamily="34" charset="0"/>
              </a:rPr>
              <a:t>in </a:t>
            </a:r>
            <a:r>
              <a:rPr lang="en-US" sz="1000" dirty="0" smtClean="0">
                <a:latin typeface="Tw Cen MT" panose="020B0602020104020603" pitchFamily="34" charset="0"/>
              </a:rPr>
              <a:t>specialized trades/areas, either to enhance their knowledge and capability, or to enable them to be registered as a specialist </a:t>
            </a:r>
            <a:r>
              <a:rPr lang="en-US" sz="1000" dirty="0">
                <a:latin typeface="Tw Cen MT" panose="020B0602020104020603" pitchFamily="34" charset="0"/>
              </a:rPr>
              <a:t>c</a:t>
            </a:r>
            <a:r>
              <a:rPr lang="en-US" sz="1000" dirty="0" smtClean="0">
                <a:latin typeface="Tw Cen MT" panose="020B0602020104020603" pitchFamily="34" charset="0"/>
              </a:rPr>
              <a:t>ontractor.  Existing companies who have already registered with CIDB may send their suitable personnel to attend the training </a:t>
            </a:r>
            <a:r>
              <a:rPr lang="en-US" sz="1000" dirty="0" err="1" smtClean="0">
                <a:latin typeface="Tw Cen MT" panose="020B0602020104020603" pitchFamily="34" charset="0"/>
              </a:rPr>
              <a:t>programme</a:t>
            </a:r>
            <a:r>
              <a:rPr lang="en-US" sz="1000" dirty="0" smtClean="0">
                <a:latin typeface="Tw Cen MT" panose="020B0602020104020603" pitchFamily="34" charset="0"/>
              </a:rPr>
              <a:t> . However, for new contractors, only </a:t>
            </a:r>
            <a:r>
              <a:rPr lang="en-US" sz="1000" dirty="0">
                <a:latin typeface="Tw Cen MT" panose="020B0602020104020603" pitchFamily="34" charset="0"/>
              </a:rPr>
              <a:t>the </a:t>
            </a:r>
            <a:r>
              <a:rPr lang="en-US" sz="1000" dirty="0" smtClean="0">
                <a:latin typeface="Tw Cen MT" panose="020B0602020104020603" pitchFamily="34" charset="0"/>
              </a:rPr>
              <a:t>owners </a:t>
            </a:r>
            <a:r>
              <a:rPr lang="en-US" sz="1000" dirty="0">
                <a:latin typeface="Tw Cen MT" panose="020B0602020104020603" pitchFamily="34" charset="0"/>
              </a:rPr>
              <a:t>or the </a:t>
            </a:r>
            <a:r>
              <a:rPr lang="en-US" sz="1000" dirty="0" smtClean="0">
                <a:latin typeface="Tw Cen MT" panose="020B0602020104020603" pitchFamily="34" charset="0"/>
              </a:rPr>
              <a:t>directors </a:t>
            </a:r>
            <a:r>
              <a:rPr lang="en-US" sz="1000" dirty="0">
                <a:latin typeface="Tw Cen MT" panose="020B0602020104020603" pitchFamily="34" charset="0"/>
              </a:rPr>
              <a:t>of the </a:t>
            </a:r>
            <a:r>
              <a:rPr lang="en-US" sz="1000" dirty="0" smtClean="0">
                <a:latin typeface="Tw Cen MT" panose="020B0602020104020603" pitchFamily="34" charset="0"/>
              </a:rPr>
              <a:t>companies </a:t>
            </a:r>
            <a:r>
              <a:rPr lang="en-US" sz="1000" dirty="0">
                <a:latin typeface="Tw Cen MT" panose="020B0602020104020603" pitchFamily="34" charset="0"/>
              </a:rPr>
              <a:t>are allowed to be trained. At the end of the training </a:t>
            </a:r>
            <a:r>
              <a:rPr lang="en-US" sz="1000" dirty="0" err="1" smtClean="0">
                <a:latin typeface="Tw Cen MT" panose="020B0602020104020603" pitchFamily="34" charset="0"/>
              </a:rPr>
              <a:t>programme</a:t>
            </a:r>
            <a:r>
              <a:rPr lang="en-US" sz="1000" dirty="0" smtClean="0">
                <a:latin typeface="Tw Cen MT" panose="020B0602020104020603" pitchFamily="34" charset="0"/>
              </a:rPr>
              <a:t>, the company/ personnel </a:t>
            </a:r>
            <a:r>
              <a:rPr lang="en-US" sz="1000" dirty="0">
                <a:latin typeface="Tw Cen MT" panose="020B0602020104020603" pitchFamily="34" charset="0"/>
              </a:rPr>
              <a:t>will be </a:t>
            </a:r>
            <a:r>
              <a:rPr lang="en-US" sz="1000" dirty="0" smtClean="0">
                <a:latin typeface="Tw Cen MT" panose="020B0602020104020603" pitchFamily="34" charset="0"/>
              </a:rPr>
              <a:t>either awarded with a </a:t>
            </a:r>
            <a:r>
              <a:rPr lang="en-US" sz="1000" dirty="0" err="1">
                <a:latin typeface="Tw Cen MT" panose="020B0602020104020603" pitchFamily="34" charset="0"/>
              </a:rPr>
              <a:t>Sijil</a:t>
            </a:r>
            <a:r>
              <a:rPr lang="en-US" sz="1000" dirty="0">
                <a:latin typeface="Tw Cen MT" panose="020B0602020104020603" pitchFamily="34" charset="0"/>
              </a:rPr>
              <a:t> </a:t>
            </a:r>
            <a:r>
              <a:rPr lang="en-US" sz="1000" dirty="0" err="1">
                <a:latin typeface="Tw Cen MT" panose="020B0602020104020603" pitchFamily="34" charset="0"/>
              </a:rPr>
              <a:t>Kecekapan</a:t>
            </a:r>
            <a:r>
              <a:rPr lang="en-US" sz="1000" dirty="0">
                <a:latin typeface="Tw Cen MT" panose="020B0602020104020603" pitchFamily="34" charset="0"/>
              </a:rPr>
              <a:t> </a:t>
            </a:r>
            <a:r>
              <a:rPr lang="en-US" sz="1000" dirty="0" err="1">
                <a:latin typeface="Tw Cen MT" panose="020B0602020104020603" pitchFamily="34" charset="0"/>
              </a:rPr>
              <a:t>Pengurusan</a:t>
            </a:r>
            <a:r>
              <a:rPr lang="en-US" sz="1000" dirty="0">
                <a:latin typeface="Tw Cen MT" panose="020B0602020104020603" pitchFamily="34" charset="0"/>
              </a:rPr>
              <a:t> (SKP</a:t>
            </a:r>
            <a:r>
              <a:rPr lang="en-US" sz="1000" dirty="0" smtClean="0">
                <a:latin typeface="Tw Cen MT" panose="020B0602020104020603" pitchFamily="34" charset="0"/>
              </a:rPr>
              <a:t>) or </a:t>
            </a:r>
            <a:r>
              <a:rPr lang="en-US" sz="1000" dirty="0" err="1" smtClean="0">
                <a:latin typeface="Tw Cen MT" panose="020B0602020104020603" pitchFamily="34" charset="0"/>
              </a:rPr>
              <a:t>Sijil</a:t>
            </a:r>
            <a:r>
              <a:rPr lang="en-US" sz="1000" dirty="0" smtClean="0">
                <a:latin typeface="Tw Cen MT" panose="020B0602020104020603" pitchFamily="34" charset="0"/>
              </a:rPr>
              <a:t> </a:t>
            </a:r>
            <a:r>
              <a:rPr lang="en-US" sz="1000" dirty="0" err="1" smtClean="0">
                <a:latin typeface="Tw Cen MT" panose="020B0602020104020603" pitchFamily="34" charset="0"/>
              </a:rPr>
              <a:t>Kehadiran</a:t>
            </a:r>
            <a:r>
              <a:rPr lang="en-US" sz="1000" dirty="0" smtClean="0">
                <a:latin typeface="Tw Cen MT" panose="020B0602020104020603" pitchFamily="34" charset="0"/>
              </a:rPr>
              <a:t>/ </a:t>
            </a:r>
            <a:r>
              <a:rPr lang="en-US" sz="1000" dirty="0" err="1" smtClean="0">
                <a:latin typeface="Tw Cen MT" panose="020B0602020104020603" pitchFamily="34" charset="0"/>
              </a:rPr>
              <a:t>Pencapaian</a:t>
            </a:r>
            <a:r>
              <a:rPr lang="en-US" sz="1000" dirty="0" smtClean="0">
                <a:latin typeface="Tw Cen MT" panose="020B0602020104020603" pitchFamily="34" charset="0"/>
              </a:rPr>
              <a:t>.</a:t>
            </a:r>
          </a:p>
          <a:p>
            <a:endParaRPr lang="en-US" sz="600" dirty="0">
              <a:latin typeface="Tw Cen MT" panose="020B0602020104020603" pitchFamily="34" charset="0"/>
            </a:endParaRPr>
          </a:p>
          <a:p>
            <a:endParaRPr lang="en-US" sz="1000" dirty="0" smtClean="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400" b="1" dirty="0" smtClean="0">
              <a:latin typeface="Tw Cen MT" panose="020B0602020104020603" pitchFamily="34" charset="0"/>
            </a:endParaRPr>
          </a:p>
          <a:p>
            <a:r>
              <a:rPr lang="en-US" sz="1000" b="1" dirty="0" smtClean="0">
                <a:latin typeface="Tw Cen MT" panose="020B0602020104020603" pitchFamily="34" charset="0"/>
              </a:rPr>
              <a:t>Specialist </a:t>
            </a:r>
            <a:r>
              <a:rPr lang="en-US" sz="1000" b="1" dirty="0">
                <a:latin typeface="Tw Cen MT" panose="020B0602020104020603" pitchFamily="34" charset="0"/>
              </a:rPr>
              <a:t>Trade Training </a:t>
            </a:r>
          </a:p>
          <a:p>
            <a:r>
              <a:rPr lang="en-US" sz="1000" dirty="0" smtClean="0">
                <a:latin typeface="Tw Cen MT" panose="020B0602020104020603" pitchFamily="34" charset="0"/>
              </a:rPr>
              <a:t>As of September 2018, 841 </a:t>
            </a:r>
            <a:r>
              <a:rPr lang="en-US" sz="1000" dirty="0" err="1">
                <a:latin typeface="Tw Cen MT" panose="020B0602020104020603" pitchFamily="34" charset="0"/>
              </a:rPr>
              <a:t>Bumiputera</a:t>
            </a:r>
            <a:r>
              <a:rPr lang="en-US" sz="1000" dirty="0">
                <a:latin typeface="Tw Cen MT" panose="020B0602020104020603" pitchFamily="34" charset="0"/>
              </a:rPr>
              <a:t> </a:t>
            </a:r>
            <a:r>
              <a:rPr lang="en-US" sz="1000" dirty="0" smtClean="0">
                <a:latin typeface="Tw Cen MT" panose="020B0602020104020603" pitchFamily="34" charset="0"/>
              </a:rPr>
              <a:t>contractors against the target of 700 </a:t>
            </a:r>
            <a:r>
              <a:rPr lang="en-US" sz="1000" dirty="0">
                <a:latin typeface="Tw Cen MT" panose="020B0602020104020603" pitchFamily="34" charset="0"/>
              </a:rPr>
              <a:t>have been </a:t>
            </a:r>
            <a:r>
              <a:rPr lang="en-US" sz="1000" dirty="0" smtClean="0">
                <a:latin typeface="Tw Cen MT" panose="020B0602020104020603" pitchFamily="34" charset="0"/>
              </a:rPr>
              <a:t>trained in the following areas :</a:t>
            </a:r>
            <a:endParaRPr lang="en-US" sz="1000" strike="sngStrike"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723570668"/>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fontAlgn="auto">
                        <a:lnSpc>
                          <a:spcPct val="100000"/>
                        </a:lnSpc>
                        <a:spcBef>
                          <a:spcPts val="0"/>
                        </a:spcBef>
                        <a:spcAft>
                          <a:spcPts val="0"/>
                        </a:spcAft>
                        <a:defRPr/>
                      </a:pPr>
                      <a:r>
                        <a:rPr lang="en-US" sz="900" dirty="0" smtClean="0">
                          <a:solidFill>
                            <a:srgbClr val="000000"/>
                          </a:solidFill>
                          <a:latin typeface="Tw Cen MT" pitchFamily="34" charset="0"/>
                        </a:rPr>
                        <a:t>6 specialist trades identified and approved by IWG14</a:t>
                      </a:r>
                    </a:p>
                    <a:p>
                      <a:pPr fontAlgn="auto">
                        <a:lnSpc>
                          <a:spcPct val="100000"/>
                        </a:lnSpc>
                        <a:spcBef>
                          <a:spcPts val="0"/>
                        </a:spcBef>
                        <a:spcAft>
                          <a:spcPts val="0"/>
                        </a:spcAft>
                        <a:defRPr/>
                      </a:pPr>
                      <a:endParaRPr lang="ms-MY" sz="900" dirty="0" smtClean="0">
                        <a:solidFill>
                          <a:srgbClr val="000000"/>
                        </a:solidFill>
                        <a:latin typeface="Tw Cen MT" pitchFamily="34" charset="0"/>
                      </a:endParaRPr>
                    </a:p>
                    <a:p>
                      <a:pPr fontAlgn="auto">
                        <a:lnSpc>
                          <a:spcPct val="100000"/>
                        </a:lnSpc>
                        <a:spcBef>
                          <a:spcPts val="0"/>
                        </a:spcBef>
                        <a:spcAft>
                          <a:spcPts val="0"/>
                        </a:spcAft>
                        <a:defRPr/>
                      </a:pPr>
                      <a:r>
                        <a:rPr lang="ms-MY" sz="900" dirty="0" smtClean="0">
                          <a:solidFill>
                            <a:srgbClr val="000000"/>
                          </a:solidFill>
                          <a:latin typeface="Tw Cen MT" pitchFamily="34" charset="0"/>
                        </a:rPr>
                        <a:t>6 specialist trades training module rolled out</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specialist trade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specialist trade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specialist trade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specialist trade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823791199"/>
              </p:ext>
            </p:extLst>
          </p:nvPr>
        </p:nvGraphicFramePr>
        <p:xfrm>
          <a:off x="52664" y="5594222"/>
          <a:ext cx="6413724" cy="2187612"/>
        </p:xfrm>
        <a:graphic>
          <a:graphicData uri="http://schemas.openxmlformats.org/drawingml/2006/table">
            <a:tbl>
              <a:tblPr firstRow="1" bandRow="1">
                <a:tableStyleId>{F2DE63D5-997A-4646-A377-4702673A728D}</a:tableStyleId>
              </a:tblPr>
              <a:tblGrid>
                <a:gridCol w="2733725">
                  <a:extLst>
                    <a:ext uri="{9D8B030D-6E8A-4147-A177-3AD203B41FA5}">
                      <a16:colId xmlns:a16="http://schemas.microsoft.com/office/drawing/2014/main" val="4083817525"/>
                    </a:ext>
                  </a:extLst>
                </a:gridCol>
                <a:gridCol w="546358">
                  <a:extLst>
                    <a:ext uri="{9D8B030D-6E8A-4147-A177-3AD203B41FA5}">
                      <a16:colId xmlns:a16="http://schemas.microsoft.com/office/drawing/2014/main" val="3727588454"/>
                    </a:ext>
                  </a:extLst>
                </a:gridCol>
                <a:gridCol w="1118937">
                  <a:extLst>
                    <a:ext uri="{9D8B030D-6E8A-4147-A177-3AD203B41FA5}">
                      <a16:colId xmlns:a16="http://schemas.microsoft.com/office/drawing/2014/main" val="1712024436"/>
                    </a:ext>
                  </a:extLst>
                </a:gridCol>
                <a:gridCol w="599882">
                  <a:extLst>
                    <a:ext uri="{9D8B030D-6E8A-4147-A177-3AD203B41FA5}">
                      <a16:colId xmlns:a16="http://schemas.microsoft.com/office/drawing/2014/main" val="1236487650"/>
                    </a:ext>
                  </a:extLst>
                </a:gridCol>
                <a:gridCol w="1414822">
                  <a:extLst>
                    <a:ext uri="{9D8B030D-6E8A-4147-A177-3AD203B41FA5}">
                      <a16:colId xmlns:a16="http://schemas.microsoft.com/office/drawing/2014/main" val="1357784387"/>
                    </a:ext>
                  </a:extLst>
                </a:gridCol>
              </a:tblGrid>
              <a:tr h="206200">
                <a:tc row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Specialization / Area</a:t>
                      </a:r>
                      <a:endParaRPr lang="en-MY"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900" dirty="0" smtClean="0">
                          <a:solidFill>
                            <a:schemeClr val="tx1"/>
                          </a:solidFill>
                          <a:latin typeface="Tw Cen MT" pitchFamily="34" charset="0"/>
                        </a:rPr>
                        <a:t>Existing</a:t>
                      </a:r>
                      <a:r>
                        <a:rPr lang="en-US" sz="900" baseline="0" dirty="0" smtClean="0">
                          <a:solidFill>
                            <a:schemeClr val="tx1"/>
                          </a:solidFill>
                          <a:latin typeface="Tw Cen MT" pitchFamily="34" charset="0"/>
                        </a:rPr>
                        <a:t> Company</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US" sz="900" dirty="0" smtClean="0">
                        <a:latin typeface="Tw Cen MT" panose="020B0602020104020603" pitchFamily="34" charset="0"/>
                      </a:endParaRPr>
                    </a:p>
                  </a:txBody>
                  <a:tcPr anchor="ctr"/>
                </a:tc>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New</a:t>
                      </a:r>
                      <a:r>
                        <a:rPr lang="en-US" sz="900" baseline="0" dirty="0" smtClean="0">
                          <a:solidFill>
                            <a:schemeClr val="tx1"/>
                          </a:solidFill>
                          <a:latin typeface="Tw Cen MT" pitchFamily="34" charset="0"/>
                        </a:rPr>
                        <a:t> Company</a:t>
                      </a:r>
                      <a:endParaRPr lang="en-MY"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347957"/>
                  </a:ext>
                </a:extLst>
              </a:tr>
              <a:tr h="329920">
                <a:tc vMerge="1">
                  <a:txBody>
                    <a:bodyPr/>
                    <a:lstStyle/>
                    <a:p>
                      <a:pPr algn="ctr"/>
                      <a:endParaRPr lang="en-MY" sz="900" dirty="0"/>
                    </a:p>
                  </a:txBody>
                  <a:tcPr anchor="ctr"/>
                </a:tc>
                <a:tc>
                  <a:txBody>
                    <a:bodyPr/>
                    <a:lstStyle/>
                    <a:p>
                      <a:pPr algn="ctr"/>
                      <a:r>
                        <a:rPr lang="en-US" sz="900" dirty="0" smtClean="0">
                          <a:solidFill>
                            <a:schemeClr val="tx1"/>
                          </a:solidFill>
                          <a:latin typeface="Tw Cen MT" pitchFamily="34" charset="0"/>
                        </a:rPr>
                        <a:t>SKP</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err="1" smtClean="0">
                          <a:solidFill>
                            <a:schemeClr val="tx1"/>
                          </a:solidFill>
                          <a:latin typeface="Tw Cen MT" pitchFamily="34" charset="0"/>
                        </a:rPr>
                        <a:t>Sijil</a:t>
                      </a:r>
                      <a:r>
                        <a:rPr lang="en-US" sz="900" dirty="0" smtClean="0">
                          <a:solidFill>
                            <a:schemeClr val="tx1"/>
                          </a:solidFill>
                          <a:latin typeface="Tw Cen MT" pitchFamily="34" charset="0"/>
                        </a:rPr>
                        <a:t> </a:t>
                      </a:r>
                      <a:r>
                        <a:rPr lang="en-US" sz="900" dirty="0" err="1" smtClean="0">
                          <a:solidFill>
                            <a:schemeClr val="tx1"/>
                          </a:solidFill>
                          <a:latin typeface="Tw Cen MT" pitchFamily="34" charset="0"/>
                        </a:rPr>
                        <a:t>Kehadiran</a:t>
                      </a:r>
                      <a:r>
                        <a:rPr lang="en-US" sz="900" dirty="0" smtClean="0">
                          <a:solidFill>
                            <a:schemeClr val="tx1"/>
                          </a:solidFill>
                          <a:latin typeface="Tw Cen MT" pitchFamily="34" charset="0"/>
                        </a:rPr>
                        <a:t>/ </a:t>
                      </a:r>
                      <a:r>
                        <a:rPr lang="en-US" sz="900" dirty="0" err="1" smtClean="0">
                          <a:solidFill>
                            <a:schemeClr val="tx1"/>
                          </a:solidFill>
                          <a:latin typeface="Tw Cen MT" pitchFamily="34" charset="0"/>
                        </a:rPr>
                        <a:t>Pencapaian</a:t>
                      </a:r>
                      <a:r>
                        <a:rPr lang="en-US" sz="900" dirty="0" smtClean="0">
                          <a:solidFill>
                            <a:schemeClr val="tx1"/>
                          </a:solidFill>
                          <a:latin typeface="Tw Cen MT"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latin typeface="Tw Cen MT" pitchFamily="34" charset="0"/>
                        </a:rPr>
                        <a:t>SKP</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err="1" smtClean="0">
                          <a:solidFill>
                            <a:schemeClr val="tx1"/>
                          </a:solidFill>
                          <a:latin typeface="Tw Cen MT" pitchFamily="34" charset="0"/>
                        </a:rPr>
                        <a:t>Sijil</a:t>
                      </a:r>
                      <a:r>
                        <a:rPr lang="en-US" sz="900" dirty="0" smtClean="0">
                          <a:solidFill>
                            <a:schemeClr val="tx1"/>
                          </a:solidFill>
                          <a:latin typeface="Tw Cen MT" pitchFamily="34" charset="0"/>
                        </a:rPr>
                        <a:t> </a:t>
                      </a:r>
                      <a:r>
                        <a:rPr lang="en-US" sz="900" dirty="0" err="1" smtClean="0">
                          <a:solidFill>
                            <a:schemeClr val="tx1"/>
                          </a:solidFill>
                          <a:latin typeface="Tw Cen MT" pitchFamily="34" charset="0"/>
                        </a:rPr>
                        <a:t>Kehadiran</a:t>
                      </a:r>
                      <a:r>
                        <a:rPr lang="en-US" sz="900" dirty="0" smtClean="0">
                          <a:solidFill>
                            <a:schemeClr val="tx1"/>
                          </a:solidFill>
                          <a:latin typeface="Tw Cen MT" pitchFamily="34" charset="0"/>
                        </a:rPr>
                        <a:t>/ </a:t>
                      </a:r>
                      <a:r>
                        <a:rPr lang="en-US" sz="900" dirty="0" err="1" smtClean="0">
                          <a:solidFill>
                            <a:schemeClr val="tx1"/>
                          </a:solidFill>
                          <a:latin typeface="Tw Cen MT" pitchFamily="34" charset="0"/>
                        </a:rPr>
                        <a:t>Pencapaian</a:t>
                      </a:r>
                      <a:r>
                        <a:rPr lang="en-US" sz="900" dirty="0" smtClean="0">
                          <a:solidFill>
                            <a:schemeClr val="tx1"/>
                          </a:solidFill>
                          <a:latin typeface="Tw Cen MT"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99823992"/>
                  </a:ext>
                </a:extLst>
              </a:tr>
              <a:tr h="308946">
                <a:tc>
                  <a:txBody>
                    <a:bodyPr/>
                    <a:lstStyle/>
                    <a:p>
                      <a:r>
                        <a:rPr lang="en-US" sz="900" dirty="0" err="1" smtClean="0">
                          <a:latin typeface="Tw Cen MT" pitchFamily="34" charset="0"/>
                        </a:rPr>
                        <a:t>BuiIding</a:t>
                      </a:r>
                      <a:r>
                        <a:rPr lang="en-US" sz="900" dirty="0" smtClean="0">
                          <a:latin typeface="Tw Cen MT" pitchFamily="34" charset="0"/>
                        </a:rPr>
                        <a:t> Information Modelling (BIM)</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b="1" dirty="0" smtClean="0">
                          <a:latin typeface="Tw Cen MT" pitchFamily="34" charset="0"/>
                        </a:rPr>
                        <a:t>√</a:t>
                      </a:r>
                      <a:endParaRPr lang="en-MY" sz="1000" b="1"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b="1"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644370"/>
                  </a:ext>
                </a:extLst>
              </a:tr>
              <a:tr h="308946">
                <a:tc>
                  <a:txBody>
                    <a:bodyPr/>
                    <a:lstStyle/>
                    <a:p>
                      <a:r>
                        <a:rPr lang="en-US" sz="900" dirty="0" smtClean="0">
                          <a:latin typeface="Tw Cen MT" pitchFamily="34" charset="0"/>
                        </a:rPr>
                        <a:t>Maintenance, Refurbishment and Operation (MRO)</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b="1"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9445706"/>
                  </a:ext>
                </a:extLst>
              </a:tr>
              <a:tr h="219947">
                <a:tc>
                  <a:txBody>
                    <a:bodyPr/>
                    <a:lstStyle/>
                    <a:p>
                      <a:r>
                        <a:rPr lang="en-US" sz="900" dirty="0" smtClean="0">
                          <a:latin typeface="Tw Cen MT" pitchFamily="34" charset="0"/>
                        </a:rPr>
                        <a:t>Piling Works (B05)</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000" b="1" dirty="0" smtClean="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44698"/>
                  </a:ext>
                </a:extLst>
              </a:tr>
              <a:tr h="219947">
                <a:tc>
                  <a:txBody>
                    <a:bodyPr/>
                    <a:lstStyle/>
                    <a:p>
                      <a:r>
                        <a:rPr lang="en-US" sz="900" dirty="0" smtClean="0">
                          <a:latin typeface="Tw Cen MT" pitchFamily="34" charset="0"/>
                        </a:rPr>
                        <a:t>Demolition Work (B26)</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000" b="1" dirty="0" smtClean="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1772685"/>
                  </a:ext>
                </a:extLst>
              </a:tr>
              <a:tr h="219947">
                <a:tc>
                  <a:txBody>
                    <a:bodyPr/>
                    <a:lstStyle/>
                    <a:p>
                      <a:r>
                        <a:rPr lang="en-US" sz="900" dirty="0" smtClean="0">
                          <a:latin typeface="Tw Cen MT" pitchFamily="34" charset="0"/>
                        </a:rPr>
                        <a:t>Lifts &amp; Escalators (M03)</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000" b="1" dirty="0" smtClean="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0027152"/>
                  </a:ext>
                </a:extLst>
              </a:tr>
              <a:tr h="219947">
                <a:tc>
                  <a:txBody>
                    <a:bodyPr/>
                    <a:lstStyle/>
                    <a:p>
                      <a:r>
                        <a:rPr lang="en-US" sz="900" dirty="0" smtClean="0">
                          <a:latin typeface="Tw Cen MT" pitchFamily="34" charset="0"/>
                        </a:rPr>
                        <a:t>Hospital Building Works (B29)</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000" b="1" dirty="0" smtClean="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2153456"/>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633403051"/>
              </p:ext>
            </p:extLst>
          </p:nvPr>
        </p:nvGraphicFramePr>
        <p:xfrm>
          <a:off x="52664" y="8168316"/>
          <a:ext cx="6145614" cy="1545974"/>
        </p:xfrm>
        <a:graphic>
          <a:graphicData uri="http://schemas.openxmlformats.org/drawingml/2006/table">
            <a:tbl>
              <a:tblPr firstRow="1" bandRow="1">
                <a:tableStyleId>{F2DE63D5-997A-4646-A377-4702673A728D}</a:tableStyleId>
              </a:tblPr>
              <a:tblGrid>
                <a:gridCol w="2646678">
                  <a:extLst>
                    <a:ext uri="{9D8B030D-6E8A-4147-A177-3AD203B41FA5}">
                      <a16:colId xmlns:a16="http://schemas.microsoft.com/office/drawing/2014/main" val="4083817525"/>
                    </a:ext>
                  </a:extLst>
                </a:gridCol>
                <a:gridCol w="1749468">
                  <a:extLst>
                    <a:ext uri="{9D8B030D-6E8A-4147-A177-3AD203B41FA5}">
                      <a16:colId xmlns:a16="http://schemas.microsoft.com/office/drawing/2014/main" val="1712024436"/>
                    </a:ext>
                  </a:extLst>
                </a:gridCol>
                <a:gridCol w="1749468">
                  <a:extLst>
                    <a:ext uri="{9D8B030D-6E8A-4147-A177-3AD203B41FA5}">
                      <a16:colId xmlns:a16="http://schemas.microsoft.com/office/drawing/2014/main" val="1236487650"/>
                    </a:ext>
                  </a:extLst>
                </a:gridCol>
              </a:tblGrid>
              <a:tr h="315787">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Specialization / Area</a:t>
                      </a:r>
                      <a:endParaRPr lang="en-MY"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latin typeface="Tw Cen MT" pitchFamily="34" charset="0"/>
                        </a:rPr>
                        <a:t>2018 (Q3)</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99823992"/>
                  </a:ext>
                </a:extLst>
              </a:tr>
              <a:tr h="315787">
                <a:tc>
                  <a:txBody>
                    <a:bodyPr/>
                    <a:lstStyle/>
                    <a:p>
                      <a:r>
                        <a:rPr lang="en-US" sz="900" dirty="0" err="1" smtClean="0">
                          <a:solidFill>
                            <a:schemeClr val="tx1"/>
                          </a:solidFill>
                          <a:latin typeface="Tw Cen MT" pitchFamily="34" charset="0"/>
                        </a:rPr>
                        <a:t>BuiIding</a:t>
                      </a:r>
                      <a:r>
                        <a:rPr lang="en-US" sz="900" dirty="0" smtClean="0">
                          <a:solidFill>
                            <a:schemeClr val="tx1"/>
                          </a:solidFill>
                          <a:latin typeface="Tw Cen MT" pitchFamily="34" charset="0"/>
                        </a:rPr>
                        <a:t> Information Modelling (BIM)</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b="1" dirty="0" smtClean="0">
                          <a:solidFill>
                            <a:schemeClr val="tx1"/>
                          </a:solidFill>
                          <a:latin typeface="Tw Cen MT" pitchFamily="34" charset="0"/>
                        </a:rPr>
                        <a:t>410</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b="1" dirty="0" smtClean="0">
                          <a:solidFill>
                            <a:schemeClr val="tx1"/>
                          </a:solidFill>
                          <a:latin typeface="Tw Cen MT" pitchFamily="34" charset="0"/>
                        </a:rPr>
                        <a:t>530</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644370"/>
                  </a:ext>
                </a:extLst>
              </a:tr>
              <a:tr h="197367">
                <a:tc>
                  <a:txBody>
                    <a:bodyPr/>
                    <a:lstStyle/>
                    <a:p>
                      <a:r>
                        <a:rPr lang="en-US" sz="900" dirty="0" smtClean="0">
                          <a:solidFill>
                            <a:schemeClr val="tx1"/>
                          </a:solidFill>
                          <a:latin typeface="Tw Cen MT" pitchFamily="34" charset="0"/>
                        </a:rPr>
                        <a:t>Piling Works (B05)</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105</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98</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44698"/>
                  </a:ext>
                </a:extLst>
              </a:tr>
              <a:tr h="197367">
                <a:tc>
                  <a:txBody>
                    <a:bodyPr/>
                    <a:lstStyle/>
                    <a:p>
                      <a:r>
                        <a:rPr lang="en-US" sz="900" dirty="0" smtClean="0">
                          <a:solidFill>
                            <a:schemeClr val="tx1"/>
                          </a:solidFill>
                          <a:latin typeface="Tw Cen MT" pitchFamily="34" charset="0"/>
                        </a:rPr>
                        <a:t>Demolition Work (B26)</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76</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70</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1772685"/>
                  </a:ext>
                </a:extLst>
              </a:tr>
              <a:tr h="197367">
                <a:tc>
                  <a:txBody>
                    <a:bodyPr/>
                    <a:lstStyle/>
                    <a:p>
                      <a:r>
                        <a:rPr lang="en-US" sz="900" dirty="0" smtClean="0">
                          <a:solidFill>
                            <a:schemeClr val="tx1"/>
                          </a:solidFill>
                          <a:latin typeface="Tw Cen MT" pitchFamily="34" charset="0"/>
                        </a:rPr>
                        <a:t>Hospital Building Works (B29)</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114</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143</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3247966"/>
                  </a:ext>
                </a:extLst>
              </a:tr>
              <a:tr h="197367">
                <a:tc>
                  <a:txBody>
                    <a:bodyPr/>
                    <a:lstStyle/>
                    <a:p>
                      <a:pPr algn="r"/>
                      <a:r>
                        <a:rPr lang="en-US" sz="900" dirty="0" smtClean="0">
                          <a:solidFill>
                            <a:schemeClr val="tx1"/>
                          </a:solidFill>
                          <a:latin typeface="Tw Cen MT" pitchFamily="34" charset="0"/>
                        </a:rPr>
                        <a:t>Total</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705</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841</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711585"/>
                  </a:ext>
                </a:extLst>
              </a:tr>
            </a:tbl>
          </a:graphicData>
        </a:graphic>
      </p:graphicFrame>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87685"/>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US" sz="1000" b="0" kern="1200" dirty="0" smtClean="0">
                          <a:solidFill>
                            <a:schemeClr val="tx1"/>
                          </a:solidFill>
                          <a:latin typeface="Tw Cen MT" panose="020B0602020104020603" pitchFamily="34" charset="0"/>
                          <a:ea typeface="+mn-ea"/>
                          <a:cs typeface="+mn-cs"/>
                        </a:rPr>
                        <a:t>1,250 </a:t>
                      </a:r>
                      <a:r>
                        <a:rPr lang="en-US" sz="1000" b="0" kern="1200" dirty="0" err="1" smtClean="0">
                          <a:solidFill>
                            <a:schemeClr val="tx1"/>
                          </a:solidFill>
                          <a:latin typeface="Tw Cen MT" panose="020B0602020104020603" pitchFamily="34" charset="0"/>
                          <a:ea typeface="+mn-ea"/>
                          <a:cs typeface="+mn-cs"/>
                        </a:rPr>
                        <a:t>Bumiputera</a:t>
                      </a:r>
                      <a:r>
                        <a:rPr lang="en-US" sz="1000" b="0" kern="1200" dirty="0" smtClean="0">
                          <a:solidFill>
                            <a:schemeClr val="tx1"/>
                          </a:solidFill>
                          <a:latin typeface="Tw Cen MT" panose="020B0602020104020603" pitchFamily="34" charset="0"/>
                          <a:ea typeface="+mn-ea"/>
                          <a:cs typeface="+mn-cs"/>
                        </a:rPr>
                        <a:t> Entrepreneurs trained per year (2017-2020)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53928" cy="4016484"/>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r>
              <a:rPr lang="en-US" sz="1000" dirty="0" smtClean="0">
                <a:latin typeface="Tw Cen MT" panose="020B0602020104020603" pitchFamily="34" charset="0"/>
              </a:rPr>
              <a:t>.</a:t>
            </a:r>
            <a:endParaRPr lang="en-US" sz="1000" dirty="0">
              <a:latin typeface="Tw Cen MT" panose="020B0602020104020603" pitchFamily="34" charset="0"/>
            </a:endParaRPr>
          </a:p>
          <a:p>
            <a:r>
              <a:rPr lang="en-US" sz="1000" dirty="0" err="1" smtClean="0">
                <a:latin typeface="Tw Cen MT" panose="020B0602020104020603" pitchFamily="34" charset="0"/>
              </a:rPr>
              <a:t>Bumiputera</a:t>
            </a:r>
            <a:r>
              <a:rPr lang="en-US" sz="1000" dirty="0" smtClean="0">
                <a:latin typeface="Tw Cen MT" panose="020B0602020104020603" pitchFamily="34" charset="0"/>
              </a:rPr>
              <a:t> entrepreneurs refer to both </a:t>
            </a:r>
            <a:r>
              <a:rPr lang="en-US" sz="1000" dirty="0">
                <a:latin typeface="Tw Cen MT" panose="020B0602020104020603" pitchFamily="34" charset="0"/>
              </a:rPr>
              <a:t>existing </a:t>
            </a:r>
            <a:r>
              <a:rPr lang="en-US" sz="1000" dirty="0" smtClean="0">
                <a:latin typeface="Tw Cen MT" panose="020B0602020104020603" pitchFamily="34" charset="0"/>
              </a:rPr>
              <a:t>contractors/ </a:t>
            </a:r>
            <a:r>
              <a:rPr lang="en-US" sz="1000" dirty="0">
                <a:latin typeface="Tw Cen MT" panose="020B0602020104020603" pitchFamily="34" charset="0"/>
              </a:rPr>
              <a:t>other </a:t>
            </a:r>
            <a:r>
              <a:rPr lang="en-US" sz="1000" dirty="0" smtClean="0">
                <a:latin typeface="Tw Cen MT" panose="020B0602020104020603" pitchFamily="34" charset="0"/>
              </a:rPr>
              <a:t>construction industry players and young graduates/ youth aspiring to become one. CIDB with the collaboration of other interested organizations such as MRT Corp., BPKU, PUNB and local manufacturers has embarked on several </a:t>
            </a:r>
            <a:r>
              <a:rPr lang="en-US" sz="1000" dirty="0" err="1" smtClean="0">
                <a:latin typeface="Tw Cen MT" panose="020B0602020104020603" pitchFamily="34" charset="0"/>
              </a:rPr>
              <a:t>programmes</a:t>
            </a:r>
            <a:r>
              <a:rPr lang="en-US" sz="1000" dirty="0" smtClean="0">
                <a:latin typeface="Tw Cen MT" panose="020B0602020104020603" pitchFamily="34" charset="0"/>
              </a:rPr>
              <a:t> to develop existing/ future </a:t>
            </a:r>
            <a:r>
              <a:rPr lang="en-US" sz="1000" dirty="0" err="1" smtClean="0">
                <a:latin typeface="Tw Cen MT" panose="020B0602020104020603" pitchFamily="34" charset="0"/>
              </a:rPr>
              <a:t>Bumiputera</a:t>
            </a:r>
            <a:r>
              <a:rPr lang="en-US" sz="1000" dirty="0" smtClean="0">
                <a:latin typeface="Tw Cen MT" panose="020B0602020104020603" pitchFamily="34" charset="0"/>
              </a:rPr>
              <a:t> entrepreneurs.</a:t>
            </a:r>
          </a:p>
          <a:p>
            <a:endParaRPr lang="en-US" sz="1000" dirty="0">
              <a:latin typeface="Tw Cen MT" panose="020B0602020104020603" pitchFamily="34" charset="0"/>
            </a:endParaRPr>
          </a:p>
          <a:p>
            <a:r>
              <a:rPr lang="en-US" sz="1000" b="1" dirty="0" err="1" smtClean="0">
                <a:latin typeface="Tw Cen MT" pitchFamily="34" charset="0"/>
              </a:rPr>
              <a:t>Bumiputra</a:t>
            </a:r>
            <a:r>
              <a:rPr lang="en-US" sz="1000" b="1" dirty="0" smtClean="0">
                <a:latin typeface="Tw Cen MT" pitchFamily="34" charset="0"/>
              </a:rPr>
              <a:t> Contractors Trained In Entrepreneurship</a:t>
            </a:r>
          </a:p>
          <a:p>
            <a:r>
              <a:rPr lang="en-MY" sz="1000" dirty="0">
                <a:latin typeface="Tw Cen MT" panose="020B0602020104020603" pitchFamily="34" charset="0"/>
              </a:rPr>
              <a:t>As of </a:t>
            </a:r>
            <a:r>
              <a:rPr lang="en-MY" sz="1000" dirty="0" smtClean="0">
                <a:latin typeface="Tw Cen MT" panose="020B0602020104020603" pitchFamily="34" charset="0"/>
              </a:rPr>
              <a:t>Q3 </a:t>
            </a:r>
            <a:r>
              <a:rPr lang="en-MY" sz="1000" dirty="0">
                <a:latin typeface="Tw Cen MT" panose="020B0602020104020603" pitchFamily="34" charset="0"/>
              </a:rPr>
              <a:t>2018,  </a:t>
            </a:r>
            <a:r>
              <a:rPr lang="en-MY" sz="1000" dirty="0" smtClean="0">
                <a:latin typeface="Tw Cen MT" panose="020B0602020104020603" pitchFamily="34" charset="0"/>
              </a:rPr>
              <a:t>1,569 </a:t>
            </a:r>
            <a:r>
              <a:rPr lang="en-MY" sz="1000" dirty="0" err="1" smtClean="0">
                <a:latin typeface="Tw Cen MT" panose="020B0602020104020603" pitchFamily="34" charset="0"/>
              </a:rPr>
              <a:t>Bumiputera</a:t>
            </a:r>
            <a:r>
              <a:rPr lang="en-MY" sz="1000" dirty="0" smtClean="0">
                <a:latin typeface="Tw Cen MT" panose="020B0602020104020603" pitchFamily="34" charset="0"/>
              </a:rPr>
              <a:t>  have </a:t>
            </a:r>
            <a:r>
              <a:rPr lang="en-MY" sz="1000" dirty="0">
                <a:latin typeface="Tw Cen MT" panose="020B0602020104020603" pitchFamily="34" charset="0"/>
              </a:rPr>
              <a:t>been trained in </a:t>
            </a:r>
            <a:r>
              <a:rPr lang="en-MY" sz="1000" dirty="0" smtClean="0">
                <a:latin typeface="Tw Cen MT" panose="020B0602020104020603" pitchFamily="34" charset="0"/>
              </a:rPr>
              <a:t>entrepreneurship</a:t>
            </a:r>
            <a:r>
              <a:rPr lang="en-MY" sz="1000" dirty="0">
                <a:latin typeface="Tw Cen MT" panose="020B0602020104020603" pitchFamily="34" charset="0"/>
              </a:rPr>
              <a:t> </a:t>
            </a:r>
            <a:r>
              <a:rPr lang="en-MY" sz="1000" dirty="0" smtClean="0">
                <a:latin typeface="Tw Cen MT" panose="020B0602020104020603" pitchFamily="34" charset="0"/>
              </a:rPr>
              <a:t>in the following categories</a:t>
            </a:r>
            <a:endParaRPr lang="en-MY"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a:p>
            <a:endParaRPr lang="en-MY"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5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723570668"/>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Training provider appointed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1,250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entrepreneurship</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1,250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entrepreneurship</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1,250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entrepreneurship</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1,250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entrepreneurship</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637519361"/>
              </p:ext>
            </p:extLst>
          </p:nvPr>
        </p:nvGraphicFramePr>
        <p:xfrm>
          <a:off x="69850" y="5997937"/>
          <a:ext cx="6296833" cy="1965960"/>
        </p:xfrm>
        <a:graphic>
          <a:graphicData uri="http://schemas.openxmlformats.org/drawingml/2006/table">
            <a:tbl>
              <a:tblPr firstRow="1" bandRow="1">
                <a:tableStyleId>{F5AB1C69-6EDB-4FF4-983F-18BD219EF322}</a:tableStyleId>
              </a:tblPr>
              <a:tblGrid>
                <a:gridCol w="971847">
                  <a:extLst>
                    <a:ext uri="{9D8B030D-6E8A-4147-A177-3AD203B41FA5}">
                      <a16:colId xmlns:a16="http://schemas.microsoft.com/office/drawing/2014/main" val="918872456"/>
                    </a:ext>
                  </a:extLst>
                </a:gridCol>
                <a:gridCol w="1520138">
                  <a:extLst>
                    <a:ext uri="{9D8B030D-6E8A-4147-A177-3AD203B41FA5}">
                      <a16:colId xmlns:a16="http://schemas.microsoft.com/office/drawing/2014/main" val="321880077"/>
                    </a:ext>
                  </a:extLst>
                </a:gridCol>
                <a:gridCol w="1000090">
                  <a:extLst>
                    <a:ext uri="{9D8B030D-6E8A-4147-A177-3AD203B41FA5}">
                      <a16:colId xmlns:a16="http://schemas.microsoft.com/office/drawing/2014/main" val="2501989744"/>
                    </a:ext>
                  </a:extLst>
                </a:gridCol>
                <a:gridCol w="1622399">
                  <a:extLst>
                    <a:ext uri="{9D8B030D-6E8A-4147-A177-3AD203B41FA5}">
                      <a16:colId xmlns:a16="http://schemas.microsoft.com/office/drawing/2014/main" val="254575643"/>
                    </a:ext>
                  </a:extLst>
                </a:gridCol>
                <a:gridCol w="1182359">
                  <a:extLst>
                    <a:ext uri="{9D8B030D-6E8A-4147-A177-3AD203B41FA5}">
                      <a16:colId xmlns:a16="http://schemas.microsoft.com/office/drawing/2014/main" val="3382312820"/>
                    </a:ext>
                  </a:extLst>
                </a:gridCol>
              </a:tblGrid>
              <a:tr h="149226">
                <a:tc rowSpan="2">
                  <a:txBody>
                    <a:bodyPr/>
                    <a:lstStyle/>
                    <a:p>
                      <a:pPr algn="ctr"/>
                      <a:r>
                        <a:rPr lang="en-US" sz="900" dirty="0" smtClean="0">
                          <a:solidFill>
                            <a:schemeClr val="tx1"/>
                          </a:solidFill>
                          <a:latin typeface="Tw Cen MT" panose="020B0602020104020603" pitchFamily="34" charset="0"/>
                        </a:rPr>
                        <a:t>Collaborator</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900" dirty="0" smtClean="0">
                          <a:solidFill>
                            <a:schemeClr val="tx1"/>
                          </a:solidFill>
                          <a:latin typeface="Tw Cen MT" panose="020B0602020104020603" pitchFamily="34" charset="0"/>
                        </a:rPr>
                        <a:t>Existing Entrepreneur</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MY"/>
                    </a:p>
                  </a:txBody>
                  <a:tcPr/>
                </a:tc>
                <a:tc gridSpan="2">
                  <a:txBody>
                    <a:bodyPr/>
                    <a:lstStyle/>
                    <a:p>
                      <a:pPr algn="ctr"/>
                      <a:r>
                        <a:rPr lang="en-US" sz="900" dirty="0" smtClean="0">
                          <a:solidFill>
                            <a:schemeClr val="tx1"/>
                          </a:solidFill>
                          <a:latin typeface="Tw Cen MT" panose="020B0602020104020603" pitchFamily="34" charset="0"/>
                        </a:rPr>
                        <a:t>Aspiring Youth</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MY"/>
                    </a:p>
                  </a:txBody>
                  <a:tcPr/>
                </a:tc>
                <a:extLst>
                  <a:ext uri="{0D108BD9-81ED-4DB2-BD59-A6C34878D82A}">
                    <a16:rowId xmlns:a16="http://schemas.microsoft.com/office/drawing/2014/main" val="2546007185"/>
                  </a:ext>
                </a:extLst>
              </a:tr>
              <a:tr h="149226">
                <a:tc vMerge="1">
                  <a:txBody>
                    <a:bodyPr/>
                    <a:lstStyle/>
                    <a:p>
                      <a:pPr algn="ct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dirty="0" smtClean="0">
                          <a:solidFill>
                            <a:schemeClr val="tx1"/>
                          </a:solidFill>
                          <a:latin typeface="Tw Cen MT" panose="020B0602020104020603" pitchFamily="34" charset="0"/>
                        </a:rPr>
                        <a:t>Programs</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No. of Participant</a:t>
                      </a:r>
                      <a:endParaRPr kumimoji="0" lang="en-MY"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anose="020B0602020104020603" pitchFamily="34" charset="0"/>
                        </a:rPr>
                        <a:t>Programs</a:t>
                      </a:r>
                      <a:endParaRPr lang="en-MY" sz="900" dirty="0" smtClean="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No. of Participant</a:t>
                      </a:r>
                      <a:endParaRPr kumimoji="0" lang="en-MY"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2539612"/>
                  </a:ext>
                </a:extLst>
              </a:tr>
              <a:tr h="328297">
                <a:tc>
                  <a:txBody>
                    <a:bodyPr/>
                    <a:lstStyle/>
                    <a:p>
                      <a:pPr algn="ctr"/>
                      <a:r>
                        <a:rPr lang="en-US" sz="900" dirty="0" smtClean="0">
                          <a:solidFill>
                            <a:schemeClr val="tx1"/>
                          </a:solidFill>
                          <a:latin typeface="Tw Cen MT" panose="020B0602020104020603" pitchFamily="34" charset="0"/>
                        </a:rPr>
                        <a:t>CEDAR</a:t>
                      </a:r>
                    </a:p>
                    <a:p>
                      <a:pPr algn="ctr"/>
                      <a:r>
                        <a:rPr lang="en-US" sz="900" dirty="0" smtClean="0">
                          <a:solidFill>
                            <a:schemeClr val="tx1"/>
                          </a:solidFill>
                          <a:latin typeface="Tw Cen MT" panose="020B0602020104020603" pitchFamily="34" charset="0"/>
                        </a:rPr>
                        <a:t>(Centre For Entrepreneur Development &amp; Research)</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685800" rtl="0" eaLnBrk="1" latinLnBrk="0" hangingPunct="1"/>
                      <a:r>
                        <a:rPr lang="en-MY" sz="900" kern="1200" dirty="0" smtClean="0">
                          <a:solidFill>
                            <a:schemeClr val="tx1"/>
                          </a:solidFill>
                          <a:latin typeface="Tw Cen MT" panose="020B0602020104020603" pitchFamily="34" charset="0"/>
                          <a:ea typeface="+mn-ea"/>
                          <a:cs typeface="+mn-cs"/>
                        </a:rPr>
                        <a:t>Vendor</a:t>
                      </a:r>
                      <a:r>
                        <a:rPr lang="en-MY" sz="900" kern="1200" baseline="0" dirty="0" smtClean="0">
                          <a:solidFill>
                            <a:schemeClr val="tx1"/>
                          </a:solidFill>
                          <a:latin typeface="Tw Cen MT" panose="020B0602020104020603" pitchFamily="34" charset="0"/>
                          <a:ea typeface="+mn-ea"/>
                          <a:cs typeface="+mn-cs"/>
                        </a:rPr>
                        <a:t> Development Programme</a:t>
                      </a:r>
                      <a:endParaRPr lang="en-MY" sz="900" kern="1200" dirty="0" smtClean="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685800" rtl="0" eaLnBrk="1" latinLnBrk="0" hangingPunct="1"/>
                      <a:r>
                        <a:rPr lang="en-MY" sz="900" kern="1200" dirty="0" smtClean="0">
                          <a:solidFill>
                            <a:schemeClr val="tx1"/>
                          </a:solidFill>
                          <a:latin typeface="Tw Cen MT" panose="020B0602020104020603" pitchFamily="34" charset="0"/>
                          <a:ea typeface="+mn-ea"/>
                          <a:cs typeface="+mn-cs"/>
                        </a:rPr>
                        <a:t>42</a:t>
                      </a:r>
                      <a:endParaRPr lang="en-US" sz="900" kern="1200" dirty="0" smtClean="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228731"/>
                  </a:ext>
                </a:extLst>
              </a:tr>
              <a:tr h="417832">
                <a:tc>
                  <a:txBody>
                    <a:bodyPr/>
                    <a:lstStyle/>
                    <a:p>
                      <a:pPr algn="ctr"/>
                      <a:r>
                        <a:rPr lang="en-US" sz="900" dirty="0" smtClean="0">
                          <a:solidFill>
                            <a:schemeClr val="tx1"/>
                          </a:solidFill>
                          <a:latin typeface="Tw Cen MT" panose="020B0602020104020603" pitchFamily="34" charset="0"/>
                        </a:rPr>
                        <a:t>ABM</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r>
                        <a:rPr lang="en-US" sz="900" kern="1200" dirty="0" smtClean="0">
                          <a:solidFill>
                            <a:schemeClr val="tx1"/>
                          </a:solidFill>
                          <a:latin typeface="Tw Cen MT" panose="020B0602020104020603" pitchFamily="34" charset="0"/>
                          <a:ea typeface="+mn-ea"/>
                          <a:cs typeface="+mn-cs"/>
                        </a:rPr>
                        <a:t>ABM</a:t>
                      </a:r>
                      <a:r>
                        <a:rPr lang="en-US" sz="900" kern="1200" baseline="0" dirty="0" smtClean="0">
                          <a:solidFill>
                            <a:schemeClr val="tx1"/>
                          </a:solidFill>
                          <a:latin typeface="Tw Cen MT" panose="020B0602020104020603" pitchFamily="34" charset="0"/>
                          <a:ea typeface="+mn-ea"/>
                          <a:cs typeface="+mn-cs"/>
                        </a:rPr>
                        <a:t> Skills Entrepreneur </a:t>
                      </a:r>
                      <a:r>
                        <a:rPr lang="en-US" sz="900" kern="1200" baseline="0" dirty="0" err="1" smtClean="0">
                          <a:solidFill>
                            <a:schemeClr val="tx1"/>
                          </a:solidFill>
                          <a:latin typeface="Tw Cen MT" panose="020B0602020104020603" pitchFamily="34" charset="0"/>
                          <a:ea typeface="+mn-ea"/>
                          <a:cs typeface="+mn-cs"/>
                        </a:rPr>
                        <a:t>Programme</a:t>
                      </a:r>
                      <a:endParaRPr lang="en-MY" sz="9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r>
                        <a:rPr lang="en-MY" sz="900" kern="1200" dirty="0" smtClean="0">
                          <a:solidFill>
                            <a:schemeClr val="tx1"/>
                          </a:solidFill>
                          <a:latin typeface="Tw Cen MT" panose="020B0602020104020603" pitchFamily="34" charset="0"/>
                          <a:ea typeface="+mn-ea"/>
                          <a:cs typeface="+mn-cs"/>
                        </a:rPr>
                        <a:t>12</a:t>
                      </a:r>
                      <a:endParaRPr lang="en-MY" sz="9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MY" sz="900" dirty="0" smtClean="0">
                          <a:solidFill>
                            <a:schemeClr val="tx1"/>
                          </a:solidFill>
                          <a:latin typeface="Tw Cen MT" panose="020B0602020104020603" pitchFamily="34" charset="0"/>
                        </a:rPr>
                        <a:t>Entrepreneurship</a:t>
                      </a:r>
                      <a:r>
                        <a:rPr lang="en-MY" sz="900" baseline="0" dirty="0" smtClean="0">
                          <a:solidFill>
                            <a:schemeClr val="tx1"/>
                          </a:solidFill>
                          <a:latin typeface="Tw Cen MT" panose="020B0602020104020603" pitchFamily="34" charset="0"/>
                        </a:rPr>
                        <a:t> Awareness Programme throughout Malaysia</a:t>
                      </a:r>
                      <a:r>
                        <a:rPr lang="en-US" sz="900" dirty="0" smtClean="0">
                          <a:solidFill>
                            <a:schemeClr val="tx1"/>
                          </a:solidFill>
                          <a:latin typeface="Tw Cen MT" panose="020B0602020104020603" pitchFamily="34" charset="0"/>
                        </a:rPr>
                        <a:t> </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900" dirty="0" smtClean="0">
                        <a:solidFill>
                          <a:schemeClr val="tx1"/>
                        </a:solidFill>
                        <a:latin typeface="Tw Cen MT" panose="020B0602020104020603" pitchFamily="34" charset="0"/>
                      </a:endParaRPr>
                    </a:p>
                    <a:p>
                      <a:pPr algn="ctr"/>
                      <a:r>
                        <a:rPr lang="en-US" sz="900" dirty="0" smtClean="0">
                          <a:solidFill>
                            <a:schemeClr val="tx1"/>
                          </a:solidFill>
                          <a:latin typeface="Tw Cen MT" panose="020B0602020104020603" pitchFamily="34" charset="0"/>
                        </a:rPr>
                        <a:t>909</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7172271"/>
                  </a:ext>
                </a:extLst>
              </a:tr>
              <a:tr h="149226">
                <a:tc gridSpan="2">
                  <a:txBody>
                    <a:bodyPr/>
                    <a:lstStyle/>
                    <a:p>
                      <a:pPr algn="ctr"/>
                      <a:r>
                        <a:rPr lang="en-US" sz="900" b="1" dirty="0" smtClean="0">
                          <a:solidFill>
                            <a:schemeClr val="tx1"/>
                          </a:solidFill>
                          <a:latin typeface="Tw Cen MT" panose="020B0602020104020603" pitchFamily="34" charset="0"/>
                        </a:rPr>
                        <a:t>TOTAL</a:t>
                      </a:r>
                      <a:endParaRPr lang="en-MY" sz="900" b="1"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r" defTabSz="685800" rtl="0" eaLnBrk="1" latinLnBrk="0" hangingPunct="1"/>
                      <a:endParaRPr lang="en-MY" sz="9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anose="020B0602020104020603" pitchFamily="34" charset="0"/>
                          <a:ea typeface="+mn-ea"/>
                          <a:cs typeface="+mn-cs"/>
                        </a:rPr>
                        <a:t>54</a:t>
                      </a:r>
                      <a:endParaRPr lang="en-MY" sz="900" b="1" kern="1200" dirty="0" smtClean="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MY" sz="900" b="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1515</a:t>
                      </a:r>
                      <a:endParaRPr kumimoji="0" lang="en-MY"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03531"/>
                  </a:ext>
                </a:extLst>
              </a:tr>
            </a:tbl>
          </a:graphicData>
        </a:graphic>
      </p:graphicFrame>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856290"/>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98318"/>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800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construction entrepreneurs receive Financial Assistance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3861748"/>
            <a:ext cx="6864535" cy="707886"/>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MY" sz="500" dirty="0" smtClean="0">
              <a:latin typeface="Tw Cen MT" panose="020B0602020104020603" pitchFamily="34" charset="0"/>
            </a:endParaRPr>
          </a:p>
          <a:p>
            <a:r>
              <a:rPr lang="en-MY" sz="1000" dirty="0" smtClean="0">
                <a:latin typeface="Tw Cen MT" panose="020B0602020104020603" pitchFamily="34" charset="0"/>
              </a:rPr>
              <a:t>As </a:t>
            </a:r>
            <a:r>
              <a:rPr lang="en-MY" sz="1000" dirty="0">
                <a:latin typeface="Tw Cen MT" panose="020B0602020104020603" pitchFamily="34" charset="0"/>
              </a:rPr>
              <a:t>of </a:t>
            </a:r>
            <a:r>
              <a:rPr lang="en-MY" sz="1000" dirty="0" smtClean="0">
                <a:latin typeface="Tw Cen MT" panose="020B0602020104020603" pitchFamily="34" charset="0"/>
              </a:rPr>
              <a:t>Q3 2018, 226 </a:t>
            </a:r>
            <a:r>
              <a:rPr lang="en-MY" sz="1000" dirty="0" err="1">
                <a:latin typeface="Tw Cen MT" panose="020B0602020104020603" pitchFamily="34" charset="0"/>
              </a:rPr>
              <a:t>Bumiputera</a:t>
            </a:r>
            <a:r>
              <a:rPr lang="en-MY" sz="1000" dirty="0">
                <a:latin typeface="Tw Cen MT" panose="020B0602020104020603" pitchFamily="34" charset="0"/>
              </a:rPr>
              <a:t> construction entrepreneurs have received financial </a:t>
            </a:r>
            <a:r>
              <a:rPr lang="en-MY" sz="1000" dirty="0" smtClean="0">
                <a:latin typeface="Tw Cen MT" panose="020B0602020104020603" pitchFamily="34" charset="0"/>
              </a:rPr>
              <a:t>assistance worth 353.7 </a:t>
            </a:r>
            <a:r>
              <a:rPr lang="en-MY" sz="1000" dirty="0" err="1" smtClean="0">
                <a:latin typeface="Tw Cen MT" panose="020B0602020104020603" pitchFamily="34" charset="0"/>
              </a:rPr>
              <a:t>Mn</a:t>
            </a:r>
            <a:r>
              <a:rPr lang="en-MY" sz="1000" dirty="0" smtClean="0">
                <a:latin typeface="Tw Cen MT" panose="020B0602020104020603" pitchFamily="34" charset="0"/>
              </a:rPr>
              <a:t> </a:t>
            </a:r>
            <a:r>
              <a:rPr lang="en-MY" sz="1000" dirty="0">
                <a:latin typeface="Tw Cen MT" panose="020B0602020104020603" pitchFamily="34" charset="0"/>
              </a:rPr>
              <a:t>from the following agencies / </a:t>
            </a:r>
            <a:r>
              <a:rPr lang="en-MY" sz="1000" dirty="0" smtClean="0">
                <a:latin typeface="Tw Cen MT" panose="020B0602020104020603" pitchFamily="34" charset="0"/>
              </a:rPr>
              <a:t>institutions as follows:</a:t>
            </a:r>
            <a:endParaRPr lang="en-MY" sz="1000" dirty="0">
              <a:latin typeface="Tw Cen MT" panose="020B0602020104020603" pitchFamily="34" charset="0"/>
            </a:endParaRPr>
          </a:p>
          <a:p>
            <a:endParaRPr lang="en-MY" sz="5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P6-093</a:t>
            </a:r>
            <a:endParaRPr lang="ms-MY" sz="2800" dirty="0">
              <a:solidFill>
                <a:schemeClr val="bg1"/>
              </a:solidFill>
            </a:endParaRPr>
          </a:p>
        </p:txBody>
      </p:sp>
      <p:sp>
        <p:nvSpPr>
          <p:cNvPr id="15" name="TextBox 14"/>
          <p:cNvSpPr txBox="1"/>
          <p:nvPr/>
        </p:nvSpPr>
        <p:spPr>
          <a:xfrm>
            <a:off x="0" y="3589987"/>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991701553"/>
              </p:ext>
            </p:extLst>
          </p:nvPr>
        </p:nvGraphicFramePr>
        <p:xfrm>
          <a:off x="2" y="2063918"/>
          <a:ext cx="6858000" cy="1499885"/>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267962">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13412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Funding mechanism (by TERAJU) approved by IWG14</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200 </a:t>
                      </a:r>
                      <a:r>
                        <a:rPr lang="en-MY" sz="900" dirty="0" err="1" smtClean="0">
                          <a:solidFill>
                            <a:srgbClr val="231F20"/>
                          </a:solidFill>
                          <a:latin typeface="Tw Cen MT" pitchFamily="34" charset="0"/>
                        </a:rPr>
                        <a:t>Bumiputera</a:t>
                      </a:r>
                      <a:r>
                        <a:rPr lang="en-MY" sz="900" dirty="0" smtClean="0">
                          <a:solidFill>
                            <a:srgbClr val="231F20"/>
                          </a:solidFill>
                          <a:latin typeface="Tw Cen MT" pitchFamily="34" charset="0"/>
                        </a:rPr>
                        <a:t> construction entrepreneurs receive Financial Assistance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200 </a:t>
                      </a:r>
                      <a:r>
                        <a:rPr lang="en-MY" sz="900" dirty="0" err="1" smtClean="0">
                          <a:solidFill>
                            <a:srgbClr val="231F20"/>
                          </a:solidFill>
                          <a:latin typeface="Tw Cen MT" pitchFamily="34" charset="0"/>
                        </a:rPr>
                        <a:t>Bumiputera</a:t>
                      </a:r>
                      <a:r>
                        <a:rPr lang="en-MY" sz="900" dirty="0" smtClean="0">
                          <a:solidFill>
                            <a:srgbClr val="231F20"/>
                          </a:solidFill>
                          <a:latin typeface="Tw Cen MT" pitchFamily="34" charset="0"/>
                        </a:rPr>
                        <a:t> construction entrepreneurs receive Financial Assistance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200 </a:t>
                      </a:r>
                      <a:r>
                        <a:rPr lang="en-MY" sz="900" dirty="0" err="1" smtClean="0">
                          <a:solidFill>
                            <a:srgbClr val="231F20"/>
                          </a:solidFill>
                          <a:latin typeface="Tw Cen MT" pitchFamily="34" charset="0"/>
                        </a:rPr>
                        <a:t>Bumiputera</a:t>
                      </a:r>
                      <a:r>
                        <a:rPr lang="en-MY" sz="900" dirty="0" smtClean="0">
                          <a:solidFill>
                            <a:srgbClr val="231F20"/>
                          </a:solidFill>
                          <a:latin typeface="Tw Cen MT" pitchFamily="34" charset="0"/>
                        </a:rPr>
                        <a:t> construction entrepreneurs receive Financial Assistance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200 </a:t>
                      </a:r>
                      <a:r>
                        <a:rPr lang="en-MY" sz="900" dirty="0" err="1" smtClean="0">
                          <a:solidFill>
                            <a:srgbClr val="231F20"/>
                          </a:solidFill>
                          <a:latin typeface="Tw Cen MT" pitchFamily="34" charset="0"/>
                        </a:rPr>
                        <a:t>Bumiputera</a:t>
                      </a:r>
                      <a:r>
                        <a:rPr lang="en-MY" sz="900" dirty="0" smtClean="0">
                          <a:solidFill>
                            <a:srgbClr val="231F20"/>
                          </a:solidFill>
                          <a:latin typeface="Tw Cen MT" pitchFamily="34" charset="0"/>
                        </a:rPr>
                        <a:t> construction entrepreneurs receive Financial Assistance</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586954340"/>
              </p:ext>
            </p:extLst>
          </p:nvPr>
        </p:nvGraphicFramePr>
        <p:xfrm>
          <a:off x="107919" y="4569634"/>
          <a:ext cx="6602981" cy="2788920"/>
        </p:xfrm>
        <a:graphic>
          <a:graphicData uri="http://schemas.openxmlformats.org/drawingml/2006/table">
            <a:tbl>
              <a:tblPr firstRow="1" bandRow="1">
                <a:tableStyleId>{5C22544A-7EE6-4342-B048-85BDC9FD1C3A}</a:tableStyleId>
              </a:tblPr>
              <a:tblGrid>
                <a:gridCol w="698379">
                  <a:extLst>
                    <a:ext uri="{9D8B030D-6E8A-4147-A177-3AD203B41FA5}">
                      <a16:colId xmlns:a16="http://schemas.microsoft.com/office/drawing/2014/main" val="3366137138"/>
                    </a:ext>
                  </a:extLst>
                </a:gridCol>
                <a:gridCol w="2514770">
                  <a:extLst>
                    <a:ext uri="{9D8B030D-6E8A-4147-A177-3AD203B41FA5}">
                      <a16:colId xmlns:a16="http://schemas.microsoft.com/office/drawing/2014/main" val="116348213"/>
                    </a:ext>
                  </a:extLst>
                </a:gridCol>
                <a:gridCol w="1694916">
                  <a:extLst>
                    <a:ext uri="{9D8B030D-6E8A-4147-A177-3AD203B41FA5}">
                      <a16:colId xmlns:a16="http://schemas.microsoft.com/office/drawing/2014/main" val="6907037"/>
                    </a:ext>
                  </a:extLst>
                </a:gridCol>
                <a:gridCol w="1694916">
                  <a:extLst>
                    <a:ext uri="{9D8B030D-6E8A-4147-A177-3AD203B41FA5}">
                      <a16:colId xmlns:a16="http://schemas.microsoft.com/office/drawing/2014/main" val="1097644028"/>
                    </a:ext>
                  </a:extLst>
                </a:gridCol>
              </a:tblGrid>
              <a:tr h="189157">
                <a:tc rowSpan="2">
                  <a:txBody>
                    <a:bodyPr/>
                    <a:lstStyle/>
                    <a:p>
                      <a:pPr algn="ctr"/>
                      <a:r>
                        <a:rPr lang="en-US" sz="900" kern="1200" dirty="0" smtClean="0">
                          <a:solidFill>
                            <a:schemeClr val="tx1"/>
                          </a:solidFill>
                          <a:latin typeface="Tw Cen MT" pitchFamily="34" charset="0"/>
                          <a:ea typeface="+mn-ea"/>
                          <a:cs typeface="+mn-cs"/>
                        </a:rPr>
                        <a:t>NO</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itchFamily="34" charset="0"/>
                          <a:ea typeface="+mn-ea"/>
                          <a:cs typeface="+mn-cs"/>
                        </a:rPr>
                        <a:t>FINANCIER</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900" kern="1200" dirty="0" smtClean="0">
                          <a:solidFill>
                            <a:schemeClr val="tx1"/>
                          </a:solidFill>
                          <a:latin typeface="Tw Cen MT" pitchFamily="34" charset="0"/>
                          <a:ea typeface="+mn-ea"/>
                          <a:cs typeface="+mn-cs"/>
                        </a:rPr>
                        <a:t>2018 (Q3)</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75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523235329"/>
                  </a:ext>
                </a:extLst>
              </a:tr>
              <a:tr h="266747">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kern="1200" dirty="0" smtClean="0">
                          <a:solidFill>
                            <a:schemeClr val="tx1"/>
                          </a:solidFill>
                          <a:latin typeface="Tw Cen MT" pitchFamily="34" charset="0"/>
                          <a:ea typeface="+mn-ea"/>
                          <a:cs typeface="+mn-cs"/>
                        </a:rPr>
                        <a:t>NO.</a:t>
                      </a:r>
                      <a:r>
                        <a:rPr lang="en-US" sz="900" kern="1200" baseline="0" dirty="0" smtClean="0">
                          <a:solidFill>
                            <a:schemeClr val="tx1"/>
                          </a:solidFill>
                          <a:latin typeface="Tw Cen MT" pitchFamily="34" charset="0"/>
                          <a:ea typeface="+mn-ea"/>
                          <a:cs typeface="+mn-cs"/>
                        </a:rPr>
                        <a:t> OF BUMIPUTERA CONSTRUCTION ENTREPRENUERS</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mn-cs"/>
                        </a:rPr>
                        <a:t>FUNDING</a:t>
                      </a:r>
                      <a:r>
                        <a:rPr lang="en-US" sz="900" kern="1200" baseline="0" dirty="0" smtClean="0">
                          <a:solidFill>
                            <a:schemeClr val="tx1"/>
                          </a:solidFill>
                          <a:latin typeface="Tw Cen MT" pitchFamily="34" charset="0"/>
                          <a:ea typeface="+mn-ea"/>
                          <a:cs typeface="+mn-cs"/>
                        </a:rPr>
                        <a:t> VALUE (RM)</a:t>
                      </a:r>
                      <a:endParaRPr lang="en-MY" sz="900"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89157">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indent="-266700" algn="l">
                        <a:buFont typeface="+mj-lt"/>
                        <a:buNone/>
                      </a:pPr>
                      <a:r>
                        <a:rPr lang="en-US" sz="900" dirty="0" smtClean="0">
                          <a:solidFill>
                            <a:schemeClr val="tx1"/>
                          </a:solidFill>
                          <a:latin typeface="Tw Cen MT" pitchFamily="34" charset="0"/>
                        </a:rPr>
                        <a:t>TERAJU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6</a:t>
                      </a:r>
                      <a:endParaRPr lang="en-MY" sz="900" b="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8.8Mn</a:t>
                      </a:r>
                      <a:endParaRPr lang="en-MY" sz="900" b="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lgn="l">
                        <a:buFont typeface="+mj-lt"/>
                        <a:buNone/>
                      </a:pPr>
                      <a:r>
                        <a:rPr lang="en-US" sz="900" dirty="0" smtClean="0">
                          <a:solidFill>
                            <a:schemeClr val="tx1"/>
                          </a:solidFill>
                          <a:latin typeface="Tw Cen MT" pitchFamily="34" charset="0"/>
                        </a:rPr>
                        <a:t>KEMENTERIAN</a:t>
                      </a:r>
                      <a:r>
                        <a:rPr lang="en-US" sz="900" baseline="0" dirty="0" smtClean="0">
                          <a:solidFill>
                            <a:schemeClr val="tx1"/>
                          </a:solidFill>
                          <a:latin typeface="Tw Cen MT" pitchFamily="34" charset="0"/>
                        </a:rPr>
                        <a:t> KERJA RAYA (KKR) via</a:t>
                      </a:r>
                    </a:p>
                    <a:p>
                      <a:pPr marL="0" indent="0" algn="l">
                        <a:buFont typeface="+mj-lt"/>
                        <a:buNone/>
                      </a:pPr>
                      <a:r>
                        <a:rPr lang="en-MY" sz="900" dirty="0" smtClean="0">
                          <a:solidFill>
                            <a:schemeClr val="tx1"/>
                          </a:solidFill>
                          <a:latin typeface="Tw Cen MT" pitchFamily="34" charset="0"/>
                        </a:rPr>
                        <a:t>Skim Kumpulan Wang </a:t>
                      </a:r>
                      <a:r>
                        <a:rPr lang="en-MY" sz="900" dirty="0" err="1" smtClean="0">
                          <a:solidFill>
                            <a:schemeClr val="tx1"/>
                          </a:solidFill>
                          <a:latin typeface="Tw Cen MT" pitchFamily="34" charset="0"/>
                        </a:rPr>
                        <a:t>Amanah</a:t>
                      </a:r>
                      <a:r>
                        <a:rPr lang="en-MY" sz="900" dirty="0" smtClean="0">
                          <a:solidFill>
                            <a:schemeClr val="tx1"/>
                          </a:solidFill>
                          <a:latin typeface="Tw Cen MT" pitchFamily="34" charset="0"/>
                        </a:rPr>
                        <a:t> </a:t>
                      </a:r>
                      <a:r>
                        <a:rPr lang="en-MY" sz="900" dirty="0" err="1" smtClean="0">
                          <a:solidFill>
                            <a:schemeClr val="tx1"/>
                          </a:solidFill>
                          <a:latin typeface="Tw Cen MT" pitchFamily="34" charset="0"/>
                        </a:rPr>
                        <a:t>Kontraktor</a:t>
                      </a:r>
                      <a:r>
                        <a:rPr lang="en-MY" sz="900" dirty="0" smtClean="0">
                          <a:solidFill>
                            <a:schemeClr val="tx1"/>
                          </a:solidFill>
                          <a:latin typeface="Tw Cen MT" pitchFamily="34" charset="0"/>
                        </a:rPr>
                        <a:t> (SKWAK) </a:t>
                      </a:r>
                      <a:endParaRPr lang="en-US" sz="900" dirty="0" smtClean="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7</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2.8</a:t>
                      </a:r>
                      <a:r>
                        <a:rPr lang="en-US" sz="900" b="0" baseline="0" dirty="0" smtClean="0">
                          <a:solidFill>
                            <a:schemeClr val="tx1"/>
                          </a:solidFill>
                          <a:latin typeface="Tw Cen MT" pitchFamily="34" charset="0"/>
                        </a:rPr>
                        <a:t>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buFont typeface="+mj-lt"/>
                        <a:buNone/>
                      </a:pPr>
                      <a:r>
                        <a:rPr lang="en-US" sz="900" dirty="0" smtClean="0">
                          <a:solidFill>
                            <a:schemeClr val="tx1"/>
                          </a:solidFill>
                          <a:latin typeface="Tw Cen MT" pitchFamily="34" charset="0"/>
                        </a:rPr>
                        <a:t>PERBADANAN</a:t>
                      </a:r>
                      <a:r>
                        <a:rPr lang="en-US" sz="900" baseline="0" dirty="0" smtClean="0">
                          <a:solidFill>
                            <a:schemeClr val="tx1"/>
                          </a:solidFill>
                          <a:latin typeface="Tw Cen MT" pitchFamily="34" charset="0"/>
                        </a:rPr>
                        <a:t> USAHAWAN NASIONAL BERHAD (PUNB)</a:t>
                      </a:r>
                      <a:endParaRPr lang="en-US" sz="900" dirty="0" smtClean="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4</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4.1Mn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4217020"/>
                  </a:ext>
                </a:extLst>
              </a:tr>
              <a:tr h="189157">
                <a:tc>
                  <a:txBody>
                    <a:bodyPr/>
                    <a:lstStyle/>
                    <a:p>
                      <a:pPr algn="ctr"/>
                      <a:r>
                        <a:rPr lang="en-US" sz="900" dirty="0" smtClean="0">
                          <a:solidFill>
                            <a:schemeClr val="tx1"/>
                          </a:solidFill>
                          <a:latin typeface="Tw Cen MT" pitchFamily="34" charset="0"/>
                        </a:rPr>
                        <a:t>4</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buFont typeface="+mj-lt"/>
                        <a:buNone/>
                      </a:pPr>
                      <a:r>
                        <a:rPr lang="en-US" sz="900" dirty="0" smtClean="0">
                          <a:solidFill>
                            <a:schemeClr val="tx1"/>
                          </a:solidFill>
                          <a:latin typeface="Tw Cen MT" pitchFamily="34" charset="0"/>
                        </a:rPr>
                        <a:t>MAJLIS</a:t>
                      </a:r>
                      <a:r>
                        <a:rPr lang="en-US" sz="900" baseline="0" dirty="0" smtClean="0">
                          <a:solidFill>
                            <a:schemeClr val="tx1"/>
                          </a:solidFill>
                          <a:latin typeface="Tw Cen MT" pitchFamily="34" charset="0"/>
                        </a:rPr>
                        <a:t> AMANAH RAKYAT (MARA) via </a:t>
                      </a:r>
                      <a:r>
                        <a:rPr lang="en-MY" sz="900" dirty="0" smtClean="0">
                          <a:solidFill>
                            <a:schemeClr val="tx1"/>
                          </a:solidFill>
                          <a:latin typeface="Tw Cen MT" pitchFamily="34" charset="0"/>
                        </a:rPr>
                        <a:t>PUTEK, SPIKE II, PUTERA &amp; </a:t>
                      </a:r>
                      <a:r>
                        <a:rPr lang="en-MY" sz="900" dirty="0" err="1" smtClean="0">
                          <a:solidFill>
                            <a:schemeClr val="tx1"/>
                          </a:solidFill>
                          <a:latin typeface="Tw Cen MT" pitchFamily="34" charset="0"/>
                        </a:rPr>
                        <a:t>Usahawan</a:t>
                      </a:r>
                      <a:r>
                        <a:rPr lang="en-MY" sz="900" dirty="0" smtClean="0">
                          <a:solidFill>
                            <a:schemeClr val="tx1"/>
                          </a:solidFill>
                          <a:latin typeface="Tw Cen MT" pitchFamily="34" charset="0"/>
                        </a:rPr>
                        <a:t> Hardware schemes</a:t>
                      </a:r>
                      <a:endParaRPr lang="en-US" sz="900" dirty="0" smtClean="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42</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23Mn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671484"/>
                  </a:ext>
                </a:extLst>
              </a:tr>
              <a:tr h="189157">
                <a:tc>
                  <a:txBody>
                    <a:bodyPr/>
                    <a:lstStyle/>
                    <a:p>
                      <a:pPr algn="ctr"/>
                      <a:r>
                        <a:rPr lang="en-US" sz="900" dirty="0" smtClean="0">
                          <a:solidFill>
                            <a:schemeClr val="tx1"/>
                          </a:solidFill>
                          <a:latin typeface="Tw Cen MT" pitchFamily="34" charset="0"/>
                        </a:rPr>
                        <a:t>5</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buFont typeface="+mj-lt"/>
                        <a:buNone/>
                      </a:pPr>
                      <a:r>
                        <a:rPr lang="en-US" sz="900" dirty="0" smtClean="0">
                          <a:solidFill>
                            <a:schemeClr val="tx1"/>
                          </a:solidFill>
                          <a:latin typeface="Tw Cen MT" pitchFamily="34" charset="0"/>
                        </a:rPr>
                        <a:t>CREDIT GURANTEE CORPORATION</a:t>
                      </a:r>
                      <a:r>
                        <a:rPr lang="en-US" sz="900" baseline="0" dirty="0" smtClean="0">
                          <a:solidFill>
                            <a:schemeClr val="tx1"/>
                          </a:solidFill>
                          <a:latin typeface="Tw Cen MT" pitchFamily="34" charset="0"/>
                        </a:rPr>
                        <a:t> MALAYSIA BHD (CGC)</a:t>
                      </a:r>
                      <a:endParaRPr lang="en-US" sz="900" dirty="0" smtClean="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167</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315</a:t>
                      </a:r>
                      <a:r>
                        <a:rPr lang="en-US" sz="900" b="0" baseline="0" dirty="0" smtClean="0">
                          <a:solidFill>
                            <a:schemeClr val="tx1"/>
                          </a:solidFill>
                          <a:latin typeface="Tw Cen MT" pitchFamily="34" charset="0"/>
                        </a:rPr>
                        <a:t> </a:t>
                      </a:r>
                      <a:r>
                        <a:rPr lang="en-US" sz="900" b="0" baseline="0" dirty="0" err="1" smtClean="0">
                          <a:solidFill>
                            <a:schemeClr val="tx1"/>
                          </a:solidFill>
                          <a:latin typeface="Tw Cen MT" pitchFamily="34" charset="0"/>
                        </a:rPr>
                        <a:t>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450981"/>
                  </a:ext>
                </a:extLst>
              </a:tr>
              <a:tr h="189157">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a:txBody>
                    <a:bodyPr/>
                    <a:lstStyle/>
                    <a:p>
                      <a:pPr algn="ctr"/>
                      <a:r>
                        <a:rPr lang="en-US" sz="900" b="1" dirty="0" smtClean="0">
                          <a:solidFill>
                            <a:schemeClr val="tx1"/>
                          </a:solidFill>
                          <a:latin typeface="Tw Cen MT" pitchFamily="34" charset="0"/>
                        </a:rPr>
                        <a:t>226</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latin typeface="Tw Cen MT" pitchFamily="34" charset="0"/>
                        </a:rPr>
                        <a:t>353.7Mn</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55786"/>
          <a:ext cx="4497574" cy="1322832"/>
        </p:xfrm>
        <a:graphic>
          <a:graphicData uri="http://schemas.openxmlformats.org/drawingml/2006/table">
            <a:tbl>
              <a:tblPr firstRow="1" bandRow="1">
                <a:tableStyleId>{5C22544A-7EE6-4342-B048-85BDC9FD1C3A}</a:tableStyleId>
              </a:tblPr>
              <a:tblGrid>
                <a:gridCol w="4497574">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Baseline study on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participation in construction supply chain completed by Q4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5478423"/>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US" sz="1000" dirty="0" smtClean="0">
              <a:latin typeface="Tw Cen MT" panose="020B0602020104020603" pitchFamily="34" charset="0"/>
            </a:endParaRPr>
          </a:p>
          <a:p>
            <a:r>
              <a:rPr lang="en-US" sz="1000" dirty="0">
                <a:latin typeface="Tw Cen MT" panose="020B0602020104020603" pitchFamily="34" charset="0"/>
              </a:rPr>
              <a:t>The study titled ‘</a:t>
            </a:r>
            <a:r>
              <a:rPr lang="en-US" sz="1000" dirty="0" err="1">
                <a:latin typeface="Tw Cen MT" panose="020B0602020104020603" pitchFamily="34" charset="0"/>
              </a:rPr>
              <a:t>Kajian</a:t>
            </a:r>
            <a:r>
              <a:rPr lang="en-US" sz="1000" dirty="0">
                <a:latin typeface="Tw Cen MT" panose="020B0602020104020603" pitchFamily="34" charset="0"/>
              </a:rPr>
              <a:t> </a:t>
            </a:r>
            <a:r>
              <a:rPr lang="en-US" sz="1000" dirty="0" err="1">
                <a:latin typeface="Tw Cen MT" panose="020B0602020104020603" pitchFamily="34" charset="0"/>
              </a:rPr>
              <a:t>Halatuju</a:t>
            </a:r>
            <a:r>
              <a:rPr lang="en-US" sz="1000" dirty="0">
                <a:latin typeface="Tw Cen MT" panose="020B0602020104020603" pitchFamily="34" charset="0"/>
              </a:rPr>
              <a:t> </a:t>
            </a:r>
            <a:r>
              <a:rPr lang="en-US" sz="1000" dirty="0" err="1">
                <a:latin typeface="Tw Cen MT" panose="020B0602020104020603" pitchFamily="34" charset="0"/>
              </a:rPr>
              <a:t>Strategik</a:t>
            </a:r>
            <a:r>
              <a:rPr lang="en-US" sz="1000" dirty="0">
                <a:latin typeface="Tw Cen MT" panose="020B0602020104020603" pitchFamily="34" charset="0"/>
              </a:rPr>
              <a:t> </a:t>
            </a:r>
            <a:r>
              <a:rPr lang="en-US" sz="1000" dirty="0" err="1">
                <a:latin typeface="Tw Cen MT" panose="020B0602020104020603" pitchFamily="34" charset="0"/>
              </a:rPr>
              <a:t>Bagi</a:t>
            </a:r>
            <a:r>
              <a:rPr lang="en-US" sz="1000" dirty="0">
                <a:latin typeface="Tw Cen MT" panose="020B0602020104020603" pitchFamily="34" charset="0"/>
              </a:rPr>
              <a:t> </a:t>
            </a:r>
            <a:r>
              <a:rPr lang="en-US" sz="1000" dirty="0" err="1">
                <a:latin typeface="Tw Cen MT" panose="020B0602020104020603" pitchFamily="34" charset="0"/>
              </a:rPr>
              <a:t>Meningkatkan</a:t>
            </a:r>
            <a:r>
              <a:rPr lang="en-US" sz="1000" dirty="0">
                <a:latin typeface="Tw Cen MT" panose="020B0602020104020603" pitchFamily="34" charset="0"/>
              </a:rPr>
              <a:t> </a:t>
            </a:r>
            <a:r>
              <a:rPr lang="en-US" sz="1000" dirty="0" err="1">
                <a:latin typeface="Tw Cen MT" panose="020B0602020104020603" pitchFamily="34" charset="0"/>
              </a:rPr>
              <a:t>Penglibatan</a:t>
            </a:r>
            <a:r>
              <a:rPr lang="en-US" sz="1000" dirty="0">
                <a:latin typeface="Tw Cen MT" panose="020B0602020104020603" pitchFamily="34" charset="0"/>
              </a:rPr>
              <a:t> </a:t>
            </a:r>
            <a:r>
              <a:rPr lang="en-US" sz="1000" dirty="0" err="1">
                <a:latin typeface="Tw Cen MT" panose="020B0602020104020603" pitchFamily="34" charset="0"/>
              </a:rPr>
              <a:t>Usahawan</a:t>
            </a:r>
            <a:r>
              <a:rPr lang="en-US" sz="1000" dirty="0">
                <a:latin typeface="Tw Cen MT" panose="020B0602020104020603" pitchFamily="34" charset="0"/>
              </a:rPr>
              <a:t> </a:t>
            </a:r>
            <a:r>
              <a:rPr lang="en-US" sz="1000" dirty="0" err="1">
                <a:latin typeface="Tw Cen MT" panose="020B0602020104020603" pitchFamily="34" charset="0"/>
              </a:rPr>
              <a:t>Binaan</a:t>
            </a:r>
            <a:r>
              <a:rPr lang="en-US" sz="1000" dirty="0">
                <a:latin typeface="Tw Cen MT" panose="020B0602020104020603" pitchFamily="34" charset="0"/>
              </a:rPr>
              <a:t> </a:t>
            </a:r>
            <a:r>
              <a:rPr lang="en-US" sz="1000" dirty="0" err="1">
                <a:latin typeface="Tw Cen MT" panose="020B0602020104020603" pitchFamily="34" charset="0"/>
              </a:rPr>
              <a:t>Bumiputera</a:t>
            </a:r>
            <a:r>
              <a:rPr lang="en-US" sz="1000" dirty="0">
                <a:latin typeface="Tw Cen MT" panose="020B0602020104020603" pitchFamily="34" charset="0"/>
              </a:rPr>
              <a:t> Di </a:t>
            </a:r>
            <a:r>
              <a:rPr lang="en-US" sz="1000" dirty="0" err="1">
                <a:latin typeface="Tw Cen MT" panose="020B0602020104020603" pitchFamily="34" charset="0"/>
              </a:rPr>
              <a:t>Dalam</a:t>
            </a:r>
            <a:r>
              <a:rPr lang="en-US" sz="1000" dirty="0">
                <a:latin typeface="Tw Cen MT" panose="020B0602020104020603" pitchFamily="34" charset="0"/>
              </a:rPr>
              <a:t> </a:t>
            </a:r>
            <a:r>
              <a:rPr lang="en-US" sz="1000" dirty="0" err="1">
                <a:latin typeface="Tw Cen MT" panose="020B0602020104020603" pitchFamily="34" charset="0"/>
              </a:rPr>
              <a:t>Rantaian</a:t>
            </a:r>
            <a:r>
              <a:rPr lang="en-US" sz="1000" dirty="0">
                <a:latin typeface="Tw Cen MT" panose="020B0602020104020603" pitchFamily="34" charset="0"/>
              </a:rPr>
              <a:t> </a:t>
            </a:r>
            <a:r>
              <a:rPr lang="en-US" sz="1000" dirty="0" err="1">
                <a:latin typeface="Tw Cen MT" panose="020B0602020104020603" pitchFamily="34" charset="0"/>
              </a:rPr>
              <a:t>Nilai</a:t>
            </a:r>
            <a:r>
              <a:rPr lang="en-US" sz="1000" dirty="0">
                <a:latin typeface="Tw Cen MT" panose="020B0602020104020603" pitchFamily="34" charset="0"/>
              </a:rPr>
              <a:t> </a:t>
            </a:r>
            <a:r>
              <a:rPr lang="en-US" sz="1000" dirty="0" err="1">
                <a:latin typeface="Tw Cen MT" panose="020B0602020104020603" pitchFamily="34" charset="0"/>
              </a:rPr>
              <a:t>Industri</a:t>
            </a:r>
            <a:r>
              <a:rPr lang="en-US" sz="1000" dirty="0">
                <a:latin typeface="Tw Cen MT" panose="020B0602020104020603" pitchFamily="34" charset="0"/>
              </a:rPr>
              <a:t> </a:t>
            </a:r>
            <a:r>
              <a:rPr lang="en-US" sz="1000" dirty="0" err="1" smtClean="0">
                <a:latin typeface="Tw Cen MT" panose="020B0602020104020603" pitchFamily="34" charset="0"/>
              </a:rPr>
              <a:t>Pembinaan</a:t>
            </a:r>
            <a:r>
              <a:rPr lang="en-US" sz="1000" dirty="0" smtClean="0">
                <a:latin typeface="Tw Cen MT" panose="020B0602020104020603" pitchFamily="34" charset="0"/>
              </a:rPr>
              <a:t>’ was </a:t>
            </a:r>
            <a:r>
              <a:rPr lang="en-US" sz="1000" dirty="0">
                <a:latin typeface="Tw Cen MT" panose="020B0602020104020603" pitchFamily="34" charset="0"/>
              </a:rPr>
              <a:t>undertaken by Price Waterhouse Coopers (PWC) </a:t>
            </a:r>
            <a:r>
              <a:rPr lang="en-US" sz="1000" dirty="0" smtClean="0">
                <a:latin typeface="Tw Cen MT" panose="020B0602020104020603" pitchFamily="34" charset="0"/>
              </a:rPr>
              <a:t>and </a:t>
            </a:r>
            <a:r>
              <a:rPr lang="en-US" sz="1000" dirty="0">
                <a:latin typeface="Tw Cen MT" panose="020B0602020104020603" pitchFamily="34" charset="0"/>
              </a:rPr>
              <a:t>the final report is now ready for IWG14 </a:t>
            </a:r>
            <a:r>
              <a:rPr lang="en-US" sz="1000" dirty="0" smtClean="0">
                <a:latin typeface="Tw Cen MT" panose="020B0602020104020603" pitchFamily="34" charset="0"/>
              </a:rPr>
              <a:t>endorsement.</a:t>
            </a:r>
          </a:p>
          <a:p>
            <a:endParaRPr lang="en-US" sz="1000" dirty="0" smtClean="0">
              <a:latin typeface="Tw Cen MT" panose="020B0602020104020603" pitchFamily="34" charset="0"/>
            </a:endParaRPr>
          </a:p>
          <a:p>
            <a:r>
              <a:rPr lang="en-US" sz="1000" dirty="0" smtClean="0">
                <a:latin typeface="Tw Cen MT" panose="020B0602020104020603" pitchFamily="34" charset="0"/>
              </a:rPr>
              <a:t>Objectives of the study:</a:t>
            </a:r>
          </a:p>
          <a:p>
            <a:pPr marL="285750" indent="-200025">
              <a:buFont typeface="+mj-lt"/>
              <a:buAutoNum type="romanLcPeriod"/>
            </a:pPr>
            <a:r>
              <a:rPr lang="en-US" sz="1000" dirty="0" smtClean="0">
                <a:latin typeface="Tw Cen MT" panose="020B0602020104020603" pitchFamily="34" charset="0"/>
              </a:rPr>
              <a:t>To identify framework of </a:t>
            </a:r>
            <a:r>
              <a:rPr lang="en-US" sz="1000" dirty="0" err="1" smtClean="0">
                <a:latin typeface="Tw Cen MT" panose="020B0602020104020603" pitchFamily="34" charset="0"/>
              </a:rPr>
              <a:t>Bumiputera</a:t>
            </a:r>
            <a:r>
              <a:rPr lang="en-US" sz="1000" dirty="0" smtClean="0">
                <a:latin typeface="Tw Cen MT" panose="020B0602020104020603" pitchFamily="34" charset="0"/>
              </a:rPr>
              <a:t> participation in the construction industry</a:t>
            </a:r>
          </a:p>
          <a:p>
            <a:pPr marL="285750" indent="-200025">
              <a:buFont typeface="+mj-lt"/>
              <a:buAutoNum type="romanLcPeriod"/>
            </a:pPr>
            <a:r>
              <a:rPr lang="en-US" sz="1000" dirty="0" smtClean="0">
                <a:latin typeface="Tw Cen MT" panose="020B0602020104020603" pitchFamily="34" charset="0"/>
              </a:rPr>
              <a:t>To identify the relevant segment for </a:t>
            </a:r>
            <a:r>
              <a:rPr lang="en-US" sz="1000" dirty="0" err="1" smtClean="0">
                <a:latin typeface="Tw Cen MT" panose="020B0602020104020603" pitchFamily="34" charset="0"/>
              </a:rPr>
              <a:t>Bumiputera</a:t>
            </a:r>
            <a:r>
              <a:rPr lang="en-US" sz="1000" dirty="0" smtClean="0">
                <a:latin typeface="Tw Cen MT" panose="020B0602020104020603" pitchFamily="34" charset="0"/>
              </a:rPr>
              <a:t> in the construction value chain</a:t>
            </a:r>
          </a:p>
          <a:p>
            <a:pPr marL="285750" indent="-200025">
              <a:buFont typeface="+mj-lt"/>
              <a:buAutoNum type="romanLcPeriod"/>
            </a:pPr>
            <a:r>
              <a:rPr lang="en-US" sz="1000" dirty="0" smtClean="0">
                <a:latin typeface="Tw Cen MT" panose="020B0602020104020603" pitchFamily="34" charset="0"/>
              </a:rPr>
              <a:t>To identify the way forward for </a:t>
            </a:r>
            <a:r>
              <a:rPr lang="en-US" sz="1000" dirty="0" err="1" smtClean="0">
                <a:latin typeface="Tw Cen MT" panose="020B0602020104020603" pitchFamily="34" charset="0"/>
              </a:rPr>
              <a:t>Bumiputera</a:t>
            </a:r>
            <a:r>
              <a:rPr lang="en-US" sz="1000" dirty="0" smtClean="0">
                <a:latin typeface="Tw Cen MT" panose="020B0602020104020603" pitchFamily="34" charset="0"/>
              </a:rPr>
              <a:t> players in the construction industry in realizing national agenda</a:t>
            </a:r>
          </a:p>
          <a:p>
            <a:pPr marL="85725"/>
            <a:endParaRPr lang="en-US" sz="1000" dirty="0" smtClean="0">
              <a:latin typeface="Tw Cen MT" panose="020B0602020104020603" pitchFamily="34" charset="0"/>
            </a:endParaRPr>
          </a:p>
          <a:p>
            <a:r>
              <a:rPr lang="en-US" sz="1000" dirty="0" smtClean="0">
                <a:latin typeface="Tw Cen MT" panose="020B0602020104020603" pitchFamily="34" charset="0"/>
              </a:rPr>
              <a:t>Key findings:</a:t>
            </a:r>
          </a:p>
          <a:p>
            <a:r>
              <a:rPr lang="en-US" sz="1000" dirty="0" smtClean="0">
                <a:latin typeface="Tw Cen MT" panose="020B0602020104020603" pitchFamily="34" charset="0"/>
              </a:rPr>
              <a:t>Small </a:t>
            </a:r>
            <a:r>
              <a:rPr lang="en-US" sz="1000" dirty="0" err="1" smtClean="0">
                <a:latin typeface="Tw Cen MT" panose="020B0602020104020603" pitchFamily="34" charset="0"/>
              </a:rPr>
              <a:t>Bumiputera</a:t>
            </a:r>
            <a:r>
              <a:rPr lang="en-US" sz="1000" dirty="0" smtClean="0">
                <a:latin typeface="Tw Cen MT" panose="020B0602020104020603" pitchFamily="34" charset="0"/>
              </a:rPr>
              <a:t> companies are faced with capacity and capability challenges that prevent increase in participation within profitable segments of the construction value chain. Three (3) key themes are identified to address the lack of meaningful </a:t>
            </a:r>
            <a:r>
              <a:rPr lang="en-US" sz="1000" dirty="0" err="1" smtClean="0">
                <a:latin typeface="Tw Cen MT" panose="020B0602020104020603" pitchFamily="34" charset="0"/>
              </a:rPr>
              <a:t>Bumiputera</a:t>
            </a:r>
            <a:r>
              <a:rPr lang="en-US" sz="1000" dirty="0" smtClean="0">
                <a:latin typeface="Tw Cen MT" panose="020B0602020104020603" pitchFamily="34" charset="0"/>
              </a:rPr>
              <a:t> participation;</a:t>
            </a:r>
          </a:p>
          <a:p>
            <a:pPr marL="228600" indent="-142875">
              <a:buFont typeface="+mj-lt"/>
              <a:buAutoNum type="arabicPeriod"/>
            </a:pPr>
            <a:r>
              <a:rPr lang="en-US" sz="1000" dirty="0" smtClean="0">
                <a:latin typeface="Tw Cen MT" panose="020B0602020104020603" pitchFamily="34" charset="0"/>
              </a:rPr>
              <a:t>Financing – Address information asymmetry in the provision of financing by commercial banks to small companies via better financial reporting and track record management as well as adoption of innovative risk allocation between financiers, borrowers and the government to mitigate inability of small companies to secure financing</a:t>
            </a:r>
          </a:p>
          <a:p>
            <a:pPr marL="228600" indent="-142875">
              <a:buFont typeface="+mj-lt"/>
              <a:buAutoNum type="arabicPeriod"/>
            </a:pPr>
            <a:r>
              <a:rPr lang="en-US" sz="1000" dirty="0" smtClean="0">
                <a:latin typeface="Tw Cen MT" panose="020B0602020104020603" pitchFamily="34" charset="0"/>
              </a:rPr>
              <a:t>Capability building – Enhance current training modules on both technical and business management training via sector-specific training to address the gap in relevant skills of small </a:t>
            </a:r>
            <a:r>
              <a:rPr lang="en-US" sz="1000" dirty="0" err="1" smtClean="0">
                <a:latin typeface="Tw Cen MT" panose="020B0602020104020603" pitchFamily="34" charset="0"/>
              </a:rPr>
              <a:t>Bumiputera</a:t>
            </a:r>
            <a:r>
              <a:rPr lang="en-US" sz="1000" dirty="0" smtClean="0">
                <a:latin typeface="Tw Cen MT" panose="020B0602020104020603" pitchFamily="34" charset="0"/>
              </a:rPr>
              <a:t> participants within key segments of the construction value chain</a:t>
            </a:r>
          </a:p>
          <a:p>
            <a:pPr marL="228600" indent="-142875">
              <a:buFont typeface="+mj-lt"/>
              <a:buAutoNum type="arabicPeriod"/>
            </a:pPr>
            <a:r>
              <a:rPr lang="en-US" sz="1000" dirty="0" smtClean="0">
                <a:latin typeface="Tw Cen MT" panose="020B0602020104020603" pitchFamily="34" charset="0"/>
              </a:rPr>
              <a:t>Government initiatives – Improve government </a:t>
            </a:r>
            <a:r>
              <a:rPr lang="en-US" sz="1000" dirty="0" err="1" smtClean="0">
                <a:latin typeface="Tw Cen MT" panose="020B0602020104020603" pitchFamily="34" charset="0"/>
              </a:rPr>
              <a:t>programmes</a:t>
            </a:r>
            <a:r>
              <a:rPr lang="en-US" sz="1000" dirty="0" smtClean="0">
                <a:latin typeface="Tw Cen MT" panose="020B0602020104020603" pitchFamily="34" charset="0"/>
              </a:rPr>
              <a:t>, ensuring that initiatives are more targeted towards building capacity and capability within key segments of the value chain</a:t>
            </a:r>
          </a:p>
          <a:p>
            <a:pPr marL="228600" indent="-142875">
              <a:buFont typeface="+mj-lt"/>
              <a:buAutoNum type="arabicPeriod"/>
            </a:pPr>
            <a:endParaRPr lang="en-US" sz="1000" dirty="0" smtClean="0">
              <a:latin typeface="Tw Cen MT" panose="020B0602020104020603" pitchFamily="34" charset="0"/>
            </a:endParaRPr>
          </a:p>
          <a:p>
            <a:pPr marL="85725" indent="-85725"/>
            <a:r>
              <a:rPr lang="en-US" sz="1000" dirty="0" smtClean="0">
                <a:latin typeface="Tw Cen MT" panose="020B0602020104020603" pitchFamily="34" charset="0"/>
              </a:rPr>
              <a:t>The pockets of profitable opportunities for </a:t>
            </a:r>
            <a:r>
              <a:rPr lang="en-US" sz="1000" dirty="0" err="1" smtClean="0">
                <a:latin typeface="Tw Cen MT" panose="020B0602020104020603" pitchFamily="34" charset="0"/>
              </a:rPr>
              <a:t>Bumiputera</a:t>
            </a:r>
            <a:r>
              <a:rPr lang="en-US" sz="1000" dirty="0" smtClean="0">
                <a:latin typeface="Tw Cen MT" panose="020B0602020104020603" pitchFamily="34" charset="0"/>
              </a:rPr>
              <a:t> are in the following areas :</a:t>
            </a:r>
          </a:p>
          <a:p>
            <a:pPr marL="85725" indent="-85725"/>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r>
              <a:rPr lang="en-US" sz="1000" dirty="0" smtClean="0">
                <a:latin typeface="Tw Cen MT" panose="020B0602020104020603" pitchFamily="34" charset="0"/>
              </a:rPr>
              <a:t>The baseline study is now 100% completed.</a:t>
            </a:r>
          </a:p>
          <a:p>
            <a:endParaRPr lang="en-US" sz="1000" dirty="0">
              <a:latin typeface="Tw Cen MT" panose="020B0602020104020603" pitchFamily="34" charset="0"/>
            </a:endParaRPr>
          </a:p>
          <a:p>
            <a:r>
              <a:rPr lang="en-US" sz="1000" b="1" dirty="0" smtClean="0">
                <a:latin typeface="Tw Cen MT" panose="020B0602020104020603" pitchFamily="34" charset="0"/>
              </a:rPr>
              <a:t>Study Endorsed</a:t>
            </a:r>
          </a:p>
          <a:p>
            <a:r>
              <a:rPr lang="en-US" sz="1000" dirty="0" smtClean="0">
                <a:latin typeface="Tw Cen MT" panose="020B0602020104020603" pitchFamily="34" charset="0"/>
              </a:rPr>
              <a:t>The study was endorsed by IWG14 on 12 March 2018.</a:t>
            </a:r>
            <a:endParaRPr lang="en-US" sz="1000" dirty="0">
              <a:latin typeface="Tw Cen MT" panose="020B0602020104020603" pitchFamily="34" charset="0"/>
            </a:endParaRPr>
          </a:p>
          <a:p>
            <a:endParaRPr lang="en-US" sz="1000" dirty="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P6-094</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723570668"/>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70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Term of Reference for the study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100% baseline study on </a:t>
                      </a:r>
                      <a:r>
                        <a:rPr lang="en-US" sz="900" dirty="0" err="1" smtClean="0">
                          <a:solidFill>
                            <a:schemeClr val="tx1"/>
                          </a:solidFill>
                          <a:latin typeface="Tw Cen MT" pitchFamily="34" charset="0"/>
                        </a:rPr>
                        <a:t>Bumiputera</a:t>
                      </a:r>
                      <a:r>
                        <a:rPr lang="en-US" sz="900" dirty="0" smtClean="0">
                          <a:solidFill>
                            <a:schemeClr val="tx1"/>
                          </a:solidFill>
                          <a:latin typeface="Tw Cen MT" pitchFamily="34" charset="0"/>
                        </a:rPr>
                        <a:t> participation in construction supply chain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Finding of study endorsed by IWG14</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2" name="TextBox 1"/>
          <p:cNvSpPr txBox="1"/>
          <p:nvPr/>
        </p:nvSpPr>
        <p:spPr>
          <a:xfrm>
            <a:off x="40733" y="8450416"/>
            <a:ext cx="2031325" cy="553998"/>
          </a:xfrm>
          <a:prstGeom prst="rect">
            <a:avLst/>
          </a:prstGeom>
          <a:noFill/>
        </p:spPr>
        <p:txBody>
          <a:bodyPr wrap="none" rtlCol="0">
            <a:spAutoFit/>
          </a:bodyPr>
          <a:lstStyle/>
          <a:p>
            <a:pPr marL="171450" indent="-85725">
              <a:buFont typeface="Arial" panose="020B0604020202020204" pitchFamily="34" charset="0"/>
              <a:buChar char="•"/>
            </a:pPr>
            <a:r>
              <a:rPr lang="en-US" sz="1000" dirty="0">
                <a:latin typeface="Tw Cen MT" panose="020B0602020104020603" pitchFamily="34" charset="0"/>
              </a:rPr>
              <a:t>Buildings			</a:t>
            </a:r>
          </a:p>
          <a:p>
            <a:pPr marL="171450" indent="-85725">
              <a:buFont typeface="Arial" panose="020B0604020202020204" pitchFamily="34" charset="0"/>
              <a:buChar char="•"/>
            </a:pPr>
            <a:r>
              <a:rPr lang="en-US" sz="1000" dirty="0">
                <a:latin typeface="Tw Cen MT" panose="020B0602020104020603" pitchFamily="34" charset="0"/>
              </a:rPr>
              <a:t>Quarrying of stone &amp; clay</a:t>
            </a:r>
          </a:p>
          <a:p>
            <a:pPr marL="171450" indent="-85725">
              <a:buFont typeface="Arial" panose="020B0604020202020204" pitchFamily="34" charset="0"/>
              <a:buChar char="•"/>
            </a:pPr>
            <a:r>
              <a:rPr lang="en-US" sz="1000" dirty="0">
                <a:latin typeface="Tw Cen MT" panose="020B0602020104020603" pitchFamily="34" charset="0"/>
              </a:rPr>
              <a:t>Cement, concrete &amp; </a:t>
            </a:r>
            <a:r>
              <a:rPr lang="en-US" sz="1000" dirty="0" smtClean="0">
                <a:latin typeface="Tw Cen MT" panose="020B0602020104020603" pitchFamily="34" charset="0"/>
              </a:rPr>
              <a:t>plaster</a:t>
            </a:r>
            <a:endParaRPr lang="en-US" sz="1000" dirty="0">
              <a:latin typeface="Tw Cen MT" panose="020B0602020104020603" pitchFamily="34" charset="0"/>
            </a:endParaRPr>
          </a:p>
        </p:txBody>
      </p:sp>
      <p:sp>
        <p:nvSpPr>
          <p:cNvPr id="13" name="TextBox 12"/>
          <p:cNvSpPr txBox="1"/>
          <p:nvPr/>
        </p:nvSpPr>
        <p:spPr>
          <a:xfrm>
            <a:off x="1764758" y="8450416"/>
            <a:ext cx="2954655" cy="553998"/>
          </a:xfrm>
          <a:prstGeom prst="rect">
            <a:avLst/>
          </a:prstGeom>
          <a:noFill/>
        </p:spPr>
        <p:txBody>
          <a:bodyPr wrap="none" rtlCol="0">
            <a:spAutoFit/>
          </a:bodyPr>
          <a:lstStyle/>
          <a:p>
            <a:pPr marL="171450" indent="-85725">
              <a:buFont typeface="Arial" panose="020B0604020202020204" pitchFamily="34" charset="0"/>
              <a:buChar char="•"/>
            </a:pPr>
            <a:r>
              <a:rPr lang="en-US" sz="1000" dirty="0" smtClean="0">
                <a:latin typeface="Tw Cen MT" panose="020B0602020104020603" pitchFamily="34" charset="0"/>
              </a:rPr>
              <a:t>Demolition &amp; site preparation</a:t>
            </a:r>
            <a:r>
              <a:rPr lang="en-US" sz="1000" dirty="0">
                <a:latin typeface="Tw Cen MT" panose="020B0602020104020603" pitchFamily="34" charset="0"/>
              </a:rPr>
              <a:t>			</a:t>
            </a:r>
          </a:p>
          <a:p>
            <a:pPr marL="171450" indent="-85725">
              <a:buFont typeface="Arial" panose="020B0604020202020204" pitchFamily="34" charset="0"/>
              <a:buChar char="•"/>
            </a:pPr>
            <a:r>
              <a:rPr lang="en-US" sz="1000" dirty="0" smtClean="0">
                <a:latin typeface="Tw Cen MT" panose="020B0602020104020603" pitchFamily="34" charset="0"/>
              </a:rPr>
              <a:t>Transportation &amp; machineries</a:t>
            </a:r>
            <a:endParaRPr lang="en-US" sz="1000" dirty="0">
              <a:latin typeface="Tw Cen MT" panose="020B0602020104020603" pitchFamily="34" charset="0"/>
            </a:endParaRPr>
          </a:p>
          <a:p>
            <a:pPr marL="171450" indent="-85725">
              <a:buFont typeface="Arial" panose="020B0604020202020204" pitchFamily="34" charset="0"/>
              <a:buChar char="•"/>
            </a:pPr>
            <a:r>
              <a:rPr lang="en-US" sz="1000" dirty="0" smtClean="0">
                <a:latin typeface="Tw Cen MT" panose="020B0602020104020603" pitchFamily="34" charset="0"/>
              </a:rPr>
              <a:t>Other construction products</a:t>
            </a:r>
            <a:endParaRPr lang="en-US" sz="1000" dirty="0">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98318"/>
          <a:ext cx="4497574" cy="1179643"/>
        </p:xfrm>
        <a:graphic>
          <a:graphicData uri="http://schemas.openxmlformats.org/drawingml/2006/table">
            <a:tbl>
              <a:tblPr firstRow="1" bandRow="1">
                <a:tableStyleId>{5C22544A-7EE6-4342-B048-85BDC9FD1C3A}</a:tableStyleId>
              </a:tblPr>
              <a:tblGrid>
                <a:gridCol w="4497574">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Integrated database on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companies in Malaysia established by Q4 2016</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699601"/>
            <a:ext cx="6864535" cy="1169551"/>
          </a:xfrm>
          <a:prstGeom prst="rect">
            <a:avLst/>
          </a:prstGeom>
          <a:noFill/>
        </p:spPr>
        <p:txBody>
          <a:bodyPr wrap="square" rtlCol="0">
            <a:spAutoFit/>
          </a:bodyPr>
          <a:lstStyle/>
          <a:p>
            <a:r>
              <a:rPr lang="en-US" sz="1000" dirty="0">
                <a:latin typeface="Tw Cen MT" panose="020B0602020104020603" pitchFamily="34" charset="0"/>
              </a:rPr>
              <a:t>This KPI is in the preview of IWG14.</a:t>
            </a:r>
          </a:p>
          <a:p>
            <a:endParaRPr lang="en-US" sz="1000" dirty="0" smtClean="0">
              <a:latin typeface="Tw Cen MT" panose="020B0602020104020603" pitchFamily="34" charset="0"/>
            </a:endParaRPr>
          </a:p>
          <a:p>
            <a:r>
              <a:rPr lang="en-US" sz="1000" dirty="0" smtClean="0">
                <a:latin typeface="Tw Cen MT" panose="020B0602020104020603" pitchFamily="34" charset="0"/>
              </a:rPr>
              <a:t>An </a:t>
            </a:r>
            <a:r>
              <a:rPr lang="en-US" sz="1000" dirty="0">
                <a:latin typeface="Tw Cen MT" panose="020B0602020104020603" pitchFamily="34" charset="0"/>
              </a:rPr>
              <a:t>integrated database on </a:t>
            </a:r>
            <a:r>
              <a:rPr lang="en-US" sz="1000" dirty="0" err="1">
                <a:latin typeface="Tw Cen MT" panose="020B0602020104020603" pitchFamily="34" charset="0"/>
              </a:rPr>
              <a:t>Bumiputera</a:t>
            </a:r>
            <a:r>
              <a:rPr lang="en-US" sz="1000" dirty="0">
                <a:latin typeface="Tw Cen MT" panose="020B0602020104020603" pitchFamily="34" charset="0"/>
              </a:rPr>
              <a:t> companies in Malaysia had been developed through the  '</a:t>
            </a:r>
            <a:r>
              <a:rPr lang="en-US" sz="1000" dirty="0" err="1">
                <a:latin typeface="Tw Cen MT" panose="020B0602020104020603" pitchFamily="34" charset="0"/>
              </a:rPr>
              <a:t>TerajuXchange</a:t>
            </a:r>
            <a:r>
              <a:rPr lang="en-US" sz="1000" dirty="0">
                <a:latin typeface="Tw Cen MT" panose="020B0602020104020603" pitchFamily="34" charset="0"/>
              </a:rPr>
              <a:t>' under TERAJU. It is a central system consisting information and incentives provided by the government for </a:t>
            </a:r>
            <a:r>
              <a:rPr lang="en-US" sz="1000" dirty="0" err="1">
                <a:latin typeface="Tw Cen MT" panose="020B0602020104020603" pitchFamily="34" charset="0"/>
              </a:rPr>
              <a:t>Bumiputera</a:t>
            </a:r>
            <a:r>
              <a:rPr lang="en-US" sz="1000" dirty="0">
                <a:latin typeface="Tw Cen MT" panose="020B0602020104020603" pitchFamily="34" charset="0"/>
              </a:rPr>
              <a:t> entrepreneurs. The information had been integrated using data from 21 agencies/GLC/Corporate such as SSM, KLSE, SIRIM, </a:t>
            </a:r>
            <a:r>
              <a:rPr lang="en-US" sz="1000" dirty="0" err="1">
                <a:latin typeface="Tw Cen MT" panose="020B0602020104020603" pitchFamily="34" charset="0"/>
              </a:rPr>
              <a:t>Matrade</a:t>
            </a:r>
            <a:r>
              <a:rPr lang="en-US" sz="1000" dirty="0">
                <a:latin typeface="Tw Cen MT" panose="020B0602020104020603" pitchFamily="34" charset="0"/>
              </a:rPr>
              <a:t>, </a:t>
            </a:r>
            <a:r>
              <a:rPr lang="en-US" sz="1000" dirty="0" smtClean="0">
                <a:latin typeface="Tw Cen MT" panose="020B0602020104020603" pitchFamily="34" charset="0"/>
              </a:rPr>
              <a:t>etc.</a:t>
            </a:r>
          </a:p>
          <a:p>
            <a:endParaRPr lang="en-US" sz="1000" dirty="0">
              <a:latin typeface="Tw Cen MT" panose="020B0602020104020603" pitchFamily="34" charset="0"/>
            </a:endParaRPr>
          </a:p>
          <a:p>
            <a:r>
              <a:rPr lang="en-US" sz="1000" dirty="0" smtClean="0">
                <a:latin typeface="Tw Cen MT" panose="020B0602020104020603" pitchFamily="34" charset="0"/>
              </a:rPr>
              <a:t>The launching of TERAJU </a:t>
            </a:r>
            <a:r>
              <a:rPr lang="en-US" sz="1000" dirty="0" err="1">
                <a:latin typeface="Tw Cen MT" panose="020B0602020104020603" pitchFamily="34" charset="0"/>
              </a:rPr>
              <a:t>Xchange</a:t>
            </a:r>
            <a:r>
              <a:rPr lang="en-US" sz="1000" dirty="0">
                <a:latin typeface="Tw Cen MT" panose="020B0602020104020603" pitchFamily="34" charset="0"/>
              </a:rPr>
              <a:t> </a:t>
            </a:r>
            <a:r>
              <a:rPr lang="en-US" sz="1000" dirty="0" smtClean="0">
                <a:latin typeface="Tw Cen MT" panose="020B0602020104020603" pitchFamily="34" charset="0"/>
              </a:rPr>
              <a:t>has yet to be confirmed by TERAJU</a:t>
            </a:r>
            <a:r>
              <a:rPr lang="en-US" sz="1000" dirty="0">
                <a:latin typeface="Tw Cen MT" panose="020B0602020104020603" pitchFamily="34" charset="0"/>
              </a:rPr>
              <a:t>.</a:t>
            </a:r>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P6-095</a:t>
            </a:r>
            <a:endParaRPr lang="ms-MY" sz="2800" dirty="0">
              <a:solidFill>
                <a:schemeClr val="bg1"/>
              </a:solidFill>
            </a:endParaRPr>
          </a:p>
        </p:txBody>
      </p:sp>
      <p:sp>
        <p:nvSpPr>
          <p:cNvPr id="15" name="TextBox 14"/>
          <p:cNvSpPr txBox="1"/>
          <p:nvPr/>
        </p:nvSpPr>
        <p:spPr>
          <a:xfrm>
            <a:off x="0" y="441193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723570668"/>
              </p:ext>
            </p:extLst>
          </p:nvPr>
        </p:nvGraphicFramePr>
        <p:xfrm>
          <a:off x="2" y="2063918"/>
          <a:ext cx="6858000" cy="229695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90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fontAlgn="auto">
                        <a:lnSpc>
                          <a:spcPct val="100000"/>
                        </a:lnSpc>
                        <a:spcBef>
                          <a:spcPts val="0"/>
                        </a:spcBef>
                        <a:spcAft>
                          <a:spcPts val="0"/>
                        </a:spcAft>
                        <a:defRPr/>
                      </a:pPr>
                      <a:r>
                        <a:rPr lang="en-US" sz="900" dirty="0" smtClean="0">
                          <a:solidFill>
                            <a:srgbClr val="000000"/>
                          </a:solidFill>
                          <a:latin typeface="Tw Cen MT" pitchFamily="34" charset="0"/>
                        </a:rPr>
                        <a:t>Agreement with key information providers approved by IWG14 secured</a:t>
                      </a:r>
                    </a:p>
                    <a:p>
                      <a:pPr fontAlgn="auto">
                        <a:lnSpc>
                          <a:spcPct val="100000"/>
                        </a:lnSpc>
                        <a:spcBef>
                          <a:spcPts val="0"/>
                        </a:spcBef>
                        <a:spcAft>
                          <a:spcPts val="0"/>
                        </a:spcAft>
                        <a:defRPr/>
                      </a:pPr>
                      <a:endParaRPr lang="en-US" sz="900" dirty="0" smtClean="0">
                        <a:solidFill>
                          <a:srgbClr val="000000"/>
                        </a:solidFill>
                        <a:latin typeface="Tw Cen MT" pitchFamily="34" charset="0"/>
                      </a:endParaRPr>
                    </a:p>
                    <a:p>
                      <a:pPr fontAlgn="auto">
                        <a:lnSpc>
                          <a:spcPct val="100000"/>
                        </a:lnSpc>
                        <a:spcBef>
                          <a:spcPts val="0"/>
                        </a:spcBef>
                        <a:spcAft>
                          <a:spcPts val="0"/>
                        </a:spcAft>
                        <a:defRPr/>
                      </a:pPr>
                      <a:r>
                        <a:rPr lang="en-US" sz="900" dirty="0" smtClean="0">
                          <a:solidFill>
                            <a:srgbClr val="000000"/>
                          </a:solidFill>
                          <a:latin typeface="Tw Cen MT" pitchFamily="34" charset="0"/>
                        </a:rPr>
                        <a:t>Integrated database system on </a:t>
                      </a:r>
                      <a:r>
                        <a:rPr lang="en-US" sz="900" dirty="0" err="1" smtClean="0">
                          <a:solidFill>
                            <a:srgbClr val="000000"/>
                          </a:solidFill>
                          <a:latin typeface="Tw Cen MT" pitchFamily="34" charset="0"/>
                        </a:rPr>
                        <a:t>Bumiputera</a:t>
                      </a:r>
                      <a:r>
                        <a:rPr lang="en-US" sz="900" dirty="0" smtClean="0">
                          <a:solidFill>
                            <a:srgbClr val="000000"/>
                          </a:solidFill>
                          <a:latin typeface="Tw Cen MT" pitchFamily="34" charset="0"/>
                        </a:rPr>
                        <a:t> companies developed</a:t>
                      </a:r>
                    </a:p>
                    <a:p>
                      <a:pPr fontAlgn="auto">
                        <a:lnSpc>
                          <a:spcPct val="100000"/>
                        </a:lnSpc>
                        <a:spcBef>
                          <a:spcPts val="0"/>
                        </a:spcBef>
                        <a:spcAft>
                          <a:spcPts val="0"/>
                        </a:spcAft>
                        <a:defRPr/>
                      </a:pPr>
                      <a:endParaRPr lang="en-US" sz="900" dirty="0" smtClean="0">
                        <a:solidFill>
                          <a:srgbClr val="000000"/>
                        </a:solidFill>
                        <a:latin typeface="Tw Cen MT" pitchFamily="34" charset="0"/>
                      </a:endParaRPr>
                    </a:p>
                    <a:p>
                      <a:pPr fontAlgn="auto">
                        <a:lnSpc>
                          <a:spcPct val="100000"/>
                        </a:lnSpc>
                        <a:spcBef>
                          <a:spcPts val="0"/>
                        </a:spcBef>
                        <a:spcAft>
                          <a:spcPts val="0"/>
                        </a:spcAft>
                        <a:defRPr/>
                      </a:pPr>
                      <a:r>
                        <a:rPr lang="en-US" sz="900" dirty="0" smtClean="0">
                          <a:solidFill>
                            <a:srgbClr val="000000"/>
                          </a:solidFill>
                          <a:latin typeface="Tw Cen MT" pitchFamily="34" charset="0"/>
                        </a:rPr>
                        <a:t>Integrated database on </a:t>
                      </a:r>
                      <a:r>
                        <a:rPr lang="en-US" sz="900" dirty="0" err="1" smtClean="0">
                          <a:solidFill>
                            <a:srgbClr val="000000"/>
                          </a:solidFill>
                          <a:latin typeface="Tw Cen MT" pitchFamily="34" charset="0"/>
                        </a:rPr>
                        <a:t>Bumiputera</a:t>
                      </a:r>
                      <a:r>
                        <a:rPr lang="en-US" sz="900" dirty="0" smtClean="0">
                          <a:solidFill>
                            <a:srgbClr val="000000"/>
                          </a:solidFill>
                          <a:latin typeface="Tw Cen MT" pitchFamily="34" charset="0"/>
                        </a:rPr>
                        <a:t> companies in construction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Integrated database on </a:t>
                      </a:r>
                      <a:r>
                        <a:rPr lang="en-US" sz="900" dirty="0" err="1" smtClean="0">
                          <a:solidFill>
                            <a:srgbClr val="000000"/>
                          </a:solidFill>
                          <a:latin typeface="Tw Cen MT" pitchFamily="34" charset="0"/>
                        </a:rPr>
                        <a:t>Bumiputera</a:t>
                      </a:r>
                      <a:r>
                        <a:rPr lang="en-US" sz="900" dirty="0" smtClean="0">
                          <a:solidFill>
                            <a:srgbClr val="000000"/>
                          </a:solidFill>
                          <a:latin typeface="Tw Cen MT" pitchFamily="34" charset="0"/>
                        </a:rPr>
                        <a:t> companies in construction launched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8522</TotalTime>
  <Words>2302</Words>
  <Application>Microsoft Office PowerPoint</Application>
  <PresentationFormat>A4 Paper (210x297 mm)</PresentationFormat>
  <Paragraphs>618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Nazir</dc:creator>
  <cp:lastModifiedBy>CIDB</cp:lastModifiedBy>
  <cp:revision>191</cp:revision>
  <cp:lastPrinted>2018-04-20T01:56:31Z</cp:lastPrinted>
  <dcterms:created xsi:type="dcterms:W3CDTF">2017-12-19T05:02:18Z</dcterms:created>
  <dcterms:modified xsi:type="dcterms:W3CDTF">2018-11-09T08:08:36Z</dcterms:modified>
</cp:coreProperties>
</file>