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350" r:id="rId2"/>
  </p:sldIdLst>
  <p:sldSz cx="6858000" cy="9906000" type="A4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CC99FF"/>
    <a:srgbClr val="660066"/>
    <a:srgbClr val="CCFFFF"/>
    <a:srgbClr val="99FFCC"/>
    <a:srgbClr val="00FFFF"/>
    <a:srgbClr val="33CCCC"/>
    <a:srgbClr val="009999"/>
    <a:srgbClr val="0080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20" d="100"/>
          <a:sy n="120" d="100"/>
        </p:scale>
        <p:origin x="-804" y="-108"/>
      </p:cViewPr>
      <p:guideLst>
        <p:guide orient="horz" pos="3120"/>
        <p:guide pos="2160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083" cy="4979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641" y="1"/>
            <a:ext cx="2950083" cy="49795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4CAC4-1839-46B7-9C84-EB72FF3FE7CB}" type="datetimeFigureOut">
              <a:rPr lang="en-US" smtClean="0"/>
              <a:pPr/>
              <a:t>1/9/2019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43013"/>
            <a:ext cx="2320925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17" y="4783965"/>
            <a:ext cx="5445169" cy="391295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1386"/>
            <a:ext cx="2950083" cy="4979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641" y="9441386"/>
            <a:ext cx="2950083" cy="49795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0E639-514B-4374-9596-F1BD26317F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4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904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8431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8387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2412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7269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26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281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29604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4708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66703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9776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DCD-F0B0-4023-B01F-2161B4D109FB}" type="datetimeFigureOut">
              <a:rPr lang="ms-MY" smtClean="0"/>
              <a:pPr/>
              <a:t>09/01/2019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44713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rgbClr val="66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/>
          <p:cNvSpPr/>
          <p:nvPr/>
        </p:nvSpPr>
        <p:spPr>
          <a:xfrm>
            <a:off x="1" y="4934722"/>
            <a:ext cx="6857999" cy="4823793"/>
          </a:xfrm>
          <a:prstGeom prst="rect">
            <a:avLst/>
          </a:prstGeom>
          <a:noFill/>
          <a:ln w="19050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096590"/>
              </p:ext>
            </p:extLst>
          </p:nvPr>
        </p:nvGraphicFramePr>
        <p:xfrm>
          <a:off x="-1" y="356401"/>
          <a:ext cx="4774020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4020">
                  <a:extLst>
                    <a:ext uri="{9D8B030D-6E8A-4147-A177-3AD203B41FA5}">
                      <a16:colId xmlns:a16="http://schemas.microsoft.com/office/drawing/2014/main" xmlns="" val="2880578049"/>
                    </a:ext>
                  </a:extLst>
                </a:gridCol>
              </a:tblGrid>
              <a:tr h="309775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KPI DESCRIPTION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100% achievements of all supporting </a:t>
                      </a:r>
                      <a:r>
                        <a:rPr lang="en-US" sz="1000" b="0" baseline="0" dirty="0" err="1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programmes</a:t>
                      </a: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 for CITP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ii) 9,600 workers placed at CLAB CLQ starting 2018</a:t>
                      </a:r>
                      <a:endParaRPr lang="en-MY" sz="1000" b="0" kern="1200" dirty="0">
                        <a:solidFill>
                          <a:schemeClr val="tx1"/>
                        </a:solidFill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4639380"/>
                  </a:ext>
                </a:extLst>
              </a:tr>
              <a:tr h="869752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STRATEGY OBJECTIVE / INITIATIVES</a:t>
                      </a:r>
                    </a:p>
                    <a:p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S12</a:t>
                      </a:r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– Ensure excellent delivery by subsidiary companies to fullfil CIDB functions</a:t>
                      </a:r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endParaRPr lang="ms-MY" sz="1000" b="1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342900" marR="0" indent="-3429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/>
                        </a:rPr>
                        <a:t>S12b – Ensure management and distribution of </a:t>
                      </a:r>
                      <a:r>
                        <a:rPr lang="en-US" sz="10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cs typeface="Arial"/>
                        </a:rPr>
                        <a:t>construction workers</a:t>
                      </a:r>
                      <a:endParaRPr lang="en-US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  <a:cs typeface="Arial"/>
                      </a:endParaRPr>
                    </a:p>
                    <a:p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3451171"/>
                  </a:ext>
                </a:extLst>
              </a:tr>
              <a:tr h="190631">
                <a:tc>
                  <a:txBody>
                    <a:bodyPr/>
                    <a:lstStyle/>
                    <a:p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94995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66091" y="31807"/>
            <a:ext cx="4681300" cy="30777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1400" b="1" dirty="0" smtClean="0">
                <a:solidFill>
                  <a:srgbClr val="660066"/>
                </a:solidFill>
                <a:latin typeface="Tw Cen MT" panose="020B0602020104020603" pitchFamily="34" charset="0"/>
              </a:rPr>
              <a:t>SERVICE EXCELLENCE</a:t>
            </a:r>
            <a:endParaRPr lang="ms-MY" sz="1400" dirty="0">
              <a:solidFill>
                <a:srgbClr val="660066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47927" y="-14943"/>
            <a:ext cx="2052076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000" b="1" smtClean="0">
                <a:solidFill>
                  <a:schemeClr val="bg1"/>
                </a:solidFill>
                <a:latin typeface="Tw Cen MT" panose="020B0602020104020603" pitchFamily="34" charset="0"/>
              </a:rPr>
              <a:t>KPI S12-051</a:t>
            </a:r>
            <a:endParaRPr lang="ms-MY" sz="2000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68747"/>
            <a:ext cx="685800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cxnSp>
        <p:nvCxnSpPr>
          <p:cNvPr id="23" name="Straight Connector 22"/>
          <p:cNvCxnSpPr>
            <a:stCxn id="3" idx="2"/>
            <a:endCxn id="3" idx="0"/>
          </p:cNvCxnSpPr>
          <p:nvPr/>
        </p:nvCxnSpPr>
        <p:spPr>
          <a:xfrm flipV="1">
            <a:off x="3429001" y="4934722"/>
            <a:ext cx="0" cy="4823793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-7378" y="4944056"/>
            <a:ext cx="6858000" cy="230832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</a:t>
            </a:r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Q3 </a:t>
            </a:r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2018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804003"/>
              </p:ext>
            </p:extLst>
          </p:nvPr>
        </p:nvGraphicFramePr>
        <p:xfrm>
          <a:off x="4776716" y="409343"/>
          <a:ext cx="2070675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0675">
                  <a:extLst>
                    <a:ext uri="{9D8B030D-6E8A-4147-A177-3AD203B41FA5}">
                      <a16:colId xmlns:a16="http://schemas.microsoft.com/office/drawing/2014/main" xmlns="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INITIATIVE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En. Megat Kamil Azmi Rus</a:t>
                      </a:r>
                      <a:r>
                        <a:rPr lang="ms-MY" sz="1000" b="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Kamarani</a:t>
                      </a:r>
                      <a:endParaRPr lang="ms-MY" sz="1000" b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Abdul </a:t>
                      </a:r>
                      <a:r>
                        <a:rPr lang="en-MY" sz="1000" b="0" dirty="0" err="1" smtClean="0">
                          <a:solidFill>
                            <a:srgbClr val="000000"/>
                          </a:solidFill>
                          <a:latin typeface="Tw Cen MT"/>
                        </a:rPr>
                        <a:t>Rafik</a:t>
                      </a:r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 Abdul </a:t>
                      </a:r>
                      <a:r>
                        <a:rPr lang="en-MY" sz="1000" b="0" dirty="0" err="1" smtClean="0">
                          <a:solidFill>
                            <a:srgbClr val="000000"/>
                          </a:solidFill>
                          <a:latin typeface="Tw Cen MT"/>
                        </a:rPr>
                        <a:t>Rajis</a:t>
                      </a:r>
                      <a:r>
                        <a:rPr lang="en-MY" sz="1000" b="0" dirty="0" smtClean="0">
                          <a:solidFill>
                            <a:srgbClr val="000000"/>
                          </a:solidFill>
                          <a:latin typeface="Tw Cen MT"/>
                        </a:rPr>
                        <a:t> (CEO)</a:t>
                      </a:r>
                      <a:endParaRPr lang="en-MY" sz="1000" b="0" dirty="0">
                        <a:solidFill>
                          <a:srgbClr val="000000"/>
                        </a:solidFill>
                        <a:latin typeface="Tw Cen M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0" baseline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Puan marziyah</a:t>
                      </a:r>
                    </a:p>
                    <a:p>
                      <a:pPr algn="r"/>
                      <a:endParaRPr lang="ms-MY" sz="1000" b="1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ms-MY" sz="1000" dirty="0" smtClean="0"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53137"/>
              </p:ext>
            </p:extLst>
          </p:nvPr>
        </p:nvGraphicFramePr>
        <p:xfrm>
          <a:off x="0" y="2105025"/>
          <a:ext cx="6858001" cy="2796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667">
                  <a:extLst>
                    <a:ext uri="{9D8B030D-6E8A-4147-A177-3AD203B41FA5}">
                      <a16:colId xmlns:a16="http://schemas.microsoft.com/office/drawing/2014/main" xmlns="" val="3372148144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xmlns="" val="1488282555"/>
                    </a:ext>
                  </a:extLst>
                </a:gridCol>
                <a:gridCol w="523363">
                  <a:extLst>
                    <a:ext uri="{9D8B030D-6E8A-4147-A177-3AD203B41FA5}">
                      <a16:colId xmlns:a16="http://schemas.microsoft.com/office/drawing/2014/main" xmlns="" val="1957881839"/>
                    </a:ext>
                  </a:extLst>
                </a:gridCol>
                <a:gridCol w="1404236">
                  <a:extLst>
                    <a:ext uri="{9D8B030D-6E8A-4147-A177-3AD203B41FA5}">
                      <a16:colId xmlns:a16="http://schemas.microsoft.com/office/drawing/2014/main" xmlns="" val="384475541"/>
                    </a:ext>
                  </a:extLst>
                </a:gridCol>
                <a:gridCol w="403747">
                  <a:extLst>
                    <a:ext uri="{9D8B030D-6E8A-4147-A177-3AD203B41FA5}">
                      <a16:colId xmlns:a16="http://schemas.microsoft.com/office/drawing/2014/main" xmlns="" val="2651054228"/>
                    </a:ext>
                  </a:extLst>
                </a:gridCol>
                <a:gridCol w="485563">
                  <a:extLst>
                    <a:ext uri="{9D8B030D-6E8A-4147-A177-3AD203B41FA5}">
                      <a16:colId xmlns:a16="http://schemas.microsoft.com/office/drawing/2014/main" xmlns="" val="1969101059"/>
                    </a:ext>
                  </a:extLst>
                </a:gridCol>
                <a:gridCol w="1415003">
                  <a:extLst>
                    <a:ext uri="{9D8B030D-6E8A-4147-A177-3AD203B41FA5}">
                      <a16:colId xmlns:a16="http://schemas.microsoft.com/office/drawing/2014/main" xmlns="" val="3666211108"/>
                    </a:ext>
                  </a:extLst>
                </a:gridCol>
                <a:gridCol w="406119">
                  <a:extLst>
                    <a:ext uri="{9D8B030D-6E8A-4147-A177-3AD203B41FA5}">
                      <a16:colId xmlns:a16="http://schemas.microsoft.com/office/drawing/2014/main" xmlns="" val="100555289"/>
                    </a:ext>
                  </a:extLst>
                </a:gridCol>
                <a:gridCol w="475836">
                  <a:extLst>
                    <a:ext uri="{9D8B030D-6E8A-4147-A177-3AD203B41FA5}">
                      <a16:colId xmlns:a16="http://schemas.microsoft.com/office/drawing/2014/main" xmlns="" val="634754406"/>
                    </a:ext>
                  </a:extLst>
                </a:gridCol>
              </a:tblGrid>
              <a:tr h="382890"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algn="ctr"/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40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  <a:endParaRPr lang="ms-MY" sz="8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algn="ctr"/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30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  <a:endParaRPr lang="ms-MY" sz="800" dirty="0">
                        <a:solidFill>
                          <a:schemeClr val="bg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Annual Weightage</a:t>
                      </a:r>
                      <a:r>
                        <a:rPr lang="ms-MY" sz="8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30</a:t>
                      </a:r>
                      <a:r>
                        <a:rPr lang="ms-MY" sz="8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rgbClr val="7030A0">
                        <a:alpha val="6470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6563032"/>
                  </a:ext>
                </a:extLst>
              </a:tr>
              <a:tr h="2413763">
                <a:tc>
                  <a:txBody>
                    <a:bodyPr/>
                    <a:lstStyle/>
                    <a:p>
                      <a:pPr algn="l"/>
                      <a:r>
                        <a:rPr lang="en-US" sz="700" b="1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600 </a:t>
                      </a: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workers</a:t>
                      </a:r>
                      <a:r>
                        <a:rPr lang="en-US" sz="700" b="1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 placed at CLAB CLQ</a:t>
                      </a:r>
                      <a:endParaRPr lang="en-US" sz="700" b="1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800 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workers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 placed at CLAB CLQ</a:t>
                      </a:r>
                      <a:endParaRPr lang="en-US" sz="700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1,000 </a:t>
                      </a:r>
                      <a:r>
                        <a:rPr lang="en-US" sz="700" baseline="0" dirty="0" smtClean="0">
                          <a:solidFill>
                            <a:schemeClr val="tx1"/>
                          </a:solidFill>
                          <a:latin typeface="Tw Cen MT" pitchFamily="34" charset="0"/>
                          <a:cs typeface="Arial"/>
                        </a:rPr>
                        <a:t>workers</a:t>
                      </a:r>
                      <a:r>
                        <a:rPr lang="en-US" sz="700" dirty="0" smtClean="0">
                          <a:solidFill>
                            <a:schemeClr val="tx1"/>
                          </a:solidFill>
                          <a:latin typeface="Tw Cen MT" pitchFamily="34" charset="0"/>
                        </a:rPr>
                        <a:t> placed at CLAB CLQ</a:t>
                      </a:r>
                      <a:endParaRPr lang="en-US" sz="700" dirty="0">
                        <a:solidFill>
                          <a:schemeClr val="tx1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Q1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-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Q4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endParaRPr kumimoji="0" lang="ms-MY" sz="7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w Cen MT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25 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ea</a:t>
                      </a:r>
                    </a:p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kumimoji="0" lang="ms-MY" sz="7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w Cen MT" pitchFamily="34" charset="0"/>
                          <a:ea typeface="+mn-ea"/>
                          <a:cs typeface="+mn-cs"/>
                        </a:rPr>
                        <a:t>Q</a:t>
                      </a:r>
                    </a:p>
                  </a:txBody>
                  <a:tcP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683208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105508"/>
              </p:ext>
            </p:extLst>
          </p:nvPr>
        </p:nvGraphicFramePr>
        <p:xfrm>
          <a:off x="95864" y="5221254"/>
          <a:ext cx="3252022" cy="1417320"/>
        </p:xfrm>
        <a:graphic>
          <a:graphicData uri="http://schemas.openxmlformats.org/drawingml/2006/table">
            <a:tbl>
              <a:tblPr firstRow="1" bandRow="1">
                <a:tableStyleId>{E8034E78-7F5D-4C2E-B375-FC64B27BC917}</a:tableStyleId>
              </a:tblPr>
              <a:tblGrid>
                <a:gridCol w="471308">
                  <a:extLst>
                    <a:ext uri="{9D8B030D-6E8A-4147-A177-3AD203B41FA5}">
                      <a16:colId xmlns:a16="http://schemas.microsoft.com/office/drawing/2014/main" xmlns="" val="2373778049"/>
                    </a:ext>
                  </a:extLst>
                </a:gridCol>
                <a:gridCol w="863422">
                  <a:extLst>
                    <a:ext uri="{9D8B030D-6E8A-4147-A177-3AD203B41FA5}">
                      <a16:colId xmlns:a16="http://schemas.microsoft.com/office/drawing/2014/main" xmlns="" val="2950915856"/>
                    </a:ext>
                  </a:extLst>
                </a:gridCol>
                <a:gridCol w="958645">
                  <a:extLst>
                    <a:ext uri="{9D8B030D-6E8A-4147-A177-3AD203B41FA5}">
                      <a16:colId xmlns:a16="http://schemas.microsoft.com/office/drawing/2014/main" xmlns="" val="1710919547"/>
                    </a:ext>
                  </a:extLst>
                </a:gridCol>
                <a:gridCol w="958647">
                  <a:extLst>
                    <a:ext uri="{9D8B030D-6E8A-4147-A177-3AD203B41FA5}">
                      <a16:colId xmlns:a16="http://schemas.microsoft.com/office/drawing/2014/main" xmlns="" val="2435202706"/>
                    </a:ext>
                  </a:extLst>
                </a:gridCol>
              </a:tblGrid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/>
                        <a:t>2018</a:t>
                      </a:r>
                      <a:endParaRPr lang="en-US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Target</a:t>
                      </a:r>
                      <a:r>
                        <a:rPr lang="en-US" sz="1050" baseline="0" dirty="0" smtClean="0"/>
                        <a:t> (no.)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Target (%)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/>
                        <a:t>Achievement %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2478237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11541229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Q2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7078749"/>
                  </a:ext>
                </a:extLst>
              </a:tr>
              <a:tr h="180506">
                <a:tc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600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80506">
                <a:tc gridSpan="2">
                  <a:txBody>
                    <a:bodyPr/>
                    <a:lstStyle/>
                    <a:p>
                      <a:pPr algn="ctr"/>
                      <a:r>
                        <a:rPr lang="en-US" sz="1050" b="1" dirty="0" smtClean="0">
                          <a:solidFill>
                            <a:schemeClr val="tx1"/>
                          </a:solidFill>
                        </a:rPr>
                        <a:t>CUMMULATIVE %</a:t>
                      </a:r>
                      <a:endParaRPr 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en-US" sz="105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6036172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994" y="7031788"/>
            <a:ext cx="33308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000" dirty="0" smtClean="0">
                <a:latin typeface="Tw Cen MT" panose="020B0602020104020603" pitchFamily="34" charset="0"/>
              </a:rPr>
              <a:t>Workers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smtClean="0">
                <a:latin typeface="Tw Cen MT" panose="020B0602020104020603" pitchFamily="34" charset="0"/>
              </a:rPr>
              <a:t>was placed at CLAB CLQ (including transit) as follows: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r>
              <a:rPr lang="en-MY" sz="1000" dirty="0">
                <a:latin typeface="Tw Cen MT" panose="020B0602020104020603" pitchFamily="34" charset="0"/>
              </a:rPr>
              <a:t>1</a:t>
            </a:r>
            <a:r>
              <a:rPr lang="en-MY" sz="1000" baseline="30000" dirty="0">
                <a:latin typeface="Tw Cen MT" panose="020B0602020104020603" pitchFamily="34" charset="0"/>
              </a:rPr>
              <a:t>st</a:t>
            </a:r>
            <a:r>
              <a:rPr lang="en-MY" sz="1000" dirty="0">
                <a:latin typeface="Tw Cen MT" panose="020B0602020104020603" pitchFamily="34" charset="0"/>
              </a:rPr>
              <a:t> Quarter of </a:t>
            </a:r>
            <a:r>
              <a:rPr lang="en-MY" sz="1000" dirty="0" smtClean="0">
                <a:latin typeface="Tw Cen MT" panose="020B0602020104020603" pitchFamily="34" charset="0"/>
              </a:rPr>
              <a:t>2018</a:t>
            </a:r>
            <a:endParaRPr lang="en-MY" sz="1000" dirty="0">
              <a:latin typeface="Tw Cen MT" panose="020B0602020104020603" pitchFamily="34" charset="0"/>
            </a:endParaRP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January 2018   	– 355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February 2018 	– 303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March 2018     	– 273 workers</a:t>
            </a:r>
          </a:p>
          <a:p>
            <a:r>
              <a:rPr lang="en-MY" sz="1000" b="1" dirty="0" smtClean="0">
                <a:latin typeface="Tw Cen MT" panose="020B0602020104020603" pitchFamily="34" charset="0"/>
              </a:rPr>
              <a:t>             Total                  	– 931 workers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endParaRPr lang="en-MY" sz="1000" b="1" dirty="0" smtClean="0">
              <a:latin typeface="Tw Cen MT" panose="020B0602020104020603" pitchFamily="34" charset="0"/>
            </a:endParaRPr>
          </a:p>
          <a:p>
            <a:endParaRPr lang="en-MY" sz="1600" dirty="0">
              <a:latin typeface="Tw Cen MT" panose="020B0602020104020603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05595" y="5348559"/>
            <a:ext cx="31929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sz="1000" dirty="0">
              <a:latin typeface="Tw Cen MT" panose="020B0602020104020603" pitchFamily="34" charset="0"/>
            </a:endParaRPr>
          </a:p>
          <a:p>
            <a:r>
              <a:rPr lang="en-MY" sz="1000" dirty="0">
                <a:latin typeface="Tw Cen MT" panose="020B0602020104020603" pitchFamily="34" charset="0"/>
              </a:rPr>
              <a:t>2</a:t>
            </a:r>
            <a:r>
              <a:rPr lang="en-MY" sz="1000" baseline="30000" dirty="0">
                <a:latin typeface="Tw Cen MT" panose="020B0602020104020603" pitchFamily="34" charset="0"/>
              </a:rPr>
              <a:t>nd</a:t>
            </a:r>
            <a:r>
              <a:rPr lang="en-MY" sz="1000" dirty="0">
                <a:latin typeface="Tw Cen MT" panose="020B0602020104020603" pitchFamily="34" charset="0"/>
              </a:rPr>
              <a:t> Quarter of 2018</a:t>
            </a:r>
          </a:p>
          <a:p>
            <a:endParaRPr lang="en-MY" sz="1000" dirty="0">
              <a:latin typeface="Tw Cen MT" panose="020B0602020104020603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MY" sz="1000" dirty="0">
                <a:latin typeface="Tw Cen MT" panose="020B0602020104020603" pitchFamily="34" charset="0"/>
              </a:rPr>
              <a:t>April 2018   	– 371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>
                <a:latin typeface="Tw Cen MT" panose="020B0602020104020603" pitchFamily="34" charset="0"/>
              </a:rPr>
              <a:t>May 2018 	– 423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>
                <a:latin typeface="Tw Cen MT" panose="020B0602020104020603" pitchFamily="34" charset="0"/>
              </a:rPr>
              <a:t>June 2018     	– 166 workers</a:t>
            </a:r>
          </a:p>
          <a:p>
            <a:r>
              <a:rPr lang="en-MY" sz="1000" b="1" dirty="0">
                <a:latin typeface="Tw Cen MT" panose="020B0602020104020603" pitchFamily="34" charset="0"/>
              </a:rPr>
              <a:t>             Total                  	– 960 workers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r>
              <a:rPr lang="en-MY" sz="1000" dirty="0" smtClean="0">
                <a:latin typeface="Tw Cen MT" panose="020B0602020104020603" pitchFamily="34" charset="0"/>
              </a:rPr>
              <a:t>3</a:t>
            </a:r>
            <a:r>
              <a:rPr lang="en-MY" sz="1000" baseline="30000" dirty="0" smtClean="0">
                <a:latin typeface="Tw Cen MT" panose="020B0602020104020603" pitchFamily="34" charset="0"/>
              </a:rPr>
              <a:t>rd</a:t>
            </a:r>
            <a:r>
              <a:rPr lang="en-MY" sz="1000" dirty="0" smtClean="0">
                <a:latin typeface="Tw Cen MT" panose="020B0602020104020603" pitchFamily="34" charset="0"/>
              </a:rPr>
              <a:t> </a:t>
            </a:r>
            <a:r>
              <a:rPr lang="en-MY" sz="1000" dirty="0">
                <a:latin typeface="Tw Cen MT" panose="020B0602020104020603" pitchFamily="34" charset="0"/>
              </a:rPr>
              <a:t>Quarter of </a:t>
            </a:r>
            <a:r>
              <a:rPr lang="en-MY" sz="1000" dirty="0" smtClean="0">
                <a:latin typeface="Tw Cen MT" panose="020B0602020104020603" pitchFamily="34" charset="0"/>
              </a:rPr>
              <a:t>2018</a:t>
            </a:r>
            <a:endParaRPr lang="en-MY" sz="1000" dirty="0">
              <a:latin typeface="Tw Cen MT" panose="020B0602020104020603" pitchFamily="34" charset="0"/>
            </a:endParaRP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July 2018   	  – 258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August 2018 	  – 315 workers</a:t>
            </a:r>
          </a:p>
          <a:p>
            <a:pPr marL="400050" indent="-400050">
              <a:buFont typeface="+mj-lt"/>
              <a:buAutoNum type="romanLcPeriod"/>
            </a:pPr>
            <a:r>
              <a:rPr lang="en-MY" sz="1000" dirty="0" smtClean="0">
                <a:latin typeface="Tw Cen MT" panose="020B0602020104020603" pitchFamily="34" charset="0"/>
              </a:rPr>
              <a:t>September 2018     – 273 workers</a:t>
            </a:r>
          </a:p>
          <a:p>
            <a:r>
              <a:rPr lang="en-MY" sz="1000" b="1" dirty="0" smtClean="0">
                <a:latin typeface="Tw Cen MT" panose="020B0602020104020603" pitchFamily="34" charset="0"/>
              </a:rPr>
              <a:t>             Total                  	  – 846 workers</a:t>
            </a:r>
          </a:p>
          <a:p>
            <a:endParaRPr lang="en-MY" sz="1000" dirty="0" smtClean="0">
              <a:latin typeface="Tw Cen MT" panose="020B0602020104020603" pitchFamily="34" charset="0"/>
            </a:endParaRPr>
          </a:p>
          <a:p>
            <a:endParaRPr lang="en-MY" sz="1000" b="1" dirty="0" smtClean="0">
              <a:latin typeface="Tw Cen MT" panose="020B0602020104020603" pitchFamily="34" charset="0"/>
            </a:endParaRPr>
          </a:p>
          <a:p>
            <a:endParaRPr lang="en-MY" sz="16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280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14227</TotalTime>
  <Words>182</Words>
  <Application>Microsoft Office PowerPoint</Application>
  <PresentationFormat>A4 Paper (210x297 mm)</PresentationFormat>
  <Paragraphs>88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Nazir</dc:creator>
  <cp:lastModifiedBy>MARDY</cp:lastModifiedBy>
  <cp:revision>453</cp:revision>
  <cp:lastPrinted>2018-08-09T03:21:35Z</cp:lastPrinted>
  <dcterms:created xsi:type="dcterms:W3CDTF">2017-12-19T05:02:18Z</dcterms:created>
  <dcterms:modified xsi:type="dcterms:W3CDTF">2019-01-09T04:12:24Z</dcterms:modified>
</cp:coreProperties>
</file>