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49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804" y="3924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18524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="" xmlns:a16="http://schemas.microsoft.com/office/drawing/2014/main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)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15,000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year </a:t>
                      </a:r>
                      <a:endParaRPr lang="en-US" sz="1000" b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S12-050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Q4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133110"/>
              </p:ext>
            </p:extLst>
          </p:nvPr>
        </p:nvGraphicFramePr>
        <p:xfrm>
          <a:off x="4776716" y="409343"/>
          <a:ext cx="207067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=""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algn="r"/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31959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="" xmlns:a16="http://schemas.microsoft.com/office/drawing/2014/main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="" xmlns:a16="http://schemas.microsoft.com/office/drawing/2014/main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="" xmlns:a16="http://schemas.microsoft.com/office/drawing/2014/main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="" xmlns:a16="http://schemas.microsoft.com/office/drawing/2014/main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="" xmlns:a16="http://schemas.microsoft.com/office/drawing/2014/main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="" xmlns:a16="http://schemas.microsoft.com/office/drawing/2014/main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="" xmlns:a16="http://schemas.microsoft.com/office/drawing/2014/main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="" xmlns:a16="http://schemas.microsoft.com/office/drawing/2014/main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="" xmlns:a16="http://schemas.microsoft.com/office/drawing/2014/main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100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 smtClean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1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3750 </a:t>
                      </a: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construction workers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managed and distributed</a:t>
                      </a:r>
                      <a:endParaRPr lang="en-US" sz="700" b="0" baseline="0" dirty="0" smtClean="0">
                        <a:solidFill>
                          <a:schemeClr val="tx1"/>
                        </a:solidFill>
                        <a:latin typeface="Tw Cen MT" pitchFamily="34" charset="0"/>
                        <a:cs typeface="Arial"/>
                      </a:endParaRP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every quarter</a:t>
                      </a:r>
                      <a:endParaRPr kumimoji="0" lang="ms-MY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043427"/>
              </p:ext>
            </p:extLst>
          </p:nvPr>
        </p:nvGraphicFramePr>
        <p:xfrm>
          <a:off x="96251" y="5255430"/>
          <a:ext cx="3252022" cy="166878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="" xmlns:a16="http://schemas.microsoft.com/office/drawing/2014/main" val="2373778049"/>
                    </a:ext>
                  </a:extLst>
                </a:gridCol>
                <a:gridCol w="829142">
                  <a:extLst>
                    <a:ext uri="{9D8B030D-6E8A-4147-A177-3AD203B41FA5}">
                      <a16:colId xmlns="" xmlns:a16="http://schemas.microsoft.com/office/drawing/2014/main" val="3082846492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1710919547"/>
                    </a:ext>
                  </a:extLst>
                </a:gridCol>
                <a:gridCol w="1037172">
                  <a:extLst>
                    <a:ext uri="{9D8B030D-6E8A-4147-A177-3AD203B41FA5}">
                      <a16:colId xmlns="" xmlns:a16="http://schemas.microsoft.com/office/drawing/2014/main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No.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%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28129921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3,750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95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15207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60111" y="7207687"/>
            <a:ext cx="3109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The construction workers (</a:t>
            </a:r>
            <a:r>
              <a:rPr lang="en-MY" sz="1000" dirty="0">
                <a:latin typeface="Tw Cen MT" panose="020B0602020104020603" pitchFamily="34" charset="0"/>
              </a:rPr>
              <a:t>valid work </a:t>
            </a:r>
            <a:r>
              <a:rPr lang="en-MY" sz="1000" dirty="0" smtClean="0">
                <a:latin typeface="Tw Cen MT" panose="020B0602020104020603" pitchFamily="34" charset="0"/>
              </a:rPr>
              <a:t>permit) distributed under CLAB as below: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1</a:t>
            </a:r>
            <a:r>
              <a:rPr lang="en-MY" sz="1000" baseline="30000" dirty="0" smtClean="0">
                <a:latin typeface="Tw Cen MT" panose="020B0602020104020603" pitchFamily="34" charset="0"/>
              </a:rPr>
              <a:t>st</a:t>
            </a:r>
            <a:r>
              <a:rPr lang="en-MY" sz="1000" dirty="0" smtClean="0">
                <a:latin typeface="Tw Cen MT" panose="020B0602020104020603" pitchFamily="34" charset="0"/>
              </a:rPr>
              <a:t> Quarter 2018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 	– 1,247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 	– 1,193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 	– 1,636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Total                   	-  4,076 workers</a:t>
            </a:r>
          </a:p>
          <a:p>
            <a:endParaRPr lang="en-US" sz="1000" b="1" dirty="0"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19710" y="5372244"/>
            <a:ext cx="31094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>
                <a:latin typeface="Tw Cen MT" panose="020B0602020104020603" pitchFamily="34" charset="0"/>
              </a:rPr>
              <a:t>2</a:t>
            </a:r>
            <a:r>
              <a:rPr lang="en-MY" sz="1000" baseline="30000" dirty="0">
                <a:latin typeface="Tw Cen MT" panose="020B0602020104020603" pitchFamily="34" charset="0"/>
              </a:rPr>
              <a:t>nd</a:t>
            </a:r>
            <a:r>
              <a:rPr lang="en-MY" sz="1000" dirty="0">
                <a:latin typeface="Tw Cen MT" panose="020B0602020104020603" pitchFamily="34" charset="0"/>
              </a:rPr>
              <a:t> Quarter 2018 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April 2018    	– 1,238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May 2018 	 	– 1,028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June 2018      	–    773 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Total                   	-  3,039 </a:t>
            </a:r>
            <a:r>
              <a:rPr lang="en-MY" sz="1000" b="1" dirty="0" smtClean="0">
                <a:latin typeface="Tw Cen MT" panose="020B0602020104020603" pitchFamily="34" charset="0"/>
              </a:rPr>
              <a:t>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3</a:t>
            </a:r>
            <a:r>
              <a:rPr lang="en-MY" sz="1000" baseline="30000" dirty="0" smtClean="0">
                <a:latin typeface="Tw Cen MT" panose="020B0602020104020603" pitchFamily="34" charset="0"/>
              </a:rPr>
              <a:t>rd</a:t>
            </a:r>
            <a:r>
              <a:rPr lang="en-MY" sz="1000" dirty="0" smtClean="0">
                <a:latin typeface="Tw Cen MT" panose="020B0602020104020603" pitchFamily="34" charset="0"/>
              </a:rPr>
              <a:t> Quarter 2018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July 2018    	– 1,507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August 2018  	– 1,244 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September 2018      	– 1,131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Total                   	-  3,882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4</a:t>
            </a:r>
            <a:r>
              <a:rPr lang="en-MY" sz="1000" baseline="30000" dirty="0" smtClean="0">
                <a:latin typeface="Tw Cen MT" panose="020B0602020104020603" pitchFamily="34" charset="0"/>
              </a:rPr>
              <a:t>th</a:t>
            </a:r>
            <a:r>
              <a:rPr lang="en-MY" sz="1000" dirty="0" smtClean="0">
                <a:latin typeface="Tw Cen MT" panose="020B0602020104020603" pitchFamily="34" charset="0"/>
              </a:rPr>
              <a:t> Quarter </a:t>
            </a:r>
            <a:r>
              <a:rPr lang="en-MY" sz="1000" dirty="0">
                <a:latin typeface="Tw Cen MT" panose="020B0602020104020603" pitchFamily="34" charset="0"/>
              </a:rPr>
              <a:t>2018 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October </a:t>
            </a:r>
            <a:r>
              <a:rPr lang="en-MY" sz="1000" dirty="0">
                <a:latin typeface="Tw Cen MT" panose="020B0602020104020603" pitchFamily="34" charset="0"/>
              </a:rPr>
              <a:t>2018    	– </a:t>
            </a:r>
            <a:r>
              <a:rPr lang="en-MY" sz="1000" dirty="0" smtClean="0">
                <a:latin typeface="Tw Cen MT" panose="020B0602020104020603" pitchFamily="34" charset="0"/>
              </a:rPr>
              <a:t>1,651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November </a:t>
            </a:r>
            <a:r>
              <a:rPr lang="en-MY" sz="1000" dirty="0">
                <a:latin typeface="Tw Cen MT" panose="020B0602020104020603" pitchFamily="34" charset="0"/>
              </a:rPr>
              <a:t>2018 	</a:t>
            </a:r>
            <a:r>
              <a:rPr lang="en-MY" sz="1000" dirty="0" smtClean="0">
                <a:latin typeface="Tw Cen MT" panose="020B0602020104020603" pitchFamily="34" charset="0"/>
              </a:rPr>
              <a:t>– 1,658 </a:t>
            </a:r>
            <a:r>
              <a:rPr lang="en-MY" sz="1000" dirty="0">
                <a:latin typeface="Tw Cen MT" panose="020B0602020104020603" pitchFamily="34" charset="0"/>
              </a:rPr>
              <a:t>workers</a:t>
            </a:r>
          </a:p>
          <a:p>
            <a:pPr marL="285750" indent="-2857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December </a:t>
            </a:r>
            <a:r>
              <a:rPr lang="en-MY" sz="1000" dirty="0">
                <a:latin typeface="Tw Cen MT" panose="020B0602020104020603" pitchFamily="34" charset="0"/>
              </a:rPr>
              <a:t>2018      	– </a:t>
            </a:r>
            <a:r>
              <a:rPr lang="en-MY" sz="1000" dirty="0" smtClean="0">
                <a:latin typeface="Tw Cen MT" panose="020B0602020104020603" pitchFamily="34" charset="0"/>
              </a:rPr>
              <a:t>1,114 workers</a:t>
            </a:r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b="1" dirty="0">
                <a:latin typeface="Tw Cen MT" panose="020B0602020104020603" pitchFamily="34" charset="0"/>
              </a:rPr>
              <a:t>         Total                   	-  </a:t>
            </a:r>
            <a:r>
              <a:rPr lang="en-MY" sz="1000" b="1" dirty="0" smtClean="0">
                <a:latin typeface="Tw Cen MT" panose="020B0602020104020603" pitchFamily="34" charset="0"/>
              </a:rPr>
              <a:t>4,423 </a:t>
            </a:r>
            <a:r>
              <a:rPr lang="en-MY" sz="1000" b="1" dirty="0">
                <a:latin typeface="Tw Cen MT" panose="020B0602020104020603" pitchFamily="34" charset="0"/>
              </a:rPr>
              <a:t>workers</a:t>
            </a:r>
          </a:p>
          <a:p>
            <a:endParaRPr lang="en-MY" sz="1000" b="1" dirty="0">
              <a:latin typeface="Tw Cen MT" panose="020B0602020104020603" pitchFamily="34" charset="0"/>
            </a:endParaRPr>
          </a:p>
          <a:p>
            <a:endParaRPr lang="en-MY" sz="10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14252</TotalTime>
  <Words>190</Words>
  <Application>Microsoft Office PowerPoint</Application>
  <PresentationFormat>A4 Paper (210x297 mm)</PresentationFormat>
  <Paragraphs>102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454</cp:revision>
  <cp:lastPrinted>2018-08-09T03:21:35Z</cp:lastPrinted>
  <dcterms:created xsi:type="dcterms:W3CDTF">2017-12-19T05:02:18Z</dcterms:created>
  <dcterms:modified xsi:type="dcterms:W3CDTF">2019-01-09T04:57:23Z</dcterms:modified>
</cp:coreProperties>
</file>