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3" r:id="rId2"/>
    <p:sldId id="324" r:id="rId3"/>
    <p:sldId id="325" r:id="rId4"/>
    <p:sldId id="326" r:id="rId5"/>
    <p:sldId id="327" r:id="rId6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6AD3"/>
    <a:srgbClr val="339966"/>
    <a:srgbClr val="008080"/>
    <a:srgbClr val="339933"/>
    <a:srgbClr val="0099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358" y="48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2/01/2019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3952354"/>
            <a:ext cx="6857999" cy="591086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27468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Sariah Abdul Karib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Mohd Zaid Zakaria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</a:t>
                      </a:r>
                      <a:r>
                        <a:rPr lang="ms-MY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Nazir Muhamad Nor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1" y="423887"/>
          <a:ext cx="5050466" cy="128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466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lnSpc>
                          <a:spcPct val="88000"/>
                        </a:lnSpc>
                      </a:pPr>
                      <a:r>
                        <a:rPr lang="en-US" altLang="en-US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10,000 new users on myN3C portal registered by 2020 and 11 products on construction price and index published by 2020 </a:t>
                      </a:r>
                      <a:endParaRPr lang="en-US" alt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P5 - Enhance availability of strategic information via NCIIC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P5a - Enhance price and cost information on industry resources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3975998"/>
            <a:ext cx="6864535" cy="53245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</a:t>
            </a:r>
            <a:r>
              <a:rPr lang="en-US" sz="1000" dirty="0" smtClean="0">
                <a:latin typeface="Tw Cen MT" panose="020B0602020104020603" pitchFamily="34" charset="0"/>
              </a:rPr>
              <a:t>IWG12.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500" b="1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National </a:t>
            </a:r>
            <a:r>
              <a:rPr lang="en-US" sz="1000" b="1" dirty="0">
                <a:latin typeface="Tw Cen MT" panose="020B0602020104020603" pitchFamily="34" charset="0"/>
              </a:rPr>
              <a:t>Construction Cost Centre </a:t>
            </a:r>
            <a:r>
              <a:rPr lang="en-US" sz="1000" b="1" dirty="0" smtClean="0">
                <a:latin typeface="Tw Cen MT" panose="020B0602020104020603" pitchFamily="34" charset="0"/>
              </a:rPr>
              <a:t>(myN3C)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</a:t>
            </a:r>
            <a:r>
              <a:rPr lang="en-US" sz="1000" dirty="0">
                <a:latin typeface="Tw Cen MT" panose="020B0602020104020603" pitchFamily="34" charset="0"/>
              </a:rPr>
              <a:t>National Construction Cost Centre portal or myN3C is an online data bank for all construction related costs as follows :-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1. Building </a:t>
            </a:r>
            <a:r>
              <a:rPr lang="en-US" sz="1000" dirty="0">
                <a:latin typeface="Tw Cen MT" panose="020B0602020104020603" pitchFamily="34" charset="0"/>
              </a:rPr>
              <a:t>materials price, labor wage rate, machinery hire </a:t>
            </a:r>
            <a:r>
              <a:rPr lang="en-US" sz="1000" dirty="0" smtClean="0">
                <a:latin typeface="Tw Cen MT" panose="020B0602020104020603" pitchFamily="34" charset="0"/>
              </a:rPr>
              <a:t>rate, &amp; </a:t>
            </a:r>
            <a:r>
              <a:rPr lang="en-US" sz="1000" dirty="0">
                <a:latin typeface="Tw Cen MT" panose="020B0602020104020603" pitchFamily="34" charset="0"/>
              </a:rPr>
              <a:t>equipment purchase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2. Cost indices pertaining to building materials, </a:t>
            </a:r>
            <a:r>
              <a:rPr lang="en-US" sz="1000" dirty="0" err="1" smtClean="0">
                <a:latin typeface="Tw Cen MT" panose="020B0602020104020603" pitchFamily="34" charset="0"/>
              </a:rPr>
              <a:t>labour</a:t>
            </a:r>
            <a:r>
              <a:rPr lang="en-US" sz="1000" dirty="0" smtClean="0">
                <a:latin typeface="Tw Cen MT" panose="020B0602020104020603" pitchFamily="34" charset="0"/>
              </a:rPr>
              <a:t>, machineries </a:t>
            </a:r>
            <a:r>
              <a:rPr lang="en-US" sz="1000" dirty="0">
                <a:latin typeface="Tw Cen MT" panose="020B0602020104020603" pitchFamily="34" charset="0"/>
              </a:rPr>
              <a:t>&amp; equipment.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3. Construction costs indices for major building categories. </a:t>
            </a:r>
          </a:p>
          <a:p>
            <a:endParaRPr lang="en-US" sz="500" dirty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myN3C </a:t>
            </a:r>
            <a:r>
              <a:rPr lang="en-US" sz="1000" b="1" dirty="0">
                <a:latin typeface="Tw Cen MT" panose="020B0602020104020603" pitchFamily="34" charset="0"/>
              </a:rPr>
              <a:t>Users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Until </a:t>
            </a:r>
            <a:r>
              <a:rPr lang="en-US" sz="1000" dirty="0" smtClean="0">
                <a:latin typeface="Tw Cen MT" panose="020B0602020104020603" pitchFamily="34" charset="0"/>
              </a:rPr>
              <a:t>September 2018, more than 12,500 </a:t>
            </a:r>
            <a:r>
              <a:rPr lang="en-US" sz="1000" dirty="0">
                <a:latin typeface="Tw Cen MT" panose="020B0602020104020603" pitchFamily="34" charset="0"/>
              </a:rPr>
              <a:t>unique users have registered as </a:t>
            </a:r>
            <a:r>
              <a:rPr lang="en-US" sz="1000" dirty="0" smtClean="0">
                <a:latin typeface="Tw Cen MT" panose="020B0602020104020603" pitchFamily="34" charset="0"/>
              </a:rPr>
              <a:t>follows :-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Contractors (3668, 29%)</a:t>
            </a:r>
            <a:endParaRPr lang="en-US" sz="1000" dirty="0"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Consultants </a:t>
            </a:r>
            <a:r>
              <a:rPr lang="en-US" sz="1000" dirty="0" smtClean="0">
                <a:latin typeface="Tw Cen MT" panose="020B0602020104020603" pitchFamily="34" charset="0"/>
              </a:rPr>
              <a:t>(1935, 15%) </a:t>
            </a:r>
            <a:endParaRPr lang="en-US" sz="1000" dirty="0"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Developers </a:t>
            </a:r>
            <a:r>
              <a:rPr lang="en-US" sz="1000" dirty="0" smtClean="0">
                <a:latin typeface="Tw Cen MT" panose="020B0602020104020603" pitchFamily="34" charset="0"/>
              </a:rPr>
              <a:t>(906, 7%)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Government (711, 6%)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Manufacturer (251, 2%)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Supplier (174, 1%)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GLC (278, 2%)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Financial Institution (234, 2%)</a:t>
            </a:r>
            <a:endParaRPr lang="en-US" sz="1000" dirty="0"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Others </a:t>
            </a:r>
            <a:r>
              <a:rPr lang="en-US" sz="1000" dirty="0" smtClean="0">
                <a:latin typeface="Tw Cen MT" panose="020B0602020104020603" pitchFamily="34" charset="0"/>
              </a:rPr>
              <a:t>(4343,  35%)</a:t>
            </a:r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1000" dirty="0">
                <a:latin typeface="Tw Cen MT" panose="020B0602020104020603" pitchFamily="34" charset="0"/>
              </a:rPr>
              <a:t>On average, documents were downloaded 4000 times monthly.</a:t>
            </a:r>
          </a:p>
          <a:p>
            <a:endParaRPr lang="en-US" sz="500" dirty="0">
              <a:latin typeface="Tw Cen MT" panose="020B0602020104020603" pitchFamily="34" charset="0"/>
            </a:endParaRPr>
          </a:p>
          <a:p>
            <a:r>
              <a:rPr lang="en-US" sz="1000" b="1" dirty="0">
                <a:latin typeface="Tw Cen MT" panose="020B0602020104020603" pitchFamily="34" charset="0"/>
              </a:rPr>
              <a:t>myN3C Products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7 products on construction prices and indices have been published as follows :-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Building Materials Price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err="1">
                <a:latin typeface="Tw Cen MT" panose="020B0602020104020603" pitchFamily="34" charset="0"/>
              </a:rPr>
              <a:t>Labour</a:t>
            </a:r>
            <a:r>
              <a:rPr lang="en-US" sz="1000" dirty="0">
                <a:latin typeface="Tw Cen MT" panose="020B0602020104020603" pitchFamily="34" charset="0"/>
              </a:rPr>
              <a:t> Wage Rate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Machinery Hire Rate &amp; Equipment Purchase Price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Building Materials Cost Index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Building </a:t>
            </a:r>
            <a:r>
              <a:rPr lang="en-US" sz="1000" dirty="0" err="1">
                <a:latin typeface="Tw Cen MT" panose="020B0602020104020603" pitchFamily="34" charset="0"/>
              </a:rPr>
              <a:t>Labour</a:t>
            </a:r>
            <a:r>
              <a:rPr lang="en-US" sz="1000" dirty="0">
                <a:latin typeface="Tw Cen MT" panose="020B0602020104020603" pitchFamily="34" charset="0"/>
              </a:rPr>
              <a:t> Cost Index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Machinery &amp; Equipment Cost Index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Building Cost </a:t>
            </a:r>
            <a:r>
              <a:rPr lang="en-US" sz="1000" dirty="0" smtClean="0">
                <a:latin typeface="Tw Cen MT" panose="020B0602020104020603" pitchFamily="34" charset="0"/>
              </a:rPr>
              <a:t>Index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pPr indent="96838"/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latin typeface="Tw Cen MT" panose="020B0602020104020603" pitchFamily="34" charset="0"/>
              </a:rPr>
              <a:t>  The </a:t>
            </a:r>
            <a:r>
              <a:rPr lang="en-US" sz="1000" dirty="0">
                <a:latin typeface="Tw Cen MT" panose="020B0602020104020603" pitchFamily="34" charset="0"/>
              </a:rPr>
              <a:t>benefits of the myN3C portal are :-</a:t>
            </a:r>
          </a:p>
          <a:p>
            <a:pPr marL="350838" indent="-176213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It serves as a guide and indicator of price and cost behavior </a:t>
            </a:r>
          </a:p>
          <a:p>
            <a:pPr marL="350838" indent="-176213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Supports policy formulation</a:t>
            </a:r>
          </a:p>
          <a:p>
            <a:pPr marL="350838" indent="-176213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Supports appraisal of industry performance</a:t>
            </a:r>
          </a:p>
          <a:p>
            <a:pPr marL="350838" indent="-176213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Enables business risk assessment and planning</a:t>
            </a:r>
          </a:p>
          <a:p>
            <a:pPr marL="350838" indent="-176213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Serves as input for projection of construction demand</a:t>
            </a:r>
          </a:p>
          <a:p>
            <a:pPr marL="350838" indent="-176213">
              <a:buFont typeface="Arial" panose="020B0604020202020204" pitchFamily="34" charset="0"/>
              <a:buChar char="•"/>
            </a:pPr>
            <a:r>
              <a:rPr lang="en-US" sz="1000" dirty="0">
                <a:latin typeface="Tw Cen MT" panose="020B0602020104020603" pitchFamily="34" charset="0"/>
              </a:rPr>
              <a:t>Enables CIDB to provide advisory </a:t>
            </a:r>
            <a:r>
              <a:rPr lang="en-US" sz="1000" dirty="0" smtClean="0">
                <a:latin typeface="Tw Cen MT" panose="020B0602020104020603" pitchFamily="34" charset="0"/>
              </a:rPr>
              <a:t>services</a:t>
            </a:r>
          </a:p>
          <a:p>
            <a:pPr marL="174625"/>
            <a:endParaRPr lang="en-US" sz="1000" dirty="0">
              <a:latin typeface="Tw Cen MT" panose="020B0602020104020603" pitchFamily="34" charset="0"/>
            </a:endParaRPr>
          </a:p>
          <a:p>
            <a:pPr marL="273050" indent="-176213"/>
            <a:r>
              <a:rPr lang="en-US" sz="1000" b="1" dirty="0">
                <a:latin typeface="Tw Cen MT" panose="020B0602020104020603" pitchFamily="34" charset="0"/>
              </a:rPr>
              <a:t>Impact of myN3C at national level</a:t>
            </a:r>
          </a:p>
          <a:p>
            <a:pPr marL="273050" indent="-176213"/>
            <a:endParaRPr lang="en-US" sz="300" dirty="0">
              <a:latin typeface="Tw Cen MT" panose="020B0602020104020603" pitchFamily="34" charset="0"/>
            </a:endParaRPr>
          </a:p>
          <a:p>
            <a:pPr marL="273050" indent="-176213"/>
            <a:r>
              <a:rPr lang="en-US" sz="1000" dirty="0">
                <a:latin typeface="Tw Cen MT" panose="020B0602020104020603" pitchFamily="34" charset="0"/>
              </a:rPr>
              <a:t>1. </a:t>
            </a:r>
            <a:r>
              <a:rPr lang="en-US" sz="1000" dirty="0" err="1">
                <a:latin typeface="Tw Cen MT" panose="020B0602020104020603" pitchFamily="34" charset="0"/>
              </a:rPr>
              <a:t>Khazanah</a:t>
            </a:r>
            <a:r>
              <a:rPr lang="en-US" sz="1000" dirty="0">
                <a:latin typeface="Tw Cen MT" panose="020B0602020104020603" pitchFamily="34" charset="0"/>
              </a:rPr>
              <a:t> Research Institutes (KRI) had used data derived from  myN3C Portal to publish the book on ‘Making Housing</a:t>
            </a:r>
          </a:p>
          <a:p>
            <a:pPr marL="273050" indent="-176213"/>
            <a:r>
              <a:rPr lang="en-US" sz="1000" dirty="0">
                <a:latin typeface="Tw Cen MT" panose="020B0602020104020603" pitchFamily="34" charset="0"/>
              </a:rPr>
              <a:t>    Affordable’.</a:t>
            </a:r>
          </a:p>
          <a:p>
            <a:pPr marL="273050" indent="-176213"/>
            <a:r>
              <a:rPr lang="en-US" sz="1000" dirty="0">
                <a:latin typeface="Tw Cen MT" panose="020B0602020104020603" pitchFamily="34" charset="0"/>
              </a:rPr>
              <a:t>2. Malaysia Competition Commission (</a:t>
            </a:r>
            <a:r>
              <a:rPr lang="en-US" sz="1000" dirty="0" err="1">
                <a:latin typeface="Tw Cen MT" panose="020B0602020104020603" pitchFamily="34" charset="0"/>
              </a:rPr>
              <a:t>MyCC</a:t>
            </a:r>
            <a:r>
              <a:rPr lang="en-US" sz="1000" dirty="0">
                <a:latin typeface="Tw Cen MT" panose="020B0602020104020603" pitchFamily="34" charset="0"/>
              </a:rPr>
              <a:t>) ) had used the data derived from myN3C Portal to publish the report on ‘Market</a:t>
            </a:r>
          </a:p>
          <a:p>
            <a:pPr marL="273050" indent="-176213"/>
            <a:r>
              <a:rPr lang="en-US" sz="1000" dirty="0">
                <a:latin typeface="Tw Cen MT" panose="020B0602020104020603" pitchFamily="34" charset="0"/>
              </a:rPr>
              <a:t>    Review of Building Materials in Construction Industry’ in 2017.</a:t>
            </a:r>
          </a:p>
          <a:p>
            <a:pPr marL="174625"/>
            <a:endParaRPr lang="en-US" sz="1000" dirty="0">
              <a:latin typeface="Tw Cen MT" panose="020B0602020104020603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500" dirty="0" smtClean="0">
                <a:latin typeface="Tw Cen MT" panose="020B0602020104020603" pitchFamily="34" charset="0"/>
              </a:rPr>
              <a:t>	                                                                                                                                                                                                </a:t>
            </a:r>
            <a:endParaRPr lang="en-US" sz="500" dirty="0" smtClean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P5-078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704375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33387"/>
              </p:ext>
            </p:extLst>
          </p:nvPr>
        </p:nvGraphicFramePr>
        <p:xfrm>
          <a:off x="2" y="2063918"/>
          <a:ext cx="6858000" cy="16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00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414131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297124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257550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2,000 new users on myN3C portal registered</a:t>
                      </a: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lang="en-US" sz="900" kern="1200" dirty="0" smtClean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myN3C portal launched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2,000 new users on myN3C portal registered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7 products on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construction price and index published in myN3C portal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2,000 new users  on myN3C portal registered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kern="1200" dirty="0" smtClean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7 products on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construction price and index published in myN3C portal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2,000 new users on myN3C portal registered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kern="1200" dirty="0" smtClean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7 products on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construction price and index published in myN3C portal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2,000 new users on myN3C portal registered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kern="1200" dirty="0" smtClean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kern="1200" dirty="0" smtClean="0">
                          <a:solidFill>
                            <a:schemeClr val="tx1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4new product  on construction price and index published in myN3C portal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ms-MY" sz="9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71564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Sariah Abdul Karib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Mohd Zaid Zakaria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Nazir Muhamad Nor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1" y="477052"/>
          <a:ext cx="5050466" cy="117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466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Construction Cost Information on 60 models covering 18 categories published by Q3 2020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P5 - Enhance availability of strategic information via NCIIC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P5a - Enhance price and cost information on industry resources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1"/>
            <a:ext cx="6864535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IWG12.</a:t>
            </a:r>
          </a:p>
          <a:p>
            <a:endParaRPr lang="en-US" sz="500" b="1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60 Prototype Models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CIDB appointed RISM in 2016 to develop 60 </a:t>
            </a:r>
            <a:r>
              <a:rPr lang="en-US" sz="1000" dirty="0">
                <a:latin typeface="Tw Cen MT" panose="020B0602020104020603" pitchFamily="34" charset="0"/>
              </a:rPr>
              <a:t>prototype models of construction </a:t>
            </a:r>
            <a:r>
              <a:rPr lang="en-US" sz="1000" dirty="0" smtClean="0">
                <a:latin typeface="Tw Cen MT" panose="020B0602020104020603" pitchFamily="34" charset="0"/>
              </a:rPr>
              <a:t>projects and these were completed in 2018 covering 18 categories as follows: ; (1) Office – 4 models, (2) Education – 3 models, (3) Health – 6 models, (4) Security – 4 model, (5) Masjid – 1 models, (6) Sports &amp; Recreational Facilities – 3 models, (7) </a:t>
            </a:r>
            <a:r>
              <a:rPr lang="en-US" sz="1000" dirty="0">
                <a:latin typeface="Tw Cen MT" panose="020B0602020104020603" pitchFamily="34" charset="0"/>
              </a:rPr>
              <a:t>E</a:t>
            </a:r>
            <a:r>
              <a:rPr lang="en-US" sz="1000" dirty="0" smtClean="0">
                <a:latin typeface="Tw Cen MT" panose="020B0602020104020603" pitchFamily="34" charset="0"/>
              </a:rPr>
              <a:t>xternal Works – 2 model, (8) Residential – </a:t>
            </a:r>
            <a:r>
              <a:rPr lang="en-US" sz="1000" dirty="0">
                <a:latin typeface="Tw Cen MT" panose="020B0602020104020603" pitchFamily="34" charset="0"/>
              </a:rPr>
              <a:t>9</a:t>
            </a:r>
            <a:r>
              <a:rPr lang="en-US" sz="1000" dirty="0" smtClean="0">
                <a:latin typeface="Tw Cen MT" panose="020B0602020104020603" pitchFamily="34" charset="0"/>
              </a:rPr>
              <a:t> models, (9) Hotel – 3 model, (10) Industrial – 4 models, (11) Commercial – 1 model, (12) Parking – 2 model, (13) Highway &amp; Road – 7 model, (14) Bridge – 4 model, (15) Jetty- 1 model, (16) Drainage, Irrigation&amp; Flood Mitigation – 3 model, (17) Railways – 2 model, (18) Reclamation – 1 model. 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Automation of Construction Cost Information (CCI) on the 60 Models</a:t>
            </a:r>
            <a:endParaRPr lang="en-US" sz="1000" b="1" dirty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The automation process is 35% completed.</a:t>
            </a:r>
          </a:p>
          <a:p>
            <a:endParaRPr lang="en-US" sz="1000" dirty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P5-079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668"/>
              </p:ext>
            </p:extLst>
          </p:nvPr>
        </p:nvGraphicFramePr>
        <p:xfrm>
          <a:off x="2" y="2063918"/>
          <a:ext cx="6858000" cy="22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00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414131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60 prototype models of  construction project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50 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%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60 prototype models of  construction project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100 %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60 models of  construction project  &amp; automation of construction cost information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50 %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60 models of  construction project  &amp; automation of construction cost information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100 %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Online Construction Cost Information Published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ms-MY" sz="900" dirty="0">
                        <a:solidFill>
                          <a:srgbClr val="00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86564"/>
              </p:ext>
            </p:extLst>
          </p:nvPr>
        </p:nvGraphicFramePr>
        <p:xfrm>
          <a:off x="115237" y="6012653"/>
          <a:ext cx="2657712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613">
                  <a:extLst>
                    <a:ext uri="{9D8B030D-6E8A-4147-A177-3AD203B41FA5}">
                      <a16:colId xmlns:a16="http://schemas.microsoft.com/office/drawing/2014/main" val="3366137138"/>
                    </a:ext>
                  </a:extLst>
                </a:gridCol>
                <a:gridCol w="1495400">
                  <a:extLst>
                    <a:ext uri="{9D8B030D-6E8A-4147-A177-3AD203B41FA5}">
                      <a16:colId xmlns:a16="http://schemas.microsoft.com/office/drawing/2014/main" val="116348213"/>
                    </a:ext>
                  </a:extLst>
                </a:gridCol>
                <a:gridCol w="772699">
                  <a:extLst>
                    <a:ext uri="{9D8B030D-6E8A-4147-A177-3AD203B41FA5}">
                      <a16:colId xmlns:a16="http://schemas.microsoft.com/office/drawing/2014/main" val="4144450284"/>
                    </a:ext>
                  </a:extLst>
                </a:gridCol>
              </a:tblGrid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</a:t>
                      </a:r>
                      <a:endParaRPr lang="en-MY" sz="800" kern="12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 err="1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Categorie</a:t>
                      </a:r>
                      <a:endParaRPr lang="en-MY" sz="800" kern="12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kern="12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No.</a:t>
                      </a:r>
                      <a:r>
                        <a:rPr lang="en-US" sz="750" kern="12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 of Model(s)</a:t>
                      </a:r>
                      <a:endParaRPr lang="en-MY" sz="750" kern="12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62544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Office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234108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Education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55230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Health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51503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21315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Mosque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013924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Sports &amp;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Recreational Facilities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05634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External Works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281765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Residential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33832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Hotel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772512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Industrial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4889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8162"/>
              </p:ext>
            </p:extLst>
          </p:nvPr>
        </p:nvGraphicFramePr>
        <p:xfrm>
          <a:off x="2976238" y="6011583"/>
          <a:ext cx="3342012" cy="2240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30">
                  <a:extLst>
                    <a:ext uri="{9D8B030D-6E8A-4147-A177-3AD203B41FA5}">
                      <a16:colId xmlns:a16="http://schemas.microsoft.com/office/drawing/2014/main" val="3366137138"/>
                    </a:ext>
                  </a:extLst>
                </a:gridCol>
                <a:gridCol w="1899982">
                  <a:extLst>
                    <a:ext uri="{9D8B030D-6E8A-4147-A177-3AD203B41FA5}">
                      <a16:colId xmlns:a16="http://schemas.microsoft.com/office/drawing/2014/main" val="116348213"/>
                    </a:ext>
                  </a:extLst>
                </a:gridCol>
                <a:gridCol w="952100">
                  <a:extLst>
                    <a:ext uri="{9D8B030D-6E8A-4147-A177-3AD203B41FA5}">
                      <a16:colId xmlns:a16="http://schemas.microsoft.com/office/drawing/2014/main" val="4144450284"/>
                    </a:ext>
                  </a:extLst>
                </a:gridCol>
              </a:tblGrid>
              <a:tr h="284442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</a:t>
                      </a:r>
                      <a:endParaRPr lang="en-MY" sz="800" kern="12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Categories</a:t>
                      </a:r>
                      <a:endParaRPr lang="en-MY" sz="800" kern="12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50" kern="12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No.</a:t>
                      </a:r>
                      <a:r>
                        <a:rPr lang="en-US" sz="750" kern="12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 of Model(s)</a:t>
                      </a:r>
                      <a:endParaRPr lang="en-MY" sz="750" kern="12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62544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Commercial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234108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Parking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555230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Highway &amp; Road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51503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Bridge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21315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Jetty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013924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Drainage, Irrigation &amp; Flood Mitigation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205634"/>
                  </a:ext>
                </a:extLst>
              </a:tr>
              <a:tr h="16566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Railways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281765"/>
                  </a:ext>
                </a:extLst>
              </a:tr>
              <a:tr h="24874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Reclamation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33832"/>
                  </a:ext>
                </a:extLst>
              </a:tr>
              <a:tr h="1656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53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45098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Sariah Abdul Karib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Mohd Zaid Zakaria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Nazir Muhamad Nor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1" y="477052"/>
          <a:ext cx="5050466" cy="117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466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Public &amp; Private Tender Price Indices published by Q3 2020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P5 - Enhance availability of strategic information via NCIIC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P5a - Enhance price and cost information on industry resources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1"/>
            <a:ext cx="6864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IWG12.</a:t>
            </a:r>
          </a:p>
          <a:p>
            <a:endParaRPr lang="en-US" sz="500" b="1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Tender Price Index (TPI)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Tender </a:t>
            </a:r>
            <a:r>
              <a:rPr lang="en-US" sz="1000" dirty="0">
                <a:latin typeface="Tw Cen MT" panose="020B0602020104020603" pitchFamily="34" charset="0"/>
              </a:rPr>
              <a:t>P</a:t>
            </a:r>
            <a:r>
              <a:rPr lang="en-US" sz="1000" dirty="0" smtClean="0">
                <a:latin typeface="Tw Cen MT" panose="020B0602020104020603" pitchFamily="34" charset="0"/>
              </a:rPr>
              <a:t>rice </a:t>
            </a:r>
            <a:r>
              <a:rPr lang="en-US" sz="1000" dirty="0">
                <a:latin typeface="Tw Cen MT" panose="020B0602020104020603" pitchFamily="34" charset="0"/>
              </a:rPr>
              <a:t>I</a:t>
            </a:r>
            <a:r>
              <a:rPr lang="en-US" sz="1000" dirty="0" smtClean="0">
                <a:latin typeface="Tw Cen MT" panose="020B0602020104020603" pitchFamily="34" charset="0"/>
              </a:rPr>
              <a:t>ndex </a:t>
            </a:r>
            <a:r>
              <a:rPr lang="en-US" sz="1000" dirty="0">
                <a:latin typeface="Tw Cen MT" panose="020B0602020104020603" pitchFamily="34" charset="0"/>
              </a:rPr>
              <a:t>(TPI) </a:t>
            </a:r>
            <a:r>
              <a:rPr lang="en-US" sz="1000" dirty="0" smtClean="0">
                <a:latin typeface="Tw Cen MT" panose="020B0602020104020603" pitchFamily="34" charset="0"/>
              </a:rPr>
              <a:t>is </a:t>
            </a:r>
            <a:r>
              <a:rPr lang="en-US" sz="1000" dirty="0">
                <a:latin typeface="Tw Cen MT" panose="020B0602020104020603" pitchFamily="34" charset="0"/>
              </a:rPr>
              <a:t>to measure the movement </a:t>
            </a:r>
            <a:r>
              <a:rPr lang="en-US" sz="1000" dirty="0" smtClean="0">
                <a:latin typeface="Tw Cen MT" panose="020B0602020104020603" pitchFamily="34" charset="0"/>
              </a:rPr>
              <a:t>of </a:t>
            </a:r>
            <a:r>
              <a:rPr lang="en-US" sz="1000" dirty="0">
                <a:latin typeface="Tw Cen MT" panose="020B0602020104020603" pitchFamily="34" charset="0"/>
              </a:rPr>
              <a:t>construction prices over </a:t>
            </a:r>
            <a:r>
              <a:rPr lang="en-US" sz="1000" dirty="0" smtClean="0">
                <a:latin typeface="Tw Cen MT" panose="020B0602020104020603" pitchFamily="34" charset="0"/>
              </a:rPr>
              <a:t>time (in both private and public projects) </a:t>
            </a:r>
            <a:r>
              <a:rPr lang="en-US" sz="1000" dirty="0">
                <a:latin typeface="Tw Cen MT" panose="020B0602020104020603" pitchFamily="34" charset="0"/>
              </a:rPr>
              <a:t>by establishing a comparison between the level of pricing in a sample of project </a:t>
            </a:r>
            <a:r>
              <a:rPr lang="en-US" sz="1000" dirty="0" smtClean="0">
                <a:latin typeface="Tw Cen MT" panose="020B0602020104020603" pitchFamily="34" charset="0"/>
              </a:rPr>
              <a:t>and </a:t>
            </a:r>
            <a:r>
              <a:rPr lang="en-US" sz="1000" dirty="0">
                <a:latin typeface="Tw Cen MT" panose="020B0602020104020603" pitchFamily="34" charset="0"/>
              </a:rPr>
              <a:t>a standard price </a:t>
            </a:r>
            <a:r>
              <a:rPr lang="en-US" sz="1000" dirty="0" smtClean="0">
                <a:latin typeface="Tw Cen MT" panose="020B0602020104020603" pitchFamily="34" charset="0"/>
              </a:rPr>
              <a:t>base. </a:t>
            </a:r>
          </a:p>
          <a:p>
            <a:endParaRPr lang="en-US" sz="1000" b="1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Methodology of TPI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CIDB will adopt the methodology of TPI from the Royal Institution of Chartered Surveyor (RICS) United Kingdom in developing the TPI for the local construction industry. </a:t>
            </a:r>
            <a:r>
              <a:rPr lang="en-US" sz="1000" dirty="0" smtClean="0">
                <a:latin typeface="Tw Cen MT" panose="020B0602020104020603" pitchFamily="34" charset="0"/>
              </a:rPr>
              <a:t>The Malaysia methodology which requires the enhancement to the RICS TPI was successfully completed within 6 weeks on 14 October 2016.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500" dirty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Ready Reckoner (RR) 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The Ready Reckoner is the standard </a:t>
            </a:r>
            <a:r>
              <a:rPr lang="en-US" sz="1000" dirty="0" smtClean="0">
                <a:latin typeface="Tw Cen MT" panose="020B0602020104020603" pitchFamily="34" charset="0"/>
              </a:rPr>
              <a:t>price base </a:t>
            </a:r>
            <a:r>
              <a:rPr lang="en-US" sz="1000" dirty="0">
                <a:latin typeface="Tw Cen MT" panose="020B0602020104020603" pitchFamily="34" charset="0"/>
              </a:rPr>
              <a:t>that will be used to develop the </a:t>
            </a:r>
            <a:r>
              <a:rPr lang="en-US" sz="1000" dirty="0" smtClean="0">
                <a:latin typeface="Tw Cen MT" panose="020B0602020104020603" pitchFamily="34" charset="0"/>
              </a:rPr>
              <a:t>TPI. Royal Institution of Surveyor Malaysia (RISM) was appointed </a:t>
            </a:r>
            <a:r>
              <a:rPr lang="en-US" sz="1000" dirty="0">
                <a:latin typeface="Tw Cen MT" panose="020B0602020104020603" pitchFamily="34" charset="0"/>
              </a:rPr>
              <a:t>on </a:t>
            </a:r>
            <a:r>
              <a:rPr lang="en-US" sz="1000" dirty="0" smtClean="0">
                <a:latin typeface="Tw Cen MT" panose="020B0602020104020603" pitchFamily="34" charset="0"/>
              </a:rPr>
              <a:t>12 Dec </a:t>
            </a:r>
            <a:r>
              <a:rPr lang="en-US" sz="1000" dirty="0">
                <a:latin typeface="Tw Cen MT" panose="020B0602020104020603" pitchFamily="34" charset="0"/>
              </a:rPr>
              <a:t>2017 as the consultant to </a:t>
            </a:r>
            <a:r>
              <a:rPr lang="en-US" sz="1000" dirty="0" smtClean="0">
                <a:latin typeface="Tw Cen MT" panose="020B0602020104020603" pitchFamily="34" charset="0"/>
              </a:rPr>
              <a:t>develop the RR and </a:t>
            </a:r>
            <a:r>
              <a:rPr lang="en-US" sz="1000" dirty="0">
                <a:latin typeface="Tw Cen MT" panose="020B0602020104020603" pitchFamily="34" charset="0"/>
              </a:rPr>
              <a:t>to </a:t>
            </a:r>
            <a:r>
              <a:rPr lang="en-US" sz="1000" dirty="0" smtClean="0">
                <a:latin typeface="Tw Cen MT" panose="020B0602020104020603" pitchFamily="34" charset="0"/>
              </a:rPr>
              <a:t>prepare the TPI. The </a:t>
            </a:r>
            <a:r>
              <a:rPr lang="en-US" sz="1000" dirty="0">
                <a:latin typeface="Tw Cen MT" panose="020B0602020104020603" pitchFamily="34" charset="0"/>
              </a:rPr>
              <a:t>RR will be </a:t>
            </a:r>
            <a:r>
              <a:rPr lang="en-US" sz="1000" dirty="0" smtClean="0">
                <a:latin typeface="Tw Cen MT" panose="020B0602020104020603" pitchFamily="34" charset="0"/>
              </a:rPr>
              <a:t>developed </a:t>
            </a:r>
            <a:r>
              <a:rPr lang="en-US" sz="1000" dirty="0">
                <a:latin typeface="Tw Cen MT" panose="020B0602020104020603" pitchFamily="34" charset="0"/>
              </a:rPr>
              <a:t>by taking into consideration the following factors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Standard </a:t>
            </a:r>
            <a:r>
              <a:rPr lang="en-US" sz="1000" dirty="0">
                <a:latin typeface="Tw Cen MT" panose="020B0602020104020603" pitchFamily="34" charset="0"/>
              </a:rPr>
              <a:t>Method of Measurement 2 (SMM2)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The </a:t>
            </a:r>
            <a:r>
              <a:rPr lang="en-US" sz="1000" dirty="0">
                <a:latin typeface="Tw Cen MT" panose="020B0602020104020603" pitchFamily="34" charset="0"/>
              </a:rPr>
              <a:t>base year is 2016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The </a:t>
            </a:r>
            <a:r>
              <a:rPr lang="en-US" sz="1000" dirty="0">
                <a:latin typeface="Tw Cen MT" panose="020B0602020104020603" pitchFamily="34" charset="0"/>
              </a:rPr>
              <a:t>location base rate is </a:t>
            </a:r>
            <a:r>
              <a:rPr lang="en-US" sz="1000" dirty="0" smtClean="0">
                <a:latin typeface="Tw Cen MT" panose="020B0602020104020603" pitchFamily="34" charset="0"/>
              </a:rPr>
              <a:t>in the </a:t>
            </a:r>
            <a:r>
              <a:rPr lang="en-US" sz="1000" dirty="0" err="1">
                <a:latin typeface="Tw Cen MT" panose="020B0602020104020603" pitchFamily="34" charset="0"/>
              </a:rPr>
              <a:t>Klang</a:t>
            </a:r>
            <a:r>
              <a:rPr lang="en-US" sz="1000" dirty="0">
                <a:latin typeface="Tw Cen MT" panose="020B0602020104020603" pitchFamily="34" charset="0"/>
              </a:rPr>
              <a:t> Valley area (KL and Selangor</a:t>
            </a:r>
            <a:r>
              <a:rPr lang="en-US" sz="1000" dirty="0" smtClean="0">
                <a:latin typeface="Tw Cen MT" panose="020B0602020104020603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As of September 2018, the Ready Reckoner is 80% completed. 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P5-080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668"/>
              </p:ext>
            </p:extLst>
          </p:nvPr>
        </p:nvGraphicFramePr>
        <p:xfrm>
          <a:off x="2" y="2063918"/>
          <a:ext cx="6858000" cy="22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700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414131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35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kern="1200" dirty="0" smtClean="0">
                          <a:solidFill>
                            <a:srgbClr val="000000"/>
                          </a:solidFill>
                          <a:latin typeface="Tw Cen MT" pitchFamily="34" charset="0"/>
                          <a:ea typeface="+mn-ea"/>
                          <a:cs typeface="Arial" panose="020B0604020202020204" pitchFamily="34" charset="0"/>
                        </a:rPr>
                        <a:t>Methodology  of Tender  Price Index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Ready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Reckoner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 (RR)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30%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Ready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Reckoner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 (RR)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100%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Automation  of  Tender Price Index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Online Tender Price Index  published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ms-MY" sz="900" dirty="0">
                        <a:solidFill>
                          <a:srgbClr val="00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4629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Sariah Abdul Karib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Mohd Zaid Zakaria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Nazir Muhamad Nor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1" y="434520"/>
          <a:ext cx="4731489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489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Lifecycle Costing Information covering residential, commercials and highways published by Q3 2020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P5 - Enhance availability of strategic information via NCIIC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P5a - Enhance price and cost information on industry resources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1"/>
            <a:ext cx="68645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IWG12.</a:t>
            </a:r>
          </a:p>
          <a:p>
            <a:endParaRPr lang="en-US" sz="500" b="1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Life </a:t>
            </a:r>
            <a:r>
              <a:rPr lang="en-US" sz="1000" b="1" dirty="0">
                <a:latin typeface="Tw Cen MT" panose="020B0602020104020603" pitchFamily="34" charset="0"/>
              </a:rPr>
              <a:t>Cycle Costing (LCC)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LCC </a:t>
            </a:r>
            <a:r>
              <a:rPr lang="en-US" sz="1000" dirty="0">
                <a:latin typeface="Tw Cen MT" panose="020B0602020104020603" pitchFamily="34" charset="0"/>
              </a:rPr>
              <a:t>is an economic assessment that </a:t>
            </a:r>
            <a:r>
              <a:rPr lang="en-US" sz="1000" dirty="0" smtClean="0">
                <a:latin typeface="Tw Cen MT" panose="020B0602020104020603" pitchFamily="34" charset="0"/>
              </a:rPr>
              <a:t>covers the </a:t>
            </a:r>
            <a:r>
              <a:rPr lang="en-US" sz="1000" dirty="0">
                <a:latin typeface="Tw Cen MT" panose="020B0602020104020603" pitchFamily="34" charset="0"/>
              </a:rPr>
              <a:t>total cost of an asset which </a:t>
            </a:r>
            <a:r>
              <a:rPr lang="en-US" sz="1000" dirty="0" smtClean="0">
                <a:latin typeface="Tw Cen MT" panose="020B0602020104020603" pitchFamily="34" charset="0"/>
              </a:rPr>
              <a:t>converts </a:t>
            </a:r>
            <a:r>
              <a:rPr lang="en-US" sz="1000" dirty="0">
                <a:latin typeface="Tw Cen MT" panose="020B0602020104020603" pitchFamily="34" charset="0"/>
              </a:rPr>
              <a:t>initial and future costs including maintenance, operation and disposal costs throughout its life span to </a:t>
            </a:r>
            <a:r>
              <a:rPr lang="en-US" sz="1000" dirty="0" smtClean="0">
                <a:latin typeface="Tw Cen MT" panose="020B0602020104020603" pitchFamily="34" charset="0"/>
              </a:rPr>
              <a:t>the present </a:t>
            </a:r>
            <a:r>
              <a:rPr lang="en-US" sz="1000" dirty="0">
                <a:latin typeface="Tw Cen MT" panose="020B0602020104020603" pitchFamily="34" charset="0"/>
              </a:rPr>
              <a:t>year. The study </a:t>
            </a:r>
            <a:r>
              <a:rPr lang="en-US" sz="1000" dirty="0" smtClean="0">
                <a:latin typeface="Tw Cen MT" panose="020B0602020104020603" pitchFamily="34" charset="0"/>
              </a:rPr>
              <a:t>focuses </a:t>
            </a:r>
            <a:r>
              <a:rPr lang="en-US" sz="1000" dirty="0">
                <a:latin typeface="Tw Cen MT" panose="020B0602020104020603" pitchFamily="34" charset="0"/>
              </a:rPr>
              <a:t>on the LCC at the project level for selected construction projects, namely highway, social housing and office building.</a:t>
            </a:r>
          </a:p>
          <a:p>
            <a:endParaRPr lang="en-US" sz="500" dirty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Study on Proposal on Management of LCC Data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MCM Value was appointed to conduct the Life Cycle Costing Study and the study was completed on 15 Sep 2017. The </a:t>
            </a:r>
            <a:r>
              <a:rPr lang="en-US" sz="1000" dirty="0">
                <a:latin typeface="Tw Cen MT" panose="020B0602020104020603" pitchFamily="34" charset="0"/>
              </a:rPr>
              <a:t>LCC study was presented and endorsed </a:t>
            </a:r>
            <a:r>
              <a:rPr lang="en-US" sz="1000" dirty="0" smtClean="0">
                <a:latin typeface="Tw Cen MT" panose="020B0602020104020603" pitchFamily="34" charset="0"/>
              </a:rPr>
              <a:t>at the IWG-12 meeting on 29 Dec 2017. The recommendations of the study are as follows :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Greater awareness and commitment from authorities for LCC data collection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CIDB will champion the preparation of National LCC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More advanced study at elemental and component level to be pursued by CIDB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CIDB to regulate the LCC requirements to be submitted by facility management and maintenance contractors as part of their license renewal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Tw Cen MT" panose="020B0602020104020603" pitchFamily="34" charset="0"/>
              </a:rPr>
              <a:t>CIDB to spearhead the possibility of enacting an Act of Parliament that requires the assets of certain value to have LCC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Automation of LCC 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LCC automation process is 35% completed. </a:t>
            </a:r>
            <a:endParaRPr lang="en-US" sz="1000" dirty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P5-081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668"/>
              </p:ext>
            </p:extLst>
          </p:nvPr>
        </p:nvGraphicFramePr>
        <p:xfrm>
          <a:off x="2" y="2063918"/>
          <a:ext cx="6858000" cy="22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Study on the Proposal for Management of Data</a:t>
                      </a:r>
                      <a:endParaRPr lang="en-MY" sz="900" dirty="0" smtClean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Life Cycle Costing (LCC) </a:t>
                      </a:r>
                      <a:endParaRPr lang="en-MY" sz="900" dirty="0" smtClean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for  Construction Projects in Malaysia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15%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Study on the Proposal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for Management of Data Life Cycle Costing (LCC) for  Construction Projects in Malaysia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100%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Automation  of LCC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50%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Automation  of LCC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100%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Online LCC published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ms-MY" sz="900" dirty="0">
                        <a:solidFill>
                          <a:srgbClr val="00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52468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Sariah Abdul Karib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Mohd Zaid Zakaria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Sr Nazir Muhamad Nor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2" y="487685"/>
          <a:ext cx="4944141" cy="117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4141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Labour and Plant Constant covering 4 major trade and type of plants published by Q3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P5 - Enhance availability of strategic information via NCIIC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P5a - Enhance price and cost information on industry resources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1"/>
            <a:ext cx="6864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IWG12.</a:t>
            </a:r>
          </a:p>
          <a:p>
            <a:endParaRPr lang="en-US" sz="500" b="1" dirty="0" smtClean="0">
              <a:latin typeface="Tw Cen MT" panose="020B0602020104020603" pitchFamily="34" charset="0"/>
            </a:endParaRPr>
          </a:p>
          <a:p>
            <a:r>
              <a:rPr lang="en-US" sz="1000" b="1" dirty="0" err="1" smtClean="0">
                <a:latin typeface="Tw Cen MT" panose="020B0602020104020603" pitchFamily="34" charset="0"/>
              </a:rPr>
              <a:t>Labour</a:t>
            </a:r>
            <a:r>
              <a:rPr lang="en-US" sz="1000" b="1" dirty="0" smtClean="0">
                <a:latin typeface="Tw Cen MT" panose="020B0602020104020603" pitchFamily="34" charset="0"/>
              </a:rPr>
              <a:t> &amp; Plant Constant (LPC)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LPC provides </a:t>
            </a:r>
            <a:r>
              <a:rPr lang="en-US" sz="1000" dirty="0">
                <a:latin typeface="Tw Cen MT" panose="020B0602020104020603" pitchFamily="34" charset="0"/>
              </a:rPr>
              <a:t>basic information for manpower and </a:t>
            </a:r>
            <a:r>
              <a:rPr lang="en-US" sz="1000" dirty="0" smtClean="0">
                <a:latin typeface="Tw Cen MT" panose="020B0602020104020603" pitchFamily="34" charset="0"/>
              </a:rPr>
              <a:t>will be used as plant </a:t>
            </a:r>
            <a:r>
              <a:rPr lang="en-US" sz="1000" dirty="0">
                <a:latin typeface="Tw Cen MT" panose="020B0602020104020603" pitchFamily="34" charset="0"/>
              </a:rPr>
              <a:t>planning and a reference to gauge the efficiency of </a:t>
            </a:r>
            <a:r>
              <a:rPr lang="en-US" sz="1000" dirty="0" err="1">
                <a:latin typeface="Tw Cen MT" panose="020B0602020104020603" pitchFamily="34" charset="0"/>
              </a:rPr>
              <a:t>labour</a:t>
            </a:r>
            <a:r>
              <a:rPr lang="en-US" sz="1000" dirty="0">
                <a:latin typeface="Tw Cen MT" panose="020B0602020104020603" pitchFamily="34" charset="0"/>
              </a:rPr>
              <a:t> &amp;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>
                <a:latin typeface="Tw Cen MT" panose="020B0602020104020603" pitchFamily="34" charset="0"/>
              </a:rPr>
              <a:t>plant constant in the building and civil </a:t>
            </a:r>
            <a:r>
              <a:rPr lang="en-US" sz="1000" dirty="0" smtClean="0">
                <a:latin typeface="Tw Cen MT" panose="020B0602020104020603" pitchFamily="34" charset="0"/>
              </a:rPr>
              <a:t>works. It is aimed at achieving </a:t>
            </a:r>
            <a:r>
              <a:rPr lang="en-US" sz="1000" dirty="0">
                <a:latin typeface="Tw Cen MT" panose="020B0602020104020603" pitchFamily="34" charset="0"/>
              </a:rPr>
              <a:t>higher productivity </a:t>
            </a:r>
            <a:r>
              <a:rPr lang="en-US" sz="1000" dirty="0" smtClean="0">
                <a:latin typeface="Tw Cen MT" panose="020B0602020104020603" pitchFamily="34" charset="0"/>
              </a:rPr>
              <a:t>as well as </a:t>
            </a:r>
            <a:r>
              <a:rPr lang="en-US" sz="1000" dirty="0">
                <a:latin typeface="Tw Cen MT" panose="020B0602020104020603" pitchFamily="34" charset="0"/>
              </a:rPr>
              <a:t>cost saving and maximizing </a:t>
            </a:r>
            <a:r>
              <a:rPr lang="en-US" sz="1000" dirty="0" smtClean="0">
                <a:latin typeface="Tw Cen MT" panose="020B0602020104020603" pitchFamily="34" charset="0"/>
              </a:rPr>
              <a:t>margin. LPC facilitates the </a:t>
            </a:r>
            <a:r>
              <a:rPr lang="en-US" sz="1000" dirty="0">
                <a:latin typeface="Tw Cen MT" panose="020B0602020104020603" pitchFamily="34" charset="0"/>
              </a:rPr>
              <a:t>comparison and analyzing </a:t>
            </a:r>
            <a:r>
              <a:rPr lang="en-US" sz="1000" dirty="0" smtClean="0">
                <a:latin typeface="Tw Cen MT" panose="020B0602020104020603" pitchFamily="34" charset="0"/>
              </a:rPr>
              <a:t>of project </a:t>
            </a:r>
            <a:r>
              <a:rPr lang="en-US" sz="1000" dirty="0">
                <a:latin typeface="Tw Cen MT" panose="020B0602020104020603" pitchFamily="34" charset="0"/>
              </a:rPr>
              <a:t>performance against the industry </a:t>
            </a:r>
            <a:r>
              <a:rPr lang="en-US" sz="1000" dirty="0" smtClean="0">
                <a:latin typeface="Tw Cen MT" panose="020B0602020104020603" pitchFamily="34" charset="0"/>
              </a:rPr>
              <a:t>norms. At the same time, it also assists in rectifying </a:t>
            </a:r>
            <a:r>
              <a:rPr lang="en-US" sz="1000" dirty="0">
                <a:latin typeface="Tw Cen MT" panose="020B0602020104020603" pitchFamily="34" charset="0"/>
              </a:rPr>
              <a:t>or </a:t>
            </a:r>
            <a:r>
              <a:rPr lang="en-US" sz="1000" dirty="0" smtClean="0">
                <a:latin typeface="Tw Cen MT" panose="020B0602020104020603" pitchFamily="34" charset="0"/>
              </a:rPr>
              <a:t>mitigating </a:t>
            </a:r>
            <a:r>
              <a:rPr lang="en-US" sz="1000" dirty="0">
                <a:latin typeface="Tw Cen MT" panose="020B0602020104020603" pitchFamily="34" charset="0"/>
              </a:rPr>
              <a:t>the </a:t>
            </a:r>
            <a:r>
              <a:rPr lang="en-US" sz="1000" dirty="0" smtClean="0">
                <a:latin typeface="Tw Cen MT" panose="020B0602020104020603" pitchFamily="34" charset="0"/>
              </a:rPr>
              <a:t>problems </a:t>
            </a:r>
            <a:r>
              <a:rPr lang="en-US" sz="1000" dirty="0">
                <a:latin typeface="Tw Cen MT" panose="020B0602020104020603" pitchFamily="34" charset="0"/>
              </a:rPr>
              <a:t>as </a:t>
            </a:r>
            <a:r>
              <a:rPr lang="en-US" sz="1000" dirty="0" smtClean="0">
                <a:latin typeface="Tw Cen MT" panose="020B0602020104020603" pitchFamily="34" charset="0"/>
              </a:rPr>
              <a:t>they exist.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500" dirty="0">
              <a:latin typeface="Tw Cen MT" panose="020B0602020104020603" pitchFamily="34" charset="0"/>
            </a:endParaRPr>
          </a:p>
          <a:p>
            <a:endParaRPr lang="en-US" sz="500" dirty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Development </a:t>
            </a:r>
            <a:r>
              <a:rPr lang="en-US" sz="1000" b="1" dirty="0">
                <a:latin typeface="Tw Cen MT" panose="020B0602020104020603" pitchFamily="34" charset="0"/>
              </a:rPr>
              <a:t>of LPC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A </a:t>
            </a:r>
            <a:r>
              <a:rPr lang="en-US" sz="1000" dirty="0">
                <a:latin typeface="Tw Cen MT" panose="020B0602020104020603" pitchFamily="34" charset="0"/>
              </a:rPr>
              <a:t>technical committee has been established, chaired by JKR with members drawn </a:t>
            </a:r>
            <a:r>
              <a:rPr lang="en-US" sz="1000" dirty="0" smtClean="0">
                <a:latin typeface="Tw Cen MT" panose="020B0602020104020603" pitchFamily="34" charset="0"/>
              </a:rPr>
              <a:t>from the </a:t>
            </a:r>
            <a:r>
              <a:rPr lang="en-US" sz="1000" dirty="0">
                <a:latin typeface="Tw Cen MT" panose="020B0602020104020603" pitchFamily="34" charset="0"/>
              </a:rPr>
              <a:t>industry, including MBAM, RISM, JUBM, UTM, UNITAR, UITM, UM and </a:t>
            </a:r>
            <a:r>
              <a:rPr lang="en-US" sz="1000" dirty="0" smtClean="0">
                <a:latin typeface="Tw Cen MT" panose="020B0602020104020603" pitchFamily="34" charset="0"/>
              </a:rPr>
              <a:t>CIDB to steer the development of the LPC.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KH Alliance was </a:t>
            </a:r>
            <a:r>
              <a:rPr lang="en-US" sz="1000" dirty="0">
                <a:latin typeface="Tw Cen MT" panose="020B0602020104020603" pitchFamily="34" charset="0"/>
              </a:rPr>
              <a:t>appointed on </a:t>
            </a:r>
            <a:r>
              <a:rPr lang="en-US" sz="1000" dirty="0" smtClean="0">
                <a:latin typeface="Tw Cen MT" panose="020B0602020104020603" pitchFamily="34" charset="0"/>
              </a:rPr>
              <a:t>the 6 Dec 2017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latin typeface="Tw Cen MT" panose="020B0602020104020603" pitchFamily="34" charset="0"/>
              </a:rPr>
              <a:t>to develop the LPC for a period of 13 months to be completed by Jan 2019.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Until September 2018, the progress of the LPC development for:-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Methodology for </a:t>
            </a:r>
            <a:r>
              <a:rPr lang="en-US" sz="1000" dirty="0" err="1">
                <a:latin typeface="Tw Cen MT" panose="020B0602020104020603" pitchFamily="34" charset="0"/>
              </a:rPr>
              <a:t>Labour</a:t>
            </a:r>
            <a:r>
              <a:rPr lang="en-US" sz="1000" dirty="0">
                <a:latin typeface="Tw Cen MT" panose="020B0602020104020603" pitchFamily="34" charset="0"/>
              </a:rPr>
              <a:t> is 100% and Plant is 65%.</a:t>
            </a:r>
          </a:p>
          <a:p>
            <a:pPr marL="228600" indent="-228600">
              <a:buAutoNum type="arabicPeriod"/>
            </a:pPr>
            <a:r>
              <a:rPr lang="ms-MY" sz="1000" dirty="0">
                <a:latin typeface="Tw Cen MT" pitchFamily="34" charset="0"/>
                <a:cs typeface="Arial" panose="020B0604020202020204" pitchFamily="34" charset="0"/>
              </a:rPr>
              <a:t>Labour Constant on Site Studies</a:t>
            </a:r>
            <a:r>
              <a:rPr lang="en-US" sz="1000" dirty="0">
                <a:latin typeface="Tw Cen MT" panose="020B0602020104020603" pitchFamily="34" charset="0"/>
              </a:rPr>
              <a:t> is approximately 40% and Plant Constant on site Studies is 50%.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1000" dirty="0">
                <a:latin typeface="Tw Cen MT" panose="020B0602020104020603" pitchFamily="34" charset="0"/>
              </a:rPr>
              <a:t>In cooperation  with JKR and public sector, about 10 sites had been identified which is in Putrajaya, </a:t>
            </a:r>
            <a:r>
              <a:rPr lang="en-US" sz="1000" dirty="0" err="1">
                <a:latin typeface="Tw Cen MT" panose="020B0602020104020603" pitchFamily="34" charset="0"/>
              </a:rPr>
              <a:t>Negeri</a:t>
            </a:r>
            <a:r>
              <a:rPr lang="en-US" sz="1000" dirty="0">
                <a:latin typeface="Tw Cen MT" panose="020B0602020104020603" pitchFamily="34" charset="0"/>
              </a:rPr>
              <a:t> Sembilan, Selangor Johor, Kuala Lumpur and Penang. 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500" dirty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P5-082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668"/>
              </p:ext>
            </p:extLst>
          </p:nvPr>
        </p:nvGraphicFramePr>
        <p:xfrm>
          <a:off x="2" y="2063918"/>
          <a:ext cx="6858000" cy="22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82233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50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Methodology for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&amp; Plant Constant 30%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Methodology  for </a:t>
                      </a:r>
                      <a:r>
                        <a:rPr lang="en-US" sz="90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&amp; Plant Constant 100%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Labour &amp; Plant Constant on Site Studies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50%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s-MY" sz="900" dirty="0" smtClean="0">
                          <a:latin typeface="Tw Cen MT" pitchFamily="34" charset="0"/>
                          <a:cs typeface="Arial" panose="020B0604020202020204" pitchFamily="34" charset="0"/>
                        </a:rPr>
                        <a:t>Labour &amp; Plant Constant on Site Studies </a:t>
                      </a:r>
                      <a:r>
                        <a:rPr lang="en-US" sz="900" dirty="0" smtClean="0">
                          <a:latin typeface="Tw Cen MT" pitchFamily="34" charset="0"/>
                          <a:cs typeface="Arial" panose="020B0604020202020204" pitchFamily="34" charset="0"/>
                        </a:rPr>
                        <a:t>100% completed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ms-MY" sz="900" dirty="0" smtClean="0">
                        <a:latin typeface="Tw Cen MT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ms-MY" sz="900" dirty="0" smtClean="0">
                          <a:latin typeface="Tw Cen MT" pitchFamily="34" charset="0"/>
                          <a:cs typeface="Arial" panose="020B0604020202020204" pitchFamily="34" charset="0"/>
                        </a:rPr>
                        <a:t>Labour &amp; Plant Constant Published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ms-MY" sz="900" dirty="0">
                        <a:solidFill>
                          <a:srgbClr val="00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4124</TotalTime>
  <Words>1997</Words>
  <Application>Microsoft Office PowerPoint</Application>
  <PresentationFormat>A4 Paper (210x297 mm)</PresentationFormat>
  <Paragraphs>372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cidb hq</cp:lastModifiedBy>
  <cp:revision>199</cp:revision>
  <cp:lastPrinted>2018-07-04T07:17:52Z</cp:lastPrinted>
  <dcterms:created xsi:type="dcterms:W3CDTF">2017-12-19T05:02:18Z</dcterms:created>
  <dcterms:modified xsi:type="dcterms:W3CDTF">2019-01-01T18:24:59Z</dcterms:modified>
</cp:coreProperties>
</file>