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7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A2F57-BCE7-4544-B0EE-03197B457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2BC6BB-83EE-47FF-B1AA-25C0E2EBBA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836ED-6BEE-4558-BAAB-B83C9195D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EA038-C243-47F4-9D53-B0CC9AA23B0C}" type="datetimeFigureOut">
              <a:rPr lang="en-MY" smtClean="0"/>
              <a:t>12/12/2018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585C3-3233-4F1F-9DBF-52F9CD0BE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9D24E-9E99-4275-BEE2-44895D148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3172-E0B7-47DA-810B-FA2FA5341F9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14857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BB516-B73E-4BDF-A43C-BC1C29FEE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7AE87-E52F-4F64-AE9E-3AF7D34C0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68C4B-BB9F-4CB0-BB4D-B776C1E56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EA038-C243-47F4-9D53-B0CC9AA23B0C}" type="datetimeFigureOut">
              <a:rPr lang="en-MY" smtClean="0"/>
              <a:t>12/12/2018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61077-02E2-4BBD-9835-132A69219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C4247-C521-4CB8-8A8D-F0A4AAEDD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3172-E0B7-47DA-810B-FA2FA5341F9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41061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BCAB62-6BC9-4858-AB17-564476804D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0E8B31-DBE7-4834-BD8C-B1DB447E6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E6407-6E80-4352-AC4D-4E193D695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EA038-C243-47F4-9D53-B0CC9AA23B0C}" type="datetimeFigureOut">
              <a:rPr lang="en-MY" smtClean="0"/>
              <a:t>12/12/2018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8D2EC-F6B5-4F3A-BA2B-84BC5F379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15526-5674-4701-BA08-711CF4301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3172-E0B7-47DA-810B-FA2FA5341F9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19308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35ACC-EC6F-4105-AA91-8BC99F48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D5D15-7E9F-45CA-8DC2-CF6F34692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D1CB0-723D-478C-8A98-A9E43E856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EA038-C243-47F4-9D53-B0CC9AA23B0C}" type="datetimeFigureOut">
              <a:rPr lang="en-MY" smtClean="0"/>
              <a:t>12/12/2018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E6A79-2256-4934-ABD9-219D7F1F7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295AD-454A-41A3-B2DB-D3772F201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3172-E0B7-47DA-810B-FA2FA5341F9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74214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608C2-6D54-452B-AE7C-7AC44EADC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93E37-7AA2-4C5A-A843-4FF71EA2C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5CA83-D5FB-4F04-BB0E-C03CBE753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EA038-C243-47F4-9D53-B0CC9AA23B0C}" type="datetimeFigureOut">
              <a:rPr lang="en-MY" smtClean="0"/>
              <a:t>12/12/2018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A23E0-E3BC-4FFF-9D5D-FE5ECA00F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713A4-DEA1-4387-95B5-0C6EBEFDB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3172-E0B7-47DA-810B-FA2FA5341F9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59399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48403-F6DA-4C35-9F94-721D3CA9C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7D2E6-21B2-404C-8E0C-95398441CB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19FE31-3A5A-4BED-85E5-8A29F66C1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A80DD-D981-46EC-85CB-36396CD0E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EA038-C243-47F4-9D53-B0CC9AA23B0C}" type="datetimeFigureOut">
              <a:rPr lang="en-MY" smtClean="0"/>
              <a:t>12/12/2018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AE1FF-7EA3-4C16-9E63-116E7E962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F24F4-F293-4B9A-AD0D-B9F00E415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3172-E0B7-47DA-810B-FA2FA5341F9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5955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84087-0D60-4B27-8B29-0BE0D2753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8CB2F-D0C6-4DC6-8444-CF1DFB502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A8F953-B9D4-46BF-BB5D-C76CA75B2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E725F5-8ECD-4C8C-A46E-E3B375881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92CDEA-554C-4403-BFDF-04FE2492B1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51329A-DAF2-4D15-A690-D8179BA7C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EA038-C243-47F4-9D53-B0CC9AA23B0C}" type="datetimeFigureOut">
              <a:rPr lang="en-MY" smtClean="0"/>
              <a:t>12/12/2018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547C99-13C9-497F-B58E-788867165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F1E498-D943-4405-9C58-BC9D52483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3172-E0B7-47DA-810B-FA2FA5341F9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96773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DF892-8249-4D11-9D50-EF06C3972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9696C-DBA3-4CCC-8423-ADFD15353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EA038-C243-47F4-9D53-B0CC9AA23B0C}" type="datetimeFigureOut">
              <a:rPr lang="en-MY" smtClean="0"/>
              <a:t>12/12/2018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C476F5-8075-457D-8FE5-2D5061133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89036-A83A-4D5C-8384-486B9FFBC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3172-E0B7-47DA-810B-FA2FA5341F9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18871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6AFCA5-38AB-4E5B-A8B3-D7A179612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EA038-C243-47F4-9D53-B0CC9AA23B0C}" type="datetimeFigureOut">
              <a:rPr lang="en-MY" smtClean="0"/>
              <a:t>12/12/2018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FD67EA-2E90-49A5-80CA-89CA0229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93C7C4-9B60-4C62-ACE8-4172CB29F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3172-E0B7-47DA-810B-FA2FA5341F9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316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AA41D-A8CD-4C77-98EC-0D5C59419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6024E-6410-4E5F-8658-191C9FDCD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4A3325-FE8A-4365-8626-795A31C73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C5E81-552F-44EA-AE6F-63DAC8B4C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EA038-C243-47F4-9D53-B0CC9AA23B0C}" type="datetimeFigureOut">
              <a:rPr lang="en-MY" smtClean="0"/>
              <a:t>12/12/2018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E35D-4200-4ABF-B618-9E799B7C3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E14AE-CB90-4ECC-83C3-0C45A881D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3172-E0B7-47DA-810B-FA2FA5341F9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68718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1F51C-E116-41E2-B1A5-4C7CEAA69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BBCA36-B293-419E-B46E-04F9106E3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978F6-BBE9-428C-B140-2B5CA0F75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B8D343-8338-46C1-9FC9-FB7322091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EA038-C243-47F4-9D53-B0CC9AA23B0C}" type="datetimeFigureOut">
              <a:rPr lang="en-MY" smtClean="0"/>
              <a:t>12/12/2018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FAD47-14AF-400B-950E-B1A319BB0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3E3AD-B0E6-4AE8-A3D3-5A54B6235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23172-E0B7-47DA-810B-FA2FA5341F9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69210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D00422-CD3B-449C-ABE3-6D05BA397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4EE7F-D831-4F50-985C-102C3A314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97300-EDA7-4482-A3D7-A9AD6A643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EA038-C243-47F4-9D53-B0CC9AA23B0C}" type="datetimeFigureOut">
              <a:rPr lang="en-MY" smtClean="0"/>
              <a:t>12/12/2018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5C763-C059-4D50-A4AB-2B9F02F72B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7E6FD-F035-41B7-BE8B-6E6B7E1FE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23172-E0B7-47DA-810B-FA2FA5341F9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59618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arge white building&#10;&#10;Description automatically generated">
            <a:extLst>
              <a:ext uri="{FF2B5EF4-FFF2-40B4-BE49-F238E27FC236}">
                <a16:creationId xmlns:a16="http://schemas.microsoft.com/office/drawing/2014/main" id="{387792F4-CB4D-4235-B751-A1738BA3BF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00" r="1" b="6361"/>
          <a:stretch/>
        </p:blipFill>
        <p:spPr>
          <a:xfrm>
            <a:off x="4166504" y="10"/>
            <a:ext cx="8025495" cy="3067040"/>
          </a:xfrm>
          <a:prstGeom prst="rect">
            <a:avLst/>
          </a:prstGeom>
        </p:spPr>
      </p:pic>
      <p:pic>
        <p:nvPicPr>
          <p:cNvPr id="7" name="Picture 6" descr="A large white building&#10;&#10;Description automatically generated">
            <a:extLst>
              <a:ext uri="{FF2B5EF4-FFF2-40B4-BE49-F238E27FC236}">
                <a16:creationId xmlns:a16="http://schemas.microsoft.com/office/drawing/2014/main" id="{38552DB8-7BA5-451B-AC0F-6BEA407AAD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60" r="-2" b="11163"/>
          <a:stretch/>
        </p:blipFill>
        <p:spPr>
          <a:xfrm>
            <a:off x="20" y="3790950"/>
            <a:ext cx="8305780" cy="3067051"/>
          </a:xfrm>
          <a:prstGeom prst="rect">
            <a:avLst/>
          </a:pr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A518CE4-E4D4-4D8A-980F-6D692AC9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472"/>
            <a:ext cx="5155454" cy="4845530"/>
          </a:xfrm>
          <a:custGeom>
            <a:avLst/>
            <a:gdLst>
              <a:gd name="connsiteX0" fmla="*/ 0 w 5155454"/>
              <a:gd name="connsiteY0" fmla="*/ 0 h 4845530"/>
              <a:gd name="connsiteX1" fmla="*/ 4766270 w 5155454"/>
              <a:gd name="connsiteY1" fmla="*/ 0 h 4845530"/>
              <a:gd name="connsiteX2" fmla="*/ 4896671 w 5155454"/>
              <a:gd name="connsiteY2" fmla="*/ 270697 h 4845530"/>
              <a:gd name="connsiteX3" fmla="*/ 5155454 w 5155454"/>
              <a:gd name="connsiteY3" fmla="*/ 1552495 h 4845530"/>
              <a:gd name="connsiteX4" fmla="*/ 1862419 w 5155454"/>
              <a:gd name="connsiteY4" fmla="*/ 4845530 h 4845530"/>
              <a:gd name="connsiteX5" fmla="*/ 21252 w 5155454"/>
              <a:gd name="connsiteY5" fmla="*/ 4283132 h 4845530"/>
              <a:gd name="connsiteX6" fmla="*/ 0 w 5155454"/>
              <a:gd name="connsiteY6" fmla="*/ 4267240 h 484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5454" h="4845530">
                <a:moveTo>
                  <a:pt x="0" y="0"/>
                </a:moveTo>
                <a:lnTo>
                  <a:pt x="4766270" y="0"/>
                </a:lnTo>
                <a:lnTo>
                  <a:pt x="4896671" y="270697"/>
                </a:lnTo>
                <a:cubicBezTo>
                  <a:pt x="5063308" y="664671"/>
                  <a:pt x="5155454" y="1097822"/>
                  <a:pt x="5155454" y="1552495"/>
                </a:cubicBezTo>
                <a:cubicBezTo>
                  <a:pt x="5155454" y="3371188"/>
                  <a:pt x="3681112" y="4845530"/>
                  <a:pt x="1862419" y="4845530"/>
                </a:cubicBezTo>
                <a:cubicBezTo>
                  <a:pt x="1180409" y="4845530"/>
                  <a:pt x="546824" y="4638201"/>
                  <a:pt x="21252" y="4283132"/>
                </a:cubicBezTo>
                <a:lnTo>
                  <a:pt x="0" y="42672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D03584-66A9-419E-8F02-B73F45F2874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75" r="17533" b="-3"/>
          <a:stretch/>
        </p:blipFill>
        <p:spPr>
          <a:xfrm>
            <a:off x="1" y="1"/>
            <a:ext cx="5017099" cy="4718647"/>
          </a:xfrm>
          <a:custGeom>
            <a:avLst/>
            <a:gdLst>
              <a:gd name="connsiteX0" fmla="*/ 0 w 5017099"/>
              <a:gd name="connsiteY0" fmla="*/ 0 h 4718647"/>
              <a:gd name="connsiteX1" fmla="*/ 4599738 w 5017099"/>
              <a:gd name="connsiteY1" fmla="*/ 0 h 4718647"/>
              <a:gd name="connsiteX2" fmla="*/ 4636346 w 5017099"/>
              <a:gd name="connsiteY2" fmla="*/ 60259 h 4718647"/>
              <a:gd name="connsiteX3" fmla="*/ 5017099 w 5017099"/>
              <a:gd name="connsiteY3" fmla="*/ 1563967 h 4718647"/>
              <a:gd name="connsiteX4" fmla="*/ 1862419 w 5017099"/>
              <a:gd name="connsiteY4" fmla="*/ 4718647 h 4718647"/>
              <a:gd name="connsiteX5" fmla="*/ 98607 w 5017099"/>
              <a:gd name="connsiteY5" fmla="*/ 4179877 h 4718647"/>
              <a:gd name="connsiteX6" fmla="*/ 0 w 5017099"/>
              <a:gd name="connsiteY6" fmla="*/ 4106140 h 4718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7099" h="4718647">
                <a:moveTo>
                  <a:pt x="0" y="0"/>
                </a:moveTo>
                <a:lnTo>
                  <a:pt x="4599738" y="0"/>
                </a:lnTo>
                <a:lnTo>
                  <a:pt x="4636346" y="60259"/>
                </a:lnTo>
                <a:cubicBezTo>
                  <a:pt x="4879170" y="507256"/>
                  <a:pt x="5017099" y="1019504"/>
                  <a:pt x="5017099" y="1563967"/>
                </a:cubicBezTo>
                <a:cubicBezTo>
                  <a:pt x="5017099" y="3306249"/>
                  <a:pt x="3604701" y="4718647"/>
                  <a:pt x="1862419" y="4718647"/>
                </a:cubicBezTo>
                <a:cubicBezTo>
                  <a:pt x="1209063" y="4718647"/>
                  <a:pt x="602098" y="4520029"/>
                  <a:pt x="98607" y="4179877"/>
                </a:cubicBezTo>
                <a:lnTo>
                  <a:pt x="0" y="4106140"/>
                </a:lnTo>
                <a:close/>
              </a:path>
            </a:pathLst>
          </a:cu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2BF3E2-EB0E-40D6-8835-2367A5316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8480" y="1563968"/>
            <a:ext cx="6043520" cy="5294033"/>
          </a:xfrm>
          <a:custGeom>
            <a:avLst/>
            <a:gdLst>
              <a:gd name="connsiteX0" fmla="*/ 3600823 w 6043520"/>
              <a:gd name="connsiteY0" fmla="*/ 0 h 5294033"/>
              <a:gd name="connsiteX1" fmla="*/ 5891281 w 6043520"/>
              <a:gd name="connsiteY1" fmla="*/ 822253 h 5294033"/>
              <a:gd name="connsiteX2" fmla="*/ 6043520 w 6043520"/>
              <a:gd name="connsiteY2" fmla="*/ 960617 h 5294033"/>
              <a:gd name="connsiteX3" fmla="*/ 6043520 w 6043520"/>
              <a:gd name="connsiteY3" fmla="*/ 5294033 h 5294033"/>
              <a:gd name="connsiteX4" fmla="*/ 423445 w 6043520"/>
              <a:gd name="connsiteY4" fmla="*/ 5294033 h 5294033"/>
              <a:gd name="connsiteX5" fmla="*/ 282971 w 6043520"/>
              <a:gd name="connsiteY5" fmla="*/ 5002426 h 5294033"/>
              <a:gd name="connsiteX6" fmla="*/ 0 w 6043520"/>
              <a:gd name="connsiteY6" fmla="*/ 3600823 h 5294033"/>
              <a:gd name="connsiteX7" fmla="*/ 3600823 w 6043520"/>
              <a:gd name="connsiteY7" fmla="*/ 0 h 5294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43520" h="5294033">
                <a:moveTo>
                  <a:pt x="3600823" y="0"/>
                </a:moveTo>
                <a:cubicBezTo>
                  <a:pt x="4470871" y="0"/>
                  <a:pt x="5268847" y="308574"/>
                  <a:pt x="5891281" y="822253"/>
                </a:cubicBezTo>
                <a:lnTo>
                  <a:pt x="6043520" y="960617"/>
                </a:lnTo>
                <a:lnTo>
                  <a:pt x="6043520" y="5294033"/>
                </a:lnTo>
                <a:lnTo>
                  <a:pt x="423445" y="5294033"/>
                </a:lnTo>
                <a:lnTo>
                  <a:pt x="282971" y="5002426"/>
                </a:lnTo>
                <a:cubicBezTo>
                  <a:pt x="100759" y="4571630"/>
                  <a:pt x="0" y="4097993"/>
                  <a:pt x="0" y="3600823"/>
                </a:cubicBezTo>
                <a:cubicBezTo>
                  <a:pt x="0" y="1612143"/>
                  <a:pt x="1612143" y="0"/>
                  <a:pt x="36008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0D65DB-1193-475F-8D76-2FA141BE51C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0" r="20198"/>
          <a:stretch/>
        </p:blipFill>
        <p:spPr>
          <a:xfrm>
            <a:off x="6283728" y="1699214"/>
            <a:ext cx="5908273" cy="5158786"/>
          </a:xfrm>
          <a:custGeom>
            <a:avLst/>
            <a:gdLst>
              <a:gd name="connsiteX0" fmla="*/ 3465576 w 5908273"/>
              <a:gd name="connsiteY0" fmla="*/ 0 h 5158786"/>
              <a:gd name="connsiteX1" fmla="*/ 5670004 w 5908273"/>
              <a:gd name="connsiteY1" fmla="*/ 791369 h 5158786"/>
              <a:gd name="connsiteX2" fmla="*/ 5908273 w 5908273"/>
              <a:gd name="connsiteY2" fmla="*/ 1007923 h 5158786"/>
              <a:gd name="connsiteX3" fmla="*/ 5908273 w 5908273"/>
              <a:gd name="connsiteY3" fmla="*/ 5158786 h 5158786"/>
              <a:gd name="connsiteX4" fmla="*/ 443374 w 5908273"/>
              <a:gd name="connsiteY4" fmla="*/ 5158786 h 5158786"/>
              <a:gd name="connsiteX5" fmla="*/ 418277 w 5908273"/>
              <a:gd name="connsiteY5" fmla="*/ 5117476 h 5158786"/>
              <a:gd name="connsiteX6" fmla="*/ 0 w 5908273"/>
              <a:gd name="connsiteY6" fmla="*/ 3465576 h 5158786"/>
              <a:gd name="connsiteX7" fmla="*/ 3465576 w 5908273"/>
              <a:gd name="connsiteY7" fmla="*/ 0 h 5158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08273" h="5158786">
                <a:moveTo>
                  <a:pt x="3465576" y="0"/>
                </a:moveTo>
                <a:cubicBezTo>
                  <a:pt x="4302945" y="0"/>
                  <a:pt x="5070948" y="296984"/>
                  <a:pt x="5670004" y="791369"/>
                </a:cubicBezTo>
                <a:lnTo>
                  <a:pt x="5908273" y="1007923"/>
                </a:lnTo>
                <a:lnTo>
                  <a:pt x="5908273" y="5158786"/>
                </a:lnTo>
                <a:lnTo>
                  <a:pt x="443374" y="5158786"/>
                </a:lnTo>
                <a:lnTo>
                  <a:pt x="418277" y="5117476"/>
                </a:lnTo>
                <a:cubicBezTo>
                  <a:pt x="151523" y="4626427"/>
                  <a:pt x="0" y="4063697"/>
                  <a:pt x="0" y="3465576"/>
                </a:cubicBezTo>
                <a:cubicBezTo>
                  <a:pt x="0" y="1551591"/>
                  <a:pt x="1551591" y="0"/>
                  <a:pt x="3465576" y="0"/>
                </a:cubicBezTo>
                <a:close/>
              </a:path>
            </a:pathLst>
          </a:cu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481E86DD-89E6-42B2-8675-84B7C56BFF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50534" y="1716727"/>
            <a:ext cx="4572000" cy="45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 descr="A picture containing sky, outdoor, building, ground&#10;&#10;Description automatically generated">
            <a:extLst>
              <a:ext uri="{FF2B5EF4-FFF2-40B4-BE49-F238E27FC236}">
                <a16:creationId xmlns:a16="http://schemas.microsoft.com/office/drawing/2014/main" id="{6440F7DC-3869-4D59-A9DB-CCBE968A7EA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339" y="1842052"/>
            <a:ext cx="4255903" cy="432020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8754BF3-443E-485E-8894-4450E5BD0A88}"/>
              </a:ext>
            </a:extLst>
          </p:cNvPr>
          <p:cNvSpPr/>
          <p:nvPr/>
        </p:nvSpPr>
        <p:spPr>
          <a:xfrm>
            <a:off x="4199212" y="1732310"/>
            <a:ext cx="2433680" cy="249299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56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gency FB" panose="020B0503020202020204" pitchFamily="34" charset="0"/>
              </a:rPr>
              <a:t>BIM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2E88B3-3E7F-42CD-B1FD-2E363C71AA2A}"/>
              </a:ext>
            </a:extLst>
          </p:cNvPr>
          <p:cNvSpPr/>
          <p:nvPr/>
        </p:nvSpPr>
        <p:spPr>
          <a:xfrm>
            <a:off x="2859593" y="3766225"/>
            <a:ext cx="515545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BUILDING INFORMATION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24D302-D685-4869-95A3-E1DE69133395}"/>
              </a:ext>
            </a:extLst>
          </p:cNvPr>
          <p:cNvSpPr/>
          <p:nvPr/>
        </p:nvSpPr>
        <p:spPr>
          <a:xfrm>
            <a:off x="3480794" y="4364580"/>
            <a:ext cx="3975652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MODELLING</a:t>
            </a:r>
          </a:p>
        </p:txBody>
      </p:sp>
    </p:spTree>
    <p:extLst>
      <p:ext uri="{BB962C8B-B14F-4D97-AF65-F5344CB8AC3E}">
        <p14:creationId xmlns:p14="http://schemas.microsoft.com/office/powerpoint/2010/main" val="1952828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41583E0-E4A6-4D33-AEDD-BA8B0593FF7F}"/>
              </a:ext>
            </a:extLst>
          </p:cNvPr>
          <p:cNvSpPr/>
          <p:nvPr/>
        </p:nvSpPr>
        <p:spPr>
          <a:xfrm>
            <a:off x="268774" y="435385"/>
            <a:ext cx="1308296" cy="136456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800" dirty="0">
                <a:solidFill>
                  <a:schemeClr val="tx1"/>
                </a:solidFill>
                <a:latin typeface="Agency FB" panose="020B0503020202020204" pitchFamily="34" charset="0"/>
              </a:rPr>
              <a:t>Cost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228DFA-5F8B-413C-8C98-BB5ED7C54784}"/>
              </a:ext>
            </a:extLst>
          </p:cNvPr>
          <p:cNvSpPr txBox="1"/>
          <p:nvPr/>
        </p:nvSpPr>
        <p:spPr>
          <a:xfrm>
            <a:off x="1856933" y="240505"/>
            <a:ext cx="97348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/>
              <a:t>Cost Estimating Features				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Avoid project delay and construction cost overrun				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Extraction of bill of quantities for cost estimation				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Performing checks directly on the 3D model, remove the costs of printing documents and/or electronic sharing of multiple 2D drawing files				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Cost estimation accuracy compared to traditional estimates</a:t>
            </a:r>
            <a:endParaRPr lang="en-MY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F56F6F4-A115-4D9A-A215-457E509E97D8}"/>
              </a:ext>
            </a:extLst>
          </p:cNvPr>
          <p:cNvSpPr/>
          <p:nvPr/>
        </p:nvSpPr>
        <p:spPr>
          <a:xfrm>
            <a:off x="116168" y="3283389"/>
            <a:ext cx="1613507" cy="156246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  <a:latin typeface="Agency FB" panose="020B0503020202020204" pitchFamily="34" charset="0"/>
              </a:rPr>
              <a:t>Productivity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94FE80-0A14-4749-91CB-83F3AC36B87E}"/>
              </a:ext>
            </a:extLst>
          </p:cNvPr>
          <p:cNvSpPr txBox="1"/>
          <p:nvPr/>
        </p:nvSpPr>
        <p:spPr>
          <a:xfrm>
            <a:off x="1856933" y="3048958"/>
            <a:ext cx="97348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/>
              <a:t>Conceptual design stage, quantity take-offs can be fully automated, saving much of the effort required for preparation of tender documents				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Improved procurement process with increased accuracy in automated quantity take-off process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Perform a variety of complementary tasks, including energy or environmental analysis, visualization, construction simulation, and improving the accuracy of documentation	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Improves the productivity of design documentation				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Enhanced 3D coordination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148015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DA3548A-ACED-49BE-8A5F-3EA95755AB19}"/>
              </a:ext>
            </a:extLst>
          </p:cNvPr>
          <p:cNvSpPr/>
          <p:nvPr/>
        </p:nvSpPr>
        <p:spPr>
          <a:xfrm>
            <a:off x="312862" y="526485"/>
            <a:ext cx="1308296" cy="136456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400" dirty="0">
                <a:solidFill>
                  <a:schemeClr val="tx1"/>
                </a:solidFill>
                <a:latin typeface="Agency FB" panose="020B0503020202020204" pitchFamily="34" charset="0"/>
              </a:rPr>
              <a:t>Quality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4C8AEA-F7EC-40F6-86B1-DAF174B7D75A}"/>
              </a:ext>
            </a:extLst>
          </p:cNvPr>
          <p:cNvSpPr txBox="1"/>
          <p:nvPr/>
        </p:nvSpPr>
        <p:spPr>
          <a:xfrm>
            <a:off x="1885068" y="470104"/>
            <a:ext cx="97348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/>
              <a:t>Improved quality of design and documentation (accuracy and reliability of documents)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Automated updates of plans once families are accurately set-up			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Enhanced visualization of project				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Early Detection of Problems/Reduce Errors through Virtual design and construction by using BIM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Avoid data or information lost</a:t>
            </a:r>
            <a:endParaRPr lang="en-MY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DAEA2D4-D671-4753-AE68-ECF4A9D59569}"/>
              </a:ext>
            </a:extLst>
          </p:cNvPr>
          <p:cNvGrpSpPr/>
          <p:nvPr/>
        </p:nvGrpSpPr>
        <p:grpSpPr>
          <a:xfrm>
            <a:off x="71790" y="3429000"/>
            <a:ext cx="1790439" cy="1768435"/>
            <a:chOff x="10293708" y="4706218"/>
            <a:chExt cx="1790439" cy="176843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4FAD6BB-F142-4384-8935-E3B2D64F1BB3}"/>
                </a:ext>
              </a:extLst>
            </p:cNvPr>
            <p:cNvSpPr/>
            <p:nvPr/>
          </p:nvSpPr>
          <p:spPr>
            <a:xfrm>
              <a:off x="10293708" y="4706218"/>
              <a:ext cx="1790439" cy="176843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2400" dirty="0">
                <a:solidFill>
                  <a:schemeClr val="tx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0249288-1720-4495-982F-324B3855ED33}"/>
                </a:ext>
              </a:extLst>
            </p:cNvPr>
            <p:cNvSpPr/>
            <p:nvPr/>
          </p:nvSpPr>
          <p:spPr>
            <a:xfrm>
              <a:off x="10476232" y="5082603"/>
              <a:ext cx="1425390" cy="101566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rPr>
                <a:t>Communication</a:t>
              </a:r>
            </a:p>
            <a:p>
              <a:pPr algn="ctr"/>
              <a:r>
                <a:rPr lang="en-U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rPr>
                <a:t>&amp;</a:t>
              </a:r>
            </a:p>
            <a:p>
              <a:pPr algn="ctr"/>
              <a:r>
                <a: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rPr>
                <a:t>Coordination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3D44A19-01AF-4A10-80B0-B0781DDE6F09}"/>
              </a:ext>
            </a:extLst>
          </p:cNvPr>
          <p:cNvSpPr txBox="1"/>
          <p:nvPr/>
        </p:nvSpPr>
        <p:spPr>
          <a:xfrm>
            <a:off x="1885068" y="3343720"/>
            <a:ext cx="97348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/>
              <a:t>Supports the concept of integrated project delivery through integrate people, systems, and business structures and practices into a collaborative process			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Allowing all design team members (owners, architects, engineers, contractors, subcontractors, and suppliers) to collaborate more accurately and efficiently			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Conflict, interference, and collision detection				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Provides greater potential for early collaboration and information sharing than traditional methods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Minimized risk of discrepancies between plan, section and elevation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943986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A70377-28ED-4654-A5AC-991D942135B2}"/>
              </a:ext>
            </a:extLst>
          </p:cNvPr>
          <p:cNvSpPr txBox="1"/>
          <p:nvPr/>
        </p:nvSpPr>
        <p:spPr>
          <a:xfrm>
            <a:off x="365760" y="313061"/>
            <a:ext cx="11521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  <a:p>
            <a:pPr algn="just"/>
            <a:endParaRPr lang="en-MY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MY" dirty="0">
                <a:latin typeface="Arial" panose="020B0604020202020204" pitchFamily="34" charset="0"/>
                <a:cs typeface="Arial" panose="020B0604020202020204" pitchFamily="34" charset="0"/>
              </a:rPr>
              <a:t>1.	https://www.bankbazaar.com/tax/depreciation-rates-for-ay-2015-2016.html?ck=Y%2BziX71XnZjIM9ZwEflsyDYlRL7gaN4W0xhuJSr9Iq7aMYwRm2IPACTQB2XBBtGG&amp;rc=1</a:t>
            </a:r>
          </a:p>
        </p:txBody>
      </p:sp>
    </p:spTree>
    <p:extLst>
      <p:ext uri="{BB962C8B-B14F-4D97-AF65-F5344CB8AC3E}">
        <p14:creationId xmlns:p14="http://schemas.microsoft.com/office/powerpoint/2010/main" val="3478903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large white building&#10;&#10;Description automatically generated">
            <a:extLst>
              <a:ext uri="{FF2B5EF4-FFF2-40B4-BE49-F238E27FC236}">
                <a16:creationId xmlns:a16="http://schemas.microsoft.com/office/drawing/2014/main" id="{8CB26636-77BE-4A20-8600-949F304F801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9"/>
            <a:ext cx="12192000" cy="6857082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A6501FCF-A97A-4DAA-8882-6816D58EA230}"/>
              </a:ext>
            </a:extLst>
          </p:cNvPr>
          <p:cNvGrpSpPr/>
          <p:nvPr/>
        </p:nvGrpSpPr>
        <p:grpSpPr>
          <a:xfrm>
            <a:off x="-574847" y="2378464"/>
            <a:ext cx="6715975" cy="1002522"/>
            <a:chOff x="78719" y="2383670"/>
            <a:chExt cx="6715975" cy="100252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383D06E-10BC-4882-90F3-FEF5B5E23EE6}"/>
                </a:ext>
              </a:extLst>
            </p:cNvPr>
            <p:cNvSpPr/>
            <p:nvPr/>
          </p:nvSpPr>
          <p:spPr>
            <a:xfrm>
              <a:off x="675861" y="2383670"/>
              <a:ext cx="5500812" cy="10025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1EAEF71-299A-47A5-AE74-53D3E03D7DB4}"/>
                </a:ext>
              </a:extLst>
            </p:cNvPr>
            <p:cNvSpPr/>
            <p:nvPr/>
          </p:nvSpPr>
          <p:spPr>
            <a:xfrm>
              <a:off x="78719" y="2509028"/>
              <a:ext cx="6715975" cy="87716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51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rPr>
                <a:t>COST- BENEFITS ANALYSIS</a:t>
              </a:r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FD92CE5C-FC9F-4B67-B0EF-D2BCA3A940E0}"/>
              </a:ext>
            </a:extLst>
          </p:cNvPr>
          <p:cNvSpPr/>
          <p:nvPr/>
        </p:nvSpPr>
        <p:spPr>
          <a:xfrm>
            <a:off x="4122790" y="215494"/>
            <a:ext cx="2053883" cy="192065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3200" dirty="0">
                <a:solidFill>
                  <a:schemeClr val="tx1"/>
                </a:solidFill>
                <a:latin typeface="Agency FB" panose="020B0503020202020204" pitchFamily="34" charset="0"/>
              </a:rPr>
              <a:t>BENEFITS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6BBD435-19BE-4216-8CB0-1BA01650E36B}"/>
              </a:ext>
            </a:extLst>
          </p:cNvPr>
          <p:cNvSpPr/>
          <p:nvPr/>
        </p:nvSpPr>
        <p:spPr>
          <a:xfrm>
            <a:off x="6794695" y="189582"/>
            <a:ext cx="1609103" cy="15466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4000" dirty="0">
                <a:solidFill>
                  <a:schemeClr val="tx1"/>
                </a:solidFill>
                <a:latin typeface="Agency FB" panose="020B0503020202020204" pitchFamily="34" charset="0"/>
              </a:rPr>
              <a:t>COST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9EA87F4-D19D-4D3B-9A90-A1CFD560B637}"/>
              </a:ext>
            </a:extLst>
          </p:cNvPr>
          <p:cNvSpPr/>
          <p:nvPr/>
        </p:nvSpPr>
        <p:spPr>
          <a:xfrm>
            <a:off x="8730076" y="402697"/>
            <a:ext cx="2053883" cy="192065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800" dirty="0">
                <a:solidFill>
                  <a:schemeClr val="tx1"/>
                </a:solidFill>
                <a:latin typeface="Agency FB" panose="020B0503020202020204" pitchFamily="34" charset="0"/>
              </a:rPr>
              <a:t>RETURN ON </a:t>
            </a:r>
            <a:r>
              <a:rPr lang="en-MY" sz="2600" dirty="0">
                <a:solidFill>
                  <a:schemeClr val="tx1"/>
                </a:solidFill>
                <a:latin typeface="Agency FB" panose="020B0503020202020204" pitchFamily="34" charset="0"/>
              </a:rPr>
              <a:t>INVESTMENT</a:t>
            </a:r>
            <a:r>
              <a:rPr lang="en-MY" sz="2800" dirty="0">
                <a:solidFill>
                  <a:schemeClr val="tx1"/>
                </a:solidFill>
                <a:latin typeface="Agency FB" panose="020B0503020202020204" pitchFamily="34" charset="0"/>
              </a:rPr>
              <a:t> (ROI)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1353EB-9A22-42D5-BAB0-F7193C50D9E6}"/>
              </a:ext>
            </a:extLst>
          </p:cNvPr>
          <p:cNvSpPr txBox="1"/>
          <p:nvPr/>
        </p:nvSpPr>
        <p:spPr>
          <a:xfrm>
            <a:off x="179587" y="800910"/>
            <a:ext cx="375830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MY" sz="3600" dirty="0">
                <a:latin typeface="Agency FB" panose="020B0503020202020204" pitchFamily="34" charset="0"/>
              </a:rPr>
              <a:t>AREAS TO BE COVERED: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FF3FFC-23DE-465F-B03E-0F35F5F817E4}"/>
              </a:ext>
            </a:extLst>
          </p:cNvPr>
          <p:cNvSpPr txBox="1"/>
          <p:nvPr/>
        </p:nvSpPr>
        <p:spPr>
          <a:xfrm>
            <a:off x="41205" y="4025291"/>
            <a:ext cx="232116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MY" sz="3600" dirty="0">
                <a:latin typeface="Agency FB" panose="020B0503020202020204" pitchFamily="34" charset="0"/>
              </a:rPr>
              <a:t>FOCUS AREA: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9074703-E15B-4708-9A9B-F689B98BD7FC}"/>
              </a:ext>
            </a:extLst>
          </p:cNvPr>
          <p:cNvSpPr/>
          <p:nvPr/>
        </p:nvSpPr>
        <p:spPr>
          <a:xfrm>
            <a:off x="2669168" y="3575135"/>
            <a:ext cx="1609103" cy="15466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400" dirty="0">
                <a:solidFill>
                  <a:schemeClr val="tx1"/>
                </a:solidFill>
                <a:latin typeface="Agency FB" panose="020B0503020202020204" pitchFamily="34" charset="0"/>
              </a:rPr>
              <a:t>PROJECT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C100A4A-590A-40D0-AE34-E26573B1B801}"/>
              </a:ext>
            </a:extLst>
          </p:cNvPr>
          <p:cNvGrpSpPr/>
          <p:nvPr/>
        </p:nvGrpSpPr>
        <p:grpSpPr>
          <a:xfrm>
            <a:off x="5383699" y="3575135"/>
            <a:ext cx="2074404" cy="2022634"/>
            <a:chOff x="6141128" y="4645784"/>
            <a:chExt cx="2074404" cy="202263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2191EDC-05E3-418B-892F-01FA7BD443AD}"/>
                </a:ext>
              </a:extLst>
            </p:cNvPr>
            <p:cNvSpPr/>
            <p:nvPr/>
          </p:nvSpPr>
          <p:spPr>
            <a:xfrm>
              <a:off x="6141128" y="4645784"/>
              <a:ext cx="2074404" cy="20226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2400" dirty="0">
                <a:solidFill>
                  <a:schemeClr val="tx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C9452DF-06D3-4D49-8816-06BA0827EDE3}"/>
                </a:ext>
              </a:extLst>
            </p:cNvPr>
            <p:cNvSpPr/>
            <p:nvPr/>
          </p:nvSpPr>
          <p:spPr>
            <a:xfrm>
              <a:off x="6182603" y="5325954"/>
              <a:ext cx="2032929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gency FB" panose="020B0503020202020204" pitchFamily="34" charset="0"/>
                </a:rPr>
                <a:t>ORGANIZATION</a:t>
              </a: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6B76971-9BCC-49CE-BC1B-72738C79244E}"/>
              </a:ext>
            </a:extLst>
          </p:cNvPr>
          <p:cNvCxnSpPr>
            <a:stCxn id="13" idx="6"/>
            <a:endCxn id="14" idx="2"/>
          </p:cNvCxnSpPr>
          <p:nvPr/>
        </p:nvCxnSpPr>
        <p:spPr>
          <a:xfrm flipV="1">
            <a:off x="6176673" y="962903"/>
            <a:ext cx="618022" cy="21291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20E6FE5-B231-4530-B6D0-60F817E22A3C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>
            <a:off x="8403798" y="962903"/>
            <a:ext cx="326278" cy="40012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FD29E7-9E21-4C1A-9AE5-8799974D9E2B}"/>
              </a:ext>
            </a:extLst>
          </p:cNvPr>
          <p:cNvCxnSpPr>
            <a:cxnSpLocks/>
          </p:cNvCxnSpPr>
          <p:nvPr/>
        </p:nvCxnSpPr>
        <p:spPr>
          <a:xfrm>
            <a:off x="4278271" y="4348457"/>
            <a:ext cx="1105428" cy="19923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ight Brace 5">
            <a:extLst>
              <a:ext uri="{FF2B5EF4-FFF2-40B4-BE49-F238E27FC236}">
                <a16:creationId xmlns:a16="http://schemas.microsoft.com/office/drawing/2014/main" id="{FEF0EBFE-AD73-40E3-BBB2-283D8160E722}"/>
              </a:ext>
            </a:extLst>
          </p:cNvPr>
          <p:cNvSpPr/>
          <p:nvPr/>
        </p:nvSpPr>
        <p:spPr>
          <a:xfrm>
            <a:off x="8219915" y="3274861"/>
            <a:ext cx="415499" cy="2328264"/>
          </a:xfrm>
          <a:prstGeom prst="rightBrace">
            <a:avLst>
              <a:gd name="adj1" fmla="val 8333"/>
              <a:gd name="adj2" fmla="val 47154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CC1C6A-CA54-415F-8BC0-D201ADCF0A01}"/>
              </a:ext>
            </a:extLst>
          </p:cNvPr>
          <p:cNvSpPr txBox="1"/>
          <p:nvPr/>
        </p:nvSpPr>
        <p:spPr>
          <a:xfrm>
            <a:off x="8942208" y="3413597"/>
            <a:ext cx="22508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3600" dirty="0">
                <a:latin typeface="Agency FB" panose="020B0503020202020204" pitchFamily="34" charset="0"/>
              </a:rPr>
              <a:t>Case Study from BIM Practiser</a:t>
            </a:r>
          </a:p>
        </p:txBody>
      </p:sp>
    </p:spTree>
    <p:extLst>
      <p:ext uri="{BB962C8B-B14F-4D97-AF65-F5344CB8AC3E}">
        <p14:creationId xmlns:p14="http://schemas.microsoft.com/office/powerpoint/2010/main" val="2249822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670820D-78F8-4083-BC42-1053D434B1D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3" y="0"/>
            <a:ext cx="12192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76C827C-AFAA-4502-BF41-799BAAA1FAE2}"/>
              </a:ext>
            </a:extLst>
          </p:cNvPr>
          <p:cNvSpPr/>
          <p:nvPr/>
        </p:nvSpPr>
        <p:spPr>
          <a:xfrm>
            <a:off x="821636" y="291548"/>
            <a:ext cx="3114261" cy="7951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3600" dirty="0">
                <a:solidFill>
                  <a:schemeClr val="tx1"/>
                </a:solidFill>
                <a:latin typeface="Agency FB" panose="020B0503020202020204" pitchFamily="34" charset="0"/>
              </a:rPr>
              <a:t>PROJECT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7D87B5-364A-4973-B9C2-7BA52625D4A7}"/>
              </a:ext>
            </a:extLst>
          </p:cNvPr>
          <p:cNvSpPr/>
          <p:nvPr/>
        </p:nvSpPr>
        <p:spPr>
          <a:xfrm>
            <a:off x="8256103" y="291548"/>
            <a:ext cx="3114261" cy="7951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3600" dirty="0">
                <a:solidFill>
                  <a:schemeClr val="tx1"/>
                </a:solidFill>
                <a:latin typeface="Agency FB" panose="020B0503020202020204" pitchFamily="34" charset="0"/>
              </a:rPr>
              <a:t>ORGANIZATION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BD7C62-DF35-4C12-BE05-0F992BB68276}"/>
              </a:ext>
            </a:extLst>
          </p:cNvPr>
          <p:cNvSpPr/>
          <p:nvPr/>
        </p:nvSpPr>
        <p:spPr>
          <a:xfrm>
            <a:off x="5677455" y="0"/>
            <a:ext cx="83708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vs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6F6092D-D5AE-4978-832C-95D7D855F2D7}"/>
              </a:ext>
            </a:extLst>
          </p:cNvPr>
          <p:cNvSpPr/>
          <p:nvPr/>
        </p:nvSpPr>
        <p:spPr>
          <a:xfrm>
            <a:off x="464233" y="1324605"/>
            <a:ext cx="1477109" cy="14212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400" dirty="0">
                <a:solidFill>
                  <a:schemeClr val="tx1"/>
                </a:solidFill>
                <a:latin typeface="Agency FB" panose="020B0503020202020204" pitchFamily="34" charset="0"/>
              </a:rPr>
              <a:t>10 CASE STUDY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32D53B1-F3F1-48E2-9594-ACCFF5CE12BD}"/>
              </a:ext>
            </a:extLst>
          </p:cNvPr>
          <p:cNvSpPr/>
          <p:nvPr/>
        </p:nvSpPr>
        <p:spPr>
          <a:xfrm>
            <a:off x="1917182" y="1977529"/>
            <a:ext cx="2018715" cy="20124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400" dirty="0">
                <a:solidFill>
                  <a:schemeClr val="tx1"/>
                </a:solidFill>
                <a:latin typeface="Agency FB" panose="020B0503020202020204" pitchFamily="34" charset="0"/>
              </a:rPr>
              <a:t>Through different </a:t>
            </a:r>
            <a:r>
              <a:rPr lang="en-MY" sz="2400" dirty="0" err="1">
                <a:solidFill>
                  <a:schemeClr val="tx1"/>
                </a:solidFill>
                <a:latin typeface="Agency FB" panose="020B0503020202020204" pitchFamily="34" charset="0"/>
              </a:rPr>
              <a:t>constructionstage</a:t>
            </a:r>
            <a:endParaRPr lang="en-MY" sz="24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A9A5259-031F-4EE5-9954-F209CC77F9B7}"/>
              </a:ext>
            </a:extLst>
          </p:cNvPr>
          <p:cNvGrpSpPr/>
          <p:nvPr/>
        </p:nvGrpSpPr>
        <p:grpSpPr>
          <a:xfrm>
            <a:off x="475256" y="3834426"/>
            <a:ext cx="1519311" cy="1162827"/>
            <a:chOff x="550627" y="4248443"/>
            <a:chExt cx="1519311" cy="116282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6A31F2-A542-4C6A-B5BB-823D2E5B23F7}"/>
                </a:ext>
              </a:extLst>
            </p:cNvPr>
            <p:cNvSpPr/>
            <p:nvPr/>
          </p:nvSpPr>
          <p:spPr>
            <a:xfrm>
              <a:off x="703385" y="4248443"/>
              <a:ext cx="1213797" cy="116282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600" dirty="0">
                <a:solidFill>
                  <a:schemeClr val="tx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B04C6BF-F8F0-4575-8557-3ED51FAF9FFB}"/>
                </a:ext>
              </a:extLst>
            </p:cNvPr>
            <p:cNvSpPr txBox="1"/>
            <p:nvPr/>
          </p:nvSpPr>
          <p:spPr>
            <a:xfrm>
              <a:off x="550627" y="4599023"/>
              <a:ext cx="15193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2000" dirty="0">
                  <a:latin typeface="Agency FB" panose="020B0503020202020204" pitchFamily="34" charset="0"/>
                </a:rPr>
                <a:t>Pre-design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6C7E15D-0435-4BA2-96C5-16E8E7E1D5A4}"/>
              </a:ext>
            </a:extLst>
          </p:cNvPr>
          <p:cNvGrpSpPr/>
          <p:nvPr/>
        </p:nvGrpSpPr>
        <p:grpSpPr>
          <a:xfrm>
            <a:off x="1973540" y="4198683"/>
            <a:ext cx="1519311" cy="1162827"/>
            <a:chOff x="546575" y="4248443"/>
            <a:chExt cx="1519311" cy="116282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AA1EF44-4A9C-40CF-A10A-75A204BD76C0}"/>
                </a:ext>
              </a:extLst>
            </p:cNvPr>
            <p:cNvSpPr/>
            <p:nvPr/>
          </p:nvSpPr>
          <p:spPr>
            <a:xfrm>
              <a:off x="703385" y="4248443"/>
              <a:ext cx="1213797" cy="116282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600" dirty="0">
                <a:solidFill>
                  <a:schemeClr val="tx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2D6D60-C441-4314-8C41-015E13D6EA24}"/>
                </a:ext>
              </a:extLst>
            </p:cNvPr>
            <p:cNvSpPr txBox="1"/>
            <p:nvPr/>
          </p:nvSpPr>
          <p:spPr>
            <a:xfrm>
              <a:off x="546575" y="4475913"/>
              <a:ext cx="15193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2000" dirty="0">
                  <a:latin typeface="Agency FB" panose="020B0503020202020204" pitchFamily="34" charset="0"/>
                </a:rPr>
                <a:t>Schematic</a:t>
              </a:r>
            </a:p>
            <a:p>
              <a:pPr algn="ctr"/>
              <a:r>
                <a:rPr lang="en-MY" sz="2000" dirty="0">
                  <a:latin typeface="Agency FB" panose="020B0503020202020204" pitchFamily="34" charset="0"/>
                </a:rPr>
                <a:t>Design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531997-33C1-49B4-8C8B-0F523523C1BF}"/>
              </a:ext>
            </a:extLst>
          </p:cNvPr>
          <p:cNvGrpSpPr/>
          <p:nvPr/>
        </p:nvGrpSpPr>
        <p:grpSpPr>
          <a:xfrm>
            <a:off x="3553055" y="3834426"/>
            <a:ext cx="1519311" cy="1162827"/>
            <a:chOff x="550627" y="4248443"/>
            <a:chExt cx="1519311" cy="1162827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AB74277-5B18-4B50-8504-08206068D223}"/>
                </a:ext>
              </a:extLst>
            </p:cNvPr>
            <p:cNvSpPr/>
            <p:nvPr/>
          </p:nvSpPr>
          <p:spPr>
            <a:xfrm>
              <a:off x="703385" y="4248443"/>
              <a:ext cx="1213797" cy="116282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600" dirty="0">
                <a:solidFill>
                  <a:schemeClr val="tx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4C9869F-7B37-4B6D-8E81-34868A913DF4}"/>
                </a:ext>
              </a:extLst>
            </p:cNvPr>
            <p:cNvSpPr txBox="1"/>
            <p:nvPr/>
          </p:nvSpPr>
          <p:spPr>
            <a:xfrm>
              <a:off x="550627" y="4449104"/>
              <a:ext cx="15193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2000" dirty="0">
                  <a:latin typeface="Agency FB" panose="020B0503020202020204" pitchFamily="34" charset="0"/>
                </a:rPr>
                <a:t>Design</a:t>
              </a:r>
            </a:p>
            <a:p>
              <a:pPr algn="ctr"/>
              <a:r>
                <a:rPr lang="en-MY" sz="2000" dirty="0">
                  <a:latin typeface="Agency FB" panose="020B0503020202020204" pitchFamily="34" charset="0"/>
                </a:rPr>
                <a:t>Development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7ADE9CA-8748-4FF9-A062-6D6C3DD7D79A}"/>
              </a:ext>
            </a:extLst>
          </p:cNvPr>
          <p:cNvGrpSpPr/>
          <p:nvPr/>
        </p:nvGrpSpPr>
        <p:grpSpPr>
          <a:xfrm>
            <a:off x="353828" y="5291548"/>
            <a:ext cx="1519311" cy="1162827"/>
            <a:chOff x="550627" y="4248443"/>
            <a:chExt cx="1519311" cy="116282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4512415-089A-41E6-B384-E62F34EDE2BC}"/>
                </a:ext>
              </a:extLst>
            </p:cNvPr>
            <p:cNvSpPr/>
            <p:nvPr/>
          </p:nvSpPr>
          <p:spPr>
            <a:xfrm>
              <a:off x="703385" y="4248443"/>
              <a:ext cx="1213797" cy="116282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600" dirty="0">
                <a:solidFill>
                  <a:schemeClr val="tx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F2123A7-48CE-4C2B-BF43-99FB87B888EE}"/>
                </a:ext>
              </a:extLst>
            </p:cNvPr>
            <p:cNvSpPr txBox="1"/>
            <p:nvPr/>
          </p:nvSpPr>
          <p:spPr>
            <a:xfrm>
              <a:off x="550627" y="4449104"/>
              <a:ext cx="15193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2000" dirty="0">
                  <a:latin typeface="Agency FB" panose="020B0503020202020204" pitchFamily="34" charset="0"/>
                </a:rPr>
                <a:t>Construction </a:t>
              </a:r>
            </a:p>
            <a:p>
              <a:pPr algn="ctr"/>
              <a:r>
                <a:rPr lang="en-MY" sz="2000" dirty="0">
                  <a:latin typeface="Agency FB" panose="020B0503020202020204" pitchFamily="34" charset="0"/>
                </a:rPr>
                <a:t>Document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520C07D-CF49-4471-BF52-3991BD1E7A9E}"/>
              </a:ext>
            </a:extLst>
          </p:cNvPr>
          <p:cNvGrpSpPr/>
          <p:nvPr/>
        </p:nvGrpSpPr>
        <p:grpSpPr>
          <a:xfrm>
            <a:off x="2020956" y="5570167"/>
            <a:ext cx="1519311" cy="1162827"/>
            <a:chOff x="578761" y="4248443"/>
            <a:chExt cx="1519311" cy="1162827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801A85-8C28-4861-9D19-23ECD632AB1A}"/>
                </a:ext>
              </a:extLst>
            </p:cNvPr>
            <p:cNvSpPr/>
            <p:nvPr/>
          </p:nvSpPr>
          <p:spPr>
            <a:xfrm>
              <a:off x="703385" y="4248443"/>
              <a:ext cx="1213797" cy="116282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600" dirty="0">
                <a:solidFill>
                  <a:schemeClr val="tx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2FC853A-8D4D-4702-8F24-6E1A239F2371}"/>
                </a:ext>
              </a:extLst>
            </p:cNvPr>
            <p:cNvSpPr txBox="1"/>
            <p:nvPr/>
          </p:nvSpPr>
          <p:spPr>
            <a:xfrm>
              <a:off x="578761" y="4600952"/>
              <a:ext cx="15193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2000" dirty="0">
                  <a:latin typeface="Agency FB" panose="020B0503020202020204" pitchFamily="34" charset="0"/>
                </a:rPr>
                <a:t>Construction 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8AAAC6-9F79-4932-B9AA-8113DE321A7B}"/>
              </a:ext>
            </a:extLst>
          </p:cNvPr>
          <p:cNvGrpSpPr/>
          <p:nvPr/>
        </p:nvGrpSpPr>
        <p:grpSpPr>
          <a:xfrm>
            <a:off x="3705812" y="5238359"/>
            <a:ext cx="1519311" cy="1162827"/>
            <a:chOff x="550628" y="4248443"/>
            <a:chExt cx="1519311" cy="1162827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080106D-489B-4061-A2D6-F9566131F0F2}"/>
                </a:ext>
              </a:extLst>
            </p:cNvPr>
            <p:cNvSpPr/>
            <p:nvPr/>
          </p:nvSpPr>
          <p:spPr>
            <a:xfrm>
              <a:off x="703385" y="4248443"/>
              <a:ext cx="1213797" cy="116282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600" dirty="0">
                <a:solidFill>
                  <a:schemeClr val="tx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2936104-9AC5-45D7-A3FA-7F5B1CAB1180}"/>
                </a:ext>
              </a:extLst>
            </p:cNvPr>
            <p:cNvSpPr txBox="1"/>
            <p:nvPr/>
          </p:nvSpPr>
          <p:spPr>
            <a:xfrm>
              <a:off x="550628" y="4449105"/>
              <a:ext cx="15193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2000" dirty="0">
                  <a:latin typeface="Agency FB" panose="020B0503020202020204" pitchFamily="34" charset="0"/>
                </a:rPr>
                <a:t>Post</a:t>
              </a:r>
            </a:p>
            <a:p>
              <a:pPr algn="ctr"/>
              <a:r>
                <a:rPr lang="en-MY" sz="2000" dirty="0">
                  <a:latin typeface="Agency FB" panose="020B0503020202020204" pitchFamily="34" charset="0"/>
                </a:rPr>
                <a:t>Construction </a:t>
              </a: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CDE3FF1-F50D-4C2D-A2BD-299E861DF1D2}"/>
              </a:ext>
            </a:extLst>
          </p:cNvPr>
          <p:cNvCxnSpPr>
            <a:cxnSpLocks/>
            <a:stCxn id="10" idx="7"/>
            <a:endCxn id="4" idx="2"/>
          </p:cNvCxnSpPr>
          <p:nvPr/>
        </p:nvCxnSpPr>
        <p:spPr>
          <a:xfrm flipV="1">
            <a:off x="1725024" y="1086678"/>
            <a:ext cx="653743" cy="44606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90E9816-BB67-49EC-83B4-813DD69CA3B0}"/>
              </a:ext>
            </a:extLst>
          </p:cNvPr>
          <p:cNvCxnSpPr>
            <a:cxnSpLocks/>
            <a:stCxn id="10" idx="6"/>
            <a:endCxn id="13" idx="1"/>
          </p:cNvCxnSpPr>
          <p:nvPr/>
        </p:nvCxnSpPr>
        <p:spPr>
          <a:xfrm>
            <a:off x="1941342" y="2035228"/>
            <a:ext cx="271474" cy="23702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317E5D03-2DC0-4B7E-BD3E-8C009B3B2FBE}"/>
              </a:ext>
            </a:extLst>
          </p:cNvPr>
          <p:cNvSpPr/>
          <p:nvPr/>
        </p:nvSpPr>
        <p:spPr>
          <a:xfrm>
            <a:off x="7801204" y="1443117"/>
            <a:ext cx="1477109" cy="14212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400" dirty="0">
                <a:solidFill>
                  <a:schemeClr val="tx1"/>
                </a:solidFill>
                <a:latin typeface="Agency FB" panose="020B0503020202020204" pitchFamily="34" charset="0"/>
              </a:rPr>
              <a:t>5 years of ROI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8BDB3DC-E21A-45D8-8AD2-7C0BE6D143A1}"/>
              </a:ext>
            </a:extLst>
          </p:cNvPr>
          <p:cNvSpPr/>
          <p:nvPr/>
        </p:nvSpPr>
        <p:spPr>
          <a:xfrm>
            <a:off x="9795759" y="2087118"/>
            <a:ext cx="2018715" cy="20124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400" dirty="0">
                <a:solidFill>
                  <a:schemeClr val="tx1"/>
                </a:solidFill>
                <a:latin typeface="Agency FB" panose="020B0503020202020204" pitchFamily="34" charset="0"/>
              </a:rPr>
              <a:t>ROI = Net Revenue – Operating Cost</a:t>
            </a:r>
          </a:p>
        </p:txBody>
      </p:sp>
    </p:spTree>
    <p:extLst>
      <p:ext uri="{BB962C8B-B14F-4D97-AF65-F5344CB8AC3E}">
        <p14:creationId xmlns:p14="http://schemas.microsoft.com/office/powerpoint/2010/main" val="332612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Chevron 3">
            <a:extLst>
              <a:ext uri="{FF2B5EF4-FFF2-40B4-BE49-F238E27FC236}">
                <a16:creationId xmlns:a16="http://schemas.microsoft.com/office/drawing/2014/main" id="{86B91BE4-A0C8-4BA3-95D5-D8C34644C4C7}"/>
              </a:ext>
            </a:extLst>
          </p:cNvPr>
          <p:cNvSpPr/>
          <p:nvPr/>
        </p:nvSpPr>
        <p:spPr>
          <a:xfrm>
            <a:off x="2152358" y="618980"/>
            <a:ext cx="1308295" cy="1364566"/>
          </a:xfrm>
          <a:prstGeom prst="chevron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chemeClr val="tx1"/>
              </a:solidFill>
            </a:endParaRP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19187556-2C28-4D4C-A6CD-C87A4B8DE936}"/>
              </a:ext>
            </a:extLst>
          </p:cNvPr>
          <p:cNvSpPr/>
          <p:nvPr/>
        </p:nvSpPr>
        <p:spPr>
          <a:xfrm>
            <a:off x="4975277" y="618980"/>
            <a:ext cx="1308295" cy="1364566"/>
          </a:xfrm>
          <a:prstGeom prst="chevron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chemeClr val="tx1"/>
              </a:solidFill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96E5F042-92FF-4268-A8EB-68E04723A609}"/>
              </a:ext>
            </a:extLst>
          </p:cNvPr>
          <p:cNvSpPr/>
          <p:nvPr/>
        </p:nvSpPr>
        <p:spPr>
          <a:xfrm>
            <a:off x="7798196" y="618980"/>
            <a:ext cx="1308295" cy="1364566"/>
          </a:xfrm>
          <a:prstGeom prst="chevron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chemeClr val="tx1"/>
              </a:solidFill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C542D90F-4ED3-48AC-9E52-D8C8E6761CB7}"/>
              </a:ext>
            </a:extLst>
          </p:cNvPr>
          <p:cNvSpPr/>
          <p:nvPr/>
        </p:nvSpPr>
        <p:spPr>
          <a:xfrm>
            <a:off x="10621115" y="618980"/>
            <a:ext cx="1308295" cy="1364566"/>
          </a:xfrm>
          <a:prstGeom prst="chevron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4339D4-FD23-42FF-9567-A1D086A836D7}"/>
              </a:ext>
            </a:extLst>
          </p:cNvPr>
          <p:cNvSpPr txBox="1"/>
          <p:nvPr/>
        </p:nvSpPr>
        <p:spPr>
          <a:xfrm>
            <a:off x="117222" y="1018960"/>
            <a:ext cx="2733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Establish Criteria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62CDA5-5A21-4F07-9B82-8ADDC830348B}"/>
              </a:ext>
            </a:extLst>
          </p:cNvPr>
          <p:cNvSpPr txBox="1"/>
          <p:nvPr/>
        </p:nvSpPr>
        <p:spPr>
          <a:xfrm>
            <a:off x="3622018" y="1040061"/>
            <a:ext cx="2180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Test criteria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85733E-25F1-499D-87C1-56D4FE382A22}"/>
              </a:ext>
            </a:extLst>
          </p:cNvPr>
          <p:cNvSpPr txBox="1"/>
          <p:nvPr/>
        </p:nvSpPr>
        <p:spPr>
          <a:xfrm>
            <a:off x="6559824" y="1018960"/>
            <a:ext cx="1613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Evaluate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BDB86C-4901-424C-9129-645299F72AD9}"/>
              </a:ext>
            </a:extLst>
          </p:cNvPr>
          <p:cNvSpPr txBox="1"/>
          <p:nvPr/>
        </p:nvSpPr>
        <p:spPr>
          <a:xfrm>
            <a:off x="9230341" y="1018959"/>
            <a:ext cx="1613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Validation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2CB44C-11B6-4EEF-B381-E4B26519CE8B}"/>
              </a:ext>
            </a:extLst>
          </p:cNvPr>
          <p:cNvSpPr/>
          <p:nvPr/>
        </p:nvSpPr>
        <p:spPr>
          <a:xfrm>
            <a:off x="1062108" y="4528846"/>
            <a:ext cx="2180499" cy="207674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3600" dirty="0">
                <a:solidFill>
                  <a:schemeClr val="tx1"/>
                </a:solidFill>
                <a:latin typeface="Agency FB" panose="020B0503020202020204" pitchFamily="34" charset="0"/>
              </a:rPr>
              <a:t>BENEFITS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2AB3C94-2F12-4928-B4BF-BC6A2783DB2D}"/>
              </a:ext>
            </a:extLst>
          </p:cNvPr>
          <p:cNvSpPr/>
          <p:nvPr/>
        </p:nvSpPr>
        <p:spPr>
          <a:xfrm>
            <a:off x="1943683" y="2260024"/>
            <a:ext cx="2180499" cy="205564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4000" dirty="0">
                <a:solidFill>
                  <a:schemeClr val="tx1"/>
                </a:solidFill>
                <a:latin typeface="Agency FB" panose="020B0503020202020204" pitchFamily="34" charset="0"/>
              </a:rPr>
              <a:t>COST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11DECB2-8E39-4FD7-AE9A-E509865DF087}"/>
              </a:ext>
            </a:extLst>
          </p:cNvPr>
          <p:cNvSpPr/>
          <p:nvPr/>
        </p:nvSpPr>
        <p:spPr>
          <a:xfrm>
            <a:off x="5016864" y="2753211"/>
            <a:ext cx="1571305" cy="156246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800" dirty="0">
                <a:solidFill>
                  <a:schemeClr val="tx1"/>
                </a:solidFill>
                <a:latin typeface="Agency FB" panose="020B0503020202020204" pitchFamily="34" charset="0"/>
              </a:rPr>
              <a:t>Initial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2A6106B-0BDE-4AEA-86AB-D8CB0E49F5D9}"/>
              </a:ext>
            </a:extLst>
          </p:cNvPr>
          <p:cNvSpPr/>
          <p:nvPr/>
        </p:nvSpPr>
        <p:spPr>
          <a:xfrm>
            <a:off x="7147256" y="2260024"/>
            <a:ext cx="1571305" cy="156246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300" dirty="0">
                <a:solidFill>
                  <a:schemeClr val="tx1"/>
                </a:solidFill>
                <a:latin typeface="Agency FB" panose="020B0503020202020204" pitchFamily="34" charset="0"/>
              </a:rPr>
              <a:t>Operation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63C8D70-2008-4C83-802B-FC7189D8CBE3}"/>
              </a:ext>
            </a:extLst>
          </p:cNvPr>
          <p:cNvSpPr/>
          <p:nvPr/>
        </p:nvSpPr>
        <p:spPr>
          <a:xfrm>
            <a:off x="9277648" y="2904793"/>
            <a:ext cx="1571305" cy="156246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  <a:latin typeface="Agency FB" panose="020B0503020202020204" pitchFamily="34" charset="0"/>
              </a:rPr>
              <a:t>Maintenance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9799F6A-672C-474D-B60A-47BD3CF01199}"/>
              </a:ext>
            </a:extLst>
          </p:cNvPr>
          <p:cNvSpPr/>
          <p:nvPr/>
        </p:nvSpPr>
        <p:spPr>
          <a:xfrm>
            <a:off x="3708568" y="4412789"/>
            <a:ext cx="1308296" cy="136456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800" dirty="0">
                <a:solidFill>
                  <a:schemeClr val="tx1"/>
                </a:solidFill>
                <a:latin typeface="Agency FB" panose="020B0503020202020204" pitchFamily="34" charset="0"/>
              </a:rPr>
              <a:t>Cost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9CBF590-E7FA-4E04-AC8F-D1C3DFAF1935}"/>
              </a:ext>
            </a:extLst>
          </p:cNvPr>
          <p:cNvSpPr/>
          <p:nvPr/>
        </p:nvSpPr>
        <p:spPr>
          <a:xfrm>
            <a:off x="4911112" y="5380350"/>
            <a:ext cx="1308296" cy="136456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800" dirty="0">
                <a:solidFill>
                  <a:schemeClr val="tx1"/>
                </a:solidFill>
                <a:latin typeface="Agency FB" panose="020B0503020202020204" pitchFamily="34" charset="0"/>
              </a:rPr>
              <a:t>Time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D27FBE6-81DD-49F8-A471-EAC3102E2245}"/>
              </a:ext>
            </a:extLst>
          </p:cNvPr>
          <p:cNvSpPr/>
          <p:nvPr/>
        </p:nvSpPr>
        <p:spPr>
          <a:xfrm>
            <a:off x="6501837" y="4467254"/>
            <a:ext cx="1613507" cy="156246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  <a:latin typeface="Agency FB" panose="020B0503020202020204" pitchFamily="34" charset="0"/>
              </a:rPr>
              <a:t>Productivity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4FD84BA-670D-438F-B6E0-439B589AD4DE}"/>
              </a:ext>
            </a:extLst>
          </p:cNvPr>
          <p:cNvSpPr/>
          <p:nvPr/>
        </p:nvSpPr>
        <p:spPr>
          <a:xfrm>
            <a:off x="8612800" y="5110088"/>
            <a:ext cx="1308296" cy="136456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400" dirty="0">
                <a:solidFill>
                  <a:schemeClr val="tx1"/>
                </a:solidFill>
                <a:latin typeface="Agency FB" panose="020B0503020202020204" pitchFamily="34" charset="0"/>
              </a:rPr>
              <a:t>Quality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B2B48DF-075E-4C22-B68F-720265DBEB42}"/>
              </a:ext>
            </a:extLst>
          </p:cNvPr>
          <p:cNvSpPr/>
          <p:nvPr/>
        </p:nvSpPr>
        <p:spPr>
          <a:xfrm>
            <a:off x="10293708" y="4706218"/>
            <a:ext cx="1790439" cy="176843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2400" dirty="0">
              <a:solidFill>
                <a:schemeClr val="tx1"/>
              </a:solidFill>
              <a:latin typeface="Agency FB" panose="020B0503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38EC3D8-A044-43CE-A205-9B4F4BC95E13}"/>
              </a:ext>
            </a:extLst>
          </p:cNvPr>
          <p:cNvSpPr/>
          <p:nvPr/>
        </p:nvSpPr>
        <p:spPr>
          <a:xfrm>
            <a:off x="10476232" y="5082603"/>
            <a:ext cx="142539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Communication</a:t>
            </a:r>
          </a:p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&amp;</a:t>
            </a:r>
          </a:p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Coordination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1C2F3B0-7EF6-4540-BD4A-1B6467B20C88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>
            <a:off x="4124182" y="3287849"/>
            <a:ext cx="892682" cy="24659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159E577-D2FC-4DC9-AE96-4AEC8ACD93A8}"/>
              </a:ext>
            </a:extLst>
          </p:cNvPr>
          <p:cNvCxnSpPr>
            <a:cxnSpLocks/>
            <a:stCxn id="27" idx="6"/>
            <a:endCxn id="28" idx="2"/>
          </p:cNvCxnSpPr>
          <p:nvPr/>
        </p:nvCxnSpPr>
        <p:spPr>
          <a:xfrm flipV="1">
            <a:off x="6588169" y="3041255"/>
            <a:ext cx="559087" cy="49318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841009B-D89E-42BF-8C01-ECB061F2E1B0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>
          <a:xfrm>
            <a:off x="8718561" y="3041255"/>
            <a:ext cx="559087" cy="64476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0A79082-CBD0-47B0-924E-CA52CCF83E0D}"/>
              </a:ext>
            </a:extLst>
          </p:cNvPr>
          <p:cNvCxnSpPr>
            <a:cxnSpLocks/>
            <a:stCxn id="25" idx="6"/>
            <a:endCxn id="30" idx="2"/>
          </p:cNvCxnSpPr>
          <p:nvPr/>
        </p:nvCxnSpPr>
        <p:spPr>
          <a:xfrm flipV="1">
            <a:off x="3242607" y="5095072"/>
            <a:ext cx="465961" cy="47214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848912B-195F-4161-B386-86E9200BDC55}"/>
              </a:ext>
            </a:extLst>
          </p:cNvPr>
          <p:cNvCxnSpPr>
            <a:cxnSpLocks/>
            <a:stCxn id="30" idx="6"/>
            <a:endCxn id="31" idx="0"/>
          </p:cNvCxnSpPr>
          <p:nvPr/>
        </p:nvCxnSpPr>
        <p:spPr>
          <a:xfrm>
            <a:off x="5016864" y="5095072"/>
            <a:ext cx="548396" cy="28527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8223DCF-4DCA-4CA0-8A8C-A5477449DBEC}"/>
              </a:ext>
            </a:extLst>
          </p:cNvPr>
          <p:cNvCxnSpPr>
            <a:cxnSpLocks/>
            <a:stCxn id="31" idx="6"/>
            <a:endCxn id="32" idx="3"/>
          </p:cNvCxnSpPr>
          <p:nvPr/>
        </p:nvCxnSpPr>
        <p:spPr>
          <a:xfrm flipV="1">
            <a:off x="6219408" y="5800898"/>
            <a:ext cx="518722" cy="26173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0C81883-574E-48B3-86B4-4879E168A578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8115344" y="5248485"/>
            <a:ext cx="497456" cy="54388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8DD7400-A6F0-425A-99DE-9F590283B637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 flipV="1">
            <a:off x="9921096" y="5590436"/>
            <a:ext cx="372612" cy="20193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2314A13F-DB4C-496B-A179-8C2BA3223AE1}"/>
              </a:ext>
            </a:extLst>
          </p:cNvPr>
          <p:cNvCxnSpPr>
            <a:stCxn id="11" idx="2"/>
            <a:endCxn id="26" idx="2"/>
          </p:cNvCxnSpPr>
          <p:nvPr/>
        </p:nvCxnSpPr>
        <p:spPr>
          <a:xfrm rot="16200000" flipH="1">
            <a:off x="810298" y="2154464"/>
            <a:ext cx="1807224" cy="459546"/>
          </a:xfrm>
          <a:prstGeom prst="bentConnector2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5FD4B04C-2BC0-4B87-8949-092480245757}"/>
              </a:ext>
            </a:extLst>
          </p:cNvPr>
          <p:cNvCxnSpPr>
            <a:cxnSpLocks/>
            <a:stCxn id="11" idx="2"/>
            <a:endCxn id="25" idx="2"/>
          </p:cNvCxnSpPr>
          <p:nvPr/>
        </p:nvCxnSpPr>
        <p:spPr>
          <a:xfrm rot="5400000">
            <a:off x="-770175" y="3312909"/>
            <a:ext cx="4086596" cy="422029"/>
          </a:xfrm>
          <a:prstGeom prst="bentConnector4">
            <a:avLst>
              <a:gd name="adj1" fmla="val 44180"/>
              <a:gd name="adj2" fmla="val 154167"/>
            </a:avLst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951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D6FCDF-DF5E-4451-B72A-11FDA7090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109778"/>
              </p:ext>
            </p:extLst>
          </p:nvPr>
        </p:nvGraphicFramePr>
        <p:xfrm>
          <a:off x="257908" y="238075"/>
          <a:ext cx="11676184" cy="6054876"/>
        </p:xfrm>
        <a:graphic>
          <a:graphicData uri="http://schemas.openxmlformats.org/drawingml/2006/table">
            <a:tbl>
              <a:tblPr firstRow="1" firstCol="1" bandRow="1"/>
              <a:tblGrid>
                <a:gridCol w="6085043">
                  <a:extLst>
                    <a:ext uri="{9D8B030D-6E8A-4147-A177-3AD203B41FA5}">
                      <a16:colId xmlns:a16="http://schemas.microsoft.com/office/drawing/2014/main" val="353810357"/>
                    </a:ext>
                  </a:extLst>
                </a:gridCol>
                <a:gridCol w="3641483">
                  <a:extLst>
                    <a:ext uri="{9D8B030D-6E8A-4147-A177-3AD203B41FA5}">
                      <a16:colId xmlns:a16="http://schemas.microsoft.com/office/drawing/2014/main" val="4269814883"/>
                    </a:ext>
                  </a:extLst>
                </a:gridCol>
                <a:gridCol w="1949658">
                  <a:extLst>
                    <a:ext uri="{9D8B030D-6E8A-4147-A177-3AD203B41FA5}">
                      <a16:colId xmlns:a16="http://schemas.microsoft.com/office/drawing/2014/main" val="54474613"/>
                    </a:ext>
                  </a:extLst>
                </a:gridCol>
              </a:tblGrid>
              <a:tr h="43717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Evaluation Method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Remarks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390135"/>
                  </a:ext>
                </a:extLst>
              </a:tr>
              <a:tr h="589135">
                <a:tc gridSpan="3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Initial Stage</a:t>
                      </a:r>
                      <a:endParaRPr lang="en-MY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39725"/>
                  </a:ext>
                </a:extLst>
              </a:tr>
              <a:tr h="59738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Hardware Supplies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No(s) of hardware x unit costs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 Depends on vendor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 Quantity of hardware purchase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9605458"/>
                  </a:ext>
                </a:extLst>
              </a:tr>
              <a:tr h="59738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Desktops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No(s) of desktop x unit costs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 Depends on vendor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 Quantity of desktop purchase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7214614"/>
                  </a:ext>
                </a:extLst>
              </a:tr>
              <a:tr h="39527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Software supplies and purchasing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No(s) of software x unit costs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 costs of software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 years of licensing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541610"/>
                  </a:ext>
                </a:extLst>
              </a:tr>
              <a:tr h="39527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Workplace installation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 new setup of workplace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930615"/>
                  </a:ext>
                </a:extLst>
              </a:tr>
              <a:tr h="59738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Telecommunication equipment purchasing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 telephone lines, WIFI installation, television/screen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867843"/>
                  </a:ext>
                </a:extLst>
              </a:tr>
              <a:tr h="19316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Cost of management and staff dealing with procurement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No(s) of staff x monthly basis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5625918"/>
                  </a:ext>
                </a:extLst>
              </a:tr>
              <a:tr h="193166">
                <a:tc gridSpan="3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Cost of start-up personnel (BIM user)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903078"/>
                  </a:ext>
                </a:extLst>
              </a:tr>
              <a:tr h="19316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 BIM Manager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No(s) of staff x monthly basis</a:t>
                      </a:r>
                      <a:endParaRPr lang="en-MY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0408994"/>
                  </a:ext>
                </a:extLst>
              </a:tr>
              <a:tr h="19316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 BIM Coordinator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No(s) of staff x monthly basis</a:t>
                      </a:r>
                      <a:endParaRPr lang="en-MY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4463136"/>
                  </a:ext>
                </a:extLst>
              </a:tr>
              <a:tr h="19316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 BIM Modeller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6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No(s) of staff x monthly basis</a:t>
                      </a:r>
                      <a:endParaRPr lang="en-MY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517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9314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B4EB7FC-A5D2-4988-8679-C4EDFCC8EF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852626"/>
              </p:ext>
            </p:extLst>
          </p:nvPr>
        </p:nvGraphicFramePr>
        <p:xfrm>
          <a:off x="204470" y="222309"/>
          <a:ext cx="11795272" cy="5381483"/>
        </p:xfrm>
        <a:graphic>
          <a:graphicData uri="http://schemas.openxmlformats.org/drawingml/2006/table">
            <a:tbl>
              <a:tblPr firstRow="1" firstCol="1" bandRow="1"/>
              <a:tblGrid>
                <a:gridCol w="6147106">
                  <a:extLst>
                    <a:ext uri="{9D8B030D-6E8A-4147-A177-3AD203B41FA5}">
                      <a16:colId xmlns:a16="http://schemas.microsoft.com/office/drawing/2014/main" val="426716789"/>
                    </a:ext>
                  </a:extLst>
                </a:gridCol>
                <a:gridCol w="3678623">
                  <a:extLst>
                    <a:ext uri="{9D8B030D-6E8A-4147-A177-3AD203B41FA5}">
                      <a16:colId xmlns:a16="http://schemas.microsoft.com/office/drawing/2014/main" val="761074613"/>
                    </a:ext>
                  </a:extLst>
                </a:gridCol>
                <a:gridCol w="1969543">
                  <a:extLst>
                    <a:ext uri="{9D8B030D-6E8A-4147-A177-3AD203B41FA5}">
                      <a16:colId xmlns:a16="http://schemas.microsoft.com/office/drawing/2014/main" val="1793345057"/>
                    </a:ext>
                  </a:extLst>
                </a:gridCol>
              </a:tblGrid>
              <a:tr h="41834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Evaluation Method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Remarks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295925"/>
                  </a:ext>
                </a:extLst>
              </a:tr>
              <a:tr h="681712">
                <a:tc gridSpan="3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Operation Stage</a:t>
                      </a:r>
                      <a:endParaRPr lang="en-MY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588335"/>
                  </a:ext>
                </a:extLst>
              </a:tr>
              <a:tr h="85605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Consulting costs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 consult with experience BIM user/company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3796089"/>
                  </a:ext>
                </a:extLst>
              </a:tr>
              <a:tr h="85605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Cost of communications equipment installation (telephone lines, data lines, etc.)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 lump sum value for communication costs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8553368"/>
                  </a:ext>
                </a:extLst>
              </a:tr>
              <a:tr h="41834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6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Cost of personnel searches and hiring activities </a:t>
                      </a:r>
                      <a:endParaRPr lang="en-MY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658797"/>
                  </a:ext>
                </a:extLst>
              </a:tr>
              <a:tr h="418342">
                <a:tc gridSpan="3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Cost of personnel (BIM user)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180856"/>
                  </a:ext>
                </a:extLst>
              </a:tr>
              <a:tr h="41834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- BIM Manager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No(s) of staff x monthly basis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 including increments/year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7220676"/>
                  </a:ext>
                </a:extLst>
              </a:tr>
              <a:tr h="41834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 BIM Coordinator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No(s) of staff x monthly basis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5103"/>
                  </a:ext>
                </a:extLst>
              </a:tr>
              <a:tr h="47761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 BIM Modeller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No(s) of staff x monthly basis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357548"/>
                  </a:ext>
                </a:extLst>
              </a:tr>
              <a:tr h="41834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Cost for interacting with users during development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5382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386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6ED0D7C-C2B2-438D-A645-D18B22905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811197"/>
              </p:ext>
            </p:extLst>
          </p:nvPr>
        </p:nvGraphicFramePr>
        <p:xfrm>
          <a:off x="261669" y="957776"/>
          <a:ext cx="11668662" cy="3965916"/>
        </p:xfrm>
        <a:graphic>
          <a:graphicData uri="http://schemas.openxmlformats.org/drawingml/2006/table">
            <a:tbl>
              <a:tblPr firstRow="1" firstCol="1" bandRow="1"/>
              <a:tblGrid>
                <a:gridCol w="6081123">
                  <a:extLst>
                    <a:ext uri="{9D8B030D-6E8A-4147-A177-3AD203B41FA5}">
                      <a16:colId xmlns:a16="http://schemas.microsoft.com/office/drawing/2014/main" val="403542669"/>
                    </a:ext>
                  </a:extLst>
                </a:gridCol>
                <a:gridCol w="3639137">
                  <a:extLst>
                    <a:ext uri="{9D8B030D-6E8A-4147-A177-3AD203B41FA5}">
                      <a16:colId xmlns:a16="http://schemas.microsoft.com/office/drawing/2014/main" val="1602756609"/>
                    </a:ext>
                  </a:extLst>
                </a:gridCol>
                <a:gridCol w="1948402">
                  <a:extLst>
                    <a:ext uri="{9D8B030D-6E8A-4147-A177-3AD203B41FA5}">
                      <a16:colId xmlns:a16="http://schemas.microsoft.com/office/drawing/2014/main" val="182010599"/>
                    </a:ext>
                  </a:extLst>
                </a:gridCol>
              </a:tblGrid>
              <a:tr h="55916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Cost for staff training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No(s) of staff x training costs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0343689"/>
                  </a:ext>
                </a:extLst>
              </a:tr>
              <a:tr h="55916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Rental costs 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Costs per month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Office rental costs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998357"/>
                  </a:ext>
                </a:extLst>
              </a:tr>
              <a:tr h="115353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Depreciation costs on hardware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Cost of hardware x 60% depreciation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 based on 60% Depreciation Rates for Financial Year 2017-18 &amp; Assessment Year 2018-19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275380"/>
                  </a:ext>
                </a:extLst>
              </a:tr>
              <a:tr h="57573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Depreciation costs on software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Cost of software x 60% depreciation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783421"/>
                  </a:ext>
                </a:extLst>
              </a:tr>
              <a:tr h="55916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Software licensing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Cost of license x number of software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 based on annum licensing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089399"/>
                  </a:ext>
                </a:extLst>
              </a:tr>
              <a:tr h="55916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Server Upgrading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 lump sum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63282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8871F93-9268-490F-9F97-060389B55CE2}"/>
              </a:ext>
            </a:extLst>
          </p:cNvPr>
          <p:cNvSpPr txBox="1"/>
          <p:nvPr/>
        </p:nvSpPr>
        <p:spPr>
          <a:xfrm>
            <a:off x="261669" y="306504"/>
            <a:ext cx="1617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 dirty="0" err="1">
                <a:latin typeface="Arial" panose="020B0604020202020204" pitchFamily="34" charset="0"/>
                <a:cs typeface="Arial" panose="020B0604020202020204" pitchFamily="34" charset="0"/>
              </a:rPr>
              <a:t>Con’t</a:t>
            </a:r>
            <a:r>
              <a:rPr lang="en-MY" sz="2400" dirty="0">
                <a:latin typeface="Arial" panose="020B0604020202020204" pitchFamily="34" charset="0"/>
                <a:cs typeface="Arial" panose="020B0604020202020204" pitchFamily="34" charset="0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00055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1988A3B-0CF9-4BD3-8F64-74D3EDA8D0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887000"/>
              </p:ext>
            </p:extLst>
          </p:nvPr>
        </p:nvGraphicFramePr>
        <p:xfrm>
          <a:off x="373282" y="533106"/>
          <a:ext cx="11260699" cy="3944566"/>
        </p:xfrm>
        <a:graphic>
          <a:graphicData uri="http://schemas.openxmlformats.org/drawingml/2006/table">
            <a:tbl>
              <a:tblPr firstRow="1" firstCol="1" bandRow="1"/>
              <a:tblGrid>
                <a:gridCol w="5868513">
                  <a:extLst>
                    <a:ext uri="{9D8B030D-6E8A-4147-A177-3AD203B41FA5}">
                      <a16:colId xmlns:a16="http://schemas.microsoft.com/office/drawing/2014/main" val="318851537"/>
                    </a:ext>
                  </a:extLst>
                </a:gridCol>
                <a:gridCol w="3511904">
                  <a:extLst>
                    <a:ext uri="{9D8B030D-6E8A-4147-A177-3AD203B41FA5}">
                      <a16:colId xmlns:a16="http://schemas.microsoft.com/office/drawing/2014/main" val="2522210407"/>
                    </a:ext>
                  </a:extLst>
                </a:gridCol>
                <a:gridCol w="1880282">
                  <a:extLst>
                    <a:ext uri="{9D8B030D-6E8A-4147-A177-3AD203B41FA5}">
                      <a16:colId xmlns:a16="http://schemas.microsoft.com/office/drawing/2014/main" val="2548305982"/>
                    </a:ext>
                  </a:extLst>
                </a:gridCol>
              </a:tblGrid>
              <a:tr h="38129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Evaluation Method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Remarks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754072"/>
                  </a:ext>
                </a:extLst>
              </a:tr>
              <a:tr h="510953">
                <a:tc gridSpan="3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6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Maintenance Stage</a:t>
                      </a:r>
                      <a:endParaRPr lang="en-MY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876494"/>
                  </a:ext>
                </a:extLst>
              </a:tr>
              <a:tr h="51095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Workplace upgrading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 lump sum value for upgrading workplace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692685"/>
                  </a:ext>
                </a:extLst>
              </a:tr>
              <a:tr h="24969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Cost of BIM software upgrading to fit current technology and version </a:t>
                      </a:r>
                      <a:endParaRPr lang="en-MY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1398327"/>
                  </a:ext>
                </a:extLst>
              </a:tr>
              <a:tr h="51095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System maintenance costs – hardware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No(s) of hardware x Hardware maintenance costs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506208"/>
                  </a:ext>
                </a:extLst>
              </a:tr>
              <a:tr h="51095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System maintenance costs – software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No(s) of software x Software maintenance costs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120178"/>
                  </a:ext>
                </a:extLst>
              </a:tr>
              <a:tr h="51095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6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System maintenance costs – server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MY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 lump sum for server maintenance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86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442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273AA2-A8E2-408A-9353-6AE53A3F1178}"/>
              </a:ext>
            </a:extLst>
          </p:cNvPr>
          <p:cNvSpPr txBox="1"/>
          <p:nvPr/>
        </p:nvSpPr>
        <p:spPr>
          <a:xfrm>
            <a:off x="295420" y="355264"/>
            <a:ext cx="3432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3200" b="1" dirty="0">
                <a:latin typeface="Agency FB" panose="020B0503020202020204" pitchFamily="34" charset="0"/>
              </a:rPr>
              <a:t>BIM BENEFITS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AF7EC8-BF90-491A-B41C-E432B96121F1}"/>
              </a:ext>
            </a:extLst>
          </p:cNvPr>
          <p:cNvSpPr txBox="1"/>
          <p:nvPr/>
        </p:nvSpPr>
        <p:spPr>
          <a:xfrm>
            <a:off x="295420" y="1266092"/>
            <a:ext cx="11535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Please fill in the rank in Google Forms.</a:t>
            </a:r>
          </a:p>
          <a:p>
            <a:endParaRPr lang="en-MY" dirty="0"/>
          </a:p>
          <a:p>
            <a:r>
              <a:rPr lang="en-MY" dirty="0"/>
              <a:t>https://docs.google.com/forms/d/e/1FAIpQLSdOJQfY0NwvIXA7oe2raCRGxkq_JZe6KkX3rYhkugqsz_LtEQ/viewform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5AE41A3-3F1C-4430-8203-58DF9EEC0F61}"/>
              </a:ext>
            </a:extLst>
          </p:cNvPr>
          <p:cNvSpPr/>
          <p:nvPr/>
        </p:nvSpPr>
        <p:spPr>
          <a:xfrm>
            <a:off x="295420" y="2902589"/>
            <a:ext cx="1308296" cy="1364566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800" dirty="0">
                <a:solidFill>
                  <a:schemeClr val="tx1"/>
                </a:solidFill>
                <a:latin typeface="Agency FB" panose="020B0503020202020204" pitchFamily="34" charset="0"/>
              </a:rPr>
              <a:t>Time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EBE315-76F7-41FE-9789-F7A046E732B5}"/>
              </a:ext>
            </a:extLst>
          </p:cNvPr>
          <p:cNvSpPr txBox="1"/>
          <p:nvPr/>
        </p:nvSpPr>
        <p:spPr>
          <a:xfrm>
            <a:off x="2011678" y="2420997"/>
            <a:ext cx="93081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/>
              <a:t>Possibility of all parties to perform checks directly on the 3D model, which can shorten the lead times				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BIM reduces the abstraction and integrates the multiple disciplines, including design and documentation				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Accelerate the project design faster than conventional process		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Feasibility study and conceptual design benefits which include enhanced processes and reduction in unnecessary time required					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The time needed to change plans can be potentially reduced and the value of space could be improved by optimization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698696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589</Words>
  <Application>Microsoft Office PowerPoint</Application>
  <PresentationFormat>Widescreen</PresentationFormat>
  <Paragraphs>180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Faedzwan Abdul Rahman</dc:creator>
  <cp:lastModifiedBy>Mohammad Faedzwan Abdul Rahman</cp:lastModifiedBy>
  <cp:revision>22</cp:revision>
  <dcterms:created xsi:type="dcterms:W3CDTF">2018-12-11T16:35:43Z</dcterms:created>
  <dcterms:modified xsi:type="dcterms:W3CDTF">2018-12-12T01:42:57Z</dcterms:modified>
</cp:coreProperties>
</file>