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7" r:id="rId2"/>
    <p:sldId id="298" r:id="rId3"/>
    <p:sldId id="299"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347" r:id="rId52"/>
    <p:sldId id="348" r:id="rId53"/>
    <p:sldId id="349" r:id="rId54"/>
    <p:sldId id="350" r:id="rId55"/>
    <p:sldId id="351" r:id="rId56"/>
    <p:sldId id="352" r:id="rId57"/>
    <p:sldId id="353" r:id="rId58"/>
    <p:sldId id="354" r:id="rId59"/>
    <p:sldId id="355" r:id="rId60"/>
    <p:sldId id="356" r:id="rId61"/>
    <p:sldId id="357" r:id="rId62"/>
    <p:sldId id="358" r:id="rId63"/>
    <p:sldId id="359" r:id="rId64"/>
    <p:sldId id="360" r:id="rId65"/>
  </p:sldIdLst>
  <p:sldSz cx="6858000" cy="9906000" type="A4"/>
  <p:notesSz cx="7943850" cy="114236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guide id="3" pos="26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356A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23" autoAdjust="0"/>
    <p:restoredTop sz="94660"/>
  </p:normalViewPr>
  <p:slideViewPr>
    <p:cSldViewPr snapToGrid="0" showGuides="1">
      <p:cViewPr varScale="1">
        <p:scale>
          <a:sx n="49" d="100"/>
          <a:sy n="49" d="100"/>
        </p:scale>
        <p:origin x="2064" y="48"/>
      </p:cViewPr>
      <p:guideLst>
        <p:guide orient="horz" pos="3120"/>
        <p:guide pos="2160"/>
        <p:guide pos="2614"/>
      </p:guideLst>
    </p:cSldViewPr>
  </p:slideViewPr>
  <p:notesTextViewPr>
    <p:cViewPr>
      <p:scale>
        <a:sx n="1" d="1"/>
        <a:sy n="1" d="1"/>
      </p:scale>
      <p:origin x="0" y="0"/>
    </p:cViewPr>
  </p:notesTextViewPr>
  <p:sorterViewPr>
    <p:cViewPr>
      <p:scale>
        <a:sx n="66" d="100"/>
        <a:sy n="66" d="100"/>
      </p:scale>
      <p:origin x="0" y="-1618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2"/>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883" indent="0" algn="ctr">
              <a:buNone/>
              <a:defRPr sz="1500"/>
            </a:lvl2pPr>
            <a:lvl3pPr marL="685766" indent="0" algn="ctr">
              <a:buNone/>
              <a:defRPr sz="1350"/>
            </a:lvl3pPr>
            <a:lvl4pPr marL="1028648" indent="0" algn="ctr">
              <a:buNone/>
              <a:defRPr sz="1200"/>
            </a:lvl4pPr>
            <a:lvl5pPr marL="1371531" indent="0" algn="ctr">
              <a:buNone/>
              <a:defRPr sz="1200"/>
            </a:lvl5pPr>
            <a:lvl6pPr marL="1714414" indent="0" algn="ctr">
              <a:buNone/>
              <a:defRPr sz="1200"/>
            </a:lvl6pPr>
            <a:lvl7pPr marL="2057297" indent="0" algn="ctr">
              <a:buNone/>
              <a:defRPr sz="1200"/>
            </a:lvl7pPr>
            <a:lvl8pPr marL="2400179" indent="0" algn="ctr">
              <a:buNone/>
              <a:defRPr sz="1200"/>
            </a:lvl8pPr>
            <a:lvl9pPr marL="2743062"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25/12/2018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90479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25/12/2018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784319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4"/>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4"/>
            <a:ext cx="4350544" cy="839487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25/12/2018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8387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25/12/2018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362412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8"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8" y="6629227"/>
            <a:ext cx="5915025" cy="2166937"/>
          </a:xfrm>
        </p:spPr>
        <p:txBody>
          <a:bodyPr/>
          <a:lstStyle>
            <a:lvl1pPr marL="0" indent="0">
              <a:buNone/>
              <a:defRPr sz="1800">
                <a:solidFill>
                  <a:schemeClr val="tx1"/>
                </a:solidFill>
              </a:defRPr>
            </a:lvl1pPr>
            <a:lvl2pPr marL="342883" indent="0">
              <a:buNone/>
              <a:defRPr sz="1500">
                <a:solidFill>
                  <a:schemeClr val="tx1">
                    <a:tint val="75000"/>
                  </a:schemeClr>
                </a:solidFill>
              </a:defRPr>
            </a:lvl2pPr>
            <a:lvl3pPr marL="685766" indent="0">
              <a:buNone/>
              <a:defRPr sz="1350">
                <a:solidFill>
                  <a:schemeClr val="tx1">
                    <a:tint val="75000"/>
                  </a:schemeClr>
                </a:solidFill>
              </a:defRPr>
            </a:lvl3pPr>
            <a:lvl4pPr marL="1028648" indent="0">
              <a:buNone/>
              <a:defRPr sz="1200">
                <a:solidFill>
                  <a:schemeClr val="tx1">
                    <a:tint val="75000"/>
                  </a:schemeClr>
                </a:solidFill>
              </a:defRPr>
            </a:lvl4pPr>
            <a:lvl5pPr marL="1371531" indent="0">
              <a:buNone/>
              <a:defRPr sz="1200">
                <a:solidFill>
                  <a:schemeClr val="tx1">
                    <a:tint val="75000"/>
                  </a:schemeClr>
                </a:solidFill>
              </a:defRPr>
            </a:lvl5pPr>
            <a:lvl6pPr marL="1714414" indent="0">
              <a:buNone/>
              <a:defRPr sz="1200">
                <a:solidFill>
                  <a:schemeClr val="tx1">
                    <a:tint val="75000"/>
                  </a:schemeClr>
                </a:solidFill>
              </a:defRPr>
            </a:lvl6pPr>
            <a:lvl7pPr marL="2057297" indent="0">
              <a:buNone/>
              <a:defRPr sz="1200">
                <a:solidFill>
                  <a:schemeClr val="tx1">
                    <a:tint val="75000"/>
                  </a:schemeClr>
                </a:solidFill>
              </a:defRPr>
            </a:lvl7pPr>
            <a:lvl8pPr marL="2400179" indent="0">
              <a:buNone/>
              <a:defRPr sz="1200">
                <a:solidFill>
                  <a:schemeClr val="tx1">
                    <a:tint val="75000"/>
                  </a:schemeClr>
                </a:solidFill>
              </a:defRPr>
            </a:lvl8pPr>
            <a:lvl9pPr marL="2743062"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CADDCD-F0B0-4023-B01F-2161B4D109FB}" type="datetimeFigureOut">
              <a:rPr lang="ms-MY" smtClean="0"/>
              <a:pPr/>
              <a:t>25/12/2018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37269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CADDCD-F0B0-4023-B01F-2161B4D109FB}" type="datetimeFigureOut">
              <a:rPr lang="ms-MY" smtClean="0"/>
              <a:pPr/>
              <a:t>25/12/2018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7268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3"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8"/>
            <a:ext cx="2901255" cy="1190095"/>
          </a:xfrm>
        </p:spPr>
        <p:txBody>
          <a:bodyPr anchor="b"/>
          <a:lstStyle>
            <a:lvl1pPr marL="0" indent="0">
              <a:buNone/>
              <a:defRPr sz="1800" b="1"/>
            </a:lvl1pPr>
            <a:lvl2pPr marL="342883" indent="0">
              <a:buNone/>
              <a:defRPr sz="1500" b="1"/>
            </a:lvl2pPr>
            <a:lvl3pPr marL="685766" indent="0">
              <a:buNone/>
              <a:defRPr sz="1350" b="1"/>
            </a:lvl3pPr>
            <a:lvl4pPr marL="1028648" indent="0">
              <a:buNone/>
              <a:defRPr sz="1200" b="1"/>
            </a:lvl4pPr>
            <a:lvl5pPr marL="1371531" indent="0">
              <a:buNone/>
              <a:defRPr sz="1200" b="1"/>
            </a:lvl5pPr>
            <a:lvl6pPr marL="1714414" indent="0">
              <a:buNone/>
              <a:defRPr sz="1200" b="1"/>
            </a:lvl6pPr>
            <a:lvl7pPr marL="2057297" indent="0">
              <a:buNone/>
              <a:defRPr sz="1200" b="1"/>
            </a:lvl7pPr>
            <a:lvl8pPr marL="2400179" indent="0">
              <a:buNone/>
              <a:defRPr sz="1200" b="1"/>
            </a:lvl8pPr>
            <a:lvl9pPr marL="2743062"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618443"/>
            <a:ext cx="2901255"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5" y="2428348"/>
            <a:ext cx="2915543" cy="1190095"/>
          </a:xfrm>
        </p:spPr>
        <p:txBody>
          <a:bodyPr anchor="b"/>
          <a:lstStyle>
            <a:lvl1pPr marL="0" indent="0">
              <a:buNone/>
              <a:defRPr sz="1800" b="1"/>
            </a:lvl1pPr>
            <a:lvl2pPr marL="342883" indent="0">
              <a:buNone/>
              <a:defRPr sz="1500" b="1"/>
            </a:lvl2pPr>
            <a:lvl3pPr marL="685766" indent="0">
              <a:buNone/>
              <a:defRPr sz="1350" b="1"/>
            </a:lvl3pPr>
            <a:lvl4pPr marL="1028648" indent="0">
              <a:buNone/>
              <a:defRPr sz="1200" b="1"/>
            </a:lvl4pPr>
            <a:lvl5pPr marL="1371531" indent="0">
              <a:buNone/>
              <a:defRPr sz="1200" b="1"/>
            </a:lvl5pPr>
            <a:lvl6pPr marL="1714414" indent="0">
              <a:buNone/>
              <a:defRPr sz="1200" b="1"/>
            </a:lvl6pPr>
            <a:lvl7pPr marL="2057297" indent="0">
              <a:buNone/>
              <a:defRPr sz="1200" b="1"/>
            </a:lvl7pPr>
            <a:lvl8pPr marL="2400179" indent="0">
              <a:buNone/>
              <a:defRPr sz="1200" b="1"/>
            </a:lvl8pPr>
            <a:lvl9pPr marL="2743062"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5" y="3618443"/>
            <a:ext cx="2915543"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CADDCD-F0B0-4023-B01F-2161B4D109FB}" type="datetimeFigureOut">
              <a:rPr lang="ms-MY" smtClean="0"/>
              <a:pPr/>
              <a:t>25/12/2018</a:t>
            </a:fld>
            <a:endParaRPr lang="ms-MY"/>
          </a:p>
        </p:txBody>
      </p:sp>
      <p:sp>
        <p:nvSpPr>
          <p:cNvPr id="8" name="Footer Placeholder 7"/>
          <p:cNvSpPr>
            <a:spLocks noGrp="1"/>
          </p:cNvSpPr>
          <p:nvPr>
            <p:ph type="ftr" sz="quarter" idx="11"/>
          </p:nvPr>
        </p:nvSpPr>
        <p:spPr/>
        <p:txBody>
          <a:bodyPr/>
          <a:lstStyle/>
          <a:p>
            <a:endParaRPr lang="ms-MY"/>
          </a:p>
        </p:txBody>
      </p:sp>
      <p:sp>
        <p:nvSpPr>
          <p:cNvPr id="9" name="Slide Number Placeholder 8"/>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2811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CADDCD-F0B0-4023-B01F-2161B4D109FB}" type="datetimeFigureOut">
              <a:rPr lang="ms-MY" smtClean="0"/>
              <a:pPr/>
              <a:t>25/12/2018</a:t>
            </a:fld>
            <a:endParaRPr lang="ms-MY"/>
          </a:p>
        </p:txBody>
      </p:sp>
      <p:sp>
        <p:nvSpPr>
          <p:cNvPr id="4" name="Footer Placeholder 3"/>
          <p:cNvSpPr>
            <a:spLocks noGrp="1"/>
          </p:cNvSpPr>
          <p:nvPr>
            <p:ph type="ftr" sz="quarter" idx="11"/>
          </p:nvPr>
        </p:nvSpPr>
        <p:spPr/>
        <p:txBody>
          <a:bodyPr/>
          <a:lstStyle/>
          <a:p>
            <a:endParaRPr lang="ms-MY"/>
          </a:p>
        </p:txBody>
      </p:sp>
      <p:sp>
        <p:nvSpPr>
          <p:cNvPr id="5" name="Slide Number Placeholder 4"/>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296048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ADDCD-F0B0-4023-B01F-2161B4D109FB}" type="datetimeFigureOut">
              <a:rPr lang="ms-MY" smtClean="0"/>
              <a:pPr/>
              <a:t>25/12/2018</a:t>
            </a:fld>
            <a:endParaRPr lang="ms-MY"/>
          </a:p>
        </p:txBody>
      </p:sp>
      <p:sp>
        <p:nvSpPr>
          <p:cNvPr id="3" name="Footer Placeholder 2"/>
          <p:cNvSpPr>
            <a:spLocks noGrp="1"/>
          </p:cNvSpPr>
          <p:nvPr>
            <p:ph type="ftr" sz="quarter" idx="11"/>
          </p:nvPr>
        </p:nvSpPr>
        <p:spPr/>
        <p:txBody>
          <a:bodyPr/>
          <a:lstStyle/>
          <a:p>
            <a:endParaRPr lang="ms-MY"/>
          </a:p>
        </p:txBody>
      </p:sp>
      <p:sp>
        <p:nvSpPr>
          <p:cNvPr id="4" name="Slide Number Placeholder 3"/>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374708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5"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883" indent="0">
              <a:buNone/>
              <a:defRPr sz="1050"/>
            </a:lvl2pPr>
            <a:lvl3pPr marL="685766" indent="0">
              <a:buNone/>
              <a:defRPr sz="900"/>
            </a:lvl3pPr>
            <a:lvl4pPr marL="1028648" indent="0">
              <a:buNone/>
              <a:defRPr sz="750"/>
            </a:lvl4pPr>
            <a:lvl5pPr marL="1371531" indent="0">
              <a:buNone/>
              <a:defRPr sz="750"/>
            </a:lvl5pPr>
            <a:lvl6pPr marL="1714414" indent="0">
              <a:buNone/>
              <a:defRPr sz="750"/>
            </a:lvl6pPr>
            <a:lvl7pPr marL="2057297" indent="0">
              <a:buNone/>
              <a:defRPr sz="750"/>
            </a:lvl7pPr>
            <a:lvl8pPr marL="2400179" indent="0">
              <a:buNone/>
              <a:defRPr sz="750"/>
            </a:lvl8pPr>
            <a:lvl9pPr marL="2743062"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ACADDCD-F0B0-4023-B01F-2161B4D109FB}" type="datetimeFigureOut">
              <a:rPr lang="ms-MY" smtClean="0"/>
              <a:pPr/>
              <a:t>25/12/2018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66703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5" y="1426283"/>
            <a:ext cx="3471863" cy="7039681"/>
          </a:xfrm>
        </p:spPr>
        <p:txBody>
          <a:bodyPr anchor="t"/>
          <a:lstStyle>
            <a:lvl1pPr marL="0" indent="0">
              <a:buNone/>
              <a:defRPr sz="2400"/>
            </a:lvl1pPr>
            <a:lvl2pPr marL="342883" indent="0">
              <a:buNone/>
              <a:defRPr sz="2100"/>
            </a:lvl2pPr>
            <a:lvl3pPr marL="685766" indent="0">
              <a:buNone/>
              <a:defRPr sz="1800"/>
            </a:lvl3pPr>
            <a:lvl4pPr marL="1028648" indent="0">
              <a:buNone/>
              <a:defRPr sz="1500"/>
            </a:lvl4pPr>
            <a:lvl5pPr marL="1371531" indent="0">
              <a:buNone/>
              <a:defRPr sz="1500"/>
            </a:lvl5pPr>
            <a:lvl6pPr marL="1714414" indent="0">
              <a:buNone/>
              <a:defRPr sz="1500"/>
            </a:lvl6pPr>
            <a:lvl7pPr marL="2057297" indent="0">
              <a:buNone/>
              <a:defRPr sz="1500"/>
            </a:lvl7pPr>
            <a:lvl8pPr marL="2400179" indent="0">
              <a:buNone/>
              <a:defRPr sz="1500"/>
            </a:lvl8pPr>
            <a:lvl9pPr marL="2743062"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883" indent="0">
              <a:buNone/>
              <a:defRPr sz="1050"/>
            </a:lvl2pPr>
            <a:lvl3pPr marL="685766" indent="0">
              <a:buNone/>
              <a:defRPr sz="900"/>
            </a:lvl3pPr>
            <a:lvl4pPr marL="1028648" indent="0">
              <a:buNone/>
              <a:defRPr sz="750"/>
            </a:lvl4pPr>
            <a:lvl5pPr marL="1371531" indent="0">
              <a:buNone/>
              <a:defRPr sz="750"/>
            </a:lvl5pPr>
            <a:lvl6pPr marL="1714414" indent="0">
              <a:buNone/>
              <a:defRPr sz="750"/>
            </a:lvl6pPr>
            <a:lvl7pPr marL="2057297" indent="0">
              <a:buNone/>
              <a:defRPr sz="750"/>
            </a:lvl7pPr>
            <a:lvl8pPr marL="2400179" indent="0">
              <a:buNone/>
              <a:defRPr sz="750"/>
            </a:lvl8pPr>
            <a:lvl9pPr marL="2743062"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ACADDCD-F0B0-4023-B01F-2161B4D109FB}" type="datetimeFigureOut">
              <a:rPr lang="ms-MY" smtClean="0"/>
              <a:pPr/>
              <a:t>25/12/2018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97764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90"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90" y="2637014"/>
            <a:ext cx="5915025" cy="628526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8"/>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ACADDCD-F0B0-4023-B01F-2161B4D109FB}" type="datetimeFigureOut">
              <a:rPr lang="ms-MY" smtClean="0"/>
              <a:pPr/>
              <a:t>25/12/2018</a:t>
            </a:fld>
            <a:endParaRPr lang="ms-MY"/>
          </a:p>
        </p:txBody>
      </p:sp>
      <p:sp>
        <p:nvSpPr>
          <p:cNvPr id="5" name="Footer Placeholder 4"/>
          <p:cNvSpPr>
            <a:spLocks noGrp="1"/>
          </p:cNvSpPr>
          <p:nvPr>
            <p:ph type="ftr" sz="quarter" idx="3"/>
          </p:nvPr>
        </p:nvSpPr>
        <p:spPr>
          <a:xfrm>
            <a:off x="2271715" y="9181398"/>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ms-MY"/>
          </a:p>
        </p:txBody>
      </p:sp>
      <p:sp>
        <p:nvSpPr>
          <p:cNvPr id="6" name="Slide Number Placeholder 5"/>
          <p:cNvSpPr>
            <a:spLocks noGrp="1"/>
          </p:cNvSpPr>
          <p:nvPr>
            <p:ph type="sldNum" sz="quarter" idx="4"/>
          </p:nvPr>
        </p:nvSpPr>
        <p:spPr>
          <a:xfrm>
            <a:off x="4843463" y="9181398"/>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EB9B8DE-906F-438B-A45B-5C9B1DA7FB74}" type="slidenum">
              <a:rPr lang="ms-MY" smtClean="0"/>
              <a:pPr/>
              <a:t>‹#›</a:t>
            </a:fld>
            <a:endParaRPr lang="ms-MY"/>
          </a:p>
        </p:txBody>
      </p:sp>
    </p:spTree>
    <p:extLst>
      <p:ext uri="{BB962C8B-B14F-4D97-AF65-F5344CB8AC3E}">
        <p14:creationId xmlns:p14="http://schemas.microsoft.com/office/powerpoint/2010/main" val="14471311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76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3"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1"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3"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8" algn="l" defTabSz="685766" rtl="0" eaLnBrk="1" latinLnBrk="0" hangingPunct="1">
        <a:defRPr sz="1350" kern="1200">
          <a:solidFill>
            <a:schemeClr val="tx1"/>
          </a:solidFill>
          <a:latin typeface="+mn-lt"/>
          <a:ea typeface="+mn-ea"/>
          <a:cs typeface="+mn-cs"/>
        </a:defRPr>
      </a:lvl4pPr>
      <a:lvl5pPr marL="1371531" algn="l" defTabSz="685766" rtl="0" eaLnBrk="1" latinLnBrk="0" hangingPunct="1">
        <a:defRPr sz="1350" kern="1200">
          <a:solidFill>
            <a:schemeClr val="tx1"/>
          </a:solidFill>
          <a:latin typeface="+mn-lt"/>
          <a:ea typeface="+mn-ea"/>
          <a:cs typeface="+mn-cs"/>
        </a:defRPr>
      </a:lvl5pPr>
      <a:lvl6pPr marL="1714414"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79" algn="l" defTabSz="685766" rtl="0" eaLnBrk="1" latinLnBrk="0" hangingPunct="1">
        <a:defRPr sz="1350" kern="1200">
          <a:solidFill>
            <a:schemeClr val="tx1"/>
          </a:solidFill>
          <a:latin typeface="+mn-lt"/>
          <a:ea typeface="+mn-ea"/>
          <a:cs typeface="+mn-cs"/>
        </a:defRPr>
      </a:lvl8pPr>
      <a:lvl9pPr marL="2743062"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www.mybimcentre.com.my/product-category/training/bim-module-training/"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hyperlink" Target="https://www.mybimcentre.com.my/knowledge-base/"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http://www.mybimcentre.com.my/"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hyperlink" Target="http://www.mybimcentre.com.my/"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hyperlink" Target="http://www.cidb.gov.my/index.php/my/maklumat-pembinaan/statistik-industri-pembinaan/buletin-statistik-pembinaan-suku-tahunan" TargetMode="Externa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hyperlink" Target="http://www.cidb.gov.my/index.php/my/bidang-utama/ekonomi-pembinaan/penerbitan-statistik-dan-permintaan-pembinaan" TargetMode="Externa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80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solidFill>
                            <a:srgbClr val="000000"/>
                          </a:solidFill>
                          <a:latin typeface="Tw Cen MT" pitchFamily="34" charset="0"/>
                          <a:cs typeface="Arial" panose="020B0604020202020204" pitchFamily="34" charset="0"/>
                        </a:rPr>
                        <a:t>Sustainability assessment on 2 pilot projects using CEEQUAL identified </a:t>
                      </a:r>
                    </a:p>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pPr>
                      <a:r>
                        <a:rPr lang="en-US" sz="900" dirty="0">
                          <a:solidFill>
                            <a:srgbClr val="000000"/>
                          </a:solidFill>
                          <a:latin typeface="Tw Cen MT" pitchFamily="34" charset="0"/>
                          <a:cs typeface="Arial" panose="020B0604020202020204" pitchFamily="34" charset="0"/>
                        </a:rPr>
                        <a:t>Sustainability assessment on 2 pilot projects using CEEQUAL completed</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eaLnBrk="1" fontAlgn="auto" hangingPunct="1">
                        <a:lnSpc>
                          <a:spcPct val="100000"/>
                        </a:lnSpc>
                        <a:spcBef>
                          <a:spcPts val="0"/>
                        </a:spcBef>
                        <a:spcAft>
                          <a:spcPts val="0"/>
                        </a:spcAft>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401881" cy="1179643"/>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MY" sz="1000" b="0" kern="1200" dirty="0">
                          <a:solidFill>
                            <a:schemeClr val="tx1"/>
                          </a:solidFill>
                          <a:latin typeface="Tw Cen MT" panose="020B0602020104020603" pitchFamily="34" charset="0"/>
                          <a:ea typeface="+mn-ea"/>
                          <a:cs typeface="+mn-cs"/>
                        </a:rPr>
                        <a:t>2 Projects piloted for infrastructure sustainability rating using CEEQUAL by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E1- Drive innovation in sustainable construction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E1-030</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a:t>
            </a:r>
            <a:r>
              <a:rPr lang="en-US" sz="900" b="1">
                <a:solidFill>
                  <a:schemeClr val="bg1"/>
                </a:solidFill>
                <a:latin typeface="Tw Cen MT" panose="020B0602020104020603" pitchFamily="34" charset="0"/>
              </a:rPr>
              <a:t>UNTIL </a:t>
            </a:r>
            <a:r>
              <a:rPr lang="en-US" sz="900" b="1" smtClean="0">
                <a:solidFill>
                  <a:schemeClr val="bg1"/>
                </a:solidFill>
                <a:latin typeface="Tw Cen MT" panose="020B0602020104020603" pitchFamily="34" charset="0"/>
              </a:rPr>
              <a:t>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
        <p:nvSpPr>
          <p:cNvPr id="12" name="TextBox 11"/>
          <p:cNvSpPr txBox="1"/>
          <p:nvPr/>
        </p:nvSpPr>
        <p:spPr>
          <a:xfrm>
            <a:off x="1" y="4567748"/>
            <a:ext cx="6762750" cy="3631763"/>
          </a:xfrm>
          <a:prstGeom prst="rect">
            <a:avLst/>
          </a:prstGeom>
          <a:noFill/>
        </p:spPr>
        <p:txBody>
          <a:bodyPr wrap="square" rtlCol="0">
            <a:spAutoFit/>
          </a:bodyPr>
          <a:lstStyle/>
          <a:p>
            <a:pPr algn="just"/>
            <a:r>
              <a:rPr lang="en-MY" sz="1000" dirty="0">
                <a:latin typeface="Tw Cen MT" panose="020B0602020104020603" pitchFamily="34" charset="0"/>
              </a:rPr>
              <a:t>This KPI is under the purview of IWG6.</a:t>
            </a: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CEEQUAL </a:t>
            </a:r>
            <a:r>
              <a:rPr lang="en-MY" sz="1000" dirty="0">
                <a:latin typeface="Tw Cen MT" panose="020B0602020104020603" pitchFamily="34" charset="0"/>
              </a:rPr>
              <a:t>(Civil Engineering Environmental Quality Assessment &amp; Award Scheme</a:t>
            </a:r>
            <a:r>
              <a:rPr lang="en-MY" sz="1000" dirty="0" smtClean="0">
                <a:latin typeface="Tw Cen MT" panose="020B0602020104020603" pitchFamily="34" charset="0"/>
              </a:rPr>
              <a:t>), ENVISION and </a:t>
            </a:r>
            <a:r>
              <a:rPr lang="en-MY" sz="1000" dirty="0">
                <a:latin typeface="Tw Cen MT" panose="020B0602020104020603" pitchFamily="34" charset="0"/>
              </a:rPr>
              <a:t>other infrastructure sustainability rating tools were benchmarked by USM from </a:t>
            </a:r>
            <a:r>
              <a:rPr lang="en-MY" sz="1000" dirty="0" smtClean="0">
                <a:latin typeface="Tw Cen MT" panose="020B0602020104020603" pitchFamily="34" charset="0"/>
              </a:rPr>
              <a:t>Feb </a:t>
            </a:r>
            <a:r>
              <a:rPr lang="en-MY" sz="1000" dirty="0">
                <a:latin typeface="Tw Cen MT" panose="020B0602020104020603" pitchFamily="34" charset="0"/>
              </a:rPr>
              <a:t>– May 2016 to analyse the benefits, cost comparison and suitability of the tools to be used in the Malaysian construction industry. The objective of this study </a:t>
            </a:r>
            <a:r>
              <a:rPr lang="en-MY" sz="1000" dirty="0" smtClean="0">
                <a:latin typeface="Tw Cen MT" panose="020B0602020104020603" pitchFamily="34" charset="0"/>
              </a:rPr>
              <a:t>are:</a:t>
            </a:r>
            <a:endParaRPr lang="en-MY" sz="1000" dirty="0">
              <a:latin typeface="Tw Cen MT" panose="020B0602020104020603" pitchFamily="34" charset="0"/>
            </a:endParaRPr>
          </a:p>
          <a:p>
            <a:pPr algn="just"/>
            <a:endParaRPr lang="en-MY" sz="1000" dirty="0">
              <a:latin typeface="Tw Cen MT" panose="020B0602020104020603" pitchFamily="34" charset="0"/>
            </a:endParaRPr>
          </a:p>
          <a:p>
            <a:pPr marL="228600" indent="-228600" algn="just">
              <a:buFont typeface="+mj-lt"/>
              <a:buAutoNum type="arabicParenR"/>
            </a:pPr>
            <a:r>
              <a:rPr lang="en-MY" sz="1000" dirty="0">
                <a:latin typeface="Tw Cen MT" panose="020B0602020104020603" pitchFamily="34" charset="0"/>
              </a:rPr>
              <a:t>Benchmark available sustainable infrastructure rating tools worldwide.</a:t>
            </a:r>
          </a:p>
          <a:p>
            <a:pPr marL="228600" indent="-228600" algn="just">
              <a:buFont typeface="+mj-lt"/>
              <a:buAutoNum type="arabicParenR"/>
            </a:pPr>
            <a:r>
              <a:rPr lang="en-MY" sz="1000" dirty="0">
                <a:latin typeface="Tw Cen MT" panose="020B0602020104020603" pitchFamily="34" charset="0"/>
              </a:rPr>
              <a:t>Benchmark and compare selected available sustainable infrastructure rating tools worldwide.</a:t>
            </a:r>
          </a:p>
          <a:p>
            <a:pPr marL="228600" indent="-228600" algn="just">
              <a:buFont typeface="+mj-lt"/>
              <a:buAutoNum type="arabicParenR"/>
            </a:pPr>
            <a:r>
              <a:rPr lang="en-MY" sz="1000" dirty="0">
                <a:latin typeface="Tw Cen MT" panose="020B0602020104020603" pitchFamily="34" charset="0"/>
              </a:rPr>
              <a:t>Categorise strengths and weaknesses of sustainable infrastructure rating tools assessed.</a:t>
            </a:r>
          </a:p>
          <a:p>
            <a:pPr algn="just"/>
            <a:endParaRPr lang="en-MY" sz="1000" dirty="0" smtClean="0">
              <a:latin typeface="Tw Cen MT" panose="020B0602020104020603" pitchFamily="34" charset="0"/>
            </a:endParaRPr>
          </a:p>
          <a:p>
            <a:pPr algn="just"/>
            <a:r>
              <a:rPr lang="en-MY" sz="1000" dirty="0">
                <a:latin typeface="Tw Cen MT" panose="020B0602020104020603" pitchFamily="34" charset="0"/>
              </a:rPr>
              <a:t>After conducting the study, CEEQUAL </a:t>
            </a:r>
            <a:r>
              <a:rPr lang="en-MY" sz="1000" dirty="0" smtClean="0">
                <a:latin typeface="Tw Cen MT" panose="020B0602020104020603" pitchFamily="34" charset="0"/>
              </a:rPr>
              <a:t>was </a:t>
            </a:r>
            <a:r>
              <a:rPr lang="en-MY" sz="1000" dirty="0">
                <a:latin typeface="Tw Cen MT" panose="020B0602020104020603" pitchFamily="34" charset="0"/>
              </a:rPr>
              <a:t>chosen as fundamental towards </a:t>
            </a:r>
            <a:r>
              <a:rPr lang="en-MY" sz="1000" dirty="0" smtClean="0">
                <a:latin typeface="Tw Cen MT" panose="020B0602020104020603" pitchFamily="34" charset="0"/>
              </a:rPr>
              <a:t>the development </a:t>
            </a:r>
            <a:r>
              <a:rPr lang="en-MY" sz="1000" dirty="0">
                <a:latin typeface="Tw Cen MT" panose="020B0602020104020603" pitchFamily="34" charset="0"/>
              </a:rPr>
              <a:t>of Malaysia Infrastructure Sustainable Rating Tool based on its broad applicability and adoptability in the global perspective.</a:t>
            </a: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These two </a:t>
            </a:r>
            <a:r>
              <a:rPr lang="en-MY" sz="1000" dirty="0">
                <a:latin typeface="Tw Cen MT" panose="020B0602020104020603" pitchFamily="34" charset="0"/>
              </a:rPr>
              <a:t>(2) pilot infrastructure sustainability assessments </a:t>
            </a:r>
            <a:r>
              <a:rPr lang="en-MY" sz="1000" dirty="0" smtClean="0">
                <a:latin typeface="Tw Cen MT" panose="020B0602020104020603" pitchFamily="34" charset="0"/>
              </a:rPr>
              <a:t>were </a:t>
            </a:r>
            <a:r>
              <a:rPr lang="en-MY" sz="1000" dirty="0">
                <a:latin typeface="Tw Cen MT" panose="020B0602020104020603" pitchFamily="34" charset="0"/>
              </a:rPr>
              <a:t>performed to test the suitability of CEEQUAL in </a:t>
            </a:r>
            <a:r>
              <a:rPr lang="en-MY" sz="1000" dirty="0" smtClean="0">
                <a:latin typeface="Tw Cen MT" panose="020B0602020104020603" pitchFamily="34" charset="0"/>
              </a:rPr>
              <a:t>Malaysia </a:t>
            </a:r>
            <a:r>
              <a:rPr lang="en-MY" sz="1000" dirty="0">
                <a:latin typeface="Tw Cen MT" panose="020B0602020104020603" pitchFamily="34" charset="0"/>
              </a:rPr>
              <a:t>:</a:t>
            </a:r>
          </a:p>
          <a:p>
            <a:pPr marL="228600" indent="-228600" algn="just">
              <a:buAutoNum type="arabicParenR"/>
            </a:pPr>
            <a:r>
              <a:rPr lang="en-MY" sz="1000" dirty="0">
                <a:latin typeface="Tw Cen MT" panose="020B0602020104020603" pitchFamily="34" charset="0"/>
              </a:rPr>
              <a:t>West Coast Expressway (WCE) Section 4 by IJM Construction</a:t>
            </a:r>
          </a:p>
          <a:p>
            <a:pPr marL="228600" indent="-228600" algn="just">
              <a:buAutoNum type="arabicParenR"/>
            </a:pPr>
            <a:r>
              <a:rPr lang="en-MY" sz="1000" dirty="0">
                <a:latin typeface="Tw Cen MT" panose="020B0602020104020603" pitchFamily="34" charset="0"/>
              </a:rPr>
              <a:t>DUKE Phase 3 by </a:t>
            </a:r>
            <a:r>
              <a:rPr lang="en-MY" sz="1000" dirty="0" err="1">
                <a:latin typeface="Tw Cen MT" panose="020B0602020104020603" pitchFamily="34" charset="0"/>
              </a:rPr>
              <a:t>Ekovest</a:t>
            </a:r>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r>
              <a:rPr lang="en-MY" sz="1000" dirty="0">
                <a:latin typeface="Tw Cen MT" panose="020B0602020104020603" pitchFamily="34" charset="0"/>
              </a:rPr>
              <a:t>IWG6 Meeting No.3 on 26 May 2017 approved the assessment report that concluded CEEQUAL is suitable for the development of the Malaysia sustainable infrastructure rating tool.</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The infrastructure sustainability </a:t>
            </a:r>
            <a:r>
              <a:rPr lang="en-MY" sz="1000" dirty="0" smtClean="0">
                <a:latin typeface="Tw Cen MT" panose="020B0602020104020603" pitchFamily="34" charset="0"/>
              </a:rPr>
              <a:t>assessments </a:t>
            </a:r>
            <a:r>
              <a:rPr lang="en-MY" sz="1000" dirty="0">
                <a:latin typeface="Tw Cen MT" panose="020B0602020104020603" pitchFamily="34" charset="0"/>
              </a:rPr>
              <a:t>using CEEQUAL for the 2 pilot projects </a:t>
            </a:r>
            <a:r>
              <a:rPr lang="en-MY" sz="1000" dirty="0" smtClean="0">
                <a:latin typeface="Tw Cen MT" panose="020B0602020104020603" pitchFamily="34" charset="0"/>
              </a:rPr>
              <a:t>were </a:t>
            </a:r>
            <a:r>
              <a:rPr lang="en-MY" sz="1000" dirty="0">
                <a:latin typeface="Tw Cen MT" panose="020B0602020104020603" pitchFamily="34" charset="0"/>
              </a:rPr>
              <a:t>completed in June 2017.</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This KPI is 100% achieved.</a:t>
            </a:r>
            <a:endParaRPr lang="en-US" sz="1000" dirty="0">
              <a:latin typeface="Tw Cen MT" panose="020B0602020104020603" pitchFamily="34" charset="0"/>
            </a:endParaRPr>
          </a:p>
        </p:txBody>
      </p:sp>
    </p:spTree>
    <p:extLst>
      <p:ext uri="{BB962C8B-B14F-4D97-AF65-F5344CB8AC3E}">
        <p14:creationId xmlns:p14="http://schemas.microsoft.com/office/powerpoint/2010/main" val="2968397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pPr>
                      <a:r>
                        <a:rPr lang="ms-MY" sz="900" dirty="0">
                          <a:solidFill>
                            <a:srgbClr val="000000"/>
                          </a:solidFill>
                          <a:latin typeface="Tw Cen MT" pitchFamily="34" charset="0"/>
                          <a:cs typeface="Arial" panose="020B0604020202020204" pitchFamily="34" charset="0"/>
                        </a:rPr>
                        <a:t>25 Assessors Accredited</a:t>
                      </a:r>
                    </a:p>
                    <a:p>
                      <a:pPr>
                        <a:lnSpc>
                          <a:spcPct val="100000"/>
                        </a:lnSpc>
                      </a:pPr>
                      <a:endParaRPr lang="ms-MY" sz="900" dirty="0">
                        <a:solidFill>
                          <a:srgbClr val="000000"/>
                        </a:solidFill>
                        <a:latin typeface="Tw Cen MT" pitchFamily="34" charset="0"/>
                        <a:cs typeface="Arial" panose="020B0604020202020204" pitchFamily="34" charset="0"/>
                      </a:endParaRP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r>
                        <a:rPr lang="ms-MY" sz="900" dirty="0">
                          <a:solidFill>
                            <a:srgbClr val="000000"/>
                          </a:solidFill>
                          <a:latin typeface="Tw Cen MT" pitchFamily="34" charset="0"/>
                          <a:cs typeface="Arial" panose="020B0604020202020204" pitchFamily="34" charset="0"/>
                        </a:rPr>
                        <a:t>25 Assessors Accredited</a:t>
                      </a:r>
                    </a:p>
                    <a:p>
                      <a:pPr>
                        <a:lnSpc>
                          <a:spcPct val="100000"/>
                        </a:lnSpc>
                      </a:pPr>
                      <a:endParaRPr lang="ms-MY" sz="900" dirty="0">
                        <a:solidFill>
                          <a:srgbClr val="000000"/>
                        </a:solidFill>
                        <a:latin typeface="Tw Cen MT" pitchFamily="34" charset="0"/>
                        <a:cs typeface="Arial" panose="020B0604020202020204" pitchFamily="34" charset="0"/>
                      </a:endParaRPr>
                    </a:p>
                    <a:p>
                      <a:pPr>
                        <a:lnSpc>
                          <a:spcPct val="100000"/>
                        </a:lnSpc>
                      </a:pPr>
                      <a:r>
                        <a:rPr lang="ms-MY" sz="900" dirty="0">
                          <a:solidFill>
                            <a:schemeClr val="tx1"/>
                          </a:solidFill>
                          <a:latin typeface="Tw Cen MT" pitchFamily="34" charset="0"/>
                          <a:cs typeface="Arial" panose="020B0604020202020204" pitchFamily="34" charset="0"/>
                        </a:rPr>
                        <a:t>MyCREST enhanced</a:t>
                      </a: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r>
                        <a:rPr lang="ms-MY" sz="900" dirty="0">
                          <a:solidFill>
                            <a:srgbClr val="000000"/>
                          </a:solidFill>
                          <a:latin typeface="Tw Cen MT" pitchFamily="34" charset="0"/>
                          <a:cs typeface="Arial" panose="020B0604020202020204" pitchFamily="34" charset="0"/>
                        </a:rPr>
                        <a:t>25 Assessors Accredited</a:t>
                      </a:r>
                    </a:p>
                    <a:p>
                      <a:pPr>
                        <a:lnSpc>
                          <a:spcPct val="100000"/>
                        </a:lnSpc>
                      </a:pPr>
                      <a:endParaRPr lang="ms-MY" sz="900" dirty="0">
                        <a:solidFill>
                          <a:srgbClr val="000000"/>
                        </a:solidFill>
                        <a:latin typeface="Tw Cen MT" pitchFamily="34" charset="0"/>
                        <a:cs typeface="Arial" panose="020B0604020202020204" pitchFamily="34" charset="0"/>
                      </a:endParaRPr>
                    </a:p>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r>
                        <a:rPr lang="ms-MY" sz="900" dirty="0">
                          <a:solidFill>
                            <a:srgbClr val="000000"/>
                          </a:solidFill>
                          <a:latin typeface="Tw Cen MT" pitchFamily="34" charset="0"/>
                          <a:cs typeface="Arial" panose="020B0604020202020204" pitchFamily="34" charset="0"/>
                        </a:rPr>
                        <a:t>25 Assessors Accredited</a:t>
                      </a:r>
                    </a:p>
                    <a:p>
                      <a:pPr>
                        <a:lnSpc>
                          <a:spcPct val="100000"/>
                        </a:lnSpc>
                      </a:pPr>
                      <a:endParaRPr lang="ms-MY" sz="900" dirty="0">
                        <a:solidFill>
                          <a:srgbClr val="000000"/>
                        </a:solidFill>
                        <a:latin typeface="Tw Cen MT" pitchFamily="34" charset="0"/>
                        <a:cs typeface="Arial" panose="020B0604020202020204" pitchFamily="34" charset="0"/>
                      </a:endParaRPr>
                    </a:p>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100 </a:t>
                      </a:r>
                      <a:r>
                        <a:rPr lang="en-US" sz="1000" b="0" kern="1200" dirty="0" err="1">
                          <a:solidFill>
                            <a:schemeClr val="tx1"/>
                          </a:solidFill>
                          <a:latin typeface="Tw Cen MT" panose="020B0602020104020603" pitchFamily="34" charset="0"/>
                          <a:ea typeface="+mn-ea"/>
                          <a:cs typeface="+mn-cs"/>
                        </a:rPr>
                        <a:t>MyCREST</a:t>
                      </a:r>
                      <a:r>
                        <a:rPr lang="en-US" sz="1000" b="0" kern="1200" dirty="0">
                          <a:solidFill>
                            <a:schemeClr val="tx1"/>
                          </a:solidFill>
                          <a:latin typeface="Tw Cen MT" panose="020B0602020104020603" pitchFamily="34" charset="0"/>
                          <a:ea typeface="+mn-ea"/>
                          <a:cs typeface="+mn-cs"/>
                        </a:rPr>
                        <a:t> assessors (MA) accredited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E2-Drive compliance to environmental sustainability ratings and requirements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63775"/>
            <a:ext cx="6750236" cy="4555093"/>
          </a:xfrm>
          <a:prstGeom prst="rect">
            <a:avLst/>
          </a:prstGeom>
          <a:noFill/>
        </p:spPr>
        <p:txBody>
          <a:bodyPr wrap="square" rtlCol="0">
            <a:spAutoFit/>
          </a:bodyPr>
          <a:lstStyle/>
          <a:p>
            <a:pPr algn="just"/>
            <a:r>
              <a:rPr lang="en-MY" sz="1000" dirty="0" smtClean="0">
                <a:latin typeface="Tw Cen MT" panose="020B0602020104020603" pitchFamily="34" charset="0"/>
              </a:rPr>
              <a:t>This is a new KPI introduced in 2017 under the purview of IWG6.</a:t>
            </a: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Malaysia </a:t>
            </a:r>
            <a:r>
              <a:rPr lang="en-MY" sz="1000" dirty="0">
                <a:latin typeface="Tw Cen MT" panose="020B0602020104020603" pitchFamily="34" charset="0"/>
              </a:rPr>
              <a:t>Carbon Reduction and </a:t>
            </a:r>
            <a:r>
              <a:rPr lang="en-MY" sz="1000" dirty="0" smtClean="0">
                <a:latin typeface="Tw Cen MT" panose="020B0602020104020603" pitchFamily="34" charset="0"/>
              </a:rPr>
              <a:t>Environmental </a:t>
            </a:r>
            <a:r>
              <a:rPr lang="en-MY" sz="1000" dirty="0" err="1">
                <a:latin typeface="Tw Cen MT" panose="020B0602020104020603" pitchFamily="34" charset="0"/>
              </a:rPr>
              <a:t>Sustainablity</a:t>
            </a:r>
            <a:r>
              <a:rPr lang="en-MY" sz="1000" dirty="0">
                <a:latin typeface="Tw Cen MT" panose="020B0602020104020603" pitchFamily="34" charset="0"/>
              </a:rPr>
              <a:t> Rating Tool (</a:t>
            </a:r>
            <a:r>
              <a:rPr lang="en-MY" sz="1000" dirty="0" err="1">
                <a:latin typeface="Tw Cen MT" panose="020B0602020104020603" pitchFamily="34" charset="0"/>
              </a:rPr>
              <a:t>MyCREST</a:t>
            </a:r>
            <a:r>
              <a:rPr lang="en-MY" sz="1000" dirty="0">
                <a:latin typeface="Tw Cen MT" panose="020B0602020104020603" pitchFamily="34" charset="0"/>
              </a:rPr>
              <a:t>) Assessors are </a:t>
            </a:r>
            <a:r>
              <a:rPr lang="en-MY" sz="1000" dirty="0" smtClean="0">
                <a:latin typeface="Tw Cen MT" panose="020B0602020104020603" pitchFamily="34" charset="0"/>
              </a:rPr>
              <a:t>personnel </a:t>
            </a:r>
            <a:r>
              <a:rPr lang="en-MY" sz="1000" dirty="0">
                <a:latin typeface="Tw Cen MT" panose="020B0602020104020603" pitchFamily="34" charset="0"/>
              </a:rPr>
              <a:t>accredited by CIDB whose role is to assess building construction projects using </a:t>
            </a:r>
            <a:r>
              <a:rPr lang="en-MY" sz="1000" dirty="0" err="1">
                <a:latin typeface="Tw Cen MT" panose="020B0602020104020603" pitchFamily="34" charset="0"/>
              </a:rPr>
              <a:t>MyCREST</a:t>
            </a:r>
            <a:r>
              <a:rPr lang="en-MY" sz="1000" dirty="0">
                <a:latin typeface="Tw Cen MT" panose="020B0602020104020603" pitchFamily="34" charset="0"/>
              </a:rPr>
              <a:t>. Only </a:t>
            </a:r>
            <a:r>
              <a:rPr lang="en-MY" sz="1000" dirty="0" err="1">
                <a:latin typeface="Tw Cen MT" panose="020B0602020104020603" pitchFamily="34" charset="0"/>
              </a:rPr>
              <a:t>MyCREST</a:t>
            </a:r>
            <a:r>
              <a:rPr lang="en-MY" sz="1000" dirty="0">
                <a:latin typeface="Tw Cen MT" panose="020B0602020104020603" pitchFamily="34" charset="0"/>
              </a:rPr>
              <a:t> Qualified </a:t>
            </a:r>
            <a:r>
              <a:rPr lang="en-MY" sz="1000" dirty="0" smtClean="0">
                <a:latin typeface="Tw Cen MT" panose="020B0602020104020603" pitchFamily="34" charset="0"/>
              </a:rPr>
              <a:t>Professionals are </a:t>
            </a:r>
            <a:r>
              <a:rPr lang="en-MY" sz="1000" dirty="0">
                <a:latin typeface="Tw Cen MT" panose="020B0602020104020603" pitchFamily="34" charset="0"/>
              </a:rPr>
              <a:t>eligible to become </a:t>
            </a:r>
            <a:r>
              <a:rPr lang="en-MY" sz="1000" dirty="0" err="1">
                <a:latin typeface="Tw Cen MT" panose="020B0602020104020603" pitchFamily="34" charset="0"/>
              </a:rPr>
              <a:t>MyCREST</a:t>
            </a:r>
            <a:r>
              <a:rPr lang="en-MY" sz="1000" dirty="0">
                <a:latin typeface="Tw Cen MT" panose="020B0602020104020603" pitchFamily="34" charset="0"/>
              </a:rPr>
              <a:t> </a:t>
            </a:r>
            <a:r>
              <a:rPr lang="en-MY" sz="1000" dirty="0" smtClean="0">
                <a:latin typeface="Tw Cen MT" panose="020B0602020104020603" pitchFamily="34" charset="0"/>
              </a:rPr>
              <a:t>Assessors (MA).</a:t>
            </a:r>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r>
              <a:rPr lang="en-MY" sz="1000" b="1" dirty="0" smtClean="0">
                <a:latin typeface="Tw Cen MT" panose="020B0602020104020603" pitchFamily="34" charset="0"/>
              </a:rPr>
              <a:t>Assessors </a:t>
            </a:r>
            <a:r>
              <a:rPr lang="en-MY" sz="1000" b="1" dirty="0">
                <a:latin typeface="Tw Cen MT" panose="020B0602020104020603" pitchFamily="34" charset="0"/>
              </a:rPr>
              <a:t>Accredited</a:t>
            </a:r>
          </a:p>
          <a:p>
            <a:pPr algn="just"/>
            <a:r>
              <a:rPr lang="en-MY" sz="1000" dirty="0" smtClean="0">
                <a:latin typeface="Tw Cen MT" panose="020B0602020104020603" pitchFamily="34" charset="0"/>
              </a:rPr>
              <a:t>The statistics of MA accredited are as follows : </a:t>
            </a: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US"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As of 2017, there were 59 MA accredited of which 51 are representative from government agencies and 8 are representative from private sectors, academicians and associations.</a:t>
            </a: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For 2018, the arrangement to accredit all 25 Assessors is expected to be held on 15 – 16 August 2018.</a:t>
            </a:r>
            <a:endParaRPr lang="en-MY" sz="1000" dirty="0">
              <a:solidFill>
                <a:srgbClr val="FF0000"/>
              </a:solidFill>
              <a:latin typeface="Tw Cen MT" panose="020B0602020104020603" pitchFamily="34" charset="0"/>
            </a:endParaRPr>
          </a:p>
          <a:p>
            <a:pPr algn="just"/>
            <a:endParaRPr lang="en-MY" sz="1000" b="1" dirty="0" smtClean="0">
              <a:latin typeface="Tw Cen MT" panose="020B0602020104020603" pitchFamily="34" charset="0"/>
            </a:endParaRPr>
          </a:p>
          <a:p>
            <a:pPr algn="just"/>
            <a:r>
              <a:rPr lang="en-MY" sz="1000" b="1" dirty="0" err="1" smtClean="0">
                <a:latin typeface="Tw Cen MT" panose="020B0602020104020603" pitchFamily="34" charset="0"/>
              </a:rPr>
              <a:t>MyCREST</a:t>
            </a:r>
            <a:r>
              <a:rPr lang="en-MY" sz="1000" b="1" dirty="0" smtClean="0">
                <a:latin typeface="Tw Cen MT" panose="020B0602020104020603" pitchFamily="34" charset="0"/>
              </a:rPr>
              <a:t> </a:t>
            </a:r>
            <a:r>
              <a:rPr lang="en-MY" sz="1000" b="1" dirty="0">
                <a:latin typeface="Tw Cen MT" panose="020B0602020104020603" pitchFamily="34" charset="0"/>
              </a:rPr>
              <a:t>Enhanced</a:t>
            </a:r>
          </a:p>
          <a:p>
            <a:pPr algn="just"/>
            <a:r>
              <a:rPr lang="en-MY" sz="1000" dirty="0">
                <a:latin typeface="Tw Cen MT" panose="020B0602020104020603" pitchFamily="34" charset="0"/>
              </a:rPr>
              <a:t>The consultant to enhance </a:t>
            </a:r>
            <a:r>
              <a:rPr lang="en-MY" sz="1000" dirty="0" err="1" smtClean="0">
                <a:latin typeface="Tw Cen MT" panose="020B0602020104020603" pitchFamily="34" charset="0"/>
              </a:rPr>
              <a:t>MyCREST</a:t>
            </a:r>
            <a:r>
              <a:rPr lang="en-MY" sz="1000" dirty="0" smtClean="0">
                <a:latin typeface="Tw Cen MT" panose="020B0602020104020603" pitchFamily="34" charset="0"/>
              </a:rPr>
              <a:t> was appointed in May 2018. A workshop with projects that adopted </a:t>
            </a:r>
            <a:r>
              <a:rPr lang="en-MY" sz="1000" dirty="0" err="1" smtClean="0">
                <a:latin typeface="Tw Cen MT" panose="020B0602020104020603" pitchFamily="34" charset="0"/>
              </a:rPr>
              <a:t>MyCREST</a:t>
            </a:r>
            <a:r>
              <a:rPr lang="en-MY" sz="1000" dirty="0" smtClean="0">
                <a:latin typeface="Tw Cen MT" panose="020B0602020104020603" pitchFamily="34" charset="0"/>
              </a:rPr>
              <a:t> was conducted on 5 June 2018 to gain feedback for Design and Construction Stage. The same session was conducted on 11 June 2018 for Operation and Maintenance Stage. The Calculator review workshop was conducted on 21 June 2018. The output of all sessions were presented to CIDB on 29 June 2018. </a:t>
            </a:r>
          </a:p>
          <a:p>
            <a:pPr algn="just"/>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E2-121</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124221165"/>
              </p:ext>
            </p:extLst>
          </p:nvPr>
        </p:nvGraphicFramePr>
        <p:xfrm>
          <a:off x="209551" y="5922064"/>
          <a:ext cx="6381748" cy="1127760"/>
        </p:xfrm>
        <a:graphic>
          <a:graphicData uri="http://schemas.openxmlformats.org/drawingml/2006/table">
            <a:tbl>
              <a:tblPr firstRow="1" bandRow="1">
                <a:tableStyleId>{2D5ABB26-0587-4C30-8999-92F81FD0307C}</a:tableStyleId>
              </a:tblPr>
              <a:tblGrid>
                <a:gridCol w="1308693">
                  <a:extLst>
                    <a:ext uri="{9D8B030D-6E8A-4147-A177-3AD203B41FA5}">
                      <a16:colId xmlns:a16="http://schemas.microsoft.com/office/drawing/2014/main" val="20000"/>
                    </a:ext>
                  </a:extLst>
                </a:gridCol>
                <a:gridCol w="1014611">
                  <a:extLst>
                    <a:ext uri="{9D8B030D-6E8A-4147-A177-3AD203B41FA5}">
                      <a16:colId xmlns:a16="http://schemas.microsoft.com/office/drawing/2014/main" val="3034331646"/>
                    </a:ext>
                  </a:extLst>
                </a:gridCol>
                <a:gridCol w="1014611">
                  <a:extLst>
                    <a:ext uri="{9D8B030D-6E8A-4147-A177-3AD203B41FA5}">
                      <a16:colId xmlns:a16="http://schemas.microsoft.com/office/drawing/2014/main" val="20001"/>
                    </a:ext>
                  </a:extLst>
                </a:gridCol>
                <a:gridCol w="1014611">
                  <a:extLst>
                    <a:ext uri="{9D8B030D-6E8A-4147-A177-3AD203B41FA5}">
                      <a16:colId xmlns:a16="http://schemas.microsoft.com/office/drawing/2014/main" val="20002"/>
                    </a:ext>
                  </a:extLst>
                </a:gridCol>
                <a:gridCol w="1014611">
                  <a:extLst>
                    <a:ext uri="{9D8B030D-6E8A-4147-A177-3AD203B41FA5}">
                      <a16:colId xmlns:a16="http://schemas.microsoft.com/office/drawing/2014/main" val="20003"/>
                    </a:ext>
                  </a:extLst>
                </a:gridCol>
                <a:gridCol w="1014611">
                  <a:extLst>
                    <a:ext uri="{9D8B030D-6E8A-4147-A177-3AD203B41FA5}">
                      <a16:colId xmlns:a16="http://schemas.microsoft.com/office/drawing/2014/main" val="20004"/>
                    </a:ext>
                  </a:extLst>
                </a:gridCol>
              </a:tblGrid>
              <a:tr h="219075">
                <a:tc>
                  <a:txBody>
                    <a:bodyPr/>
                    <a:lstStyle/>
                    <a:p>
                      <a:endParaRPr lang="en-MY" sz="1000" kern="1200" dirty="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000" b="1" kern="1200" dirty="0" smtClean="0">
                          <a:solidFill>
                            <a:schemeClr val="tx1"/>
                          </a:solidFill>
                          <a:latin typeface="Tw Cen MT" panose="020B0602020104020603" pitchFamily="34" charset="0"/>
                          <a:ea typeface="+mn-ea"/>
                          <a:cs typeface="+mn-cs"/>
                        </a:rPr>
                        <a:t>Prior 2016</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2017</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2018</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2019</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2020</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239141">
                <a:tc>
                  <a:txBody>
                    <a:bodyPr/>
                    <a:lstStyle/>
                    <a:p>
                      <a:r>
                        <a:rPr lang="en-MY" sz="1000" kern="1200" dirty="0" smtClean="0">
                          <a:solidFill>
                            <a:schemeClr val="tx1"/>
                          </a:solidFill>
                          <a:latin typeface="Tw Cen MT" panose="020B0602020104020603" pitchFamily="34" charset="0"/>
                          <a:ea typeface="+mn-ea"/>
                          <a:cs typeface="+mn-cs"/>
                        </a:rPr>
                        <a:t>Target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25</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25</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25</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25</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6614">
                <a:tc>
                  <a:txBody>
                    <a:bodyPr/>
                    <a:lstStyle/>
                    <a:p>
                      <a:r>
                        <a:rPr lang="en-MY" sz="1000" kern="1200" dirty="0" smtClean="0">
                          <a:solidFill>
                            <a:schemeClr val="tx1"/>
                          </a:solidFill>
                          <a:latin typeface="Tw Cen MT" panose="020B0602020104020603" pitchFamily="34" charset="0"/>
                          <a:ea typeface="+mn-ea"/>
                          <a:cs typeface="+mn-cs"/>
                        </a:rPr>
                        <a:t>Achievement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smtClean="0">
                          <a:solidFill>
                            <a:schemeClr val="tx1"/>
                          </a:solidFill>
                          <a:latin typeface="Tw Cen MT" panose="020B0602020104020603" pitchFamily="34" charset="0"/>
                          <a:ea typeface="+mn-ea"/>
                          <a:cs typeface="+mn-cs"/>
                        </a:rPr>
                        <a:t>30</a:t>
                      </a:r>
                      <a:endParaRPr lang="en-MY" sz="1000" kern="1200" dirty="0" smtClean="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0 </a:t>
                      </a:r>
                    </a:p>
                    <a:p>
                      <a:pPr algn="ctr"/>
                      <a:r>
                        <a:rPr lang="en-MY" sz="1000" kern="1200" dirty="0" smtClean="0">
                          <a:solidFill>
                            <a:schemeClr val="tx1"/>
                          </a:solidFill>
                          <a:latin typeface="Tw Cen MT" panose="020B0602020104020603" pitchFamily="34" charset="0"/>
                          <a:ea typeface="+mn-ea"/>
                          <a:cs typeface="+mn-cs"/>
                        </a:rPr>
                        <a:t>(Q2 2018)</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55629">
                <a:tc>
                  <a:txBody>
                    <a:bodyPr/>
                    <a:lstStyle/>
                    <a:p>
                      <a:r>
                        <a:rPr lang="en-MY" sz="1000" kern="1200" dirty="0" smtClean="0">
                          <a:solidFill>
                            <a:schemeClr val="tx1"/>
                          </a:solidFill>
                          <a:latin typeface="Tw Cen MT" panose="020B0602020104020603" pitchFamily="34" charset="0"/>
                          <a:ea typeface="+mn-ea"/>
                          <a:cs typeface="+mn-cs"/>
                        </a:rPr>
                        <a:t>Achievement %</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116%</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01730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96959"/>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392865">
                  <a:extLst>
                    <a:ext uri="{9D8B030D-6E8A-4147-A177-3AD203B41FA5}">
                      <a16:colId xmlns:a16="http://schemas.microsoft.com/office/drawing/2014/main" val="3372148144"/>
                    </a:ext>
                  </a:extLst>
                </a:gridCol>
                <a:gridCol w="1382233">
                  <a:extLst>
                    <a:ext uri="{9D8B030D-6E8A-4147-A177-3AD203B41FA5}">
                      <a16:colId xmlns:a16="http://schemas.microsoft.com/office/drawing/2014/main" val="384475541"/>
                    </a:ext>
                  </a:extLst>
                </a:gridCol>
                <a:gridCol w="1360967">
                  <a:extLst>
                    <a:ext uri="{9D8B030D-6E8A-4147-A177-3AD203B41FA5}">
                      <a16:colId xmlns:a16="http://schemas.microsoft.com/office/drawing/2014/main" val="3666211108"/>
                    </a:ext>
                  </a:extLst>
                </a:gridCol>
                <a:gridCol w="14035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Tw Cen MT" pitchFamily="34" charset="0"/>
                          <a:ea typeface="+mn-ea"/>
                          <a:cs typeface="+mn-cs"/>
                        </a:rPr>
                        <a:t>Sustainable specification completed by JKR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s-MY" sz="900" b="0" i="0" u="none" strike="noStrike" kern="1200" cap="none" spc="0" normalizeH="0" baseline="0" noProof="0" dirty="0">
                        <a:ln>
                          <a:noFill/>
                        </a:ln>
                        <a:solidFill>
                          <a:srgbClr val="000000"/>
                        </a:solidFill>
                        <a:effectLst/>
                        <a:uLnTx/>
                        <a:uFillTx/>
                        <a:latin typeface="Tw Cen MT"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900" b="0" i="0" u="none" strike="noStrike" kern="1200" cap="none" spc="0" normalizeH="0" baseline="0" noProof="0" dirty="0">
                          <a:ln>
                            <a:noFill/>
                          </a:ln>
                          <a:solidFill>
                            <a:srgbClr val="000000"/>
                          </a:solidFill>
                          <a:effectLst/>
                          <a:uLnTx/>
                          <a:uFillTx/>
                          <a:latin typeface="Tw Cen MT" pitchFamily="34" charset="0"/>
                          <a:ea typeface="+mn-ea"/>
                          <a:cs typeface="+mn-cs"/>
                        </a:rPr>
                        <a:t>3 pilot projects for the implementation of sustainable specification identified by JKR</a:t>
                      </a:r>
                    </a:p>
                    <a:p>
                      <a:pPr>
                        <a:lnSpc>
                          <a:spcPct val="100000"/>
                        </a:lnSpc>
                      </a:pPr>
                      <a:endParaRPr lang="en-MY" sz="900" dirty="0">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rPr>
                        <a:t>Sustainable specification in pilot projects implemented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rPr>
                        <a:t>Status on the </a:t>
                      </a:r>
                      <a:r>
                        <a:rPr kumimoji="0" lang="en-MY"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rPr>
                        <a:t>implementation of sustainable specification in procurement for public building and infrastructure </a:t>
                      </a: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rPr>
                        <a:t>reported</a:t>
                      </a:r>
                      <a:endParaRPr kumimoji="0" lang="en-US" sz="900" b="0" i="0" u="none" strike="sng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s-MY" sz="900" b="0" i="0" u="none" strike="noStrike" kern="1200" cap="none" spc="0" normalizeH="0" baseline="0" noProof="0" dirty="0">
                        <a:ln>
                          <a:noFill/>
                        </a:ln>
                        <a:solidFill>
                          <a:srgbClr val="000000"/>
                        </a:solidFill>
                        <a:effectLst/>
                        <a:uLnTx/>
                        <a:uFillTx/>
                        <a:latin typeface="Tw Cen MT" pitchFamily="34" charset="0"/>
                        <a:ea typeface="+mn-ea"/>
                        <a:cs typeface="+mn-cs"/>
                      </a:endParaRP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r>
                        <a:rPr lang="en-US" sz="900" dirty="0" smtClean="0">
                          <a:solidFill>
                            <a:schemeClr val="tx1"/>
                          </a:solidFill>
                          <a:latin typeface="Tw Cen MT" pitchFamily="34" charset="0"/>
                        </a:rPr>
                        <a:t>Report on sustainable specification (GPSS Design Score) in procurement for public building and infrastructure issued</a:t>
                      </a:r>
                    </a:p>
                    <a:p>
                      <a:pPr eaLnBrk="1" fontAlgn="auto" hangingPunct="1">
                        <a:lnSpc>
                          <a:spcPct val="100000"/>
                        </a:lnSpc>
                        <a:spcBef>
                          <a:spcPts val="0"/>
                        </a:spcBef>
                        <a:spcAft>
                          <a:spcPts val="0"/>
                        </a:spcAft>
                        <a:defRPr/>
                      </a:pPr>
                      <a:endParaRPr kumimoji="0" lang="en-US"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txBody>
                  <a:tcPr>
                    <a:solidFill>
                      <a:srgbClr val="00B050">
                        <a:alpha val="10000"/>
                      </a:srgbClr>
                    </a:solidFill>
                  </a:tcPr>
                </a:tc>
                <a:tc>
                  <a:txBody>
                    <a:bodyPr/>
                    <a:lstStyle/>
                    <a:p>
                      <a:r>
                        <a:rPr lang="en-US" sz="900" dirty="0" smtClean="0">
                          <a:solidFill>
                            <a:schemeClr val="tx1"/>
                          </a:solidFill>
                          <a:latin typeface="Tw Cen MT" pitchFamily="34" charset="0"/>
                        </a:rPr>
                        <a:t>Report on sustainable specification (GPSS Construction Score) in procurement for public building and infrastructure issued</a:t>
                      </a:r>
                    </a:p>
                    <a:p>
                      <a:pPr>
                        <a:lnSpc>
                          <a:spcPct val="100000"/>
                        </a:lnSpc>
                      </a:pPr>
                      <a:endParaRPr kumimoji="0" lang="en-MY"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txBody>
                  <a:tcPr>
                    <a:solidFill>
                      <a:srgbClr val="00B050">
                        <a:alpha val="10000"/>
                      </a:srgbClr>
                    </a:solidFill>
                  </a:tcPr>
                </a:tc>
                <a:tc>
                  <a:txBody>
                    <a:bodyPr/>
                    <a:lstStyle/>
                    <a:p>
                      <a:r>
                        <a:rPr lang="en-US" sz="900" dirty="0" smtClean="0">
                          <a:solidFill>
                            <a:schemeClr val="tx1"/>
                          </a:solidFill>
                          <a:latin typeface="Tw Cen MT" pitchFamily="34" charset="0"/>
                        </a:rPr>
                        <a:t>Final report on sustainable specification in procurement for public building and infrastructure issued</a:t>
                      </a:r>
                    </a:p>
                    <a:p>
                      <a:endParaRPr lang="en-US" sz="900" dirty="0" smtClean="0">
                        <a:solidFill>
                          <a:schemeClr val="tx1"/>
                        </a:solidFill>
                        <a:latin typeface="Tw Cen MT" pitchFamily="34" charset="0"/>
                      </a:endParaRPr>
                    </a:p>
                    <a:p>
                      <a:r>
                        <a:rPr lang="en-US" sz="900" dirty="0" smtClean="0">
                          <a:solidFill>
                            <a:schemeClr val="tx1"/>
                          </a:solidFill>
                          <a:latin typeface="Tw Cen MT" pitchFamily="34" charset="0"/>
                        </a:rPr>
                        <a:t>Circular on implementation of sustainable specification in procurement for public building and infrastructure issued by MOF</a:t>
                      </a:r>
                    </a:p>
                    <a:p>
                      <a:pPr>
                        <a:lnSpc>
                          <a:spcPct val="100000"/>
                        </a:lnSpc>
                      </a:pPr>
                      <a:endParaRPr kumimoji="0" lang="en-MY"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619625"/>
            <a:ext cx="6857999" cy="5251540"/>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MOF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322832"/>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Sustainable specification mandated in procurement for public buildings/ infrastructure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E3-Focus on public projects to lead the charge on sustainable practices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709745"/>
            <a:ext cx="6807386" cy="4093428"/>
          </a:xfrm>
          <a:prstGeom prst="rect">
            <a:avLst/>
          </a:prstGeom>
          <a:noFill/>
        </p:spPr>
        <p:txBody>
          <a:bodyPr wrap="square" rtlCol="0">
            <a:spAutoFit/>
          </a:bodyPr>
          <a:lstStyle/>
          <a:p>
            <a:pPr algn="just"/>
            <a:r>
              <a:rPr lang="en-MY" sz="1000" dirty="0">
                <a:latin typeface="Tw Cen MT" panose="020B0602020104020603" pitchFamily="34" charset="0"/>
              </a:rPr>
              <a:t>This KPI is under the purview of </a:t>
            </a:r>
            <a:r>
              <a:rPr lang="en-MY" sz="1000" dirty="0" smtClean="0">
                <a:latin typeface="Tw Cen MT" panose="020B0602020104020603" pitchFamily="34" charset="0"/>
              </a:rPr>
              <a:t>IWG7.</a:t>
            </a:r>
            <a:endParaRPr lang="en-MY" sz="1000" dirty="0">
              <a:latin typeface="Tw Cen MT" panose="020B0602020104020603" pitchFamily="34" charset="0"/>
            </a:endParaRPr>
          </a:p>
          <a:p>
            <a:pPr algn="just"/>
            <a:endParaRPr lang="en-US" sz="1000" b="1" dirty="0" smtClean="0">
              <a:latin typeface="Tw Cen MT" pitchFamily="34" charset="0"/>
              <a:cs typeface="Arial" panose="020B0604020202020204" pitchFamily="34" charset="0"/>
            </a:endParaRPr>
          </a:p>
          <a:p>
            <a:pPr algn="just"/>
            <a:r>
              <a:rPr lang="en-US" sz="1000" b="1" dirty="0" smtClean="0">
                <a:latin typeface="Tw Cen MT" pitchFamily="34" charset="0"/>
                <a:cs typeface="Arial" panose="020B0604020202020204" pitchFamily="34" charset="0"/>
              </a:rPr>
              <a:t>Report </a:t>
            </a:r>
            <a:r>
              <a:rPr lang="en-US" sz="1000" b="1" dirty="0">
                <a:latin typeface="Tw Cen MT" pitchFamily="34" charset="0"/>
                <a:cs typeface="Arial" panose="020B0604020202020204" pitchFamily="34" charset="0"/>
              </a:rPr>
              <a:t>On Sustainable Specification In Procurement For Public Building</a:t>
            </a:r>
            <a:r>
              <a:rPr lang="en-MY" sz="1000" b="1" dirty="0">
                <a:latin typeface="Tw Cen MT" panose="020B0602020104020603" pitchFamily="34" charset="0"/>
              </a:rPr>
              <a:t> </a:t>
            </a:r>
          </a:p>
          <a:p>
            <a:pPr algn="just"/>
            <a:r>
              <a:rPr lang="en-MY" sz="1000" dirty="0">
                <a:latin typeface="Tw Cen MT" panose="020B0602020104020603" pitchFamily="34" charset="0"/>
              </a:rPr>
              <a:t>Sustainable specification was included in the contract document </a:t>
            </a:r>
            <a:r>
              <a:rPr lang="en-MY" sz="1000" dirty="0" smtClean="0">
                <a:latin typeface="Tw Cen MT" panose="020B0602020104020603" pitchFamily="34" charset="0"/>
              </a:rPr>
              <a:t>for </a:t>
            </a:r>
            <a:r>
              <a:rPr lang="en-MY" sz="1000" dirty="0">
                <a:latin typeface="Tw Cen MT" panose="020B0602020104020603" pitchFamily="34" charset="0"/>
              </a:rPr>
              <a:t>the three (3) pilot projects under JKR in 2016. The Green Product Scoring System (GPSS) was used to measure the percentage of green products used in these projects and the respective cost in monetary value. </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S</a:t>
            </a:r>
            <a:r>
              <a:rPr lang="en-MY" sz="1000" dirty="0" smtClean="0">
                <a:latin typeface="Tw Cen MT" panose="020B0602020104020603" pitchFamily="34" charset="0"/>
              </a:rPr>
              <a:t>tatus report on the projects are </a:t>
            </a:r>
            <a:r>
              <a:rPr lang="en-MY" sz="1000" dirty="0">
                <a:latin typeface="Tw Cen MT" panose="020B0602020104020603" pitchFamily="34" charset="0"/>
              </a:rPr>
              <a:t>as follows :</a:t>
            </a: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1)  </a:t>
            </a:r>
            <a:r>
              <a:rPr lang="en-MY" sz="1000" dirty="0" err="1" smtClean="0">
                <a:latin typeface="Tw Cen MT" panose="020B0602020104020603" pitchFamily="34" charset="0"/>
              </a:rPr>
              <a:t>Pusat</a:t>
            </a:r>
            <a:r>
              <a:rPr lang="en-MY" sz="1000" dirty="0" smtClean="0">
                <a:latin typeface="Tw Cen MT" panose="020B0602020104020603" pitchFamily="34" charset="0"/>
              </a:rPr>
              <a:t> </a:t>
            </a:r>
            <a:r>
              <a:rPr lang="en-MY" sz="1000" dirty="0" err="1">
                <a:latin typeface="Tw Cen MT" panose="020B0602020104020603" pitchFamily="34" charset="0"/>
              </a:rPr>
              <a:t>pengajian</a:t>
            </a:r>
            <a:r>
              <a:rPr lang="en-MY" sz="1000" dirty="0">
                <a:latin typeface="Tw Cen MT" panose="020B0602020104020603" pitchFamily="34" charset="0"/>
              </a:rPr>
              <a:t> </a:t>
            </a:r>
            <a:r>
              <a:rPr lang="en-MY" sz="1000" dirty="0" err="1">
                <a:latin typeface="Tw Cen MT" panose="020B0602020104020603" pitchFamily="34" charset="0"/>
              </a:rPr>
              <a:t>pengurusan</a:t>
            </a:r>
            <a:r>
              <a:rPr lang="en-MY" sz="1000" dirty="0">
                <a:latin typeface="Tw Cen MT" panose="020B0602020104020603" pitchFamily="34" charset="0"/>
              </a:rPr>
              <a:t> </a:t>
            </a:r>
            <a:r>
              <a:rPr lang="en-MY" sz="1000" dirty="0" err="1">
                <a:latin typeface="Tw Cen MT" panose="020B0602020104020603" pitchFamily="34" charset="0"/>
              </a:rPr>
              <a:t>pelancongan</a:t>
            </a:r>
            <a:r>
              <a:rPr lang="en-MY" sz="1000" dirty="0">
                <a:latin typeface="Tw Cen MT" panose="020B0602020104020603" pitchFamily="34" charset="0"/>
              </a:rPr>
              <a:t> </a:t>
            </a:r>
            <a:r>
              <a:rPr lang="en-MY" sz="1000" dirty="0" err="1" smtClean="0">
                <a:latin typeface="Tw Cen MT" panose="020B0602020104020603" pitchFamily="34" charset="0"/>
              </a:rPr>
              <a:t>Hospitaliti</a:t>
            </a:r>
            <a:r>
              <a:rPr lang="en-MY" sz="1000" dirty="0" smtClean="0">
                <a:latin typeface="Tw Cen MT" panose="020B0602020104020603" pitchFamily="34" charset="0"/>
              </a:rPr>
              <a:t> </a:t>
            </a:r>
            <a:r>
              <a:rPr lang="en-MY" sz="1000" dirty="0" err="1">
                <a:latin typeface="Tw Cen MT" panose="020B0602020104020603" pitchFamily="34" charset="0"/>
              </a:rPr>
              <a:t>dan</a:t>
            </a:r>
            <a:r>
              <a:rPr lang="en-MY" sz="1000" dirty="0">
                <a:latin typeface="Tw Cen MT" panose="020B0602020104020603" pitchFamily="34" charset="0"/>
              </a:rPr>
              <a:t> </a:t>
            </a:r>
            <a:r>
              <a:rPr lang="en-MY" sz="1000" dirty="0" err="1">
                <a:latin typeface="Tw Cen MT" panose="020B0602020104020603" pitchFamily="34" charset="0"/>
              </a:rPr>
              <a:t>Alam</a:t>
            </a:r>
            <a:r>
              <a:rPr lang="en-MY" sz="1000" dirty="0">
                <a:latin typeface="Tw Cen MT" panose="020B0602020104020603" pitchFamily="34" charset="0"/>
              </a:rPr>
              <a:t> </a:t>
            </a:r>
            <a:r>
              <a:rPr lang="en-MY" sz="1000" dirty="0" err="1">
                <a:latin typeface="Tw Cen MT" panose="020B0602020104020603" pitchFamily="34" charset="0"/>
              </a:rPr>
              <a:t>Sekitar</a:t>
            </a:r>
            <a:r>
              <a:rPr lang="en-MY" sz="1000" dirty="0">
                <a:latin typeface="Tw Cen MT" panose="020B0602020104020603" pitchFamily="34" charset="0"/>
              </a:rPr>
              <a:t> UUM </a:t>
            </a:r>
            <a:r>
              <a:rPr lang="en-MY" sz="1000" dirty="0" err="1">
                <a:latin typeface="Tw Cen MT" panose="020B0602020104020603" pitchFamily="34" charset="0"/>
              </a:rPr>
              <a:t>Colgis</a:t>
            </a:r>
            <a:endParaRPr lang="en-MY" sz="1000" dirty="0">
              <a:latin typeface="Tw Cen MT" panose="020B0602020104020603" pitchFamily="34" charset="0"/>
            </a:endParaRPr>
          </a:p>
          <a:p>
            <a:pPr marL="361950" indent="-184150" algn="just">
              <a:buFont typeface="Arial" panose="020B0604020202020204" pitchFamily="34" charset="0"/>
              <a:buChar char="•"/>
            </a:pPr>
            <a:r>
              <a:rPr lang="en-MY" sz="1000" dirty="0" smtClean="0">
                <a:latin typeface="Tw Cen MT" panose="020B0602020104020603" pitchFamily="34" charset="0"/>
              </a:rPr>
              <a:t>GPSS </a:t>
            </a:r>
            <a:r>
              <a:rPr lang="en-MY" sz="1000" dirty="0">
                <a:latin typeface="Tw Cen MT" panose="020B0602020104020603" pitchFamily="34" charset="0"/>
              </a:rPr>
              <a:t>Score : </a:t>
            </a:r>
            <a:r>
              <a:rPr lang="en-US" sz="1000" dirty="0">
                <a:latin typeface="Tw Cen MT" panose="020B0602020104020603" pitchFamily="34" charset="0"/>
              </a:rPr>
              <a:t>1 Star</a:t>
            </a:r>
          </a:p>
          <a:p>
            <a:pPr marL="361950" indent="-184150" algn="just">
              <a:buFont typeface="Arial" panose="020B0604020202020204" pitchFamily="34" charset="0"/>
              <a:buChar char="•"/>
            </a:pPr>
            <a:r>
              <a:rPr lang="en-US" sz="1000" dirty="0" smtClean="0">
                <a:latin typeface="Tw Cen MT" panose="020B0602020104020603" pitchFamily="34" charset="0"/>
              </a:rPr>
              <a:t>GPSS </a:t>
            </a:r>
            <a:r>
              <a:rPr lang="en-US" sz="1000" dirty="0">
                <a:latin typeface="Tw Cen MT" panose="020B0602020104020603" pitchFamily="34" charset="0"/>
              </a:rPr>
              <a:t>design score is 45.78% (1 Star). The Report on GPSS Design Score </a:t>
            </a:r>
            <a:r>
              <a:rPr lang="en-US" sz="1000" dirty="0" smtClean="0">
                <a:latin typeface="Tw Cen MT" panose="020B0602020104020603" pitchFamily="34" charset="0"/>
              </a:rPr>
              <a:t>was submitted </a:t>
            </a:r>
            <a:r>
              <a:rPr lang="en-US" sz="1000" dirty="0">
                <a:latin typeface="Tw Cen MT" panose="020B0602020104020603" pitchFamily="34" charset="0"/>
              </a:rPr>
              <a:t>to CIDB on 25 April 2018. </a:t>
            </a:r>
          </a:p>
          <a:p>
            <a:pPr marL="177800" algn="just"/>
            <a:endParaRPr lang="en-MY" sz="1000" dirty="0">
              <a:latin typeface="Tw Cen MT" panose="020B0602020104020603" pitchFamily="34" charset="0"/>
            </a:endParaRPr>
          </a:p>
          <a:p>
            <a:pPr algn="just"/>
            <a:r>
              <a:rPr lang="en-MY" sz="1000" dirty="0">
                <a:latin typeface="Tw Cen MT" panose="020B0602020104020603" pitchFamily="34" charset="0"/>
              </a:rPr>
              <a:t>2) </a:t>
            </a:r>
            <a:r>
              <a:rPr lang="en-MY" sz="1000" dirty="0" smtClean="0">
                <a:latin typeface="Tw Cen MT" panose="020B0602020104020603" pitchFamily="34" charset="0"/>
              </a:rPr>
              <a:t> </a:t>
            </a:r>
            <a:r>
              <a:rPr lang="en-MY" sz="1000" dirty="0" err="1" smtClean="0">
                <a:latin typeface="Tw Cen MT" panose="020B0602020104020603" pitchFamily="34" charset="0"/>
              </a:rPr>
              <a:t>Fakulti</a:t>
            </a:r>
            <a:r>
              <a:rPr lang="en-MY" sz="1000" dirty="0" smtClean="0">
                <a:latin typeface="Tw Cen MT" panose="020B0602020104020603" pitchFamily="34" charset="0"/>
              </a:rPr>
              <a:t> </a:t>
            </a:r>
            <a:r>
              <a:rPr lang="en-MY" sz="1000" dirty="0" err="1">
                <a:latin typeface="Tw Cen MT" panose="020B0602020104020603" pitchFamily="34" charset="0"/>
              </a:rPr>
              <a:t>pendidikan</a:t>
            </a:r>
            <a:r>
              <a:rPr lang="en-MY" sz="1000" dirty="0">
                <a:latin typeface="Tw Cen MT" panose="020B0602020104020603" pitchFamily="34" charset="0"/>
              </a:rPr>
              <a:t> </a:t>
            </a:r>
            <a:r>
              <a:rPr lang="en-MY" sz="1000" dirty="0" err="1">
                <a:latin typeface="Tw Cen MT" panose="020B0602020104020603" pitchFamily="34" charset="0"/>
              </a:rPr>
              <a:t>teknikal</a:t>
            </a:r>
            <a:r>
              <a:rPr lang="en-MY" sz="1000" dirty="0">
                <a:latin typeface="Tw Cen MT" panose="020B0602020104020603" pitchFamily="34" charset="0"/>
              </a:rPr>
              <a:t> </a:t>
            </a:r>
            <a:r>
              <a:rPr lang="en-MY" sz="1000" dirty="0" err="1">
                <a:latin typeface="Tw Cen MT" panose="020B0602020104020603" pitchFamily="34" charset="0"/>
              </a:rPr>
              <a:t>dan</a:t>
            </a:r>
            <a:r>
              <a:rPr lang="en-MY" sz="1000" dirty="0">
                <a:latin typeface="Tw Cen MT" panose="020B0602020104020603" pitchFamily="34" charset="0"/>
              </a:rPr>
              <a:t> </a:t>
            </a:r>
            <a:r>
              <a:rPr lang="en-MY" sz="1000" dirty="0" err="1">
                <a:latin typeface="Tw Cen MT" panose="020B0602020104020603" pitchFamily="34" charset="0"/>
              </a:rPr>
              <a:t>vokasional</a:t>
            </a:r>
            <a:r>
              <a:rPr lang="en-MY" sz="1000" dirty="0">
                <a:latin typeface="Tw Cen MT" panose="020B0602020104020603" pitchFamily="34" charset="0"/>
              </a:rPr>
              <a:t> di  </a:t>
            </a:r>
            <a:r>
              <a:rPr lang="en-MY" sz="1000" dirty="0" err="1">
                <a:latin typeface="Tw Cen MT" panose="020B0602020104020603" pitchFamily="34" charset="0"/>
              </a:rPr>
              <a:t>kampus</a:t>
            </a:r>
            <a:r>
              <a:rPr lang="en-MY" sz="1000" dirty="0">
                <a:latin typeface="Tw Cen MT" panose="020B0602020104020603" pitchFamily="34" charset="0"/>
              </a:rPr>
              <a:t> UPSI </a:t>
            </a:r>
            <a:r>
              <a:rPr lang="en-MY" sz="1000" dirty="0" err="1">
                <a:latin typeface="Tw Cen MT" panose="020B0602020104020603" pitchFamily="34" charset="0"/>
              </a:rPr>
              <a:t>Teluk</a:t>
            </a:r>
            <a:r>
              <a:rPr lang="en-MY" sz="1000" dirty="0">
                <a:latin typeface="Tw Cen MT" panose="020B0602020104020603" pitchFamily="34" charset="0"/>
              </a:rPr>
              <a:t> </a:t>
            </a:r>
            <a:r>
              <a:rPr lang="en-MY" sz="1000" dirty="0" err="1">
                <a:latin typeface="Tw Cen MT" panose="020B0602020104020603" pitchFamily="34" charset="0"/>
              </a:rPr>
              <a:t>Intan</a:t>
            </a:r>
            <a:r>
              <a:rPr lang="en-MY" sz="1000" dirty="0">
                <a:latin typeface="Tw Cen MT" panose="020B0602020104020603" pitchFamily="34" charset="0"/>
              </a:rPr>
              <a:t> </a:t>
            </a:r>
            <a:r>
              <a:rPr lang="en-MY" sz="1000" dirty="0" err="1">
                <a:latin typeface="Tw Cen MT" panose="020B0602020104020603" pitchFamily="34" charset="0"/>
              </a:rPr>
              <a:t>Fasa</a:t>
            </a:r>
            <a:r>
              <a:rPr lang="en-MY" sz="1000" dirty="0">
                <a:latin typeface="Tw Cen MT" panose="020B0602020104020603" pitchFamily="34" charset="0"/>
              </a:rPr>
              <a:t> 2- </a:t>
            </a:r>
            <a:r>
              <a:rPr lang="en-MY" sz="1000" dirty="0" err="1">
                <a:latin typeface="Tw Cen MT" panose="020B0602020104020603" pitchFamily="34" charset="0"/>
              </a:rPr>
              <a:t>Bangunan</a:t>
            </a:r>
            <a:r>
              <a:rPr lang="en-MY" sz="1000" dirty="0">
                <a:latin typeface="Tw Cen MT" panose="020B0602020104020603" pitchFamily="34" charset="0"/>
              </a:rPr>
              <a:t> </a:t>
            </a:r>
          </a:p>
          <a:p>
            <a:pPr marL="361950" indent="-184150" algn="just">
              <a:buFont typeface="Arial" panose="020B0604020202020204" pitchFamily="34" charset="0"/>
              <a:buChar char="•"/>
            </a:pPr>
            <a:r>
              <a:rPr lang="en-US" sz="1000" dirty="0">
                <a:latin typeface="Tw Cen MT" panose="020B0602020104020603" pitchFamily="34" charset="0"/>
              </a:rPr>
              <a:t>GPSS Score : Assessment is on-going </a:t>
            </a:r>
          </a:p>
          <a:p>
            <a:pPr marL="361950" indent="-184150" algn="just">
              <a:buFont typeface="Arial" panose="020B0604020202020204" pitchFamily="34" charset="0"/>
              <a:buChar char="•"/>
            </a:pPr>
            <a:r>
              <a:rPr lang="en-MY" sz="1000" dirty="0" err="1">
                <a:latin typeface="Tw Cen MT" panose="020B0602020104020603" pitchFamily="34" charset="0"/>
              </a:rPr>
              <a:t>MyCREST</a:t>
            </a:r>
            <a:r>
              <a:rPr lang="en-MY" sz="1000" dirty="0">
                <a:latin typeface="Tw Cen MT" panose="020B0602020104020603" pitchFamily="34" charset="0"/>
              </a:rPr>
              <a:t> and GPSS workshop on the design score is scheduled on </a:t>
            </a:r>
            <a:r>
              <a:rPr lang="en-MY" sz="1000" dirty="0" smtClean="0">
                <a:latin typeface="Tw Cen MT" panose="020B0602020104020603" pitchFamily="34" charset="0"/>
              </a:rPr>
              <a:t>4 July 2018 </a:t>
            </a:r>
            <a:r>
              <a:rPr lang="en-MY" sz="1000" dirty="0">
                <a:latin typeface="Tw Cen MT" panose="020B0602020104020603" pitchFamily="34" charset="0"/>
              </a:rPr>
              <a:t>by Head of Project Team, HOPT </a:t>
            </a:r>
            <a:r>
              <a:rPr lang="en-MY" sz="1000" dirty="0" err="1">
                <a:latin typeface="Tw Cen MT" panose="020B0602020104020603" pitchFamily="34" charset="0"/>
              </a:rPr>
              <a:t>Cawangan</a:t>
            </a:r>
            <a:r>
              <a:rPr lang="en-MY" sz="1000" dirty="0">
                <a:latin typeface="Tw Cen MT" panose="020B0602020104020603" pitchFamily="34" charset="0"/>
              </a:rPr>
              <a:t> </a:t>
            </a:r>
            <a:r>
              <a:rPr lang="en-MY" sz="1000" dirty="0" err="1">
                <a:latin typeface="Tw Cen MT" panose="020B0602020104020603" pitchFamily="34" charset="0"/>
              </a:rPr>
              <a:t>Kerja</a:t>
            </a:r>
            <a:r>
              <a:rPr lang="en-MY" sz="1000" dirty="0">
                <a:latin typeface="Tw Cen MT" panose="020B0602020104020603" pitchFamily="34" charset="0"/>
              </a:rPr>
              <a:t> </a:t>
            </a:r>
            <a:r>
              <a:rPr lang="en-MY" sz="1000" dirty="0" err="1">
                <a:latin typeface="Tw Cen MT" panose="020B0602020104020603" pitchFamily="34" charset="0"/>
              </a:rPr>
              <a:t>Pendidikan</a:t>
            </a:r>
            <a:r>
              <a:rPr lang="en-MY" sz="1000" dirty="0">
                <a:latin typeface="Tw Cen MT" panose="020B0602020104020603" pitchFamily="34" charset="0"/>
              </a:rPr>
              <a:t>.</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3) </a:t>
            </a:r>
            <a:r>
              <a:rPr lang="en-MY" sz="1000" dirty="0" smtClean="0">
                <a:latin typeface="Tw Cen MT" panose="020B0602020104020603" pitchFamily="34" charset="0"/>
              </a:rPr>
              <a:t> </a:t>
            </a:r>
            <a:r>
              <a:rPr lang="en-MY" sz="1000" dirty="0" err="1" smtClean="0">
                <a:latin typeface="Tw Cen MT" panose="020B0602020104020603" pitchFamily="34" charset="0"/>
              </a:rPr>
              <a:t>Pusat</a:t>
            </a:r>
            <a:r>
              <a:rPr lang="en-MY" sz="1000" dirty="0" smtClean="0">
                <a:latin typeface="Tw Cen MT" panose="020B0602020104020603" pitchFamily="34" charset="0"/>
              </a:rPr>
              <a:t> </a:t>
            </a:r>
            <a:r>
              <a:rPr lang="en-MY" sz="1000" dirty="0" err="1">
                <a:latin typeface="Tw Cen MT" panose="020B0602020104020603" pitchFamily="34" charset="0"/>
              </a:rPr>
              <a:t>Latihan</a:t>
            </a:r>
            <a:r>
              <a:rPr lang="en-MY" sz="1000" dirty="0">
                <a:latin typeface="Tw Cen MT" panose="020B0602020104020603" pitchFamily="34" charset="0"/>
              </a:rPr>
              <a:t> </a:t>
            </a:r>
            <a:r>
              <a:rPr lang="en-MY" sz="1000" dirty="0" err="1">
                <a:latin typeface="Tw Cen MT" panose="020B0602020104020603" pitchFamily="34" charset="0"/>
              </a:rPr>
              <a:t>Keselamatan</a:t>
            </a:r>
            <a:r>
              <a:rPr lang="en-MY" sz="1000" dirty="0">
                <a:latin typeface="Tw Cen MT" panose="020B0602020104020603" pitchFamily="34" charset="0"/>
              </a:rPr>
              <a:t> </a:t>
            </a:r>
            <a:r>
              <a:rPr lang="en-MY" sz="1000" dirty="0" err="1">
                <a:latin typeface="Tw Cen MT" panose="020B0602020104020603" pitchFamily="34" charset="0"/>
              </a:rPr>
              <a:t>Perlindungan</a:t>
            </a:r>
            <a:r>
              <a:rPr lang="en-MY" sz="1000" dirty="0">
                <a:latin typeface="Tw Cen MT" panose="020B0602020104020603" pitchFamily="34" charset="0"/>
              </a:rPr>
              <a:t> Malaysia (PLKPM) Bandar </a:t>
            </a:r>
            <a:r>
              <a:rPr lang="en-MY" sz="1000" dirty="0" err="1">
                <a:latin typeface="Tw Cen MT" panose="020B0602020104020603" pitchFamily="34" charset="0"/>
              </a:rPr>
              <a:t>Baru</a:t>
            </a:r>
            <a:r>
              <a:rPr lang="en-MY" sz="1000" dirty="0">
                <a:latin typeface="Tw Cen MT" panose="020B0602020104020603" pitchFamily="34" charset="0"/>
              </a:rPr>
              <a:t> </a:t>
            </a:r>
            <a:r>
              <a:rPr lang="en-MY" sz="1000" dirty="0" err="1">
                <a:latin typeface="Tw Cen MT" panose="020B0602020104020603" pitchFamily="34" charset="0"/>
              </a:rPr>
              <a:t>Enstek</a:t>
            </a:r>
            <a:r>
              <a:rPr lang="en-MY" sz="1000" dirty="0">
                <a:latin typeface="Tw Cen MT" panose="020B0602020104020603" pitchFamily="34" charset="0"/>
              </a:rPr>
              <a:t>, </a:t>
            </a:r>
            <a:r>
              <a:rPr lang="en-MY" sz="1000" dirty="0" err="1">
                <a:latin typeface="Tw Cen MT" panose="020B0602020104020603" pitchFamily="34" charset="0"/>
              </a:rPr>
              <a:t>N.Sembilan</a:t>
            </a:r>
            <a:r>
              <a:rPr lang="en-MY" sz="1000" dirty="0">
                <a:latin typeface="Tw Cen MT" panose="020B0602020104020603" pitchFamily="34" charset="0"/>
              </a:rPr>
              <a:t> </a:t>
            </a:r>
          </a:p>
          <a:p>
            <a:pPr marL="361950" indent="-180975" algn="just">
              <a:buFont typeface="Arial" panose="020B0604020202020204" pitchFamily="34" charset="0"/>
              <a:buChar char="•"/>
            </a:pPr>
            <a:r>
              <a:rPr lang="en-US" sz="1000" dirty="0">
                <a:latin typeface="Tw Cen MT" panose="020B0602020104020603" pitchFamily="34" charset="0"/>
              </a:rPr>
              <a:t>GPSS Score : Assessment is on-going </a:t>
            </a:r>
          </a:p>
          <a:p>
            <a:pPr marL="361950" indent="-180975" algn="just">
              <a:buFont typeface="Arial" panose="020B0604020202020204" pitchFamily="34" charset="0"/>
              <a:buChar char="•"/>
            </a:pPr>
            <a:r>
              <a:rPr lang="en-MY" sz="1000" dirty="0">
                <a:latin typeface="Tw Cen MT" panose="020B0602020104020603" pitchFamily="34" charset="0"/>
              </a:rPr>
              <a:t>GPSS workshop for the project has been highlighted in the GGP Committee Meeting on 26 Jun 2018. </a:t>
            </a:r>
            <a:endParaRPr lang="en-MY" sz="1000" dirty="0" smtClean="0">
              <a:latin typeface="Tw Cen MT" panose="020B0602020104020603" pitchFamily="34" charset="0"/>
            </a:endParaRPr>
          </a:p>
          <a:p>
            <a:pPr marL="361950" indent="-180975" algn="just"/>
            <a:endParaRPr lang="en-MY" sz="1000" dirty="0" smtClean="0">
              <a:latin typeface="Tw Cen MT" panose="020B0602020104020603" pitchFamily="34" charset="0"/>
            </a:endParaRPr>
          </a:p>
          <a:p>
            <a:pPr algn="just"/>
            <a:r>
              <a:rPr lang="en-MY" sz="1000" dirty="0" smtClean="0">
                <a:solidFill>
                  <a:prstClr val="black"/>
                </a:solidFill>
                <a:latin typeface="Tw Cen MT" panose="020B0602020104020603" pitchFamily="34" charset="0"/>
              </a:rPr>
              <a:t>In addition, these pilot projects will be used as a reference to develop the Guideline on Government Green Procurement (GGP) for Works. The GGP Guideline for works will be issued by </a:t>
            </a:r>
            <a:r>
              <a:rPr lang="en-MY" sz="1000" dirty="0" err="1" smtClean="0">
                <a:solidFill>
                  <a:prstClr val="black"/>
                </a:solidFill>
                <a:latin typeface="Tw Cen MT" panose="020B0602020104020603" pitchFamily="34" charset="0"/>
              </a:rPr>
              <a:t>MoF</a:t>
            </a:r>
            <a:r>
              <a:rPr lang="en-MY" sz="1000" dirty="0" smtClean="0">
                <a:solidFill>
                  <a:prstClr val="black"/>
                </a:solidFill>
                <a:latin typeface="Tw Cen MT" panose="020B0602020104020603" pitchFamily="34" charset="0"/>
              </a:rPr>
              <a:t> to mandate sustainable specification for public projects as the final outcome by 2020.</a:t>
            </a:r>
          </a:p>
          <a:p>
            <a:pPr marL="361950" indent="-180975" algn="just"/>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E3-041</a:t>
            </a:r>
            <a:endParaRPr lang="ms-MY" sz="2800" dirty="0">
              <a:solidFill>
                <a:schemeClr val="bg1"/>
              </a:solidFill>
            </a:endParaRPr>
          </a:p>
        </p:txBody>
      </p:sp>
      <p:sp>
        <p:nvSpPr>
          <p:cNvPr id="15" name="TextBox 14"/>
          <p:cNvSpPr txBox="1"/>
          <p:nvPr/>
        </p:nvSpPr>
        <p:spPr>
          <a:xfrm>
            <a:off x="0" y="4393199"/>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155099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900" b="0" i="0" u="none" strike="noStrike" kern="1200" cap="none" spc="0" normalizeH="0" baseline="0" noProof="0" dirty="0">
                          <a:ln>
                            <a:noFill/>
                          </a:ln>
                          <a:solidFill>
                            <a:schemeClr val="tx1"/>
                          </a:solidFill>
                          <a:effectLst/>
                          <a:uLnTx/>
                          <a:uFillTx/>
                          <a:latin typeface="Tw Cen MT" pitchFamily="34" charset="0"/>
                          <a:ea typeface="+mn-ea"/>
                          <a:cs typeface="+mn-cs"/>
                        </a:rPr>
                        <a:t>Status report on 2017 CO2 reduction in new public buildings published</a:t>
                      </a: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900" b="0" i="0" u="none" strike="noStrike" kern="1200" cap="none" spc="0" normalizeH="0" baseline="0" noProof="0" dirty="0">
                          <a:ln>
                            <a:noFill/>
                          </a:ln>
                          <a:solidFill>
                            <a:schemeClr val="tx1"/>
                          </a:solidFill>
                          <a:effectLst/>
                          <a:uLnTx/>
                          <a:uFillTx/>
                          <a:latin typeface="Tw Cen MT" pitchFamily="34" charset="0"/>
                          <a:ea typeface="+mn-ea"/>
                          <a:cs typeface="+mn-cs"/>
                        </a:rPr>
                        <a:t>Status report on 2018 CO2 reduction in new public buildings published</a:t>
                      </a: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900" b="0" i="0" u="none" strike="noStrike" kern="1200" cap="none" spc="0" normalizeH="0" baseline="0" noProof="0" dirty="0">
                          <a:ln>
                            <a:noFill/>
                          </a:ln>
                          <a:solidFill>
                            <a:schemeClr val="tx1"/>
                          </a:solidFill>
                          <a:effectLst/>
                          <a:uLnTx/>
                          <a:uFillTx/>
                          <a:latin typeface="Tw Cen MT" pitchFamily="34" charset="0"/>
                          <a:ea typeface="+mn-ea"/>
                          <a:cs typeface="+mn-cs"/>
                        </a:rPr>
                        <a:t>Status report on 2019 CO2 reduction in new public buildings published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MY"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rPr>
                        <a:t>Study on achievement of carbon reduction published</a:t>
                      </a:r>
                    </a:p>
                    <a:p>
                      <a:pPr>
                        <a:lnSpc>
                          <a:spcPct val="100000"/>
                        </a:lnSpc>
                      </a:pPr>
                      <a:endParaRPr lang="en-MY" sz="900" dirty="0">
                        <a:solidFill>
                          <a:schemeClr val="tx1"/>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6% CO2 emission reduction in new public buildings exceeding RM50Mn by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E3-Focus on public projects to lead the charge on sustainable practices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63775"/>
            <a:ext cx="6807386" cy="1938992"/>
          </a:xfrm>
          <a:prstGeom prst="rect">
            <a:avLst/>
          </a:prstGeom>
          <a:noFill/>
        </p:spPr>
        <p:txBody>
          <a:bodyPr wrap="square" rtlCol="0">
            <a:spAutoFit/>
          </a:bodyPr>
          <a:lstStyle/>
          <a:p>
            <a:r>
              <a:rPr lang="en-MY" sz="1000" dirty="0">
                <a:latin typeface="Tw Cen MT" panose="020B0602020104020603" pitchFamily="34" charset="0"/>
              </a:rPr>
              <a:t>This is a new KPI under the purview of IWG7 commencing </a:t>
            </a:r>
            <a:r>
              <a:rPr lang="en-MY" sz="1000" dirty="0" smtClean="0">
                <a:latin typeface="Tw Cen MT" panose="020B0602020104020603" pitchFamily="34" charset="0"/>
              </a:rPr>
              <a:t>in </a:t>
            </a:r>
            <a:r>
              <a:rPr lang="en-MY" sz="1000" dirty="0">
                <a:latin typeface="Tw Cen MT" panose="020B0602020104020603" pitchFamily="34" charset="0"/>
              </a:rPr>
              <a:t>2018.</a:t>
            </a:r>
          </a:p>
          <a:p>
            <a:endParaRPr lang="en-MY" sz="1000" dirty="0">
              <a:latin typeface="Tw Cen MT" panose="020B0602020104020603" pitchFamily="34" charset="0"/>
            </a:endParaRPr>
          </a:p>
          <a:p>
            <a:pPr lvl="0">
              <a:defRPr/>
            </a:pPr>
            <a:r>
              <a:rPr lang="en-MY" sz="1000" b="1" dirty="0" smtClean="0">
                <a:latin typeface="Tw Cen MT" pitchFamily="34" charset="0"/>
              </a:rPr>
              <a:t>Status report on 2017 CO2 reduction in new public buildings :</a:t>
            </a:r>
          </a:p>
          <a:p>
            <a:pPr algn="just"/>
            <a:r>
              <a:rPr lang="en-MY" sz="1000" dirty="0" smtClean="0">
                <a:latin typeface="Tw Cen MT" panose="020B0602020104020603" pitchFamily="34" charset="0"/>
              </a:rPr>
              <a:t>CO2 </a:t>
            </a:r>
            <a:r>
              <a:rPr lang="en-MY" sz="1000" dirty="0">
                <a:latin typeface="Tw Cen MT" panose="020B0602020104020603" pitchFamily="34" charset="0"/>
              </a:rPr>
              <a:t>emission reduction in new public buildings exceeding RM50Mn by 2020 will be calculated using </a:t>
            </a:r>
            <a:r>
              <a:rPr lang="en-MY" sz="1000" dirty="0" err="1">
                <a:latin typeface="Tw Cen MT" panose="020B0602020104020603" pitchFamily="34" charset="0"/>
              </a:rPr>
              <a:t>MyCREST</a:t>
            </a:r>
            <a:r>
              <a:rPr lang="en-MY" sz="1000" dirty="0">
                <a:latin typeface="Tw Cen MT" panose="020B0602020104020603" pitchFamily="34" charset="0"/>
              </a:rPr>
              <a:t> assessment. The </a:t>
            </a:r>
            <a:r>
              <a:rPr lang="en-MY" sz="1000" dirty="0" smtClean="0">
                <a:latin typeface="Tw Cen MT" panose="020B0602020104020603" pitchFamily="34" charset="0"/>
              </a:rPr>
              <a:t>assessment was </a:t>
            </a:r>
            <a:r>
              <a:rPr lang="en-MY" sz="1000" dirty="0">
                <a:latin typeface="Tw Cen MT" panose="020B0602020104020603" pitchFamily="34" charset="0"/>
              </a:rPr>
              <a:t>conducted in 2017 and its report published in 2018. Only 1 public project that is </a:t>
            </a:r>
            <a:r>
              <a:rPr lang="en-MY" sz="1000" dirty="0" err="1">
                <a:latin typeface="Tw Cen MT" panose="020B0602020104020603" pitchFamily="34" charset="0"/>
              </a:rPr>
              <a:t>Menara</a:t>
            </a:r>
            <a:r>
              <a:rPr lang="en-MY" sz="1000" dirty="0">
                <a:latin typeface="Tw Cen MT" panose="020B0602020104020603" pitchFamily="34" charset="0"/>
              </a:rPr>
              <a:t> KKR2 was assessed in 2017. Menara KKR2 was designed to emit 6302.22 ktCO2e/year and it achieved 64% CO2 emission reduction from its conventional design. </a:t>
            </a:r>
            <a:endParaRPr lang="en-MY" sz="1000" dirty="0" smtClean="0">
              <a:latin typeface="Tw Cen MT" panose="020B0602020104020603" pitchFamily="34" charset="0"/>
            </a:endParaRPr>
          </a:p>
          <a:p>
            <a:endParaRPr lang="en-MY" sz="1000" dirty="0" smtClean="0">
              <a:latin typeface="Tw Cen MT" panose="020B0602020104020603" pitchFamily="34" charset="0"/>
            </a:endParaRPr>
          </a:p>
          <a:p>
            <a:r>
              <a:rPr lang="en-MY" sz="1000" dirty="0" smtClean="0">
                <a:latin typeface="Tw Cen MT" panose="020B0602020104020603" pitchFamily="34" charset="0"/>
              </a:rPr>
              <a:t>The report is expected to be published by Q4 2018.</a:t>
            </a:r>
          </a:p>
          <a:p>
            <a:endParaRPr lang="en-MY" sz="1000" dirty="0" smtClean="0">
              <a:latin typeface="Tw Cen MT" panose="020B0602020104020603" pitchFamily="34" charset="0"/>
            </a:endParaRPr>
          </a:p>
          <a:p>
            <a:r>
              <a:rPr lang="en-MY" sz="1000" b="1" dirty="0" smtClean="0">
                <a:latin typeface="Tw Cen MT" panose="020B0602020104020603" pitchFamily="34" charset="0"/>
              </a:rPr>
              <a:t>2018 CO2 reduction in new public buildings Status Report :</a:t>
            </a:r>
          </a:p>
          <a:p>
            <a:r>
              <a:rPr lang="en-MY" sz="1000" dirty="0" err="1" smtClean="0">
                <a:latin typeface="Tw Cen MT" panose="020B0602020104020603" pitchFamily="34" charset="0"/>
              </a:rPr>
              <a:t>MyCREST</a:t>
            </a:r>
            <a:r>
              <a:rPr lang="en-MY" sz="1000" dirty="0" smtClean="0">
                <a:latin typeface="Tw Cen MT" panose="020B0602020104020603" pitchFamily="34" charset="0"/>
              </a:rPr>
              <a:t> assessment on public buildings for 2018 is on going.</a:t>
            </a: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a:solidFill>
                  <a:schemeClr val="bg1"/>
                </a:solidFill>
                <a:latin typeface="Tw Cen MT" panose="020B0602020104020603" pitchFamily="34" charset="0"/>
              </a:rPr>
              <a:t>KPI E3-136</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3739061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96959"/>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3">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50337">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10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mn-cs"/>
                        </a:rPr>
                        <a:t>Green technology  tax incentives  GITA and </a:t>
                      </a:r>
                      <a:r>
                        <a:rPr lang="en-US" sz="900" dirty="0">
                          <a:solidFill>
                            <a:schemeClr val="tx1"/>
                          </a:solidFill>
                          <a:latin typeface="Tw Cen MT" pitchFamily="34" charset="0"/>
                        </a:rPr>
                        <a:t>GITE mechanism </a:t>
                      </a: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mn-cs"/>
                        </a:rPr>
                        <a:t>established</a:t>
                      </a: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lvl="0" defTabSz="457200">
                        <a:lnSpc>
                          <a:spcPct val="100000"/>
                        </a:lnSpc>
                        <a:defRPr/>
                      </a:pPr>
                      <a:r>
                        <a:rPr lang="en-MY" sz="900" dirty="0">
                          <a:solidFill>
                            <a:schemeClr val="tx1"/>
                          </a:solidFill>
                          <a:latin typeface="Tw Cen MT" pitchFamily="34" charset="0"/>
                        </a:rPr>
                        <a:t>Study on the potential of green incentives completed</a:t>
                      </a:r>
                    </a:p>
                    <a:p>
                      <a:pPr lvl="0" defTabSz="457200">
                        <a:lnSpc>
                          <a:spcPct val="100000"/>
                        </a:lnSpc>
                        <a:defRPr/>
                      </a:pPr>
                      <a:endParaRPr lang="en-MY" sz="900" dirty="0">
                        <a:solidFill>
                          <a:schemeClr val="tx1"/>
                        </a:solidFill>
                        <a:latin typeface="Tw Cen MT" pitchFamily="34" charset="0"/>
                      </a:endParaRPr>
                    </a:p>
                    <a:p>
                      <a:pPr lvl="0" defTabSz="457200">
                        <a:lnSpc>
                          <a:spcPct val="100000"/>
                        </a:lnSpc>
                        <a:defRPr/>
                      </a:pPr>
                      <a:r>
                        <a:rPr lang="en-MY" sz="900" dirty="0">
                          <a:solidFill>
                            <a:schemeClr val="tx1"/>
                          </a:solidFill>
                          <a:latin typeface="Tw Cen MT" pitchFamily="34" charset="0"/>
                        </a:rPr>
                        <a:t>2 companies benefitted from green incentive  </a:t>
                      </a:r>
                    </a:p>
                    <a:p>
                      <a:pPr lvl="0" defTabSz="457200">
                        <a:lnSpc>
                          <a:spcPct val="100000"/>
                        </a:lnSpc>
                        <a:defRPr/>
                      </a:pPr>
                      <a:r>
                        <a:rPr lang="en-MY" sz="900" dirty="0">
                          <a:solidFill>
                            <a:schemeClr val="tx1"/>
                          </a:solidFill>
                          <a:latin typeface="Tw Cen MT" pitchFamily="34" charset="0"/>
                        </a:rPr>
                        <a:t>                                                                                                            5 promotional activities/programs on green incentives</a:t>
                      </a:r>
                      <a:endParaRPr kumimoji="0" lang="en-US" sz="900" b="1"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p>
                      <a:pPr>
                        <a:lnSpc>
                          <a:spcPct val="100000"/>
                        </a:lnSpc>
                        <a:defRPr/>
                      </a:pPr>
                      <a:endParaRPr lang="en-US" sz="900" dirty="0">
                        <a:solidFill>
                          <a:schemeClr val="tx1"/>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mn-cs"/>
                        </a:rPr>
                        <a:t>Stakeholder engagements on the outcome of the study conducted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dirty="0">
                        <a:solidFill>
                          <a:schemeClr val="tx1"/>
                        </a:solidFill>
                        <a:latin typeface="Tw Cen MT" pitchFamily="34" charset="0"/>
                      </a:endParaRPr>
                    </a:p>
                    <a:p>
                      <a:pPr lvl="0" defTabSz="457200">
                        <a:lnSpc>
                          <a:spcPct val="100000"/>
                        </a:lnSpc>
                        <a:defRPr/>
                      </a:pPr>
                      <a:r>
                        <a:rPr lang="en-MY" sz="900" dirty="0">
                          <a:solidFill>
                            <a:schemeClr val="tx1"/>
                          </a:solidFill>
                          <a:latin typeface="Tw Cen MT" pitchFamily="34" charset="0"/>
                        </a:rPr>
                        <a:t>5 companies benefitted from green incentives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dirty="0">
                        <a:solidFill>
                          <a:schemeClr val="tx1"/>
                        </a:solidFill>
                        <a:latin typeface="Tw Cen MT" pitchFamily="34" charset="0"/>
                      </a:endParaRPr>
                    </a:p>
                    <a:p>
                      <a:pPr lvl="0" defTabSz="457200">
                        <a:lnSpc>
                          <a:spcPct val="100000"/>
                        </a:lnSpc>
                        <a:defRPr/>
                      </a:pPr>
                      <a:r>
                        <a:rPr lang="en-MY" sz="900" dirty="0">
                          <a:solidFill>
                            <a:schemeClr val="tx1"/>
                          </a:solidFill>
                          <a:latin typeface="Tw Cen MT" pitchFamily="34" charset="0"/>
                        </a:rPr>
                        <a:t>5 promotional activities/programs on green incentives conducted</a:t>
                      </a:r>
                      <a:endParaRPr kumimoji="0" lang="en-US"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rPr>
                        <a:t>Recommendations to the Government on the new green incentives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MY"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p>
                      <a:pPr lvl="0" defTabSz="457200">
                        <a:lnSpc>
                          <a:spcPct val="100000"/>
                        </a:lnSpc>
                        <a:defRPr/>
                      </a:pPr>
                      <a:r>
                        <a:rPr lang="en-MY" sz="900" dirty="0">
                          <a:solidFill>
                            <a:schemeClr val="tx1"/>
                          </a:solidFill>
                          <a:latin typeface="Tw Cen MT" pitchFamily="34" charset="0"/>
                        </a:rPr>
                        <a:t>7 companies benefitted from </a:t>
                      </a:r>
                      <a:r>
                        <a:rPr lang="en-MY" sz="900">
                          <a:solidFill>
                            <a:schemeClr val="tx1"/>
                          </a:solidFill>
                          <a:latin typeface="Tw Cen MT" pitchFamily="34" charset="0"/>
                        </a:rPr>
                        <a:t>green incentives</a:t>
                      </a:r>
                      <a:endParaRPr lang="en-MY" sz="900" dirty="0">
                        <a:solidFill>
                          <a:schemeClr val="tx1"/>
                        </a:solidFill>
                        <a:latin typeface="Tw Cen MT" pitchFamily="34" charset="0"/>
                      </a:endParaRPr>
                    </a:p>
                    <a:p>
                      <a:pPr lvl="0" defTabSz="457200">
                        <a:lnSpc>
                          <a:spcPct val="100000"/>
                        </a:lnSpc>
                        <a:defRPr/>
                      </a:pPr>
                      <a:endParaRPr lang="en-US" sz="900" dirty="0">
                        <a:solidFill>
                          <a:schemeClr val="tx1"/>
                        </a:solidFill>
                        <a:latin typeface="Tw Cen MT" pitchFamily="34" charset="0"/>
                      </a:endParaRPr>
                    </a:p>
                    <a:p>
                      <a:pPr lvl="0" defTabSz="457200">
                        <a:lnSpc>
                          <a:spcPct val="100000"/>
                        </a:lnSpc>
                        <a:defRPr/>
                      </a:pPr>
                      <a:r>
                        <a:rPr lang="en-MY" sz="900">
                          <a:solidFill>
                            <a:schemeClr val="tx1"/>
                          </a:solidFill>
                          <a:latin typeface="Tw Cen MT" pitchFamily="34" charset="0"/>
                        </a:rPr>
                        <a:t>5 promotional activities/programs on green incentives conducted</a:t>
                      </a:r>
                      <a:endParaRPr kumimoji="0" lang="en-US" sz="900" b="0" i="0" u="none" strike="noStrike" kern="1200" cap="none" spc="0" normalizeH="0" baseline="0" noProof="0">
                        <a:ln>
                          <a:noFill/>
                        </a:ln>
                        <a:solidFill>
                          <a:schemeClr val="tx1"/>
                        </a:solidFill>
                        <a:effectLst/>
                        <a:uLnTx/>
                        <a:uFillTx/>
                        <a:latin typeface="Tw Cen MT" pitchFamily="34" charset="0"/>
                        <a:ea typeface="+mn-ea"/>
                        <a:cs typeface="+mn-cs"/>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lvl="0" defTabSz="457200">
                        <a:lnSpc>
                          <a:spcPct val="100000"/>
                        </a:lnSpc>
                        <a:defRPr/>
                      </a:pPr>
                      <a:r>
                        <a:rPr lang="en-US" sz="900" dirty="0">
                          <a:solidFill>
                            <a:schemeClr val="tx1"/>
                          </a:solidFill>
                          <a:latin typeface="Tw Cen MT" pitchFamily="34" charset="0"/>
                          <a:cs typeface="Arial" panose="020B0604020202020204" pitchFamily="34" charset="0"/>
                        </a:rPr>
                        <a:t>New/ improved green incentives mechanism introduced</a:t>
                      </a:r>
                    </a:p>
                    <a:p>
                      <a:pPr lvl="0" defTabSz="457200">
                        <a:lnSpc>
                          <a:spcPct val="100000"/>
                        </a:lnSpc>
                        <a:defRPr/>
                      </a:pPr>
                      <a:endParaRPr kumimoji="0" lang="ms-MY" sz="900" b="0" i="0" u="none" strike="sngStrike" kern="1200" cap="none" spc="0" normalizeH="0" baseline="0" noProof="0" dirty="0">
                        <a:ln>
                          <a:noFill/>
                        </a:ln>
                        <a:solidFill>
                          <a:schemeClr val="tx1"/>
                        </a:solidFill>
                        <a:effectLst/>
                        <a:uLnTx/>
                        <a:uFillTx/>
                        <a:latin typeface="Tw Cen MT" pitchFamily="34" charset="0"/>
                        <a:ea typeface="+mn-ea"/>
                        <a:cs typeface="+mn-cs"/>
                      </a:endParaRPr>
                    </a:p>
                    <a:p>
                      <a:pPr lvl="0" defTabSz="457200">
                        <a:lnSpc>
                          <a:spcPct val="100000"/>
                        </a:lnSpc>
                        <a:defRPr/>
                      </a:pPr>
                      <a:r>
                        <a:rPr lang="en-MY" sz="900" dirty="0">
                          <a:solidFill>
                            <a:schemeClr val="tx1"/>
                          </a:solidFill>
                          <a:latin typeface="Tw Cen MT" pitchFamily="34" charset="0"/>
                        </a:rPr>
                        <a:t>10 companies benefitted from green incentives</a:t>
                      </a:r>
                    </a:p>
                    <a:p>
                      <a:pPr lvl="0" defTabSz="457200">
                        <a:lnSpc>
                          <a:spcPct val="100000"/>
                        </a:lnSpc>
                        <a:defRPr/>
                      </a:pPr>
                      <a:endParaRPr lang="en-US" sz="900" dirty="0">
                        <a:solidFill>
                          <a:schemeClr val="tx1"/>
                        </a:solidFill>
                        <a:latin typeface="Tw Cen MT" pitchFamily="34" charset="0"/>
                      </a:endParaRPr>
                    </a:p>
                    <a:p>
                      <a:pPr lvl="0" defTabSz="457200">
                        <a:lnSpc>
                          <a:spcPct val="100000"/>
                        </a:lnSpc>
                        <a:defRPr/>
                      </a:pPr>
                      <a:r>
                        <a:rPr lang="en-MY" sz="900" dirty="0">
                          <a:solidFill>
                            <a:schemeClr val="tx1"/>
                          </a:solidFill>
                          <a:latin typeface="Tw Cen MT" pitchFamily="34" charset="0"/>
                        </a:rPr>
                        <a:t>5 promotional activities/programs on green incentives conducted</a:t>
                      </a:r>
                      <a:endParaRPr kumimoji="0" lang="en-US"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KeTTHA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322832"/>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At least 10 companies benefitted from green incentive for sustainable buildings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E4-Facilitate industry adoption of sustainable practices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93271"/>
            <a:ext cx="3435536" cy="4708981"/>
          </a:xfrm>
          <a:prstGeom prst="rect">
            <a:avLst/>
          </a:prstGeom>
          <a:noFill/>
        </p:spPr>
        <p:txBody>
          <a:bodyPr wrap="square" rtlCol="0">
            <a:spAutoFit/>
          </a:bodyPr>
          <a:lstStyle/>
          <a:p>
            <a:r>
              <a:rPr lang="en-MY" sz="1000" dirty="0">
                <a:latin typeface="Tw Cen MT" panose="020B0602020104020603" pitchFamily="34" charset="0"/>
              </a:rPr>
              <a:t>This </a:t>
            </a:r>
            <a:r>
              <a:rPr lang="en-MY" sz="1000" dirty="0" smtClean="0">
                <a:latin typeface="Tw Cen MT" panose="020B0602020104020603" pitchFamily="34" charset="0"/>
              </a:rPr>
              <a:t>KPI is under </a:t>
            </a:r>
            <a:r>
              <a:rPr lang="en-MY" sz="1000" dirty="0">
                <a:latin typeface="Tw Cen MT" panose="020B0602020104020603" pitchFamily="34" charset="0"/>
              </a:rPr>
              <a:t>the purview of </a:t>
            </a:r>
            <a:r>
              <a:rPr lang="en-MY" sz="1000" dirty="0" smtClean="0">
                <a:latin typeface="Tw Cen MT" panose="020B0602020104020603" pitchFamily="34" charset="0"/>
              </a:rPr>
              <a:t>IWG7.</a:t>
            </a:r>
          </a:p>
          <a:p>
            <a:endParaRPr lang="en-MY" sz="1000" b="1" dirty="0" smtClean="0">
              <a:latin typeface="Tw Cen MT" pitchFamily="34" charset="0"/>
            </a:endParaRPr>
          </a:p>
          <a:p>
            <a:r>
              <a:rPr lang="en-MY" sz="1000" b="1" dirty="0" smtClean="0">
                <a:latin typeface="Tw Cen MT" pitchFamily="34" charset="0"/>
              </a:rPr>
              <a:t>Study </a:t>
            </a:r>
            <a:r>
              <a:rPr lang="en-MY" sz="1000" b="1" dirty="0">
                <a:latin typeface="Tw Cen MT" pitchFamily="34" charset="0"/>
              </a:rPr>
              <a:t>on the potential of green incentives</a:t>
            </a:r>
            <a:endParaRPr lang="en-MY" sz="1000" dirty="0">
              <a:latin typeface="Tw Cen MT" panose="020B0602020104020603" pitchFamily="34" charset="0"/>
            </a:endParaRPr>
          </a:p>
          <a:p>
            <a:pPr algn="just"/>
            <a:r>
              <a:rPr lang="en-MY" sz="1000" dirty="0">
                <a:latin typeface="Tw Cen MT" panose="020B0602020104020603" pitchFamily="34" charset="0"/>
              </a:rPr>
              <a:t>IIUM </a:t>
            </a:r>
            <a:r>
              <a:rPr lang="en-MY" sz="1000" dirty="0" smtClean="0">
                <a:latin typeface="Tw Cen MT" panose="020B0602020104020603" pitchFamily="34" charset="0"/>
              </a:rPr>
              <a:t>had </a:t>
            </a:r>
            <a:r>
              <a:rPr lang="en-MY" sz="1000" dirty="0">
                <a:latin typeface="Tw Cen MT" panose="020B0602020104020603" pitchFamily="34" charset="0"/>
              </a:rPr>
              <a:t>completed the study on the potential green incentives </a:t>
            </a:r>
            <a:r>
              <a:rPr lang="en-MY" sz="1000" dirty="0" smtClean="0">
                <a:latin typeface="Tw Cen MT" panose="020B0602020104020603" pitchFamily="34" charset="0"/>
              </a:rPr>
              <a:t>in </a:t>
            </a:r>
            <a:r>
              <a:rPr lang="en-MY" sz="1000" dirty="0">
                <a:latin typeface="Tw Cen MT" panose="020B0602020104020603" pitchFamily="34" charset="0"/>
              </a:rPr>
              <a:t>Aug 2017 and the report was submitted to </a:t>
            </a:r>
            <a:r>
              <a:rPr lang="en-MY" sz="1000" dirty="0" err="1">
                <a:latin typeface="Tw Cen MT" panose="020B0602020104020603" pitchFamily="34" charset="0"/>
              </a:rPr>
              <a:t>KeTTHA</a:t>
            </a:r>
            <a:r>
              <a:rPr lang="en-MY" sz="1000" dirty="0">
                <a:latin typeface="Tw Cen MT" panose="020B0602020104020603" pitchFamily="34" charset="0"/>
              </a:rPr>
              <a:t> for evaluation on Nov 2017. The study concluded </a:t>
            </a:r>
            <a:r>
              <a:rPr lang="en-MY" sz="1000" dirty="0" smtClean="0">
                <a:latin typeface="Tw Cen MT" panose="020B0602020104020603" pitchFamily="34" charset="0"/>
              </a:rPr>
              <a:t>these </a:t>
            </a:r>
            <a:r>
              <a:rPr lang="en-MY" sz="1000" dirty="0">
                <a:latin typeface="Tw Cen MT" panose="020B0602020104020603" pitchFamily="34" charset="0"/>
              </a:rPr>
              <a:t>10 potential green incentives are suitable to be applied in Malaysia for all </a:t>
            </a:r>
            <a:r>
              <a:rPr lang="en-MY" sz="1000" dirty="0" smtClean="0">
                <a:latin typeface="Tw Cen MT" panose="020B0602020104020603" pitchFamily="34" charset="0"/>
              </a:rPr>
              <a:t>stakeholders </a:t>
            </a:r>
            <a:r>
              <a:rPr lang="en-MY" sz="1000" dirty="0">
                <a:latin typeface="Tw Cen MT" panose="020B0602020104020603" pitchFamily="34" charset="0"/>
              </a:rPr>
              <a:t>:</a:t>
            </a:r>
          </a:p>
          <a:p>
            <a:pPr algn="just"/>
            <a:endParaRPr lang="en-MY" sz="1000" dirty="0">
              <a:latin typeface="Tw Cen MT" panose="020B0602020104020603" pitchFamily="34" charset="0"/>
            </a:endParaRPr>
          </a:p>
          <a:p>
            <a:pPr marL="228600" indent="-228600" algn="just">
              <a:buAutoNum type="arabicParenR"/>
            </a:pPr>
            <a:r>
              <a:rPr lang="en-US" sz="1000" dirty="0">
                <a:latin typeface="Tw Cen MT" panose="020B0602020104020603" pitchFamily="34" charset="0"/>
              </a:rPr>
              <a:t>Investment Tax Incentive</a:t>
            </a:r>
          </a:p>
          <a:p>
            <a:pPr marL="228600" indent="-228600" algn="just">
              <a:buFontTx/>
              <a:buAutoNum type="arabicParenR"/>
            </a:pPr>
            <a:r>
              <a:rPr lang="en-US" sz="1000" dirty="0">
                <a:latin typeface="Tw Cen MT" panose="020B0602020104020603" pitchFamily="34" charset="0"/>
              </a:rPr>
              <a:t>Production Tax Incentive</a:t>
            </a:r>
          </a:p>
          <a:p>
            <a:pPr marL="228600" indent="-228600" algn="just">
              <a:buFontTx/>
              <a:buAutoNum type="arabicParenR"/>
            </a:pPr>
            <a:r>
              <a:rPr lang="en-US" sz="1000" dirty="0">
                <a:latin typeface="Tw Cen MT" panose="020B0602020104020603" pitchFamily="34" charset="0"/>
              </a:rPr>
              <a:t>Property Tax Incentive</a:t>
            </a:r>
          </a:p>
          <a:p>
            <a:pPr marL="228600" indent="-228600" algn="just">
              <a:buFontTx/>
              <a:buAutoNum type="arabicParenR"/>
            </a:pPr>
            <a:r>
              <a:rPr lang="en-US" sz="1000" dirty="0">
                <a:latin typeface="Tw Cen MT" panose="020B0602020104020603" pitchFamily="34" charset="0"/>
              </a:rPr>
              <a:t>Value Added Tax (VAT) Reduction</a:t>
            </a:r>
          </a:p>
          <a:p>
            <a:pPr marL="228600" indent="-228600" algn="just">
              <a:buFontTx/>
              <a:buAutoNum type="arabicParenR"/>
            </a:pPr>
            <a:r>
              <a:rPr lang="en-US" sz="1000" dirty="0">
                <a:latin typeface="Tw Cen MT" panose="020B0602020104020603" pitchFamily="34" charset="0"/>
              </a:rPr>
              <a:t>Excise Tax Reduction</a:t>
            </a:r>
          </a:p>
          <a:p>
            <a:pPr marL="228600" indent="-228600" algn="just">
              <a:buFontTx/>
              <a:buAutoNum type="arabicParenR"/>
            </a:pPr>
            <a:r>
              <a:rPr lang="en-US" sz="1000" dirty="0">
                <a:latin typeface="Tw Cen MT" panose="020B0602020104020603" pitchFamily="34" charset="0"/>
              </a:rPr>
              <a:t>Import Duty Reduction</a:t>
            </a:r>
          </a:p>
          <a:p>
            <a:pPr marL="228600" indent="-228600" algn="just">
              <a:buFontTx/>
              <a:buAutoNum type="arabicParenR"/>
            </a:pPr>
            <a:r>
              <a:rPr lang="en-US" sz="1000" dirty="0">
                <a:latin typeface="Tw Cen MT" panose="020B0602020104020603" pitchFamily="34" charset="0"/>
              </a:rPr>
              <a:t>Accelerated Depreciation</a:t>
            </a:r>
          </a:p>
          <a:p>
            <a:pPr marL="228600" indent="-228600" algn="just">
              <a:buFontTx/>
              <a:buAutoNum type="arabicParenR"/>
            </a:pPr>
            <a:r>
              <a:rPr lang="en-US" sz="1000" dirty="0">
                <a:latin typeface="Tw Cen MT" panose="020B0602020104020603" pitchFamily="34" charset="0"/>
              </a:rPr>
              <a:t>R&amp;D Tax Incentive</a:t>
            </a:r>
          </a:p>
          <a:p>
            <a:pPr marL="228600" indent="-228600" algn="just">
              <a:buFontTx/>
              <a:buAutoNum type="arabicParenR"/>
            </a:pPr>
            <a:r>
              <a:rPr lang="en-US" sz="1000" dirty="0">
                <a:latin typeface="Tw Cen MT" panose="020B0602020104020603" pitchFamily="34" charset="0"/>
              </a:rPr>
              <a:t>Tax Holiday</a:t>
            </a:r>
          </a:p>
          <a:p>
            <a:pPr marL="228600" indent="-228600" algn="just">
              <a:buFontTx/>
              <a:buAutoNum type="arabicParenR"/>
            </a:pPr>
            <a:r>
              <a:rPr lang="en-US" sz="1000" dirty="0">
                <a:latin typeface="Tw Cen MT" panose="020B0602020104020603" pitchFamily="34" charset="0"/>
              </a:rPr>
              <a:t>Tax on Conventional Fuels</a:t>
            </a: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Guideline </a:t>
            </a:r>
            <a:r>
              <a:rPr lang="en-MY" sz="1000" dirty="0">
                <a:latin typeface="Tw Cen MT" panose="020B0602020104020603" pitchFamily="34" charset="0"/>
              </a:rPr>
              <a:t>for Green Technology Tax Incentive was published by MGTC. 3 types of available tax incentive offered specially to the construction industry are :</a:t>
            </a:r>
          </a:p>
          <a:p>
            <a:pPr algn="just"/>
            <a:endParaRPr lang="en-MY" sz="1000" dirty="0">
              <a:latin typeface="Tw Cen MT" panose="020B0602020104020603" pitchFamily="34" charset="0"/>
            </a:endParaRPr>
          </a:p>
          <a:p>
            <a:pPr marL="180975" indent="-180975" algn="just"/>
            <a:r>
              <a:rPr lang="en-MY" sz="1000" dirty="0">
                <a:latin typeface="Tw Cen MT" panose="020B0602020104020603" pitchFamily="34" charset="0"/>
              </a:rPr>
              <a:t>1. </a:t>
            </a:r>
            <a:r>
              <a:rPr lang="en-MY" sz="1000" dirty="0" smtClean="0">
                <a:latin typeface="Tw Cen MT" panose="020B0602020104020603" pitchFamily="34" charset="0"/>
              </a:rPr>
              <a:t> Green </a:t>
            </a:r>
            <a:r>
              <a:rPr lang="en-MY" sz="1000" dirty="0">
                <a:latin typeface="Tw Cen MT" panose="020B0602020104020603" pitchFamily="34" charset="0"/>
              </a:rPr>
              <a:t>Investment Tax Allowance for Projects (GITA-Project &amp; Assets)                                                     </a:t>
            </a:r>
          </a:p>
          <a:p>
            <a:pPr marL="180975" indent="-180975" algn="just"/>
            <a:r>
              <a:rPr lang="en-MY" sz="1000" dirty="0">
                <a:latin typeface="Tw Cen MT" panose="020B0602020104020603" pitchFamily="34" charset="0"/>
              </a:rPr>
              <a:t>2. </a:t>
            </a:r>
            <a:r>
              <a:rPr lang="en-MY" sz="1000" dirty="0" smtClean="0">
                <a:latin typeface="Tw Cen MT" panose="020B0602020104020603" pitchFamily="34" charset="0"/>
              </a:rPr>
              <a:t> Green </a:t>
            </a:r>
            <a:r>
              <a:rPr lang="en-MY" sz="1000" dirty="0">
                <a:latin typeface="Tw Cen MT" panose="020B0602020104020603" pitchFamily="34" charset="0"/>
              </a:rPr>
              <a:t>Income Tax Exemption (GITE) for green technology services</a:t>
            </a:r>
          </a:p>
          <a:p>
            <a:r>
              <a:rPr lang="en-MY" sz="1000" dirty="0">
                <a:latin typeface="Tw Cen MT" panose="020B0602020104020603" pitchFamily="34" charset="0"/>
              </a:rPr>
              <a:t>3. </a:t>
            </a:r>
            <a:r>
              <a:rPr lang="en-MY" sz="1000" dirty="0" smtClean="0">
                <a:latin typeface="Tw Cen MT" panose="020B0602020104020603" pitchFamily="34" charset="0"/>
              </a:rPr>
              <a:t> </a:t>
            </a:r>
            <a:r>
              <a:rPr lang="en-MY" sz="1000" dirty="0" err="1" smtClean="0">
                <a:latin typeface="Tw Cen MT" panose="020B0602020104020603" pitchFamily="34" charset="0"/>
              </a:rPr>
              <a:t>MyCREST</a:t>
            </a:r>
            <a:r>
              <a:rPr lang="en-MY" sz="1000" dirty="0" smtClean="0">
                <a:latin typeface="Tw Cen MT" panose="020B0602020104020603" pitchFamily="34" charset="0"/>
              </a:rPr>
              <a:t> </a:t>
            </a:r>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E4-045</a:t>
            </a:r>
            <a:endParaRPr lang="ms-MY" sz="2800" dirty="0">
              <a:solidFill>
                <a:schemeClr val="bg1"/>
              </a:solidFill>
            </a:endParaRPr>
          </a:p>
        </p:txBody>
      </p:sp>
      <p:sp>
        <p:nvSpPr>
          <p:cNvPr id="15" name="TextBox 14"/>
          <p:cNvSpPr txBox="1"/>
          <p:nvPr/>
        </p:nvSpPr>
        <p:spPr>
          <a:xfrm>
            <a:off x="0" y="4372841"/>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a:t>
            </a:r>
            <a:r>
              <a:rPr lang="en-US" sz="900" b="1">
                <a:solidFill>
                  <a:schemeClr val="bg1"/>
                </a:solidFill>
                <a:latin typeface="Tw Cen MT" panose="020B0602020104020603" pitchFamily="34" charset="0"/>
              </a:rPr>
              <a:t>UNTIL </a:t>
            </a:r>
            <a:r>
              <a:rPr lang="en-US" sz="900" b="1" smtClean="0">
                <a:solidFill>
                  <a:schemeClr val="bg1"/>
                </a:solidFill>
                <a:latin typeface="Tw Cen MT" panose="020B0602020104020603" pitchFamily="34" charset="0"/>
              </a:rPr>
              <a:t>Q2 </a:t>
            </a:r>
            <a:r>
              <a:rPr lang="en-US" sz="900" b="1">
                <a:solidFill>
                  <a:schemeClr val="bg1"/>
                </a:solidFill>
                <a:latin typeface="Tw Cen MT" panose="020B0602020104020603" pitchFamily="34" charset="0"/>
              </a:rPr>
              <a:t>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
        <p:nvSpPr>
          <p:cNvPr id="12" name="TextBox 11"/>
          <p:cNvSpPr txBox="1"/>
          <p:nvPr/>
        </p:nvSpPr>
        <p:spPr>
          <a:xfrm>
            <a:off x="3429000" y="4593271"/>
            <a:ext cx="3429000" cy="3323987"/>
          </a:xfrm>
          <a:prstGeom prst="rect">
            <a:avLst/>
          </a:prstGeom>
          <a:noFill/>
        </p:spPr>
        <p:txBody>
          <a:bodyPr wrap="square" rtlCol="0">
            <a:spAutoFit/>
          </a:bodyPr>
          <a:lstStyle/>
          <a:p>
            <a:pPr lvl="0"/>
            <a:r>
              <a:rPr lang="en-US" sz="1000" b="1" dirty="0" smtClean="0">
                <a:latin typeface="Tw Cen MT" pitchFamily="34" charset="0"/>
              </a:rPr>
              <a:t>Stakeholder engagements on the outcome of the study :</a:t>
            </a:r>
          </a:p>
          <a:p>
            <a:pPr algn="just"/>
            <a:r>
              <a:rPr lang="en-MY" sz="1000" dirty="0" smtClean="0">
                <a:latin typeface="Tw Cen MT" panose="020B0602020104020603" pitchFamily="34" charset="0"/>
              </a:rPr>
              <a:t>Engagement with Stakeholder to discuss on the outcome of the study is expected to be held in Q3 2018. </a:t>
            </a:r>
          </a:p>
          <a:p>
            <a:pPr algn="just"/>
            <a:endParaRPr lang="en-MY" sz="1000" dirty="0">
              <a:latin typeface="Tw Cen MT" panose="020B0602020104020603" pitchFamily="34" charset="0"/>
            </a:endParaRPr>
          </a:p>
          <a:p>
            <a:pPr algn="just"/>
            <a:r>
              <a:rPr lang="en-MY" sz="1000" b="1" dirty="0">
                <a:latin typeface="Tw Cen MT" panose="020B0602020104020603" pitchFamily="34" charset="0"/>
              </a:rPr>
              <a:t>Companies Benefitted From Green Incentives</a:t>
            </a:r>
          </a:p>
          <a:p>
            <a:pPr algn="just"/>
            <a:r>
              <a:rPr lang="en-MY" sz="1000" dirty="0" smtClean="0">
                <a:latin typeface="Tw Cen MT" panose="020B0602020104020603" pitchFamily="34" charset="0"/>
              </a:rPr>
              <a:t>These six </a:t>
            </a:r>
            <a:r>
              <a:rPr lang="en-MY" sz="1000" dirty="0">
                <a:latin typeface="Tw Cen MT" panose="020B0602020104020603" pitchFamily="34" charset="0"/>
              </a:rPr>
              <a:t>(6) companies have benefitted from Green Income Tax Exemption (GITE) Green Building :                                      </a:t>
            </a:r>
          </a:p>
          <a:p>
            <a:pPr algn="just"/>
            <a:r>
              <a:rPr lang="en-MY" sz="1000" dirty="0">
                <a:latin typeface="Tw Cen MT" panose="020B0602020104020603" pitchFamily="34" charset="0"/>
              </a:rPr>
              <a:t>1) DME Solutions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r>
              <a:rPr lang="en-MY" sz="1000" dirty="0">
                <a:latin typeface="Tw Cen MT" panose="020B0602020104020603" pitchFamily="34" charset="0"/>
              </a:rPr>
              <a:t>                                                 </a:t>
            </a:r>
          </a:p>
          <a:p>
            <a:pPr algn="just"/>
            <a:r>
              <a:rPr lang="en-MY" sz="1000" dirty="0">
                <a:latin typeface="Tw Cen MT" panose="020B0602020104020603" pitchFamily="34" charset="0"/>
              </a:rPr>
              <a:t>2) </a:t>
            </a:r>
            <a:r>
              <a:rPr lang="en-MY" sz="1000" dirty="0" err="1">
                <a:latin typeface="Tw Cen MT" panose="020B0602020104020603" pitchFamily="34" charset="0"/>
              </a:rPr>
              <a:t>Exergy</a:t>
            </a:r>
            <a:r>
              <a:rPr lang="en-MY" sz="1000" dirty="0">
                <a:latin typeface="Tw Cen MT" panose="020B0602020104020603" pitchFamily="34" charset="0"/>
              </a:rPr>
              <a:t> CX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r>
              <a:rPr lang="en-MY" sz="1000" dirty="0">
                <a:latin typeface="Tw Cen MT" panose="020B0602020104020603" pitchFamily="34" charset="0"/>
              </a:rPr>
              <a:t>                                                         </a:t>
            </a:r>
          </a:p>
          <a:p>
            <a:pPr algn="just"/>
            <a:r>
              <a:rPr lang="en-MY" sz="1000" dirty="0">
                <a:latin typeface="Tw Cen MT" panose="020B0602020104020603" pitchFamily="34" charset="0"/>
              </a:rPr>
              <a:t>3) </a:t>
            </a:r>
            <a:r>
              <a:rPr lang="en-MY" sz="1000" dirty="0" err="1">
                <a:latin typeface="Tw Cen MT" panose="020B0602020104020603" pitchFamily="34" charset="0"/>
              </a:rPr>
              <a:t>Fenestra</a:t>
            </a:r>
            <a:r>
              <a:rPr lang="en-MY" sz="1000" dirty="0">
                <a:latin typeface="Tw Cen MT" panose="020B0602020104020603" pitchFamily="34" charset="0"/>
              </a:rPr>
              <a:t> Green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endParaRPr lang="en-MY" sz="1000" dirty="0">
              <a:latin typeface="Tw Cen MT" panose="020B0602020104020603" pitchFamily="34" charset="0"/>
            </a:endParaRPr>
          </a:p>
          <a:p>
            <a:pPr algn="just"/>
            <a:r>
              <a:rPr lang="en-MY" sz="1000" dirty="0">
                <a:latin typeface="Tw Cen MT" panose="020B0602020104020603" pitchFamily="34" charset="0"/>
              </a:rPr>
              <a:t>4) Love Way Avenue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endParaRPr lang="en-MY" sz="1000" dirty="0">
              <a:latin typeface="Tw Cen MT" panose="020B0602020104020603" pitchFamily="34" charset="0"/>
            </a:endParaRPr>
          </a:p>
          <a:p>
            <a:pPr algn="just"/>
            <a:r>
              <a:rPr lang="en-MY" sz="1000" dirty="0">
                <a:latin typeface="Tw Cen MT" panose="020B0602020104020603" pitchFamily="34" charset="0"/>
              </a:rPr>
              <a:t>5) Green Urban Matters Solution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endParaRPr lang="en-MY" sz="1000" dirty="0">
              <a:latin typeface="Tw Cen MT" panose="020B0602020104020603" pitchFamily="34" charset="0"/>
            </a:endParaRPr>
          </a:p>
          <a:p>
            <a:pPr algn="just"/>
            <a:r>
              <a:rPr lang="en-MY" sz="1000" dirty="0">
                <a:latin typeface="Tw Cen MT" panose="020B0602020104020603" pitchFamily="34" charset="0"/>
              </a:rPr>
              <a:t>6) Light and Energy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r>
              <a:rPr lang="en-MY" sz="1000" b="1" dirty="0">
                <a:latin typeface="Tw Cen MT" panose="020B0602020104020603" pitchFamily="34" charset="0"/>
              </a:rPr>
              <a:t>Promotional Activities</a:t>
            </a:r>
          </a:p>
          <a:p>
            <a:pPr algn="just"/>
            <a:r>
              <a:rPr lang="en-MY" sz="1000" dirty="0">
                <a:latin typeface="Tw Cen MT" panose="020B0602020104020603" pitchFamily="34" charset="0"/>
              </a:rPr>
              <a:t>As of 2017, 12 Nos of promotional activities/programs on green incentives was conducted and participated by 245 companies</a:t>
            </a:r>
            <a:r>
              <a:rPr lang="en-MY" sz="1000" dirty="0" smtClean="0">
                <a:latin typeface="Tw Cen MT" panose="020B0602020104020603" pitchFamily="34" charset="0"/>
              </a:rPr>
              <a:t>. </a:t>
            </a:r>
          </a:p>
          <a:p>
            <a:pPr algn="just"/>
            <a:endParaRPr lang="en-MY" sz="1000" dirty="0" smtClean="0">
              <a:latin typeface="Tw Cen MT" panose="020B0602020104020603" pitchFamily="34" charset="0"/>
            </a:endParaRPr>
          </a:p>
          <a:p>
            <a:pPr algn="just"/>
            <a:r>
              <a:rPr lang="en-MY" sz="1000" dirty="0" err="1" smtClean="0">
                <a:latin typeface="Tw Cen MT" panose="020B0602020104020603" pitchFamily="34" charset="0"/>
              </a:rPr>
              <a:t>KeTTHA</a:t>
            </a:r>
            <a:r>
              <a:rPr lang="en-MY" sz="1000" dirty="0" smtClean="0">
                <a:latin typeface="Tw Cen MT" panose="020B0602020104020603" pitchFamily="34" charset="0"/>
              </a:rPr>
              <a:t> is expected to organise more promotional activities </a:t>
            </a:r>
            <a:r>
              <a:rPr lang="ms-MY" sz="1000" dirty="0" smtClean="0">
                <a:latin typeface="Tw Cen MT" panose="020B0602020104020603" pitchFamily="34" charset="0"/>
              </a:rPr>
              <a:t>in Q3 and Q4 2018.</a:t>
            </a:r>
            <a:endParaRPr lang="en-MY" sz="1000" dirty="0">
              <a:latin typeface="Tw Cen MT" panose="020B0602020104020603" pitchFamily="34" charset="0"/>
            </a:endParaRPr>
          </a:p>
        </p:txBody>
      </p:sp>
      <p:cxnSp>
        <p:nvCxnSpPr>
          <p:cNvPr id="13" name="Straight Connector 12"/>
          <p:cNvCxnSpPr>
            <a:endCxn id="15" idx="2"/>
          </p:cNvCxnSpPr>
          <p:nvPr/>
        </p:nvCxnSpPr>
        <p:spPr>
          <a:xfrm flipH="1" flipV="1">
            <a:off x="3429000" y="4603673"/>
            <a:ext cx="4526" cy="524995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862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3">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4580">
                  <a:extLst>
                    <a:ext uri="{9D8B030D-6E8A-4147-A177-3AD203B41FA5}">
                      <a16:colId xmlns:a16="http://schemas.microsoft.com/office/drawing/2014/main" val="3666211108"/>
                    </a:ext>
                  </a:extLst>
                </a:gridCol>
                <a:gridCol w="1327357">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a:t>
                      </a:r>
                      <a:r>
                        <a:rPr lang="ms-MY" sz="900" baseline="0">
                          <a:solidFill>
                            <a:schemeClr val="bg1"/>
                          </a:solidFill>
                          <a:latin typeface="Tw Cen MT" panose="020B0602020104020603" pitchFamily="34" charset="0"/>
                        </a:rPr>
                        <a:t>: 35</a:t>
                      </a:r>
                      <a:r>
                        <a:rPr lang="ms-MY" sz="900">
                          <a:solidFill>
                            <a:schemeClr val="bg1"/>
                          </a:solidFill>
                          <a:latin typeface="Tw Cen MT" panose="020B0602020104020603" pitchFamily="34" charset="0"/>
                        </a:rPr>
                        <a:t>%</a:t>
                      </a:r>
                      <a:endParaRPr lang="ms-MY" sz="900" dirty="0">
                        <a:solidFill>
                          <a:schemeClr val="bg1"/>
                        </a:solidFill>
                        <a:latin typeface="Tw Cen MT" panose="020B0602020104020603" pitchFamily="34" charset="0"/>
                      </a:endParaRP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a:t>
                      </a:r>
                      <a:r>
                        <a:rPr lang="ms-MY" sz="900" baseline="0">
                          <a:solidFill>
                            <a:schemeClr val="bg1"/>
                          </a:solidFill>
                          <a:latin typeface="Tw Cen MT" panose="020B0602020104020603" pitchFamily="34" charset="0"/>
                        </a:rPr>
                        <a:t>: 35</a:t>
                      </a:r>
                      <a:r>
                        <a:rPr lang="ms-MY" sz="900">
                          <a:solidFill>
                            <a:schemeClr val="bg1"/>
                          </a:solidFill>
                          <a:latin typeface="Tw Cen MT" panose="020B0602020104020603" pitchFamily="34" charset="0"/>
                        </a:rPr>
                        <a:t>%</a:t>
                      </a:r>
                      <a:endParaRPr lang="ms-MY" sz="900" dirty="0">
                        <a:solidFill>
                          <a:schemeClr val="bg1"/>
                        </a:solidFill>
                        <a:latin typeface="Tw Cen MT" panose="020B0602020104020603" pitchFamily="34" charset="0"/>
                      </a:endParaRP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defRPr/>
                      </a:pPr>
                      <a:endParaRPr lang="en-US" sz="900" dirty="0">
                        <a:solidFill>
                          <a:schemeClr val="tx1"/>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88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solidFill>
                          <a:effectLst/>
                          <a:uLnTx/>
                          <a:uFillTx/>
                          <a:latin typeface="Tw Cen MT" panose="020B0602020104020603" pitchFamily="34" charset="0"/>
                          <a:ea typeface="+mn-ea"/>
                          <a:cs typeface="+mn-cs"/>
                        </a:rPr>
                        <a:t>The</a:t>
                      </a:r>
                      <a:r>
                        <a:rPr kumimoji="0" lang="en-US" sz="900" b="0" i="0" u="none" strike="noStrike" kern="1200" cap="none" spc="0" normalizeH="0" noProof="0">
                          <a:ln>
                            <a:noFill/>
                          </a:ln>
                          <a:solidFill>
                            <a:schemeClr val="tx1"/>
                          </a:solidFill>
                          <a:effectLst/>
                          <a:uLnTx/>
                          <a:uFillTx/>
                          <a:latin typeface="Tw Cen MT" panose="020B0602020104020603" pitchFamily="34" charset="0"/>
                          <a:ea typeface="+mn-ea"/>
                          <a:cs typeface="+mn-cs"/>
                        </a:rPr>
                        <a:t> regulation gazetted</a:t>
                      </a:r>
                    </a:p>
                    <a:p>
                      <a:pPr marL="0" marR="0" lvl="0" indent="0" algn="l" defTabSz="457200" rtl="0" eaLnBrk="1" fontAlgn="auto" latinLnBrk="0" hangingPunct="1">
                        <a:lnSpc>
                          <a:spcPct val="88000"/>
                        </a:lnSpc>
                        <a:spcBef>
                          <a:spcPts val="0"/>
                        </a:spcBef>
                        <a:spcAft>
                          <a:spcPts val="0"/>
                        </a:spcAft>
                        <a:buClrTx/>
                        <a:buSzTx/>
                        <a:buFontTx/>
                        <a:buNone/>
                        <a:tabLst/>
                        <a:defRPr/>
                      </a:pPr>
                      <a:endParaRPr lang="en-US" sz="900" baseline="0" dirty="0">
                        <a:solidFill>
                          <a:schemeClr val="tx1"/>
                        </a:solidFill>
                        <a:latin typeface="Tw Cen MT" panose="020B0602020104020603" pitchFamily="34" charset="0"/>
                      </a:endParaRPr>
                    </a:p>
                    <a:p>
                      <a:pPr marL="0" marR="0" lvl="0" indent="0" algn="l" defTabSz="457200" rtl="0" eaLnBrk="1" fontAlgn="auto" latinLnBrk="0" hangingPunct="1">
                        <a:lnSpc>
                          <a:spcPct val="88000"/>
                        </a:lnSpc>
                        <a:spcBef>
                          <a:spcPts val="0"/>
                        </a:spcBef>
                        <a:spcAft>
                          <a:spcPts val="0"/>
                        </a:spcAft>
                        <a:buClrTx/>
                        <a:buSzTx/>
                        <a:buFontTx/>
                        <a:buNone/>
                        <a:tabLst/>
                        <a:defRPr/>
                      </a:pPr>
                      <a:r>
                        <a:rPr kumimoji="0" lang="en-US" sz="900" b="0" i="0" u="none" strike="noStrike" kern="1200" cap="none" spc="0" normalizeH="0" noProof="0" dirty="0">
                          <a:ln>
                            <a:noFill/>
                          </a:ln>
                          <a:solidFill>
                            <a:schemeClr val="tx1"/>
                          </a:solidFill>
                          <a:effectLst/>
                          <a:uLnTx/>
                          <a:uFillTx/>
                          <a:latin typeface="Tw Cen MT" panose="020B0602020104020603" pitchFamily="34" charset="0"/>
                          <a:ea typeface="+mn-ea"/>
                          <a:cs typeface="+mn-cs"/>
                        </a:rPr>
                        <a:t>Implementation framework established</a:t>
                      </a:r>
                    </a:p>
                    <a:p>
                      <a:pPr marL="0" marR="0" lvl="0" indent="0" algn="l" defTabSz="457200" rtl="0" eaLnBrk="1" fontAlgn="auto" latinLnBrk="0" hangingPunct="1">
                        <a:lnSpc>
                          <a:spcPct val="88000"/>
                        </a:lnSpc>
                        <a:spcBef>
                          <a:spcPts val="0"/>
                        </a:spcBef>
                        <a:spcAft>
                          <a:spcPts val="0"/>
                        </a:spcAft>
                        <a:buClrTx/>
                        <a:buSzTx/>
                        <a:buFontTx/>
                        <a:buNone/>
                        <a:tabLst/>
                        <a:defRPr/>
                      </a:pPr>
                      <a:endParaRPr lang="en-US" sz="900" dirty="0">
                        <a:solidFill>
                          <a:schemeClr val="tx1"/>
                        </a:solidFill>
                        <a:latin typeface="Tw Cen MT" panose="020B0602020104020603" pitchFamily="34" charset="0"/>
                      </a:endParaRPr>
                    </a:p>
                    <a:p>
                      <a:pPr defTabSz="457200">
                        <a:lnSpc>
                          <a:spcPct val="88000"/>
                        </a:lnSpc>
                        <a:defRPr/>
                      </a:pPr>
                      <a:r>
                        <a:rPr lang="en-US" sz="900" dirty="0">
                          <a:solidFill>
                            <a:schemeClr val="tx1"/>
                          </a:solidFill>
                          <a:latin typeface="Tw Cen MT" panose="020B0602020104020603" pitchFamily="34" charset="0"/>
                          <a:cs typeface="Arial" panose="020B0604020202020204" pitchFamily="34" charset="0"/>
                        </a:rPr>
                        <a:t>Stakeholders </a:t>
                      </a:r>
                      <a:r>
                        <a:rPr lang="en-US" sz="900">
                          <a:solidFill>
                            <a:schemeClr val="tx1"/>
                          </a:solidFill>
                          <a:latin typeface="Tw Cen MT" panose="020B0602020104020603" pitchFamily="34" charset="0"/>
                          <a:cs typeface="Arial" panose="020B0604020202020204" pitchFamily="34" charset="0"/>
                        </a:rPr>
                        <a:t>engagement with 20 Local authorities conducted</a:t>
                      </a:r>
                    </a:p>
                    <a:p>
                      <a:pPr marL="0" marR="0" lvl="0" indent="0" algn="l" defTabSz="457200" rtl="0" eaLnBrk="1" fontAlgn="auto" latinLnBrk="0" hangingPunct="1">
                        <a:lnSpc>
                          <a:spcPct val="88000"/>
                        </a:lnSpc>
                        <a:spcBef>
                          <a:spcPts val="0"/>
                        </a:spcBef>
                        <a:spcAft>
                          <a:spcPts val="0"/>
                        </a:spcAft>
                        <a:buClrTx/>
                        <a:buSzTx/>
                        <a:buFontTx/>
                        <a:buNone/>
                        <a:tabLst/>
                        <a:defRPr/>
                      </a:pPr>
                      <a:endParaRPr lang="en-US" sz="900">
                        <a:solidFill>
                          <a:schemeClr val="tx1"/>
                        </a:solidFill>
                        <a:latin typeface="Tw Cen MT" panose="020B06020201040206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noProof="0">
                          <a:ln>
                            <a:noFill/>
                          </a:ln>
                          <a:solidFill>
                            <a:schemeClr val="tx1"/>
                          </a:solidFill>
                          <a:effectLst/>
                          <a:uLnTx/>
                          <a:uFillTx/>
                          <a:latin typeface="Tw Cen MT" panose="020B0602020104020603" pitchFamily="34" charset="0"/>
                          <a:ea typeface="+mn-ea"/>
                          <a:cs typeface="+mn-cs"/>
                        </a:rPr>
                        <a:t>At least 1 promotional activities / program</a:t>
                      </a:r>
                      <a:r>
                        <a:rPr kumimoji="0" lang="en-US" sz="900" b="0" i="0" u="none" strike="noStrike" kern="1200" cap="none" spc="0" normalizeH="0" baseline="0" noProof="0">
                          <a:ln>
                            <a:noFill/>
                          </a:ln>
                          <a:solidFill>
                            <a:schemeClr val="tx1"/>
                          </a:solidFill>
                          <a:effectLst/>
                          <a:uLnTx/>
                          <a:uFillTx/>
                          <a:latin typeface="Tw Cen MT" panose="020B0602020104020603" pitchFamily="34" charset="0"/>
                          <a:ea typeface="+mn-ea"/>
                          <a:cs typeface="+mn-cs"/>
                        </a:rPr>
                        <a:t> on the regulation </a:t>
                      </a:r>
                      <a:r>
                        <a:rPr kumimoji="0" lang="en-US" sz="900" b="0" i="0" u="none" strike="noStrike" kern="1200" cap="none" spc="0" normalizeH="0" noProof="0">
                          <a:ln>
                            <a:noFill/>
                          </a:ln>
                          <a:solidFill>
                            <a:schemeClr val="tx1"/>
                          </a:solidFill>
                          <a:effectLst/>
                          <a:uLnTx/>
                          <a:uFillTx/>
                          <a:latin typeface="Tw Cen MT" panose="020B0602020104020603" pitchFamily="34" charset="0"/>
                          <a:ea typeface="+mn-ea"/>
                          <a:cs typeface="+mn-cs"/>
                        </a:rPr>
                        <a:t>conducted</a:t>
                      </a: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rgbClr val="00B050">
                        <a:alpha val="10000"/>
                      </a:srgbClr>
                    </a:solidFill>
                  </a:tcPr>
                </a:tc>
                <a:tc>
                  <a:txBody>
                    <a:bodyPr/>
                    <a:lstStyle/>
                    <a:p>
                      <a:pPr lvl="0" defTabSz="457200">
                        <a:lnSpc>
                          <a:spcPct val="100000"/>
                        </a:lnSpc>
                      </a:pPr>
                      <a:r>
                        <a:rPr lang="en-US" sz="900" dirty="0">
                          <a:solidFill>
                            <a:schemeClr val="tx1"/>
                          </a:solidFill>
                          <a:latin typeface="Tw Cen MT" pitchFamily="34" charset="0"/>
                        </a:rPr>
                        <a:t>Regulation incorporated  in the construction contract</a:t>
                      </a:r>
                    </a:p>
                    <a:p>
                      <a:pPr lvl="0" defTabSz="457200">
                        <a:lnSpc>
                          <a:spcPct val="100000"/>
                        </a:lnSpc>
                      </a:pPr>
                      <a:endParaRPr lang="en-US" sz="900" dirty="0">
                        <a:solidFill>
                          <a:schemeClr val="tx1"/>
                        </a:solidFill>
                        <a:latin typeface="Tw Cen MT" pitchFamily="34" charset="0"/>
                      </a:endParaRPr>
                    </a:p>
                    <a:p>
                      <a:pPr defTabSz="457200">
                        <a:lnSpc>
                          <a:spcPct val="88000"/>
                        </a:lnSpc>
                        <a:defRPr/>
                      </a:pPr>
                      <a:r>
                        <a:rPr lang="en-US" sz="900">
                          <a:solidFill>
                            <a:schemeClr val="tx1"/>
                          </a:solidFill>
                          <a:latin typeface="Tw Cen MT" panose="020B0602020104020603" pitchFamily="34" charset="0"/>
                          <a:cs typeface="Arial" panose="020B0604020202020204" pitchFamily="34" charset="0"/>
                        </a:rPr>
                        <a:t>Stakeholders engagement with 13 Local authorities conducted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noProof="0">
                          <a:ln>
                            <a:noFill/>
                          </a:ln>
                          <a:solidFill>
                            <a:schemeClr val="tx1"/>
                          </a:solidFill>
                          <a:effectLst/>
                          <a:uLnTx/>
                          <a:uFillTx/>
                          <a:latin typeface="Tw Cen MT" panose="020B0602020104020603" pitchFamily="34" charset="0"/>
                          <a:ea typeface="+mn-ea"/>
                          <a:cs typeface="+mn-cs"/>
                        </a:rPr>
                        <a:t>At least 1 promotional activities / program</a:t>
                      </a:r>
                      <a:r>
                        <a:rPr kumimoji="0" lang="en-US" sz="900" b="0" i="0" u="none" strike="noStrike" kern="1200" cap="none" spc="0" normalizeH="0" baseline="0" noProof="0">
                          <a:ln>
                            <a:noFill/>
                          </a:ln>
                          <a:solidFill>
                            <a:schemeClr val="tx1"/>
                          </a:solidFill>
                          <a:effectLst/>
                          <a:uLnTx/>
                          <a:uFillTx/>
                          <a:latin typeface="Tw Cen MT" panose="020B0602020104020603" pitchFamily="34" charset="0"/>
                          <a:ea typeface="+mn-ea"/>
                          <a:cs typeface="+mn-cs"/>
                        </a:rPr>
                        <a:t> on the regulation </a:t>
                      </a:r>
                      <a:r>
                        <a:rPr kumimoji="0" lang="en-US" sz="900" b="0" i="0" u="none" strike="noStrike" kern="1200" cap="none" spc="0" normalizeH="0" noProof="0">
                          <a:ln>
                            <a:noFill/>
                          </a:ln>
                          <a:solidFill>
                            <a:schemeClr val="tx1"/>
                          </a:solidFill>
                          <a:effectLst/>
                          <a:uLnTx/>
                          <a:uFillTx/>
                          <a:latin typeface="Tw Cen MT" panose="020B0602020104020603" pitchFamily="34" charset="0"/>
                          <a:ea typeface="+mn-ea"/>
                          <a:cs typeface="+mn-cs"/>
                        </a:rPr>
                        <a:t>conducted</a:t>
                      </a:r>
                    </a:p>
                    <a:p>
                      <a:pPr lvl="0" defTabSz="457200">
                        <a:lnSpc>
                          <a:spcPct val="100000"/>
                        </a:lnSpc>
                        <a:defRPr/>
                      </a:pPr>
                      <a:endParaRPr lang="ms-MY" sz="900" dirty="0">
                        <a:solidFill>
                          <a:schemeClr val="tx1"/>
                        </a:solidFill>
                        <a:latin typeface="Tw Cen MT" pitchFamily="34" charset="0"/>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defTabSz="457200">
                        <a:lnSpc>
                          <a:spcPct val="100000"/>
                        </a:lnSpc>
                      </a:pPr>
                      <a:r>
                        <a:rPr lang="en-US" sz="900" dirty="0">
                          <a:solidFill>
                            <a:schemeClr val="tx1"/>
                          </a:solidFill>
                          <a:latin typeface="Tw Cen MT" pitchFamily="34" charset="0"/>
                        </a:rPr>
                        <a:t>At least 7 </a:t>
                      </a:r>
                      <a:r>
                        <a:rPr lang="en-US" sz="900">
                          <a:solidFill>
                            <a:schemeClr val="tx1"/>
                          </a:solidFill>
                          <a:latin typeface="Tw Cen MT" pitchFamily="34" charset="0"/>
                        </a:rPr>
                        <a:t>states enforce </a:t>
                      </a:r>
                      <a:r>
                        <a:rPr lang="en-US" sz="900" dirty="0">
                          <a:solidFill>
                            <a:schemeClr val="tx1"/>
                          </a:solidFill>
                          <a:latin typeface="Tw Cen MT" pitchFamily="34" charset="0"/>
                        </a:rPr>
                        <a:t>the regulation</a:t>
                      </a:r>
                    </a:p>
                    <a:p>
                      <a:pPr>
                        <a:lnSpc>
                          <a:spcPct val="100000"/>
                        </a:lnSpc>
                      </a:pPr>
                      <a:endParaRPr lang="en-MY" sz="900" dirty="0">
                        <a:solidFill>
                          <a:schemeClr val="tx1"/>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Tw Cen MT" panose="020B0602020104020603" pitchFamily="34" charset="0"/>
                          <a:ea typeface="+mn-ea"/>
                          <a:cs typeface="+mn-cs"/>
                        </a:rPr>
                        <a:t>JPSPN / SW CORP</a:t>
                      </a:r>
                      <a:endParaRPr lang="ms-MY" sz="1000" kern="1200" dirty="0">
                        <a:solidFill>
                          <a:schemeClr val="tx1"/>
                        </a:solidFill>
                        <a:latin typeface="Tw Cen MT" panose="020B0602020104020603"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3" y="370722"/>
          <a:ext cx="5092997" cy="1475232"/>
        </p:xfrm>
        <a:graphic>
          <a:graphicData uri="http://schemas.openxmlformats.org/drawingml/2006/table">
            <a:tbl>
              <a:tblPr firstRow="1" bandRow="1">
                <a:tableStyleId>{5C22544A-7EE6-4342-B048-85BDC9FD1C3A}</a:tableStyleId>
              </a:tblPr>
              <a:tblGrid>
                <a:gridCol w="5092997">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7 states establish </a:t>
                      </a:r>
                      <a:r>
                        <a:rPr lang="en-US" sz="1000" b="0" kern="1200" dirty="0" err="1">
                          <a:solidFill>
                            <a:schemeClr val="tx1"/>
                          </a:solidFill>
                          <a:latin typeface="Tw Cen MT" panose="020B0602020104020603" pitchFamily="34" charset="0"/>
                          <a:ea typeface="+mn-ea"/>
                          <a:cs typeface="+mn-cs"/>
                        </a:rPr>
                        <a:t>Peraturan-Peraturan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Pengurusan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Sisa</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Pepejal</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dan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Pembersihan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Awam</a:t>
                      </a:r>
                      <a:r>
                        <a:rPr lang="en-US" sz="1000" b="0" kern="1200" dirty="0">
                          <a:solidFill>
                            <a:schemeClr val="tx1"/>
                          </a:solidFill>
                          <a:latin typeface="Tw Cen MT" panose="020B0602020104020603" pitchFamily="34" charset="0"/>
                          <a:ea typeface="+mn-ea"/>
                          <a:cs typeface="+mn-cs"/>
                        </a:rPr>
                        <a:t> (Skim </a:t>
                      </a:r>
                      <a:r>
                        <a:rPr lang="en-US" sz="1000" b="0" kern="1200" dirty="0" err="1">
                          <a:solidFill>
                            <a:schemeClr val="tx1"/>
                          </a:solidFill>
                          <a:latin typeface="Tw Cen MT" panose="020B0602020104020603" pitchFamily="34" charset="0"/>
                          <a:ea typeface="+mn-ea"/>
                          <a:cs typeface="+mn-cs"/>
                        </a:rPr>
                        <a:t>bagi</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Sisa</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Pepejal</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Pembinaan</a:t>
                      </a:r>
                      <a:r>
                        <a:rPr lang="en-US" sz="1000" b="0" kern="1200" dirty="0">
                          <a:solidFill>
                            <a:schemeClr val="tx1"/>
                          </a:solidFill>
                          <a:latin typeface="Tw Cen MT" panose="020B0602020104020603" pitchFamily="34" charset="0"/>
                          <a:ea typeface="+mn-ea"/>
                          <a:cs typeface="+mn-cs"/>
                        </a:rPr>
                        <a:t>) 2018 </a:t>
                      </a:r>
                      <a:r>
                        <a:rPr lang="en-US" sz="1000" b="0" kern="1200" dirty="0" err="1">
                          <a:solidFill>
                            <a:schemeClr val="tx1"/>
                          </a:solidFill>
                          <a:latin typeface="Tw Cen MT" panose="020B0602020104020603" pitchFamily="34" charset="0"/>
                          <a:ea typeface="+mn-ea"/>
                          <a:cs typeface="+mn-cs"/>
                        </a:rPr>
                        <a:t>dan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Peraturan-Peraturan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Pengurusan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Sisa</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Pepejal</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dan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Pembersihan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Awam</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Lesen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bagi</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Sisa</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Pepejal</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Pembinaan</a:t>
                      </a:r>
                      <a:r>
                        <a:rPr lang="en-US" sz="1000" b="0" kern="1200" dirty="0">
                          <a:solidFill>
                            <a:schemeClr val="tx1"/>
                          </a:solidFill>
                          <a:latin typeface="Tw Cen MT" panose="020B0602020104020603" pitchFamily="34" charset="0"/>
                          <a:ea typeface="+mn-ea"/>
                          <a:cs typeface="+mn-cs"/>
                        </a:rPr>
                        <a:t> ) 2018</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E5-Reduce irresponsible waste during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32308"/>
            <a:ext cx="6864535" cy="1785104"/>
          </a:xfrm>
          <a:prstGeom prst="rect">
            <a:avLst/>
          </a:prstGeom>
          <a:noFill/>
        </p:spPr>
        <p:txBody>
          <a:bodyPr wrap="square" rtlCol="0">
            <a:spAutoFit/>
          </a:bodyPr>
          <a:lstStyle/>
          <a:p>
            <a:r>
              <a:rPr lang="en-MY" sz="1000" dirty="0">
                <a:latin typeface="Tw Cen MT" panose="020B0602020104020603" pitchFamily="34" charset="0"/>
              </a:rPr>
              <a:t>This is a new KPI under </a:t>
            </a:r>
            <a:r>
              <a:rPr lang="en-MY" sz="1000" dirty="0" smtClean="0">
                <a:latin typeface="Tw Cen MT" panose="020B0602020104020603" pitchFamily="34" charset="0"/>
              </a:rPr>
              <a:t>the purview </a:t>
            </a:r>
            <a:r>
              <a:rPr lang="en-MY" sz="1000" dirty="0">
                <a:latin typeface="Tw Cen MT" panose="020B0602020104020603" pitchFamily="34" charset="0"/>
              </a:rPr>
              <a:t>of IWG7 commencing 2018</a:t>
            </a:r>
          </a:p>
          <a:p>
            <a:endParaRPr lang="en-MY" sz="1000" dirty="0">
              <a:latin typeface="Tw Cen MT" panose="020B0602020104020603" pitchFamily="34" charset="0"/>
            </a:endParaRPr>
          </a:p>
          <a:p>
            <a:r>
              <a:rPr lang="en-US" sz="1000" b="1" i="1" dirty="0" err="1">
                <a:latin typeface="Tw Cen MT" panose="020B0602020104020603" pitchFamily="34" charset="0"/>
              </a:rPr>
              <a:t>Peraturan-Peraturan</a:t>
            </a:r>
            <a:r>
              <a:rPr lang="en-US" sz="1000" b="1" i="1" dirty="0">
                <a:latin typeface="Tw Cen MT" panose="020B0602020104020603" pitchFamily="34" charset="0"/>
              </a:rPr>
              <a:t> </a:t>
            </a:r>
            <a:r>
              <a:rPr lang="en-US" sz="1000" b="1" i="1" dirty="0" err="1">
                <a:latin typeface="Tw Cen MT" panose="020B0602020104020603" pitchFamily="34" charset="0"/>
              </a:rPr>
              <a:t>Pengurusan</a:t>
            </a:r>
            <a:r>
              <a:rPr lang="en-US" sz="1000" b="1" i="1" dirty="0">
                <a:latin typeface="Tw Cen MT" panose="020B0602020104020603" pitchFamily="34" charset="0"/>
              </a:rPr>
              <a:t> </a:t>
            </a:r>
            <a:r>
              <a:rPr lang="en-US" sz="1000" b="1" i="1" dirty="0" err="1">
                <a:latin typeface="Tw Cen MT" panose="020B0602020104020603" pitchFamily="34" charset="0"/>
              </a:rPr>
              <a:t>Sisa</a:t>
            </a:r>
            <a:r>
              <a:rPr lang="en-US" sz="1000" b="1" i="1" dirty="0">
                <a:latin typeface="Tw Cen MT" panose="020B0602020104020603" pitchFamily="34" charset="0"/>
              </a:rPr>
              <a:t> </a:t>
            </a:r>
            <a:r>
              <a:rPr lang="en-US" sz="1000" b="1" i="1" dirty="0" err="1">
                <a:latin typeface="Tw Cen MT" panose="020B0602020104020603" pitchFamily="34" charset="0"/>
              </a:rPr>
              <a:t>Pepejal</a:t>
            </a:r>
            <a:r>
              <a:rPr lang="en-US" sz="1000" b="1" i="1" dirty="0">
                <a:latin typeface="Tw Cen MT" panose="020B0602020104020603" pitchFamily="34" charset="0"/>
              </a:rPr>
              <a:t> </a:t>
            </a:r>
            <a:r>
              <a:rPr lang="en-US" sz="1000" b="1" i="1" dirty="0" err="1">
                <a:latin typeface="Tw Cen MT" panose="020B0602020104020603" pitchFamily="34" charset="0"/>
              </a:rPr>
              <a:t>dan</a:t>
            </a:r>
            <a:r>
              <a:rPr lang="en-US" sz="1000" b="1" i="1" dirty="0">
                <a:latin typeface="Tw Cen MT" panose="020B0602020104020603" pitchFamily="34" charset="0"/>
              </a:rPr>
              <a:t> </a:t>
            </a:r>
            <a:r>
              <a:rPr lang="en-US" sz="1000" b="1" i="1" dirty="0" err="1">
                <a:latin typeface="Tw Cen MT" panose="020B0602020104020603" pitchFamily="34" charset="0"/>
              </a:rPr>
              <a:t>Pembersihan</a:t>
            </a:r>
            <a:r>
              <a:rPr lang="en-US" sz="1000" b="1" i="1" dirty="0">
                <a:latin typeface="Tw Cen MT" panose="020B0602020104020603" pitchFamily="34" charset="0"/>
              </a:rPr>
              <a:t> </a:t>
            </a:r>
            <a:r>
              <a:rPr lang="en-US" sz="1000" b="1" i="1" dirty="0" err="1">
                <a:latin typeface="Tw Cen MT" panose="020B0602020104020603" pitchFamily="34" charset="0"/>
              </a:rPr>
              <a:t>Awam</a:t>
            </a:r>
            <a:r>
              <a:rPr lang="en-US" sz="1000" b="1" dirty="0">
                <a:latin typeface="Tw Cen MT" panose="020B0602020104020603" pitchFamily="34" charset="0"/>
              </a:rPr>
              <a:t> </a:t>
            </a:r>
          </a:p>
          <a:p>
            <a:r>
              <a:rPr lang="en-US" sz="1000" dirty="0">
                <a:latin typeface="Tw Cen MT" panose="020B0602020104020603" pitchFamily="34" charset="0"/>
              </a:rPr>
              <a:t>Draft regulation was submitted and commented by Attorney General. Amendments </a:t>
            </a:r>
            <a:r>
              <a:rPr lang="en-US" sz="1000" dirty="0" smtClean="0">
                <a:latin typeface="Tw Cen MT" panose="020B0602020104020603" pitchFamily="34" charset="0"/>
              </a:rPr>
              <a:t>had been </a:t>
            </a:r>
            <a:r>
              <a:rPr lang="en-US" sz="1000" dirty="0">
                <a:latin typeface="Tw Cen MT" panose="020B0602020104020603" pitchFamily="34" charset="0"/>
              </a:rPr>
              <a:t>finalized </a:t>
            </a:r>
            <a:r>
              <a:rPr lang="en-US" sz="1000" dirty="0" smtClean="0">
                <a:latin typeface="Tw Cen MT" panose="020B0602020104020603" pitchFamily="34" charset="0"/>
              </a:rPr>
              <a:t>and expected to be approved by the Minister in Q3 2018.</a:t>
            </a:r>
            <a:r>
              <a:rPr lang="en-US" sz="1000" dirty="0" smtClean="0">
                <a:solidFill>
                  <a:srgbClr val="FF0000"/>
                </a:solidFill>
                <a:latin typeface="Tw Cen MT" panose="020B0602020104020603" pitchFamily="34" charset="0"/>
                <a:cs typeface="Calibri" pitchFamily="34" charset="0"/>
              </a:rPr>
              <a:t> </a:t>
            </a:r>
            <a:r>
              <a:rPr lang="en-US" sz="1000" dirty="0" smtClean="0">
                <a:latin typeface="Tw Cen MT" panose="020B0602020104020603" pitchFamily="34" charset="0"/>
              </a:rPr>
              <a:t> </a:t>
            </a:r>
            <a:endParaRPr lang="en-US" sz="1000" dirty="0">
              <a:latin typeface="Tw Cen MT" panose="020B0602020104020603" pitchFamily="34" charset="0"/>
            </a:endParaRPr>
          </a:p>
          <a:p>
            <a:endParaRPr lang="en-US" sz="1000" dirty="0">
              <a:latin typeface="Tw Cen MT" panose="020B0602020104020603" pitchFamily="34" charset="0"/>
            </a:endParaRPr>
          </a:p>
          <a:p>
            <a:r>
              <a:rPr lang="en-US" sz="1000" b="1" dirty="0">
                <a:latin typeface="Tw Cen MT" panose="020B0602020104020603" pitchFamily="34" charset="0"/>
              </a:rPr>
              <a:t>Implementation Framework</a:t>
            </a:r>
          </a:p>
          <a:p>
            <a:r>
              <a:rPr lang="en-MY" sz="1000" dirty="0">
                <a:latin typeface="Tw Cen MT" panose="020B0602020104020603" pitchFamily="34" charset="0"/>
              </a:rPr>
              <a:t>Implementation </a:t>
            </a:r>
            <a:r>
              <a:rPr lang="en-MY" sz="1000" dirty="0" smtClean="0">
                <a:latin typeface="Tw Cen MT" panose="020B0602020104020603" pitchFamily="34" charset="0"/>
              </a:rPr>
              <a:t>framework will be prepared upon the above regulation is being gazetted. </a:t>
            </a:r>
            <a:endParaRPr lang="en-MY" sz="1000" dirty="0">
              <a:latin typeface="Tw Cen MT" panose="020B0602020104020603" pitchFamily="34" charset="0"/>
            </a:endParaRPr>
          </a:p>
          <a:p>
            <a:endParaRPr lang="en-MY" sz="1000" dirty="0">
              <a:latin typeface="Tw Cen MT" panose="020B0602020104020603" pitchFamily="34" charset="0"/>
            </a:endParaRPr>
          </a:p>
          <a:p>
            <a:r>
              <a:rPr lang="en-MY" sz="1000" b="1" dirty="0">
                <a:latin typeface="Tw Cen MT" panose="020B0602020104020603" pitchFamily="34" charset="0"/>
              </a:rPr>
              <a:t>Promotional Activities</a:t>
            </a:r>
          </a:p>
          <a:p>
            <a:r>
              <a:rPr lang="en-MY" sz="1000" dirty="0">
                <a:latin typeface="Tw Cen MT" panose="020B0602020104020603" pitchFamily="34" charset="0"/>
              </a:rPr>
              <a:t>Promotional </a:t>
            </a:r>
            <a:r>
              <a:rPr lang="en-MY" sz="1000" dirty="0" smtClean="0">
                <a:latin typeface="Tw Cen MT" panose="020B0602020104020603" pitchFamily="34" charset="0"/>
              </a:rPr>
              <a:t>activities will commence once the implementation framework is ready. </a:t>
            </a:r>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a:solidFill>
                  <a:schemeClr val="bg1"/>
                </a:solidFill>
                <a:latin typeface="Tw Cen MT" panose="020B0602020104020603" pitchFamily="34" charset="0"/>
              </a:rPr>
              <a:t>KPI E5-137</a:t>
            </a:r>
            <a:endParaRPr lang="ms-MY" sz="2800" dirty="0">
              <a:solidFill>
                <a:schemeClr val="bg1"/>
              </a:solidFill>
            </a:endParaRPr>
          </a:p>
        </p:txBody>
      </p:sp>
      <p:sp>
        <p:nvSpPr>
          <p:cNvPr id="15" name="TextBox 14"/>
          <p:cNvSpPr txBox="1"/>
          <p:nvPr/>
        </p:nvSpPr>
        <p:spPr>
          <a:xfrm>
            <a:off x="837" y="4299321"/>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364860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7"/>
          <a:ext cx="6858000" cy="2430483"/>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3">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50337">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30535">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999948">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defRPr/>
                      </a:pPr>
                      <a:endParaRPr lang="en-US" sz="900" dirty="0">
                        <a:solidFill>
                          <a:schemeClr val="tx1"/>
                        </a:solidFill>
                        <a:latin typeface="Tw Cen MT" pitchFamily="34" charset="0"/>
                      </a:endParaRPr>
                    </a:p>
                  </a:txBody>
                  <a:tcPr>
                    <a:solidFill>
                      <a:srgbClr val="00B050">
                        <a:alpha val="10000"/>
                      </a:srgbClr>
                    </a:solidFill>
                  </a:tcPr>
                </a:tc>
                <a:tc>
                  <a:txBody>
                    <a:bodyPr/>
                    <a:lstStyle/>
                    <a:p>
                      <a:pPr defTabSz="457200">
                        <a:lnSpc>
                          <a:spcPct val="88000"/>
                        </a:lnSpc>
                        <a:defRPr/>
                      </a:pPr>
                      <a:r>
                        <a:rPr lang="en-MY" sz="900" dirty="0">
                          <a:solidFill>
                            <a:schemeClr val="tx1"/>
                          </a:solidFill>
                          <a:latin typeface="Tw Cen MT" panose="020B0602020104020603" pitchFamily="34" charset="0"/>
                        </a:rPr>
                        <a:t>Final report on baseline study published </a:t>
                      </a:r>
                    </a:p>
                    <a:p>
                      <a:pPr defTabSz="457200">
                        <a:lnSpc>
                          <a:spcPct val="88000"/>
                        </a:lnSpc>
                        <a:defRPr/>
                      </a:pPr>
                      <a:endParaRPr lang="en-MY" sz="900" dirty="0">
                        <a:solidFill>
                          <a:schemeClr val="tx1"/>
                        </a:solidFill>
                        <a:latin typeface="Tw Cen MT" panose="020B0602020104020603" pitchFamily="34" charset="0"/>
                      </a:endParaRPr>
                    </a:p>
                    <a:p>
                      <a:pPr defTabSz="457200">
                        <a:lnSpc>
                          <a:spcPct val="88000"/>
                        </a:lnSpc>
                        <a:defRPr/>
                      </a:pPr>
                      <a:r>
                        <a:rPr lang="en-MY" sz="900" dirty="0">
                          <a:solidFill>
                            <a:schemeClr val="tx1"/>
                          </a:solidFill>
                          <a:latin typeface="Tw Cen MT" panose="020B0602020104020603" pitchFamily="34" charset="0"/>
                          <a:cs typeface="Calibri" panose="020F0502020204030204" pitchFamily="34" charset="0"/>
                        </a:rPr>
                        <a:t>Construction &amp; demolition online system completed by Q1 2018</a:t>
                      </a:r>
                    </a:p>
                    <a:p>
                      <a:pPr defTabSz="457200">
                        <a:lnSpc>
                          <a:spcPct val="88000"/>
                        </a:lnSpc>
                        <a:defRPr/>
                      </a:pPr>
                      <a:endParaRPr lang="en-MY" sz="900" dirty="0">
                        <a:solidFill>
                          <a:schemeClr val="tx1"/>
                        </a:solidFill>
                        <a:latin typeface="Tw Cen MT" panose="020B0602020104020603" pitchFamily="34" charset="0"/>
                      </a:endParaRPr>
                    </a:p>
                    <a:p>
                      <a:pPr defTabSz="457200">
                        <a:lnSpc>
                          <a:spcPct val="88000"/>
                        </a:lnSpc>
                        <a:defRPr/>
                      </a:pPr>
                      <a:r>
                        <a:rPr lang="en-MY" sz="900">
                          <a:solidFill>
                            <a:schemeClr val="tx1"/>
                          </a:solidFill>
                          <a:latin typeface="Tw Cen MT" panose="020B0602020104020603" pitchFamily="34" charset="0"/>
                        </a:rPr>
                        <a:t>At least 1 awareness </a:t>
                      </a:r>
                      <a:r>
                        <a:rPr lang="en-MY" sz="900" dirty="0">
                          <a:solidFill>
                            <a:schemeClr val="tx1"/>
                          </a:solidFill>
                          <a:latin typeface="Tw Cen MT" panose="020B0602020104020603" pitchFamily="34" charset="0"/>
                        </a:rPr>
                        <a:t>seminar on construction </a:t>
                      </a:r>
                      <a:r>
                        <a:rPr lang="en-MY" sz="900">
                          <a:solidFill>
                            <a:schemeClr val="tx1"/>
                          </a:solidFill>
                          <a:latin typeface="Tw Cen MT" panose="020B0602020104020603" pitchFamily="34" charset="0"/>
                        </a:rPr>
                        <a:t>waste  conducted</a:t>
                      </a:r>
                      <a:endParaRPr lang="en-MY" sz="900" dirty="0">
                        <a:solidFill>
                          <a:schemeClr val="tx1"/>
                        </a:solidFill>
                        <a:latin typeface="Tw Cen MT" panose="020B0602020104020603" pitchFamily="34" charset="0"/>
                      </a:endParaRPr>
                    </a:p>
                    <a:p>
                      <a:pPr defTabSz="457200">
                        <a:lnSpc>
                          <a:spcPct val="88000"/>
                        </a:lnSpc>
                        <a:defRPr/>
                      </a:pPr>
                      <a:endParaRPr lang="en-MY" sz="900" dirty="0">
                        <a:solidFill>
                          <a:schemeClr val="tx1"/>
                        </a:solidFill>
                        <a:latin typeface="Tw Cen MT" panose="020B0602020104020603" pitchFamily="34" charset="0"/>
                      </a:endParaRPr>
                    </a:p>
                    <a:p>
                      <a:pPr defTabSz="457200">
                        <a:lnSpc>
                          <a:spcPct val="88000"/>
                        </a:lnSpc>
                        <a:defRPr/>
                      </a:pPr>
                      <a:r>
                        <a:rPr lang="en-MY" sz="900" dirty="0">
                          <a:solidFill>
                            <a:schemeClr val="tx1"/>
                          </a:solidFill>
                          <a:latin typeface="Tw Cen MT" panose="020B0602020104020603" pitchFamily="34" charset="0"/>
                        </a:rPr>
                        <a:t>Status report on the </a:t>
                      </a:r>
                      <a:r>
                        <a:rPr lang="en-US" sz="900" dirty="0">
                          <a:solidFill>
                            <a:schemeClr val="tx1"/>
                          </a:solidFill>
                          <a:latin typeface="Tw Cen MT" panose="020B0602020104020603" pitchFamily="34" charset="0"/>
                        </a:rPr>
                        <a:t>construction and demolition waste recycled </a:t>
                      </a:r>
                      <a:r>
                        <a:rPr lang="en-MY" sz="900" dirty="0">
                          <a:solidFill>
                            <a:schemeClr val="tx1"/>
                          </a:solidFill>
                          <a:latin typeface="Tw Cen MT" panose="020B0602020104020603" pitchFamily="34" charset="0"/>
                        </a:rPr>
                        <a:t>published</a:t>
                      </a:r>
                    </a:p>
                  </a:txBody>
                  <a:tcPr>
                    <a:solidFill>
                      <a:srgbClr val="00B050">
                        <a:alpha val="10000"/>
                      </a:srgbClr>
                    </a:solidFill>
                  </a:tcPr>
                </a:tc>
                <a:tc>
                  <a:txBody>
                    <a:bodyPr/>
                    <a:lstStyle/>
                    <a:p>
                      <a:pPr defTabSz="457200">
                        <a:lnSpc>
                          <a:spcPct val="88000"/>
                        </a:lnSpc>
                        <a:defRPr/>
                      </a:pPr>
                      <a:r>
                        <a:rPr lang="en-MY" sz="900">
                          <a:solidFill>
                            <a:schemeClr val="tx1"/>
                          </a:solidFill>
                          <a:latin typeface="Tw Cen MT" panose="020B0602020104020603" pitchFamily="34" charset="0"/>
                        </a:rPr>
                        <a:t>At least 1 awareness seminar on construction waste conducted</a:t>
                      </a:r>
                    </a:p>
                    <a:p>
                      <a:pPr>
                        <a:lnSpc>
                          <a:spcPct val="100000"/>
                        </a:lnSpc>
                      </a:pPr>
                      <a:endParaRPr lang="en-MY" sz="900" dirty="0">
                        <a:solidFill>
                          <a:schemeClr val="tx1"/>
                        </a:solidFill>
                        <a:latin typeface="Tw Cen MT" pitchFamily="34" charset="0"/>
                      </a:endParaRPr>
                    </a:p>
                    <a:p>
                      <a:pPr>
                        <a:lnSpc>
                          <a:spcPct val="100000"/>
                        </a:lnSpc>
                      </a:pPr>
                      <a:r>
                        <a:rPr lang="en-MY" sz="900" dirty="0">
                          <a:solidFill>
                            <a:schemeClr val="tx1"/>
                          </a:solidFill>
                          <a:latin typeface="Tw Cen MT" pitchFamily="34" charset="0"/>
                        </a:rPr>
                        <a:t>Status report on the </a:t>
                      </a:r>
                      <a:r>
                        <a:rPr lang="en-US" sz="900" dirty="0">
                          <a:solidFill>
                            <a:schemeClr val="tx1"/>
                          </a:solidFill>
                          <a:latin typeface="Tw Cen MT" pitchFamily="34" charset="0"/>
                        </a:rPr>
                        <a:t>construction and demolition waste recycled </a:t>
                      </a:r>
                      <a:r>
                        <a:rPr lang="en-MY" sz="900" dirty="0">
                          <a:solidFill>
                            <a:schemeClr val="tx1"/>
                          </a:solidFill>
                          <a:latin typeface="Tw Cen MT" pitchFamily="34" charset="0"/>
                        </a:rPr>
                        <a:t>published</a:t>
                      </a:r>
                    </a:p>
                    <a:p>
                      <a:pPr>
                        <a:lnSpc>
                          <a:spcPct val="100000"/>
                        </a:lnSpc>
                      </a:pPr>
                      <a:endParaRPr lang="en-US" sz="900" dirty="0">
                        <a:solidFill>
                          <a:schemeClr val="tx1"/>
                        </a:solidFill>
                        <a:latin typeface="Tw Cen MT" pitchFamily="34" charset="0"/>
                      </a:endParaRPr>
                    </a:p>
                    <a:p>
                      <a:pPr>
                        <a:lnSpc>
                          <a:spcPct val="100000"/>
                        </a:lnSpc>
                      </a:pPr>
                      <a:r>
                        <a:rPr lang="en-US" sz="900" dirty="0">
                          <a:solidFill>
                            <a:schemeClr val="tx1"/>
                          </a:solidFill>
                          <a:latin typeface="Tw Cen MT" pitchFamily="34" charset="0"/>
                        </a:rPr>
                        <a:t>Collection of construction </a:t>
                      </a:r>
                    </a:p>
                    <a:p>
                      <a:pPr>
                        <a:lnSpc>
                          <a:spcPct val="100000"/>
                        </a:lnSpc>
                      </a:pPr>
                      <a:r>
                        <a:rPr lang="en-US" sz="900" dirty="0">
                          <a:solidFill>
                            <a:schemeClr val="tx1"/>
                          </a:solidFill>
                          <a:latin typeface="Tw Cen MT" pitchFamily="34" charset="0"/>
                        </a:rPr>
                        <a:t>&amp; demolition waste data through online system </a:t>
                      </a:r>
                      <a:r>
                        <a:rPr lang="en-US" sz="900" dirty="0" err="1">
                          <a:solidFill>
                            <a:schemeClr val="tx1"/>
                          </a:solidFill>
                          <a:latin typeface="Tw Cen MT" pitchFamily="34" charset="0"/>
                        </a:rPr>
                        <a:t>gazetted</a:t>
                      </a:r>
                      <a:endParaRPr lang="en-MY" sz="900" dirty="0">
                        <a:solidFill>
                          <a:schemeClr val="tx1"/>
                        </a:solidFill>
                        <a:latin typeface="Tw Cen MT" pitchFamily="34" charset="0"/>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defTabSz="457200">
                        <a:lnSpc>
                          <a:spcPct val="88000"/>
                        </a:lnSpc>
                        <a:defRPr/>
                      </a:pPr>
                      <a:r>
                        <a:rPr lang="en-MY" sz="900">
                          <a:solidFill>
                            <a:schemeClr val="tx1"/>
                          </a:solidFill>
                          <a:latin typeface="Tw Cen MT" panose="020B0602020104020603" pitchFamily="34" charset="0"/>
                        </a:rPr>
                        <a:t>At least 1 awareness seminar on construction waste conducted</a:t>
                      </a:r>
                    </a:p>
                    <a:p>
                      <a:pPr>
                        <a:lnSpc>
                          <a:spcPct val="100000"/>
                        </a:lnSpc>
                      </a:pPr>
                      <a:endParaRPr lang="en-MY" sz="900" dirty="0">
                        <a:solidFill>
                          <a:schemeClr val="tx1"/>
                        </a:solidFill>
                        <a:latin typeface="Tw Cen MT" pitchFamily="34" charset="0"/>
                      </a:endParaRPr>
                    </a:p>
                    <a:p>
                      <a:pPr>
                        <a:lnSpc>
                          <a:spcPct val="100000"/>
                        </a:lnSpc>
                      </a:pPr>
                      <a:r>
                        <a:rPr lang="en-MY" sz="900" dirty="0">
                          <a:solidFill>
                            <a:schemeClr val="tx1"/>
                          </a:solidFill>
                          <a:latin typeface="Tw Cen MT" pitchFamily="34" charset="0"/>
                        </a:rPr>
                        <a:t>Status report on the </a:t>
                      </a:r>
                      <a:r>
                        <a:rPr lang="en-US" sz="900" dirty="0">
                          <a:solidFill>
                            <a:schemeClr val="tx1"/>
                          </a:solidFill>
                          <a:latin typeface="Tw Cen MT" pitchFamily="34" charset="0"/>
                        </a:rPr>
                        <a:t>construction and demolition waste recycled </a:t>
                      </a:r>
                      <a:r>
                        <a:rPr lang="en-MY" sz="900" dirty="0">
                          <a:solidFill>
                            <a:schemeClr val="tx1"/>
                          </a:solidFill>
                          <a:latin typeface="Tw Cen MT" pitchFamily="34" charset="0"/>
                        </a:rPr>
                        <a:t>published</a:t>
                      </a:r>
                    </a:p>
                    <a:p>
                      <a:pPr>
                        <a:lnSpc>
                          <a:spcPct val="100000"/>
                        </a:lnSpc>
                      </a:pPr>
                      <a:endParaRPr lang="en-MY" sz="900" dirty="0">
                        <a:solidFill>
                          <a:schemeClr val="tx1"/>
                        </a:solidFill>
                        <a:latin typeface="Tw Cen MT" pitchFamily="34" charset="0"/>
                      </a:endParaRPr>
                    </a:p>
                    <a:p>
                      <a:pPr>
                        <a:lnSpc>
                          <a:spcPct val="100000"/>
                        </a:lnSpc>
                      </a:pPr>
                      <a:r>
                        <a:rPr lang="ms-MY" sz="900" dirty="0">
                          <a:solidFill>
                            <a:schemeClr val="tx1"/>
                          </a:solidFill>
                          <a:latin typeface="Tw Cen MT" pitchFamily="34" charset="0"/>
                          <a:cs typeface="Arial" panose="020B0604020202020204" pitchFamily="34" charset="0"/>
                        </a:rPr>
                        <a:t>Study on achievement of </a:t>
                      </a:r>
                      <a:r>
                        <a:rPr lang="en-US" sz="900" dirty="0">
                          <a:solidFill>
                            <a:schemeClr val="tx1"/>
                          </a:solidFill>
                          <a:latin typeface="Tw Cen MT" pitchFamily="34" charset="0"/>
                        </a:rPr>
                        <a:t>construction and demolition waste recycled </a:t>
                      </a:r>
                      <a:r>
                        <a:rPr lang="ms-MY" sz="900" dirty="0">
                          <a:solidFill>
                            <a:schemeClr val="tx1"/>
                          </a:solidFill>
                          <a:latin typeface="Tw Cen MT" pitchFamily="34" charset="0"/>
                          <a:cs typeface="Arial" panose="020B0604020202020204" pitchFamily="34" charset="0"/>
                        </a:rPr>
                        <a:t>published</a:t>
                      </a:r>
                      <a:endParaRPr lang="en-MY" sz="900" dirty="0">
                        <a:solidFill>
                          <a:schemeClr val="tx1"/>
                        </a:solidFill>
                        <a:latin typeface="Tw Cen MT" pitchFamily="34" charset="0"/>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626363"/>
            <a:ext cx="6857999" cy="5279637"/>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Tw Cen MT" panose="020B0602020104020603" pitchFamily="34" charset="0"/>
                          <a:ea typeface="+mn-ea"/>
                          <a:cs typeface="+mn-cs"/>
                        </a:rPr>
                        <a:t>JPSPN / SW CORP</a:t>
                      </a:r>
                      <a:endParaRPr lang="ms-MY" sz="1000" kern="1200" dirty="0">
                        <a:solidFill>
                          <a:schemeClr val="tx1"/>
                        </a:solidFill>
                        <a:latin typeface="Tw Cen MT" panose="020B0602020104020603"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20% annual increment in construction and demolition waste (tonnage) recycled</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E5-Reduce irresponsible waste during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0" y="4758911"/>
            <a:ext cx="6864535" cy="2554545"/>
          </a:xfrm>
          <a:prstGeom prst="rect">
            <a:avLst/>
          </a:prstGeom>
          <a:noFill/>
        </p:spPr>
        <p:txBody>
          <a:bodyPr wrap="square" rtlCol="0">
            <a:spAutoFit/>
          </a:bodyPr>
          <a:lstStyle/>
          <a:p>
            <a:r>
              <a:rPr lang="en-MY" sz="1000" dirty="0">
                <a:latin typeface="Tw Cen MT" panose="020B0602020104020603" pitchFamily="34" charset="0"/>
              </a:rPr>
              <a:t>This is a new KPI under </a:t>
            </a:r>
            <a:r>
              <a:rPr lang="en-MY" sz="1000" dirty="0" smtClean="0">
                <a:latin typeface="Tw Cen MT" panose="020B0602020104020603" pitchFamily="34" charset="0"/>
              </a:rPr>
              <a:t>the purview </a:t>
            </a:r>
            <a:r>
              <a:rPr lang="en-MY" sz="1000" dirty="0">
                <a:latin typeface="Tw Cen MT" panose="020B0602020104020603" pitchFamily="34" charset="0"/>
              </a:rPr>
              <a:t>of IWG7 commencing 2018</a:t>
            </a:r>
          </a:p>
          <a:p>
            <a:endParaRPr lang="en-MY" sz="1000" dirty="0">
              <a:latin typeface="Tw Cen MT" panose="020B0602020104020603" pitchFamily="34" charset="0"/>
            </a:endParaRPr>
          </a:p>
          <a:p>
            <a:r>
              <a:rPr lang="en-MY" sz="1000" b="1" dirty="0">
                <a:latin typeface="Tw Cen MT" panose="020B0602020104020603" pitchFamily="34" charset="0"/>
              </a:rPr>
              <a:t>Baseline Study</a:t>
            </a:r>
          </a:p>
          <a:p>
            <a:r>
              <a:rPr lang="en-MY" sz="1000" dirty="0">
                <a:latin typeface="Tw Cen MT" panose="020B0602020104020603" pitchFamily="34" charset="0"/>
              </a:rPr>
              <a:t>Baseline </a:t>
            </a:r>
            <a:r>
              <a:rPr lang="en-MY" sz="1000" dirty="0" smtClean="0">
                <a:latin typeface="Tw Cen MT" panose="020B0602020104020603" pitchFamily="34" charset="0"/>
              </a:rPr>
              <a:t>for the waste </a:t>
            </a:r>
            <a:r>
              <a:rPr lang="en-MY" sz="1000" dirty="0">
                <a:latin typeface="Tw Cen MT" panose="020B0602020104020603" pitchFamily="34" charset="0"/>
              </a:rPr>
              <a:t>recycling rate was established based on data collected from February 2017 till January 2018</a:t>
            </a:r>
            <a:r>
              <a:rPr lang="en-MY" sz="1000" dirty="0" smtClean="0">
                <a:latin typeface="Tw Cen MT" panose="020B0602020104020603" pitchFamily="34" charset="0"/>
              </a:rPr>
              <a:t>.  The rate of C&amp;D waste that was recycled in 2017 was 13.7%.</a:t>
            </a:r>
            <a:endParaRPr lang="en-MY" sz="1000" dirty="0">
              <a:solidFill>
                <a:srgbClr val="FF0000"/>
              </a:solidFill>
              <a:latin typeface="Tw Cen MT" panose="020B0602020104020603" pitchFamily="34" charset="0"/>
            </a:endParaRPr>
          </a:p>
          <a:p>
            <a:r>
              <a:rPr lang="en-MY" sz="1000" dirty="0">
                <a:latin typeface="Tw Cen MT" panose="020B0602020104020603" pitchFamily="34" charset="0"/>
              </a:rPr>
              <a:t> </a:t>
            </a:r>
          </a:p>
          <a:p>
            <a:r>
              <a:rPr lang="en-MY" sz="1000" b="1" dirty="0">
                <a:latin typeface="Tw Cen MT" panose="020B0602020104020603" pitchFamily="34" charset="0"/>
              </a:rPr>
              <a:t>C&amp;D Waste Management Online System</a:t>
            </a:r>
          </a:p>
          <a:p>
            <a:pPr algn="just"/>
            <a:r>
              <a:rPr lang="en-MY" sz="1000" dirty="0" smtClean="0">
                <a:latin typeface="Tw Cen MT" panose="020B0602020104020603" pitchFamily="34" charset="0"/>
              </a:rPr>
              <a:t>The </a:t>
            </a:r>
            <a:r>
              <a:rPr lang="en-MY" sz="1000" dirty="0">
                <a:latin typeface="Tw Cen MT" panose="020B0602020104020603" pitchFamily="34" charset="0"/>
              </a:rPr>
              <a:t>online C&amp;D </a:t>
            </a:r>
            <a:r>
              <a:rPr lang="en-MY" sz="1000" dirty="0" smtClean="0">
                <a:latin typeface="Tw Cen MT" panose="020B0602020104020603" pitchFamily="34" charset="0"/>
              </a:rPr>
              <a:t>waste management </a:t>
            </a:r>
            <a:r>
              <a:rPr lang="en-MY" sz="1000" dirty="0">
                <a:latin typeface="Tw Cen MT" panose="020B0602020104020603" pitchFamily="34" charset="0"/>
              </a:rPr>
              <a:t>system was completed in Jan 2018</a:t>
            </a:r>
            <a:r>
              <a:rPr lang="en-MY" sz="1000" dirty="0" smtClean="0">
                <a:latin typeface="Tw Cen MT" panose="020B0602020104020603" pitchFamily="34" charset="0"/>
              </a:rPr>
              <a:t>.  The system will provide a platform for both waste collectors and waste producers to key-in data on C&amp;D waste generated to assist the relevant authorities in implementing waste management programmes towards sustainability of the environment.</a:t>
            </a:r>
            <a:endParaRPr lang="en-MY" sz="1000" dirty="0">
              <a:solidFill>
                <a:srgbClr val="FF0000"/>
              </a:solidFill>
              <a:latin typeface="Tw Cen MT" panose="020B0602020104020603" pitchFamily="34" charset="0"/>
            </a:endParaRPr>
          </a:p>
          <a:p>
            <a:endParaRPr lang="en-MY" sz="1000" dirty="0">
              <a:latin typeface="Tw Cen MT" panose="020B0602020104020603" pitchFamily="34" charset="0"/>
            </a:endParaRPr>
          </a:p>
          <a:p>
            <a:r>
              <a:rPr lang="en-MY" sz="1000" b="1" dirty="0">
                <a:latin typeface="Tw Cen MT" panose="020B0602020104020603" pitchFamily="34" charset="0"/>
              </a:rPr>
              <a:t>Awareness Seminar</a:t>
            </a:r>
          </a:p>
          <a:p>
            <a:r>
              <a:rPr lang="en-MY" sz="1000" dirty="0">
                <a:latin typeface="Tw Cen MT" panose="020B0602020104020603" pitchFamily="34" charset="0"/>
              </a:rPr>
              <a:t>Awareness seminar on construction waste management is scheduled to be held in </a:t>
            </a:r>
            <a:r>
              <a:rPr lang="en-MY" sz="1000" dirty="0" smtClean="0">
                <a:latin typeface="Tw Cen MT" panose="020B0602020104020603" pitchFamily="34" charset="0"/>
              </a:rPr>
              <a:t>Sept 2018</a:t>
            </a:r>
            <a:r>
              <a:rPr lang="en-MY" sz="1000" dirty="0">
                <a:latin typeface="Tw Cen MT" panose="020B0602020104020603" pitchFamily="34" charset="0"/>
              </a:rPr>
              <a:t>. </a:t>
            </a:r>
          </a:p>
          <a:p>
            <a:endParaRPr lang="en-MY" sz="1000" dirty="0">
              <a:latin typeface="Tw Cen MT" panose="020B0602020104020603" pitchFamily="34" charset="0"/>
            </a:endParaRPr>
          </a:p>
          <a:p>
            <a:r>
              <a:rPr lang="en-MY" sz="1000" b="1" dirty="0">
                <a:latin typeface="Tw Cen MT" panose="020B0602020104020603" pitchFamily="34" charset="0"/>
              </a:rPr>
              <a:t>Report on C&amp;D Waste Recycled</a:t>
            </a:r>
          </a:p>
          <a:p>
            <a:r>
              <a:rPr lang="en-MY" sz="1000" dirty="0">
                <a:latin typeface="Tw Cen MT" panose="020B0602020104020603" pitchFamily="34" charset="0"/>
              </a:rPr>
              <a:t>Data collection on C&amp;D waste for 2018 is on-going.</a:t>
            </a:r>
            <a:r>
              <a:rPr lang="en-US" sz="1000" dirty="0">
                <a:solidFill>
                  <a:srgbClr val="FF0000"/>
                </a:solidFill>
                <a:latin typeface="Tw Cen MT" panose="020B0602020104020603" pitchFamily="34" charset="0"/>
                <a:cs typeface="Calibri" pitchFamily="34" charset="0"/>
              </a:rPr>
              <a:t> </a:t>
            </a:r>
            <a:r>
              <a:rPr lang="en-US" sz="1000" dirty="0" smtClean="0">
                <a:latin typeface="Tw Cen MT" panose="020B0602020104020603" pitchFamily="34" charset="0"/>
                <a:cs typeface="Calibri" pitchFamily="34" charset="0"/>
              </a:rPr>
              <a:t>The report will be prepared when sufficient data is ready.</a:t>
            </a:r>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a:solidFill>
                  <a:schemeClr val="bg1"/>
                </a:solidFill>
                <a:latin typeface="Tw Cen MT" panose="020B0602020104020603" pitchFamily="34" charset="0"/>
              </a:rPr>
              <a:t>KPI E5-138</a:t>
            </a:r>
            <a:endParaRPr lang="ms-MY" sz="2800" dirty="0">
              <a:solidFill>
                <a:schemeClr val="bg1"/>
              </a:solidFill>
            </a:endParaRPr>
          </a:p>
        </p:txBody>
      </p:sp>
      <p:sp>
        <p:nvSpPr>
          <p:cNvPr id="15" name="TextBox 14"/>
          <p:cNvSpPr txBox="1"/>
          <p:nvPr/>
        </p:nvSpPr>
        <p:spPr>
          <a:xfrm>
            <a:off x="0" y="4528079"/>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92003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 y="3811392"/>
            <a:ext cx="6743699" cy="5947782"/>
          </a:xfrm>
          <a:prstGeom prst="rect">
            <a:avLst/>
          </a:prstGeom>
          <a:noFill/>
        </p:spPr>
        <p:txBody>
          <a:bodyPr wrap="square" rtlCol="0">
            <a:spAutoFit/>
          </a:bodyPr>
          <a:lstStyle/>
          <a:p>
            <a:r>
              <a:rPr lang="en-US" sz="950" dirty="0" smtClean="0">
                <a:latin typeface="Tw Cen MT" panose="020B0602020104020603" pitchFamily="34" charset="0"/>
              </a:rPr>
              <a:t>This KPI is under the purview of IWG8</a:t>
            </a:r>
          </a:p>
          <a:p>
            <a:endParaRPr lang="en-US" sz="950" dirty="0" smtClean="0">
              <a:latin typeface="Tw Cen MT" panose="020B0602020104020603" pitchFamily="34" charset="0"/>
            </a:endParaRPr>
          </a:p>
          <a:p>
            <a:r>
              <a:rPr lang="en-US" sz="950" b="1" dirty="0" smtClean="0">
                <a:latin typeface="Tw Cen MT" panose="020B0602020104020603" pitchFamily="34" charset="0"/>
              </a:rPr>
              <a:t>Establishment of </a:t>
            </a:r>
            <a:r>
              <a:rPr lang="en-US" sz="950" b="1" dirty="0">
                <a:latin typeface="Tw Cen MT" panose="020B0602020104020603" pitchFamily="34" charset="0"/>
              </a:rPr>
              <a:t>Construction Industry Competency Forum (CICF) </a:t>
            </a:r>
            <a:endParaRPr lang="en-US" sz="950" b="1" dirty="0" smtClean="0">
              <a:latin typeface="Tw Cen MT" panose="020B0602020104020603" pitchFamily="34" charset="0"/>
            </a:endParaRPr>
          </a:p>
          <a:p>
            <a:r>
              <a:rPr lang="en-US" sz="950" dirty="0" smtClean="0">
                <a:latin typeface="Tw Cen MT" panose="020B0602020104020603" pitchFamily="34" charset="0"/>
              </a:rPr>
              <a:t>In </a:t>
            </a:r>
            <a:r>
              <a:rPr lang="en-US" sz="950" dirty="0">
                <a:latin typeface="Tw Cen MT" panose="020B0602020104020603" pitchFamily="34" charset="0"/>
              </a:rPr>
              <a:t>June 2016, the </a:t>
            </a:r>
            <a:r>
              <a:rPr lang="en-US" sz="950" dirty="0" smtClean="0">
                <a:latin typeface="Tw Cen MT" panose="020B0602020104020603" pitchFamily="34" charset="0"/>
              </a:rPr>
              <a:t>CICF was </a:t>
            </a:r>
            <a:r>
              <a:rPr lang="en-US" sz="950" dirty="0">
                <a:latin typeface="Tw Cen MT" panose="020B0602020104020603" pitchFamily="34" charset="0"/>
              </a:rPr>
              <a:t>established to study on existing construction related training </a:t>
            </a:r>
            <a:r>
              <a:rPr lang="en-US" sz="950" dirty="0" smtClean="0">
                <a:latin typeface="Tw Cen MT" panose="020B0602020104020603" pitchFamily="34" charset="0"/>
              </a:rPr>
              <a:t>programs </a:t>
            </a:r>
            <a:r>
              <a:rPr lang="en-US" sz="950" dirty="0">
                <a:latin typeface="Tw Cen MT" panose="020B0602020104020603" pitchFamily="34" charset="0"/>
              </a:rPr>
              <a:t>and training providers. CICF is represented by related </a:t>
            </a:r>
            <a:r>
              <a:rPr lang="en-US" sz="950" dirty="0" smtClean="0">
                <a:latin typeface="Tw Cen MT" panose="020B0602020104020603" pitchFamily="34" charset="0"/>
              </a:rPr>
              <a:t>Technical &amp; Vocational Education &amp; Training (TVET) </a:t>
            </a:r>
            <a:r>
              <a:rPr lang="en-US" sz="950" dirty="0">
                <a:latin typeface="Tw Cen MT" panose="020B0602020104020603" pitchFamily="34" charset="0"/>
              </a:rPr>
              <a:t>training providers from various government and private agencies</a:t>
            </a:r>
            <a:r>
              <a:rPr lang="en-US" sz="950" dirty="0" smtClean="0">
                <a:latin typeface="Tw Cen MT" panose="020B0602020104020603" pitchFamily="34" charset="0"/>
              </a:rPr>
              <a:t>.</a:t>
            </a:r>
          </a:p>
          <a:p>
            <a:endParaRPr lang="en-US" sz="950" dirty="0" smtClean="0">
              <a:latin typeface="Tw Cen MT" panose="020B0602020104020603" pitchFamily="34" charset="0"/>
            </a:endParaRPr>
          </a:p>
          <a:p>
            <a:pPr algn="just"/>
            <a:r>
              <a:rPr lang="en-US" sz="950" dirty="0" smtClean="0">
                <a:latin typeface="Tw Cen MT" panose="020B0602020104020603" pitchFamily="34" charset="0"/>
              </a:rPr>
              <a:t>Through CICF, 158 </a:t>
            </a:r>
            <a:r>
              <a:rPr lang="en-US" sz="950" dirty="0">
                <a:latin typeface="Tw Cen MT" panose="020B0602020104020603" pitchFamily="34" charset="0"/>
              </a:rPr>
              <a:t>construction related TVET programs under 4 main clusters (building, civil &amp; structural, mechanical and electrical) and 12 major training providers </a:t>
            </a:r>
            <a:r>
              <a:rPr lang="en-US" sz="950" dirty="0" smtClean="0">
                <a:latin typeface="Tw Cen MT" panose="020B0602020104020603" pitchFamily="34" charset="0"/>
              </a:rPr>
              <a:t>were identified</a:t>
            </a:r>
            <a:r>
              <a:rPr lang="en-US" sz="950" dirty="0">
                <a:latin typeface="Tw Cen MT" panose="020B0602020104020603" pitchFamily="34" charset="0"/>
              </a:rPr>
              <a:t>. </a:t>
            </a:r>
          </a:p>
          <a:p>
            <a:endParaRPr lang="en-US" sz="950" dirty="0" smtClean="0">
              <a:latin typeface="Tw Cen MT" panose="020B0602020104020603" pitchFamily="34" charset="0"/>
            </a:endParaRPr>
          </a:p>
          <a:p>
            <a:pPr algn="just"/>
            <a:r>
              <a:rPr lang="en-US" sz="950" dirty="0">
                <a:latin typeface="Tw Cen MT" panose="020B0602020104020603" pitchFamily="34" charset="0"/>
              </a:rPr>
              <a:t>T</a:t>
            </a:r>
            <a:r>
              <a:rPr lang="en-US" sz="950" dirty="0" smtClean="0">
                <a:latin typeface="Tw Cen MT" panose="020B0602020104020603" pitchFamily="34" charset="0"/>
              </a:rPr>
              <a:t>he identified construction </a:t>
            </a:r>
            <a:r>
              <a:rPr lang="en-US" sz="950" dirty="0">
                <a:latin typeface="Tw Cen MT" panose="020B0602020104020603" pitchFamily="34" charset="0"/>
              </a:rPr>
              <a:t>related training </a:t>
            </a:r>
            <a:r>
              <a:rPr lang="en-US" sz="950" dirty="0" smtClean="0">
                <a:latin typeface="Tw Cen MT" panose="020B0602020104020603" pitchFamily="34" charset="0"/>
              </a:rPr>
              <a:t>programs and all training </a:t>
            </a:r>
            <a:r>
              <a:rPr lang="en-US" sz="950" dirty="0">
                <a:latin typeface="Tw Cen MT" panose="020B0602020104020603" pitchFamily="34" charset="0"/>
              </a:rPr>
              <a:t>providers are expected to use the same framework and approach in training and assessment so </a:t>
            </a:r>
            <a:r>
              <a:rPr lang="en-US" sz="950" dirty="0" smtClean="0">
                <a:latin typeface="Tw Cen MT" panose="020B0602020104020603" pitchFamily="34" charset="0"/>
              </a:rPr>
              <a:t>that a </a:t>
            </a:r>
            <a:r>
              <a:rPr lang="en-US" sz="950" dirty="0">
                <a:latin typeface="Tw Cen MT" panose="020B0602020104020603" pitchFamily="34" charset="0"/>
              </a:rPr>
              <a:t>single certification and standardization of training courses could be implemented.</a:t>
            </a:r>
          </a:p>
          <a:p>
            <a:endParaRPr lang="en-US" sz="950" dirty="0">
              <a:latin typeface="Tw Cen MT" panose="020B0602020104020603" pitchFamily="34" charset="0"/>
            </a:endParaRPr>
          </a:p>
          <a:p>
            <a:r>
              <a:rPr lang="en-US" sz="950" dirty="0" smtClean="0">
                <a:latin typeface="Tw Cen MT" panose="020B0602020104020603" pitchFamily="34" charset="0"/>
              </a:rPr>
              <a:t>The first CICF workshop in March 2017 had concluded that </a:t>
            </a:r>
            <a:r>
              <a:rPr lang="en-US" sz="950" dirty="0">
                <a:latin typeface="Tw Cen MT" panose="020B0602020104020603" pitchFamily="34" charset="0"/>
              </a:rPr>
              <a:t>in principle all construction skills training need to :</a:t>
            </a:r>
          </a:p>
          <a:p>
            <a:pPr marL="228600" indent="-228600">
              <a:buFont typeface="+mj-lt"/>
              <a:buAutoNum type="arabicParenR"/>
            </a:pPr>
            <a:r>
              <a:rPr lang="en-US" sz="950" dirty="0">
                <a:latin typeface="Tw Cen MT" panose="020B0602020104020603" pitchFamily="34" charset="0"/>
              </a:rPr>
              <a:t> </a:t>
            </a:r>
            <a:r>
              <a:rPr lang="en-US" sz="950" dirty="0" smtClean="0">
                <a:latin typeface="Tw Cen MT" panose="020B0602020104020603" pitchFamily="34" charset="0"/>
              </a:rPr>
              <a:t>standardize </a:t>
            </a:r>
            <a:r>
              <a:rPr lang="en-US" sz="950" dirty="0">
                <a:latin typeface="Tw Cen MT" panose="020B0602020104020603" pitchFamily="34" charset="0"/>
              </a:rPr>
              <a:t>the name for courses</a:t>
            </a:r>
          </a:p>
          <a:p>
            <a:pPr marL="228600" indent="-228600">
              <a:buFont typeface="+mj-lt"/>
              <a:buAutoNum type="arabicParenR"/>
            </a:pPr>
            <a:r>
              <a:rPr lang="en-US" sz="950" dirty="0">
                <a:latin typeface="Tw Cen MT" panose="020B0602020104020603" pitchFamily="34" charset="0"/>
              </a:rPr>
              <a:t> </a:t>
            </a:r>
            <a:r>
              <a:rPr lang="en-US" sz="950" dirty="0" smtClean="0">
                <a:latin typeface="Tw Cen MT" panose="020B0602020104020603" pitchFamily="34" charset="0"/>
              </a:rPr>
              <a:t>use </a:t>
            </a:r>
            <a:r>
              <a:rPr lang="en-US" sz="950" dirty="0">
                <a:latin typeface="Tw Cen MT" panose="020B0602020104020603" pitchFamily="34" charset="0"/>
              </a:rPr>
              <a:t>a common </a:t>
            </a:r>
            <a:r>
              <a:rPr lang="en-US" sz="950" dirty="0" smtClean="0">
                <a:latin typeface="Tw Cen MT" panose="020B0602020104020603" pitchFamily="34" charset="0"/>
              </a:rPr>
              <a:t>skill </a:t>
            </a:r>
            <a:r>
              <a:rPr lang="en-US" sz="950" dirty="0">
                <a:latin typeface="Tw Cen MT" panose="020B0602020104020603" pitchFamily="34" charset="0"/>
              </a:rPr>
              <a:t>standard</a:t>
            </a:r>
          </a:p>
          <a:p>
            <a:pPr marL="228600" indent="-228600">
              <a:buFont typeface="+mj-lt"/>
              <a:buAutoNum type="arabicParenR"/>
            </a:pPr>
            <a:r>
              <a:rPr lang="en-US" sz="950" dirty="0">
                <a:latin typeface="Tw Cen MT" panose="020B0602020104020603" pitchFamily="34" charset="0"/>
              </a:rPr>
              <a:t> </a:t>
            </a:r>
            <a:r>
              <a:rPr lang="en-US" sz="950" dirty="0" smtClean="0">
                <a:latin typeface="Tw Cen MT" panose="020B0602020104020603" pitchFamily="34" charset="0"/>
              </a:rPr>
              <a:t>standardize </a:t>
            </a:r>
            <a:r>
              <a:rPr lang="en-US" sz="950" dirty="0">
                <a:latin typeface="Tw Cen MT" panose="020B0602020104020603" pitchFamily="34" charset="0"/>
              </a:rPr>
              <a:t>period of training</a:t>
            </a:r>
          </a:p>
          <a:p>
            <a:pPr marL="228600" indent="-228600">
              <a:buFont typeface="+mj-lt"/>
              <a:buAutoNum type="arabicParenR"/>
            </a:pPr>
            <a:r>
              <a:rPr lang="en-US" sz="950" dirty="0" smtClean="0">
                <a:latin typeface="Tw Cen MT" panose="020B0602020104020603" pitchFamily="34" charset="0"/>
              </a:rPr>
              <a:t> adopt </a:t>
            </a:r>
            <a:r>
              <a:rPr lang="en-US" sz="950" dirty="0">
                <a:latin typeface="Tw Cen MT" panose="020B0602020104020603" pitchFamily="34" charset="0"/>
              </a:rPr>
              <a:t>a single </a:t>
            </a:r>
            <a:r>
              <a:rPr lang="en-US" sz="950" dirty="0" smtClean="0">
                <a:latin typeface="Tw Cen MT" panose="020B0602020104020603" pitchFamily="34" charset="0"/>
              </a:rPr>
              <a:t>certification</a:t>
            </a:r>
            <a:endParaRPr lang="en-US" sz="950" dirty="0">
              <a:latin typeface="Tw Cen MT" panose="020B0602020104020603" pitchFamily="34" charset="0"/>
            </a:endParaRPr>
          </a:p>
          <a:p>
            <a:endParaRPr lang="en-US" sz="950" dirty="0" smtClean="0">
              <a:latin typeface="Tw Cen MT" panose="020B0602020104020603" pitchFamily="34" charset="0"/>
            </a:endParaRPr>
          </a:p>
          <a:p>
            <a:pPr algn="just"/>
            <a:r>
              <a:rPr lang="en-US" sz="950" dirty="0" smtClean="0">
                <a:latin typeface="Tw Cen MT" panose="020B0602020104020603" pitchFamily="34" charset="0"/>
              </a:rPr>
              <a:t>In the second workshop in </a:t>
            </a:r>
            <a:r>
              <a:rPr lang="en-US" sz="950" dirty="0">
                <a:latin typeface="Tw Cen MT" panose="020B0602020104020603" pitchFamily="34" charset="0"/>
              </a:rPr>
              <a:t>October 2017</a:t>
            </a:r>
            <a:r>
              <a:rPr lang="en-US" sz="950" dirty="0" smtClean="0">
                <a:latin typeface="Tw Cen MT" panose="020B0602020104020603" pitchFamily="34" charset="0"/>
              </a:rPr>
              <a:t>, </a:t>
            </a:r>
            <a:r>
              <a:rPr lang="en-US" sz="950" dirty="0">
                <a:latin typeface="Tw Cen MT" panose="020B0602020104020603" pitchFamily="34" charset="0"/>
              </a:rPr>
              <a:t>CIDB had proposed and </a:t>
            </a:r>
            <a:r>
              <a:rPr lang="en-US" sz="950" dirty="0" smtClean="0">
                <a:latin typeface="Tw Cen MT" panose="020B0602020104020603" pitchFamily="34" charset="0"/>
              </a:rPr>
              <a:t>presented the </a:t>
            </a:r>
            <a:r>
              <a:rPr lang="en-US" sz="950" dirty="0">
                <a:latin typeface="Tw Cen MT" panose="020B0602020104020603" pitchFamily="34" charset="0"/>
              </a:rPr>
              <a:t>Competency Training Framework </a:t>
            </a:r>
            <a:r>
              <a:rPr lang="en-US" sz="950" dirty="0" smtClean="0">
                <a:latin typeface="Tw Cen MT" panose="020B0602020104020603" pitchFamily="34" charset="0"/>
              </a:rPr>
              <a:t>to the forum.  The </a:t>
            </a:r>
            <a:r>
              <a:rPr lang="en-US" sz="950" dirty="0">
                <a:latin typeface="Tw Cen MT" panose="020B0602020104020603" pitchFamily="34" charset="0"/>
              </a:rPr>
              <a:t>forum had agreed that CIDB and </a:t>
            </a:r>
            <a:r>
              <a:rPr lang="en-US" sz="950" dirty="0" smtClean="0">
                <a:latin typeface="Tw Cen MT" panose="020B0602020104020603" pitchFamily="34" charset="0"/>
              </a:rPr>
              <a:t>Jab. </a:t>
            </a:r>
            <a:r>
              <a:rPr lang="en-US" sz="950" dirty="0">
                <a:latin typeface="Tw Cen MT" panose="020B0602020104020603" pitchFamily="34" charset="0"/>
              </a:rPr>
              <a:t>Pembangunan </a:t>
            </a:r>
            <a:r>
              <a:rPr lang="en-US" sz="950" dirty="0" err="1">
                <a:latin typeface="Tw Cen MT" panose="020B0602020104020603" pitchFamily="34" charset="0"/>
              </a:rPr>
              <a:t>Kemahiran</a:t>
            </a:r>
            <a:r>
              <a:rPr lang="en-US" sz="950" dirty="0">
                <a:latin typeface="Tw Cen MT" panose="020B0602020104020603" pitchFamily="34" charset="0"/>
              </a:rPr>
              <a:t> (JPK) to further discuss and decide on the standardization of;</a:t>
            </a:r>
          </a:p>
          <a:p>
            <a:pPr algn="just"/>
            <a:r>
              <a:rPr lang="en-US" sz="950" dirty="0">
                <a:latin typeface="Tw Cen MT" panose="020B0602020104020603" pitchFamily="34" charset="0"/>
              </a:rPr>
              <a:t>a) Competency Standards</a:t>
            </a:r>
          </a:p>
          <a:p>
            <a:pPr algn="just"/>
            <a:r>
              <a:rPr lang="en-US" sz="950" dirty="0">
                <a:latin typeface="Tw Cen MT" panose="020B0602020104020603" pitchFamily="34" charset="0"/>
              </a:rPr>
              <a:t>b) Certification </a:t>
            </a:r>
            <a:r>
              <a:rPr lang="en-US" sz="950" dirty="0" smtClean="0">
                <a:latin typeface="Tw Cen MT" panose="020B0602020104020603" pitchFamily="34" charset="0"/>
              </a:rPr>
              <a:t>Schemes</a:t>
            </a:r>
          </a:p>
          <a:p>
            <a:endParaRPr lang="en-US" sz="950" dirty="0" smtClean="0">
              <a:latin typeface="Tw Cen MT" panose="020B0602020104020603" pitchFamily="34" charset="0"/>
            </a:endParaRPr>
          </a:p>
          <a:p>
            <a:r>
              <a:rPr lang="en-US" sz="950" b="1" dirty="0" smtClean="0">
                <a:latin typeface="Tw Cen MT" panose="020B0602020104020603" pitchFamily="34" charset="0"/>
              </a:rPr>
              <a:t>Competency Standards</a:t>
            </a:r>
          </a:p>
          <a:p>
            <a:pPr algn="just"/>
            <a:r>
              <a:rPr lang="en-US" sz="950" dirty="0" smtClean="0">
                <a:latin typeface="Tw Cen MT" panose="020B0602020104020603" pitchFamily="34" charset="0"/>
              </a:rPr>
              <a:t>CIDB as the Industry Lead Body (ILB) and JPK has agreed to utilize the National Occupational Skills Standard (NOSS) as the competency standard.</a:t>
            </a:r>
          </a:p>
          <a:p>
            <a:endParaRPr lang="en-US" sz="950" dirty="0" smtClean="0">
              <a:latin typeface="Tw Cen MT" panose="020B0602020104020603" pitchFamily="34" charset="0"/>
            </a:endParaRPr>
          </a:p>
          <a:p>
            <a:r>
              <a:rPr lang="en-US" sz="950" b="1" dirty="0" smtClean="0">
                <a:latin typeface="Tw Cen MT" panose="020B0602020104020603" pitchFamily="34" charset="0"/>
              </a:rPr>
              <a:t>Certification Schemes</a:t>
            </a:r>
          </a:p>
          <a:p>
            <a:r>
              <a:rPr lang="en-US" sz="950" dirty="0" smtClean="0">
                <a:latin typeface="Tw Cen MT" panose="020B0602020104020603" pitchFamily="34" charset="0"/>
              </a:rPr>
              <a:t>Streamlining aspects of these two certification schemes have yet to be finalized between CIDB and JPK : </a:t>
            </a:r>
            <a:endParaRPr lang="en-US" sz="950" dirty="0" smtClean="0">
              <a:solidFill>
                <a:srgbClr val="FF0000"/>
              </a:solidFill>
              <a:latin typeface="Tw Cen MT" panose="020B0602020104020603" pitchFamily="34" charset="0"/>
            </a:endParaRPr>
          </a:p>
          <a:p>
            <a:pPr marL="228600" indent="-228600">
              <a:buFont typeface="+mj-lt"/>
              <a:buAutoNum type="arabicParenR"/>
            </a:pPr>
            <a:r>
              <a:rPr lang="en-US" sz="950" u="sng" dirty="0" err="1" smtClean="0">
                <a:latin typeface="Tw Cen MT" panose="020B0602020104020603" pitchFamily="34" charset="0"/>
              </a:rPr>
              <a:t>Sijil</a:t>
            </a:r>
            <a:r>
              <a:rPr lang="en-US" sz="950" u="sng" dirty="0" smtClean="0">
                <a:latin typeface="Tw Cen MT" panose="020B0602020104020603" pitchFamily="34" charset="0"/>
              </a:rPr>
              <a:t> </a:t>
            </a:r>
            <a:r>
              <a:rPr lang="en-US" sz="950" u="sng" dirty="0" err="1" smtClean="0">
                <a:latin typeface="Tw Cen MT" panose="020B0602020104020603" pitchFamily="34" charset="0"/>
              </a:rPr>
              <a:t>Kemahiran</a:t>
            </a:r>
            <a:r>
              <a:rPr lang="en-US" sz="950" u="sng" dirty="0" smtClean="0">
                <a:latin typeface="Tw Cen MT" panose="020B0602020104020603" pitchFamily="34" charset="0"/>
              </a:rPr>
              <a:t> Malaysia (SKM)</a:t>
            </a:r>
          </a:p>
          <a:p>
            <a:pPr marL="228600" indent="-228600" defTabSz="266700"/>
            <a:r>
              <a:rPr lang="en-US" sz="950" dirty="0" smtClean="0">
                <a:latin typeface="Tw Cen MT" panose="020B0602020104020603" pitchFamily="34" charset="0"/>
              </a:rPr>
              <a:t>	This certification is under the purview of JPK and it conforms to the Malaysian Qualification Framework (MQF) requirements.</a:t>
            </a:r>
          </a:p>
          <a:p>
            <a:pPr marL="228600" indent="-228600" defTabSz="266700"/>
            <a:r>
              <a:rPr lang="en-US" sz="950" dirty="0" smtClean="0">
                <a:latin typeface="Tw Cen MT" panose="020B0602020104020603" pitchFamily="34" charset="0"/>
              </a:rPr>
              <a:t>2)	</a:t>
            </a:r>
            <a:r>
              <a:rPr lang="en-US" sz="950" u="sng" dirty="0" err="1" smtClean="0">
                <a:latin typeface="Tw Cen MT" panose="020B0602020104020603" pitchFamily="34" charset="0"/>
              </a:rPr>
              <a:t>Sijil</a:t>
            </a:r>
            <a:r>
              <a:rPr lang="en-US" sz="950" u="sng" dirty="0" smtClean="0">
                <a:latin typeface="Tw Cen MT" panose="020B0602020104020603" pitchFamily="34" charset="0"/>
              </a:rPr>
              <a:t> </a:t>
            </a:r>
            <a:r>
              <a:rPr lang="en-US" sz="950" u="sng" dirty="0" err="1" smtClean="0">
                <a:latin typeface="Tw Cen MT" panose="020B0602020104020603" pitchFamily="34" charset="0"/>
              </a:rPr>
              <a:t>Kecekapan</a:t>
            </a:r>
            <a:r>
              <a:rPr lang="en-US" sz="950" u="sng" dirty="0" smtClean="0">
                <a:latin typeface="Tw Cen MT" panose="020B0602020104020603" pitchFamily="34" charset="0"/>
              </a:rPr>
              <a:t> </a:t>
            </a:r>
            <a:r>
              <a:rPr lang="en-US" sz="950" u="sng" dirty="0" err="1" smtClean="0">
                <a:latin typeface="Tw Cen MT" panose="020B0602020104020603" pitchFamily="34" charset="0"/>
              </a:rPr>
              <a:t>Kemahiran</a:t>
            </a:r>
            <a:r>
              <a:rPr lang="en-US" sz="950" u="sng" dirty="0" smtClean="0">
                <a:latin typeface="Tw Cen MT" panose="020B0602020104020603" pitchFamily="34" charset="0"/>
              </a:rPr>
              <a:t> (SKK)</a:t>
            </a:r>
          </a:p>
          <a:p>
            <a:pPr marL="228600" indent="-228600"/>
            <a:r>
              <a:rPr lang="en-US" sz="950" dirty="0" smtClean="0">
                <a:latin typeface="Tw Cen MT" panose="020B0602020104020603" pitchFamily="34" charset="0"/>
              </a:rPr>
              <a:t>	This certification is under the purview of CIDB in fulfilling the provisions under Act 520.</a:t>
            </a:r>
          </a:p>
          <a:p>
            <a:pPr marL="228600" indent="-228600"/>
            <a:endParaRPr lang="en-US" sz="950" dirty="0" smtClean="0">
              <a:latin typeface="Tw Cen MT" panose="020B0602020104020603" pitchFamily="34" charset="0"/>
            </a:endParaRPr>
          </a:p>
          <a:p>
            <a:pPr marL="228600" indent="-228600"/>
            <a:r>
              <a:rPr lang="ms-MY" sz="950" b="1" dirty="0" smtClean="0">
                <a:latin typeface="Tw Cen MT" pitchFamily="34" charset="0"/>
              </a:rPr>
              <a:t>Construction Training </a:t>
            </a:r>
            <a:r>
              <a:rPr lang="en-US" sz="950" b="1" dirty="0" smtClean="0">
                <a:latin typeface="Tw Cen MT" pitchFamily="34" charset="0"/>
              </a:rPr>
              <a:t>Registered </a:t>
            </a:r>
          </a:p>
          <a:p>
            <a:pPr algn="just"/>
            <a:r>
              <a:rPr lang="en-US" sz="950" dirty="0" smtClean="0">
                <a:latin typeface="Tw Cen MT" panose="020B0602020104020603" pitchFamily="34" charset="0"/>
              </a:rPr>
              <a:t>Discussion </a:t>
            </a:r>
            <a:r>
              <a:rPr lang="en-US" sz="950" dirty="0">
                <a:latin typeface="Tw Cen MT" panose="020B0602020104020603" pitchFamily="34" charset="0"/>
              </a:rPr>
              <a:t>with JPK on streamlining standards and certifications for construction industry </a:t>
            </a:r>
            <a:r>
              <a:rPr lang="en-US" sz="950" dirty="0" smtClean="0">
                <a:latin typeface="Tw Cen MT" panose="020B0602020104020603" pitchFamily="34" charset="0"/>
              </a:rPr>
              <a:t>was </a:t>
            </a:r>
            <a:r>
              <a:rPr lang="en-US" sz="950" dirty="0">
                <a:latin typeface="Tw Cen MT" panose="020B0602020104020603" pitchFamily="34" charset="0"/>
              </a:rPr>
              <a:t>held on </a:t>
            </a:r>
            <a:r>
              <a:rPr lang="en-US" sz="950" dirty="0" smtClean="0">
                <a:latin typeface="Tw Cen MT" panose="020B0602020104020603" pitchFamily="34" charset="0"/>
              </a:rPr>
              <a:t>4</a:t>
            </a:r>
            <a:r>
              <a:rPr lang="en-US" sz="950" baseline="30000" dirty="0" smtClean="0">
                <a:latin typeface="Tw Cen MT" panose="020B0602020104020603" pitchFamily="34" charset="0"/>
              </a:rPr>
              <a:t> </a:t>
            </a:r>
            <a:r>
              <a:rPr lang="en-US" sz="950" dirty="0" smtClean="0">
                <a:latin typeface="Tw Cen MT" panose="020B0602020104020603" pitchFamily="34" charset="0"/>
              </a:rPr>
              <a:t>June </a:t>
            </a:r>
            <a:r>
              <a:rPr lang="en-US" sz="950" dirty="0">
                <a:latin typeface="Tw Cen MT" panose="020B0602020104020603" pitchFamily="34" charset="0"/>
              </a:rPr>
              <a:t>2018 and the </a:t>
            </a:r>
            <a:r>
              <a:rPr lang="en-US" sz="950" dirty="0" smtClean="0">
                <a:latin typeface="Tw Cen MT" panose="020B0602020104020603" pitchFamily="34" charset="0"/>
              </a:rPr>
              <a:t>outcome will </a:t>
            </a:r>
            <a:r>
              <a:rPr lang="en-US" sz="950" dirty="0">
                <a:latin typeface="Tw Cen MT" panose="020B0602020104020603" pitchFamily="34" charset="0"/>
              </a:rPr>
              <a:t>be presented to all CICF members on </a:t>
            </a:r>
            <a:r>
              <a:rPr lang="en-US" sz="950" dirty="0" smtClean="0">
                <a:latin typeface="Tw Cen MT" panose="020B0602020104020603" pitchFamily="34" charset="0"/>
              </a:rPr>
              <a:t>the next </a:t>
            </a:r>
            <a:r>
              <a:rPr lang="en-US" sz="950" dirty="0">
                <a:latin typeface="Tw Cen MT" panose="020B0602020104020603" pitchFamily="34" charset="0"/>
              </a:rPr>
              <a:t>CICF meeting </a:t>
            </a:r>
            <a:r>
              <a:rPr lang="en-US" sz="950" dirty="0" smtClean="0">
                <a:latin typeface="Tw Cen MT" panose="020B0602020104020603" pitchFamily="34" charset="0"/>
              </a:rPr>
              <a:t>in August 2018. </a:t>
            </a:r>
            <a:endParaRPr lang="en-US" sz="950" dirty="0">
              <a:latin typeface="Tw Cen MT" panose="020B0602020104020603" pitchFamily="34" charset="0"/>
            </a:endParaRPr>
          </a:p>
          <a:p>
            <a:pPr marL="228600" indent="-228600"/>
            <a:endParaRPr lang="en-US" sz="950" dirty="0">
              <a:latin typeface="Tw Cen MT" panose="020B0602020104020603" pitchFamily="34" charset="0"/>
            </a:endParaRPr>
          </a:p>
          <a:p>
            <a:endParaRPr lang="en-US" sz="1000" strike="sngStrike" dirty="0">
              <a:latin typeface="Tw Cen MT" panose="020B0602020104020603" pitchFamily="34" charset="0"/>
            </a:endParaRPr>
          </a:p>
        </p:txBody>
      </p:sp>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0" y="1862037"/>
          <a:ext cx="6858000" cy="1641907"/>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352041">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276147">
                <a:tc>
                  <a:txBody>
                    <a:bodyPr/>
                    <a:lstStyle/>
                    <a:p>
                      <a:pPr>
                        <a:lnSpc>
                          <a:spcPct val="100000"/>
                        </a:lnSpc>
                      </a:pPr>
                      <a:r>
                        <a:rPr lang="ms-MY" sz="900" dirty="0" smtClean="0">
                          <a:solidFill>
                            <a:srgbClr val="000000"/>
                          </a:solidFill>
                          <a:latin typeface="Tw Cen MT" pitchFamily="34" charset="0"/>
                        </a:rPr>
                        <a:t>Construction Industry Competency Forum established</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Construction related TVET training programs and providers compiled and validated</a:t>
                      </a: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Construction related trainings and programs </a:t>
                      </a:r>
                      <a:r>
                        <a:rPr lang="en-US" sz="900" dirty="0" smtClean="0">
                          <a:solidFill>
                            <a:srgbClr val="000000"/>
                          </a:solidFill>
                          <a:latin typeface="Tw Cen MT" pitchFamily="34" charset="0"/>
                        </a:rPr>
                        <a:t>streamlined</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Streamlined training programs validated  and endorsed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Construction related trainings and programs </a:t>
                      </a:r>
                      <a:r>
                        <a:rPr lang="en-US" sz="900" dirty="0" smtClean="0">
                          <a:solidFill>
                            <a:srgbClr val="000000"/>
                          </a:solidFill>
                          <a:latin typeface="Tw Cen MT" pitchFamily="34" charset="0"/>
                        </a:rPr>
                        <a:t>registered by CIDB</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9" name="Table 18"/>
          <p:cNvGraphicFramePr>
            <a:graphicFrameLocks noGrp="1"/>
          </p:cNvGraphicFramePr>
          <p:nvPr>
            <p:extLst/>
          </p:nvPr>
        </p:nvGraphicFramePr>
        <p:xfrm>
          <a:off x="4625138" y="0"/>
          <a:ext cx="2232862" cy="1659333"/>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516333">
                <a:tc>
                  <a:txBody>
                    <a:bodyPr/>
                    <a:lstStyle/>
                    <a:p>
                      <a:pPr algn="r"/>
                      <a:r>
                        <a:rPr lang="ms-MY" sz="950" b="1" dirty="0" smtClean="0">
                          <a:solidFill>
                            <a:schemeClr val="tx1"/>
                          </a:solidFill>
                          <a:latin typeface="Tw Cen MT" panose="020B0602020104020603" pitchFamily="34" charset="0"/>
                        </a:rPr>
                        <a:t>SPONSOR</a:t>
                      </a:r>
                      <a:endParaRPr lang="ms-MY" sz="950" b="1" baseline="0" dirty="0" smtClean="0">
                        <a:solidFill>
                          <a:schemeClr val="tx1"/>
                        </a:solidFill>
                        <a:latin typeface="Tw Cen MT" panose="020B0602020104020603" pitchFamily="34" charset="0"/>
                      </a:endParaRPr>
                    </a:p>
                    <a:p>
                      <a:pPr algn="r"/>
                      <a:r>
                        <a:rPr lang="ms-MY" sz="95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74154">
                <a:tc>
                  <a:txBody>
                    <a:bodyPr/>
                    <a:lstStyle/>
                    <a:p>
                      <a:pPr algn="r"/>
                      <a:r>
                        <a:rPr lang="ms-MY" sz="950" b="1" dirty="0" smtClean="0">
                          <a:solidFill>
                            <a:schemeClr val="tx1"/>
                          </a:solidFill>
                          <a:latin typeface="Tw Cen MT" panose="020B0602020104020603" pitchFamily="34" charset="0"/>
                        </a:rPr>
                        <a:t>OWNER</a:t>
                      </a:r>
                      <a:r>
                        <a:rPr lang="ms-MY" sz="950" b="1" baseline="0" dirty="0" smtClean="0">
                          <a:solidFill>
                            <a:schemeClr val="tx1"/>
                          </a:solidFill>
                          <a:latin typeface="Tw Cen MT" panose="020B0602020104020603" pitchFamily="34" charset="0"/>
                        </a:rPr>
                        <a:t> </a:t>
                      </a:r>
                    </a:p>
                    <a:p>
                      <a:pPr algn="r"/>
                      <a:r>
                        <a:rPr lang="pt-BR" sz="950" dirty="0" smtClean="0">
                          <a:solidFill>
                            <a:schemeClr val="tx1"/>
                          </a:solidFill>
                          <a:latin typeface="Tw Cen MT" panose="020B0602020104020603" pitchFamily="34" charset="0"/>
                        </a:rPr>
                        <a:t>Ir Raslim Salleh</a:t>
                      </a:r>
                      <a:endParaRPr lang="ms-MY" sz="95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74154">
                <a:tc>
                  <a:txBody>
                    <a:bodyPr/>
                    <a:lstStyle/>
                    <a:p>
                      <a:pPr algn="r"/>
                      <a:r>
                        <a:rPr lang="ms-MY" sz="950" b="1" dirty="0" smtClean="0">
                          <a:solidFill>
                            <a:schemeClr val="tx1"/>
                          </a:solidFill>
                          <a:latin typeface="Tw Cen MT" panose="020B0602020104020603" pitchFamily="34" charset="0"/>
                        </a:rPr>
                        <a:t>OIC</a:t>
                      </a:r>
                      <a:endParaRPr lang="ms-MY" sz="950" b="1" baseline="0" dirty="0" smtClean="0">
                        <a:solidFill>
                          <a:schemeClr val="tx1"/>
                        </a:solidFill>
                        <a:latin typeface="Tw Cen MT" panose="020B0602020104020603" pitchFamily="34" charset="0"/>
                      </a:endParaRPr>
                    </a:p>
                    <a:p>
                      <a:pPr algn="r"/>
                      <a:r>
                        <a:rPr lang="ms-MY" sz="95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374154">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950" b="1" dirty="0" smtClean="0">
                          <a:latin typeface="Tw Cen MT" panose="020B0602020104020603" pitchFamily="34" charset="0"/>
                        </a:rPr>
                        <a:t>KPI LEADER</a:t>
                      </a:r>
                      <a:r>
                        <a:rPr lang="ms-MY" sz="95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95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0" y="339518"/>
          <a:ext cx="4393870" cy="1270381"/>
        </p:xfrm>
        <a:graphic>
          <a:graphicData uri="http://schemas.openxmlformats.org/drawingml/2006/table">
            <a:tbl>
              <a:tblPr firstRow="1" bandRow="1">
                <a:tableStyleId>{5C22544A-7EE6-4342-B048-85BDC9FD1C3A}</a:tableStyleId>
              </a:tblPr>
              <a:tblGrid>
                <a:gridCol w="4393870">
                  <a:extLst>
                    <a:ext uri="{9D8B030D-6E8A-4147-A177-3AD203B41FA5}">
                      <a16:colId xmlns:a16="http://schemas.microsoft.com/office/drawing/2014/main" val="2880578049"/>
                    </a:ext>
                  </a:extLst>
                </a:gridCol>
              </a:tblGrid>
              <a:tr h="513165">
                <a:tc>
                  <a:txBody>
                    <a:bodyPr/>
                    <a:lstStyle/>
                    <a:p>
                      <a:r>
                        <a:rPr lang="ms-MY" sz="950" b="1" kern="1200" dirty="0" smtClean="0">
                          <a:solidFill>
                            <a:schemeClr val="tx1"/>
                          </a:solidFill>
                          <a:latin typeface="Tw Cen MT" panose="020B0602020104020603" pitchFamily="34" charset="0"/>
                          <a:ea typeface="+mn-ea"/>
                          <a:cs typeface="+mn-cs"/>
                        </a:rPr>
                        <a:t>KPI DESCRIPTION</a:t>
                      </a:r>
                    </a:p>
                    <a:p>
                      <a:r>
                        <a:rPr lang="en-MY" sz="950" b="0" kern="1200" dirty="0" smtClean="0">
                          <a:solidFill>
                            <a:schemeClr val="tx1"/>
                          </a:solidFill>
                          <a:latin typeface="Tw Cen MT" panose="020B0602020104020603" pitchFamily="34" charset="0"/>
                          <a:ea typeface="+mn-ea"/>
                          <a:cs typeface="+mn-cs"/>
                        </a:rPr>
                        <a:t>All construction related training programs and institutions streamlined and registered by CIDB by Q4 2018</a:t>
                      </a:r>
                      <a:endParaRPr lang="en-US" sz="95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54877">
                <a:tc>
                  <a:txBody>
                    <a:bodyPr/>
                    <a:lstStyle/>
                    <a:p>
                      <a:r>
                        <a:rPr lang="ms-MY" sz="950" b="1" dirty="0" smtClean="0">
                          <a:solidFill>
                            <a:schemeClr val="tx1"/>
                          </a:solidFill>
                          <a:latin typeface="Tw Cen MT" panose="020B0602020104020603" pitchFamily="34" charset="0"/>
                        </a:rPr>
                        <a:t>INITIATIVE</a:t>
                      </a:r>
                    </a:p>
                    <a:p>
                      <a:pPr>
                        <a:lnSpc>
                          <a:spcPct val="88000"/>
                        </a:lnSpc>
                        <a:defRPr/>
                      </a:pPr>
                      <a:r>
                        <a:rPr lang="en-MY" sz="95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95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371858">
                <a:tc>
                  <a:txBody>
                    <a:bodyPr/>
                    <a:lstStyle/>
                    <a:p>
                      <a:r>
                        <a:rPr lang="ms-MY" sz="95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950" b="0" kern="1200" dirty="0" smtClean="0">
                          <a:solidFill>
                            <a:schemeClr val="tx1"/>
                          </a:solidFill>
                          <a:latin typeface="Tw Cen MT" panose="020B0602020104020603" pitchFamily="34" charset="0"/>
                          <a:ea typeface="+mn-ea"/>
                          <a:cs typeface="+mn-cs"/>
                        </a:rPr>
                        <a:t>P1a - Streamline construction-related training programmes in Malaysia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P1-048</a:t>
            </a:r>
            <a:endParaRPr lang="ms-MY" sz="2800" dirty="0">
              <a:solidFill>
                <a:schemeClr val="bg1"/>
              </a:solidFill>
            </a:endParaRPr>
          </a:p>
        </p:txBody>
      </p:sp>
      <p:sp>
        <p:nvSpPr>
          <p:cNvPr id="15" name="TextBox 14"/>
          <p:cNvSpPr txBox="1"/>
          <p:nvPr/>
        </p:nvSpPr>
        <p:spPr>
          <a:xfrm>
            <a:off x="0" y="3540196"/>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631116"/>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3" name="Rectangle 12"/>
          <p:cNvSpPr/>
          <p:nvPr/>
        </p:nvSpPr>
        <p:spPr>
          <a:xfrm>
            <a:off x="1" y="3781425"/>
            <a:ext cx="6857999" cy="6124575"/>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8111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0" y="2337051"/>
          <a:ext cx="6858000" cy="1961817"/>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374936">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586881">
                <a:tc>
                  <a:txBody>
                    <a:bodyPr/>
                    <a:lstStyle/>
                    <a:p>
                      <a:pPr>
                        <a:lnSpc>
                          <a:spcPct val="100000"/>
                        </a:lnSpc>
                      </a:pPr>
                      <a:r>
                        <a:rPr lang="en-US" sz="900" dirty="0" smtClean="0">
                          <a:solidFill>
                            <a:srgbClr val="000000"/>
                          </a:solidFill>
                          <a:latin typeface="Tw Cen MT" pitchFamily="34" charset="0"/>
                        </a:rPr>
                        <a:t>Construction industry blueprint on skilled trades completed</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Top ten highly demanded construction related skilled trades validated by industry</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000000"/>
                          </a:solidFill>
                          <a:latin typeface="Tw Cen MT" pitchFamily="34" charset="0"/>
                        </a:rPr>
                        <a:t>1</a:t>
                      </a:r>
                      <a:r>
                        <a:rPr lang="en-US" sz="900" baseline="30000" dirty="0" smtClean="0">
                          <a:solidFill>
                            <a:srgbClr val="000000"/>
                          </a:solidFill>
                          <a:latin typeface="Tw Cen MT" pitchFamily="34" charset="0"/>
                        </a:rPr>
                        <a:t>st</a:t>
                      </a:r>
                      <a:r>
                        <a:rPr lang="en-US" sz="900" dirty="0" smtClean="0">
                          <a:solidFill>
                            <a:srgbClr val="000000"/>
                          </a:solidFill>
                          <a:latin typeface="Tw Cen MT" pitchFamily="34" charset="0"/>
                        </a:rPr>
                        <a:t> draft on training maps for top ten skilled trades validated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000000"/>
                          </a:solidFill>
                          <a:latin typeface="Tw Cen MT" pitchFamily="34" charset="0"/>
                        </a:rPr>
                        <a:t>Training maps for top ten skilled trades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304357"/>
            <a:ext cx="6857999" cy="5601643"/>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34520"/>
          <a:ext cx="4550737" cy="1322832"/>
        </p:xfrm>
        <a:graphic>
          <a:graphicData uri="http://schemas.openxmlformats.org/drawingml/2006/table">
            <a:tbl>
              <a:tblPr firstRow="1" bandRow="1">
                <a:tableStyleId>{5C22544A-7EE6-4342-B048-85BDC9FD1C3A}</a:tableStyleId>
              </a:tblPr>
              <a:tblGrid>
                <a:gridCol w="4550737">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Top ten highly demanded skilled trades have training need analysis, occupational analysis and training maps by Q4 2018</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P1a - Streamline construction-related training programmes in Malaysia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4" y="4308263"/>
            <a:ext cx="6797860" cy="5016758"/>
          </a:xfrm>
          <a:prstGeom prst="rect">
            <a:avLst/>
          </a:prstGeom>
          <a:noFill/>
        </p:spPr>
        <p:txBody>
          <a:bodyPr wrap="square" rtlCol="0">
            <a:spAutoFit/>
          </a:bodyPr>
          <a:lstStyle/>
          <a:p>
            <a:pPr algn="just"/>
            <a:r>
              <a:rPr lang="en-US" sz="1000" dirty="0" smtClean="0">
                <a:latin typeface="Tw Cen MT" panose="020B0602020104020603" pitchFamily="34" charset="0"/>
              </a:rPr>
              <a:t>This KPI is under the purview of IWG8.</a:t>
            </a:r>
          </a:p>
          <a:p>
            <a:pPr algn="just"/>
            <a:endParaRPr lang="en-US" sz="1000" dirty="0" smtClean="0">
              <a:latin typeface="Tw Cen MT" panose="020B0602020104020603" pitchFamily="34" charset="0"/>
            </a:endParaRPr>
          </a:p>
          <a:p>
            <a:pPr algn="just"/>
            <a:r>
              <a:rPr lang="en-US" sz="1000" b="1" dirty="0" smtClean="0">
                <a:latin typeface="Tw Cen MT" panose="020B0602020104020603" pitchFamily="34" charset="0"/>
              </a:rPr>
              <a:t>Construction </a:t>
            </a:r>
            <a:r>
              <a:rPr lang="en-US" sz="1000" b="1" dirty="0">
                <a:latin typeface="Tw Cen MT" panose="020B0602020104020603" pitchFamily="34" charset="0"/>
              </a:rPr>
              <a:t>Industry Competency Blueprint (CICB)</a:t>
            </a:r>
          </a:p>
          <a:p>
            <a:pPr algn="just"/>
            <a:r>
              <a:rPr lang="en-US" sz="1000" dirty="0">
                <a:latin typeface="Tw Cen MT" panose="020B0602020104020603" pitchFamily="34" charset="0"/>
              </a:rPr>
              <a:t>CICB will be the roadmap for the enhancement of the existing </a:t>
            </a:r>
            <a:r>
              <a:rPr lang="en-US" sz="1000" dirty="0" smtClean="0">
                <a:latin typeface="Tw Cen MT" panose="020B0602020104020603" pitchFamily="34" charset="0"/>
              </a:rPr>
              <a:t>competency standards </a:t>
            </a:r>
            <a:r>
              <a:rPr lang="en-US" sz="1000" dirty="0">
                <a:latin typeface="Tw Cen MT" panose="020B0602020104020603" pitchFamily="34" charset="0"/>
              </a:rPr>
              <a:t>and the development of new </a:t>
            </a:r>
            <a:r>
              <a:rPr lang="en-US" sz="1000" dirty="0" smtClean="0">
                <a:latin typeface="Tw Cen MT" panose="020B0602020104020603" pitchFamily="34" charset="0"/>
              </a:rPr>
              <a:t>competency </a:t>
            </a:r>
            <a:r>
              <a:rPr lang="en-US" sz="1000" dirty="0">
                <a:latin typeface="Tw Cen MT" panose="020B0602020104020603" pitchFamily="34" charset="0"/>
              </a:rPr>
              <a:t>standards. This blueprint will lead to other aspects of the competency processes such as the </a:t>
            </a:r>
            <a:r>
              <a:rPr lang="en-US" sz="1000" dirty="0" smtClean="0">
                <a:latin typeface="Tw Cen MT" panose="020B0602020104020603" pitchFamily="34" charset="0"/>
              </a:rPr>
              <a:t>need </a:t>
            </a:r>
            <a:r>
              <a:rPr lang="en-US" sz="1000" dirty="0">
                <a:latin typeface="Tw Cen MT" panose="020B0602020104020603" pitchFamily="34" charset="0"/>
              </a:rPr>
              <a:t>for </a:t>
            </a:r>
            <a:r>
              <a:rPr lang="en-US" sz="1000" dirty="0" smtClean="0">
                <a:latin typeface="Tw Cen MT" panose="020B0602020104020603" pitchFamily="34" charset="0"/>
              </a:rPr>
              <a:t>competency </a:t>
            </a:r>
            <a:r>
              <a:rPr lang="en-US" sz="1000" dirty="0">
                <a:latin typeface="Tw Cen MT" panose="020B0602020104020603" pitchFamily="34" charset="0"/>
              </a:rPr>
              <a:t>standards, the improvement of the existing </a:t>
            </a:r>
            <a:r>
              <a:rPr lang="en-US" sz="1000" dirty="0" smtClean="0">
                <a:latin typeface="Tw Cen MT" panose="020B0602020104020603" pitchFamily="34" charset="0"/>
              </a:rPr>
              <a:t>competency </a:t>
            </a:r>
            <a:r>
              <a:rPr lang="en-US" sz="1000" dirty="0">
                <a:latin typeface="Tw Cen MT" panose="020B0602020104020603" pitchFamily="34" charset="0"/>
              </a:rPr>
              <a:t>standards, course of study and training pathways.  This development will also lead to the introduction or the improvement of the assessment, internal and external verification </a:t>
            </a:r>
            <a:r>
              <a:rPr lang="en-US" sz="1000" dirty="0" smtClean="0">
                <a:latin typeface="Tw Cen MT" panose="020B0602020104020603" pitchFamily="34" charset="0"/>
              </a:rPr>
              <a:t>processes and </a:t>
            </a:r>
            <a:r>
              <a:rPr lang="en-US" sz="1000" dirty="0">
                <a:latin typeface="Tw Cen MT" panose="020B0602020104020603" pitchFamily="34" charset="0"/>
              </a:rPr>
              <a:t>will later be identified as the Construction Industry Competency Framework (CICF</a:t>
            </a:r>
            <a:r>
              <a:rPr lang="en-US" sz="1000" dirty="0" smtClean="0">
                <a:latin typeface="Tw Cen MT" panose="020B0602020104020603" pitchFamily="34" charset="0"/>
              </a:rPr>
              <a:t>).</a:t>
            </a:r>
          </a:p>
          <a:p>
            <a:endParaRPr lang="en-MY" sz="1000" dirty="0">
              <a:latin typeface="Tw Cen MT" panose="020B0602020104020603" pitchFamily="34" charset="0"/>
            </a:endParaRPr>
          </a:p>
          <a:p>
            <a:pPr algn="just"/>
            <a:r>
              <a:rPr lang="en-US" sz="1000" dirty="0">
                <a:latin typeface="Tw Cen MT" panose="020B0602020104020603" pitchFamily="34" charset="0"/>
              </a:rPr>
              <a:t>This blueprint was completed by </a:t>
            </a:r>
            <a:r>
              <a:rPr lang="en-US" sz="1000" dirty="0" err="1">
                <a:latin typeface="Tw Cen MT" panose="020B0602020104020603" pitchFamily="34" charset="0"/>
              </a:rPr>
              <a:t>Saiful</a:t>
            </a:r>
            <a:r>
              <a:rPr lang="en-US" sz="1000" dirty="0">
                <a:latin typeface="Tw Cen MT" panose="020B0602020104020603" pitchFamily="34" charset="0"/>
              </a:rPr>
              <a:t> Training &amp; Consultancy and presented and validated by IWG8 on 3 </a:t>
            </a:r>
            <a:r>
              <a:rPr lang="en-US" sz="1000" dirty="0" smtClean="0">
                <a:latin typeface="Tw Cen MT" panose="020B0602020104020603" pitchFamily="34" charset="0"/>
              </a:rPr>
              <a:t>Aug 2016.</a:t>
            </a:r>
            <a:endParaRPr lang="en-US" sz="1000" dirty="0">
              <a:latin typeface="Tw Cen MT" panose="020B0602020104020603" pitchFamily="34" charset="0"/>
            </a:endParaRPr>
          </a:p>
          <a:p>
            <a:pPr algn="just"/>
            <a:endParaRPr lang="en-US" sz="1000" dirty="0">
              <a:latin typeface="Tw Cen MT" panose="020B0602020104020603" pitchFamily="34" charset="0"/>
            </a:endParaRPr>
          </a:p>
          <a:p>
            <a:pPr algn="just"/>
            <a:r>
              <a:rPr lang="en-US" sz="1000" b="1" dirty="0" smtClean="0">
                <a:latin typeface="Tw Cen MT" panose="020B0602020104020603" pitchFamily="34" charset="0"/>
              </a:rPr>
              <a:t>Top </a:t>
            </a:r>
            <a:r>
              <a:rPr lang="en-US" sz="1000" b="1" dirty="0">
                <a:latin typeface="Tw Cen MT" panose="020B0602020104020603" pitchFamily="34" charset="0"/>
              </a:rPr>
              <a:t>Ten High Impact Construction Related Skilled </a:t>
            </a:r>
            <a:r>
              <a:rPr lang="en-US" sz="1000" b="1" dirty="0" smtClean="0">
                <a:latin typeface="Tw Cen MT" panose="020B0602020104020603" pitchFamily="34" charset="0"/>
              </a:rPr>
              <a:t>Trades : </a:t>
            </a:r>
            <a:endParaRPr lang="en-US" sz="1000" b="1" dirty="0">
              <a:latin typeface="Tw Cen MT" panose="020B0602020104020603" pitchFamily="34" charset="0"/>
            </a:endParaRPr>
          </a:p>
          <a:p>
            <a:pPr algn="just"/>
            <a:r>
              <a:rPr lang="en-US" sz="1000" dirty="0" smtClean="0">
                <a:latin typeface="Tw Cen MT" panose="020B0602020104020603" pitchFamily="34" charset="0"/>
              </a:rPr>
              <a:t>They are as follows:</a:t>
            </a:r>
            <a:endParaRPr lang="en-US" sz="1000" dirty="0">
              <a:latin typeface="Tw Cen MT" panose="020B0602020104020603" pitchFamily="34" charset="0"/>
            </a:endParaRPr>
          </a:p>
          <a:p>
            <a:pPr marL="228600" indent="-228600" algn="just">
              <a:buFont typeface="+mj-lt"/>
              <a:buAutoNum type="arabicParenR"/>
            </a:pPr>
            <a:r>
              <a:rPr lang="en-US" sz="1000" dirty="0" smtClean="0">
                <a:latin typeface="Tw Cen MT" panose="020B0602020104020603" pitchFamily="34" charset="0"/>
              </a:rPr>
              <a:t>Scaffolding </a:t>
            </a:r>
            <a:r>
              <a:rPr lang="en-US" sz="1000" dirty="0">
                <a:latin typeface="Tw Cen MT" panose="020B0602020104020603" pitchFamily="34" charset="0"/>
              </a:rPr>
              <a:t>Erection</a:t>
            </a:r>
          </a:p>
          <a:p>
            <a:pPr marL="228600" indent="-228600" algn="just">
              <a:buFont typeface="+mj-lt"/>
              <a:buAutoNum type="arabicParenR"/>
            </a:pPr>
            <a:r>
              <a:rPr lang="en-US" sz="1000" dirty="0" smtClean="0">
                <a:latin typeface="Tw Cen MT" panose="020B0602020104020603" pitchFamily="34" charset="0"/>
              </a:rPr>
              <a:t>Welding </a:t>
            </a:r>
            <a:r>
              <a:rPr lang="en-US" sz="1000" dirty="0">
                <a:latin typeface="Tw Cen MT" panose="020B0602020104020603" pitchFamily="34" charset="0"/>
              </a:rPr>
              <a:t>3G and 6G</a:t>
            </a:r>
          </a:p>
          <a:p>
            <a:pPr marL="228600" indent="-228600" algn="just">
              <a:buFont typeface="+mj-lt"/>
              <a:buAutoNum type="arabicParenR"/>
            </a:pPr>
            <a:r>
              <a:rPr lang="en-US" sz="1000" dirty="0" smtClean="0">
                <a:latin typeface="Tw Cen MT" panose="020B0602020104020603" pitchFamily="34" charset="0"/>
              </a:rPr>
              <a:t>Wireman </a:t>
            </a:r>
            <a:r>
              <a:rPr lang="en-US" sz="1000" dirty="0">
                <a:latin typeface="Tw Cen MT" panose="020B0602020104020603" pitchFamily="34" charset="0"/>
              </a:rPr>
              <a:t>(PW1, PW2, PW3, and PW4)</a:t>
            </a:r>
          </a:p>
          <a:p>
            <a:pPr marL="228600" indent="-228600" algn="just">
              <a:buFont typeface="+mj-lt"/>
              <a:buAutoNum type="arabicParenR"/>
            </a:pPr>
            <a:r>
              <a:rPr lang="en-US" sz="1000" dirty="0" err="1" smtClean="0">
                <a:latin typeface="Tw Cen MT" panose="020B0602020104020603" pitchFamily="34" charset="0"/>
              </a:rPr>
              <a:t>Chargeman</a:t>
            </a:r>
            <a:r>
              <a:rPr lang="en-US" sz="1000" dirty="0" smtClean="0">
                <a:latin typeface="Tw Cen MT" panose="020B0602020104020603" pitchFamily="34" charset="0"/>
              </a:rPr>
              <a:t> </a:t>
            </a:r>
            <a:r>
              <a:rPr lang="en-US" sz="1000" dirty="0">
                <a:latin typeface="Tw Cen MT" panose="020B0602020104020603" pitchFamily="34" charset="0"/>
              </a:rPr>
              <a:t>(A0, A1, B0, B1 and B4)</a:t>
            </a:r>
          </a:p>
          <a:p>
            <a:pPr marL="228600" indent="-228600" algn="just">
              <a:buFont typeface="+mj-lt"/>
              <a:buAutoNum type="arabicParenR"/>
            </a:pPr>
            <a:r>
              <a:rPr lang="en-US" sz="1000" dirty="0" smtClean="0">
                <a:latin typeface="Tw Cen MT" panose="020B0602020104020603" pitchFamily="34" charset="0"/>
              </a:rPr>
              <a:t>Gas </a:t>
            </a:r>
            <a:r>
              <a:rPr lang="en-US" sz="1000" dirty="0">
                <a:latin typeface="Tw Cen MT" panose="020B0602020104020603" pitchFamily="34" charset="0"/>
              </a:rPr>
              <a:t>Pipe Fitting (Fitting / Insulation)</a:t>
            </a:r>
          </a:p>
          <a:p>
            <a:pPr marL="228600" indent="-228600" algn="just">
              <a:buFont typeface="+mj-lt"/>
              <a:buAutoNum type="arabicParenR"/>
            </a:pPr>
            <a:r>
              <a:rPr lang="en-US" sz="1000" dirty="0" smtClean="0">
                <a:latin typeface="Tw Cen MT" panose="020B0602020104020603" pitchFamily="34" charset="0"/>
              </a:rPr>
              <a:t>Blasting </a:t>
            </a:r>
            <a:r>
              <a:rPr lang="en-US" sz="1000" dirty="0">
                <a:latin typeface="Tw Cen MT" panose="020B0602020104020603" pitchFamily="34" charset="0"/>
              </a:rPr>
              <a:t>&amp; Painting</a:t>
            </a:r>
          </a:p>
          <a:p>
            <a:pPr marL="228600" indent="-228600" algn="just">
              <a:buFont typeface="+mj-lt"/>
              <a:buAutoNum type="arabicParenR"/>
            </a:pPr>
            <a:r>
              <a:rPr lang="en-US" sz="1000" dirty="0" smtClean="0">
                <a:latin typeface="Tw Cen MT" panose="020B0602020104020603" pitchFamily="34" charset="0"/>
              </a:rPr>
              <a:t>Non </a:t>
            </a:r>
            <a:r>
              <a:rPr lang="en-US" sz="1000" dirty="0">
                <a:latin typeface="Tw Cen MT" panose="020B0602020104020603" pitchFamily="34" charset="0"/>
              </a:rPr>
              <a:t>Destructive Testing (NDT)</a:t>
            </a:r>
          </a:p>
          <a:p>
            <a:pPr marL="228600" indent="-228600" algn="just">
              <a:buFont typeface="+mj-lt"/>
              <a:buAutoNum type="arabicParenR"/>
            </a:pPr>
            <a:r>
              <a:rPr lang="en-US" sz="1000" dirty="0" smtClean="0">
                <a:latin typeface="Tw Cen MT" panose="020B0602020104020603" pitchFamily="34" charset="0"/>
              </a:rPr>
              <a:t>Crane </a:t>
            </a:r>
            <a:r>
              <a:rPr lang="en-US" sz="1000" dirty="0">
                <a:latin typeface="Tw Cen MT" panose="020B0602020104020603" pitchFamily="34" charset="0"/>
              </a:rPr>
              <a:t>Operation</a:t>
            </a:r>
          </a:p>
          <a:p>
            <a:pPr marL="228600" indent="-228600" algn="just">
              <a:buFont typeface="+mj-lt"/>
              <a:buAutoNum type="arabicParenR"/>
            </a:pPr>
            <a:r>
              <a:rPr lang="en-US" sz="1000" dirty="0" smtClean="0">
                <a:latin typeface="Tw Cen MT" panose="020B0602020104020603" pitchFamily="34" charset="0"/>
              </a:rPr>
              <a:t>Plant </a:t>
            </a:r>
            <a:r>
              <a:rPr lang="en-US" sz="1000" dirty="0">
                <a:latin typeface="Tw Cen MT" panose="020B0602020104020603" pitchFamily="34" charset="0"/>
              </a:rPr>
              <a:t>Operation</a:t>
            </a:r>
          </a:p>
          <a:p>
            <a:pPr marL="228600" indent="-228600" algn="just">
              <a:buFont typeface="+mj-lt"/>
              <a:buAutoNum type="arabicParenR"/>
            </a:pPr>
            <a:r>
              <a:rPr lang="en-US" sz="1000" dirty="0" smtClean="0">
                <a:latin typeface="Tw Cen MT" panose="020B0602020104020603" pitchFamily="34" charset="0"/>
              </a:rPr>
              <a:t>Plumbing </a:t>
            </a:r>
            <a:endParaRPr lang="en-US" sz="1000" dirty="0">
              <a:latin typeface="Tw Cen MT" panose="020B0602020104020603" pitchFamily="34" charset="0"/>
            </a:endParaRPr>
          </a:p>
          <a:p>
            <a:pPr algn="just"/>
            <a:endParaRPr lang="en-US" sz="1000" dirty="0">
              <a:latin typeface="Tw Cen MT" panose="020B0602020104020603" pitchFamily="34" charset="0"/>
            </a:endParaRPr>
          </a:p>
          <a:p>
            <a:pPr algn="just"/>
            <a:r>
              <a:rPr lang="en-US" sz="1000" b="1" dirty="0">
                <a:latin typeface="Tw Cen MT" panose="020B0602020104020603" pitchFamily="34" charset="0"/>
              </a:rPr>
              <a:t>Training Maps For Top Ten Skilled Trades </a:t>
            </a:r>
          </a:p>
          <a:p>
            <a:pPr algn="just"/>
            <a:r>
              <a:rPr lang="en-US" sz="1000" dirty="0" err="1">
                <a:latin typeface="Tw Cen MT" panose="020B0602020104020603" pitchFamily="34" charset="0"/>
              </a:rPr>
              <a:t>Saiful</a:t>
            </a:r>
            <a:r>
              <a:rPr lang="en-US" sz="1000" dirty="0">
                <a:latin typeface="Tw Cen MT" panose="020B0602020104020603" pitchFamily="34" charset="0"/>
              </a:rPr>
              <a:t> Training &amp; </a:t>
            </a:r>
            <a:r>
              <a:rPr lang="en-US" sz="1000" dirty="0" smtClean="0">
                <a:latin typeface="Tw Cen MT" panose="020B0602020104020603" pitchFamily="34" charset="0"/>
              </a:rPr>
              <a:t>Consultancy was appointed on 15 </a:t>
            </a:r>
            <a:r>
              <a:rPr lang="en-US" sz="1000" dirty="0">
                <a:latin typeface="Tw Cen MT" panose="020B0602020104020603" pitchFamily="34" charset="0"/>
              </a:rPr>
              <a:t>May 2017 to </a:t>
            </a:r>
            <a:r>
              <a:rPr lang="en-US" sz="1000" dirty="0" smtClean="0">
                <a:latin typeface="Tw Cen MT" panose="020B0602020104020603" pitchFamily="34" charset="0"/>
              </a:rPr>
              <a:t>develop the </a:t>
            </a:r>
            <a:r>
              <a:rPr lang="en-US" sz="1000" dirty="0">
                <a:latin typeface="Tw Cen MT" panose="020B0602020104020603" pitchFamily="34" charset="0"/>
              </a:rPr>
              <a:t>training map for the 10 Construction Industry Occupational Title (CIOT) identified by IWG8</a:t>
            </a:r>
            <a:r>
              <a:rPr lang="en-US" sz="1000" dirty="0" smtClean="0">
                <a:latin typeface="Tw Cen MT" panose="020B0602020104020603" pitchFamily="34" charset="0"/>
              </a:rPr>
              <a:t>. Final draft of the training maps for the top ten skilled trades were submitted by the consultant on 18 Dec 2017 and have been validated  in IWG 8 meeting on 16</a:t>
            </a:r>
            <a:r>
              <a:rPr lang="en-US" sz="1000" baseline="30000" dirty="0" smtClean="0">
                <a:latin typeface="Tw Cen MT" panose="020B0602020104020603" pitchFamily="34" charset="0"/>
              </a:rPr>
              <a:t> </a:t>
            </a:r>
            <a:r>
              <a:rPr lang="en-US" sz="1000" dirty="0" smtClean="0">
                <a:latin typeface="Tw Cen MT" panose="020B0602020104020603" pitchFamily="34" charset="0"/>
              </a:rPr>
              <a:t>January 2018.</a:t>
            </a:r>
            <a:endParaRPr lang="en-US" sz="1000" dirty="0">
              <a:latin typeface="Tw Cen MT" panose="020B0602020104020603" pitchFamily="34" charset="0"/>
            </a:endParaRPr>
          </a:p>
          <a:p>
            <a:pPr algn="just"/>
            <a:endParaRPr lang="en-US" sz="1000" dirty="0" smtClean="0">
              <a:latin typeface="Tw Cen MT" panose="020B0602020104020603" pitchFamily="34" charset="0"/>
            </a:endParaRPr>
          </a:p>
          <a:p>
            <a:pPr algn="just"/>
            <a:r>
              <a:rPr lang="en-US" sz="1000" b="1" dirty="0">
                <a:latin typeface="Tw Cen MT" panose="020B0602020104020603" pitchFamily="34" charset="0"/>
              </a:rPr>
              <a:t>Training Map Published</a:t>
            </a:r>
          </a:p>
          <a:p>
            <a:pPr algn="just"/>
            <a:r>
              <a:rPr lang="en-US" sz="1000" dirty="0" smtClean="0">
                <a:latin typeface="Tw Cen MT" panose="020B0602020104020603" pitchFamily="34" charset="0"/>
              </a:rPr>
              <a:t>Training maps for the top ten skilled trades were published in May 2018 and distributed to TVET agencies, related training centers and all CIDB offices. </a:t>
            </a:r>
            <a:endParaRPr lang="en-MY"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P1-049</a:t>
            </a:r>
            <a:endParaRPr lang="ms-MY" sz="2800" dirty="0">
              <a:solidFill>
                <a:schemeClr val="bg1"/>
              </a:solidFill>
            </a:endParaRPr>
          </a:p>
        </p:txBody>
      </p:sp>
      <p:sp>
        <p:nvSpPr>
          <p:cNvPr id="15" name="TextBox 14"/>
          <p:cNvSpPr txBox="1"/>
          <p:nvPr/>
        </p:nvSpPr>
        <p:spPr>
          <a:xfrm>
            <a:off x="0" y="4078198"/>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2129880"/>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Tree>
    <p:extLst>
      <p:ext uri="{BB962C8B-B14F-4D97-AF65-F5344CB8AC3E}">
        <p14:creationId xmlns:p14="http://schemas.microsoft.com/office/powerpoint/2010/main" val="771682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9"/>
          <a:ext cx="6858000" cy="1092209"/>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284402">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726449">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500 on-the-job apprentices in  approved fields produced.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700 on-the-job apprentices in  approved fields produced.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1000 on-the-job apprentices in  approved fields produced.</a:t>
                      </a:r>
                    </a:p>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1,300 on-the-job apprentices in  approved fields produced.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1,500 on-the-job apprentices in  approved fields produced.</a:t>
                      </a:r>
                    </a:p>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8625" y="4367545"/>
            <a:ext cx="6857999" cy="533106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25138" y="0"/>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34520"/>
          <a:ext cx="4550737" cy="1179643"/>
        </p:xfrm>
        <a:graphic>
          <a:graphicData uri="http://schemas.openxmlformats.org/drawingml/2006/table">
            <a:tbl>
              <a:tblPr firstRow="1" bandRow="1">
                <a:tableStyleId>{5C22544A-7EE6-4342-B048-85BDC9FD1C3A}</a:tableStyleId>
              </a:tblPr>
              <a:tblGrid>
                <a:gridCol w="4550737">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5,000 on-the-job apprentices produced by Q4 2020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P1b - Strengthen reach, effectiveness and comprehensiveness of training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4" y="3260093"/>
            <a:ext cx="6759760" cy="2108269"/>
          </a:xfrm>
          <a:prstGeom prst="rect">
            <a:avLst/>
          </a:prstGeom>
          <a:noFill/>
        </p:spPr>
        <p:txBody>
          <a:bodyPr wrap="square" rtlCol="0">
            <a:spAutoFit/>
          </a:bodyPr>
          <a:lstStyle/>
          <a:p>
            <a:r>
              <a:rPr lang="en-US" sz="1000" dirty="0">
                <a:latin typeface="Tw Cen MT" pitchFamily="34" charset="0"/>
              </a:rPr>
              <a:t>This KPI is under the purview of IWG8.</a:t>
            </a:r>
          </a:p>
          <a:p>
            <a:endParaRPr lang="en-US" sz="700" b="1" dirty="0" smtClean="0">
              <a:latin typeface="Tw Cen MT" pitchFamily="34" charset="0"/>
            </a:endParaRPr>
          </a:p>
          <a:p>
            <a:r>
              <a:rPr lang="en-US" sz="1000" b="1" dirty="0" smtClean="0">
                <a:latin typeface="Tw Cen MT" pitchFamily="34" charset="0"/>
              </a:rPr>
              <a:t>Construction Apprenticeship Program</a:t>
            </a:r>
          </a:p>
          <a:p>
            <a:r>
              <a:rPr lang="en-US" sz="1000" dirty="0" smtClean="0">
                <a:latin typeface="Tw Cen MT" pitchFamily="34" charset="0"/>
              </a:rPr>
              <a:t>This program is aimed at producing high skill workers in these three (3) main categories :</a:t>
            </a:r>
          </a:p>
          <a:p>
            <a:pPr marL="228600" indent="-228600">
              <a:buFont typeface="+mj-lt"/>
              <a:buAutoNum type="arabicParenR"/>
            </a:pPr>
            <a:r>
              <a:rPr lang="en-US" sz="1000" dirty="0" smtClean="0">
                <a:latin typeface="Tw Cen MT" pitchFamily="34" charset="0"/>
              </a:rPr>
              <a:t>Construction Skilled Worker</a:t>
            </a:r>
          </a:p>
          <a:p>
            <a:pPr marL="228600" indent="-228600">
              <a:buFont typeface="+mj-lt"/>
              <a:buAutoNum type="arabicParenR"/>
            </a:pPr>
            <a:r>
              <a:rPr lang="en-US" sz="1000" dirty="0" smtClean="0">
                <a:latin typeface="Tw Cen MT" pitchFamily="34" charset="0"/>
              </a:rPr>
              <a:t>Construction Site Supervisor</a:t>
            </a:r>
          </a:p>
          <a:p>
            <a:pPr marL="228600" indent="-228600">
              <a:buFont typeface="+mj-lt"/>
              <a:buAutoNum type="arabicParenR"/>
            </a:pPr>
            <a:r>
              <a:rPr lang="en-US" sz="1000" dirty="0" smtClean="0">
                <a:latin typeface="Tw Cen MT" pitchFamily="34" charset="0"/>
              </a:rPr>
              <a:t>Construction Site Manager</a:t>
            </a:r>
          </a:p>
          <a:p>
            <a:endParaRPr lang="en-US" sz="700" dirty="0" smtClean="0">
              <a:latin typeface="Tw Cen MT" pitchFamily="34" charset="0"/>
            </a:endParaRPr>
          </a:p>
          <a:p>
            <a:pPr algn="just"/>
            <a:r>
              <a:rPr lang="en-US" sz="1000" dirty="0" smtClean="0">
                <a:latin typeface="Tw Cen MT" pitchFamily="34" charset="0"/>
              </a:rPr>
              <a:t>The program is executed via placement of apprentices with various construction stakeholders </a:t>
            </a:r>
            <a:r>
              <a:rPr lang="en-MY" sz="1000" dirty="0">
                <a:latin typeface="Tw Cen MT" pitchFamily="34" charset="0"/>
              </a:rPr>
              <a:t>such as Petronas Chemical Group, Malaysia Mobile Crane Operators Association (MMCOA), Malaysia Offshore Contractors Association (MOCA), PUNB, </a:t>
            </a:r>
            <a:r>
              <a:rPr lang="en-MY" sz="1000" dirty="0" err="1">
                <a:latin typeface="Tw Cen MT" pitchFamily="34" charset="0"/>
              </a:rPr>
              <a:t>Jabatan</a:t>
            </a:r>
            <a:r>
              <a:rPr lang="en-MY" sz="1000" dirty="0">
                <a:latin typeface="Tw Cen MT" pitchFamily="34" charset="0"/>
              </a:rPr>
              <a:t> Pembangunan </a:t>
            </a:r>
            <a:r>
              <a:rPr lang="en-MY" sz="1000" dirty="0" err="1">
                <a:latin typeface="Tw Cen MT" pitchFamily="34" charset="0"/>
              </a:rPr>
              <a:t>Kemahiran</a:t>
            </a:r>
            <a:r>
              <a:rPr lang="en-MY" sz="1000" dirty="0">
                <a:latin typeface="Tw Cen MT" pitchFamily="34" charset="0"/>
              </a:rPr>
              <a:t>, </a:t>
            </a:r>
            <a:r>
              <a:rPr lang="en-MY" sz="1000" dirty="0" err="1" smtClean="0">
                <a:latin typeface="Tw Cen MT" pitchFamily="34" charset="0"/>
              </a:rPr>
              <a:t>Lendlease</a:t>
            </a:r>
            <a:r>
              <a:rPr lang="en-MY" sz="1000" dirty="0" smtClean="0">
                <a:latin typeface="Tw Cen MT" pitchFamily="34" charset="0"/>
              </a:rPr>
              <a:t>, West </a:t>
            </a:r>
            <a:r>
              <a:rPr lang="en-MY" sz="1000" dirty="0">
                <a:latin typeface="Tw Cen MT" pitchFamily="34" charset="0"/>
              </a:rPr>
              <a:t>Coast Expressway </a:t>
            </a:r>
            <a:r>
              <a:rPr lang="en-MY" sz="1000" dirty="0" err="1">
                <a:latin typeface="Tw Cen MT" pitchFamily="34" charset="0"/>
              </a:rPr>
              <a:t>Sdn</a:t>
            </a:r>
            <a:r>
              <a:rPr lang="en-MY" sz="1000" dirty="0">
                <a:latin typeface="Tw Cen MT" pitchFamily="34" charset="0"/>
              </a:rPr>
              <a:t>. </a:t>
            </a:r>
            <a:r>
              <a:rPr lang="en-MY" sz="1000" dirty="0" smtClean="0">
                <a:latin typeface="Tw Cen MT" pitchFamily="34" charset="0"/>
              </a:rPr>
              <a:t>Bhd., </a:t>
            </a:r>
            <a:r>
              <a:rPr lang="en-MY" sz="1000" dirty="0" err="1" smtClean="0">
                <a:latin typeface="Tw Cen MT" pitchFamily="34" charset="0"/>
              </a:rPr>
              <a:t>Ceteau</a:t>
            </a:r>
            <a:r>
              <a:rPr lang="en-MY" sz="1000" dirty="0" smtClean="0">
                <a:latin typeface="Tw Cen MT" pitchFamily="34" charset="0"/>
              </a:rPr>
              <a:t> </a:t>
            </a:r>
            <a:r>
              <a:rPr lang="en-MY" sz="1000" dirty="0">
                <a:latin typeface="Tw Cen MT" pitchFamily="34" charset="0"/>
              </a:rPr>
              <a:t>Malaysia </a:t>
            </a:r>
            <a:r>
              <a:rPr lang="en-MY" sz="1000" dirty="0" err="1">
                <a:latin typeface="Tw Cen MT" pitchFamily="34" charset="0"/>
              </a:rPr>
              <a:t>Sdn</a:t>
            </a:r>
            <a:r>
              <a:rPr lang="en-MY" sz="1000" dirty="0">
                <a:latin typeface="Tw Cen MT" pitchFamily="34" charset="0"/>
              </a:rPr>
              <a:t>. </a:t>
            </a:r>
            <a:r>
              <a:rPr lang="en-MY" sz="1000" dirty="0" smtClean="0">
                <a:latin typeface="Tw Cen MT" pitchFamily="34" charset="0"/>
              </a:rPr>
              <a:t>Bhd., Muhibbah </a:t>
            </a:r>
            <a:r>
              <a:rPr lang="en-MY" sz="1000" dirty="0">
                <a:latin typeface="Tw Cen MT" pitchFamily="34" charset="0"/>
              </a:rPr>
              <a:t>Engineering (M) </a:t>
            </a:r>
            <a:r>
              <a:rPr lang="en-MY" sz="1000" dirty="0" err="1" smtClean="0">
                <a:latin typeface="Tw Cen MT" pitchFamily="34" charset="0"/>
              </a:rPr>
              <a:t>Bhd</a:t>
            </a:r>
            <a:r>
              <a:rPr lang="en-MY" sz="1000" dirty="0" smtClean="0">
                <a:latin typeface="Tw Cen MT" pitchFamily="34" charset="0"/>
              </a:rPr>
              <a:t>, Vision </a:t>
            </a:r>
            <a:r>
              <a:rPr lang="en-MY" sz="1000" dirty="0">
                <a:latin typeface="Tw Cen MT" pitchFamily="34" charset="0"/>
              </a:rPr>
              <a:t>Thermoplastic </a:t>
            </a:r>
            <a:r>
              <a:rPr lang="en-MY" sz="1000" dirty="0" err="1">
                <a:latin typeface="Tw Cen MT" pitchFamily="34" charset="0"/>
              </a:rPr>
              <a:t>Sdn</a:t>
            </a:r>
            <a:r>
              <a:rPr lang="en-MY" sz="1000" dirty="0">
                <a:latin typeface="Tw Cen MT" pitchFamily="34" charset="0"/>
              </a:rPr>
              <a:t>. </a:t>
            </a:r>
            <a:r>
              <a:rPr lang="en-MY" sz="1000" dirty="0" smtClean="0">
                <a:latin typeface="Tw Cen MT" pitchFamily="34" charset="0"/>
              </a:rPr>
              <a:t>Bhd., Putra </a:t>
            </a:r>
            <a:r>
              <a:rPr lang="en-MY" sz="1000" dirty="0" err="1">
                <a:latin typeface="Tw Cen MT" pitchFamily="34" charset="0"/>
              </a:rPr>
              <a:t>Perdana</a:t>
            </a:r>
            <a:r>
              <a:rPr lang="en-MY" sz="1000" dirty="0">
                <a:latin typeface="Tw Cen MT" pitchFamily="34" charset="0"/>
              </a:rPr>
              <a:t> </a:t>
            </a:r>
            <a:r>
              <a:rPr lang="en-MY" sz="1000" dirty="0" err="1">
                <a:latin typeface="Tw Cen MT" pitchFamily="34" charset="0"/>
              </a:rPr>
              <a:t>Sdn</a:t>
            </a:r>
            <a:r>
              <a:rPr lang="en-MY" sz="1000" dirty="0">
                <a:latin typeface="Tw Cen MT" pitchFamily="34" charset="0"/>
              </a:rPr>
              <a:t>. Bhd</a:t>
            </a:r>
            <a:r>
              <a:rPr lang="en-MY" sz="1000" dirty="0" smtClean="0">
                <a:latin typeface="Tw Cen MT" pitchFamily="34" charset="0"/>
              </a:rPr>
              <a:t>. and others. </a:t>
            </a:r>
            <a:endParaRPr lang="en-MY" sz="1000" dirty="0">
              <a:solidFill>
                <a:srgbClr val="FF0000"/>
              </a:solidFill>
              <a:latin typeface="Tw Cen MT" pitchFamily="34" charset="0"/>
            </a:endParaRPr>
          </a:p>
          <a:p>
            <a:endParaRPr lang="en-US" sz="700" dirty="0" smtClean="0">
              <a:latin typeface="Tw Cen MT" pitchFamily="34" charset="0"/>
            </a:endParaRPr>
          </a:p>
          <a:p>
            <a:r>
              <a:rPr lang="en-MY" sz="1000" dirty="0" smtClean="0">
                <a:latin typeface="Tw Cen MT" pitchFamily="34" charset="0"/>
              </a:rPr>
              <a:t>Table below shows the number of on-the-job </a:t>
            </a:r>
            <a:r>
              <a:rPr lang="en-MY" sz="1000" dirty="0">
                <a:latin typeface="Tw Cen MT" pitchFamily="34" charset="0"/>
              </a:rPr>
              <a:t>apprentices produced in various skill </a:t>
            </a:r>
            <a:r>
              <a:rPr lang="en-MY" sz="1000" dirty="0" smtClean="0">
                <a:latin typeface="Tw Cen MT" pitchFamily="34" charset="0"/>
              </a:rPr>
              <a:t>trades:</a:t>
            </a:r>
            <a:endParaRPr lang="en-US" sz="1000" dirty="0">
              <a:latin typeface="Tw Cen MT"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P1-050</a:t>
            </a:r>
            <a:endParaRPr lang="ms-MY" sz="2800" dirty="0">
              <a:solidFill>
                <a:schemeClr val="bg1"/>
              </a:solidFill>
            </a:endParaRPr>
          </a:p>
        </p:txBody>
      </p:sp>
      <p:sp>
        <p:nvSpPr>
          <p:cNvPr id="15" name="TextBox 14"/>
          <p:cNvSpPr txBox="1"/>
          <p:nvPr/>
        </p:nvSpPr>
        <p:spPr>
          <a:xfrm>
            <a:off x="0" y="3045190"/>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4" name="Table 3"/>
          <p:cNvGraphicFramePr>
            <a:graphicFrameLocks noGrp="1"/>
          </p:cNvGraphicFramePr>
          <p:nvPr>
            <p:extLst/>
          </p:nvPr>
        </p:nvGraphicFramePr>
        <p:xfrm>
          <a:off x="240104" y="5353490"/>
          <a:ext cx="3179371" cy="3977640"/>
        </p:xfrm>
        <a:graphic>
          <a:graphicData uri="http://schemas.openxmlformats.org/drawingml/2006/table">
            <a:tbl>
              <a:tblPr firstRow="1" bandRow="1">
                <a:tableStyleId>{5940675A-B579-460E-94D1-54222C63F5DA}</a:tableStyleId>
              </a:tblPr>
              <a:tblGrid>
                <a:gridCol w="1516916">
                  <a:extLst>
                    <a:ext uri="{9D8B030D-6E8A-4147-A177-3AD203B41FA5}">
                      <a16:colId xmlns:a16="http://schemas.microsoft.com/office/drawing/2014/main" val="116348213"/>
                    </a:ext>
                  </a:extLst>
                </a:gridCol>
                <a:gridCol w="538505">
                  <a:extLst>
                    <a:ext uri="{9D8B030D-6E8A-4147-A177-3AD203B41FA5}">
                      <a16:colId xmlns:a16="http://schemas.microsoft.com/office/drawing/2014/main" val="4144450284"/>
                    </a:ext>
                  </a:extLst>
                </a:gridCol>
                <a:gridCol w="542925">
                  <a:extLst>
                    <a:ext uri="{9D8B030D-6E8A-4147-A177-3AD203B41FA5}">
                      <a16:colId xmlns:a16="http://schemas.microsoft.com/office/drawing/2014/main" val="6907037"/>
                    </a:ext>
                  </a:extLst>
                </a:gridCol>
                <a:gridCol w="581025">
                  <a:extLst>
                    <a:ext uri="{9D8B030D-6E8A-4147-A177-3AD203B41FA5}">
                      <a16:colId xmlns:a16="http://schemas.microsoft.com/office/drawing/2014/main" val="20003"/>
                    </a:ext>
                  </a:extLst>
                </a:gridCol>
              </a:tblGrid>
              <a:tr h="166225">
                <a:tc>
                  <a:txBody>
                    <a:bodyPr/>
                    <a:lstStyle/>
                    <a:p>
                      <a:pPr algn="ctr"/>
                      <a:r>
                        <a:rPr lang="en-US" sz="900" b="1" dirty="0" smtClean="0">
                          <a:solidFill>
                            <a:schemeClr val="tx1"/>
                          </a:solidFill>
                          <a:latin typeface="Tw Cen MT" pitchFamily="34" charset="0"/>
                        </a:rPr>
                        <a:t>CONSTRUCTION SKILLED</a:t>
                      </a:r>
                      <a:r>
                        <a:rPr lang="en-US" sz="900" b="1" baseline="0" dirty="0" smtClean="0">
                          <a:solidFill>
                            <a:schemeClr val="tx1"/>
                          </a:solidFill>
                          <a:latin typeface="Tw Cen MT" pitchFamily="34" charset="0"/>
                        </a:rPr>
                        <a:t> WORKER</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2016</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2018</a:t>
                      </a:r>
                    </a:p>
                    <a:p>
                      <a:pPr algn="ctr"/>
                      <a:r>
                        <a:rPr lang="en-US" sz="900" b="1" dirty="0" smtClean="0">
                          <a:solidFill>
                            <a:schemeClr val="tx1"/>
                          </a:solidFill>
                          <a:latin typeface="Tw Cen MT" pitchFamily="34" charset="0"/>
                        </a:rPr>
                        <a:t>(Q2)</a:t>
                      </a:r>
                      <a:endParaRPr lang="en-MY" sz="900" b="1" dirty="0">
                        <a:solidFill>
                          <a:schemeClr val="tx1"/>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66225">
                <a:tc>
                  <a:txBody>
                    <a:bodyPr/>
                    <a:lstStyle/>
                    <a:p>
                      <a:r>
                        <a:rPr lang="en-MY" sz="900" dirty="0" smtClean="0">
                          <a:solidFill>
                            <a:schemeClr val="tx1"/>
                          </a:solidFill>
                          <a:latin typeface="Tw Cen MT" pitchFamily="34" charset="0"/>
                        </a:rPr>
                        <a:t>Mechanical Fitter</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60</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117</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0</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4191234108"/>
                  </a:ext>
                </a:extLst>
              </a:tr>
              <a:tr h="166225">
                <a:tc>
                  <a:txBody>
                    <a:bodyPr/>
                    <a:lstStyle/>
                    <a:p>
                      <a:r>
                        <a:rPr lang="en-MY" sz="900" dirty="0" smtClean="0">
                          <a:solidFill>
                            <a:schemeClr val="tx1"/>
                          </a:solidFill>
                          <a:latin typeface="Tw Cen MT" pitchFamily="34" charset="0"/>
                        </a:rPr>
                        <a:t>Crane Operator</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10</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31</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83</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189555230"/>
                  </a:ext>
                </a:extLst>
              </a:tr>
              <a:tr h="166225">
                <a:tc>
                  <a:txBody>
                    <a:bodyPr/>
                    <a:lstStyle/>
                    <a:p>
                      <a:r>
                        <a:rPr lang="en-MY" sz="900" dirty="0" smtClean="0">
                          <a:solidFill>
                            <a:schemeClr val="tx1"/>
                          </a:solidFill>
                          <a:latin typeface="Tw Cen MT" pitchFamily="34" charset="0"/>
                        </a:rPr>
                        <a:t>Scaffolding </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39</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109</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68</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4235690344"/>
                  </a:ext>
                </a:extLst>
              </a:tr>
              <a:tr h="166225">
                <a:tc>
                  <a:txBody>
                    <a:bodyPr/>
                    <a:lstStyle/>
                    <a:p>
                      <a:r>
                        <a:rPr lang="en-MY" sz="900" dirty="0" smtClean="0">
                          <a:solidFill>
                            <a:schemeClr val="tx1"/>
                          </a:solidFill>
                          <a:latin typeface="Tw Cen MT" pitchFamily="34" charset="0"/>
                        </a:rPr>
                        <a:t>Rigging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20</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0</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04"/>
                  </a:ext>
                </a:extLst>
              </a:tr>
              <a:tr h="166225">
                <a:tc>
                  <a:txBody>
                    <a:bodyPr/>
                    <a:lstStyle/>
                    <a:p>
                      <a:r>
                        <a:rPr lang="en-MY" sz="900" dirty="0" smtClean="0">
                          <a:solidFill>
                            <a:schemeClr val="tx1"/>
                          </a:solidFill>
                          <a:latin typeface="Tw Cen MT" pitchFamily="34" charset="0"/>
                        </a:rPr>
                        <a:t>Landscape, Builders, Plumbing, Building Maintenance </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251</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119</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32</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05"/>
                  </a:ext>
                </a:extLst>
              </a:tr>
              <a:tr h="166225">
                <a:tc>
                  <a:txBody>
                    <a:bodyPr/>
                    <a:lstStyle/>
                    <a:p>
                      <a:r>
                        <a:rPr lang="en-MY" sz="900" dirty="0" smtClean="0">
                          <a:solidFill>
                            <a:schemeClr val="tx1"/>
                          </a:solidFill>
                          <a:latin typeface="Tw Cen MT" pitchFamily="34" charset="0"/>
                        </a:rPr>
                        <a:t>Architectural Drafting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20</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21</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15</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06"/>
                  </a:ext>
                </a:extLst>
              </a:tr>
              <a:tr h="166225">
                <a:tc>
                  <a:txBody>
                    <a:bodyPr/>
                    <a:lstStyle/>
                    <a:p>
                      <a:r>
                        <a:rPr lang="en-US" sz="900" dirty="0" smtClean="0">
                          <a:solidFill>
                            <a:schemeClr val="tx1"/>
                          </a:solidFill>
                          <a:latin typeface="Tw Cen MT" pitchFamily="34" charset="0"/>
                        </a:rPr>
                        <a:t>Welding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34</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35</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14</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07"/>
                  </a:ext>
                </a:extLst>
              </a:tr>
              <a:tr h="166225">
                <a:tc>
                  <a:txBody>
                    <a:bodyPr/>
                    <a:lstStyle/>
                    <a:p>
                      <a:r>
                        <a:rPr lang="en-US" sz="900" dirty="0" smtClean="0">
                          <a:solidFill>
                            <a:schemeClr val="tx1"/>
                          </a:solidFill>
                          <a:latin typeface="Tw Cen MT" pitchFamily="34" charset="0"/>
                        </a:rPr>
                        <a:t>Wet Skills, Blasting &amp; Painting, </a:t>
                      </a:r>
                      <a:r>
                        <a:rPr lang="en-US" sz="900" dirty="0" err="1" smtClean="0">
                          <a:solidFill>
                            <a:schemeClr val="tx1"/>
                          </a:solidFill>
                          <a:latin typeface="Tw Cen MT" pitchFamily="34" charset="0"/>
                        </a:rPr>
                        <a:t>Aircond</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52</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165</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134</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08"/>
                  </a:ext>
                </a:extLst>
              </a:tr>
              <a:tr h="166225">
                <a:tc>
                  <a:txBody>
                    <a:bodyPr/>
                    <a:lstStyle/>
                    <a:p>
                      <a:r>
                        <a:rPr lang="en-US" sz="900" dirty="0" smtClean="0">
                          <a:solidFill>
                            <a:schemeClr val="tx1"/>
                          </a:solidFill>
                          <a:latin typeface="Tw Cen MT" pitchFamily="34" charset="0"/>
                        </a:rPr>
                        <a:t>Gas Pipe Installer</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18</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108</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09"/>
                  </a:ext>
                </a:extLst>
              </a:tr>
              <a:tr h="166225">
                <a:tc>
                  <a:txBody>
                    <a:bodyPr/>
                    <a:lstStyle/>
                    <a:p>
                      <a:r>
                        <a:rPr lang="en-US" sz="900" dirty="0" smtClean="0">
                          <a:solidFill>
                            <a:schemeClr val="tx1"/>
                          </a:solidFill>
                          <a:latin typeface="Tw Cen MT" pitchFamily="34" charset="0"/>
                        </a:rPr>
                        <a:t>Gas Pipe Insulation</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47</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10"/>
                  </a:ext>
                </a:extLst>
              </a:tr>
              <a:tr h="166225">
                <a:tc>
                  <a:txBody>
                    <a:bodyPr/>
                    <a:lstStyle/>
                    <a:p>
                      <a:r>
                        <a:rPr lang="en-US" sz="900" dirty="0" smtClean="0">
                          <a:solidFill>
                            <a:schemeClr val="tx1"/>
                          </a:solidFill>
                          <a:latin typeface="Tw Cen MT" pitchFamily="34" charset="0"/>
                        </a:rPr>
                        <a:t>IBS</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17</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21</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11"/>
                  </a:ext>
                </a:extLst>
              </a:tr>
              <a:tr h="166225">
                <a:tc>
                  <a:txBody>
                    <a:bodyPr/>
                    <a:lstStyle/>
                    <a:p>
                      <a:r>
                        <a:rPr lang="en-US" sz="900" dirty="0" smtClean="0">
                          <a:solidFill>
                            <a:schemeClr val="tx1"/>
                          </a:solidFill>
                          <a:latin typeface="Tw Cen MT" pitchFamily="34" charset="0"/>
                        </a:rPr>
                        <a:t>Electrical</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130</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41</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12"/>
                  </a:ext>
                </a:extLst>
              </a:tr>
              <a:tr h="166225">
                <a:tc>
                  <a:txBody>
                    <a:bodyPr/>
                    <a:lstStyle/>
                    <a:p>
                      <a:r>
                        <a:rPr lang="en-US" sz="900" dirty="0" smtClean="0">
                          <a:solidFill>
                            <a:schemeClr val="tx1"/>
                          </a:solidFill>
                          <a:latin typeface="Tw Cen MT" pitchFamily="34" charset="0"/>
                        </a:rPr>
                        <a:t>Plant Operation</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N/A</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80</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44</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13"/>
                  </a:ext>
                </a:extLst>
              </a:tr>
              <a:tr h="166225">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486</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842</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607</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14"/>
                  </a:ext>
                </a:extLst>
              </a:tr>
            </a:tbl>
          </a:graphicData>
        </a:graphic>
      </p:graphicFrame>
      <p:graphicFrame>
        <p:nvGraphicFramePr>
          <p:cNvPr id="13" name="Table 12"/>
          <p:cNvGraphicFramePr>
            <a:graphicFrameLocks noGrp="1"/>
          </p:cNvGraphicFramePr>
          <p:nvPr>
            <p:extLst/>
          </p:nvPr>
        </p:nvGraphicFramePr>
        <p:xfrm>
          <a:off x="3667004" y="5357958"/>
          <a:ext cx="2924296" cy="1097280"/>
        </p:xfrm>
        <a:graphic>
          <a:graphicData uri="http://schemas.openxmlformats.org/drawingml/2006/table">
            <a:tbl>
              <a:tblPr firstRow="1" bandRow="1">
                <a:tableStyleId>{5940675A-B579-460E-94D1-54222C63F5DA}</a:tableStyleId>
              </a:tblPr>
              <a:tblGrid>
                <a:gridCol w="1400296">
                  <a:extLst>
                    <a:ext uri="{9D8B030D-6E8A-4147-A177-3AD203B41FA5}">
                      <a16:colId xmlns:a16="http://schemas.microsoft.com/office/drawing/2014/main" val="116348213"/>
                    </a:ext>
                  </a:extLst>
                </a:gridCol>
                <a:gridCol w="476250">
                  <a:extLst>
                    <a:ext uri="{9D8B030D-6E8A-4147-A177-3AD203B41FA5}">
                      <a16:colId xmlns:a16="http://schemas.microsoft.com/office/drawing/2014/main" val="4144450284"/>
                    </a:ext>
                  </a:extLst>
                </a:gridCol>
                <a:gridCol w="552450">
                  <a:extLst>
                    <a:ext uri="{9D8B030D-6E8A-4147-A177-3AD203B41FA5}">
                      <a16:colId xmlns:a16="http://schemas.microsoft.com/office/drawing/2014/main" val="6907037"/>
                    </a:ext>
                  </a:extLst>
                </a:gridCol>
                <a:gridCol w="495300">
                  <a:extLst>
                    <a:ext uri="{9D8B030D-6E8A-4147-A177-3AD203B41FA5}">
                      <a16:colId xmlns:a16="http://schemas.microsoft.com/office/drawing/2014/main" val="20003"/>
                    </a:ext>
                  </a:extLst>
                </a:gridCol>
              </a:tblGrid>
              <a:tr h="173402">
                <a:tc>
                  <a:txBody>
                    <a:bodyPr/>
                    <a:lstStyle/>
                    <a:p>
                      <a:pPr algn="ctr"/>
                      <a:r>
                        <a:rPr lang="en-US" sz="900" b="1" dirty="0" smtClean="0">
                          <a:solidFill>
                            <a:schemeClr val="tx1"/>
                          </a:solidFill>
                          <a:latin typeface="Tw Cen MT" pitchFamily="34" charset="0"/>
                        </a:rPr>
                        <a:t>SUPERVISORY</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2016</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2018</a:t>
                      </a:r>
                    </a:p>
                    <a:p>
                      <a:pPr algn="ctr"/>
                      <a:r>
                        <a:rPr lang="en-US" sz="900" b="1" dirty="0" smtClean="0">
                          <a:solidFill>
                            <a:schemeClr val="tx1"/>
                          </a:solidFill>
                          <a:latin typeface="Tw Cen MT" pitchFamily="34" charset="0"/>
                        </a:rPr>
                        <a:t>(Q2)</a:t>
                      </a:r>
                      <a:endParaRPr lang="en-MY" sz="900" b="1" dirty="0">
                        <a:solidFill>
                          <a:schemeClr val="tx1"/>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40923">
                <a:tc>
                  <a:txBody>
                    <a:bodyPr/>
                    <a:lstStyle/>
                    <a:p>
                      <a:r>
                        <a:rPr lang="en-MY" sz="900" dirty="0" smtClean="0">
                          <a:solidFill>
                            <a:schemeClr val="tx1"/>
                          </a:solidFill>
                          <a:latin typeface="Tw Cen MT" pitchFamily="34" charset="0"/>
                        </a:rPr>
                        <a:t>Site  Supervisor (Building &amp; Architectural, Civil, M&amp;E)</a:t>
                      </a:r>
                      <a:endParaRPr lang="en-MY" sz="900" dirty="0">
                        <a:solidFill>
                          <a:schemeClr val="tx1"/>
                        </a:solidFill>
                        <a:latin typeface="Tw Cen MT" pitchFamily="34" charset="0"/>
                      </a:endParaRPr>
                    </a:p>
                  </a:txBody>
                  <a:tcPr/>
                </a:tc>
                <a:tc>
                  <a:txBody>
                    <a:bodyPr/>
                    <a:lstStyle/>
                    <a:p>
                      <a:pPr algn="ctr"/>
                      <a:endParaRPr lang="en-US" sz="900" dirty="0" smtClean="0">
                        <a:solidFill>
                          <a:schemeClr val="tx1"/>
                        </a:solidFill>
                        <a:latin typeface="Tw Cen MT" pitchFamily="34" charset="0"/>
                      </a:endParaRPr>
                    </a:p>
                    <a:p>
                      <a:pPr algn="ctr"/>
                      <a:r>
                        <a:rPr lang="en-US" sz="900" dirty="0" smtClean="0">
                          <a:solidFill>
                            <a:schemeClr val="tx1"/>
                          </a:solidFill>
                          <a:latin typeface="Tw Cen MT" pitchFamily="34" charset="0"/>
                        </a:rPr>
                        <a:t>52</a:t>
                      </a:r>
                      <a:endParaRPr lang="en-MY" sz="900" dirty="0">
                        <a:solidFill>
                          <a:schemeClr val="tx1"/>
                        </a:solidFill>
                        <a:latin typeface="Tw Cen MT" pitchFamily="34" charset="0"/>
                      </a:endParaRPr>
                    </a:p>
                  </a:txBody>
                  <a:tcPr/>
                </a:tc>
                <a:tc>
                  <a:txBody>
                    <a:bodyPr/>
                    <a:lstStyle/>
                    <a:p>
                      <a:pPr algn="ctr"/>
                      <a:endParaRPr lang="en-US" sz="900" dirty="0" smtClean="0">
                        <a:solidFill>
                          <a:schemeClr val="tx1"/>
                        </a:solidFill>
                        <a:latin typeface="Tw Cen MT" pitchFamily="34" charset="0"/>
                      </a:endParaRPr>
                    </a:p>
                    <a:p>
                      <a:pPr algn="ctr"/>
                      <a:r>
                        <a:rPr lang="en-US" sz="900" dirty="0" smtClean="0">
                          <a:solidFill>
                            <a:schemeClr val="tx1"/>
                          </a:solidFill>
                          <a:latin typeface="Tw Cen MT" pitchFamily="34" charset="0"/>
                        </a:rPr>
                        <a:t>18</a:t>
                      </a:r>
                      <a:endParaRPr lang="en-MY" sz="900" dirty="0">
                        <a:solidFill>
                          <a:schemeClr val="tx1"/>
                        </a:solidFill>
                        <a:latin typeface="Tw Cen MT" pitchFamily="34" charset="0"/>
                      </a:endParaRPr>
                    </a:p>
                  </a:txBody>
                  <a:tcPr/>
                </a:tc>
                <a:tc>
                  <a:txBody>
                    <a:bodyPr/>
                    <a:lstStyle/>
                    <a:p>
                      <a:pPr algn="ctr"/>
                      <a:endParaRPr lang="en-US" sz="900" dirty="0" smtClean="0">
                        <a:solidFill>
                          <a:schemeClr val="tx1"/>
                        </a:solidFill>
                        <a:latin typeface="Tw Cen MT" pitchFamily="34" charset="0"/>
                      </a:endParaRPr>
                    </a:p>
                    <a:p>
                      <a:pPr algn="ctr"/>
                      <a:r>
                        <a:rPr lang="en-US" sz="900" dirty="0" smtClean="0">
                          <a:solidFill>
                            <a:schemeClr val="tx1"/>
                          </a:solidFill>
                          <a:latin typeface="Tw Cen MT" pitchFamily="34" charset="0"/>
                        </a:rPr>
                        <a:t>35</a:t>
                      </a:r>
                    </a:p>
                  </a:txBody>
                  <a:tcPr/>
                </a:tc>
                <a:extLst>
                  <a:ext uri="{0D108BD9-81ED-4DB2-BD59-A6C34878D82A}">
                    <a16:rowId xmlns:a16="http://schemas.microsoft.com/office/drawing/2014/main" val="4191234108"/>
                  </a:ext>
                </a:extLst>
              </a:tr>
              <a:tr h="140923">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52</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18</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35</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02"/>
                  </a:ext>
                </a:extLst>
              </a:tr>
            </a:tbl>
          </a:graphicData>
        </a:graphic>
      </p:graphicFrame>
      <p:graphicFrame>
        <p:nvGraphicFramePr>
          <p:cNvPr id="14" name="Table 13"/>
          <p:cNvGraphicFramePr>
            <a:graphicFrameLocks noGrp="1"/>
          </p:cNvGraphicFramePr>
          <p:nvPr>
            <p:extLst/>
          </p:nvPr>
        </p:nvGraphicFramePr>
        <p:xfrm>
          <a:off x="3667001" y="6854560"/>
          <a:ext cx="2933824" cy="822960"/>
        </p:xfrm>
        <a:graphic>
          <a:graphicData uri="http://schemas.openxmlformats.org/drawingml/2006/table">
            <a:tbl>
              <a:tblPr firstRow="1" bandRow="1">
                <a:tableStyleId>{5940675A-B579-460E-94D1-54222C63F5DA}</a:tableStyleId>
              </a:tblPr>
              <a:tblGrid>
                <a:gridCol w="1409824">
                  <a:extLst>
                    <a:ext uri="{9D8B030D-6E8A-4147-A177-3AD203B41FA5}">
                      <a16:colId xmlns:a16="http://schemas.microsoft.com/office/drawing/2014/main" val="116348213"/>
                    </a:ext>
                  </a:extLst>
                </a:gridCol>
                <a:gridCol w="485775">
                  <a:extLst>
                    <a:ext uri="{9D8B030D-6E8A-4147-A177-3AD203B41FA5}">
                      <a16:colId xmlns:a16="http://schemas.microsoft.com/office/drawing/2014/main" val="4144450284"/>
                    </a:ext>
                  </a:extLst>
                </a:gridCol>
                <a:gridCol w="561975">
                  <a:extLst>
                    <a:ext uri="{9D8B030D-6E8A-4147-A177-3AD203B41FA5}">
                      <a16:colId xmlns:a16="http://schemas.microsoft.com/office/drawing/2014/main" val="6907037"/>
                    </a:ext>
                  </a:extLst>
                </a:gridCol>
                <a:gridCol w="476250">
                  <a:extLst>
                    <a:ext uri="{9D8B030D-6E8A-4147-A177-3AD203B41FA5}">
                      <a16:colId xmlns:a16="http://schemas.microsoft.com/office/drawing/2014/main" val="20003"/>
                    </a:ext>
                  </a:extLst>
                </a:gridCol>
              </a:tblGrid>
              <a:tr h="179221">
                <a:tc>
                  <a:txBody>
                    <a:bodyPr/>
                    <a:lstStyle/>
                    <a:p>
                      <a:pPr algn="ctr"/>
                      <a:r>
                        <a:rPr lang="en-US" sz="900" b="1" dirty="0" smtClean="0">
                          <a:solidFill>
                            <a:schemeClr val="tx1"/>
                          </a:solidFill>
                          <a:latin typeface="Tw Cen MT" pitchFamily="34" charset="0"/>
                        </a:rPr>
                        <a:t>MANAGEMENT</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2016</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2018</a:t>
                      </a:r>
                    </a:p>
                    <a:p>
                      <a:pPr algn="ctr"/>
                      <a:r>
                        <a:rPr lang="en-US" sz="900" b="1" dirty="0" smtClean="0">
                          <a:solidFill>
                            <a:schemeClr val="tx1"/>
                          </a:solidFill>
                          <a:latin typeface="Tw Cen MT" pitchFamily="34" charset="0"/>
                        </a:rPr>
                        <a:t>(Q2)</a:t>
                      </a:r>
                      <a:endParaRPr lang="en-MY" sz="900" b="1" dirty="0">
                        <a:solidFill>
                          <a:schemeClr val="tx1"/>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79221">
                <a:tc>
                  <a:txBody>
                    <a:bodyPr/>
                    <a:lstStyle/>
                    <a:p>
                      <a:pPr algn="l"/>
                      <a:r>
                        <a:rPr lang="en-MY" sz="900" dirty="0" smtClean="0">
                          <a:solidFill>
                            <a:schemeClr val="tx1"/>
                          </a:solidFill>
                          <a:latin typeface="Tw Cen MT" pitchFamily="34" charset="0"/>
                        </a:rPr>
                        <a:t>Contractor Management </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66</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0</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0</a:t>
                      </a:r>
                      <a:endParaRPr lang="en-MY" sz="900" dirty="0">
                        <a:solidFill>
                          <a:schemeClr val="tx1"/>
                        </a:solidFill>
                        <a:latin typeface="Tw Cen MT" pitchFamily="34" charset="0"/>
                      </a:endParaRPr>
                    </a:p>
                  </a:txBody>
                  <a:tcPr/>
                </a:tc>
                <a:extLst>
                  <a:ext uri="{0D108BD9-81ED-4DB2-BD59-A6C34878D82A}">
                    <a16:rowId xmlns:a16="http://schemas.microsoft.com/office/drawing/2014/main" val="4191234108"/>
                  </a:ext>
                </a:extLst>
              </a:tr>
              <a:tr h="179221">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66</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0</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0</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extLst/>
          </p:nvPr>
        </p:nvGraphicFramePr>
        <p:xfrm>
          <a:off x="3650301" y="8045445"/>
          <a:ext cx="2969574" cy="1280160"/>
        </p:xfrm>
        <a:graphic>
          <a:graphicData uri="http://schemas.openxmlformats.org/drawingml/2006/table">
            <a:tbl>
              <a:tblPr firstRow="1" bandRow="1">
                <a:tableStyleId>{5940675A-B579-460E-94D1-54222C63F5DA}</a:tableStyleId>
              </a:tblPr>
              <a:tblGrid>
                <a:gridCol w="1426524">
                  <a:extLst>
                    <a:ext uri="{9D8B030D-6E8A-4147-A177-3AD203B41FA5}">
                      <a16:colId xmlns:a16="http://schemas.microsoft.com/office/drawing/2014/main" val="116348213"/>
                    </a:ext>
                  </a:extLst>
                </a:gridCol>
                <a:gridCol w="504825">
                  <a:extLst>
                    <a:ext uri="{9D8B030D-6E8A-4147-A177-3AD203B41FA5}">
                      <a16:colId xmlns:a16="http://schemas.microsoft.com/office/drawing/2014/main" val="4144450284"/>
                    </a:ext>
                  </a:extLst>
                </a:gridCol>
                <a:gridCol w="552450">
                  <a:extLst>
                    <a:ext uri="{9D8B030D-6E8A-4147-A177-3AD203B41FA5}">
                      <a16:colId xmlns:a16="http://schemas.microsoft.com/office/drawing/2014/main" val="6907037"/>
                    </a:ext>
                  </a:extLst>
                </a:gridCol>
                <a:gridCol w="485775">
                  <a:extLst>
                    <a:ext uri="{9D8B030D-6E8A-4147-A177-3AD203B41FA5}">
                      <a16:colId xmlns:a16="http://schemas.microsoft.com/office/drawing/2014/main" val="20003"/>
                    </a:ext>
                  </a:extLst>
                </a:gridCol>
              </a:tblGrid>
              <a:tr h="172100">
                <a:tc>
                  <a:txBody>
                    <a:bodyPr/>
                    <a:lstStyle/>
                    <a:p>
                      <a:pPr algn="ctr"/>
                      <a:r>
                        <a:rPr lang="en-US" sz="900" b="1" dirty="0" smtClean="0">
                          <a:solidFill>
                            <a:schemeClr val="tx1"/>
                          </a:solidFill>
                          <a:latin typeface="Tw Cen MT" pitchFamily="34" charset="0"/>
                        </a:rPr>
                        <a:t>TOTAL</a:t>
                      </a:r>
                      <a:r>
                        <a:rPr lang="en-US" sz="900" b="1" baseline="0" dirty="0" smtClean="0">
                          <a:solidFill>
                            <a:schemeClr val="tx1"/>
                          </a:solidFill>
                          <a:latin typeface="Tw Cen MT" pitchFamily="34" charset="0"/>
                        </a:rPr>
                        <a:t> ACHIEVEMENT</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2016</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2018</a:t>
                      </a:r>
                    </a:p>
                    <a:p>
                      <a:pPr algn="ctr"/>
                      <a:r>
                        <a:rPr lang="en-US" sz="900" b="1" dirty="0" smtClean="0">
                          <a:solidFill>
                            <a:schemeClr val="tx1"/>
                          </a:solidFill>
                          <a:latin typeface="Tw Cen MT" pitchFamily="34" charset="0"/>
                        </a:rPr>
                        <a:t>(Q2)</a:t>
                      </a:r>
                      <a:endParaRPr lang="en-MY" sz="900" b="1" dirty="0">
                        <a:solidFill>
                          <a:schemeClr val="tx1"/>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72100">
                <a:tc>
                  <a:txBody>
                    <a:bodyPr/>
                    <a:lstStyle/>
                    <a:p>
                      <a:pPr algn="l"/>
                      <a:r>
                        <a:rPr lang="en-US" sz="900" dirty="0" smtClean="0">
                          <a:solidFill>
                            <a:schemeClr val="tx1"/>
                          </a:solidFill>
                          <a:latin typeface="Tw Cen MT" pitchFamily="34" charset="0"/>
                        </a:rPr>
                        <a:t>Skilled</a:t>
                      </a:r>
                      <a:r>
                        <a:rPr lang="en-US" sz="900" baseline="0" dirty="0" smtClean="0">
                          <a:solidFill>
                            <a:schemeClr val="tx1"/>
                          </a:solidFill>
                          <a:latin typeface="Tw Cen MT" pitchFamily="34" charset="0"/>
                        </a:rPr>
                        <a:t> Worker</a:t>
                      </a:r>
                      <a:endParaRPr lang="en-MY" sz="900" b="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486</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842</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607</a:t>
                      </a:r>
                      <a:endParaRPr lang="en-MY" sz="900" dirty="0">
                        <a:solidFill>
                          <a:schemeClr val="tx1"/>
                        </a:solidFill>
                        <a:latin typeface="Tw Cen MT" pitchFamily="34" charset="0"/>
                      </a:endParaRPr>
                    </a:p>
                  </a:txBody>
                  <a:tcPr/>
                </a:tc>
                <a:extLst>
                  <a:ext uri="{0D108BD9-81ED-4DB2-BD59-A6C34878D82A}">
                    <a16:rowId xmlns:a16="http://schemas.microsoft.com/office/drawing/2014/main" val="4191234108"/>
                  </a:ext>
                </a:extLst>
              </a:tr>
              <a:tr h="172100">
                <a:tc>
                  <a:txBody>
                    <a:bodyPr/>
                    <a:lstStyle/>
                    <a:p>
                      <a:pPr algn="l"/>
                      <a:r>
                        <a:rPr lang="en-US" sz="900" dirty="0" smtClean="0">
                          <a:solidFill>
                            <a:schemeClr val="tx1"/>
                          </a:solidFill>
                          <a:latin typeface="Tw Cen MT" pitchFamily="34" charset="0"/>
                        </a:rPr>
                        <a:t>Supervisory</a:t>
                      </a:r>
                      <a:endParaRPr lang="en-MY" sz="900" b="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52</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18</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35</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02"/>
                  </a:ext>
                </a:extLst>
              </a:tr>
              <a:tr h="172100">
                <a:tc>
                  <a:txBody>
                    <a:bodyPr/>
                    <a:lstStyle/>
                    <a:p>
                      <a:pPr algn="l"/>
                      <a:r>
                        <a:rPr lang="en-US" sz="900" dirty="0" smtClean="0">
                          <a:solidFill>
                            <a:schemeClr val="tx1"/>
                          </a:solidFill>
                          <a:latin typeface="Tw Cen MT" pitchFamily="34" charset="0"/>
                        </a:rPr>
                        <a:t>Management</a:t>
                      </a:r>
                      <a:endParaRPr lang="en-MY" sz="900" b="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66</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0</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0</a:t>
                      </a:r>
                      <a:endParaRPr lang="en-MY" sz="900" dirty="0">
                        <a:solidFill>
                          <a:schemeClr val="tx1"/>
                        </a:solidFill>
                        <a:latin typeface="Tw Cen MT" pitchFamily="34" charset="0"/>
                      </a:endParaRPr>
                    </a:p>
                  </a:txBody>
                  <a:tcPr anchor="ctr"/>
                </a:tc>
                <a:extLst>
                  <a:ext uri="{0D108BD9-81ED-4DB2-BD59-A6C34878D82A}">
                    <a16:rowId xmlns:a16="http://schemas.microsoft.com/office/drawing/2014/main" val="10003"/>
                  </a:ext>
                </a:extLst>
              </a:tr>
              <a:tr h="172100">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604</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860</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642</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04"/>
                  </a:ext>
                </a:extLst>
              </a:tr>
            </a:tbl>
          </a:graphicData>
        </a:graphic>
      </p:graphicFrame>
      <p:sp>
        <p:nvSpPr>
          <p:cNvPr id="6" name="Rectangle 5"/>
          <p:cNvSpPr/>
          <p:nvPr/>
        </p:nvSpPr>
        <p:spPr>
          <a:xfrm>
            <a:off x="0" y="9272421"/>
            <a:ext cx="6858000" cy="553998"/>
          </a:xfrm>
          <a:prstGeom prst="rect">
            <a:avLst/>
          </a:prstGeom>
        </p:spPr>
        <p:txBody>
          <a:bodyPr wrap="square">
            <a:spAutoFit/>
          </a:bodyPr>
          <a:lstStyle/>
          <a:p>
            <a:endParaRPr lang="en-US" sz="1000" dirty="0" smtClean="0">
              <a:latin typeface="Tw Cen MT" panose="020B0602020104020603" pitchFamily="34" charset="0"/>
            </a:endParaRPr>
          </a:p>
          <a:p>
            <a:r>
              <a:rPr lang="en-US" sz="1000" dirty="0" smtClean="0">
                <a:latin typeface="Tw Cen MT" panose="020B0602020104020603" pitchFamily="34" charset="0"/>
              </a:rPr>
              <a:t>To </a:t>
            </a:r>
            <a:r>
              <a:rPr lang="en-US" sz="1000" dirty="0">
                <a:latin typeface="Tw Cen MT" panose="020B0602020104020603" pitchFamily="34" charset="0"/>
              </a:rPr>
              <a:t>date, </a:t>
            </a:r>
            <a:r>
              <a:rPr lang="en-US" sz="1000" dirty="0" smtClean="0">
                <a:latin typeface="Tw Cen MT" panose="020B0602020104020603" pitchFamily="34" charset="0"/>
              </a:rPr>
              <a:t>a total of 2,106 against the overall target of 2,200 (2016-2018) on-the-job </a:t>
            </a:r>
            <a:r>
              <a:rPr lang="en-US" sz="1000" dirty="0">
                <a:latin typeface="Tw Cen MT" panose="020B0602020104020603" pitchFamily="34" charset="0"/>
              </a:rPr>
              <a:t>apprentices </a:t>
            </a:r>
            <a:r>
              <a:rPr lang="en-US" sz="1000" dirty="0" smtClean="0">
                <a:latin typeface="Tw Cen MT" panose="020B0602020104020603" pitchFamily="34" charset="0"/>
              </a:rPr>
              <a:t>were produced </a:t>
            </a:r>
            <a:r>
              <a:rPr lang="en-US" sz="1000" dirty="0">
                <a:latin typeface="Tw Cen MT" panose="020B0602020104020603" pitchFamily="34" charset="0"/>
              </a:rPr>
              <a:t>in various skill </a:t>
            </a:r>
            <a:r>
              <a:rPr lang="en-US" sz="1000" dirty="0" smtClean="0">
                <a:latin typeface="Tw Cen MT" panose="020B0602020104020603" pitchFamily="34" charset="0"/>
              </a:rPr>
              <a:t>trades. </a:t>
            </a:r>
            <a:endParaRPr lang="en-US" sz="1000" dirty="0">
              <a:latin typeface="Tw Cen MT" panose="020B0602020104020603" pitchFamily="34" charset="0"/>
            </a:endParaRPr>
          </a:p>
        </p:txBody>
      </p:sp>
      <p:sp>
        <p:nvSpPr>
          <p:cNvPr id="18" name="Rectangle 17"/>
          <p:cNvSpPr/>
          <p:nvPr/>
        </p:nvSpPr>
        <p:spPr>
          <a:xfrm>
            <a:off x="1" y="3235802"/>
            <a:ext cx="6857999" cy="6670198"/>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64781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0" y="3743326"/>
            <a:ext cx="6864535" cy="2585323"/>
          </a:xfrm>
          <a:prstGeom prst="rect">
            <a:avLst/>
          </a:prstGeom>
          <a:noFill/>
        </p:spPr>
        <p:txBody>
          <a:bodyPr wrap="square" rtlCol="0">
            <a:spAutoFit/>
          </a:bodyPr>
          <a:lstStyle/>
          <a:p>
            <a:r>
              <a:rPr lang="en-US" sz="1000" dirty="0">
                <a:latin typeface="Tw Cen MT" panose="020B0602020104020603" pitchFamily="34" charset="0"/>
              </a:rPr>
              <a:t>This KPI is under the purview of IWG8</a:t>
            </a:r>
            <a:endParaRPr lang="en-US" sz="1000" b="1" dirty="0" smtClean="0">
              <a:latin typeface="Tw Cen MT" panose="020B0602020104020603" pitchFamily="34" charset="0"/>
            </a:endParaRPr>
          </a:p>
          <a:p>
            <a:endParaRPr lang="en-US" sz="1000" b="1" dirty="0" smtClean="0">
              <a:latin typeface="Tw Cen MT" panose="020B0602020104020603" pitchFamily="34" charset="0"/>
            </a:endParaRPr>
          </a:p>
          <a:p>
            <a:r>
              <a:rPr lang="en-US" sz="1000" b="1" dirty="0" smtClean="0">
                <a:latin typeface="Tw Cen MT" panose="020B0602020104020603" pitchFamily="34" charset="0"/>
              </a:rPr>
              <a:t>Training and certification of supervisory and management personnel</a:t>
            </a:r>
            <a:endParaRPr lang="en-US" sz="1000" b="1" dirty="0">
              <a:latin typeface="Tw Cen MT" panose="020B0602020104020603" pitchFamily="34" charset="0"/>
            </a:endParaRPr>
          </a:p>
          <a:p>
            <a:endParaRPr lang="en-US" sz="200" dirty="0" smtClean="0">
              <a:latin typeface="Tw Cen MT" panose="020B0602020104020603" pitchFamily="34" charset="0"/>
            </a:endParaRPr>
          </a:p>
          <a:p>
            <a:r>
              <a:rPr lang="en-US" sz="1000" dirty="0" smtClean="0">
                <a:latin typeface="Tw Cen MT" panose="020B0602020104020603" pitchFamily="34" charset="0"/>
              </a:rPr>
              <a:t>This training and certification program </a:t>
            </a:r>
            <a:r>
              <a:rPr lang="en-US" sz="1000" dirty="0">
                <a:latin typeface="Tw Cen MT" panose="020B0602020104020603" pitchFamily="34" charset="0"/>
              </a:rPr>
              <a:t>is aimed at producing </a:t>
            </a:r>
            <a:r>
              <a:rPr lang="en-US" sz="1000" dirty="0" smtClean="0">
                <a:latin typeface="Tw Cen MT" panose="020B0602020104020603" pitchFamily="34" charset="0"/>
              </a:rPr>
              <a:t>site supervisors and site managers in these four (4) main areas :</a:t>
            </a:r>
            <a:endParaRPr lang="en-US" sz="1000" dirty="0">
              <a:latin typeface="Tw Cen MT" panose="020B0602020104020603" pitchFamily="34" charset="0"/>
            </a:endParaRPr>
          </a:p>
          <a:p>
            <a:pPr marL="228600" indent="-228600">
              <a:buFont typeface="+mj-lt"/>
              <a:buAutoNum type="arabicParenR"/>
            </a:pPr>
            <a:r>
              <a:rPr lang="en-US" sz="1000" dirty="0" smtClean="0">
                <a:latin typeface="Tw Cen MT" panose="020B0602020104020603" pitchFamily="34" charset="0"/>
              </a:rPr>
              <a:t>Building &amp; Architectural</a:t>
            </a:r>
          </a:p>
          <a:p>
            <a:pPr marL="228600" indent="-228600">
              <a:buFont typeface="+mj-lt"/>
              <a:buAutoNum type="arabicParenR"/>
            </a:pPr>
            <a:r>
              <a:rPr lang="en-US" sz="1000" dirty="0" smtClean="0">
                <a:latin typeface="Tw Cen MT" panose="020B0602020104020603" pitchFamily="34" charset="0"/>
              </a:rPr>
              <a:t>Civil &amp; Structural</a:t>
            </a:r>
          </a:p>
          <a:p>
            <a:pPr marL="228600" indent="-228600">
              <a:buFont typeface="+mj-lt"/>
              <a:buAutoNum type="arabicParenR"/>
            </a:pPr>
            <a:r>
              <a:rPr lang="en-US" sz="1000" dirty="0" smtClean="0">
                <a:latin typeface="Tw Cen MT" panose="020B0602020104020603" pitchFamily="34" charset="0"/>
              </a:rPr>
              <a:t>Mechanical</a:t>
            </a:r>
          </a:p>
          <a:p>
            <a:pPr marL="228600" indent="-228600">
              <a:buFont typeface="+mj-lt"/>
              <a:buAutoNum type="arabicParenR"/>
            </a:pPr>
            <a:r>
              <a:rPr lang="en-US" sz="1000" dirty="0" smtClean="0">
                <a:latin typeface="Tw Cen MT" panose="020B0602020104020603" pitchFamily="34" charset="0"/>
              </a:rPr>
              <a:t>Electrical</a:t>
            </a:r>
          </a:p>
          <a:p>
            <a:endParaRPr lang="en-US" sz="500" dirty="0">
              <a:latin typeface="Tw Cen MT" panose="020B0602020104020603" pitchFamily="34" charset="0"/>
            </a:endParaRPr>
          </a:p>
          <a:p>
            <a:r>
              <a:rPr lang="en-US" sz="1000" dirty="0" smtClean="0">
                <a:latin typeface="Tw Cen MT" panose="020B0602020104020603" pitchFamily="34" charset="0"/>
              </a:rPr>
              <a:t>Site supervisors and site managers can be certified through 3 methods:</a:t>
            </a:r>
          </a:p>
          <a:p>
            <a:pPr marL="228600" indent="-228600">
              <a:buFont typeface="+mj-lt"/>
              <a:buAutoNum type="arabicParenR"/>
            </a:pPr>
            <a:r>
              <a:rPr lang="en-US" sz="1000" dirty="0" smtClean="0">
                <a:latin typeface="Tw Cen MT" panose="020B0602020104020603" pitchFamily="34" charset="0"/>
              </a:rPr>
              <a:t>Training and assessment</a:t>
            </a:r>
          </a:p>
          <a:p>
            <a:pPr marL="228600" indent="-228600">
              <a:buFont typeface="+mj-lt"/>
              <a:buAutoNum type="arabicParenR"/>
            </a:pPr>
            <a:r>
              <a:rPr lang="en-US" sz="1000" dirty="0" smtClean="0">
                <a:latin typeface="Tw Cen MT" panose="020B0602020104020603" pitchFamily="34" charset="0"/>
              </a:rPr>
              <a:t>Assessment only</a:t>
            </a:r>
          </a:p>
          <a:p>
            <a:pPr marL="228600" indent="-228600">
              <a:buFont typeface="+mj-lt"/>
              <a:buAutoNum type="arabicParenR"/>
            </a:pPr>
            <a:r>
              <a:rPr lang="en-US" sz="1000" dirty="0" smtClean="0">
                <a:latin typeface="Tw Cen MT" panose="020B0602020104020603" pitchFamily="34" charset="0"/>
              </a:rPr>
              <a:t>Interview</a:t>
            </a:r>
          </a:p>
          <a:p>
            <a:endParaRPr lang="en-US" sz="500" dirty="0">
              <a:latin typeface="Tw Cen MT" panose="020B0602020104020603" pitchFamily="34" charset="0"/>
            </a:endParaRPr>
          </a:p>
          <a:p>
            <a:r>
              <a:rPr lang="en-US" sz="1000" dirty="0" smtClean="0">
                <a:latin typeface="Tw Cen MT" panose="020B0602020104020603" pitchFamily="34" charset="0"/>
              </a:rPr>
              <a:t>The training and assessment is conducted by Accredited Training Centre certified by CIDB.  The following table is the achievement to date :</a:t>
            </a:r>
            <a:endParaRPr lang="en-US" sz="1000" dirty="0">
              <a:latin typeface="Tw Cen MT" panose="020B0602020104020603" pitchFamily="34" charset="0"/>
            </a:endParaRPr>
          </a:p>
        </p:txBody>
      </p:sp>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0" y="2265799"/>
          <a:ext cx="6858000" cy="1317589"/>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333095">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951829">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3,000 supervisory and management personnel in approved fields trained and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3,000 supervisory and management personnel in approved fields trained and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3,000 supervisory and management personnel in approved fields trained and certified.</a:t>
                      </a:r>
                    </a:p>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3,000 supervisory and management personnel in approved fields trained and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3,000 supervisory and management personnel in approved fields trained and certified.</a:t>
                      </a:r>
                    </a:p>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3733801"/>
            <a:ext cx="6857999" cy="6172200"/>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34520"/>
          <a:ext cx="4550737" cy="1322832"/>
        </p:xfrm>
        <a:graphic>
          <a:graphicData uri="http://schemas.openxmlformats.org/drawingml/2006/table">
            <a:tbl>
              <a:tblPr firstRow="1" bandRow="1">
                <a:tableStyleId>{5C22544A-7EE6-4342-B048-85BDC9FD1C3A}</a:tableStyleId>
              </a:tblPr>
              <a:tblGrid>
                <a:gridCol w="4550737">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15,000 supervisory and management personnel (including QA/QC, site safety etc) trained and certified by Q4 2020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P1b - Strengthen reach, effectiveness and comprehensiveness of training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P1-051</a:t>
            </a:r>
            <a:endParaRPr lang="ms-MY" sz="2800" dirty="0">
              <a:solidFill>
                <a:schemeClr val="bg1"/>
              </a:solidFill>
            </a:endParaRPr>
          </a:p>
        </p:txBody>
      </p:sp>
      <p:sp>
        <p:nvSpPr>
          <p:cNvPr id="15" name="TextBox 14"/>
          <p:cNvSpPr txBox="1"/>
          <p:nvPr/>
        </p:nvSpPr>
        <p:spPr>
          <a:xfrm>
            <a:off x="0" y="3522795"/>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2070504"/>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4" name="Rectangle 3"/>
          <p:cNvSpPr/>
          <p:nvPr/>
        </p:nvSpPr>
        <p:spPr>
          <a:xfrm>
            <a:off x="0" y="7721948"/>
            <a:ext cx="6858000" cy="861774"/>
          </a:xfrm>
          <a:prstGeom prst="rect">
            <a:avLst/>
          </a:prstGeom>
          <a:noFill/>
        </p:spPr>
        <p:txBody>
          <a:bodyPr wrap="square" rtlCol="0">
            <a:spAutoFit/>
          </a:bodyPr>
          <a:lstStyle/>
          <a:p>
            <a:endParaRPr lang="en-US" sz="1000" dirty="0" smtClean="0">
              <a:latin typeface="Tw Cen MT"/>
              <a:cs typeface="Arial" pitchFamily="34" charset="0"/>
            </a:endParaRPr>
          </a:p>
          <a:p>
            <a:endParaRPr lang="en-US" sz="1000" dirty="0" smtClean="0">
              <a:latin typeface="Tw Cen MT"/>
              <a:cs typeface="Arial" pitchFamily="34" charset="0"/>
            </a:endParaRPr>
          </a:p>
          <a:p>
            <a:r>
              <a:rPr lang="en-US" sz="1000" dirty="0" smtClean="0">
                <a:latin typeface="Tw Cen MT"/>
                <a:cs typeface="Arial" pitchFamily="34" charset="0"/>
              </a:rPr>
              <a:t>To </a:t>
            </a:r>
            <a:r>
              <a:rPr lang="en-US" sz="1000" dirty="0">
                <a:latin typeface="Tw Cen MT"/>
                <a:cs typeface="Arial" pitchFamily="34" charset="0"/>
              </a:rPr>
              <a:t>date, </a:t>
            </a:r>
            <a:r>
              <a:rPr lang="en-US" sz="1000" dirty="0" smtClean="0">
                <a:latin typeface="Tw Cen MT"/>
                <a:cs typeface="Arial" pitchFamily="34" charset="0"/>
              </a:rPr>
              <a:t>a total of 11,480</a:t>
            </a:r>
            <a:r>
              <a:rPr lang="en-US" sz="1000" dirty="0" smtClean="0">
                <a:solidFill>
                  <a:srgbClr val="FF0000"/>
                </a:solidFill>
                <a:latin typeface="Tw Cen MT"/>
                <a:cs typeface="Arial" pitchFamily="34" charset="0"/>
              </a:rPr>
              <a:t> </a:t>
            </a:r>
            <a:r>
              <a:rPr lang="en-US" sz="1000" dirty="0" smtClean="0">
                <a:latin typeface="Tw Cen MT"/>
                <a:cs typeface="Arial" pitchFamily="34" charset="0"/>
              </a:rPr>
              <a:t>site </a:t>
            </a:r>
            <a:r>
              <a:rPr lang="en-US" sz="1000" dirty="0">
                <a:latin typeface="Tw Cen MT"/>
                <a:cs typeface="Arial" pitchFamily="34" charset="0"/>
              </a:rPr>
              <a:t>supervisors and managers </a:t>
            </a:r>
            <a:r>
              <a:rPr lang="en-US" sz="1000" dirty="0" smtClean="0">
                <a:latin typeface="Tw Cen MT"/>
                <a:cs typeface="Arial" pitchFamily="34" charset="0"/>
              </a:rPr>
              <a:t>were </a:t>
            </a:r>
            <a:r>
              <a:rPr lang="en-US" sz="1000" dirty="0">
                <a:latin typeface="Tw Cen MT"/>
                <a:cs typeface="Arial" pitchFamily="34" charset="0"/>
              </a:rPr>
              <a:t>trained and certified in the </a:t>
            </a:r>
            <a:r>
              <a:rPr lang="en-US" sz="1000" dirty="0" smtClean="0">
                <a:latin typeface="Tw Cen MT"/>
                <a:cs typeface="Arial" pitchFamily="34" charset="0"/>
              </a:rPr>
              <a:t>above four (4) main areas </a:t>
            </a:r>
            <a:r>
              <a:rPr lang="en-US" sz="1000" dirty="0">
                <a:latin typeface="Tw Cen MT"/>
                <a:cs typeface="Arial" pitchFamily="34" charset="0"/>
              </a:rPr>
              <a:t>against the target of </a:t>
            </a:r>
            <a:r>
              <a:rPr lang="en-US" sz="1000" dirty="0" smtClean="0">
                <a:latin typeface="Tw Cen MT"/>
                <a:cs typeface="Arial" pitchFamily="34" charset="0"/>
              </a:rPr>
              <a:t>9,000 (2016-2018).</a:t>
            </a:r>
          </a:p>
          <a:p>
            <a:endParaRPr lang="en-US" sz="1000" strike="sngStrike" dirty="0">
              <a:latin typeface="Tw Cen MT"/>
              <a:cs typeface="Arial" pitchFamily="34"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3064741034"/>
              </p:ext>
            </p:extLst>
          </p:nvPr>
        </p:nvGraphicFramePr>
        <p:xfrm>
          <a:off x="219076" y="6204870"/>
          <a:ext cx="6429375" cy="1719930"/>
        </p:xfrm>
        <a:graphic>
          <a:graphicData uri="http://schemas.openxmlformats.org/drawingml/2006/table">
            <a:tbl>
              <a:tblPr firstRow="1" bandRow="1">
                <a:tableStyleId>{5940675A-B579-460E-94D1-54222C63F5DA}</a:tableStyleId>
              </a:tblPr>
              <a:tblGrid>
                <a:gridCol w="2333217">
                  <a:extLst>
                    <a:ext uri="{9D8B030D-6E8A-4147-A177-3AD203B41FA5}">
                      <a16:colId xmlns:a16="http://schemas.microsoft.com/office/drawing/2014/main" val="116348213"/>
                    </a:ext>
                  </a:extLst>
                </a:gridCol>
                <a:gridCol w="921740">
                  <a:extLst>
                    <a:ext uri="{9D8B030D-6E8A-4147-A177-3AD203B41FA5}">
                      <a16:colId xmlns:a16="http://schemas.microsoft.com/office/drawing/2014/main" val="4144450284"/>
                    </a:ext>
                  </a:extLst>
                </a:gridCol>
                <a:gridCol w="948006">
                  <a:extLst>
                    <a:ext uri="{9D8B030D-6E8A-4147-A177-3AD203B41FA5}">
                      <a16:colId xmlns:a16="http://schemas.microsoft.com/office/drawing/2014/main" val="6907037"/>
                    </a:ext>
                  </a:extLst>
                </a:gridCol>
                <a:gridCol w="1113206">
                  <a:extLst>
                    <a:ext uri="{9D8B030D-6E8A-4147-A177-3AD203B41FA5}">
                      <a16:colId xmlns:a16="http://schemas.microsoft.com/office/drawing/2014/main" val="20003"/>
                    </a:ext>
                  </a:extLst>
                </a:gridCol>
                <a:gridCol w="1113206">
                  <a:extLst>
                    <a:ext uri="{9D8B030D-6E8A-4147-A177-3AD203B41FA5}">
                      <a16:colId xmlns:a16="http://schemas.microsoft.com/office/drawing/2014/main" val="2937626198"/>
                    </a:ext>
                  </a:extLst>
                </a:gridCol>
              </a:tblGrid>
              <a:tr h="286983">
                <a:tc>
                  <a:txBody>
                    <a:bodyPr/>
                    <a:lstStyle/>
                    <a:p>
                      <a:pPr algn="ct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2016</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2018 (Q2)</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289947">
                <a:tc>
                  <a:txBody>
                    <a:bodyPr/>
                    <a:lstStyle/>
                    <a:p>
                      <a:pPr algn="l"/>
                      <a:r>
                        <a:rPr lang="en-MY" sz="900" b="1" dirty="0" smtClean="0">
                          <a:solidFill>
                            <a:schemeClr val="tx1"/>
                          </a:solidFill>
                          <a:latin typeface="Tw Cen MT" pitchFamily="34" charset="0"/>
                        </a:rPr>
                        <a:t>Target</a:t>
                      </a:r>
                      <a:endParaRPr lang="en-MY" sz="900" b="1" dirty="0">
                        <a:solidFill>
                          <a:schemeClr val="tx1"/>
                        </a:solidFill>
                        <a:latin typeface="Tw Cen MT" pitchFamily="34" charset="0"/>
                      </a:endParaRPr>
                    </a:p>
                  </a:txBody>
                  <a:tcPr anchor="ctr"/>
                </a:tc>
                <a:tc>
                  <a:txBody>
                    <a:bodyPr/>
                    <a:lstStyle/>
                    <a:p>
                      <a:pPr algn="ctr"/>
                      <a:r>
                        <a:rPr lang="en-MY" sz="900" dirty="0" smtClean="0">
                          <a:solidFill>
                            <a:schemeClr val="tx1"/>
                          </a:solidFill>
                          <a:latin typeface="Tw Cen MT" pitchFamily="34" charset="0"/>
                        </a:rPr>
                        <a:t>3,000</a:t>
                      </a:r>
                      <a:endParaRPr lang="en-MY" sz="900" dirty="0">
                        <a:solidFill>
                          <a:schemeClr val="tx1"/>
                        </a:solidFill>
                        <a:latin typeface="Tw Cen MT" pitchFamily="34" charset="0"/>
                      </a:endParaRPr>
                    </a:p>
                  </a:txBody>
                  <a:tcPr anchor="ctr"/>
                </a:tc>
                <a:tc>
                  <a:txBody>
                    <a:bodyPr/>
                    <a:lstStyle/>
                    <a:p>
                      <a:pPr algn="ctr"/>
                      <a:r>
                        <a:rPr lang="en-MY" sz="900" dirty="0" smtClean="0">
                          <a:solidFill>
                            <a:schemeClr val="tx1"/>
                          </a:solidFill>
                          <a:latin typeface="Tw Cen MT" pitchFamily="34" charset="0"/>
                        </a:rPr>
                        <a:t>3,000</a:t>
                      </a:r>
                      <a:endParaRPr lang="en-MY" sz="900" dirty="0">
                        <a:solidFill>
                          <a:schemeClr val="tx1"/>
                        </a:solidFill>
                        <a:latin typeface="Tw Cen MT" pitchFamily="34" charset="0"/>
                      </a:endParaRPr>
                    </a:p>
                  </a:txBody>
                  <a:tcPr anchor="ctr"/>
                </a:tc>
                <a:tc>
                  <a:txBody>
                    <a:bodyPr/>
                    <a:lstStyle/>
                    <a:p>
                      <a:pPr algn="ctr"/>
                      <a:r>
                        <a:rPr lang="en-MY" sz="900" dirty="0" smtClean="0">
                          <a:solidFill>
                            <a:schemeClr val="tx1"/>
                          </a:solidFill>
                          <a:latin typeface="Tw Cen MT" pitchFamily="34" charset="0"/>
                        </a:rPr>
                        <a:t>3,000</a:t>
                      </a:r>
                      <a:endParaRPr lang="en-MY" sz="900"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9,000</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01"/>
                  </a:ext>
                </a:extLst>
              </a:tr>
              <a:tr h="286983">
                <a:tc>
                  <a:txBody>
                    <a:bodyPr/>
                    <a:lstStyle/>
                    <a:p>
                      <a:pPr algn="l"/>
                      <a:r>
                        <a:rPr lang="en-US" sz="900" b="1" dirty="0" smtClean="0">
                          <a:solidFill>
                            <a:schemeClr val="tx1"/>
                          </a:solidFill>
                          <a:latin typeface="Tw Cen MT" pitchFamily="34" charset="0"/>
                        </a:rPr>
                        <a:t>Achievement</a:t>
                      </a:r>
                    </a:p>
                    <a:p>
                      <a:pPr algn="l">
                        <a:buFontTx/>
                        <a:buChar char="-"/>
                      </a:pPr>
                      <a:r>
                        <a:rPr lang="en-US" sz="900" b="1" dirty="0" smtClean="0">
                          <a:solidFill>
                            <a:schemeClr val="tx1"/>
                          </a:solidFill>
                          <a:latin typeface="Tw Cen MT" pitchFamily="34" charset="0"/>
                        </a:rPr>
                        <a:t>  Supervisory</a:t>
                      </a:r>
                    </a:p>
                    <a:p>
                      <a:pPr algn="l">
                        <a:buFontTx/>
                        <a:buChar char="-"/>
                      </a:pPr>
                      <a:r>
                        <a:rPr lang="en-US" sz="900" b="1" dirty="0" smtClean="0">
                          <a:solidFill>
                            <a:schemeClr val="tx1"/>
                          </a:solidFill>
                          <a:latin typeface="Tw Cen MT" pitchFamily="34" charset="0"/>
                        </a:rPr>
                        <a:t>  Management</a:t>
                      </a:r>
                      <a:endParaRPr lang="en-MY" sz="900" b="1" dirty="0">
                        <a:solidFill>
                          <a:schemeClr val="tx1"/>
                        </a:solidFill>
                        <a:latin typeface="Tw Cen MT" pitchFamily="34" charset="0"/>
                      </a:endParaRPr>
                    </a:p>
                  </a:txBody>
                  <a:tcPr anchor="ctr"/>
                </a:tc>
                <a:tc>
                  <a:txBody>
                    <a:bodyPr/>
                    <a:lstStyle/>
                    <a:p>
                      <a:pPr algn="ctr"/>
                      <a:endParaRPr lang="en-US" sz="900" dirty="0" smtClean="0">
                        <a:solidFill>
                          <a:schemeClr val="tx1"/>
                        </a:solidFill>
                        <a:latin typeface="Tw Cen MT" pitchFamily="34" charset="0"/>
                      </a:endParaRPr>
                    </a:p>
                    <a:p>
                      <a:pPr algn="ctr"/>
                      <a:r>
                        <a:rPr lang="en-US" sz="900" dirty="0" smtClean="0">
                          <a:solidFill>
                            <a:schemeClr val="tx1"/>
                          </a:solidFill>
                          <a:latin typeface="Tw Cen MT" pitchFamily="34" charset="0"/>
                        </a:rPr>
                        <a:t>4,123</a:t>
                      </a:r>
                    </a:p>
                    <a:p>
                      <a:pPr algn="ctr"/>
                      <a:r>
                        <a:rPr lang="en-US" sz="900" dirty="0" smtClean="0">
                          <a:solidFill>
                            <a:schemeClr val="tx1"/>
                          </a:solidFill>
                          <a:latin typeface="Tw Cen MT" pitchFamily="34" charset="0"/>
                        </a:rPr>
                        <a:t>966</a:t>
                      </a:r>
                      <a:endParaRPr lang="en-MY" sz="900" dirty="0">
                        <a:solidFill>
                          <a:schemeClr val="tx1"/>
                        </a:solidFill>
                        <a:latin typeface="Tw Cen MT" pitchFamily="34" charset="0"/>
                      </a:endParaRPr>
                    </a:p>
                  </a:txBody>
                  <a:tcPr anchor="ctr"/>
                </a:tc>
                <a:tc>
                  <a:txBody>
                    <a:bodyPr/>
                    <a:lstStyle/>
                    <a:p>
                      <a:pPr algn="ctr"/>
                      <a:endParaRPr lang="en-US" sz="900" dirty="0" smtClean="0">
                        <a:solidFill>
                          <a:schemeClr val="tx1"/>
                        </a:solidFill>
                        <a:latin typeface="Tw Cen MT" pitchFamily="34" charset="0"/>
                      </a:endParaRPr>
                    </a:p>
                    <a:p>
                      <a:pPr algn="ctr"/>
                      <a:r>
                        <a:rPr lang="en-US" sz="900" dirty="0" smtClean="0">
                          <a:solidFill>
                            <a:schemeClr val="tx1"/>
                          </a:solidFill>
                          <a:latin typeface="Tw Cen MT" pitchFamily="34" charset="0"/>
                        </a:rPr>
                        <a:t>3,095</a:t>
                      </a:r>
                    </a:p>
                    <a:p>
                      <a:pPr algn="ctr"/>
                      <a:r>
                        <a:rPr lang="en-US" sz="900" dirty="0" smtClean="0">
                          <a:solidFill>
                            <a:schemeClr val="tx1"/>
                          </a:solidFill>
                          <a:latin typeface="Tw Cen MT" pitchFamily="34" charset="0"/>
                        </a:rPr>
                        <a:t>880</a:t>
                      </a:r>
                      <a:endParaRPr lang="en-MY" sz="900" dirty="0">
                        <a:solidFill>
                          <a:schemeClr val="tx1"/>
                        </a:solidFill>
                        <a:latin typeface="Tw Cen MT" pitchFamily="34" charset="0"/>
                      </a:endParaRPr>
                    </a:p>
                  </a:txBody>
                  <a:tcPr anchor="ctr"/>
                </a:tc>
                <a:tc>
                  <a:txBody>
                    <a:bodyPr/>
                    <a:lstStyle/>
                    <a:p>
                      <a:pPr algn="ctr"/>
                      <a:endParaRPr lang="en-US" sz="900" dirty="0" smtClean="0">
                        <a:solidFill>
                          <a:schemeClr val="tx1"/>
                        </a:solidFill>
                        <a:latin typeface="Tw Cen MT" pitchFamily="34" charset="0"/>
                      </a:endParaRPr>
                    </a:p>
                    <a:p>
                      <a:pPr algn="ctr"/>
                      <a:r>
                        <a:rPr lang="en-US" sz="900" dirty="0" smtClean="0">
                          <a:solidFill>
                            <a:schemeClr val="tx1"/>
                          </a:solidFill>
                          <a:latin typeface="Tw Cen MT" pitchFamily="34" charset="0"/>
                        </a:rPr>
                        <a:t>1,704</a:t>
                      </a:r>
                    </a:p>
                    <a:p>
                      <a:pPr algn="ctr"/>
                      <a:r>
                        <a:rPr lang="en-US" sz="900" dirty="0" smtClean="0">
                          <a:solidFill>
                            <a:schemeClr val="tx1"/>
                          </a:solidFill>
                          <a:latin typeface="Tw Cen MT" pitchFamily="34" charset="0"/>
                        </a:rPr>
                        <a:t>676</a:t>
                      </a:r>
                      <a:endParaRPr lang="en-MY" sz="900" dirty="0">
                        <a:solidFill>
                          <a:schemeClr val="tx1"/>
                        </a:solidFill>
                        <a:latin typeface="Tw Cen MT" pitchFamily="34" charset="0"/>
                      </a:endParaRPr>
                    </a:p>
                  </a:txBody>
                  <a:tcPr anchor="ctr"/>
                </a:tc>
                <a:tc rowSpan="2">
                  <a:txBody>
                    <a:bodyPr/>
                    <a:lstStyle/>
                    <a:p>
                      <a:pPr algn="ctr"/>
                      <a:r>
                        <a:rPr lang="en-US" sz="900" b="1" dirty="0" smtClean="0">
                          <a:solidFill>
                            <a:schemeClr val="tx1"/>
                          </a:solidFill>
                          <a:latin typeface="Tw Cen MT" pitchFamily="34" charset="0"/>
                        </a:rPr>
                        <a:t>11,480</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4191234108"/>
                  </a:ext>
                </a:extLst>
              </a:tr>
              <a:tr h="335280">
                <a:tc>
                  <a:txBody>
                    <a:bodyPr/>
                    <a:lstStyle/>
                    <a:p>
                      <a:pPr algn="l"/>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5,089</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3,975</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2,416</a:t>
                      </a:r>
                      <a:endParaRPr lang="en-MY" sz="900" b="1" dirty="0">
                        <a:solidFill>
                          <a:schemeClr val="tx1"/>
                        </a:solidFill>
                        <a:latin typeface="Tw Cen MT" pitchFamily="34" charset="0"/>
                      </a:endParaRPr>
                    </a:p>
                  </a:txBody>
                  <a:tcPr anchor="ctr"/>
                </a:tc>
                <a:tc vMerge="1">
                  <a:txBody>
                    <a:bodyPr/>
                    <a:lstStyle/>
                    <a:p>
                      <a:pPr algn="ct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03"/>
                  </a:ext>
                </a:extLst>
              </a:tr>
              <a:tr h="304800">
                <a:tc>
                  <a:txBody>
                    <a:bodyPr/>
                    <a:lstStyle/>
                    <a:p>
                      <a:pPr algn="l"/>
                      <a:r>
                        <a:rPr lang="en-MY" sz="900" b="1" dirty="0" smtClean="0">
                          <a:solidFill>
                            <a:schemeClr val="tx1"/>
                          </a:solidFill>
                          <a:latin typeface="Tw Cen MT" pitchFamily="34" charset="0"/>
                        </a:rPr>
                        <a:t>Achievement %</a:t>
                      </a: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169%</a:t>
                      </a: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132%</a:t>
                      </a: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80%</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127%</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04"/>
                  </a:ext>
                </a:extLst>
              </a:tr>
            </a:tbl>
          </a:graphicData>
        </a:graphic>
      </p:graphicFrame>
      <p:sp>
        <p:nvSpPr>
          <p:cNvPr id="14" name="Rectangle 13"/>
          <p:cNvSpPr/>
          <p:nvPr/>
        </p:nvSpPr>
        <p:spPr>
          <a:xfrm>
            <a:off x="1" y="3735238"/>
            <a:ext cx="6857999" cy="61707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5760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100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pPr>
                      <a:r>
                        <a:rPr lang="en-US" sz="900" dirty="0">
                          <a:solidFill>
                            <a:srgbClr val="000000"/>
                          </a:solidFill>
                          <a:latin typeface="Calibri" pitchFamily="34" charset="0"/>
                          <a:cs typeface="Arial" panose="020B0604020202020204" pitchFamily="34" charset="0"/>
                        </a:rPr>
                        <a:t>16 CEEQUAL assessors trained and accredited</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eaLnBrk="1" fontAlgn="auto" hangingPunct="1">
                        <a:lnSpc>
                          <a:spcPct val="100000"/>
                        </a:lnSpc>
                        <a:spcBef>
                          <a:spcPts val="0"/>
                        </a:spcBef>
                        <a:spcAft>
                          <a:spcPts val="0"/>
                        </a:spcAft>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401881" cy="1179643"/>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MY" sz="1000" b="0" kern="1200" dirty="0">
                          <a:solidFill>
                            <a:schemeClr val="tx1"/>
                          </a:solidFill>
                          <a:latin typeface="Tw Cen MT" panose="020B0602020104020603" pitchFamily="34" charset="0"/>
                          <a:ea typeface="+mn-ea"/>
                          <a:cs typeface="+mn-cs"/>
                        </a:rPr>
                        <a:t>16 assessors being trained in CEEQUAL by Q2 2017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E1- Drive innovation in sustainable construction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55170"/>
            <a:ext cx="6807386" cy="4401205"/>
          </a:xfrm>
          <a:prstGeom prst="rect">
            <a:avLst/>
          </a:prstGeom>
          <a:noFill/>
        </p:spPr>
        <p:txBody>
          <a:bodyPr wrap="square" rtlCol="0">
            <a:spAutoFit/>
          </a:bodyPr>
          <a:lstStyle/>
          <a:p>
            <a:pPr algn="just"/>
            <a:r>
              <a:rPr lang="en-MY" sz="1000" dirty="0">
                <a:latin typeface="Tw Cen MT" panose="020B0602020104020603" pitchFamily="34" charset="0"/>
              </a:rPr>
              <a:t>This KPI is under the purview of IWG6.</a:t>
            </a:r>
          </a:p>
          <a:p>
            <a:pPr algn="just"/>
            <a:endParaRPr lang="en-US" sz="1000" dirty="0">
              <a:latin typeface="Tw Cen MT" panose="020B0602020104020603" pitchFamily="34" charset="0"/>
            </a:endParaRPr>
          </a:p>
          <a:p>
            <a:pPr algn="just"/>
            <a:r>
              <a:rPr lang="en-US" sz="1000" dirty="0">
                <a:latin typeface="Tw Cen MT" panose="020B0602020104020603" pitchFamily="34" charset="0"/>
              </a:rPr>
              <a:t>In order to test CEEQUAL for use in Malaysia, it is critical to have qualified assessors to test the tool. The criteria for the selection of assessors are background in build environment, construction and engineering. 16 assessors were trained by CEEQUAL for 3 days in March 2017. </a:t>
            </a:r>
            <a:r>
              <a:rPr lang="en-MY" sz="1000" dirty="0">
                <a:latin typeface="Tw Cen MT" panose="020B0602020104020603" pitchFamily="34" charset="0"/>
              </a:rPr>
              <a:t>Below are the list of CEEQUAL assessors trained :</a:t>
            </a:r>
          </a:p>
          <a:p>
            <a:pPr algn="just"/>
            <a:endParaRPr lang="en-MY" sz="1000" dirty="0">
              <a:latin typeface="Tw Cen MT" panose="020B0602020104020603" pitchFamily="34" charset="0"/>
            </a:endParaRPr>
          </a:p>
          <a:p>
            <a:pPr marL="228600" indent="-228600" algn="just">
              <a:buFont typeface="+mj-lt"/>
              <a:buAutoNum type="arabicParenR"/>
            </a:pPr>
            <a:r>
              <a:rPr lang="en-MY" sz="1000" dirty="0">
                <a:latin typeface="Tw Cen MT" panose="020B0602020104020603" pitchFamily="34" charset="0"/>
              </a:rPr>
              <a:t>Ir. Chua Soo </a:t>
            </a:r>
            <a:r>
              <a:rPr lang="en-MY" sz="1000" dirty="0" err="1">
                <a:latin typeface="Tw Cen MT" panose="020B0602020104020603" pitchFamily="34" charset="0"/>
              </a:rPr>
              <a:t>Kok</a:t>
            </a:r>
            <a:r>
              <a:rPr lang="en-MY" sz="1000" dirty="0">
                <a:latin typeface="Tw Cen MT" panose="020B0602020104020603" pitchFamily="34" charset="0"/>
              </a:rPr>
              <a:t> (DUKE)</a:t>
            </a:r>
          </a:p>
          <a:p>
            <a:pPr marL="228600" indent="-228600" algn="just">
              <a:buFont typeface="+mj-lt"/>
              <a:buAutoNum type="arabicParenR"/>
            </a:pPr>
            <a:r>
              <a:rPr lang="en-MY" sz="1000" dirty="0">
                <a:latin typeface="Tw Cen MT" panose="020B0602020104020603" pitchFamily="34" charset="0"/>
              </a:rPr>
              <a:t>Ir. </a:t>
            </a:r>
            <a:r>
              <a:rPr lang="en-MY" sz="1000" dirty="0" err="1">
                <a:latin typeface="Tw Cen MT" panose="020B0602020104020603" pitchFamily="34" charset="0"/>
              </a:rPr>
              <a:t>Mohd</a:t>
            </a:r>
            <a:r>
              <a:rPr lang="en-MY" sz="1000" dirty="0">
                <a:latin typeface="Tw Cen MT" panose="020B0602020104020603" pitchFamily="34" charset="0"/>
              </a:rPr>
              <a:t> </a:t>
            </a:r>
            <a:r>
              <a:rPr lang="en-MY" sz="1000" dirty="0" err="1">
                <a:latin typeface="Tw Cen MT" panose="020B0602020104020603" pitchFamily="34" charset="0"/>
              </a:rPr>
              <a:t>Zaini</a:t>
            </a:r>
            <a:r>
              <a:rPr lang="en-MY" sz="1000" dirty="0">
                <a:latin typeface="Tw Cen MT" panose="020B0602020104020603" pitchFamily="34" charset="0"/>
              </a:rPr>
              <a:t> Abu Hassan (Green Tech Malaysia)    </a:t>
            </a:r>
          </a:p>
          <a:p>
            <a:pPr marL="228600" indent="-228600" algn="just">
              <a:buFont typeface="+mj-lt"/>
              <a:buAutoNum type="arabicParenR"/>
            </a:pPr>
            <a:r>
              <a:rPr lang="en-MY" sz="1000" dirty="0">
                <a:latin typeface="Tw Cen MT" panose="020B0602020104020603" pitchFamily="34" charset="0"/>
              </a:rPr>
              <a:t>Ir. </a:t>
            </a:r>
            <a:r>
              <a:rPr lang="en-MY" sz="1000" dirty="0" err="1">
                <a:latin typeface="Tw Cen MT" panose="020B0602020104020603" pitchFamily="34" charset="0"/>
              </a:rPr>
              <a:t>Md</a:t>
            </a:r>
            <a:r>
              <a:rPr lang="en-MY" sz="1000" dirty="0">
                <a:latin typeface="Tw Cen MT" panose="020B0602020104020603" pitchFamily="34" charset="0"/>
              </a:rPr>
              <a:t> </a:t>
            </a:r>
            <a:r>
              <a:rPr lang="en-MY" sz="1000" dirty="0" err="1">
                <a:latin typeface="Tw Cen MT" panose="020B0602020104020603" pitchFamily="34" charset="0"/>
              </a:rPr>
              <a:t>Zarulazam</a:t>
            </a:r>
            <a:r>
              <a:rPr lang="en-MY" sz="1000" dirty="0">
                <a:latin typeface="Tw Cen MT" panose="020B0602020104020603" pitchFamily="34" charset="0"/>
              </a:rPr>
              <a:t> </a:t>
            </a:r>
            <a:r>
              <a:rPr lang="en-MY" sz="1000" dirty="0" err="1">
                <a:latin typeface="Tw Cen MT" panose="020B0602020104020603" pitchFamily="34" charset="0"/>
              </a:rPr>
              <a:t>Md</a:t>
            </a:r>
            <a:r>
              <a:rPr lang="en-MY" sz="1000" dirty="0">
                <a:latin typeface="Tw Cen MT" panose="020B0602020104020603" pitchFamily="34" charset="0"/>
              </a:rPr>
              <a:t> </a:t>
            </a:r>
            <a:r>
              <a:rPr lang="en-MY" sz="1000" dirty="0" err="1">
                <a:latin typeface="Tw Cen MT" panose="020B0602020104020603" pitchFamily="34" charset="0"/>
              </a:rPr>
              <a:t>Eusofe</a:t>
            </a:r>
            <a:r>
              <a:rPr lang="en-MY" sz="1000" dirty="0">
                <a:latin typeface="Tw Cen MT" panose="020B0602020104020603" pitchFamily="34" charset="0"/>
              </a:rPr>
              <a:t> - </a:t>
            </a:r>
            <a:r>
              <a:rPr lang="en-MY" sz="1000" dirty="0" err="1">
                <a:latin typeface="Tw Cen MT" panose="020B0602020104020603" pitchFamily="34" charset="0"/>
              </a:rPr>
              <a:t>Konsortium</a:t>
            </a:r>
            <a:r>
              <a:rPr lang="en-MY" sz="1000" dirty="0">
                <a:latin typeface="Tw Cen MT" panose="020B0602020104020603" pitchFamily="34" charset="0"/>
              </a:rPr>
              <a:t> </a:t>
            </a:r>
            <a:r>
              <a:rPr lang="en-MY" sz="1000" dirty="0" err="1">
                <a:latin typeface="Tw Cen MT" panose="020B0602020104020603" pitchFamily="34" charset="0"/>
              </a:rPr>
              <a:t>Lebuhraya</a:t>
            </a:r>
            <a:r>
              <a:rPr lang="en-MY" sz="1000" dirty="0">
                <a:latin typeface="Tw Cen MT" panose="020B0602020104020603" pitchFamily="34" charset="0"/>
              </a:rPr>
              <a:t> Utara- </a:t>
            </a:r>
            <a:r>
              <a:rPr lang="en-MY" sz="1000" dirty="0" err="1">
                <a:latin typeface="Tw Cen MT" panose="020B0602020104020603" pitchFamily="34" charset="0"/>
              </a:rPr>
              <a:t>Timur</a:t>
            </a:r>
            <a:r>
              <a:rPr lang="en-MY" sz="1000" dirty="0">
                <a:latin typeface="Tw Cen MT" panose="020B0602020104020603" pitchFamily="34" charset="0"/>
              </a:rPr>
              <a:t> (KL) </a:t>
            </a:r>
            <a:r>
              <a:rPr lang="en-MY" sz="1000" dirty="0" err="1">
                <a:latin typeface="Tw Cen MT" panose="020B0602020104020603" pitchFamily="34" charset="0"/>
              </a:rPr>
              <a:t>SdnBhd</a:t>
            </a:r>
            <a:r>
              <a:rPr lang="en-MY" sz="1000" dirty="0">
                <a:latin typeface="Tw Cen MT" panose="020B0602020104020603" pitchFamily="34" charset="0"/>
              </a:rPr>
              <a:t>                                </a:t>
            </a:r>
          </a:p>
          <a:p>
            <a:pPr marL="228600" indent="-228600" algn="just">
              <a:buFont typeface="+mj-lt"/>
              <a:buAutoNum type="arabicParenR"/>
            </a:pPr>
            <a:r>
              <a:rPr lang="en-MY" sz="1000" dirty="0" err="1">
                <a:latin typeface="Tw Cen MT" panose="020B0602020104020603" pitchFamily="34" charset="0"/>
              </a:rPr>
              <a:t>Khoo</a:t>
            </a:r>
            <a:r>
              <a:rPr lang="en-MY" sz="1000" dirty="0">
                <a:latin typeface="Tw Cen MT" panose="020B0602020104020603" pitchFamily="34" charset="0"/>
              </a:rPr>
              <a:t> </a:t>
            </a:r>
            <a:r>
              <a:rPr lang="en-MY" sz="1000" dirty="0" err="1">
                <a:latin typeface="Tw Cen MT" panose="020B0602020104020603" pitchFamily="34" charset="0"/>
              </a:rPr>
              <a:t>Sik</a:t>
            </a:r>
            <a:r>
              <a:rPr lang="en-MY" sz="1000" dirty="0">
                <a:latin typeface="Tw Cen MT" panose="020B0602020104020603" pitchFamily="34" charset="0"/>
              </a:rPr>
              <a:t> </a:t>
            </a:r>
            <a:r>
              <a:rPr lang="en-MY" sz="1000" dirty="0" err="1">
                <a:latin typeface="Tw Cen MT" panose="020B0602020104020603" pitchFamily="34" charset="0"/>
              </a:rPr>
              <a:t>Khui</a:t>
            </a:r>
            <a:r>
              <a:rPr lang="en-MY" sz="1000" dirty="0">
                <a:latin typeface="Tw Cen MT" panose="020B0602020104020603" pitchFamily="34" charset="0"/>
              </a:rPr>
              <a:t> (IJM Corporation)                                      </a:t>
            </a:r>
          </a:p>
          <a:p>
            <a:pPr marL="228600" indent="-228600" algn="just">
              <a:buFont typeface="+mj-lt"/>
              <a:buAutoNum type="arabicParenR"/>
            </a:pPr>
            <a:r>
              <a:rPr lang="en-MY" sz="1000" dirty="0">
                <a:latin typeface="Tw Cen MT" panose="020B0602020104020603" pitchFamily="34" charset="0"/>
              </a:rPr>
              <a:t>S. Ramesh A/L V. </a:t>
            </a:r>
            <a:r>
              <a:rPr lang="en-MY" sz="1000" dirty="0" err="1">
                <a:latin typeface="Tw Cen MT" panose="020B0602020104020603" pitchFamily="34" charset="0"/>
              </a:rPr>
              <a:t>Subramaniam</a:t>
            </a:r>
            <a:r>
              <a:rPr lang="en-MY" sz="1000" dirty="0">
                <a:latin typeface="Tw Cen MT" panose="020B0602020104020603" pitchFamily="34" charset="0"/>
              </a:rPr>
              <a:t> (IJM Corporation)    </a:t>
            </a:r>
          </a:p>
          <a:p>
            <a:pPr marL="228600" indent="-228600" algn="just">
              <a:buFont typeface="+mj-lt"/>
              <a:buAutoNum type="arabicParenR"/>
            </a:pPr>
            <a:r>
              <a:rPr lang="en-MY" sz="1000" dirty="0">
                <a:latin typeface="Tw Cen MT" panose="020B0602020104020603" pitchFamily="34" charset="0"/>
              </a:rPr>
              <a:t>Timothy Pang - </a:t>
            </a:r>
            <a:r>
              <a:rPr lang="en-MY" sz="1000" dirty="0" err="1">
                <a:latin typeface="Tw Cen MT" panose="020B0602020104020603" pitchFamily="34" charset="0"/>
              </a:rPr>
              <a:t>Konsortium</a:t>
            </a:r>
            <a:r>
              <a:rPr lang="en-MY" sz="1000" dirty="0">
                <a:latin typeface="Tw Cen MT" panose="020B0602020104020603" pitchFamily="34" charset="0"/>
              </a:rPr>
              <a:t> </a:t>
            </a:r>
            <a:r>
              <a:rPr lang="en-MY" sz="1000" dirty="0" err="1">
                <a:latin typeface="Tw Cen MT" panose="020B0602020104020603" pitchFamily="34" charset="0"/>
              </a:rPr>
              <a:t>Lebuhraya</a:t>
            </a:r>
            <a:r>
              <a:rPr lang="en-MY" sz="1000" dirty="0">
                <a:latin typeface="Tw Cen MT" panose="020B0602020104020603" pitchFamily="34" charset="0"/>
              </a:rPr>
              <a:t> Utara- </a:t>
            </a:r>
            <a:r>
              <a:rPr lang="en-MY" sz="1000" dirty="0" err="1">
                <a:latin typeface="Tw Cen MT" panose="020B0602020104020603" pitchFamily="34" charset="0"/>
              </a:rPr>
              <a:t>Timur</a:t>
            </a:r>
            <a:r>
              <a:rPr lang="en-MY" sz="1000" dirty="0">
                <a:latin typeface="Tw Cen MT" panose="020B0602020104020603" pitchFamily="34" charset="0"/>
              </a:rPr>
              <a:t> (KL) </a:t>
            </a:r>
            <a:r>
              <a:rPr lang="en-MY" sz="1000" dirty="0" err="1">
                <a:latin typeface="Tw Cen MT" panose="020B0602020104020603" pitchFamily="34" charset="0"/>
              </a:rPr>
              <a:t>SdnBhd</a:t>
            </a:r>
            <a:r>
              <a:rPr lang="en-MY" sz="1000" dirty="0">
                <a:latin typeface="Tw Cen MT" panose="020B0602020104020603" pitchFamily="34" charset="0"/>
              </a:rPr>
              <a:t>                                                                         </a:t>
            </a:r>
          </a:p>
          <a:p>
            <a:pPr marL="228600" indent="-228600" algn="just">
              <a:buFont typeface="+mj-lt"/>
              <a:buAutoNum type="arabicParenR"/>
            </a:pPr>
            <a:r>
              <a:rPr lang="en-MY" sz="1000" dirty="0" err="1">
                <a:latin typeface="Tw Cen MT" panose="020B0602020104020603" pitchFamily="34" charset="0"/>
              </a:rPr>
              <a:t>Yuvabalan</a:t>
            </a:r>
            <a:r>
              <a:rPr lang="en-MY" sz="1000" dirty="0">
                <a:latin typeface="Tw Cen MT" panose="020B0602020104020603" pitchFamily="34" charset="0"/>
              </a:rPr>
              <a:t> A/L </a:t>
            </a:r>
            <a:r>
              <a:rPr lang="en-MY" sz="1000" dirty="0" err="1">
                <a:latin typeface="Tw Cen MT" panose="020B0602020104020603" pitchFamily="34" charset="0"/>
              </a:rPr>
              <a:t>Govindasamy</a:t>
            </a:r>
            <a:r>
              <a:rPr lang="en-MY" sz="1000" dirty="0">
                <a:latin typeface="Tw Cen MT" panose="020B0602020104020603" pitchFamily="34" charset="0"/>
              </a:rPr>
              <a:t> (CAST JKR)                      </a:t>
            </a:r>
          </a:p>
          <a:p>
            <a:pPr marL="228600" indent="-228600" algn="just">
              <a:buFont typeface="+mj-lt"/>
              <a:buAutoNum type="arabicParenR"/>
            </a:pPr>
            <a:r>
              <a:rPr lang="en-MY" sz="1000" dirty="0">
                <a:latin typeface="Tw Cen MT" panose="020B0602020104020603" pitchFamily="34" charset="0"/>
              </a:rPr>
              <a:t>Ab Halim Hussein (IJM Corporation)                          </a:t>
            </a:r>
          </a:p>
          <a:p>
            <a:pPr marL="228600" indent="-228600" algn="just">
              <a:buFont typeface="+mj-lt"/>
              <a:buAutoNum type="arabicParenR"/>
            </a:pPr>
            <a:r>
              <a:rPr lang="en-MY" sz="1000" dirty="0" err="1">
                <a:latin typeface="Tw Cen MT" panose="020B0602020104020603" pitchFamily="34" charset="0"/>
              </a:rPr>
              <a:t>Dr.</a:t>
            </a:r>
            <a:r>
              <a:rPr lang="en-MY" sz="1000" dirty="0">
                <a:latin typeface="Tw Cen MT" panose="020B0602020104020603" pitchFamily="34" charset="0"/>
              </a:rPr>
              <a:t> </a:t>
            </a:r>
            <a:r>
              <a:rPr lang="en-MY" sz="1000" dirty="0" err="1">
                <a:latin typeface="Tw Cen MT" panose="020B0602020104020603" pitchFamily="34" charset="0"/>
              </a:rPr>
              <a:t>Farid</a:t>
            </a:r>
            <a:r>
              <a:rPr lang="en-MY" sz="1000" dirty="0">
                <a:latin typeface="Tw Cen MT" panose="020B0602020104020603" pitchFamily="34" charset="0"/>
              </a:rPr>
              <a:t> </a:t>
            </a:r>
            <a:r>
              <a:rPr lang="en-MY" sz="1000" dirty="0" err="1">
                <a:latin typeface="Tw Cen MT" panose="020B0602020104020603" pitchFamily="34" charset="0"/>
              </a:rPr>
              <a:t>Ezanee</a:t>
            </a:r>
            <a:r>
              <a:rPr lang="en-MY" sz="1000" dirty="0">
                <a:latin typeface="Tw Cen MT" panose="020B0602020104020603" pitchFamily="34" charset="0"/>
              </a:rPr>
              <a:t> Mohamed </a:t>
            </a:r>
            <a:r>
              <a:rPr lang="en-MY" sz="1000" dirty="0" err="1">
                <a:latin typeface="Tw Cen MT" panose="020B0602020104020603" pitchFamily="34" charset="0"/>
              </a:rPr>
              <a:t>Ghazali</a:t>
            </a:r>
            <a:r>
              <a:rPr lang="en-MY" sz="1000" dirty="0">
                <a:latin typeface="Tw Cen MT" panose="020B0602020104020603" pitchFamily="34" charset="0"/>
              </a:rPr>
              <a:t> (USM)                                 </a:t>
            </a:r>
          </a:p>
          <a:p>
            <a:pPr marL="228600" indent="-228600" algn="just">
              <a:buFont typeface="+mj-lt"/>
              <a:buAutoNum type="arabicParenR"/>
            </a:pPr>
            <a:r>
              <a:rPr lang="en-MY" sz="1000" dirty="0" err="1">
                <a:latin typeface="Tw Cen MT" panose="020B0602020104020603" pitchFamily="34" charset="0"/>
              </a:rPr>
              <a:t>Dr.</a:t>
            </a:r>
            <a:r>
              <a:rPr lang="en-MY" sz="1000" dirty="0">
                <a:latin typeface="Tw Cen MT" panose="020B0602020104020603" pitchFamily="34" charset="0"/>
              </a:rPr>
              <a:t> </a:t>
            </a:r>
            <a:r>
              <a:rPr lang="en-MY" sz="1000" dirty="0" err="1">
                <a:latin typeface="Tw Cen MT" panose="020B0602020104020603" pitchFamily="34" charset="0"/>
              </a:rPr>
              <a:t>Mohd</a:t>
            </a:r>
            <a:r>
              <a:rPr lang="en-MY" sz="1000" dirty="0">
                <a:latin typeface="Tw Cen MT" panose="020B0602020104020603" pitchFamily="34" charset="0"/>
              </a:rPr>
              <a:t> </a:t>
            </a:r>
            <a:r>
              <a:rPr lang="en-MY" sz="1000" dirty="0" err="1">
                <a:latin typeface="Tw Cen MT" panose="020B0602020104020603" pitchFamily="34" charset="0"/>
              </a:rPr>
              <a:t>Rosli</a:t>
            </a:r>
            <a:r>
              <a:rPr lang="en-MY" sz="1000" dirty="0">
                <a:latin typeface="Tw Cen MT" panose="020B0602020104020603" pitchFamily="34" charset="0"/>
              </a:rPr>
              <a:t> (USM)                                                       </a:t>
            </a:r>
          </a:p>
          <a:p>
            <a:pPr marL="228600" indent="-228600" algn="just">
              <a:buFont typeface="+mj-lt"/>
              <a:buAutoNum type="arabicParenR"/>
            </a:pPr>
            <a:r>
              <a:rPr lang="en-MY" sz="1000" dirty="0" err="1">
                <a:latin typeface="Tw Cen MT" panose="020B0602020104020603" pitchFamily="34" charset="0"/>
              </a:rPr>
              <a:t>Dr.</a:t>
            </a:r>
            <a:r>
              <a:rPr lang="en-MY" sz="1000" dirty="0">
                <a:latin typeface="Tw Cen MT" panose="020B0602020104020603" pitchFamily="34" charset="0"/>
              </a:rPr>
              <a:t> </a:t>
            </a:r>
            <a:r>
              <a:rPr lang="en-MY" sz="1000" dirty="0" err="1">
                <a:latin typeface="Tw Cen MT" panose="020B0602020104020603" pitchFamily="34" charset="0"/>
              </a:rPr>
              <a:t>Rozana</a:t>
            </a:r>
            <a:r>
              <a:rPr lang="en-MY" sz="1000" dirty="0">
                <a:latin typeface="Tw Cen MT" panose="020B0602020104020603" pitchFamily="34" charset="0"/>
              </a:rPr>
              <a:t> </a:t>
            </a:r>
            <a:r>
              <a:rPr lang="en-MY" sz="1000" dirty="0" err="1">
                <a:latin typeface="Tw Cen MT" panose="020B0602020104020603" pitchFamily="34" charset="0"/>
              </a:rPr>
              <a:t>Zakaria</a:t>
            </a:r>
            <a:r>
              <a:rPr lang="en-MY" sz="1000" dirty="0">
                <a:latin typeface="Tw Cen MT" panose="020B0602020104020603" pitchFamily="34" charset="0"/>
              </a:rPr>
              <a:t> (UTM)                                            </a:t>
            </a:r>
          </a:p>
          <a:p>
            <a:pPr marL="228600" indent="-228600" algn="just">
              <a:buFont typeface="+mj-lt"/>
              <a:buAutoNum type="arabicParenR"/>
            </a:pPr>
            <a:r>
              <a:rPr lang="en-MY" sz="1000" dirty="0" err="1">
                <a:latin typeface="Tw Cen MT" panose="020B0602020104020603" pitchFamily="34" charset="0"/>
              </a:rPr>
              <a:t>Zuraihi</a:t>
            </a:r>
            <a:r>
              <a:rPr lang="en-MY" sz="1000" dirty="0">
                <a:latin typeface="Tw Cen MT" panose="020B0602020104020603" pitchFamily="34" charset="0"/>
              </a:rPr>
              <a:t> </a:t>
            </a:r>
            <a:r>
              <a:rPr lang="en-MY" sz="1000" dirty="0" err="1">
                <a:latin typeface="Tw Cen MT" panose="020B0602020104020603" pitchFamily="34" charset="0"/>
              </a:rPr>
              <a:t>Abd</a:t>
            </a:r>
            <a:r>
              <a:rPr lang="en-MY" sz="1000" dirty="0">
                <a:latin typeface="Tw Cen MT" panose="020B0602020104020603" pitchFamily="34" charset="0"/>
              </a:rPr>
              <a:t> Ghani (CIDB)                                           </a:t>
            </a:r>
          </a:p>
          <a:p>
            <a:pPr marL="228600" indent="-228600" algn="just">
              <a:buFont typeface="+mj-lt"/>
              <a:buAutoNum type="arabicParenR"/>
            </a:pPr>
            <a:r>
              <a:rPr lang="en-MY" sz="1000" dirty="0" err="1">
                <a:latin typeface="Tw Cen MT" panose="020B0602020104020603" pitchFamily="34" charset="0"/>
              </a:rPr>
              <a:t>Emasria</a:t>
            </a:r>
            <a:r>
              <a:rPr lang="en-MY" sz="1000" dirty="0">
                <a:latin typeface="Tw Cen MT" panose="020B0602020104020603" pitchFamily="34" charset="0"/>
              </a:rPr>
              <a:t> Ismail (CIDB- MAMPAN)                                                      </a:t>
            </a:r>
          </a:p>
          <a:p>
            <a:pPr marL="228600" indent="-228600" algn="just">
              <a:buFont typeface="+mj-lt"/>
              <a:buAutoNum type="arabicParenR"/>
            </a:pPr>
            <a:r>
              <a:rPr lang="en-MY" sz="1000" dirty="0">
                <a:latin typeface="Tw Cen MT" panose="020B0602020104020603" pitchFamily="34" charset="0"/>
              </a:rPr>
              <a:t>Noor </a:t>
            </a:r>
            <a:r>
              <a:rPr lang="en-MY" sz="1000" dirty="0" err="1">
                <a:latin typeface="Tw Cen MT" panose="020B0602020104020603" pitchFamily="34" charset="0"/>
              </a:rPr>
              <a:t>FazierahYaakub</a:t>
            </a:r>
            <a:r>
              <a:rPr lang="en-MY" sz="1000" dirty="0">
                <a:latin typeface="Tw Cen MT" panose="020B0602020104020603" pitchFamily="34" charset="0"/>
              </a:rPr>
              <a:t> (CIDB)                                                     </a:t>
            </a:r>
          </a:p>
          <a:p>
            <a:pPr marL="228600" indent="-228600" algn="just">
              <a:buFont typeface="+mj-lt"/>
              <a:buAutoNum type="arabicParenR"/>
            </a:pPr>
            <a:r>
              <a:rPr lang="en-MY" sz="1000" dirty="0" err="1">
                <a:latin typeface="Tw Cen MT" panose="020B0602020104020603" pitchFamily="34" charset="0"/>
              </a:rPr>
              <a:t>Fuhairah</a:t>
            </a:r>
            <a:r>
              <a:rPr lang="en-MY" sz="1000" dirty="0">
                <a:latin typeface="Tw Cen MT" panose="020B0602020104020603" pitchFamily="34" charset="0"/>
              </a:rPr>
              <a:t> Ahmad </a:t>
            </a:r>
            <a:r>
              <a:rPr lang="en-MY" sz="1000" dirty="0" err="1">
                <a:latin typeface="Tw Cen MT" panose="020B0602020104020603" pitchFamily="34" charset="0"/>
              </a:rPr>
              <a:t>Fuad</a:t>
            </a:r>
            <a:r>
              <a:rPr lang="en-MY" sz="1000" dirty="0">
                <a:latin typeface="Tw Cen MT" panose="020B0602020104020603" pitchFamily="34" charset="0"/>
              </a:rPr>
              <a:t> (CIDB)                                                    </a:t>
            </a:r>
          </a:p>
          <a:p>
            <a:pPr marL="228600" indent="-228600" algn="just">
              <a:buFont typeface="+mj-lt"/>
              <a:buAutoNum type="arabicParenR"/>
            </a:pPr>
            <a:r>
              <a:rPr lang="en-MY" sz="1000" dirty="0" err="1">
                <a:latin typeface="Tw Cen MT" panose="020B0602020104020603" pitchFamily="34" charset="0"/>
              </a:rPr>
              <a:t>Norzaidi</a:t>
            </a:r>
            <a:r>
              <a:rPr lang="en-MY" sz="1000" dirty="0">
                <a:latin typeface="Tw Cen MT" panose="020B0602020104020603" pitchFamily="34" charset="0"/>
              </a:rPr>
              <a:t> </a:t>
            </a:r>
            <a:r>
              <a:rPr lang="en-MY" sz="1000" dirty="0" err="1">
                <a:latin typeface="Tw Cen MT" panose="020B0602020104020603" pitchFamily="34" charset="0"/>
              </a:rPr>
              <a:t>Nordin</a:t>
            </a:r>
            <a:r>
              <a:rPr lang="en-MY" sz="1000" dirty="0">
                <a:latin typeface="Tw Cen MT" panose="020B0602020104020603" pitchFamily="34" charset="0"/>
              </a:rPr>
              <a:t> (CIDB-MAMPAN)</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All the trained 16 CEEQUAL Assessors </a:t>
            </a:r>
            <a:r>
              <a:rPr lang="en-MY" sz="1000" dirty="0" smtClean="0">
                <a:latin typeface="Tw Cen MT" panose="020B0602020104020603" pitchFamily="34" charset="0"/>
              </a:rPr>
              <a:t>were appointed </a:t>
            </a:r>
            <a:r>
              <a:rPr lang="en-MY" sz="1000" dirty="0">
                <a:latin typeface="Tw Cen MT" panose="020B0602020104020603" pitchFamily="34" charset="0"/>
              </a:rPr>
              <a:t>as Technical Committee </a:t>
            </a:r>
            <a:r>
              <a:rPr lang="en-MY" sz="1000" dirty="0" smtClean="0">
                <a:latin typeface="Tw Cen MT" panose="020B0602020104020603" pitchFamily="34" charset="0"/>
              </a:rPr>
              <a:t>members for </a:t>
            </a:r>
            <a:r>
              <a:rPr lang="en-MY" sz="1000" dirty="0">
                <a:latin typeface="Tw Cen MT" panose="020B0602020104020603" pitchFamily="34" charset="0"/>
              </a:rPr>
              <a:t>the development of </a:t>
            </a:r>
            <a:r>
              <a:rPr lang="en-MY" sz="1000" dirty="0" smtClean="0">
                <a:latin typeface="Tw Cen MT" panose="020B0602020104020603" pitchFamily="34" charset="0"/>
              </a:rPr>
              <a:t>Malaysia Sustainable </a:t>
            </a:r>
            <a:r>
              <a:rPr lang="en-MY" sz="1000" dirty="0">
                <a:latin typeface="Tw Cen MT" panose="020B0602020104020603" pitchFamily="34" charset="0"/>
              </a:rPr>
              <a:t>Infrastructure Rating Tool. The appointment starts from January 2018 until the completion of the Rating Tool.</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This KPI is 100% achieved.</a:t>
            </a:r>
            <a:endParaRPr lang="en-US" sz="1000" dirty="0">
              <a:latin typeface="Tw Cen MT" panose="020B0602020104020603" pitchFamily="34" charset="0"/>
            </a:endParaRPr>
          </a:p>
          <a:p>
            <a:pPr algn="just"/>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E1-031</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a:t>
            </a:r>
            <a:r>
              <a:rPr lang="en-US" sz="900" b="1">
                <a:solidFill>
                  <a:schemeClr val="bg1"/>
                </a:solidFill>
                <a:latin typeface="Tw Cen MT" panose="020B0602020104020603" pitchFamily="34" charset="0"/>
              </a:rPr>
              <a:t>UNTIL </a:t>
            </a:r>
            <a:r>
              <a:rPr lang="en-US" sz="900" b="1" smtClean="0">
                <a:solidFill>
                  <a:schemeClr val="bg1"/>
                </a:solidFill>
                <a:latin typeface="Tw Cen MT" panose="020B0602020104020603" pitchFamily="34" charset="0"/>
              </a:rPr>
              <a:t>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1135327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0" y="2289549"/>
          <a:ext cx="6858000" cy="2021194"/>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386284">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634910">
                <a:tc>
                  <a:txBody>
                    <a:bodyPr/>
                    <a:lstStyle/>
                    <a:p>
                      <a:pPr>
                        <a:lnSpc>
                          <a:spcPct val="100000"/>
                        </a:lnSpc>
                      </a:pPr>
                      <a:r>
                        <a:rPr lang="en-US" sz="900" dirty="0" smtClean="0">
                          <a:solidFill>
                            <a:srgbClr val="000000"/>
                          </a:solidFill>
                          <a:latin typeface="Tw Cen MT" pitchFamily="34" charset="0"/>
                        </a:rPr>
                        <a:t>20,000 construction personnel  in approved CPD fields trained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000000"/>
                          </a:solidFill>
                          <a:latin typeface="Tw Cen MT" pitchFamily="34" charset="0"/>
                        </a:rPr>
                        <a:t>20,000 construction personnel  in approved CPD fields trained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000000"/>
                          </a:solidFill>
                          <a:latin typeface="Tw Cen MT" pitchFamily="34" charset="0"/>
                        </a:rPr>
                        <a:t>20,000 construction personnel  in approved CPD fields trained</a:t>
                      </a:r>
                    </a:p>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000000"/>
                          </a:solidFill>
                          <a:latin typeface="Tw Cen MT" pitchFamily="34" charset="0"/>
                        </a:rPr>
                        <a:t>20,000 construction personnel  in approved CPD fields trained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000000"/>
                          </a:solidFill>
                          <a:latin typeface="Tw Cen MT" pitchFamily="34" charset="0"/>
                        </a:rPr>
                        <a:t>20,000 construction personnel  in approved CPD fields trained</a:t>
                      </a:r>
                    </a:p>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34520"/>
          <a:ext cx="4550737" cy="1322832"/>
        </p:xfrm>
        <a:graphic>
          <a:graphicData uri="http://schemas.openxmlformats.org/drawingml/2006/table">
            <a:tbl>
              <a:tblPr firstRow="1" bandRow="1">
                <a:tableStyleId>{5C22544A-7EE6-4342-B048-85BDC9FD1C3A}</a:tableStyleId>
              </a:tblPr>
              <a:tblGrid>
                <a:gridCol w="4550737">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100,000 construction personnel completed Continuous Professional Development training by Q4 2020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P1b - Strengthen reach, effectiveness and comprehensiveness of training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797861" cy="1554272"/>
          </a:xfrm>
          <a:prstGeom prst="rect">
            <a:avLst/>
          </a:prstGeom>
          <a:noFill/>
        </p:spPr>
        <p:txBody>
          <a:bodyPr wrap="square" rtlCol="0">
            <a:spAutoFit/>
          </a:bodyPr>
          <a:lstStyle/>
          <a:p>
            <a:r>
              <a:rPr lang="en-US" sz="1000" dirty="0">
                <a:latin typeface="Tw Cen MT" panose="020B0602020104020603" pitchFamily="34" charset="0"/>
              </a:rPr>
              <a:t>This KPI is under the purview of IWG8</a:t>
            </a:r>
            <a:endParaRPr lang="en-US" sz="1000" b="1" dirty="0">
              <a:latin typeface="Tw Cen MT" panose="020B0602020104020603" pitchFamily="34" charset="0"/>
            </a:endParaRPr>
          </a:p>
          <a:p>
            <a:endParaRPr lang="en-US" sz="500" b="1" dirty="0" smtClean="0">
              <a:latin typeface="Tw Cen MT" panose="020B0602020104020603" pitchFamily="34" charset="0"/>
            </a:endParaRPr>
          </a:p>
          <a:p>
            <a:r>
              <a:rPr lang="en-US" sz="1000" b="1" dirty="0" smtClean="0">
                <a:latin typeface="Tw Cen MT" panose="020B0602020104020603" pitchFamily="34" charset="0"/>
              </a:rPr>
              <a:t>Continuous </a:t>
            </a:r>
            <a:r>
              <a:rPr lang="en-US" sz="1000" b="1" dirty="0">
                <a:latin typeface="Tw Cen MT" panose="020B0602020104020603" pitchFamily="34" charset="0"/>
              </a:rPr>
              <a:t>Professional Development (CPD</a:t>
            </a:r>
            <a:r>
              <a:rPr lang="en-US" sz="1000" b="1" dirty="0" smtClean="0">
                <a:latin typeface="Tw Cen MT" panose="020B0602020104020603" pitchFamily="34" charset="0"/>
              </a:rPr>
              <a:t>)</a:t>
            </a:r>
          </a:p>
          <a:p>
            <a:pPr algn="just"/>
            <a:r>
              <a:rPr lang="en-US" sz="1000" dirty="0" smtClean="0">
                <a:latin typeface="Tw Cen MT" panose="020B0602020104020603" pitchFamily="34" charset="0"/>
              </a:rPr>
              <a:t>CPD is a continuous program conducted by registered training providers to improve the knowledge and skills of construction personnel in technical, management and finance. Each participant will be eligible for CCD points.</a:t>
            </a:r>
          </a:p>
          <a:p>
            <a:endParaRPr lang="en-US" sz="1000" dirty="0" smtClean="0">
              <a:latin typeface="Tw Cen MT" panose="020B0602020104020603" pitchFamily="34" charset="0"/>
            </a:endParaRPr>
          </a:p>
          <a:p>
            <a:pPr algn="just"/>
            <a:r>
              <a:rPr lang="en-US" sz="1000" dirty="0" smtClean="0">
                <a:latin typeface="Tw Cen MT"/>
              </a:rPr>
              <a:t>To date, a total of 119,770 personnel had completed the Continuous </a:t>
            </a:r>
            <a:r>
              <a:rPr lang="en-US" sz="1000" dirty="0">
                <a:latin typeface="Tw Cen MT"/>
              </a:rPr>
              <a:t>Professional Development (CPD) </a:t>
            </a:r>
            <a:r>
              <a:rPr lang="en-US" sz="1000" dirty="0" smtClean="0">
                <a:latin typeface="Tw Cen MT"/>
              </a:rPr>
              <a:t>Program </a:t>
            </a:r>
            <a:r>
              <a:rPr lang="en-US" sz="1000" dirty="0" smtClean="0">
                <a:latin typeface="Tw Cen MT"/>
                <a:cs typeface="Arial" pitchFamily="34" charset="0"/>
              </a:rPr>
              <a:t>against the target of 60,000 (2016-2018</a:t>
            </a:r>
            <a:r>
              <a:rPr lang="en-US" sz="1000" dirty="0" smtClean="0">
                <a:latin typeface="Tw Cen MT"/>
              </a:rPr>
              <a:t>).</a:t>
            </a:r>
            <a:endParaRPr lang="en-US" sz="1000" dirty="0">
              <a:latin typeface="Tw Cen MT" panose="020B0602020104020603" pitchFamily="34" charset="0"/>
            </a:endParaRPr>
          </a:p>
          <a:p>
            <a:endParaRPr lang="en-US" sz="1000" dirty="0"/>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P1-052</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2082379"/>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Tree>
    <p:extLst>
      <p:ext uri="{BB962C8B-B14F-4D97-AF65-F5344CB8AC3E}">
        <p14:creationId xmlns:p14="http://schemas.microsoft.com/office/powerpoint/2010/main" val="22697926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0" y="2194546"/>
          <a:ext cx="6858000" cy="1760526"/>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329545">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394766">
                <a:tc>
                  <a:txBody>
                    <a:bodyPr/>
                    <a:lstStyle/>
                    <a:p>
                      <a:pPr>
                        <a:lnSpc>
                          <a:spcPct val="100000"/>
                        </a:lnSpc>
                      </a:pPr>
                      <a:r>
                        <a:rPr lang="en-US" sz="900" dirty="0" smtClean="0">
                          <a:solidFill>
                            <a:schemeClr val="tx1"/>
                          </a:solidFill>
                          <a:latin typeface="Tw Cen MT" pitchFamily="34" charset="0"/>
                        </a:rPr>
                        <a:t>20,000 graduates in  approved skills trained and certified.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rPr>
                        <a:t>20,000 graduates in  approved skills trained and certified.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rPr>
                        <a:t>20,000 graduates in  approved skills trained and certified.</a:t>
                      </a:r>
                    </a:p>
                    <a:p>
                      <a:pPr>
                        <a:lnSpc>
                          <a:spcPct val="100000"/>
                        </a:lnSpc>
                      </a:pPr>
                      <a:endParaRPr lang="en-MY" sz="900" b="1"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rPr>
                        <a:t>20,000 graduates in  approved skills trained and certified.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rPr>
                        <a:t>20,000 graduates in  approved skills trained and certified.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195718"/>
            <a:ext cx="6857999" cy="5710281"/>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34520"/>
          <a:ext cx="4550737" cy="1322832"/>
        </p:xfrm>
        <a:graphic>
          <a:graphicData uri="http://schemas.openxmlformats.org/drawingml/2006/table">
            <a:tbl>
              <a:tblPr firstRow="1" bandRow="1">
                <a:tableStyleId>{5C22544A-7EE6-4342-B048-85BDC9FD1C3A}</a:tableStyleId>
              </a:tblPr>
              <a:tblGrid>
                <a:gridCol w="4550737">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100,000 construction personnel graduated in construction related skills trained and certified by Q4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P1b - Strengthen reach, effectiveness and comprehensiveness of training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191990"/>
            <a:ext cx="6702611" cy="4785926"/>
          </a:xfrm>
          <a:prstGeom prst="rect">
            <a:avLst/>
          </a:prstGeom>
          <a:noFill/>
        </p:spPr>
        <p:txBody>
          <a:bodyPr wrap="square" rtlCol="0">
            <a:spAutoFit/>
          </a:bodyPr>
          <a:lstStyle/>
          <a:p>
            <a:r>
              <a:rPr lang="en-US" sz="1000" dirty="0">
                <a:latin typeface="Tw Cen MT" panose="020B0602020104020603" pitchFamily="34" charset="0"/>
              </a:rPr>
              <a:t>This KPI is under the purview of IWG8</a:t>
            </a:r>
            <a:endParaRPr lang="en-US" sz="1000" b="1" dirty="0">
              <a:latin typeface="Tw Cen MT" panose="020B0602020104020603" pitchFamily="34" charset="0"/>
            </a:endParaRPr>
          </a:p>
          <a:p>
            <a:endParaRPr lang="en-US" sz="500" b="1" dirty="0" smtClean="0">
              <a:latin typeface="Tw Cen MT" panose="020B0602020104020603" pitchFamily="34" charset="0"/>
            </a:endParaRPr>
          </a:p>
          <a:p>
            <a:r>
              <a:rPr lang="en-US" sz="1000" b="1" dirty="0" smtClean="0">
                <a:latin typeface="Tw Cen MT" panose="020B0602020104020603" pitchFamily="34" charset="0"/>
              </a:rPr>
              <a:t>Graduates In Approved Skills</a:t>
            </a:r>
          </a:p>
          <a:p>
            <a:r>
              <a:rPr lang="en-US" sz="1000" dirty="0" smtClean="0">
                <a:latin typeface="Tw Cen MT" panose="020B0602020104020603" pitchFamily="34" charset="0"/>
              </a:rPr>
              <a:t>These skills trainings are organized by </a:t>
            </a:r>
            <a:r>
              <a:rPr lang="en-US" sz="1000" dirty="0" err="1" smtClean="0">
                <a:latin typeface="Tw Cen MT" panose="020B0602020104020603" pitchFamily="34" charset="0"/>
              </a:rPr>
              <a:t>Akademi</a:t>
            </a:r>
            <a:r>
              <a:rPr lang="en-US" sz="1000" dirty="0" smtClean="0">
                <a:latin typeface="Tw Cen MT" panose="020B0602020104020603" pitchFamily="34" charset="0"/>
              </a:rPr>
              <a:t> </a:t>
            </a:r>
            <a:r>
              <a:rPr lang="en-US" sz="1000" dirty="0" err="1" smtClean="0">
                <a:latin typeface="Tw Cen MT" panose="020B0602020104020603" pitchFamily="34" charset="0"/>
              </a:rPr>
              <a:t>Binaan</a:t>
            </a:r>
            <a:r>
              <a:rPr lang="en-US" sz="1000" dirty="0" smtClean="0">
                <a:latin typeface="Tw Cen MT" panose="020B0602020104020603" pitchFamily="34" charset="0"/>
              </a:rPr>
              <a:t> Malaysia (ABM) and </a:t>
            </a:r>
            <a:r>
              <a:rPr lang="en-US" sz="1000" dirty="0" err="1" smtClean="0">
                <a:latin typeface="Tw Cen MT" panose="020B0602020104020603" pitchFamily="34" charset="0"/>
              </a:rPr>
              <a:t>Pusat</a:t>
            </a:r>
            <a:r>
              <a:rPr lang="en-US" sz="1000" dirty="0" smtClean="0">
                <a:latin typeface="Tw Cen MT" panose="020B0602020104020603" pitchFamily="34" charset="0"/>
              </a:rPr>
              <a:t> </a:t>
            </a:r>
            <a:r>
              <a:rPr lang="en-US" sz="1000" dirty="0" err="1" smtClean="0">
                <a:latin typeface="Tw Cen MT" panose="020B0602020104020603" pitchFamily="34" charset="0"/>
              </a:rPr>
              <a:t>Latihan</a:t>
            </a:r>
            <a:r>
              <a:rPr lang="en-US" sz="1000" dirty="0" smtClean="0">
                <a:latin typeface="Tw Cen MT" panose="020B0602020104020603" pitchFamily="34" charset="0"/>
              </a:rPr>
              <a:t> </a:t>
            </a:r>
            <a:r>
              <a:rPr lang="en-US" sz="1000" dirty="0" err="1" smtClean="0">
                <a:latin typeface="Tw Cen MT" panose="020B0602020104020603" pitchFamily="34" charset="0"/>
              </a:rPr>
              <a:t>Bertauliah</a:t>
            </a:r>
            <a:r>
              <a:rPr lang="en-US" sz="1000" dirty="0" smtClean="0">
                <a:latin typeface="Tw Cen MT" panose="020B0602020104020603" pitchFamily="34" charset="0"/>
              </a:rPr>
              <a:t> (PLB) that produce graduates in nine (9) construction related skills and accredited by CIDB.</a:t>
            </a:r>
          </a:p>
          <a:p>
            <a:endParaRPr lang="en-US" sz="1000" dirty="0">
              <a:latin typeface="Tw Cen MT" panose="020B0602020104020603" pitchFamily="34" charset="0"/>
            </a:endParaRPr>
          </a:p>
          <a:p>
            <a:r>
              <a:rPr lang="en-US" sz="1000" dirty="0" smtClean="0">
                <a:latin typeface="Tw Cen MT" panose="020B0602020104020603" pitchFamily="34" charset="0"/>
              </a:rPr>
              <a:t>The Table below shows the number of graduates produced :</a:t>
            </a: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r>
              <a:rPr lang="en-US" sz="1000" dirty="0" smtClean="0">
                <a:latin typeface="Tw Cen MT" panose="020B0602020104020603" pitchFamily="34" charset="0"/>
              </a:rPr>
              <a:t>To </a:t>
            </a:r>
            <a:r>
              <a:rPr lang="en-US" sz="1000" dirty="0">
                <a:latin typeface="Tw Cen MT" pitchFamily="34" charset="0"/>
              </a:rPr>
              <a:t>date, </a:t>
            </a:r>
            <a:r>
              <a:rPr lang="en-US" sz="1000" dirty="0" smtClean="0">
                <a:latin typeface="Tw Cen MT" pitchFamily="34" charset="0"/>
              </a:rPr>
              <a:t>65,578 </a:t>
            </a:r>
            <a:r>
              <a:rPr lang="en-US" sz="1000" dirty="0">
                <a:latin typeface="Tw Cen MT" pitchFamily="34" charset="0"/>
              </a:rPr>
              <a:t>construction personnel in approved construction related skills trained and certified in the above </a:t>
            </a:r>
            <a:r>
              <a:rPr lang="en-US" sz="1000" dirty="0" smtClean="0">
                <a:latin typeface="Tw Cen MT" pitchFamily="34" charset="0"/>
              </a:rPr>
              <a:t>trades against the target of 60,000 (2016-2018</a:t>
            </a:r>
            <a:r>
              <a:rPr lang="en-US" sz="1000" dirty="0" smtClean="0">
                <a:latin typeface="Tw Cen MT" pitchFamily="34" charset="0"/>
              </a:rPr>
              <a:t>).</a:t>
            </a:r>
            <a:endParaRPr lang="en-US" sz="1000" dirty="0">
              <a:latin typeface="Tw Cen MT"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P1-053</a:t>
            </a:r>
            <a:endParaRPr lang="ms-MY" sz="2800" dirty="0">
              <a:solidFill>
                <a:schemeClr val="bg1"/>
              </a:solidFill>
            </a:endParaRPr>
          </a:p>
        </p:txBody>
      </p:sp>
      <p:sp>
        <p:nvSpPr>
          <p:cNvPr id="15" name="TextBox 14"/>
          <p:cNvSpPr txBox="1"/>
          <p:nvPr/>
        </p:nvSpPr>
        <p:spPr>
          <a:xfrm>
            <a:off x="0" y="3973091"/>
            <a:ext cx="6858000" cy="230774"/>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975501"/>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676831718"/>
              </p:ext>
            </p:extLst>
          </p:nvPr>
        </p:nvGraphicFramePr>
        <p:xfrm>
          <a:off x="209550" y="5347526"/>
          <a:ext cx="6400800" cy="3108960"/>
        </p:xfrm>
        <a:graphic>
          <a:graphicData uri="http://schemas.openxmlformats.org/drawingml/2006/table">
            <a:tbl>
              <a:tblPr firstRow="1" bandRow="1">
                <a:tableStyleId>{5940675A-B579-460E-94D1-54222C63F5DA}</a:tableStyleId>
              </a:tblPr>
              <a:tblGrid>
                <a:gridCol w="448557">
                  <a:extLst>
                    <a:ext uri="{9D8B030D-6E8A-4147-A177-3AD203B41FA5}">
                      <a16:colId xmlns:a16="http://schemas.microsoft.com/office/drawing/2014/main" val="20000"/>
                    </a:ext>
                  </a:extLst>
                </a:gridCol>
                <a:gridCol w="3088987">
                  <a:extLst>
                    <a:ext uri="{9D8B030D-6E8A-4147-A177-3AD203B41FA5}">
                      <a16:colId xmlns:a16="http://schemas.microsoft.com/office/drawing/2014/main" val="116348213"/>
                    </a:ext>
                  </a:extLst>
                </a:gridCol>
                <a:gridCol w="760366">
                  <a:extLst>
                    <a:ext uri="{9D8B030D-6E8A-4147-A177-3AD203B41FA5}">
                      <a16:colId xmlns:a16="http://schemas.microsoft.com/office/drawing/2014/main" val="4144450284"/>
                    </a:ext>
                  </a:extLst>
                </a:gridCol>
                <a:gridCol w="724724">
                  <a:extLst>
                    <a:ext uri="{9D8B030D-6E8A-4147-A177-3AD203B41FA5}">
                      <a16:colId xmlns:a16="http://schemas.microsoft.com/office/drawing/2014/main" val="6907037"/>
                    </a:ext>
                  </a:extLst>
                </a:gridCol>
                <a:gridCol w="689083">
                  <a:extLst>
                    <a:ext uri="{9D8B030D-6E8A-4147-A177-3AD203B41FA5}">
                      <a16:colId xmlns:a16="http://schemas.microsoft.com/office/drawing/2014/main" val="20004"/>
                    </a:ext>
                  </a:extLst>
                </a:gridCol>
                <a:gridCol w="689083">
                  <a:extLst>
                    <a:ext uri="{9D8B030D-6E8A-4147-A177-3AD203B41FA5}">
                      <a16:colId xmlns:a16="http://schemas.microsoft.com/office/drawing/2014/main" val="2775295943"/>
                    </a:ext>
                  </a:extLst>
                </a:gridCol>
              </a:tblGrid>
              <a:tr h="232625">
                <a:tc>
                  <a:txBody>
                    <a:bodyPr/>
                    <a:lstStyle/>
                    <a:p>
                      <a:pPr algn="ctr"/>
                      <a:r>
                        <a:rPr lang="en-US" sz="900" b="1" dirty="0" smtClean="0">
                          <a:solidFill>
                            <a:schemeClr val="tx1"/>
                          </a:solidFill>
                          <a:latin typeface="Tw Cen MT" pitchFamily="34" charset="0"/>
                        </a:rPr>
                        <a:t>NO</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TRADE CATEGORIES</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2016</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2018</a:t>
                      </a:r>
                    </a:p>
                    <a:p>
                      <a:pPr algn="ctr"/>
                      <a:r>
                        <a:rPr lang="en-US" sz="900" b="1" dirty="0" smtClean="0">
                          <a:solidFill>
                            <a:schemeClr val="tx1"/>
                          </a:solidFill>
                          <a:latin typeface="Tw Cen MT" pitchFamily="34" charset="0"/>
                        </a:rPr>
                        <a:t>(Q2)</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43461">
                <a:tc>
                  <a:txBody>
                    <a:bodyPr/>
                    <a:lstStyle/>
                    <a:p>
                      <a:pPr algn="ctr"/>
                      <a:r>
                        <a:rPr lang="en-US" sz="900" dirty="0" smtClean="0">
                          <a:solidFill>
                            <a:schemeClr val="tx1"/>
                          </a:solidFill>
                          <a:latin typeface="Tw Cen MT" pitchFamily="34" charset="0"/>
                        </a:rPr>
                        <a:t>1.</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Building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7,348</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8,124</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4,085</a:t>
                      </a:r>
                      <a:endParaRPr lang="en-MY" sz="900" dirty="0">
                        <a:solidFill>
                          <a:schemeClr val="tx1"/>
                        </a:solidFill>
                        <a:latin typeface="Tw Cen MT" pitchFamily="34" charset="0"/>
                      </a:endParaRPr>
                    </a:p>
                  </a:txBody>
                  <a:tcPr/>
                </a:tc>
                <a:tc rowSpan="11">
                  <a:txBody>
                    <a:bodyPr/>
                    <a:lstStyle/>
                    <a:p>
                      <a:pPr algn="ctr"/>
                      <a:r>
                        <a:rPr lang="en-US" sz="900" b="1" dirty="0" smtClean="0">
                          <a:solidFill>
                            <a:schemeClr val="tx1"/>
                          </a:solidFill>
                          <a:latin typeface="Tw Cen MT" pitchFamily="34" charset="0"/>
                        </a:rPr>
                        <a:t>65,578</a:t>
                      </a:r>
                      <a:endParaRPr lang="en-MY" sz="900" b="1" dirty="0">
                        <a:solidFill>
                          <a:schemeClr val="tx1"/>
                        </a:solidFill>
                        <a:latin typeface="Tw Cen MT" pitchFamily="34" charset="0"/>
                      </a:endParaRPr>
                    </a:p>
                  </a:txBody>
                  <a:tcPr anchor="b"/>
                </a:tc>
                <a:extLst>
                  <a:ext uri="{0D108BD9-81ED-4DB2-BD59-A6C34878D82A}">
                    <a16:rowId xmlns:a16="http://schemas.microsoft.com/office/drawing/2014/main" val="4191234108"/>
                  </a:ext>
                </a:extLst>
              </a:tr>
              <a:tr h="143461">
                <a:tc>
                  <a:txBody>
                    <a:bodyPr/>
                    <a:lstStyle/>
                    <a:p>
                      <a:pPr algn="ctr"/>
                      <a:r>
                        <a:rPr lang="en-US" sz="900" dirty="0" smtClean="0">
                          <a:solidFill>
                            <a:schemeClr val="tx1"/>
                          </a:solidFill>
                          <a:latin typeface="Tw Cen MT" pitchFamily="34" charset="0"/>
                        </a:rPr>
                        <a:t>2.</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Industrialized Building System</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872</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595</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301</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1189555230"/>
                  </a:ext>
                </a:extLst>
              </a:tr>
              <a:tr h="143461">
                <a:tc>
                  <a:txBody>
                    <a:bodyPr/>
                    <a:lstStyle/>
                    <a:p>
                      <a:pPr algn="ctr"/>
                      <a:r>
                        <a:rPr lang="en-US" sz="900" dirty="0" smtClean="0">
                          <a:solidFill>
                            <a:schemeClr val="tx1"/>
                          </a:solidFill>
                          <a:latin typeface="Tw Cen MT" pitchFamily="34" charset="0"/>
                        </a:rPr>
                        <a:t>3.</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Crane</a:t>
                      </a:r>
                      <a:r>
                        <a:rPr lang="en-US" sz="900" baseline="0" dirty="0" smtClean="0">
                          <a:solidFill>
                            <a:schemeClr val="tx1"/>
                          </a:solidFill>
                          <a:latin typeface="Tw Cen MT" pitchFamily="34" charset="0"/>
                        </a:rPr>
                        <a:t> Operation</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1,247</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2,390</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1,213</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4235690344"/>
                  </a:ext>
                </a:extLst>
              </a:tr>
              <a:tr h="143461">
                <a:tc>
                  <a:txBody>
                    <a:bodyPr/>
                    <a:lstStyle/>
                    <a:p>
                      <a:pPr algn="ctr"/>
                      <a:r>
                        <a:rPr lang="en-US" sz="900" dirty="0" smtClean="0">
                          <a:solidFill>
                            <a:schemeClr val="tx1"/>
                          </a:solidFill>
                          <a:latin typeface="Tw Cen MT" pitchFamily="34" charset="0"/>
                        </a:rPr>
                        <a:t>4.</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Plant</a:t>
                      </a:r>
                      <a:r>
                        <a:rPr lang="en-US" sz="900" baseline="0" dirty="0" smtClean="0">
                          <a:solidFill>
                            <a:schemeClr val="tx1"/>
                          </a:solidFill>
                          <a:latin typeface="Tw Cen MT" pitchFamily="34" charset="0"/>
                        </a:rPr>
                        <a:t> Operation</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2,703</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1,755</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765</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10004"/>
                  </a:ext>
                </a:extLst>
              </a:tr>
              <a:tr h="143461">
                <a:tc>
                  <a:txBody>
                    <a:bodyPr/>
                    <a:lstStyle/>
                    <a:p>
                      <a:pPr algn="ctr"/>
                      <a:r>
                        <a:rPr lang="en-US" sz="900" dirty="0" smtClean="0">
                          <a:solidFill>
                            <a:schemeClr val="tx1"/>
                          </a:solidFill>
                          <a:latin typeface="Tw Cen MT" pitchFamily="34" charset="0"/>
                        </a:rPr>
                        <a:t>5.</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Mechanical &amp; Electrical</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7,991</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4,397</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2,598</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10005"/>
                  </a:ext>
                </a:extLst>
              </a:tr>
              <a:tr h="143461">
                <a:tc>
                  <a:txBody>
                    <a:bodyPr/>
                    <a:lstStyle/>
                    <a:p>
                      <a:pPr algn="ctr"/>
                      <a:r>
                        <a:rPr lang="en-US" sz="900" dirty="0" smtClean="0">
                          <a:solidFill>
                            <a:schemeClr val="tx1"/>
                          </a:solidFill>
                          <a:latin typeface="Tw Cen MT" pitchFamily="34" charset="0"/>
                        </a:rPr>
                        <a:t>6.</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Drafting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855</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634</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267</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10006"/>
                  </a:ext>
                </a:extLst>
              </a:tr>
              <a:tr h="143461">
                <a:tc>
                  <a:txBody>
                    <a:bodyPr/>
                    <a:lstStyle/>
                    <a:p>
                      <a:pPr algn="ctr"/>
                      <a:r>
                        <a:rPr lang="en-US" sz="900" dirty="0" smtClean="0">
                          <a:solidFill>
                            <a:schemeClr val="tx1"/>
                          </a:solidFill>
                          <a:latin typeface="Tw Cen MT" pitchFamily="34" charset="0"/>
                        </a:rPr>
                        <a:t>7.</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Civil</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375</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150</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180</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10007"/>
                  </a:ext>
                </a:extLst>
              </a:tr>
              <a:tr h="143461">
                <a:tc>
                  <a:txBody>
                    <a:bodyPr/>
                    <a:lstStyle/>
                    <a:p>
                      <a:pPr algn="ctr"/>
                      <a:r>
                        <a:rPr lang="en-US" sz="900" dirty="0" smtClean="0">
                          <a:solidFill>
                            <a:schemeClr val="tx1"/>
                          </a:solidFill>
                          <a:latin typeface="Tw Cen MT" pitchFamily="34" charset="0"/>
                        </a:rPr>
                        <a:t>8.</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Welding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4,273</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2,619</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1,002</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10008"/>
                  </a:ext>
                </a:extLst>
              </a:tr>
              <a:tr h="143461">
                <a:tc>
                  <a:txBody>
                    <a:bodyPr/>
                    <a:lstStyle/>
                    <a:p>
                      <a:pPr algn="ctr"/>
                      <a:r>
                        <a:rPr lang="en-US" sz="900" dirty="0" smtClean="0">
                          <a:solidFill>
                            <a:schemeClr val="tx1"/>
                          </a:solidFill>
                          <a:latin typeface="Tw Cen MT" pitchFamily="34" charset="0"/>
                        </a:rPr>
                        <a:t>9.</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Blasting &amp; Painting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511</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383</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110</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10009"/>
                  </a:ext>
                </a:extLst>
              </a:tr>
              <a:tr h="143461">
                <a:tc>
                  <a:txBody>
                    <a:bodyPr/>
                    <a:lstStyle/>
                    <a:p>
                      <a:pPr algn="ctr"/>
                      <a:r>
                        <a:rPr lang="en-US" sz="900" dirty="0" smtClean="0">
                          <a:solidFill>
                            <a:schemeClr val="tx1"/>
                          </a:solidFill>
                          <a:latin typeface="Tw Cen MT" pitchFamily="34" charset="0"/>
                        </a:rPr>
                        <a:t>10.</a:t>
                      </a:r>
                      <a:endParaRPr lang="en-MY" sz="900" dirty="0">
                        <a:solidFill>
                          <a:schemeClr val="tx1"/>
                        </a:solidFill>
                        <a:latin typeface="Tw Cen MT" pitchFamily="34" charset="0"/>
                      </a:endParaRPr>
                    </a:p>
                  </a:txBody>
                  <a:tcPr anchor="ctr"/>
                </a:tc>
                <a:tc>
                  <a:txBody>
                    <a:bodyPr/>
                    <a:lstStyle/>
                    <a:p>
                      <a:r>
                        <a:rPr lang="en-US" sz="900" dirty="0" smtClean="0">
                          <a:solidFill>
                            <a:schemeClr val="tx1"/>
                          </a:solidFill>
                          <a:latin typeface="Tw Cen MT" pitchFamily="34" charset="0"/>
                        </a:rPr>
                        <a:t>Non Destructive Testing</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967</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455</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90</a:t>
                      </a:r>
                      <a:endParaRPr lang="en-MY" sz="900" dirty="0">
                        <a:solidFill>
                          <a:schemeClr val="tx1"/>
                        </a:solidFill>
                        <a:latin typeface="Tw Cen MT" pitchFamily="34" charset="0"/>
                      </a:endParaRPr>
                    </a:p>
                  </a:txBody>
                  <a:tcPr/>
                </a:tc>
                <a:tc vMerge="1">
                  <a:txBody>
                    <a:bodyPr/>
                    <a:lstStyle/>
                    <a:p>
                      <a:pPr algn="ctr"/>
                      <a:endParaRPr lang="en-MY" sz="900" dirty="0">
                        <a:solidFill>
                          <a:schemeClr val="tx1"/>
                        </a:solidFill>
                        <a:latin typeface="Tw Cen MT" pitchFamily="34" charset="0"/>
                      </a:endParaRPr>
                    </a:p>
                  </a:txBody>
                  <a:tcPr/>
                </a:tc>
                <a:extLst>
                  <a:ext uri="{0D108BD9-81ED-4DB2-BD59-A6C34878D82A}">
                    <a16:rowId xmlns:a16="http://schemas.microsoft.com/office/drawing/2014/main" val="10010"/>
                  </a:ext>
                </a:extLst>
              </a:tr>
              <a:tr h="143461">
                <a:tc gridSpan="2">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hMerge="1">
                  <a:txBody>
                    <a:bodyPr/>
                    <a:lstStyle/>
                    <a:p>
                      <a:pPr algn="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37,142</a:t>
                      </a: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21,502</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6,934</a:t>
                      </a:r>
                      <a:endParaRPr lang="en-MY" sz="900" b="1" dirty="0">
                        <a:solidFill>
                          <a:schemeClr val="tx1"/>
                        </a:solidFill>
                        <a:latin typeface="Tw Cen MT" pitchFamily="34" charset="0"/>
                      </a:endParaRPr>
                    </a:p>
                  </a:txBody>
                  <a:tcPr anchor="ctr"/>
                </a:tc>
                <a:tc vMerge="1">
                  <a:txBody>
                    <a:bodyPr/>
                    <a:lstStyle/>
                    <a:p>
                      <a:pPr algn="ct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11"/>
                  </a:ext>
                </a:extLst>
              </a:tr>
              <a:tr h="143461">
                <a:tc gridSpan="2">
                  <a:txBody>
                    <a:bodyPr/>
                    <a:lstStyle/>
                    <a:p>
                      <a:pPr algn="r"/>
                      <a:r>
                        <a:rPr lang="en-MY" sz="900" b="1" dirty="0" smtClean="0">
                          <a:solidFill>
                            <a:schemeClr val="tx1"/>
                          </a:solidFill>
                          <a:latin typeface="Tw Cen MT" pitchFamily="34" charset="0"/>
                        </a:rPr>
                        <a:t>Achievement %</a:t>
                      </a:r>
                      <a:endParaRPr lang="en-MY" sz="900" b="1" dirty="0">
                        <a:solidFill>
                          <a:schemeClr val="tx1"/>
                        </a:solidFill>
                        <a:latin typeface="Tw Cen MT" pitchFamily="34" charset="0"/>
                      </a:endParaRPr>
                    </a:p>
                  </a:txBody>
                  <a:tcPr anchor="ctr"/>
                </a:tc>
                <a:tc hMerge="1">
                  <a:txBody>
                    <a:bodyPr/>
                    <a:lstStyle/>
                    <a:p>
                      <a:endParaRPr lang="en-MY"/>
                    </a:p>
                  </a:txBody>
                  <a:tcPr/>
                </a:tc>
                <a:tc>
                  <a:txBody>
                    <a:bodyPr/>
                    <a:lstStyle/>
                    <a:p>
                      <a:pPr algn="ctr"/>
                      <a:r>
                        <a:rPr lang="en-MY" sz="900" b="1" dirty="0" smtClean="0">
                          <a:solidFill>
                            <a:schemeClr val="tx1"/>
                          </a:solidFill>
                          <a:latin typeface="Tw Cen MT" pitchFamily="34" charset="0"/>
                        </a:rPr>
                        <a:t>185%</a:t>
                      </a: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107%</a:t>
                      </a: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35%</a:t>
                      </a:r>
                      <a:endParaRPr lang="en-MY" sz="900" b="1" dirty="0">
                        <a:solidFill>
                          <a:schemeClr val="tx1"/>
                        </a:solidFill>
                        <a:latin typeface="Tw Cen MT" pitchFamily="34" charset="0"/>
                      </a:endParaRPr>
                    </a:p>
                  </a:txBody>
                  <a:tcPr anchor="ctr"/>
                </a:tc>
                <a:tc>
                  <a:txBody>
                    <a:bodyPr/>
                    <a:lstStyle/>
                    <a:p>
                      <a:pPr algn="ct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277928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0" y="2289549"/>
          <a:ext cx="6858000" cy="2009318"/>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384015">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80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625303">
                <a:tc>
                  <a:txBody>
                    <a:bodyPr/>
                    <a:lstStyle/>
                    <a:p>
                      <a:pPr>
                        <a:lnSpc>
                          <a:spcPct val="100000"/>
                        </a:lnSpc>
                      </a:pPr>
                      <a:r>
                        <a:rPr lang="en-US" sz="900" dirty="0" smtClean="0">
                          <a:solidFill>
                            <a:srgbClr val="000000"/>
                          </a:solidFill>
                          <a:latin typeface="Tw Cen MT" pitchFamily="34" charset="0"/>
                        </a:rPr>
                        <a:t>Study to identify source countries for assessment centers completed  and validated</a:t>
                      </a:r>
                    </a:p>
                    <a:p>
                      <a:pPr>
                        <a:lnSpc>
                          <a:spcPct val="100000"/>
                        </a:lnSpc>
                      </a:pPr>
                      <a:endParaRPr lang="en-US"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algn="l" defTabSz="685800" rtl="0" eaLnBrk="1" fontAlgn="auto" latinLnBrk="0" hangingPunct="1">
                        <a:lnSpc>
                          <a:spcPct val="100000"/>
                        </a:lnSpc>
                        <a:spcBef>
                          <a:spcPts val="0"/>
                        </a:spcBef>
                        <a:spcAft>
                          <a:spcPts val="0"/>
                        </a:spcAft>
                        <a:defRPr/>
                      </a:pPr>
                      <a:r>
                        <a:rPr lang="en-US" sz="900" kern="1200" dirty="0" smtClean="0">
                          <a:solidFill>
                            <a:srgbClr val="000000"/>
                          </a:solidFill>
                          <a:latin typeface="Tw Cen MT" pitchFamily="34" charset="0"/>
                          <a:ea typeface="+mn-ea"/>
                          <a:cs typeface="+mn-cs"/>
                        </a:rPr>
                        <a:t>2 Skill Assessment Center in major foreign worker source country audited and registered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2"/>
            <a:ext cx="6857999" cy="5365897"/>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34520"/>
          <a:ext cx="3997843" cy="1322832"/>
        </p:xfrm>
        <a:graphic>
          <a:graphicData uri="http://schemas.openxmlformats.org/drawingml/2006/table">
            <a:tbl>
              <a:tblPr firstRow="1" bandRow="1">
                <a:tableStyleId>{5C22544A-7EE6-4342-B048-85BDC9FD1C3A}</a:tableStyleId>
              </a:tblPr>
              <a:tblGrid>
                <a:gridCol w="3997843">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2</a:t>
                      </a:r>
                      <a:r>
                        <a:rPr lang="en-MY" sz="1000" b="1" dirty="0" smtClean="0">
                          <a:solidFill>
                            <a:srgbClr val="FFFFFF"/>
                          </a:solidFill>
                        </a:rPr>
                        <a:t> </a:t>
                      </a:r>
                      <a:r>
                        <a:rPr lang="en-MY" sz="1000" b="0" kern="1200" dirty="0" smtClean="0">
                          <a:solidFill>
                            <a:schemeClr val="tx1"/>
                          </a:solidFill>
                          <a:latin typeface="Tw Cen MT" panose="020B0602020104020603" pitchFamily="34" charset="0"/>
                          <a:ea typeface="+mn-ea"/>
                          <a:cs typeface="+mn-cs"/>
                        </a:rPr>
                        <a:t>assessment </a:t>
                      </a:r>
                      <a:r>
                        <a:rPr lang="en-MY" sz="1000" b="0" kern="1200" dirty="0" err="1" smtClean="0">
                          <a:solidFill>
                            <a:schemeClr val="tx1"/>
                          </a:solidFill>
                          <a:latin typeface="Tw Cen MT" panose="020B0602020104020603" pitchFamily="34" charset="0"/>
                          <a:ea typeface="+mn-ea"/>
                          <a:cs typeface="+mn-cs"/>
                        </a:rPr>
                        <a:t>centers</a:t>
                      </a:r>
                      <a:r>
                        <a:rPr lang="en-MY" sz="1000" b="0" kern="1200" dirty="0" smtClean="0">
                          <a:solidFill>
                            <a:schemeClr val="tx1"/>
                          </a:solidFill>
                          <a:latin typeface="Tw Cen MT" panose="020B0602020104020603" pitchFamily="34" charset="0"/>
                          <a:ea typeface="+mn-ea"/>
                          <a:cs typeface="+mn-cs"/>
                        </a:rPr>
                        <a:t> in major foreign worker source countries established by Q4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P1b - Strengthen reach, effectiveness and comprehensiveness of training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 y="4536374"/>
            <a:ext cx="6686551" cy="4785926"/>
          </a:xfrm>
          <a:prstGeom prst="rect">
            <a:avLst/>
          </a:prstGeom>
          <a:noFill/>
        </p:spPr>
        <p:txBody>
          <a:bodyPr wrap="square" rtlCol="0">
            <a:spAutoFit/>
          </a:bodyPr>
          <a:lstStyle/>
          <a:p>
            <a:r>
              <a:rPr lang="en-US" sz="1000" dirty="0">
                <a:latin typeface="Tw Cen MT" panose="020B0602020104020603" pitchFamily="34" charset="0"/>
              </a:rPr>
              <a:t>This KPI is under the purview of IWG8</a:t>
            </a:r>
            <a:endParaRPr lang="en-US" sz="1000" b="1" dirty="0">
              <a:latin typeface="Tw Cen MT" panose="020B0602020104020603" pitchFamily="34" charset="0"/>
            </a:endParaRPr>
          </a:p>
          <a:p>
            <a:endParaRPr lang="en-MY" sz="500" dirty="0" smtClean="0">
              <a:latin typeface="Tw Cen MT" panose="020B0602020104020603" pitchFamily="34" charset="0"/>
            </a:endParaRPr>
          </a:p>
          <a:p>
            <a:pPr algn="just"/>
            <a:r>
              <a:rPr lang="en-MY" sz="1000" dirty="0" smtClean="0">
                <a:latin typeface="Tw Cen MT" panose="020B0602020104020603" pitchFamily="34" charset="0"/>
              </a:rPr>
              <a:t>Many foreign countries have recognised CIDB’s credibility in assessing and accrediting construction workers assessment centres. </a:t>
            </a:r>
            <a:r>
              <a:rPr lang="en-MY" sz="1000" dirty="0">
                <a:latin typeface="Tw Cen MT" panose="020B0602020104020603" pitchFamily="34" charset="0"/>
              </a:rPr>
              <a:t>CIDB’s accreditation is seen as an added value in recognising the assessment centres </a:t>
            </a:r>
            <a:r>
              <a:rPr lang="en-MY" sz="1000" dirty="0" smtClean="0">
                <a:latin typeface="Tw Cen MT" panose="020B0602020104020603" pitchFamily="34" charset="0"/>
              </a:rPr>
              <a:t>overseas. Hence, </a:t>
            </a:r>
            <a:r>
              <a:rPr lang="en-US" sz="1000" dirty="0" smtClean="0">
                <a:latin typeface="Tw Cen MT" panose="020B0602020104020603" pitchFamily="34" charset="0"/>
              </a:rPr>
              <a:t>many </a:t>
            </a:r>
            <a:r>
              <a:rPr lang="en-US" sz="1000" dirty="0">
                <a:latin typeface="Tw Cen MT" panose="020B0602020104020603" pitchFamily="34" charset="0"/>
              </a:rPr>
              <a:t>requests </a:t>
            </a:r>
            <a:r>
              <a:rPr lang="en-US" sz="1000" dirty="0" smtClean="0">
                <a:latin typeface="Tw Cen MT" panose="020B0602020104020603" pitchFamily="34" charset="0"/>
              </a:rPr>
              <a:t>have been received from </a:t>
            </a:r>
            <a:r>
              <a:rPr lang="en-MY" sz="1000" dirty="0">
                <a:latin typeface="Tw Cen MT" panose="020B0602020104020603" pitchFamily="34" charset="0"/>
              </a:rPr>
              <a:t>major foreign worker source countries </a:t>
            </a:r>
            <a:r>
              <a:rPr lang="en-MY" sz="1000" dirty="0" smtClean="0">
                <a:latin typeface="Tw Cen MT" panose="020B0602020104020603" pitchFamily="34" charset="0"/>
              </a:rPr>
              <a:t>for CIDB to </a:t>
            </a:r>
            <a:r>
              <a:rPr lang="en-MY" sz="1000" dirty="0">
                <a:latin typeface="Tw Cen MT" panose="020B0602020104020603" pitchFamily="34" charset="0"/>
              </a:rPr>
              <a:t>accredit their </a:t>
            </a:r>
            <a:r>
              <a:rPr lang="en-MY" sz="1000" dirty="0" smtClean="0">
                <a:latin typeface="Tw Cen MT" panose="020B0602020104020603" pitchFamily="34" charset="0"/>
              </a:rPr>
              <a:t>respective assessment centres.</a:t>
            </a:r>
          </a:p>
          <a:p>
            <a:endParaRPr lang="en-US" sz="1000" dirty="0" smtClean="0">
              <a:latin typeface="Tw Cen MT" panose="020B0602020104020603" pitchFamily="34" charset="0"/>
            </a:endParaRPr>
          </a:p>
          <a:p>
            <a:r>
              <a:rPr lang="en-US" sz="1000" b="1" dirty="0">
                <a:latin typeface="Tw Cen MT" panose="020B0602020104020603" pitchFamily="34" charset="0"/>
              </a:rPr>
              <a:t>Skill Competency Assessment </a:t>
            </a:r>
            <a:r>
              <a:rPr lang="en-US" sz="1000" b="1" dirty="0" err="1">
                <a:latin typeface="Tw Cen MT" panose="020B0602020104020603" pitchFamily="34" charset="0"/>
              </a:rPr>
              <a:t>Centres</a:t>
            </a:r>
            <a:r>
              <a:rPr lang="en-US" sz="1000" b="1" dirty="0">
                <a:latin typeface="Tw Cen MT" panose="020B0602020104020603" pitchFamily="34" charset="0"/>
              </a:rPr>
              <a:t> </a:t>
            </a:r>
            <a:r>
              <a:rPr lang="en-US" sz="1000" b="1" dirty="0" smtClean="0">
                <a:latin typeface="Tw Cen MT" panose="020B0602020104020603" pitchFamily="34" charset="0"/>
              </a:rPr>
              <a:t>Accredited In Foreign Worker </a:t>
            </a:r>
            <a:r>
              <a:rPr lang="en-US" sz="1000" b="1" dirty="0">
                <a:latin typeface="Tw Cen MT" panose="020B0602020104020603" pitchFamily="34" charset="0"/>
              </a:rPr>
              <a:t>Source </a:t>
            </a:r>
            <a:r>
              <a:rPr lang="en-US" sz="1000" b="1" dirty="0" smtClean="0">
                <a:latin typeface="Tw Cen MT" panose="020B0602020104020603" pitchFamily="34" charset="0"/>
              </a:rPr>
              <a:t>Countries</a:t>
            </a:r>
          </a:p>
          <a:p>
            <a:endParaRPr lang="en-US" sz="1000" b="1"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pPr algn="just"/>
            <a:r>
              <a:rPr lang="en-US" sz="1000" dirty="0" smtClean="0">
                <a:latin typeface="Tw Cen MT" panose="020B0602020104020603" pitchFamily="34" charset="0"/>
              </a:rPr>
              <a:t>The targeted numbers of assessment centers </a:t>
            </a:r>
            <a:r>
              <a:rPr lang="en-US" sz="1000" dirty="0">
                <a:latin typeface="Tw Cen MT" pitchFamily="34" charset="0"/>
              </a:rPr>
              <a:t>in major foreign worker source </a:t>
            </a:r>
            <a:r>
              <a:rPr lang="en-US" sz="1000" dirty="0" smtClean="0">
                <a:latin typeface="Tw Cen MT" pitchFamily="34" charset="0"/>
              </a:rPr>
              <a:t>countries to be </a:t>
            </a:r>
            <a:r>
              <a:rPr lang="en-US" sz="1000" dirty="0">
                <a:latin typeface="Tw Cen MT" pitchFamily="34" charset="0"/>
              </a:rPr>
              <a:t>audited and </a:t>
            </a:r>
            <a:r>
              <a:rPr lang="en-US" sz="1000" dirty="0" smtClean="0">
                <a:latin typeface="Tw Cen MT" pitchFamily="34" charset="0"/>
              </a:rPr>
              <a:t>registered have been achieved. However CIDB will continue to accredit </a:t>
            </a:r>
            <a:r>
              <a:rPr lang="en-US" sz="1000" dirty="0">
                <a:latin typeface="Tw Cen MT" pitchFamily="34" charset="0"/>
              </a:rPr>
              <a:t>assessment </a:t>
            </a:r>
            <a:r>
              <a:rPr lang="en-US" sz="1000" dirty="0" smtClean="0">
                <a:latin typeface="Tw Cen MT" pitchFamily="34" charset="0"/>
              </a:rPr>
              <a:t>centers </a:t>
            </a:r>
            <a:r>
              <a:rPr lang="en-US" sz="1000" dirty="0">
                <a:latin typeface="Tw Cen MT" pitchFamily="34" charset="0"/>
              </a:rPr>
              <a:t>worker source countries </a:t>
            </a:r>
            <a:r>
              <a:rPr lang="en-US" sz="1000" dirty="0" smtClean="0">
                <a:latin typeface="Tw Cen MT" pitchFamily="34" charset="0"/>
              </a:rPr>
              <a:t>from time to time as requested.</a:t>
            </a:r>
          </a:p>
          <a:p>
            <a:endParaRPr lang="en-US" sz="1000" dirty="0">
              <a:latin typeface="Tw Cen MT" pitchFamily="34" charset="0"/>
            </a:endParaRPr>
          </a:p>
          <a:p>
            <a:r>
              <a:rPr lang="en-US" sz="1000" dirty="0" smtClean="0">
                <a:latin typeface="Tw Cen MT" pitchFamily="34" charset="0"/>
              </a:rPr>
              <a:t>This KPI is 100% completed.</a:t>
            </a:r>
            <a:endParaRPr lang="en-US" sz="1000" dirty="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P1-054</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2070504"/>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797116150"/>
              </p:ext>
            </p:extLst>
          </p:nvPr>
        </p:nvGraphicFramePr>
        <p:xfrm>
          <a:off x="266700" y="5721374"/>
          <a:ext cx="6334125" cy="2545060"/>
        </p:xfrm>
        <a:graphic>
          <a:graphicData uri="http://schemas.openxmlformats.org/drawingml/2006/table">
            <a:tbl>
              <a:tblPr firstRow="1" bandRow="1">
                <a:tableStyleId>{5940675A-B579-460E-94D1-54222C63F5DA}</a:tableStyleId>
              </a:tblPr>
              <a:tblGrid>
                <a:gridCol w="456357">
                  <a:extLst>
                    <a:ext uri="{9D8B030D-6E8A-4147-A177-3AD203B41FA5}">
                      <a16:colId xmlns:a16="http://schemas.microsoft.com/office/drawing/2014/main" val="20000"/>
                    </a:ext>
                  </a:extLst>
                </a:gridCol>
                <a:gridCol w="3934250">
                  <a:extLst>
                    <a:ext uri="{9D8B030D-6E8A-4147-A177-3AD203B41FA5}">
                      <a16:colId xmlns:a16="http://schemas.microsoft.com/office/drawing/2014/main" val="116348213"/>
                    </a:ext>
                  </a:extLst>
                </a:gridCol>
                <a:gridCol w="1009514">
                  <a:extLst>
                    <a:ext uri="{9D8B030D-6E8A-4147-A177-3AD203B41FA5}">
                      <a16:colId xmlns:a16="http://schemas.microsoft.com/office/drawing/2014/main" val="4144450284"/>
                    </a:ext>
                  </a:extLst>
                </a:gridCol>
                <a:gridCol w="934004">
                  <a:extLst>
                    <a:ext uri="{9D8B030D-6E8A-4147-A177-3AD203B41FA5}">
                      <a16:colId xmlns:a16="http://schemas.microsoft.com/office/drawing/2014/main" val="6907037"/>
                    </a:ext>
                  </a:extLst>
                </a:gridCol>
              </a:tblGrid>
              <a:tr h="259060">
                <a:tc>
                  <a:txBody>
                    <a:bodyPr/>
                    <a:lstStyle/>
                    <a:p>
                      <a:pPr algn="ctr"/>
                      <a:r>
                        <a:rPr lang="en-US" sz="900" b="1" dirty="0" smtClean="0">
                          <a:latin typeface="Tw Cen MT" pitchFamily="34" charset="0"/>
                        </a:rPr>
                        <a:t>NO</a:t>
                      </a:r>
                      <a:endParaRPr lang="en-MY" sz="900" b="1" dirty="0">
                        <a:latin typeface="Tw Cen MT" pitchFamily="34" charset="0"/>
                      </a:endParaRPr>
                    </a:p>
                  </a:txBody>
                  <a:tcPr anchor="ctr">
                    <a:solidFill>
                      <a:schemeClr val="bg1">
                        <a:lumMod val="85000"/>
                      </a:schemeClr>
                    </a:solidFill>
                  </a:tcPr>
                </a:tc>
                <a:tc>
                  <a:txBody>
                    <a:bodyPr/>
                    <a:lstStyle/>
                    <a:p>
                      <a:pPr algn="ctr"/>
                      <a:r>
                        <a:rPr lang="en-US" sz="900" b="1" dirty="0" smtClean="0">
                          <a:latin typeface="Tw Cen MT" pitchFamily="34" charset="0"/>
                        </a:rPr>
                        <a:t>SOURCE</a:t>
                      </a:r>
                      <a:r>
                        <a:rPr lang="en-US" sz="900" b="1" baseline="0" dirty="0" smtClean="0">
                          <a:latin typeface="Tw Cen MT" pitchFamily="34" charset="0"/>
                        </a:rPr>
                        <a:t> COUNTRIES</a:t>
                      </a:r>
                      <a:endParaRPr lang="en-MY" sz="900" b="1" dirty="0">
                        <a:latin typeface="Tw Cen MT" pitchFamily="34" charset="0"/>
                      </a:endParaRPr>
                    </a:p>
                  </a:txBody>
                  <a:tcPr anchor="ctr">
                    <a:solidFill>
                      <a:schemeClr val="bg1">
                        <a:lumMod val="85000"/>
                      </a:schemeClr>
                    </a:solidFill>
                  </a:tcPr>
                </a:tc>
                <a:tc>
                  <a:txBody>
                    <a:bodyPr/>
                    <a:lstStyle/>
                    <a:p>
                      <a:pPr algn="ctr"/>
                      <a:r>
                        <a:rPr lang="en-US" sz="900" b="1" dirty="0" smtClean="0">
                          <a:latin typeface="Tw Cen MT" pitchFamily="34" charset="0"/>
                        </a:rPr>
                        <a:t>2016</a:t>
                      </a:r>
                      <a:endParaRPr lang="en-MY" sz="900" b="1" dirty="0">
                        <a:latin typeface="Tw Cen MT" pitchFamily="34" charset="0"/>
                      </a:endParaRPr>
                    </a:p>
                  </a:txBody>
                  <a:tcPr anchor="ctr">
                    <a:solidFill>
                      <a:schemeClr val="bg1">
                        <a:lumMod val="85000"/>
                      </a:schemeClr>
                    </a:solidFill>
                  </a:tcPr>
                </a:tc>
                <a:tc>
                  <a:txBody>
                    <a:bodyPr/>
                    <a:lstStyle/>
                    <a:p>
                      <a:pPr algn="ctr"/>
                      <a:r>
                        <a:rPr lang="en-US" sz="900" b="1" dirty="0" smtClean="0">
                          <a:latin typeface="Tw Cen MT" pitchFamily="34" charset="0"/>
                        </a:rPr>
                        <a:t>2017</a:t>
                      </a:r>
                      <a:endParaRPr lang="en-MY" sz="900" b="1" dirty="0">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227229">
                <a:tc>
                  <a:txBody>
                    <a:bodyPr/>
                    <a:lstStyle/>
                    <a:p>
                      <a:pPr algn="ctr"/>
                      <a:r>
                        <a:rPr lang="en-US" sz="900" dirty="0" smtClean="0">
                          <a:latin typeface="Tw Cen MT" pitchFamily="34" charset="0"/>
                        </a:rPr>
                        <a:t>1.</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Bangladesh</a:t>
                      </a:r>
                      <a:endParaRPr lang="en-MY" sz="900" dirty="0">
                        <a:latin typeface="Tw Cen MT" pitchFamily="34" charset="0"/>
                      </a:endParaRPr>
                    </a:p>
                  </a:txBody>
                  <a:tcPr/>
                </a:tc>
                <a:tc>
                  <a:txBody>
                    <a:bodyPr/>
                    <a:lstStyle/>
                    <a:p>
                      <a:pPr algn="ctr"/>
                      <a:r>
                        <a:rPr lang="en-US" sz="900" dirty="0" smtClean="0">
                          <a:latin typeface="Tw Cen MT" pitchFamily="34" charset="0"/>
                        </a:rPr>
                        <a:t>10</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4191234108"/>
                  </a:ext>
                </a:extLst>
              </a:tr>
              <a:tr h="227229">
                <a:tc>
                  <a:txBody>
                    <a:bodyPr/>
                    <a:lstStyle/>
                    <a:p>
                      <a:pPr algn="ctr"/>
                      <a:r>
                        <a:rPr lang="en-US" sz="900" dirty="0" smtClean="0">
                          <a:latin typeface="Tw Cen MT" pitchFamily="34" charset="0"/>
                        </a:rPr>
                        <a:t>2.</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India</a:t>
                      </a:r>
                      <a:endParaRPr lang="en-MY" sz="900" dirty="0">
                        <a:latin typeface="Tw Cen MT" pitchFamily="34" charset="0"/>
                      </a:endParaRPr>
                    </a:p>
                  </a:txBody>
                  <a:tcPr/>
                </a:tc>
                <a:tc>
                  <a:txBody>
                    <a:bodyPr/>
                    <a:lstStyle/>
                    <a:p>
                      <a:pPr algn="ctr"/>
                      <a:r>
                        <a:rPr lang="en-US" sz="900" dirty="0" smtClean="0">
                          <a:latin typeface="Tw Cen MT" pitchFamily="34" charset="0"/>
                        </a:rPr>
                        <a:t>9</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1189555230"/>
                  </a:ext>
                </a:extLst>
              </a:tr>
              <a:tr h="227229">
                <a:tc>
                  <a:txBody>
                    <a:bodyPr/>
                    <a:lstStyle/>
                    <a:p>
                      <a:pPr algn="ctr"/>
                      <a:r>
                        <a:rPr lang="en-US" sz="900" dirty="0" smtClean="0">
                          <a:latin typeface="Tw Cen MT" pitchFamily="34" charset="0"/>
                        </a:rPr>
                        <a:t>3.</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Indonesia</a:t>
                      </a:r>
                      <a:endParaRPr lang="en-MY" sz="900" dirty="0">
                        <a:latin typeface="Tw Cen MT" pitchFamily="34" charset="0"/>
                      </a:endParaRPr>
                    </a:p>
                  </a:txBody>
                  <a:tcPr/>
                </a:tc>
                <a:tc>
                  <a:txBody>
                    <a:bodyPr/>
                    <a:lstStyle/>
                    <a:p>
                      <a:pPr algn="ctr"/>
                      <a:r>
                        <a:rPr lang="en-US" sz="900" dirty="0" smtClean="0">
                          <a:latin typeface="Tw Cen MT" pitchFamily="34" charset="0"/>
                        </a:rPr>
                        <a:t>3</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4235690344"/>
                  </a:ext>
                </a:extLst>
              </a:tr>
              <a:tr h="227229">
                <a:tc>
                  <a:txBody>
                    <a:bodyPr/>
                    <a:lstStyle/>
                    <a:p>
                      <a:pPr algn="ctr"/>
                      <a:r>
                        <a:rPr lang="en-US" sz="900" dirty="0" smtClean="0">
                          <a:latin typeface="Tw Cen MT" pitchFamily="34" charset="0"/>
                        </a:rPr>
                        <a:t>4.</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China</a:t>
                      </a:r>
                      <a:endParaRPr lang="en-MY" sz="900" dirty="0">
                        <a:latin typeface="Tw Cen MT" pitchFamily="34" charset="0"/>
                      </a:endParaRPr>
                    </a:p>
                  </a:txBody>
                  <a:tcPr/>
                </a:tc>
                <a:tc>
                  <a:txBody>
                    <a:bodyPr/>
                    <a:lstStyle/>
                    <a:p>
                      <a:pPr algn="ctr"/>
                      <a:r>
                        <a:rPr lang="en-US" sz="900" dirty="0" smtClean="0">
                          <a:latin typeface="Tw Cen MT" pitchFamily="34" charset="0"/>
                        </a:rPr>
                        <a:t>3</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10004"/>
                  </a:ext>
                </a:extLst>
              </a:tr>
              <a:tr h="227229">
                <a:tc>
                  <a:txBody>
                    <a:bodyPr/>
                    <a:lstStyle/>
                    <a:p>
                      <a:pPr algn="ctr"/>
                      <a:r>
                        <a:rPr lang="en-US" sz="900" dirty="0" smtClean="0">
                          <a:latin typeface="Tw Cen MT" pitchFamily="34" charset="0"/>
                        </a:rPr>
                        <a:t>5.</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Vietnam</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tc>
                  <a:txBody>
                    <a:bodyPr/>
                    <a:lstStyle/>
                    <a:p>
                      <a:pPr algn="ctr"/>
                      <a:r>
                        <a:rPr lang="en-US" sz="900" dirty="0" smtClean="0">
                          <a:latin typeface="Tw Cen MT" pitchFamily="34" charset="0"/>
                        </a:rPr>
                        <a:t>2</a:t>
                      </a:r>
                      <a:endParaRPr lang="en-MY" sz="900" dirty="0">
                        <a:latin typeface="Tw Cen MT" pitchFamily="34" charset="0"/>
                      </a:endParaRPr>
                    </a:p>
                  </a:txBody>
                  <a:tcPr/>
                </a:tc>
                <a:extLst>
                  <a:ext uri="{0D108BD9-81ED-4DB2-BD59-A6C34878D82A}">
                    <a16:rowId xmlns:a16="http://schemas.microsoft.com/office/drawing/2014/main" val="10005"/>
                  </a:ext>
                </a:extLst>
              </a:tr>
              <a:tr h="227229">
                <a:tc>
                  <a:txBody>
                    <a:bodyPr/>
                    <a:lstStyle/>
                    <a:p>
                      <a:pPr algn="ctr"/>
                      <a:r>
                        <a:rPr lang="en-US" sz="900" dirty="0" smtClean="0">
                          <a:latin typeface="Tw Cen MT" pitchFamily="34" charset="0"/>
                        </a:rPr>
                        <a:t>6.</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Thailand</a:t>
                      </a:r>
                      <a:endParaRPr lang="en-MY" sz="900" dirty="0">
                        <a:latin typeface="Tw Cen MT" pitchFamily="34" charset="0"/>
                      </a:endParaRPr>
                    </a:p>
                  </a:txBody>
                  <a:tcPr/>
                </a:tc>
                <a:tc>
                  <a:txBody>
                    <a:bodyPr/>
                    <a:lstStyle/>
                    <a:p>
                      <a:pPr algn="ctr"/>
                      <a:r>
                        <a:rPr lang="en-US" sz="900" dirty="0" smtClean="0">
                          <a:latin typeface="Tw Cen MT" pitchFamily="34" charset="0"/>
                        </a:rPr>
                        <a:t>1</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10006"/>
                  </a:ext>
                </a:extLst>
              </a:tr>
              <a:tr h="227229">
                <a:tc>
                  <a:txBody>
                    <a:bodyPr/>
                    <a:lstStyle/>
                    <a:p>
                      <a:pPr algn="ctr"/>
                      <a:r>
                        <a:rPr lang="en-US" sz="900" dirty="0" smtClean="0">
                          <a:latin typeface="Tw Cen MT" pitchFamily="34" charset="0"/>
                        </a:rPr>
                        <a:t>7.</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Myanmar</a:t>
                      </a:r>
                      <a:endParaRPr lang="en-MY" sz="900" dirty="0">
                        <a:latin typeface="Tw Cen MT" pitchFamily="34" charset="0"/>
                      </a:endParaRPr>
                    </a:p>
                  </a:txBody>
                  <a:tcPr/>
                </a:tc>
                <a:tc>
                  <a:txBody>
                    <a:bodyPr/>
                    <a:lstStyle/>
                    <a:p>
                      <a:pPr algn="ctr"/>
                      <a:r>
                        <a:rPr lang="en-US" sz="900" dirty="0" smtClean="0">
                          <a:latin typeface="Tw Cen MT" pitchFamily="34" charset="0"/>
                        </a:rPr>
                        <a:t>1</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10007"/>
                  </a:ext>
                </a:extLst>
              </a:tr>
              <a:tr h="227229">
                <a:tc>
                  <a:txBody>
                    <a:bodyPr/>
                    <a:lstStyle/>
                    <a:p>
                      <a:pPr algn="ctr"/>
                      <a:r>
                        <a:rPr lang="en-US" sz="900" dirty="0" smtClean="0">
                          <a:latin typeface="Tw Cen MT" pitchFamily="34" charset="0"/>
                        </a:rPr>
                        <a:t>8.</a:t>
                      </a:r>
                      <a:endParaRPr lang="en-MY" sz="900" dirty="0">
                        <a:latin typeface="Tw Cen MT" pitchFamily="34" charset="0"/>
                      </a:endParaRPr>
                    </a:p>
                  </a:txBody>
                  <a:tcPr anchor="ctr"/>
                </a:tc>
                <a:tc>
                  <a:txBody>
                    <a:bodyPr/>
                    <a:lstStyle/>
                    <a:p>
                      <a:pPr marL="0" indent="0">
                        <a:buFont typeface="+mj-lt"/>
                        <a:buNone/>
                      </a:pPr>
                      <a:r>
                        <a:rPr lang="en-US" sz="900" dirty="0" smtClean="0">
                          <a:latin typeface="Tw Cen MT" pitchFamily="34" charset="0"/>
                        </a:rPr>
                        <a:t>Pakistan</a:t>
                      </a:r>
                      <a:endParaRPr lang="en-MY" sz="900" dirty="0">
                        <a:latin typeface="Tw Cen MT" pitchFamily="34" charset="0"/>
                      </a:endParaRPr>
                    </a:p>
                  </a:txBody>
                  <a:tcPr/>
                </a:tc>
                <a:tc>
                  <a:txBody>
                    <a:bodyPr/>
                    <a:lstStyle/>
                    <a:p>
                      <a:pPr algn="ctr"/>
                      <a:r>
                        <a:rPr lang="en-US" sz="900" dirty="0" smtClean="0">
                          <a:latin typeface="Tw Cen MT" pitchFamily="34" charset="0"/>
                        </a:rPr>
                        <a:t>1</a:t>
                      </a:r>
                      <a:endParaRPr lang="en-MY" sz="900" dirty="0">
                        <a:latin typeface="Tw Cen MT" pitchFamily="34" charset="0"/>
                      </a:endParaRPr>
                    </a:p>
                  </a:txBody>
                  <a:tcPr/>
                </a:tc>
                <a:tc>
                  <a:txBody>
                    <a:bodyPr/>
                    <a:lstStyle/>
                    <a:p>
                      <a:pPr algn="ctr"/>
                      <a:r>
                        <a:rPr lang="en-US" sz="900" dirty="0" smtClean="0">
                          <a:latin typeface="Tw Cen MT" pitchFamily="34" charset="0"/>
                        </a:rPr>
                        <a:t>0</a:t>
                      </a:r>
                      <a:endParaRPr lang="en-MY" sz="900" dirty="0">
                        <a:latin typeface="Tw Cen MT" pitchFamily="34" charset="0"/>
                      </a:endParaRPr>
                    </a:p>
                  </a:txBody>
                  <a:tcPr/>
                </a:tc>
                <a:extLst>
                  <a:ext uri="{0D108BD9-81ED-4DB2-BD59-A6C34878D82A}">
                    <a16:rowId xmlns:a16="http://schemas.microsoft.com/office/drawing/2014/main" val="10008"/>
                  </a:ext>
                </a:extLst>
              </a:tr>
              <a:tr h="227229">
                <a:tc>
                  <a:txBody>
                    <a:bodyPr/>
                    <a:lstStyle/>
                    <a:p>
                      <a:pPr algn="r"/>
                      <a:endParaRPr lang="en-MY" sz="900" b="1" dirty="0">
                        <a:latin typeface="Tw Cen MT" pitchFamily="34" charset="0"/>
                      </a:endParaRPr>
                    </a:p>
                  </a:txBody>
                  <a:tcPr/>
                </a:tc>
                <a:tc>
                  <a:txBody>
                    <a:bodyPr/>
                    <a:lstStyle/>
                    <a:p>
                      <a:pPr algn="r"/>
                      <a:r>
                        <a:rPr lang="en-US" sz="900" b="1" dirty="0" smtClean="0">
                          <a:latin typeface="Tw Cen MT" pitchFamily="34" charset="0"/>
                        </a:rPr>
                        <a:t>SUB-TOTAL</a:t>
                      </a:r>
                      <a:endParaRPr lang="en-MY" sz="900" b="1" dirty="0">
                        <a:latin typeface="Tw Cen MT" pitchFamily="34" charset="0"/>
                      </a:endParaRPr>
                    </a:p>
                  </a:txBody>
                  <a:tcPr/>
                </a:tc>
                <a:tc>
                  <a:txBody>
                    <a:bodyPr/>
                    <a:lstStyle/>
                    <a:p>
                      <a:pPr algn="ctr"/>
                      <a:r>
                        <a:rPr lang="en-US" sz="900" b="1" dirty="0" smtClean="0">
                          <a:latin typeface="Tw Cen MT" pitchFamily="34" charset="0"/>
                        </a:rPr>
                        <a:t>28</a:t>
                      </a:r>
                      <a:endParaRPr lang="en-MY" sz="900" b="1" dirty="0">
                        <a:latin typeface="Tw Cen MT" pitchFamily="34" charset="0"/>
                      </a:endParaRPr>
                    </a:p>
                  </a:txBody>
                  <a:tcPr/>
                </a:tc>
                <a:tc>
                  <a:txBody>
                    <a:bodyPr/>
                    <a:lstStyle/>
                    <a:p>
                      <a:pPr algn="ctr"/>
                      <a:r>
                        <a:rPr lang="en-US" sz="900" b="1" dirty="0" smtClean="0">
                          <a:latin typeface="Tw Cen MT" pitchFamily="34" charset="0"/>
                        </a:rPr>
                        <a:t>2</a:t>
                      </a:r>
                      <a:endParaRPr lang="en-MY" sz="900" b="1" dirty="0">
                        <a:latin typeface="Tw Cen MT" pitchFamily="34" charset="0"/>
                      </a:endParaRPr>
                    </a:p>
                  </a:txBody>
                  <a:tcPr/>
                </a:tc>
                <a:extLst>
                  <a:ext uri="{0D108BD9-81ED-4DB2-BD59-A6C34878D82A}">
                    <a16:rowId xmlns:a16="http://schemas.microsoft.com/office/drawing/2014/main" val="10009"/>
                  </a:ext>
                </a:extLst>
              </a:tr>
              <a:tr h="227229">
                <a:tc>
                  <a:txBody>
                    <a:bodyPr/>
                    <a:lstStyle/>
                    <a:p>
                      <a:pPr algn="r"/>
                      <a:endParaRPr lang="en-MY" sz="900" b="1" dirty="0">
                        <a:latin typeface="Tw Cen MT" pitchFamily="34" charset="0"/>
                      </a:endParaRPr>
                    </a:p>
                  </a:txBody>
                  <a:tcPr/>
                </a:tc>
                <a:tc>
                  <a:txBody>
                    <a:bodyPr/>
                    <a:lstStyle/>
                    <a:p>
                      <a:pPr algn="r"/>
                      <a:r>
                        <a:rPr lang="en-US" sz="900" b="1" dirty="0" smtClean="0">
                          <a:latin typeface="Tw Cen MT" pitchFamily="34" charset="0"/>
                        </a:rPr>
                        <a:t>TOTAL</a:t>
                      </a:r>
                      <a:endParaRPr lang="en-MY" sz="900" b="1" dirty="0">
                        <a:latin typeface="Tw Cen MT" pitchFamily="34" charset="0"/>
                      </a:endParaRPr>
                    </a:p>
                  </a:txBody>
                  <a:tcPr/>
                </a:tc>
                <a:tc gridSpan="2">
                  <a:txBody>
                    <a:bodyPr/>
                    <a:lstStyle/>
                    <a:p>
                      <a:pPr algn="ctr"/>
                      <a:r>
                        <a:rPr lang="en-US" sz="900" b="1" dirty="0" smtClean="0">
                          <a:latin typeface="Tw Cen MT" pitchFamily="34" charset="0"/>
                        </a:rPr>
                        <a:t>30</a:t>
                      </a:r>
                      <a:endParaRPr lang="en-MY" sz="900" b="1" dirty="0">
                        <a:latin typeface="Tw Cen MT" pitchFamily="34" charset="0"/>
                      </a:endParaRPr>
                    </a:p>
                  </a:txBody>
                  <a:tcPr/>
                </a:tc>
                <a:tc hMerge="1">
                  <a:txBody>
                    <a:bodyPr/>
                    <a:lstStyle/>
                    <a:p>
                      <a:pPr algn="ctr"/>
                      <a:endParaRPr lang="en-MY" sz="900" b="1" dirty="0">
                        <a:latin typeface="Tw Cen MT" pitchFamily="34" charset="0"/>
                      </a:endParaRPr>
                    </a:p>
                  </a:txBody>
                  <a:tcPr/>
                </a:tc>
                <a:extLst>
                  <a:ext uri="{0D108BD9-81ED-4DB2-BD59-A6C34878D82A}">
                    <a16:rowId xmlns:a16="http://schemas.microsoft.com/office/drawing/2014/main" val="906659008"/>
                  </a:ext>
                </a:extLst>
              </a:tr>
            </a:tbl>
          </a:graphicData>
        </a:graphic>
      </p:graphicFrame>
    </p:spTree>
    <p:extLst>
      <p:ext uri="{BB962C8B-B14F-4D97-AF65-F5344CB8AC3E}">
        <p14:creationId xmlns:p14="http://schemas.microsoft.com/office/powerpoint/2010/main" val="12119310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0" y="2253924"/>
          <a:ext cx="6858000" cy="2329952"/>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04361">
                <a:tc>
                  <a:txBody>
                    <a:bodyPr/>
                    <a:lstStyle/>
                    <a:p>
                      <a:pPr algn="ctr"/>
                      <a:r>
                        <a:rPr lang="ms-MY" sz="900" dirty="0" smtClean="0">
                          <a:solidFill>
                            <a:schemeClr val="bg1"/>
                          </a:solidFill>
                          <a:latin typeface="Tw Cen MT" panose="020B0602020104020603" pitchFamily="34" charset="0"/>
                        </a:rPr>
                        <a:t>2016</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925591">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50 documents of Competency Standards, Training Modules and Assessment Questions to be developed/reviewed.</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50 </a:t>
                      </a:r>
                      <a:r>
                        <a:rPr lang="en-US" sz="900" dirty="0" err="1" smtClean="0">
                          <a:solidFill>
                            <a:srgbClr val="000000"/>
                          </a:solidFill>
                          <a:latin typeface="Tw Cen MT" pitchFamily="34" charset="0"/>
                        </a:rPr>
                        <a:t>Nos</a:t>
                      </a:r>
                      <a:r>
                        <a:rPr lang="en-US" sz="900" dirty="0" smtClean="0">
                          <a:solidFill>
                            <a:srgbClr val="000000"/>
                          </a:solidFill>
                          <a:latin typeface="Tw Cen MT" pitchFamily="34" charset="0"/>
                        </a:rPr>
                        <a:t> of skill trainers/assessors undergo Train the Trainer/Assessors programs.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50 documents of Competency Standards, Training Modules and Assessment Questions to be developed/reviewed.</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50 </a:t>
                      </a:r>
                      <a:r>
                        <a:rPr lang="en-US" sz="900" dirty="0" err="1" smtClean="0">
                          <a:solidFill>
                            <a:srgbClr val="000000"/>
                          </a:solidFill>
                          <a:latin typeface="Tw Cen MT" pitchFamily="34" charset="0"/>
                        </a:rPr>
                        <a:t>Nos</a:t>
                      </a:r>
                      <a:r>
                        <a:rPr lang="en-US" sz="900" dirty="0" smtClean="0">
                          <a:solidFill>
                            <a:srgbClr val="000000"/>
                          </a:solidFill>
                          <a:latin typeface="Tw Cen MT" pitchFamily="34" charset="0"/>
                        </a:rPr>
                        <a:t> of skill trainers/assessors undergo Train the Trainer/Assessors programs.</a:t>
                      </a:r>
                    </a:p>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50 documents of Competency Standards, Training Modules and Assessment Questions to be developed/reviewed.</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50 </a:t>
                      </a:r>
                      <a:r>
                        <a:rPr lang="en-US" sz="900" dirty="0" err="1" smtClean="0">
                          <a:solidFill>
                            <a:srgbClr val="000000"/>
                          </a:solidFill>
                          <a:latin typeface="Tw Cen MT" pitchFamily="34" charset="0"/>
                        </a:rPr>
                        <a:t>Nos</a:t>
                      </a:r>
                      <a:r>
                        <a:rPr lang="en-US" sz="900" dirty="0" smtClean="0">
                          <a:solidFill>
                            <a:srgbClr val="000000"/>
                          </a:solidFill>
                          <a:latin typeface="Tw Cen MT" pitchFamily="34" charset="0"/>
                        </a:rPr>
                        <a:t> of skill trainers/assessors undergo Train the Trainer/Assessors programs.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50 documents of Competency Standards, Training Modules and Assessment Questions to be developed/reviewed.</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50 </a:t>
                      </a:r>
                      <a:r>
                        <a:rPr lang="en-US" sz="900" dirty="0" err="1" smtClean="0">
                          <a:solidFill>
                            <a:srgbClr val="000000"/>
                          </a:solidFill>
                          <a:latin typeface="Tw Cen MT" pitchFamily="34" charset="0"/>
                        </a:rPr>
                        <a:t>Nos</a:t>
                      </a:r>
                      <a:r>
                        <a:rPr lang="en-US" sz="900" dirty="0" smtClean="0">
                          <a:solidFill>
                            <a:srgbClr val="000000"/>
                          </a:solidFill>
                          <a:latin typeface="Tw Cen MT" pitchFamily="34" charset="0"/>
                        </a:rPr>
                        <a:t> of skill trainers/assessors undergo Train the Trainer/Assessors programs.</a:t>
                      </a:r>
                    </a:p>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53750"/>
            <a:ext cx="6857999" cy="5352249"/>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Ir Raslim Salleh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Aljuffry Mohd Ariffin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0" y="434520"/>
          <a:ext cx="4093536" cy="1322832"/>
        </p:xfrm>
        <a:graphic>
          <a:graphicData uri="http://schemas.openxmlformats.org/drawingml/2006/table">
            <a:tbl>
              <a:tblPr firstRow="1" bandRow="1">
                <a:tableStyleId>{5C22544A-7EE6-4342-B048-85BDC9FD1C3A}</a:tableStyleId>
              </a:tblPr>
              <a:tblGrid>
                <a:gridCol w="409353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US" sz="1000" b="0" kern="1200" dirty="0" smtClean="0">
                          <a:solidFill>
                            <a:schemeClr val="tx1"/>
                          </a:solidFill>
                          <a:latin typeface="Tw Cen MT" panose="020B0602020104020603" pitchFamily="34" charset="0"/>
                          <a:ea typeface="+mn-ea"/>
                          <a:cs typeface="+mn-cs"/>
                        </a:rPr>
                        <a:t>200 competency related documents completed and 200 trainers undergo train the trainer program by Q4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P1 - Continue investment in human capital development in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P1b - Strengthen reach, effectiveness and comprehensiveness of training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57149" y="4776783"/>
            <a:ext cx="6667501" cy="4632037"/>
          </a:xfrm>
          <a:prstGeom prst="rect">
            <a:avLst/>
          </a:prstGeom>
          <a:noFill/>
        </p:spPr>
        <p:txBody>
          <a:bodyPr wrap="square" rtlCol="0">
            <a:spAutoFit/>
          </a:bodyPr>
          <a:lstStyle/>
          <a:p>
            <a:r>
              <a:rPr lang="en-US" sz="1000" dirty="0">
                <a:latin typeface="Tw Cen MT" panose="020B0602020104020603" pitchFamily="34" charset="0"/>
              </a:rPr>
              <a:t>This </a:t>
            </a:r>
            <a:r>
              <a:rPr lang="en-US" sz="1000" dirty="0" smtClean="0">
                <a:latin typeface="Tw Cen MT" panose="020B0602020104020603" pitchFamily="34" charset="0"/>
              </a:rPr>
              <a:t>is a new KPI under </a:t>
            </a:r>
            <a:r>
              <a:rPr lang="en-US" sz="1000" dirty="0">
                <a:latin typeface="Tw Cen MT" panose="020B0602020104020603" pitchFamily="34" charset="0"/>
              </a:rPr>
              <a:t>the purview of </a:t>
            </a:r>
            <a:r>
              <a:rPr lang="en-US" sz="1000" dirty="0" smtClean="0">
                <a:latin typeface="Tw Cen MT" panose="020B0602020104020603" pitchFamily="34" charset="0"/>
              </a:rPr>
              <a:t>IWG8 and commenced in 2017.</a:t>
            </a:r>
            <a:endParaRPr lang="en-US" sz="1000" b="1" dirty="0">
              <a:latin typeface="Tw Cen MT" panose="020B0602020104020603" pitchFamily="34" charset="0"/>
            </a:endParaRPr>
          </a:p>
          <a:p>
            <a:endParaRPr lang="en-US" sz="500" dirty="0" smtClean="0">
              <a:latin typeface="Tw Cen MT" panose="020B0602020104020603" pitchFamily="34" charset="0"/>
            </a:endParaRPr>
          </a:p>
          <a:p>
            <a:pPr algn="just"/>
            <a:r>
              <a:rPr lang="en-US" sz="1000" dirty="0" smtClean="0">
                <a:latin typeface="Tw Cen MT" panose="020B0602020104020603" pitchFamily="34" charset="0"/>
              </a:rPr>
              <a:t>In streamlining all training programs and training providers towards enhancing the competency of the skilled workers in the construction industry, CIDB also undertakes to develop the relevant </a:t>
            </a:r>
            <a:r>
              <a:rPr lang="en-US" sz="1000" dirty="0">
                <a:latin typeface="Tw Cen MT" panose="020B0602020104020603" pitchFamily="34" charset="0"/>
              </a:rPr>
              <a:t>Competency Standards, Training Modules and Assessment </a:t>
            </a:r>
            <a:r>
              <a:rPr lang="en-US" sz="1000" dirty="0" smtClean="0">
                <a:latin typeface="Tw Cen MT" panose="020B0602020104020603" pitchFamily="34" charset="0"/>
              </a:rPr>
              <a:t>Questions.</a:t>
            </a:r>
          </a:p>
          <a:p>
            <a:endParaRPr lang="en-US" sz="1000" dirty="0" smtClean="0">
              <a:latin typeface="Tw Cen MT" panose="020B0602020104020603" pitchFamily="34" charset="0"/>
            </a:endParaRPr>
          </a:p>
          <a:p>
            <a:r>
              <a:rPr lang="en-US" sz="1000" b="1" dirty="0" smtClean="0">
                <a:solidFill>
                  <a:srgbClr val="000000"/>
                </a:solidFill>
                <a:latin typeface="Tw Cen MT" pitchFamily="34" charset="0"/>
              </a:rPr>
              <a:t>Documents of Competency Standards, Training Modules and Assessment Questions :</a:t>
            </a:r>
            <a:endParaRPr lang="en-US" sz="1000" b="1" dirty="0">
              <a:latin typeface="Tw Cen MT" panose="020B0602020104020603" pitchFamily="34" charset="0"/>
            </a:endParaRPr>
          </a:p>
          <a:p>
            <a:pPr algn="just"/>
            <a:r>
              <a:rPr lang="en-US" sz="1000" dirty="0" smtClean="0">
                <a:latin typeface="Tw Cen MT" panose="020B0602020104020603" pitchFamily="34" charset="0"/>
              </a:rPr>
              <a:t>Until Q2 2018, 156 </a:t>
            </a:r>
            <a:r>
              <a:rPr lang="en-US" sz="1000" dirty="0">
                <a:latin typeface="Tw Cen MT" panose="020B0602020104020603" pitchFamily="34" charset="0"/>
              </a:rPr>
              <a:t>documents </a:t>
            </a:r>
            <a:r>
              <a:rPr lang="en-US" sz="1000" dirty="0" smtClean="0">
                <a:latin typeface="Tw Cen MT" panose="020B0602020104020603" pitchFamily="34" charset="0"/>
              </a:rPr>
              <a:t>on </a:t>
            </a:r>
            <a:r>
              <a:rPr lang="en-US" sz="1000" dirty="0">
                <a:latin typeface="Tw Cen MT" panose="020B0602020104020603" pitchFamily="34" charset="0"/>
              </a:rPr>
              <a:t>Competency Standards, Training Modules and Assessment Questions </a:t>
            </a:r>
            <a:r>
              <a:rPr lang="en-US" sz="1000" dirty="0" smtClean="0">
                <a:latin typeface="Tw Cen MT" panose="020B0602020104020603" pitchFamily="34" charset="0"/>
              </a:rPr>
              <a:t>were developed/reviewed against the target of 100 documents (2017-2018).</a:t>
            </a: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r>
              <a:rPr lang="en-US" sz="1000" b="1" dirty="0" smtClean="0">
                <a:solidFill>
                  <a:srgbClr val="000000"/>
                </a:solidFill>
                <a:latin typeface="Tw Cen MT" pitchFamily="34" charset="0"/>
              </a:rPr>
              <a:t>Skill Trainers/Assessors Undergo Train The Trainer/Assessors Programs :</a:t>
            </a:r>
            <a:endParaRPr lang="en-US" sz="1000" b="1" dirty="0" smtClean="0">
              <a:latin typeface="Tw Cen MT" panose="020B0602020104020603" pitchFamily="34" charset="0"/>
            </a:endParaRPr>
          </a:p>
          <a:p>
            <a:pPr algn="just"/>
            <a:r>
              <a:rPr lang="en-US" sz="1000" dirty="0" smtClean="0">
                <a:latin typeface="Tw Cen MT" panose="020B0602020104020603" pitchFamily="34" charset="0"/>
              </a:rPr>
              <a:t>Until Q2 2018, 158 skill </a:t>
            </a:r>
            <a:r>
              <a:rPr lang="en-US" sz="1000" dirty="0">
                <a:latin typeface="Tw Cen MT" panose="020B0602020104020603" pitchFamily="34" charset="0"/>
              </a:rPr>
              <a:t>trainers/assessors </a:t>
            </a:r>
            <a:r>
              <a:rPr lang="en-US" sz="1000" dirty="0" smtClean="0">
                <a:latin typeface="Tw Cen MT" panose="020B0602020104020603" pitchFamily="34" charset="0"/>
              </a:rPr>
              <a:t>have completed the </a:t>
            </a:r>
            <a:r>
              <a:rPr lang="en-US" sz="1000" dirty="0">
                <a:latin typeface="Tw Cen MT" panose="020B0602020104020603" pitchFamily="34" charset="0"/>
              </a:rPr>
              <a:t>Train the Trainer/Assessors </a:t>
            </a:r>
            <a:r>
              <a:rPr lang="en-US" sz="1000" dirty="0" smtClean="0">
                <a:latin typeface="Tw Cen MT" panose="020B0602020104020603" pitchFamily="34" charset="0"/>
              </a:rPr>
              <a:t>programs</a:t>
            </a:r>
            <a:r>
              <a:rPr lang="en-US" sz="1000" dirty="0">
                <a:latin typeface="Tw Cen MT" panose="020B0602020104020603" pitchFamily="34" charset="0"/>
              </a:rPr>
              <a:t> against the target of </a:t>
            </a:r>
            <a:r>
              <a:rPr lang="en-US" sz="1000" dirty="0" smtClean="0">
                <a:latin typeface="Tw Cen MT" panose="020B0602020104020603" pitchFamily="34" charset="0"/>
              </a:rPr>
              <a:t>100 trainers and assessors (2017-2018).</a:t>
            </a:r>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P1-134</a:t>
            </a:r>
            <a:endParaRPr lang="ms-MY" sz="2800" dirty="0">
              <a:solidFill>
                <a:schemeClr val="bg1"/>
              </a:solidFill>
            </a:endParaRPr>
          </a:p>
        </p:txBody>
      </p:sp>
      <p:sp>
        <p:nvSpPr>
          <p:cNvPr id="15" name="TextBox 14"/>
          <p:cNvSpPr txBox="1"/>
          <p:nvPr/>
        </p:nvSpPr>
        <p:spPr>
          <a:xfrm>
            <a:off x="0" y="4550173"/>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2034878"/>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729286713"/>
              </p:ext>
            </p:extLst>
          </p:nvPr>
        </p:nvGraphicFramePr>
        <p:xfrm>
          <a:off x="209550" y="6274476"/>
          <a:ext cx="6429375" cy="1154224"/>
        </p:xfrm>
        <a:graphic>
          <a:graphicData uri="http://schemas.openxmlformats.org/drawingml/2006/table">
            <a:tbl>
              <a:tblPr firstRow="1" bandRow="1">
                <a:tableStyleId>{5940675A-B579-460E-94D1-54222C63F5DA}</a:tableStyleId>
              </a:tblPr>
              <a:tblGrid>
                <a:gridCol w="4201490">
                  <a:extLst>
                    <a:ext uri="{9D8B030D-6E8A-4147-A177-3AD203B41FA5}">
                      <a16:colId xmlns:a16="http://schemas.microsoft.com/office/drawing/2014/main" val="116348213"/>
                    </a:ext>
                  </a:extLst>
                </a:gridCol>
                <a:gridCol w="1097064">
                  <a:extLst>
                    <a:ext uri="{9D8B030D-6E8A-4147-A177-3AD203B41FA5}">
                      <a16:colId xmlns:a16="http://schemas.microsoft.com/office/drawing/2014/main" val="6907037"/>
                    </a:ext>
                  </a:extLst>
                </a:gridCol>
                <a:gridCol w="1130821">
                  <a:extLst>
                    <a:ext uri="{9D8B030D-6E8A-4147-A177-3AD203B41FA5}">
                      <a16:colId xmlns:a16="http://schemas.microsoft.com/office/drawing/2014/main" val="20003"/>
                    </a:ext>
                  </a:extLst>
                </a:gridCol>
              </a:tblGrid>
              <a:tr h="239824">
                <a:tc>
                  <a:txBody>
                    <a:bodyPr/>
                    <a:lstStyle/>
                    <a:p>
                      <a:pPr algn="ctr"/>
                      <a:r>
                        <a:rPr lang="en-US" sz="900" b="1" dirty="0" smtClean="0">
                          <a:solidFill>
                            <a:schemeClr val="tx1"/>
                          </a:solidFill>
                          <a:latin typeface="Tw Cen MT" pitchFamily="34" charset="0"/>
                        </a:rPr>
                        <a:t>TYPE</a:t>
                      </a:r>
                      <a:r>
                        <a:rPr lang="en-US" sz="900" b="1" baseline="0" dirty="0" smtClean="0">
                          <a:solidFill>
                            <a:schemeClr val="tx1"/>
                          </a:solidFill>
                          <a:latin typeface="Tw Cen MT" pitchFamily="34" charset="0"/>
                        </a:rPr>
                        <a:t> OF DOCUMENTS</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2018 (Q2)</a:t>
                      </a:r>
                      <a:endParaRPr lang="en-MY" sz="900" b="1" dirty="0">
                        <a:solidFill>
                          <a:schemeClr val="tx1"/>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46502">
                <a:tc>
                  <a:txBody>
                    <a:bodyPr/>
                    <a:lstStyle/>
                    <a:p>
                      <a:r>
                        <a:rPr lang="en-US" sz="900" dirty="0" smtClean="0">
                          <a:solidFill>
                            <a:schemeClr val="tx1"/>
                          </a:solidFill>
                          <a:latin typeface="Tw Cen MT" pitchFamily="34" charset="0"/>
                        </a:rPr>
                        <a:t>Competency</a:t>
                      </a:r>
                      <a:r>
                        <a:rPr lang="en-US" sz="900" baseline="0" dirty="0" smtClean="0">
                          <a:solidFill>
                            <a:schemeClr val="tx1"/>
                          </a:solidFill>
                          <a:latin typeface="Tw Cen MT" pitchFamily="34" charset="0"/>
                        </a:rPr>
                        <a:t> Standards</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17</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3</a:t>
                      </a:r>
                      <a:endParaRPr lang="en-MY" sz="900" dirty="0">
                        <a:solidFill>
                          <a:schemeClr val="tx1"/>
                        </a:solidFill>
                        <a:latin typeface="Tw Cen MT" pitchFamily="34" charset="0"/>
                      </a:endParaRPr>
                    </a:p>
                  </a:txBody>
                  <a:tcPr/>
                </a:tc>
                <a:extLst>
                  <a:ext uri="{0D108BD9-81ED-4DB2-BD59-A6C34878D82A}">
                    <a16:rowId xmlns:a16="http://schemas.microsoft.com/office/drawing/2014/main" val="4191234108"/>
                  </a:ext>
                </a:extLst>
              </a:tr>
              <a:tr h="202849">
                <a:tc>
                  <a:txBody>
                    <a:bodyPr/>
                    <a:lstStyle/>
                    <a:p>
                      <a:r>
                        <a:rPr lang="en-US" sz="900" dirty="0" smtClean="0">
                          <a:solidFill>
                            <a:schemeClr val="tx1"/>
                          </a:solidFill>
                          <a:latin typeface="Tw Cen MT" pitchFamily="34" charset="0"/>
                        </a:rPr>
                        <a:t>Training</a:t>
                      </a:r>
                      <a:r>
                        <a:rPr lang="en-US" sz="900" baseline="0" dirty="0" smtClean="0">
                          <a:solidFill>
                            <a:schemeClr val="tx1"/>
                          </a:solidFill>
                          <a:latin typeface="Tw Cen MT" pitchFamily="34" charset="0"/>
                        </a:rPr>
                        <a:t> Modules</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18</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3</a:t>
                      </a:r>
                      <a:endParaRPr lang="en-MY" sz="900" dirty="0">
                        <a:solidFill>
                          <a:schemeClr val="tx1"/>
                        </a:solidFill>
                        <a:latin typeface="Tw Cen MT" pitchFamily="34" charset="0"/>
                      </a:endParaRPr>
                    </a:p>
                  </a:txBody>
                  <a:tcPr/>
                </a:tc>
                <a:extLst>
                  <a:ext uri="{0D108BD9-81ED-4DB2-BD59-A6C34878D82A}">
                    <a16:rowId xmlns:a16="http://schemas.microsoft.com/office/drawing/2014/main" val="1189555230"/>
                  </a:ext>
                </a:extLst>
              </a:tr>
              <a:tr h="146502">
                <a:tc>
                  <a:txBody>
                    <a:bodyPr/>
                    <a:lstStyle/>
                    <a:p>
                      <a:r>
                        <a:rPr lang="en-US" sz="900" dirty="0" smtClean="0">
                          <a:solidFill>
                            <a:schemeClr val="tx1"/>
                          </a:solidFill>
                          <a:latin typeface="Tw Cen MT" pitchFamily="34" charset="0"/>
                        </a:rPr>
                        <a:t>Assessment</a:t>
                      </a:r>
                      <a:r>
                        <a:rPr lang="en-US" sz="900" baseline="0" dirty="0" smtClean="0">
                          <a:solidFill>
                            <a:schemeClr val="tx1"/>
                          </a:solidFill>
                          <a:latin typeface="Tw Cen MT" pitchFamily="34" charset="0"/>
                        </a:rPr>
                        <a:t> Questions</a:t>
                      </a:r>
                      <a:endParaRPr lang="en-MY" sz="900" dirty="0">
                        <a:solidFill>
                          <a:schemeClr val="tx1"/>
                        </a:solidFill>
                        <a:latin typeface="Tw Cen MT" pitchFamily="34" charset="0"/>
                      </a:endParaRPr>
                    </a:p>
                  </a:txBody>
                  <a:tcPr anchor="ctr"/>
                </a:tc>
                <a:tc>
                  <a:txBody>
                    <a:bodyPr/>
                    <a:lstStyle/>
                    <a:p>
                      <a:pPr algn="ctr"/>
                      <a:r>
                        <a:rPr lang="en-US" sz="900" dirty="0" smtClean="0">
                          <a:solidFill>
                            <a:schemeClr val="tx1"/>
                          </a:solidFill>
                          <a:latin typeface="Tw Cen MT" pitchFamily="34" charset="0"/>
                        </a:rPr>
                        <a:t>81</a:t>
                      </a:r>
                      <a:endParaRPr lang="en-MY" sz="900" dirty="0">
                        <a:solidFill>
                          <a:schemeClr val="tx1"/>
                        </a:solidFill>
                        <a:latin typeface="Tw Cen MT" pitchFamily="34" charset="0"/>
                      </a:endParaRPr>
                    </a:p>
                  </a:txBody>
                  <a:tcPr/>
                </a:tc>
                <a:tc>
                  <a:txBody>
                    <a:bodyPr/>
                    <a:lstStyle/>
                    <a:p>
                      <a:pPr algn="ctr"/>
                      <a:r>
                        <a:rPr lang="en-US" sz="900" dirty="0" smtClean="0">
                          <a:solidFill>
                            <a:schemeClr val="tx1"/>
                          </a:solidFill>
                          <a:latin typeface="Tw Cen MT" pitchFamily="34" charset="0"/>
                        </a:rPr>
                        <a:t>34</a:t>
                      </a:r>
                      <a:endParaRPr lang="en-MY" sz="900" dirty="0">
                        <a:solidFill>
                          <a:schemeClr val="tx1"/>
                        </a:solidFill>
                        <a:latin typeface="Tw Cen MT" pitchFamily="34" charset="0"/>
                      </a:endParaRPr>
                    </a:p>
                  </a:txBody>
                  <a:tcPr/>
                </a:tc>
                <a:extLst>
                  <a:ext uri="{0D108BD9-81ED-4DB2-BD59-A6C34878D82A}">
                    <a16:rowId xmlns:a16="http://schemas.microsoft.com/office/drawing/2014/main" val="4235690344"/>
                  </a:ext>
                </a:extLst>
              </a:tr>
              <a:tr h="146502">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MY" sz="900" b="1" dirty="0" smtClean="0">
                          <a:solidFill>
                            <a:schemeClr val="tx1"/>
                          </a:solidFill>
                          <a:latin typeface="Tw Cen MT" pitchFamily="34" charset="0"/>
                        </a:rPr>
                        <a:t>116</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40</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04"/>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623661078"/>
              </p:ext>
            </p:extLst>
          </p:nvPr>
        </p:nvGraphicFramePr>
        <p:xfrm>
          <a:off x="209550" y="8263232"/>
          <a:ext cx="6429376" cy="914400"/>
        </p:xfrm>
        <a:graphic>
          <a:graphicData uri="http://schemas.openxmlformats.org/drawingml/2006/table">
            <a:tbl>
              <a:tblPr firstRow="1" bandRow="1">
                <a:tableStyleId>{5940675A-B579-460E-94D1-54222C63F5DA}</a:tableStyleId>
              </a:tblPr>
              <a:tblGrid>
                <a:gridCol w="4245786">
                  <a:extLst>
                    <a:ext uri="{9D8B030D-6E8A-4147-A177-3AD203B41FA5}">
                      <a16:colId xmlns:a16="http://schemas.microsoft.com/office/drawing/2014/main" val="116348213"/>
                    </a:ext>
                  </a:extLst>
                </a:gridCol>
                <a:gridCol w="1111015">
                  <a:extLst>
                    <a:ext uri="{9D8B030D-6E8A-4147-A177-3AD203B41FA5}">
                      <a16:colId xmlns:a16="http://schemas.microsoft.com/office/drawing/2014/main" val="6907037"/>
                    </a:ext>
                  </a:extLst>
                </a:gridCol>
                <a:gridCol w="1072575">
                  <a:extLst>
                    <a:ext uri="{9D8B030D-6E8A-4147-A177-3AD203B41FA5}">
                      <a16:colId xmlns:a16="http://schemas.microsoft.com/office/drawing/2014/main" val="20003"/>
                    </a:ext>
                  </a:extLst>
                </a:gridCol>
              </a:tblGrid>
              <a:tr h="123963">
                <a:tc>
                  <a:txBody>
                    <a:bodyPr/>
                    <a:lstStyle/>
                    <a:p>
                      <a:pPr algn="ctr"/>
                      <a:r>
                        <a:rPr lang="en-US" sz="900" b="1" dirty="0" smtClean="0">
                          <a:solidFill>
                            <a:schemeClr val="tx1"/>
                          </a:solidFill>
                          <a:latin typeface="Tw Cen MT" pitchFamily="34" charset="0"/>
                        </a:rPr>
                        <a:t>TRAINER/ASSESSOR</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2017</a:t>
                      </a:r>
                      <a:endParaRPr lang="en-MY" sz="900" b="1" dirty="0">
                        <a:solidFill>
                          <a:schemeClr val="tx1"/>
                        </a:solidFill>
                        <a:latin typeface="Tw Cen MT" pitchFamily="34" charset="0"/>
                      </a:endParaRPr>
                    </a:p>
                  </a:txBody>
                  <a:tcPr anchor="ctr">
                    <a:solidFill>
                      <a:schemeClr val="bg1">
                        <a:lumMod val="85000"/>
                      </a:schemeClr>
                    </a:solidFill>
                  </a:tcPr>
                </a:tc>
                <a:tc>
                  <a:txBody>
                    <a:bodyPr/>
                    <a:lstStyle/>
                    <a:p>
                      <a:pPr algn="ctr"/>
                      <a:r>
                        <a:rPr lang="en-US" sz="900" b="1" dirty="0" smtClean="0">
                          <a:solidFill>
                            <a:schemeClr val="tx1"/>
                          </a:solidFill>
                          <a:latin typeface="Tw Cen MT" pitchFamily="34" charset="0"/>
                        </a:rPr>
                        <a:t>2018 Q2)</a:t>
                      </a:r>
                      <a:endParaRPr lang="en-MY" sz="900" b="1" dirty="0">
                        <a:solidFill>
                          <a:schemeClr val="tx1"/>
                        </a:solidFill>
                        <a:latin typeface="Tw Cen MT" pitchFamily="34" charset="0"/>
                      </a:endParaRPr>
                    </a:p>
                  </a:txBody>
                  <a:tcPr anchor="ctr">
                    <a:solidFill>
                      <a:schemeClr val="bg1">
                        <a:lumMod val="85000"/>
                      </a:schemeClr>
                    </a:solidFill>
                  </a:tcPr>
                </a:tc>
                <a:extLst>
                  <a:ext uri="{0D108BD9-81ED-4DB2-BD59-A6C34878D82A}">
                    <a16:rowId xmlns:a16="http://schemas.microsoft.com/office/drawing/2014/main" val="2091802757"/>
                  </a:ext>
                </a:extLst>
              </a:tr>
              <a:tr h="146502">
                <a:tc>
                  <a:txBody>
                    <a:bodyPr/>
                    <a:lstStyle/>
                    <a:p>
                      <a:r>
                        <a:rPr lang="en-US" sz="900" dirty="0" smtClean="0">
                          <a:solidFill>
                            <a:schemeClr val="tx1"/>
                          </a:solidFill>
                          <a:latin typeface="Tw Cen MT" pitchFamily="34" charset="0"/>
                        </a:rPr>
                        <a:t>Trainer</a:t>
                      </a:r>
                      <a:endParaRPr lang="en-MY" sz="900" dirty="0">
                        <a:solidFill>
                          <a:schemeClr val="tx1"/>
                        </a:solidFill>
                        <a:latin typeface="Tw Cen MT" pitchFamily="34" charset="0"/>
                      </a:endParaRPr>
                    </a:p>
                  </a:txBody>
                  <a:tcPr anchor="ctr"/>
                </a:tc>
                <a:tc rowSpan="2">
                  <a:txBody>
                    <a:bodyPr/>
                    <a:lstStyle/>
                    <a:p>
                      <a:pPr algn="ctr"/>
                      <a:endParaRPr lang="en-US" sz="900" dirty="0" smtClean="0">
                        <a:solidFill>
                          <a:schemeClr val="tx1"/>
                        </a:solidFill>
                        <a:latin typeface="Tw Cen MT" pitchFamily="34" charset="0"/>
                      </a:endParaRPr>
                    </a:p>
                    <a:p>
                      <a:pPr algn="ctr"/>
                      <a:r>
                        <a:rPr lang="en-US" sz="900" dirty="0" smtClean="0">
                          <a:solidFill>
                            <a:schemeClr val="tx1"/>
                          </a:solidFill>
                          <a:latin typeface="Tw Cen MT" pitchFamily="34" charset="0"/>
                        </a:rPr>
                        <a:t>92</a:t>
                      </a:r>
                      <a:endParaRPr lang="en-MY" sz="900" b="1" dirty="0">
                        <a:solidFill>
                          <a:schemeClr val="tx1"/>
                        </a:solidFill>
                        <a:latin typeface="Tw Cen MT" pitchFamily="34" charset="0"/>
                      </a:endParaRPr>
                    </a:p>
                  </a:txBody>
                  <a:tcPr/>
                </a:tc>
                <a:tc rowSpan="2">
                  <a:txBody>
                    <a:bodyPr/>
                    <a:lstStyle/>
                    <a:p>
                      <a:pPr algn="ctr"/>
                      <a:endParaRPr lang="en-US" sz="900" b="0" dirty="0" smtClean="0">
                        <a:solidFill>
                          <a:schemeClr val="tx1"/>
                        </a:solidFill>
                        <a:latin typeface="Tw Cen MT" pitchFamily="34" charset="0"/>
                      </a:endParaRPr>
                    </a:p>
                    <a:p>
                      <a:pPr algn="ctr"/>
                      <a:r>
                        <a:rPr lang="en-US" sz="900" b="0" dirty="0" smtClean="0">
                          <a:solidFill>
                            <a:schemeClr val="tx1"/>
                          </a:solidFill>
                          <a:latin typeface="Tw Cen MT" pitchFamily="34" charset="0"/>
                        </a:rPr>
                        <a:t>66</a:t>
                      </a:r>
                      <a:endParaRPr lang="en-MY" sz="900" b="0" dirty="0">
                        <a:solidFill>
                          <a:schemeClr val="tx1"/>
                        </a:solidFill>
                        <a:latin typeface="Tw Cen MT" pitchFamily="34" charset="0"/>
                      </a:endParaRPr>
                    </a:p>
                  </a:txBody>
                  <a:tcPr/>
                </a:tc>
                <a:extLst>
                  <a:ext uri="{0D108BD9-81ED-4DB2-BD59-A6C34878D82A}">
                    <a16:rowId xmlns:a16="http://schemas.microsoft.com/office/drawing/2014/main" val="4191234108"/>
                  </a:ext>
                </a:extLst>
              </a:tr>
              <a:tr h="202849">
                <a:tc>
                  <a:txBody>
                    <a:bodyPr/>
                    <a:lstStyle/>
                    <a:p>
                      <a:r>
                        <a:rPr lang="en-US" sz="900" dirty="0" smtClean="0">
                          <a:solidFill>
                            <a:schemeClr val="tx1"/>
                          </a:solidFill>
                          <a:latin typeface="Tw Cen MT" pitchFamily="34" charset="0"/>
                        </a:rPr>
                        <a:t>Assessor</a:t>
                      </a:r>
                      <a:endParaRPr lang="en-MY" sz="900" dirty="0">
                        <a:solidFill>
                          <a:schemeClr val="tx1"/>
                        </a:solidFill>
                        <a:latin typeface="Tw Cen MT" pitchFamily="34" charset="0"/>
                      </a:endParaRPr>
                    </a:p>
                  </a:txBody>
                  <a:tcPr anchor="ctr"/>
                </a:tc>
                <a:tc vMerge="1">
                  <a:txBody>
                    <a:bodyPr/>
                    <a:lstStyle/>
                    <a:p>
                      <a:endParaRPr lang="en-MY" sz="1050" dirty="0"/>
                    </a:p>
                  </a:txBody>
                  <a:tcPr/>
                </a:tc>
                <a:tc vMerge="1">
                  <a:txBody>
                    <a:bodyPr/>
                    <a:lstStyle/>
                    <a:p>
                      <a:endParaRPr lang="en-MY"/>
                    </a:p>
                  </a:txBody>
                  <a:tcPr/>
                </a:tc>
                <a:extLst>
                  <a:ext uri="{0D108BD9-81ED-4DB2-BD59-A6C34878D82A}">
                    <a16:rowId xmlns:a16="http://schemas.microsoft.com/office/drawing/2014/main" val="1189555230"/>
                  </a:ext>
                </a:extLst>
              </a:tr>
              <a:tr h="146502">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92</a:t>
                      </a:r>
                      <a:endParaRPr lang="en-MY" sz="900" b="1" dirty="0">
                        <a:solidFill>
                          <a:schemeClr val="tx1"/>
                        </a:solidFill>
                        <a:latin typeface="Tw Cen MT" pitchFamily="34" charset="0"/>
                      </a:endParaRPr>
                    </a:p>
                  </a:txBody>
                  <a:tcPr anchor="ctr"/>
                </a:tc>
                <a:tc>
                  <a:txBody>
                    <a:bodyPr/>
                    <a:lstStyle/>
                    <a:p>
                      <a:pPr algn="ctr"/>
                      <a:r>
                        <a:rPr lang="en-US" sz="900" b="1" dirty="0" smtClean="0">
                          <a:solidFill>
                            <a:schemeClr val="tx1"/>
                          </a:solidFill>
                          <a:latin typeface="Tw Cen MT" pitchFamily="34" charset="0"/>
                        </a:rPr>
                        <a:t>66</a:t>
                      </a:r>
                      <a:endParaRPr lang="en-MY" sz="900" b="1" dirty="0">
                        <a:solidFill>
                          <a:schemeClr val="tx1"/>
                        </a:solidFill>
                        <a:latin typeface="Tw Cen MT" pitchFamily="34" charset="0"/>
                      </a:endParaRP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493221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6535" y="4188513"/>
            <a:ext cx="6788336" cy="5678478"/>
          </a:xfrm>
          <a:prstGeom prst="rect">
            <a:avLst/>
          </a:prstGeom>
          <a:noFill/>
        </p:spPr>
        <p:txBody>
          <a:bodyPr wrap="square" rtlCol="0">
            <a:spAutoFit/>
          </a:bodyPr>
          <a:lstStyle/>
          <a:p>
            <a:r>
              <a:rPr lang="en-US" sz="900" dirty="0">
                <a:latin typeface="Tw Cen MT" panose="020B0602020104020603" pitchFamily="34" charset="0"/>
              </a:rPr>
              <a:t>This KPI is under the purview of </a:t>
            </a:r>
            <a:r>
              <a:rPr lang="en-US" sz="900" dirty="0" smtClean="0">
                <a:latin typeface="Tw Cen MT" panose="020B0602020104020603" pitchFamily="34" charset="0"/>
              </a:rPr>
              <a:t>IWG9.</a:t>
            </a:r>
            <a:endParaRPr lang="en-US" sz="900" dirty="0">
              <a:latin typeface="Tw Cen MT" panose="020B0602020104020603" pitchFamily="34" charset="0"/>
            </a:endParaRPr>
          </a:p>
          <a:p>
            <a:endParaRPr lang="en-US" sz="800" dirty="0" smtClean="0">
              <a:latin typeface="Tw Cen MT" panose="020B0602020104020603" pitchFamily="34" charset="0"/>
            </a:endParaRPr>
          </a:p>
          <a:p>
            <a:r>
              <a:rPr lang="en-US" sz="900" b="1" dirty="0" smtClean="0">
                <a:latin typeface="Tw Cen MT" panose="020B0602020104020603" pitchFamily="34" charset="0"/>
              </a:rPr>
              <a:t>Manpower Study :</a:t>
            </a:r>
          </a:p>
          <a:p>
            <a:pPr algn="just"/>
            <a:r>
              <a:rPr lang="en-US" sz="900" dirty="0" smtClean="0">
                <a:latin typeface="Tw Cen MT" panose="020B0602020104020603" pitchFamily="34" charset="0"/>
              </a:rPr>
              <a:t>UPM </a:t>
            </a:r>
            <a:r>
              <a:rPr lang="en-US" sz="900" dirty="0">
                <a:latin typeface="Tw Cen MT" panose="020B0602020104020603" pitchFamily="34" charset="0"/>
              </a:rPr>
              <a:t>Consultancy &amp; Services </a:t>
            </a:r>
            <a:r>
              <a:rPr lang="en-US" sz="900" dirty="0" err="1">
                <a:latin typeface="Tw Cen MT" panose="020B0602020104020603" pitchFamily="34" charset="0"/>
              </a:rPr>
              <a:t>Sdn</a:t>
            </a:r>
            <a:r>
              <a:rPr lang="en-US" sz="900" dirty="0">
                <a:latin typeface="Tw Cen MT" panose="020B0602020104020603" pitchFamily="34" charset="0"/>
              </a:rPr>
              <a:t> </a:t>
            </a:r>
            <a:r>
              <a:rPr lang="en-US" sz="900" dirty="0" err="1">
                <a:latin typeface="Tw Cen MT" panose="020B0602020104020603" pitchFamily="34" charset="0"/>
              </a:rPr>
              <a:t>Bhd</a:t>
            </a:r>
            <a:r>
              <a:rPr lang="en-US" sz="900" dirty="0">
                <a:latin typeface="Tw Cen MT" panose="020B0602020104020603" pitchFamily="34" charset="0"/>
              </a:rPr>
              <a:t> was </a:t>
            </a:r>
            <a:r>
              <a:rPr lang="en-US" sz="900" dirty="0" smtClean="0">
                <a:latin typeface="Tw Cen MT" panose="020B0602020104020603" pitchFamily="34" charset="0"/>
              </a:rPr>
              <a:t>appointed in 2016 </a:t>
            </a:r>
            <a:r>
              <a:rPr lang="en-US" sz="900" dirty="0">
                <a:latin typeface="Tw Cen MT" panose="020B0602020104020603" pitchFamily="34" charset="0"/>
              </a:rPr>
              <a:t>to conduct the </a:t>
            </a:r>
            <a:r>
              <a:rPr lang="en-US" sz="900" dirty="0" smtClean="0">
                <a:latin typeface="Tw Cen MT" panose="020B0602020104020603" pitchFamily="34" charset="0"/>
              </a:rPr>
              <a:t>manpower study</a:t>
            </a:r>
            <a:r>
              <a:rPr lang="en-US" sz="900" dirty="0">
                <a:latin typeface="Tw Cen MT" panose="020B0602020104020603" pitchFamily="34" charset="0"/>
              </a:rPr>
              <a:t>. T</a:t>
            </a:r>
            <a:r>
              <a:rPr lang="en-US" sz="900" dirty="0" smtClean="0">
                <a:latin typeface="Tw Cen MT" panose="020B0602020104020603" pitchFamily="34" charset="0"/>
              </a:rPr>
              <a:t>he </a:t>
            </a:r>
            <a:r>
              <a:rPr lang="en-US" sz="900" dirty="0">
                <a:latin typeface="Tw Cen MT" panose="020B0602020104020603" pitchFamily="34" charset="0"/>
              </a:rPr>
              <a:t>‘</a:t>
            </a:r>
            <a:r>
              <a:rPr lang="en-US" sz="900" dirty="0" err="1">
                <a:latin typeface="Tw Cen MT" panose="020B0602020104020603" pitchFamily="34" charset="0"/>
              </a:rPr>
              <a:t>Kajian</a:t>
            </a:r>
            <a:r>
              <a:rPr lang="en-US" sz="900" dirty="0">
                <a:latin typeface="Tw Cen MT" panose="020B0602020104020603" pitchFamily="34" charset="0"/>
              </a:rPr>
              <a:t> </a:t>
            </a:r>
            <a:r>
              <a:rPr lang="en-US" sz="900" dirty="0" err="1">
                <a:latin typeface="Tw Cen MT" panose="020B0602020104020603" pitchFamily="34" charset="0"/>
              </a:rPr>
              <a:t>Pengurusan</a:t>
            </a:r>
            <a:r>
              <a:rPr lang="en-US" sz="900" dirty="0">
                <a:latin typeface="Tw Cen MT" panose="020B0602020104020603" pitchFamily="34" charset="0"/>
              </a:rPr>
              <a:t> Modal </a:t>
            </a:r>
            <a:r>
              <a:rPr lang="en-US" sz="900" dirty="0" err="1">
                <a:latin typeface="Tw Cen MT" panose="020B0602020104020603" pitchFamily="34" charset="0"/>
              </a:rPr>
              <a:t>Insan</a:t>
            </a:r>
            <a:r>
              <a:rPr lang="en-US" sz="900" dirty="0">
                <a:latin typeface="Tw Cen MT" panose="020B0602020104020603" pitchFamily="34" charset="0"/>
              </a:rPr>
              <a:t> </a:t>
            </a:r>
            <a:r>
              <a:rPr lang="en-US" sz="900" dirty="0" err="1">
                <a:latin typeface="Tw Cen MT" panose="020B0602020104020603" pitchFamily="34" charset="0"/>
              </a:rPr>
              <a:t>Dalam</a:t>
            </a:r>
            <a:r>
              <a:rPr lang="en-US" sz="900" dirty="0">
                <a:latin typeface="Tw Cen MT" panose="020B0602020104020603" pitchFamily="34" charset="0"/>
              </a:rPr>
              <a:t> </a:t>
            </a:r>
            <a:r>
              <a:rPr lang="en-US" sz="900" dirty="0" err="1">
                <a:latin typeface="Tw Cen MT" panose="020B0602020104020603" pitchFamily="34" charset="0"/>
              </a:rPr>
              <a:t>Industri</a:t>
            </a:r>
            <a:r>
              <a:rPr lang="en-US" sz="900" dirty="0">
                <a:latin typeface="Tw Cen MT" panose="020B0602020104020603" pitchFamily="34" charset="0"/>
              </a:rPr>
              <a:t> </a:t>
            </a:r>
            <a:r>
              <a:rPr lang="en-US" sz="900" dirty="0" err="1">
                <a:latin typeface="Tw Cen MT" panose="020B0602020104020603" pitchFamily="34" charset="0"/>
              </a:rPr>
              <a:t>Pembinaan</a:t>
            </a:r>
            <a:r>
              <a:rPr lang="en-US" sz="900" dirty="0">
                <a:latin typeface="Tw Cen MT" panose="020B0602020104020603" pitchFamily="34" charset="0"/>
              </a:rPr>
              <a:t> Di </a:t>
            </a:r>
            <a:r>
              <a:rPr lang="en-US" sz="900" dirty="0" smtClean="0">
                <a:latin typeface="Tw Cen MT" panose="020B0602020104020603" pitchFamily="34" charset="0"/>
              </a:rPr>
              <a:t>Malaysia’ was </a:t>
            </a:r>
            <a:r>
              <a:rPr lang="en-US" sz="900" dirty="0">
                <a:latin typeface="Tw Cen MT" panose="020B0602020104020603" pitchFamily="34" charset="0"/>
              </a:rPr>
              <a:t>published on 26 Dec 2017</a:t>
            </a:r>
            <a:r>
              <a:rPr lang="en-US" sz="900" dirty="0" smtClean="0">
                <a:latin typeface="Tw Cen MT" panose="020B0602020104020603" pitchFamily="34" charset="0"/>
              </a:rPr>
              <a:t>. Recommendations from this </a:t>
            </a:r>
            <a:r>
              <a:rPr lang="en-US" sz="900" dirty="0">
                <a:latin typeface="Tw Cen MT" panose="020B0602020104020603" pitchFamily="34" charset="0"/>
              </a:rPr>
              <a:t>study is useful for multiple agencies with interest such as the Ministry of </a:t>
            </a:r>
            <a:r>
              <a:rPr lang="en-US" sz="900" dirty="0" smtClean="0">
                <a:latin typeface="Tw Cen MT" panose="020B0602020104020603" pitchFamily="34" charset="0"/>
              </a:rPr>
              <a:t>Human </a:t>
            </a:r>
            <a:r>
              <a:rPr lang="en-US" sz="900" dirty="0">
                <a:latin typeface="Tw Cen MT" panose="020B0602020104020603" pitchFamily="34" charset="0"/>
              </a:rPr>
              <a:t>Resource (MOHR), Ministry of Home Affairs (MOHA), </a:t>
            </a:r>
            <a:r>
              <a:rPr lang="en-US" sz="900" dirty="0" err="1">
                <a:latin typeface="Tw Cen MT" panose="020B0602020104020603" pitchFamily="34" charset="0"/>
              </a:rPr>
              <a:t>Majlis</a:t>
            </a:r>
            <a:r>
              <a:rPr lang="en-US" sz="900" dirty="0">
                <a:latin typeface="Tw Cen MT" panose="020B0602020104020603" pitchFamily="34" charset="0"/>
              </a:rPr>
              <a:t> </a:t>
            </a:r>
            <a:r>
              <a:rPr lang="en-US" sz="900" dirty="0" err="1">
                <a:latin typeface="Tw Cen MT" panose="020B0602020104020603" pitchFamily="34" charset="0"/>
              </a:rPr>
              <a:t>Amanah</a:t>
            </a:r>
            <a:r>
              <a:rPr lang="en-US" sz="900" dirty="0">
                <a:latin typeface="Tw Cen MT" panose="020B0602020104020603" pitchFamily="34" charset="0"/>
              </a:rPr>
              <a:t> Rakyat (MARA) and others. </a:t>
            </a:r>
            <a:r>
              <a:rPr lang="en-US" sz="900" dirty="0" smtClean="0">
                <a:latin typeface="Tw Cen MT" panose="020B0602020104020603" pitchFamily="34" charset="0"/>
              </a:rPr>
              <a:t>The following is the summary of the manpower study:</a:t>
            </a:r>
          </a:p>
          <a:p>
            <a:endParaRPr lang="en-US" sz="800" dirty="0" smtClean="0">
              <a:latin typeface="Tw Cen MT" panose="020B0602020104020603" pitchFamily="34" charset="0"/>
            </a:endParaRPr>
          </a:p>
          <a:p>
            <a:r>
              <a:rPr lang="en-US" sz="900" dirty="0" err="1">
                <a:latin typeface="Tw Cen MT" panose="020B0602020104020603" pitchFamily="34" charset="0"/>
              </a:rPr>
              <a:t>Objektif</a:t>
            </a:r>
            <a:r>
              <a:rPr lang="en-US" sz="900" dirty="0">
                <a:latin typeface="Tw Cen MT" panose="020B0602020104020603" pitchFamily="34" charset="0"/>
              </a:rPr>
              <a:t> </a:t>
            </a:r>
            <a:r>
              <a:rPr lang="en-US" sz="900" dirty="0" err="1">
                <a:latin typeface="Tw Cen MT" panose="020B0602020104020603" pitchFamily="34" charset="0"/>
              </a:rPr>
              <a:t>kajian</a:t>
            </a:r>
            <a:r>
              <a:rPr lang="en-US" sz="900" dirty="0">
                <a:latin typeface="Tw Cen MT" panose="020B0602020104020603" pitchFamily="34" charset="0"/>
              </a:rPr>
              <a:t>:</a:t>
            </a:r>
          </a:p>
          <a:p>
            <a:pPr marL="228600" indent="-228600">
              <a:buAutoNum type="arabicPeriod"/>
            </a:pPr>
            <a:r>
              <a:rPr lang="en-MY" sz="900" dirty="0" err="1">
                <a:latin typeface="Tw Cen MT" panose="020B0602020104020603" pitchFamily="34" charset="0"/>
              </a:rPr>
              <a:t>Mengkaji</a:t>
            </a:r>
            <a:r>
              <a:rPr lang="en-MY" sz="900" dirty="0">
                <a:latin typeface="Tw Cen MT" panose="020B0602020104020603" pitchFamily="34" charset="0"/>
              </a:rPr>
              <a:t> </a:t>
            </a:r>
            <a:r>
              <a:rPr lang="en-MY" sz="900" dirty="0" err="1">
                <a:latin typeface="Tw Cen MT" panose="020B0602020104020603" pitchFamily="34" charset="0"/>
              </a:rPr>
              <a:t>permintaan</a:t>
            </a:r>
            <a:r>
              <a:rPr lang="en-MY" sz="900" dirty="0">
                <a:latin typeface="Tw Cen MT" panose="020B0602020104020603" pitchFamily="34" charset="0"/>
              </a:rPr>
              <a:t> </a:t>
            </a:r>
            <a:r>
              <a:rPr lang="en-MY" sz="900" dirty="0" err="1">
                <a:latin typeface="Tw Cen MT" panose="020B0602020104020603" pitchFamily="34" charset="0"/>
              </a:rPr>
              <a:t>dan</a:t>
            </a:r>
            <a:r>
              <a:rPr lang="en-MY" sz="900" dirty="0">
                <a:latin typeface="Tw Cen MT" panose="020B0602020104020603" pitchFamily="34" charset="0"/>
              </a:rPr>
              <a:t> </a:t>
            </a:r>
            <a:r>
              <a:rPr lang="en-MY" sz="900" dirty="0" err="1">
                <a:latin typeface="Tw Cen MT" panose="020B0602020104020603" pitchFamily="34" charset="0"/>
              </a:rPr>
              <a:t>penawaran</a:t>
            </a:r>
            <a:r>
              <a:rPr lang="en-MY" sz="900" dirty="0">
                <a:latin typeface="Tw Cen MT" panose="020B0602020104020603" pitchFamily="34" charset="0"/>
              </a:rPr>
              <a:t> </a:t>
            </a:r>
            <a:r>
              <a:rPr lang="en-MY" sz="900" dirty="0" err="1">
                <a:latin typeface="Tw Cen MT" panose="020B0602020104020603" pitchFamily="34" charset="0"/>
              </a:rPr>
              <a:t>terhadap</a:t>
            </a:r>
            <a:r>
              <a:rPr lang="en-MY" sz="900" dirty="0">
                <a:latin typeface="Tw Cen MT" panose="020B0602020104020603" pitchFamily="34" charset="0"/>
              </a:rPr>
              <a:t> </a:t>
            </a:r>
            <a:r>
              <a:rPr lang="en-MY" sz="900" dirty="0" err="1">
                <a:latin typeface="Tw Cen MT" panose="020B0602020104020603" pitchFamily="34" charset="0"/>
              </a:rPr>
              <a:t>personel</a:t>
            </a:r>
            <a:r>
              <a:rPr lang="en-MY" sz="900" dirty="0">
                <a:latin typeface="Tw Cen MT" panose="020B0602020104020603" pitchFamily="34" charset="0"/>
              </a:rPr>
              <a:t> </a:t>
            </a:r>
            <a:r>
              <a:rPr lang="en-MY" sz="900" dirty="0" err="1">
                <a:latin typeface="Tw Cen MT" panose="020B0602020104020603" pitchFamily="34" charset="0"/>
              </a:rPr>
              <a:t>pembinaan</a:t>
            </a:r>
            <a:r>
              <a:rPr lang="en-MY" sz="900" dirty="0">
                <a:latin typeface="Tw Cen MT" panose="020B0602020104020603" pitchFamily="34" charset="0"/>
              </a:rPr>
              <a:t> </a:t>
            </a:r>
            <a:r>
              <a:rPr lang="en-MY" sz="900" dirty="0" err="1">
                <a:latin typeface="Tw Cen MT" panose="020B0602020104020603" pitchFamily="34" charset="0"/>
              </a:rPr>
              <a:t>di</a:t>
            </a:r>
            <a:r>
              <a:rPr lang="en-MY" sz="900" dirty="0">
                <a:latin typeface="Tw Cen MT" panose="020B0602020104020603" pitchFamily="34" charset="0"/>
              </a:rPr>
              <a:t> Malaysia</a:t>
            </a:r>
          </a:p>
          <a:p>
            <a:pPr marL="228600" indent="-228600">
              <a:buAutoNum type="arabicPeriod"/>
            </a:pPr>
            <a:r>
              <a:rPr lang="en-MY" sz="900" dirty="0" err="1">
                <a:latin typeface="Tw Cen MT" panose="020B0602020104020603" pitchFamily="34" charset="0"/>
              </a:rPr>
              <a:t>Mengkaji</a:t>
            </a:r>
            <a:r>
              <a:rPr lang="en-MY" sz="900" dirty="0">
                <a:latin typeface="Tw Cen MT" panose="020B0602020104020603" pitchFamily="34" charset="0"/>
              </a:rPr>
              <a:t> </a:t>
            </a:r>
            <a:r>
              <a:rPr lang="en-MY" sz="900" dirty="0" err="1">
                <a:latin typeface="Tw Cen MT" panose="020B0602020104020603" pitchFamily="34" charset="0"/>
              </a:rPr>
              <a:t>strategi</a:t>
            </a:r>
            <a:r>
              <a:rPr lang="en-MY" sz="900" dirty="0">
                <a:latin typeface="Tw Cen MT" panose="020B0602020104020603" pitchFamily="34" charset="0"/>
              </a:rPr>
              <a:t> </a:t>
            </a:r>
            <a:r>
              <a:rPr lang="en-MY" sz="900" dirty="0" err="1">
                <a:latin typeface="Tw Cen MT" panose="020B0602020104020603" pitchFamily="34" charset="0"/>
              </a:rPr>
              <a:t>dan</a:t>
            </a:r>
            <a:r>
              <a:rPr lang="en-MY" sz="900" dirty="0">
                <a:latin typeface="Tw Cen MT" panose="020B0602020104020603" pitchFamily="34" charset="0"/>
              </a:rPr>
              <a:t> </a:t>
            </a:r>
            <a:r>
              <a:rPr lang="en-MY" sz="900" dirty="0" err="1">
                <a:latin typeface="Tw Cen MT" panose="020B0602020104020603" pitchFamily="34" charset="0"/>
              </a:rPr>
              <a:t>amalan</a:t>
            </a:r>
            <a:r>
              <a:rPr lang="en-MY" sz="900" dirty="0">
                <a:latin typeface="Tw Cen MT" panose="020B0602020104020603" pitchFamily="34" charset="0"/>
              </a:rPr>
              <a:t> </a:t>
            </a:r>
            <a:r>
              <a:rPr lang="en-MY" sz="900" dirty="0" err="1">
                <a:latin typeface="Tw Cen MT" panose="020B0602020104020603" pitchFamily="34" charset="0"/>
              </a:rPr>
              <a:t>terbaik</a:t>
            </a:r>
            <a:r>
              <a:rPr lang="en-MY" sz="900" dirty="0">
                <a:latin typeface="Tw Cen MT" panose="020B0602020104020603" pitchFamily="34" charset="0"/>
              </a:rPr>
              <a:t> </a:t>
            </a:r>
            <a:r>
              <a:rPr lang="en-MY" sz="900" dirty="0" err="1">
                <a:latin typeface="Tw Cen MT" panose="020B0602020104020603" pitchFamily="34" charset="0"/>
              </a:rPr>
              <a:t>di</a:t>
            </a:r>
            <a:r>
              <a:rPr lang="en-MY" sz="900" dirty="0">
                <a:latin typeface="Tw Cen MT" panose="020B0602020104020603" pitchFamily="34" charset="0"/>
              </a:rPr>
              <a:t> </a:t>
            </a:r>
            <a:r>
              <a:rPr lang="en-MY" sz="900" dirty="0" err="1">
                <a:latin typeface="Tw Cen MT" panose="020B0602020104020603" pitchFamily="34" charset="0"/>
              </a:rPr>
              <a:t>negara</a:t>
            </a:r>
            <a:r>
              <a:rPr lang="en-MY" sz="900" dirty="0">
                <a:latin typeface="Tw Cen MT" panose="020B0602020104020603" pitchFamily="34" charset="0"/>
              </a:rPr>
              <a:t> lain : (United Kingdom, United Arab Emirates (UAE), </a:t>
            </a:r>
            <a:r>
              <a:rPr lang="en-MY" sz="900" dirty="0" err="1">
                <a:latin typeface="Tw Cen MT" panose="020B0602020104020603" pitchFamily="34" charset="0"/>
              </a:rPr>
              <a:t>Singapura</a:t>
            </a:r>
            <a:r>
              <a:rPr lang="en-MY" sz="900" dirty="0">
                <a:latin typeface="Tw Cen MT" panose="020B0602020104020603" pitchFamily="34" charset="0"/>
              </a:rPr>
              <a:t>, </a:t>
            </a:r>
            <a:r>
              <a:rPr lang="en-MY" sz="900" dirty="0" err="1">
                <a:latin typeface="Tw Cen MT" panose="020B0602020104020603" pitchFamily="34" charset="0"/>
              </a:rPr>
              <a:t>Jerman</a:t>
            </a:r>
            <a:r>
              <a:rPr lang="en-MY" sz="900" dirty="0">
                <a:latin typeface="Tw Cen MT" panose="020B0602020104020603" pitchFamily="34" charset="0"/>
              </a:rPr>
              <a:t> </a:t>
            </a:r>
            <a:r>
              <a:rPr lang="en-MY" sz="900" dirty="0" err="1">
                <a:latin typeface="Tw Cen MT" panose="020B0602020104020603" pitchFamily="34" charset="0"/>
              </a:rPr>
              <a:t>dan</a:t>
            </a:r>
            <a:r>
              <a:rPr lang="en-MY" sz="900" dirty="0">
                <a:latin typeface="Tw Cen MT" panose="020B0602020104020603" pitchFamily="34" charset="0"/>
              </a:rPr>
              <a:t> Australia)</a:t>
            </a:r>
          </a:p>
          <a:p>
            <a:pPr marL="228600" indent="-228600">
              <a:buFontTx/>
              <a:buAutoNum type="arabicPeriod"/>
            </a:pPr>
            <a:r>
              <a:rPr lang="en-MY" sz="900" dirty="0" err="1">
                <a:latin typeface="Tw Cen MT" panose="020B0602020104020603" pitchFamily="34" charset="0"/>
              </a:rPr>
              <a:t>Mencadangkan</a:t>
            </a:r>
            <a:r>
              <a:rPr lang="en-MY" sz="900" dirty="0">
                <a:latin typeface="Tw Cen MT" panose="020B0602020104020603" pitchFamily="34" charset="0"/>
              </a:rPr>
              <a:t> </a:t>
            </a:r>
            <a:r>
              <a:rPr lang="en-MY" sz="900" dirty="0" err="1">
                <a:latin typeface="Tw Cen MT" panose="020B0602020104020603" pitchFamily="34" charset="0"/>
              </a:rPr>
              <a:t>strategi</a:t>
            </a:r>
            <a:r>
              <a:rPr lang="en-MY" sz="900" dirty="0">
                <a:latin typeface="Tw Cen MT" panose="020B0602020104020603" pitchFamily="34" charset="0"/>
              </a:rPr>
              <a:t> yang </a:t>
            </a:r>
            <a:r>
              <a:rPr lang="en-MY" sz="900" dirty="0" err="1">
                <a:latin typeface="Tw Cen MT" panose="020B0602020104020603" pitchFamily="34" charset="0"/>
              </a:rPr>
              <a:t>sewajarnya</a:t>
            </a:r>
            <a:r>
              <a:rPr lang="en-MY" sz="900" dirty="0">
                <a:latin typeface="Tw Cen MT" panose="020B0602020104020603" pitchFamily="34" charset="0"/>
              </a:rPr>
              <a:t> </a:t>
            </a:r>
            <a:r>
              <a:rPr lang="en-MY" sz="900" dirty="0" err="1">
                <a:latin typeface="Tw Cen MT" panose="020B0602020104020603" pitchFamily="34" charset="0"/>
              </a:rPr>
              <a:t>dalam</a:t>
            </a:r>
            <a:r>
              <a:rPr lang="en-MY" sz="900" dirty="0">
                <a:latin typeface="Tw Cen MT" panose="020B0602020104020603" pitchFamily="34" charset="0"/>
              </a:rPr>
              <a:t> </a:t>
            </a:r>
            <a:r>
              <a:rPr lang="en-MY" sz="900" dirty="0" err="1">
                <a:latin typeface="Tw Cen MT" panose="020B0602020104020603" pitchFamily="34" charset="0"/>
              </a:rPr>
              <a:t>merasionalisasikan</a:t>
            </a:r>
            <a:r>
              <a:rPr lang="en-MY" sz="900" dirty="0">
                <a:latin typeface="Tw Cen MT" panose="020B0602020104020603" pitchFamily="34" charset="0"/>
              </a:rPr>
              <a:t> </a:t>
            </a:r>
            <a:r>
              <a:rPr lang="en-MY" sz="900" dirty="0" err="1">
                <a:latin typeface="Tw Cen MT" panose="020B0602020104020603" pitchFamily="34" charset="0"/>
              </a:rPr>
              <a:t>personel</a:t>
            </a:r>
            <a:r>
              <a:rPr lang="en-MY" sz="900" dirty="0">
                <a:latin typeface="Tw Cen MT" panose="020B0602020104020603" pitchFamily="34" charset="0"/>
              </a:rPr>
              <a:t> </a:t>
            </a:r>
            <a:r>
              <a:rPr lang="en-MY" sz="900" dirty="0" err="1">
                <a:latin typeface="Tw Cen MT" panose="020B0602020104020603" pitchFamily="34" charset="0"/>
              </a:rPr>
              <a:t>tempatan</a:t>
            </a:r>
            <a:r>
              <a:rPr lang="en-MY" sz="900" dirty="0">
                <a:latin typeface="Tw Cen MT" panose="020B0602020104020603" pitchFamily="34" charset="0"/>
              </a:rPr>
              <a:t> </a:t>
            </a:r>
            <a:r>
              <a:rPr lang="en-MY" sz="900" dirty="0" err="1">
                <a:latin typeface="Tw Cen MT" panose="020B0602020104020603" pitchFamily="34" charset="0"/>
              </a:rPr>
              <a:t>dan</a:t>
            </a:r>
            <a:r>
              <a:rPr lang="en-MY" sz="900" dirty="0">
                <a:latin typeface="Tw Cen MT" panose="020B0602020104020603" pitchFamily="34" charset="0"/>
              </a:rPr>
              <a:t> </a:t>
            </a:r>
            <a:r>
              <a:rPr lang="en-MY" sz="900" dirty="0" err="1">
                <a:latin typeface="Tw Cen MT" panose="020B0602020104020603" pitchFamily="34" charset="0"/>
              </a:rPr>
              <a:t>asing</a:t>
            </a:r>
            <a:r>
              <a:rPr lang="en-MY" sz="900" dirty="0">
                <a:latin typeface="Tw Cen MT" panose="020B0602020104020603" pitchFamily="34" charset="0"/>
              </a:rPr>
              <a:t> 	</a:t>
            </a:r>
          </a:p>
          <a:p>
            <a:pPr marL="228600" indent="-228600">
              <a:buAutoNum type="arabicPeriod"/>
            </a:pPr>
            <a:r>
              <a:rPr lang="en-MY" sz="900" dirty="0" err="1">
                <a:latin typeface="Tw Cen MT" panose="020B0602020104020603" pitchFamily="34" charset="0"/>
              </a:rPr>
              <a:t>Menghasilkan</a:t>
            </a:r>
            <a:r>
              <a:rPr lang="en-MY" sz="900" dirty="0">
                <a:latin typeface="Tw Cen MT" panose="020B0602020104020603" pitchFamily="34" charset="0"/>
              </a:rPr>
              <a:t> model </a:t>
            </a:r>
            <a:r>
              <a:rPr lang="en-MY" sz="900" dirty="0" err="1">
                <a:latin typeface="Tw Cen MT" panose="020B0602020104020603" pitchFamily="34" charset="0"/>
              </a:rPr>
              <a:t>dan</a:t>
            </a:r>
            <a:r>
              <a:rPr lang="en-MY" sz="900" dirty="0">
                <a:latin typeface="Tw Cen MT" panose="020B0602020104020603" pitchFamily="34" charset="0"/>
              </a:rPr>
              <a:t> </a:t>
            </a:r>
            <a:r>
              <a:rPr lang="en-MY" sz="900" dirty="0" err="1">
                <a:latin typeface="Tw Cen MT" panose="020B0602020104020603" pitchFamily="34" charset="0"/>
              </a:rPr>
              <a:t>kaedah</a:t>
            </a:r>
            <a:r>
              <a:rPr lang="en-MY" sz="900" dirty="0">
                <a:latin typeface="Tw Cen MT" panose="020B0602020104020603" pitchFamily="34" charset="0"/>
              </a:rPr>
              <a:t> </a:t>
            </a:r>
            <a:r>
              <a:rPr lang="en-MY" sz="900" dirty="0" err="1">
                <a:latin typeface="Tw Cen MT" panose="020B0602020104020603" pitchFamily="34" charset="0"/>
              </a:rPr>
              <a:t>unjuran</a:t>
            </a:r>
            <a:r>
              <a:rPr lang="en-MY" sz="900" dirty="0">
                <a:latin typeface="Tw Cen MT" panose="020B0602020104020603" pitchFamily="34" charset="0"/>
              </a:rPr>
              <a:t> </a:t>
            </a:r>
            <a:r>
              <a:rPr lang="en-MY" sz="900" dirty="0" err="1">
                <a:latin typeface="Tw Cen MT" panose="020B0602020104020603" pitchFamily="34" charset="0"/>
              </a:rPr>
              <a:t>terhadap</a:t>
            </a:r>
            <a:r>
              <a:rPr lang="en-MY" sz="900" dirty="0">
                <a:latin typeface="Tw Cen MT" panose="020B0602020104020603" pitchFamily="34" charset="0"/>
              </a:rPr>
              <a:t> </a:t>
            </a:r>
            <a:r>
              <a:rPr lang="en-MY" sz="900" dirty="0" err="1">
                <a:latin typeface="Tw Cen MT" panose="020B0602020104020603" pitchFamily="34" charset="0"/>
              </a:rPr>
              <a:t>penawaran</a:t>
            </a:r>
            <a:r>
              <a:rPr lang="en-MY" sz="900" dirty="0">
                <a:latin typeface="Tw Cen MT" panose="020B0602020104020603" pitchFamily="34" charset="0"/>
              </a:rPr>
              <a:t> </a:t>
            </a:r>
            <a:r>
              <a:rPr lang="en-MY" sz="900" dirty="0" err="1">
                <a:latin typeface="Tw Cen MT" panose="020B0602020104020603" pitchFamily="34" charset="0"/>
              </a:rPr>
              <a:t>dan</a:t>
            </a:r>
            <a:r>
              <a:rPr lang="en-MY" sz="900" dirty="0">
                <a:latin typeface="Tw Cen MT" panose="020B0602020104020603" pitchFamily="34" charset="0"/>
              </a:rPr>
              <a:t> </a:t>
            </a:r>
            <a:r>
              <a:rPr lang="en-MY" sz="900" dirty="0" err="1">
                <a:latin typeface="Tw Cen MT" panose="020B0602020104020603" pitchFamily="34" charset="0"/>
              </a:rPr>
              <a:t>permintaan</a:t>
            </a:r>
            <a:r>
              <a:rPr lang="en-MY" sz="900" dirty="0">
                <a:latin typeface="Tw Cen MT" panose="020B0602020104020603" pitchFamily="34" charset="0"/>
              </a:rPr>
              <a:t> </a:t>
            </a:r>
            <a:r>
              <a:rPr lang="en-MY" sz="900" dirty="0" err="1">
                <a:latin typeface="Tw Cen MT" panose="020B0602020104020603" pitchFamily="34" charset="0"/>
              </a:rPr>
              <a:t>pekerja</a:t>
            </a:r>
            <a:r>
              <a:rPr lang="en-MY" sz="900" dirty="0">
                <a:latin typeface="Tw Cen MT" panose="020B0602020104020603" pitchFamily="34" charset="0"/>
              </a:rPr>
              <a:t> </a:t>
            </a:r>
            <a:r>
              <a:rPr lang="en-MY" sz="900" dirty="0" err="1">
                <a:latin typeface="Tw Cen MT" panose="020B0602020104020603" pitchFamily="34" charset="0"/>
              </a:rPr>
              <a:t>binaan</a:t>
            </a:r>
            <a:endParaRPr lang="en-MY" sz="900" dirty="0">
              <a:latin typeface="Tw Cen MT" panose="020B0602020104020603" pitchFamily="34" charset="0"/>
            </a:endParaRPr>
          </a:p>
          <a:p>
            <a:pPr marL="228600" indent="-228600">
              <a:buAutoNum type="arabicPeriod"/>
            </a:pPr>
            <a:r>
              <a:rPr lang="en-MY" sz="900" dirty="0" err="1">
                <a:latin typeface="Tw Cen MT" panose="020B0602020104020603" pitchFamily="34" charset="0"/>
              </a:rPr>
              <a:t>Menganggarkan</a:t>
            </a:r>
            <a:r>
              <a:rPr lang="en-MY" sz="900" dirty="0">
                <a:latin typeface="Tw Cen MT" panose="020B0602020104020603" pitchFamily="34" charset="0"/>
              </a:rPr>
              <a:t> </a:t>
            </a:r>
            <a:r>
              <a:rPr lang="en-MY" sz="900" dirty="0" err="1">
                <a:latin typeface="Tw Cen MT" panose="020B0602020104020603" pitchFamily="34" charset="0"/>
              </a:rPr>
              <a:t>ketidakcukupan</a:t>
            </a:r>
            <a:r>
              <a:rPr lang="en-MY" sz="900" dirty="0">
                <a:latin typeface="Tw Cen MT" panose="020B0602020104020603" pitchFamily="34" charset="0"/>
              </a:rPr>
              <a:t> </a:t>
            </a:r>
            <a:r>
              <a:rPr lang="en-MY" sz="900" dirty="0" err="1">
                <a:latin typeface="Tw Cen MT" panose="020B0602020104020603" pitchFamily="34" charset="0"/>
              </a:rPr>
              <a:t>keperluan</a:t>
            </a:r>
            <a:r>
              <a:rPr lang="en-MY" sz="900" dirty="0">
                <a:latin typeface="Tw Cen MT" panose="020B0602020104020603" pitchFamily="34" charset="0"/>
              </a:rPr>
              <a:t> </a:t>
            </a:r>
            <a:r>
              <a:rPr lang="en-MY" sz="900" dirty="0" err="1">
                <a:latin typeface="Tw Cen MT" panose="020B0602020104020603" pitchFamily="34" charset="0"/>
              </a:rPr>
              <a:t>personel</a:t>
            </a:r>
            <a:r>
              <a:rPr lang="en-MY" sz="900" dirty="0">
                <a:latin typeface="Tw Cen MT" panose="020B0602020104020603" pitchFamily="34" charset="0"/>
              </a:rPr>
              <a:t> </a:t>
            </a:r>
            <a:r>
              <a:rPr lang="en-MY" sz="900" dirty="0" err="1">
                <a:latin typeface="Tw Cen MT" panose="020B0602020104020603" pitchFamily="34" charset="0"/>
              </a:rPr>
              <a:t>dalam</a:t>
            </a:r>
            <a:r>
              <a:rPr lang="en-MY" sz="900" dirty="0">
                <a:latin typeface="Tw Cen MT" panose="020B0602020104020603" pitchFamily="34" charset="0"/>
              </a:rPr>
              <a:t> </a:t>
            </a:r>
            <a:r>
              <a:rPr lang="en-MY" sz="900" dirty="0" err="1">
                <a:latin typeface="Tw Cen MT" panose="020B0602020104020603" pitchFamily="34" charset="0"/>
              </a:rPr>
              <a:t>industri</a:t>
            </a:r>
            <a:r>
              <a:rPr lang="en-MY" sz="900" dirty="0">
                <a:latin typeface="Tw Cen MT" panose="020B0602020104020603" pitchFamily="34" charset="0"/>
              </a:rPr>
              <a:t> </a:t>
            </a:r>
            <a:r>
              <a:rPr lang="en-MY" sz="900" dirty="0" err="1">
                <a:latin typeface="Tw Cen MT" panose="020B0602020104020603" pitchFamily="34" charset="0"/>
              </a:rPr>
              <a:t>pembinaan</a:t>
            </a:r>
            <a:r>
              <a:rPr lang="en-MY" sz="900" dirty="0">
                <a:latin typeface="Tw Cen MT" panose="020B0602020104020603" pitchFamily="34" charset="0"/>
              </a:rPr>
              <a:t> </a:t>
            </a:r>
            <a:r>
              <a:rPr lang="en-MY" sz="900" dirty="0" err="1">
                <a:latin typeface="Tw Cen MT" panose="020B0602020104020603" pitchFamily="34" charset="0"/>
              </a:rPr>
              <a:t>sehingga</a:t>
            </a:r>
            <a:r>
              <a:rPr lang="en-MY" sz="900" dirty="0">
                <a:latin typeface="Tw Cen MT" panose="020B0602020104020603" pitchFamily="34" charset="0"/>
              </a:rPr>
              <a:t> 2030.</a:t>
            </a:r>
          </a:p>
          <a:p>
            <a:pPr marL="228600" indent="-228600"/>
            <a:endParaRPr lang="en-US" sz="800" dirty="0">
              <a:latin typeface="Tw Cen MT" panose="020B0602020104020603" pitchFamily="34" charset="0"/>
            </a:endParaRPr>
          </a:p>
          <a:p>
            <a:pPr marL="228600" indent="-228600"/>
            <a:r>
              <a:rPr lang="en-US" sz="900" dirty="0" err="1">
                <a:latin typeface="Tw Cen MT" panose="020B0602020104020603" pitchFamily="34" charset="0"/>
              </a:rPr>
              <a:t>Penemuan</a:t>
            </a:r>
            <a:r>
              <a:rPr lang="en-US" sz="900" dirty="0">
                <a:latin typeface="Tw Cen MT" panose="020B0602020104020603" pitchFamily="34" charset="0"/>
              </a:rPr>
              <a:t>:</a:t>
            </a:r>
          </a:p>
          <a:p>
            <a:pPr marL="228600" indent="-228600" algn="just">
              <a:buAutoNum type="arabicPeriod"/>
            </a:pPr>
            <a:r>
              <a:rPr lang="en-MY" sz="900" dirty="0">
                <a:latin typeface="Tw Cen MT" panose="020B0602020104020603" pitchFamily="34" charset="0"/>
              </a:rPr>
              <a:t>Construction Personnel Modelling System (</a:t>
            </a:r>
            <a:r>
              <a:rPr lang="en-MY" sz="900" dirty="0" err="1">
                <a:latin typeface="Tw Cen MT" panose="020B0602020104020603" pitchFamily="34" charset="0"/>
              </a:rPr>
              <a:t>CoPMos</a:t>
            </a:r>
            <a:r>
              <a:rPr lang="en-MY" sz="900" dirty="0">
                <a:latin typeface="Tw Cen MT" panose="020B0602020104020603" pitchFamily="34" charset="0"/>
              </a:rPr>
              <a:t>) </a:t>
            </a:r>
            <a:r>
              <a:rPr lang="en-MY" sz="900" dirty="0" err="1">
                <a:latin typeface="Tw Cen MT" panose="020B0602020104020603" pitchFamily="34" charset="0"/>
              </a:rPr>
              <a:t>telah</a:t>
            </a:r>
            <a:r>
              <a:rPr lang="en-MY" sz="900" dirty="0">
                <a:latin typeface="Tw Cen MT" panose="020B0602020104020603" pitchFamily="34" charset="0"/>
              </a:rPr>
              <a:t> </a:t>
            </a:r>
            <a:r>
              <a:rPr lang="en-MY" sz="900" dirty="0" err="1">
                <a:latin typeface="Tw Cen MT" panose="020B0602020104020603" pitchFamily="34" charset="0"/>
              </a:rPr>
              <a:t>dibangunkan</a:t>
            </a:r>
            <a:r>
              <a:rPr lang="en-MY" sz="900" dirty="0">
                <a:latin typeface="Tw Cen MT" panose="020B0602020104020603" pitchFamily="34" charset="0"/>
              </a:rPr>
              <a:t> </a:t>
            </a:r>
            <a:r>
              <a:rPr lang="en-MY" sz="900" dirty="0" err="1">
                <a:latin typeface="Tw Cen MT" panose="020B0602020104020603" pitchFamily="34" charset="0"/>
              </a:rPr>
              <a:t>bagi</a:t>
            </a:r>
            <a:r>
              <a:rPr lang="en-MY" sz="900" dirty="0">
                <a:latin typeface="Tw Cen MT" panose="020B0602020104020603" pitchFamily="34" charset="0"/>
              </a:rPr>
              <a:t> </a:t>
            </a:r>
            <a:r>
              <a:rPr lang="en-MY" sz="900" dirty="0" err="1">
                <a:latin typeface="Tw Cen MT" panose="020B0602020104020603" pitchFamily="34" charset="0"/>
              </a:rPr>
              <a:t>menghasilkan</a:t>
            </a:r>
            <a:r>
              <a:rPr lang="en-MY" sz="900" dirty="0">
                <a:latin typeface="Tw Cen MT" panose="020B0602020104020603" pitchFamily="34" charset="0"/>
              </a:rPr>
              <a:t> </a:t>
            </a:r>
            <a:r>
              <a:rPr lang="en-MY" sz="900" dirty="0" err="1">
                <a:latin typeface="Tw Cen MT" panose="020B0602020104020603" pitchFamily="34" charset="0"/>
              </a:rPr>
              <a:t>unjuran</a:t>
            </a:r>
            <a:r>
              <a:rPr lang="en-MY" sz="900" dirty="0">
                <a:latin typeface="Tw Cen MT" panose="020B0602020104020603" pitchFamily="34" charset="0"/>
              </a:rPr>
              <a:t> </a:t>
            </a:r>
            <a:r>
              <a:rPr lang="en-MY" sz="900" dirty="0" err="1">
                <a:latin typeface="Tw Cen MT" panose="020B0602020104020603" pitchFamily="34" charset="0"/>
              </a:rPr>
              <a:t>permintaan</a:t>
            </a:r>
            <a:r>
              <a:rPr lang="en-MY" sz="900" dirty="0">
                <a:latin typeface="Tw Cen MT" panose="020B0602020104020603" pitchFamily="34" charset="0"/>
              </a:rPr>
              <a:t> </a:t>
            </a:r>
            <a:r>
              <a:rPr lang="en-MY" sz="900" dirty="0" err="1">
                <a:latin typeface="Tw Cen MT" panose="020B0602020104020603" pitchFamily="34" charset="0"/>
              </a:rPr>
              <a:t>dan</a:t>
            </a:r>
            <a:r>
              <a:rPr lang="en-MY" sz="900" dirty="0">
                <a:latin typeface="Tw Cen MT" panose="020B0602020104020603" pitchFamily="34" charset="0"/>
              </a:rPr>
              <a:t> </a:t>
            </a:r>
            <a:r>
              <a:rPr lang="en-MY" sz="900" dirty="0" err="1">
                <a:latin typeface="Tw Cen MT" panose="020B0602020104020603" pitchFamily="34" charset="0"/>
              </a:rPr>
              <a:t>penawaran</a:t>
            </a:r>
            <a:r>
              <a:rPr lang="en-MY" sz="900" dirty="0">
                <a:latin typeface="Tw Cen MT" panose="020B0602020104020603" pitchFamily="34" charset="0"/>
              </a:rPr>
              <a:t>  </a:t>
            </a:r>
            <a:r>
              <a:rPr lang="en-MY" sz="900" dirty="0" err="1">
                <a:latin typeface="Tw Cen MT" panose="020B0602020104020603" pitchFamily="34" charset="0"/>
              </a:rPr>
              <a:t>personel</a:t>
            </a:r>
            <a:r>
              <a:rPr lang="en-MY" sz="900" dirty="0">
                <a:latin typeface="Tw Cen MT" panose="020B0602020104020603" pitchFamily="34" charset="0"/>
              </a:rPr>
              <a:t> </a:t>
            </a:r>
            <a:r>
              <a:rPr lang="en-MY" sz="900" dirty="0" err="1">
                <a:latin typeface="Tw Cen MT" panose="020B0602020104020603" pitchFamily="34" charset="0"/>
              </a:rPr>
              <a:t>binaan</a:t>
            </a:r>
            <a:r>
              <a:rPr lang="en-MY" sz="900" dirty="0">
                <a:latin typeface="Tw Cen MT" panose="020B0602020104020603" pitchFamily="34" charset="0"/>
              </a:rPr>
              <a:t> </a:t>
            </a:r>
            <a:r>
              <a:rPr lang="en-MY" sz="900" dirty="0" err="1">
                <a:latin typeface="Tw Cen MT" panose="020B0602020104020603" pitchFamily="34" charset="0"/>
              </a:rPr>
              <a:t>di</a:t>
            </a:r>
            <a:r>
              <a:rPr lang="en-MY" sz="900" dirty="0">
                <a:latin typeface="Tw Cen MT" panose="020B0602020104020603" pitchFamily="34" charset="0"/>
              </a:rPr>
              <a:t> Malaysia </a:t>
            </a:r>
            <a:r>
              <a:rPr lang="en-MY" sz="900" dirty="0" err="1">
                <a:latin typeface="Tw Cen MT" panose="020B0602020104020603" pitchFamily="34" charset="0"/>
              </a:rPr>
              <a:t>sehingga</a:t>
            </a:r>
            <a:r>
              <a:rPr lang="en-MY" sz="900" dirty="0">
                <a:latin typeface="Tw Cen MT" panose="020B0602020104020603" pitchFamily="34" charset="0"/>
              </a:rPr>
              <a:t> </a:t>
            </a:r>
            <a:r>
              <a:rPr lang="en-MY" sz="900" dirty="0" err="1">
                <a:latin typeface="Tw Cen MT" panose="020B0602020104020603" pitchFamily="34" charset="0"/>
              </a:rPr>
              <a:t>tahun</a:t>
            </a:r>
            <a:r>
              <a:rPr lang="en-MY" sz="900" dirty="0">
                <a:latin typeface="Tw Cen MT" panose="020B0602020104020603" pitchFamily="34" charset="0"/>
              </a:rPr>
              <a:t> 2020. Model </a:t>
            </a:r>
            <a:r>
              <a:rPr lang="en-MY" sz="900" dirty="0" err="1">
                <a:latin typeface="Tw Cen MT" panose="020B0602020104020603" pitchFamily="34" charset="0"/>
              </a:rPr>
              <a:t>ini</a:t>
            </a:r>
            <a:r>
              <a:rPr lang="en-MY" sz="900" dirty="0">
                <a:latin typeface="Tw Cen MT" panose="020B0602020104020603" pitchFamily="34" charset="0"/>
              </a:rPr>
              <a:t> </a:t>
            </a:r>
            <a:r>
              <a:rPr lang="en-MY" sz="900" dirty="0" err="1">
                <a:latin typeface="Tw Cen MT" panose="020B0602020104020603" pitchFamily="34" charset="0"/>
              </a:rPr>
              <a:t>boleh</a:t>
            </a:r>
            <a:r>
              <a:rPr lang="en-MY" sz="900" dirty="0">
                <a:latin typeface="Tw Cen MT" panose="020B0602020104020603" pitchFamily="34" charset="0"/>
              </a:rPr>
              <a:t> </a:t>
            </a:r>
            <a:r>
              <a:rPr lang="en-MY" sz="900" dirty="0" err="1">
                <a:latin typeface="Tw Cen MT" panose="020B0602020104020603" pitchFamily="34" charset="0"/>
              </a:rPr>
              <a:t>digunakan</a:t>
            </a:r>
            <a:r>
              <a:rPr lang="en-MY" sz="900" dirty="0">
                <a:latin typeface="Tw Cen MT" panose="020B0602020104020603" pitchFamily="34" charset="0"/>
              </a:rPr>
              <a:t> </a:t>
            </a:r>
            <a:r>
              <a:rPr lang="en-MY" sz="900" dirty="0" err="1">
                <a:latin typeface="Tw Cen MT" panose="020B0602020104020603" pitchFamily="34" charset="0"/>
              </a:rPr>
              <a:t>bermula</a:t>
            </a:r>
            <a:r>
              <a:rPr lang="en-MY" sz="900" dirty="0">
                <a:latin typeface="Tw Cen MT" panose="020B0602020104020603" pitchFamily="34" charset="0"/>
              </a:rPr>
              <a:t> 2018. </a:t>
            </a:r>
            <a:r>
              <a:rPr lang="en-MY" sz="900" dirty="0" err="1">
                <a:latin typeface="Tw Cen MT" panose="020B0602020104020603" pitchFamily="34" charset="0"/>
              </a:rPr>
              <a:t>CopMos</a:t>
            </a:r>
            <a:r>
              <a:rPr lang="en-MY" sz="900" dirty="0">
                <a:latin typeface="Tw Cen MT" panose="020B0602020104020603" pitchFamily="34" charset="0"/>
              </a:rPr>
              <a:t> </a:t>
            </a:r>
            <a:r>
              <a:rPr lang="en-MY" sz="900" dirty="0" err="1">
                <a:latin typeface="Tw Cen MT" panose="020B0602020104020603" pitchFamily="34" charset="0"/>
              </a:rPr>
              <a:t>juga</a:t>
            </a:r>
            <a:r>
              <a:rPr lang="en-MY" sz="900" dirty="0">
                <a:latin typeface="Tw Cen MT" panose="020B0602020104020603" pitchFamily="34" charset="0"/>
              </a:rPr>
              <a:t> </a:t>
            </a:r>
            <a:r>
              <a:rPr lang="en-MY" sz="900" dirty="0" err="1">
                <a:latin typeface="Tw Cen MT" panose="020B0602020104020603" pitchFamily="34" charset="0"/>
              </a:rPr>
              <a:t>boleh</a:t>
            </a:r>
            <a:r>
              <a:rPr lang="en-MY" sz="900" dirty="0">
                <a:latin typeface="Tw Cen MT" panose="020B0602020104020603" pitchFamily="34" charset="0"/>
              </a:rPr>
              <a:t> </a:t>
            </a:r>
            <a:r>
              <a:rPr lang="en-MY" sz="900" dirty="0" err="1">
                <a:latin typeface="Tw Cen MT" panose="020B0602020104020603" pitchFamily="34" charset="0"/>
              </a:rPr>
              <a:t>digunapakai</a:t>
            </a:r>
            <a:r>
              <a:rPr lang="en-MY" sz="900" dirty="0">
                <a:latin typeface="Tw Cen MT" panose="020B0602020104020603" pitchFamily="34" charset="0"/>
              </a:rPr>
              <a:t> </a:t>
            </a:r>
            <a:r>
              <a:rPr lang="en-MY" sz="900" dirty="0" err="1">
                <a:latin typeface="Tw Cen MT" panose="020B0602020104020603" pitchFamily="34" charset="0"/>
              </a:rPr>
              <a:t>sehingga</a:t>
            </a:r>
            <a:r>
              <a:rPr lang="en-MY" sz="900" dirty="0">
                <a:latin typeface="Tw Cen MT" panose="020B0602020104020603" pitchFamily="34" charset="0"/>
              </a:rPr>
              <a:t> </a:t>
            </a:r>
            <a:r>
              <a:rPr lang="en-MY" sz="900" dirty="0" err="1">
                <a:latin typeface="Tw Cen MT" panose="020B0602020104020603" pitchFamily="34" charset="0"/>
              </a:rPr>
              <a:t>tahun</a:t>
            </a:r>
            <a:r>
              <a:rPr lang="en-MY" sz="900" dirty="0">
                <a:latin typeface="Tw Cen MT" panose="020B0602020104020603" pitchFamily="34" charset="0"/>
              </a:rPr>
              <a:t> 2030  </a:t>
            </a:r>
            <a:r>
              <a:rPr lang="en-MY" sz="900" dirty="0" err="1">
                <a:latin typeface="Tw Cen MT" panose="020B0602020104020603" pitchFamily="34" charset="0"/>
              </a:rPr>
              <a:t>dengan</a:t>
            </a:r>
            <a:r>
              <a:rPr lang="en-MY" sz="900" dirty="0">
                <a:latin typeface="Tw Cen MT" panose="020B0602020104020603" pitchFamily="34" charset="0"/>
              </a:rPr>
              <a:t> input parameter </a:t>
            </a:r>
            <a:r>
              <a:rPr lang="en-MY" sz="900" dirty="0" err="1" smtClean="0">
                <a:latin typeface="Tw Cen MT" panose="020B0602020104020603" pitchFamily="34" charset="0"/>
              </a:rPr>
              <a:t>tahunan</a:t>
            </a:r>
            <a:r>
              <a:rPr lang="en-MY" sz="900" dirty="0" smtClean="0">
                <a:latin typeface="Tw Cen MT" panose="020B0602020104020603" pitchFamily="34" charset="0"/>
              </a:rPr>
              <a:t> </a:t>
            </a:r>
            <a:r>
              <a:rPr lang="en-MY" sz="900" dirty="0" err="1">
                <a:latin typeface="Tw Cen MT" panose="020B0602020104020603" pitchFamily="34" charset="0"/>
              </a:rPr>
              <a:t>terkini</a:t>
            </a:r>
            <a:r>
              <a:rPr lang="en-MY" sz="900" dirty="0">
                <a:latin typeface="Tw Cen MT" panose="020B0602020104020603" pitchFamily="34" charset="0"/>
              </a:rPr>
              <a:t>.</a:t>
            </a:r>
          </a:p>
          <a:p>
            <a:pPr marL="228600" indent="-228600" algn="just">
              <a:buAutoNum type="arabicPeriod"/>
            </a:pPr>
            <a:r>
              <a:rPr lang="en-MY" sz="900" dirty="0">
                <a:latin typeface="Tw Cen MT" panose="020B0602020104020603" pitchFamily="34" charset="0"/>
              </a:rPr>
              <a:t>Dashboard </a:t>
            </a:r>
            <a:r>
              <a:rPr lang="en-MY" sz="900" dirty="0" err="1">
                <a:latin typeface="Tw Cen MT" panose="020B0602020104020603" pitchFamily="34" charset="0"/>
              </a:rPr>
              <a:t>Penanda</a:t>
            </a:r>
            <a:r>
              <a:rPr lang="en-MY" sz="900" dirty="0">
                <a:latin typeface="Tw Cen MT" panose="020B0602020104020603" pitchFamily="34" charset="0"/>
              </a:rPr>
              <a:t> Aras </a:t>
            </a:r>
            <a:r>
              <a:rPr lang="en-MY" sz="900" dirty="0" err="1">
                <a:latin typeface="Tw Cen MT" panose="020B0602020104020603" pitchFamily="34" charset="0"/>
              </a:rPr>
              <a:t>dengan</a:t>
            </a:r>
            <a:r>
              <a:rPr lang="en-MY" sz="900" dirty="0">
                <a:latin typeface="Tw Cen MT" panose="020B0602020104020603" pitchFamily="34" charset="0"/>
              </a:rPr>
              <a:t> </a:t>
            </a:r>
            <a:r>
              <a:rPr lang="en-MY" sz="900" dirty="0" err="1">
                <a:latin typeface="Tw Cen MT" panose="020B0602020104020603" pitchFamily="34" charset="0"/>
              </a:rPr>
              <a:t>negara</a:t>
            </a:r>
            <a:r>
              <a:rPr lang="en-MY" sz="900" dirty="0">
                <a:latin typeface="Tw Cen MT" panose="020B0602020104020603" pitchFamily="34" charset="0"/>
              </a:rPr>
              <a:t> </a:t>
            </a:r>
            <a:r>
              <a:rPr lang="en-MY" sz="900" dirty="0" err="1">
                <a:latin typeface="Tw Cen MT" panose="020B0602020104020603" pitchFamily="34" charset="0"/>
              </a:rPr>
              <a:t>maju</a:t>
            </a:r>
            <a:r>
              <a:rPr lang="en-MY" sz="900" dirty="0">
                <a:latin typeface="Tw Cen MT" panose="020B0602020104020603" pitchFamily="34" charset="0"/>
              </a:rPr>
              <a:t> </a:t>
            </a:r>
            <a:r>
              <a:rPr lang="en-MY" sz="900" dirty="0" err="1">
                <a:latin typeface="Tw Cen MT" panose="020B0602020104020603" pitchFamily="34" charset="0"/>
              </a:rPr>
              <a:t>telah</a:t>
            </a:r>
            <a:r>
              <a:rPr lang="en-MY" sz="900" dirty="0">
                <a:latin typeface="Tw Cen MT" panose="020B0602020104020603" pitchFamily="34" charset="0"/>
              </a:rPr>
              <a:t> </a:t>
            </a:r>
            <a:r>
              <a:rPr lang="en-MY" sz="900" dirty="0" err="1">
                <a:latin typeface="Tw Cen MT" panose="020B0602020104020603" pitchFamily="34" charset="0"/>
              </a:rPr>
              <a:t>dibangunkan</a:t>
            </a:r>
            <a:r>
              <a:rPr lang="en-MY" sz="900" dirty="0">
                <a:latin typeface="Tw Cen MT" panose="020B0602020104020603" pitchFamily="34" charset="0"/>
              </a:rPr>
              <a:t> </a:t>
            </a:r>
            <a:r>
              <a:rPr lang="en-MY" sz="900" dirty="0" err="1">
                <a:latin typeface="Tw Cen MT" panose="020B0602020104020603" pitchFamily="34" charset="0"/>
              </a:rPr>
              <a:t>bagi</a:t>
            </a:r>
            <a:r>
              <a:rPr lang="en-MY" sz="900" dirty="0">
                <a:latin typeface="Tw Cen MT" panose="020B0602020104020603" pitchFamily="34" charset="0"/>
              </a:rPr>
              <a:t> </a:t>
            </a:r>
            <a:r>
              <a:rPr lang="en-MY" sz="900" dirty="0" err="1">
                <a:latin typeface="Tw Cen MT" panose="020B0602020104020603" pitchFamily="34" charset="0"/>
              </a:rPr>
              <a:t>mengenalpasti</a:t>
            </a:r>
            <a:r>
              <a:rPr lang="en-MY" sz="900" dirty="0">
                <a:latin typeface="Tw Cen MT" panose="020B0602020104020603" pitchFamily="34" charset="0"/>
              </a:rPr>
              <a:t> </a:t>
            </a:r>
            <a:r>
              <a:rPr lang="en-MY" sz="900" dirty="0" err="1">
                <a:latin typeface="Tw Cen MT" panose="020B0602020104020603" pitchFamily="34" charset="0"/>
              </a:rPr>
              <a:t>amalan</a:t>
            </a:r>
            <a:r>
              <a:rPr lang="en-MY" sz="900" dirty="0">
                <a:latin typeface="Tw Cen MT" panose="020B0602020104020603" pitchFamily="34" charset="0"/>
              </a:rPr>
              <a:t> </a:t>
            </a:r>
            <a:r>
              <a:rPr lang="en-MY" sz="900" dirty="0" err="1">
                <a:latin typeface="Tw Cen MT" panose="020B0602020104020603" pitchFamily="34" charset="0"/>
              </a:rPr>
              <a:t>terbaik</a:t>
            </a:r>
            <a:r>
              <a:rPr lang="en-MY" sz="900" dirty="0">
                <a:latin typeface="Tw Cen MT" panose="020B0602020104020603" pitchFamily="34" charset="0"/>
              </a:rPr>
              <a:t> </a:t>
            </a:r>
            <a:r>
              <a:rPr lang="en-MY" sz="900" dirty="0" err="1">
                <a:latin typeface="Tw Cen MT" panose="020B0602020104020603" pitchFamily="34" charset="0"/>
              </a:rPr>
              <a:t>dalam</a:t>
            </a:r>
            <a:r>
              <a:rPr lang="en-MY" sz="900" dirty="0">
                <a:latin typeface="Tw Cen MT" panose="020B0602020104020603" pitchFamily="34" charset="0"/>
              </a:rPr>
              <a:t> </a:t>
            </a:r>
            <a:r>
              <a:rPr lang="en-MY" sz="900" dirty="0" err="1">
                <a:latin typeface="Tw Cen MT" panose="020B0602020104020603" pitchFamily="34" charset="0"/>
              </a:rPr>
              <a:t>pengurusan</a:t>
            </a:r>
            <a:r>
              <a:rPr lang="en-MY" sz="900" dirty="0">
                <a:latin typeface="Tw Cen MT" panose="020B0602020104020603" pitchFamily="34" charset="0"/>
              </a:rPr>
              <a:t> </a:t>
            </a:r>
            <a:r>
              <a:rPr lang="en-MY" sz="900" dirty="0" err="1">
                <a:latin typeface="Tw Cen MT" panose="020B0602020104020603" pitchFamily="34" charset="0"/>
              </a:rPr>
              <a:t>tenaga</a:t>
            </a:r>
            <a:r>
              <a:rPr lang="en-MY" sz="900" dirty="0">
                <a:latin typeface="Tw Cen MT" panose="020B0602020104020603" pitchFamily="34" charset="0"/>
              </a:rPr>
              <a:t> </a:t>
            </a:r>
            <a:r>
              <a:rPr lang="en-MY" sz="900" dirty="0" err="1">
                <a:latin typeface="Tw Cen MT" panose="020B0602020104020603" pitchFamily="34" charset="0"/>
              </a:rPr>
              <a:t>kerja</a:t>
            </a:r>
            <a:r>
              <a:rPr lang="en-MY" sz="900" dirty="0">
                <a:latin typeface="Tw Cen MT" panose="020B0602020104020603" pitchFamily="34" charset="0"/>
              </a:rPr>
              <a:t> </a:t>
            </a:r>
            <a:r>
              <a:rPr lang="en-MY" sz="900" dirty="0" err="1">
                <a:latin typeface="Tw Cen MT" panose="020B0602020104020603" pitchFamily="34" charset="0"/>
              </a:rPr>
              <a:t>dalam</a:t>
            </a:r>
            <a:r>
              <a:rPr lang="en-MY" sz="900" dirty="0">
                <a:latin typeface="Tw Cen MT" panose="020B0602020104020603" pitchFamily="34" charset="0"/>
              </a:rPr>
              <a:t> </a:t>
            </a:r>
            <a:r>
              <a:rPr lang="en-MY" sz="900" dirty="0" err="1">
                <a:latin typeface="Tw Cen MT" panose="020B0602020104020603" pitchFamily="34" charset="0"/>
              </a:rPr>
              <a:t>industri</a:t>
            </a:r>
            <a:r>
              <a:rPr lang="en-MY" sz="900" dirty="0">
                <a:latin typeface="Tw Cen MT" panose="020B0602020104020603" pitchFamily="34" charset="0"/>
              </a:rPr>
              <a:t> </a:t>
            </a:r>
            <a:r>
              <a:rPr lang="en-MY" sz="900" dirty="0" err="1">
                <a:latin typeface="Tw Cen MT" panose="020B0602020104020603" pitchFamily="34" charset="0"/>
              </a:rPr>
              <a:t>pembinaan</a:t>
            </a:r>
            <a:r>
              <a:rPr lang="en-MY" sz="900" dirty="0">
                <a:latin typeface="Tw Cen MT" panose="020B0602020104020603" pitchFamily="34" charset="0"/>
              </a:rPr>
              <a:t>.</a:t>
            </a:r>
          </a:p>
          <a:p>
            <a:pPr marL="228600" indent="-228600" algn="just">
              <a:buAutoNum type="arabicPeriod"/>
            </a:pPr>
            <a:r>
              <a:rPr lang="en-MY" sz="900" dirty="0">
                <a:latin typeface="Tw Cen MT" panose="020B0602020104020603" pitchFamily="34" charset="0"/>
              </a:rPr>
              <a:t>Human Capital Management Model (HCMM) </a:t>
            </a:r>
            <a:r>
              <a:rPr lang="en-MY" sz="900" dirty="0" err="1">
                <a:latin typeface="Tw Cen MT" panose="020B0602020104020603" pitchFamily="34" charset="0"/>
              </a:rPr>
              <a:t>dibangunkan</a:t>
            </a:r>
            <a:r>
              <a:rPr lang="en-MY" sz="900" dirty="0">
                <a:latin typeface="Tw Cen MT" panose="020B0602020104020603" pitchFamily="34" charset="0"/>
              </a:rPr>
              <a:t> </a:t>
            </a:r>
            <a:r>
              <a:rPr lang="en-MY" sz="900" dirty="0" err="1">
                <a:latin typeface="Tw Cen MT" panose="020B0602020104020603" pitchFamily="34" charset="0"/>
              </a:rPr>
              <a:t>bagi</a:t>
            </a:r>
            <a:r>
              <a:rPr lang="en-MY" sz="900" dirty="0">
                <a:latin typeface="Tw Cen MT" panose="020B0602020104020603" pitchFamily="34" charset="0"/>
              </a:rPr>
              <a:t> </a:t>
            </a:r>
            <a:r>
              <a:rPr lang="en-MY" sz="900" dirty="0" err="1">
                <a:latin typeface="Tw Cen MT" panose="020B0602020104020603" pitchFamily="34" charset="0"/>
              </a:rPr>
              <a:t>mengenalpasti</a:t>
            </a:r>
            <a:r>
              <a:rPr lang="en-MY" sz="900" dirty="0">
                <a:latin typeface="Tw Cen MT" panose="020B0602020104020603" pitchFamily="34" charset="0"/>
              </a:rPr>
              <a:t> </a:t>
            </a:r>
            <a:r>
              <a:rPr lang="en-MY" sz="900" dirty="0" err="1">
                <a:latin typeface="Tw Cen MT" panose="020B0602020104020603" pitchFamily="34" charset="0"/>
              </a:rPr>
              <a:t>penawaran</a:t>
            </a:r>
            <a:r>
              <a:rPr lang="en-MY" sz="900" dirty="0">
                <a:latin typeface="Tw Cen MT" panose="020B0602020104020603" pitchFamily="34" charset="0"/>
              </a:rPr>
              <a:t> </a:t>
            </a:r>
            <a:r>
              <a:rPr lang="en-MY" sz="900" dirty="0" err="1">
                <a:latin typeface="Tw Cen MT" panose="020B0602020104020603" pitchFamily="34" charset="0"/>
              </a:rPr>
              <a:t>personel</a:t>
            </a:r>
            <a:r>
              <a:rPr lang="en-MY" sz="900" dirty="0">
                <a:latin typeface="Tw Cen MT" panose="020B0602020104020603" pitchFamily="34" charset="0"/>
              </a:rPr>
              <a:t> </a:t>
            </a:r>
            <a:r>
              <a:rPr lang="en-MY" sz="900" dirty="0" err="1">
                <a:latin typeface="Tw Cen MT" panose="020B0602020104020603" pitchFamily="34" charset="0"/>
              </a:rPr>
              <a:t>tempatan</a:t>
            </a:r>
            <a:r>
              <a:rPr lang="en-MY" sz="900" dirty="0">
                <a:latin typeface="Tw Cen MT" panose="020B0602020104020603" pitchFamily="34" charset="0"/>
              </a:rPr>
              <a:t> </a:t>
            </a:r>
            <a:r>
              <a:rPr lang="en-MY" sz="900" dirty="0" err="1">
                <a:latin typeface="Tw Cen MT" panose="020B0602020104020603" pitchFamily="34" charset="0"/>
              </a:rPr>
              <a:t>sebagai</a:t>
            </a:r>
            <a:r>
              <a:rPr lang="en-MY" sz="900" dirty="0">
                <a:latin typeface="Tw Cen MT" panose="020B0602020104020603" pitchFamily="34" charset="0"/>
              </a:rPr>
              <a:t> </a:t>
            </a:r>
            <a:r>
              <a:rPr lang="en-MY" sz="900" dirty="0" err="1">
                <a:latin typeface="Tw Cen MT" panose="020B0602020104020603" pitchFamily="34" charset="0"/>
              </a:rPr>
              <a:t>pilihan</a:t>
            </a:r>
            <a:r>
              <a:rPr lang="en-MY" sz="900" dirty="0">
                <a:latin typeface="Tw Cen MT" panose="020B0602020104020603" pitchFamily="34" charset="0"/>
              </a:rPr>
              <a:t> </a:t>
            </a:r>
            <a:r>
              <a:rPr lang="en-MY" sz="900" dirty="0" err="1">
                <a:latin typeface="Tw Cen MT" panose="020B0602020104020603" pitchFamily="34" charset="0"/>
              </a:rPr>
              <a:t>utama</a:t>
            </a:r>
            <a:r>
              <a:rPr lang="en-MY" sz="900" dirty="0">
                <a:latin typeface="Tw Cen MT" panose="020B0602020104020603" pitchFamily="34" charset="0"/>
              </a:rPr>
              <a:t> </a:t>
            </a:r>
            <a:r>
              <a:rPr lang="en-MY" sz="900" dirty="0" err="1">
                <a:latin typeface="Tw Cen MT" panose="020B0602020104020603" pitchFamily="34" charset="0"/>
              </a:rPr>
              <a:t>sebelum</a:t>
            </a:r>
            <a:r>
              <a:rPr lang="en-MY" sz="900" dirty="0">
                <a:latin typeface="Tw Cen MT" panose="020B0602020104020603" pitchFamily="34" charset="0"/>
              </a:rPr>
              <a:t>  </a:t>
            </a:r>
            <a:r>
              <a:rPr lang="en-MY" sz="900" dirty="0" err="1">
                <a:latin typeface="Tw Cen MT" panose="020B0602020104020603" pitchFamily="34" charset="0"/>
              </a:rPr>
              <a:t>kemasukan</a:t>
            </a:r>
            <a:r>
              <a:rPr lang="en-MY" sz="900" dirty="0">
                <a:latin typeface="Tw Cen MT" panose="020B0602020104020603" pitchFamily="34" charset="0"/>
              </a:rPr>
              <a:t> </a:t>
            </a:r>
            <a:r>
              <a:rPr lang="en-MY" sz="900" dirty="0" err="1">
                <a:latin typeface="Tw Cen MT" panose="020B0602020104020603" pitchFamily="34" charset="0"/>
              </a:rPr>
              <a:t>pekerja</a:t>
            </a:r>
            <a:r>
              <a:rPr lang="en-MY" sz="900" dirty="0">
                <a:latin typeface="Tw Cen MT" panose="020B0602020104020603" pitchFamily="34" charset="0"/>
              </a:rPr>
              <a:t> </a:t>
            </a:r>
            <a:r>
              <a:rPr lang="en-MY" sz="900" dirty="0" err="1">
                <a:latin typeface="Tw Cen MT" panose="020B0602020104020603" pitchFamily="34" charset="0"/>
              </a:rPr>
              <a:t>asing</a:t>
            </a:r>
            <a:r>
              <a:rPr lang="en-MY" sz="900" dirty="0">
                <a:latin typeface="Tw Cen MT" panose="020B0602020104020603" pitchFamily="34" charset="0"/>
              </a:rPr>
              <a:t> </a:t>
            </a:r>
            <a:r>
              <a:rPr lang="en-MY" sz="900" dirty="0" err="1">
                <a:latin typeface="Tw Cen MT" panose="020B0602020104020603" pitchFamily="34" charset="0"/>
              </a:rPr>
              <a:t>dibuat</a:t>
            </a:r>
            <a:r>
              <a:rPr lang="en-MY" sz="900" dirty="0">
                <a:latin typeface="Tw Cen MT" panose="020B0602020104020603" pitchFamily="34" charset="0"/>
              </a:rPr>
              <a:t>. </a:t>
            </a:r>
            <a:r>
              <a:rPr lang="en-MY" sz="900" dirty="0" err="1">
                <a:latin typeface="Tw Cen MT" panose="020B0602020104020603" pitchFamily="34" charset="0"/>
              </a:rPr>
              <a:t>Sebarang</a:t>
            </a:r>
            <a:r>
              <a:rPr lang="en-MY" sz="900" dirty="0">
                <a:latin typeface="Tw Cen MT" panose="020B0602020104020603" pitchFamily="34" charset="0"/>
              </a:rPr>
              <a:t> </a:t>
            </a:r>
            <a:r>
              <a:rPr lang="en-MY" sz="900" dirty="0" err="1">
                <a:latin typeface="Tw Cen MT" panose="020B0602020104020603" pitchFamily="34" charset="0"/>
              </a:rPr>
              <a:t>kekurangan</a:t>
            </a:r>
            <a:r>
              <a:rPr lang="en-MY" sz="900" dirty="0">
                <a:latin typeface="Tw Cen MT" panose="020B0602020104020603" pitchFamily="34" charset="0"/>
              </a:rPr>
              <a:t> </a:t>
            </a:r>
            <a:r>
              <a:rPr lang="en-MY" sz="900" dirty="0" err="1">
                <a:latin typeface="Tw Cen MT" panose="020B0602020104020603" pitchFamily="34" charset="0"/>
              </a:rPr>
              <a:t>akan</a:t>
            </a:r>
            <a:r>
              <a:rPr lang="en-MY" sz="900" dirty="0">
                <a:latin typeface="Tw Cen MT" panose="020B0602020104020603" pitchFamily="34" charset="0"/>
              </a:rPr>
              <a:t> </a:t>
            </a:r>
            <a:r>
              <a:rPr lang="en-MY" sz="900" dirty="0" err="1">
                <a:latin typeface="Tw Cen MT" panose="020B0602020104020603" pitchFamily="34" charset="0"/>
              </a:rPr>
              <a:t>menjadi</a:t>
            </a:r>
            <a:r>
              <a:rPr lang="en-MY" sz="900" dirty="0">
                <a:latin typeface="Tw Cen MT" panose="020B0602020104020603" pitchFamily="34" charset="0"/>
              </a:rPr>
              <a:t> </a:t>
            </a:r>
            <a:r>
              <a:rPr lang="en-MY" sz="900" dirty="0" err="1">
                <a:latin typeface="Tw Cen MT" panose="020B0602020104020603" pitchFamily="34" charset="0"/>
              </a:rPr>
              <a:t>asas</a:t>
            </a:r>
            <a:r>
              <a:rPr lang="en-MY" sz="900" dirty="0">
                <a:latin typeface="Tw Cen MT" panose="020B0602020104020603" pitchFamily="34" charset="0"/>
              </a:rPr>
              <a:t> </a:t>
            </a:r>
            <a:r>
              <a:rPr lang="en-MY" sz="900" dirty="0" err="1">
                <a:latin typeface="Tw Cen MT" panose="020B0602020104020603" pitchFamily="34" charset="0"/>
              </a:rPr>
              <a:t>kepada</a:t>
            </a:r>
            <a:r>
              <a:rPr lang="en-MY" sz="900" dirty="0">
                <a:latin typeface="Tw Cen MT" panose="020B0602020104020603" pitchFamily="34" charset="0"/>
              </a:rPr>
              <a:t> </a:t>
            </a:r>
            <a:r>
              <a:rPr lang="en-MY" sz="900" dirty="0" err="1">
                <a:latin typeface="Tw Cen MT" panose="020B0602020104020603" pitchFamily="34" charset="0"/>
              </a:rPr>
              <a:t>pembangunan</a:t>
            </a:r>
            <a:r>
              <a:rPr lang="en-MY" sz="900" dirty="0">
                <a:latin typeface="Tw Cen MT" panose="020B0602020104020603" pitchFamily="34" charset="0"/>
              </a:rPr>
              <a:t> </a:t>
            </a:r>
            <a:r>
              <a:rPr lang="en-MY" sz="900" dirty="0" err="1">
                <a:latin typeface="Tw Cen MT" panose="020B0602020104020603" pitchFamily="34" charset="0"/>
              </a:rPr>
              <a:t>modul</a:t>
            </a:r>
            <a:r>
              <a:rPr lang="en-MY" sz="900" dirty="0">
                <a:latin typeface="Tw Cen MT" panose="020B0602020104020603" pitchFamily="34" charset="0"/>
              </a:rPr>
              <a:t> </a:t>
            </a:r>
            <a:r>
              <a:rPr lang="en-MY" sz="900" dirty="0" err="1">
                <a:latin typeface="Tw Cen MT" panose="020B0602020104020603" pitchFamily="34" charset="0"/>
              </a:rPr>
              <a:t>latihan</a:t>
            </a:r>
            <a:r>
              <a:rPr lang="en-MY" sz="900" dirty="0">
                <a:latin typeface="Tw Cen MT" panose="020B0602020104020603" pitchFamily="34" charset="0"/>
              </a:rPr>
              <a:t> </a:t>
            </a:r>
            <a:r>
              <a:rPr lang="en-MY" sz="900" dirty="0" err="1">
                <a:latin typeface="Tw Cen MT" panose="020B0602020104020603" pitchFamily="34" charset="0"/>
              </a:rPr>
              <a:t>oleh</a:t>
            </a:r>
            <a:r>
              <a:rPr lang="en-MY" sz="900" dirty="0">
                <a:latin typeface="Tw Cen MT" panose="020B0602020104020603" pitchFamily="34" charset="0"/>
              </a:rPr>
              <a:t> </a:t>
            </a:r>
            <a:r>
              <a:rPr lang="en-MY" sz="900" dirty="0" err="1">
                <a:latin typeface="Tw Cen MT" panose="020B0602020104020603" pitchFamily="34" charset="0"/>
              </a:rPr>
              <a:t>institusi</a:t>
            </a:r>
            <a:r>
              <a:rPr lang="en-MY" sz="900" dirty="0">
                <a:latin typeface="Tw Cen MT" panose="020B0602020104020603" pitchFamily="34" charset="0"/>
              </a:rPr>
              <a:t> TVET.</a:t>
            </a:r>
          </a:p>
          <a:p>
            <a:pPr marL="228600" indent="-228600" algn="just">
              <a:buAutoNum type="arabicPeriod"/>
            </a:pPr>
            <a:r>
              <a:rPr lang="en-US" sz="900" dirty="0">
                <a:latin typeface="Tw Cen MT" panose="020B0602020104020603" pitchFamily="34" charset="0"/>
              </a:rPr>
              <a:t>Manpower Master Plan </a:t>
            </a:r>
            <a:r>
              <a:rPr lang="en-US" sz="900" dirty="0" err="1">
                <a:latin typeface="Tw Cen MT" panose="020B0602020104020603" pitchFamily="34" charset="0"/>
              </a:rPr>
              <a:t>akan</a:t>
            </a:r>
            <a:r>
              <a:rPr lang="en-US" sz="900" dirty="0">
                <a:latin typeface="Tw Cen MT" panose="020B0602020104020603" pitchFamily="34" charset="0"/>
              </a:rPr>
              <a:t> </a:t>
            </a:r>
            <a:r>
              <a:rPr lang="en-US" sz="900" dirty="0" err="1">
                <a:latin typeface="Tw Cen MT" panose="020B0602020104020603" pitchFamily="34" charset="0"/>
              </a:rPr>
              <a:t>dikeluarkan</a:t>
            </a:r>
            <a:r>
              <a:rPr lang="en-US" sz="900" dirty="0">
                <a:latin typeface="Tw Cen MT" panose="020B0602020104020603" pitchFamily="34" charset="0"/>
              </a:rPr>
              <a:t> </a:t>
            </a:r>
            <a:r>
              <a:rPr lang="en-US" sz="900" dirty="0" err="1">
                <a:latin typeface="Tw Cen MT" panose="020B0602020104020603" pitchFamily="34" charset="0"/>
              </a:rPr>
              <a:t>secara</a:t>
            </a:r>
            <a:r>
              <a:rPr lang="en-US" sz="900" dirty="0">
                <a:latin typeface="Tw Cen MT" panose="020B0602020104020603" pitchFamily="34" charset="0"/>
              </a:rPr>
              <a:t> </a:t>
            </a:r>
            <a:r>
              <a:rPr lang="en-US" sz="900" dirty="0" err="1">
                <a:latin typeface="Tw Cen MT" panose="020B0602020104020603" pitchFamily="34" charset="0"/>
              </a:rPr>
              <a:t>tahunan</a:t>
            </a:r>
            <a:r>
              <a:rPr lang="en-US" sz="900" dirty="0">
                <a:latin typeface="Tw Cen MT" panose="020B0602020104020603" pitchFamily="34" charset="0"/>
              </a:rPr>
              <a:t> </a:t>
            </a:r>
            <a:r>
              <a:rPr lang="en-US" sz="900" dirty="0" err="1">
                <a:latin typeface="Tw Cen MT" panose="020B0602020104020603" pitchFamily="34" charset="0"/>
              </a:rPr>
              <a:t>bagi</a:t>
            </a:r>
            <a:r>
              <a:rPr lang="en-US" sz="900" dirty="0">
                <a:latin typeface="Tw Cen MT" panose="020B0602020104020603" pitchFamily="34" charset="0"/>
              </a:rPr>
              <a:t> </a:t>
            </a:r>
            <a:r>
              <a:rPr lang="en-US" sz="900" dirty="0" err="1">
                <a:latin typeface="Tw Cen MT" panose="020B0602020104020603" pitchFamily="34" charset="0"/>
              </a:rPr>
              <a:t>digunakan</a:t>
            </a:r>
            <a:r>
              <a:rPr lang="en-US" sz="900" dirty="0">
                <a:latin typeface="Tw Cen MT" panose="020B0602020104020603" pitchFamily="34" charset="0"/>
              </a:rPr>
              <a:t> </a:t>
            </a:r>
            <a:r>
              <a:rPr lang="en-US" sz="900" dirty="0" err="1">
                <a:latin typeface="Tw Cen MT" panose="020B0602020104020603" pitchFamily="34" charset="0"/>
              </a:rPr>
              <a:t>oleh</a:t>
            </a:r>
            <a:r>
              <a:rPr lang="en-US" sz="900" dirty="0">
                <a:latin typeface="Tw Cen MT" panose="020B0602020104020603" pitchFamily="34" charset="0"/>
              </a:rPr>
              <a:t> </a:t>
            </a:r>
            <a:r>
              <a:rPr lang="en-US" sz="900" dirty="0" err="1">
                <a:latin typeface="Tw Cen MT" panose="020B0602020104020603" pitchFamily="34" charset="0"/>
              </a:rPr>
              <a:t>kerajaan</a:t>
            </a:r>
            <a:r>
              <a:rPr lang="en-US" sz="900" dirty="0">
                <a:latin typeface="Tw Cen MT" panose="020B0602020104020603" pitchFamily="34" charset="0"/>
              </a:rPr>
              <a:t> </a:t>
            </a:r>
            <a:r>
              <a:rPr lang="en-US" sz="900" dirty="0" err="1">
                <a:latin typeface="Tw Cen MT" panose="020B0602020104020603" pitchFamily="34" charset="0"/>
              </a:rPr>
              <a:t>dan</a:t>
            </a:r>
            <a:r>
              <a:rPr lang="en-US" sz="900" dirty="0">
                <a:latin typeface="Tw Cen MT" panose="020B0602020104020603" pitchFamily="34" charset="0"/>
              </a:rPr>
              <a:t>  </a:t>
            </a:r>
            <a:r>
              <a:rPr lang="en-US" sz="900" dirty="0" err="1">
                <a:latin typeface="Tw Cen MT" panose="020B0602020104020603" pitchFamily="34" charset="0"/>
              </a:rPr>
              <a:t>industri</a:t>
            </a:r>
            <a:r>
              <a:rPr lang="en-US" sz="900" dirty="0">
                <a:latin typeface="Tw Cen MT" panose="020B0602020104020603" pitchFamily="34" charset="0"/>
              </a:rPr>
              <a:t> </a:t>
            </a:r>
            <a:r>
              <a:rPr lang="en-US" sz="900" dirty="0" err="1">
                <a:latin typeface="Tw Cen MT" panose="020B0602020104020603" pitchFamily="34" charset="0"/>
              </a:rPr>
              <a:t>dalam</a:t>
            </a:r>
            <a:r>
              <a:rPr lang="en-US" sz="900" dirty="0">
                <a:latin typeface="Tw Cen MT" panose="020B0602020104020603" pitchFamily="34" charset="0"/>
              </a:rPr>
              <a:t> </a:t>
            </a:r>
            <a:r>
              <a:rPr lang="en-US" sz="900" dirty="0" err="1">
                <a:latin typeface="Tw Cen MT" panose="020B0602020104020603" pitchFamily="34" charset="0"/>
              </a:rPr>
              <a:t>merancang</a:t>
            </a:r>
            <a:r>
              <a:rPr lang="en-US" sz="900" dirty="0">
                <a:latin typeface="Tw Cen MT" panose="020B0602020104020603" pitchFamily="34" charset="0"/>
              </a:rPr>
              <a:t> </a:t>
            </a:r>
            <a:r>
              <a:rPr lang="en-US" sz="900" dirty="0" err="1">
                <a:latin typeface="Tw Cen MT" panose="020B0602020104020603" pitchFamily="34" charset="0"/>
              </a:rPr>
              <a:t>pembangunan</a:t>
            </a:r>
            <a:r>
              <a:rPr lang="en-US" sz="900" dirty="0">
                <a:latin typeface="Tw Cen MT" panose="020B0602020104020603" pitchFamily="34" charset="0"/>
              </a:rPr>
              <a:t> </a:t>
            </a:r>
            <a:r>
              <a:rPr lang="en-US" sz="900" dirty="0" err="1">
                <a:latin typeface="Tw Cen MT" panose="020B0602020104020603" pitchFamily="34" charset="0"/>
              </a:rPr>
              <a:t>tenaga</a:t>
            </a:r>
            <a:r>
              <a:rPr lang="en-US" sz="900" dirty="0">
                <a:latin typeface="Tw Cen MT" panose="020B0602020104020603" pitchFamily="34" charset="0"/>
              </a:rPr>
              <a:t> </a:t>
            </a:r>
            <a:r>
              <a:rPr lang="en-US" sz="900" dirty="0" err="1">
                <a:latin typeface="Tw Cen MT" panose="020B0602020104020603" pitchFamily="34" charset="0"/>
              </a:rPr>
              <a:t>kerja</a:t>
            </a:r>
            <a:r>
              <a:rPr lang="en-US" sz="900" dirty="0">
                <a:latin typeface="Tw Cen MT" panose="020B0602020104020603" pitchFamily="34" charset="0"/>
              </a:rPr>
              <a:t>.</a:t>
            </a:r>
          </a:p>
          <a:p>
            <a:pPr marL="228600" indent="-228600" algn="just">
              <a:buAutoNum type="arabicPeriod"/>
            </a:pPr>
            <a:r>
              <a:rPr lang="en-MY" sz="900" dirty="0">
                <a:latin typeface="Tw Cen MT" panose="020B0602020104020603" pitchFamily="34" charset="0"/>
              </a:rPr>
              <a:t>Blueprint </a:t>
            </a:r>
            <a:r>
              <a:rPr lang="en-MY" sz="900" dirty="0" err="1">
                <a:latin typeface="Tw Cen MT" panose="020B0602020104020603" pitchFamily="34" charset="0"/>
              </a:rPr>
              <a:t>keperluan</a:t>
            </a:r>
            <a:r>
              <a:rPr lang="en-MY" sz="900" dirty="0">
                <a:latin typeface="Tw Cen MT" panose="020B0602020104020603" pitchFamily="34" charset="0"/>
              </a:rPr>
              <a:t> </a:t>
            </a:r>
            <a:r>
              <a:rPr lang="en-MY" sz="900" dirty="0" err="1">
                <a:latin typeface="Tw Cen MT" panose="020B0602020104020603" pitchFamily="34" charset="0"/>
              </a:rPr>
              <a:t>personel</a:t>
            </a:r>
            <a:r>
              <a:rPr lang="en-MY" sz="900" dirty="0">
                <a:latin typeface="Tw Cen MT" panose="020B0602020104020603" pitchFamily="34" charset="0"/>
              </a:rPr>
              <a:t> </a:t>
            </a:r>
            <a:r>
              <a:rPr lang="en-MY" sz="900" dirty="0" err="1">
                <a:latin typeface="Tw Cen MT" panose="020B0602020104020603" pitchFamily="34" charset="0"/>
              </a:rPr>
              <a:t>dalam</a:t>
            </a:r>
            <a:r>
              <a:rPr lang="en-MY" sz="900" dirty="0">
                <a:latin typeface="Tw Cen MT" panose="020B0602020104020603" pitchFamily="34" charset="0"/>
              </a:rPr>
              <a:t> </a:t>
            </a:r>
            <a:r>
              <a:rPr lang="en-MY" sz="900" dirty="0" err="1">
                <a:latin typeface="Tw Cen MT" panose="020B0602020104020603" pitchFamily="34" charset="0"/>
              </a:rPr>
              <a:t>sektor</a:t>
            </a:r>
            <a:r>
              <a:rPr lang="en-MY" sz="900" dirty="0">
                <a:latin typeface="Tw Cen MT" panose="020B0602020104020603" pitchFamily="34" charset="0"/>
              </a:rPr>
              <a:t> </a:t>
            </a:r>
            <a:r>
              <a:rPr lang="en-MY" sz="900" dirty="0" err="1">
                <a:latin typeface="Tw Cen MT" panose="020B0602020104020603" pitchFamily="34" charset="0"/>
              </a:rPr>
              <a:t>pembinaan</a:t>
            </a:r>
            <a:r>
              <a:rPr lang="en-MY" sz="900" dirty="0">
                <a:latin typeface="Tw Cen MT" panose="020B0602020104020603" pitchFamily="34" charset="0"/>
              </a:rPr>
              <a:t> </a:t>
            </a:r>
            <a:r>
              <a:rPr lang="en-MY" sz="900" dirty="0" err="1">
                <a:latin typeface="Tw Cen MT" panose="020B0602020104020603" pitchFamily="34" charset="0"/>
              </a:rPr>
              <a:t>akan</a:t>
            </a:r>
            <a:r>
              <a:rPr lang="en-MY" sz="900" dirty="0">
                <a:latin typeface="Tw Cen MT" panose="020B0602020104020603" pitchFamily="34" charset="0"/>
              </a:rPr>
              <a:t> </a:t>
            </a:r>
            <a:r>
              <a:rPr lang="en-MY" sz="900" dirty="0" err="1">
                <a:latin typeface="Tw Cen MT" panose="020B0602020104020603" pitchFamily="34" charset="0"/>
              </a:rPr>
              <a:t>dikeluarkan</a:t>
            </a:r>
            <a:r>
              <a:rPr lang="en-MY" sz="900" dirty="0">
                <a:latin typeface="Tw Cen MT" panose="020B0602020104020603" pitchFamily="34" charset="0"/>
              </a:rPr>
              <a:t> </a:t>
            </a:r>
            <a:r>
              <a:rPr lang="en-MY" sz="900" dirty="0" err="1">
                <a:latin typeface="Tw Cen MT" panose="020B0602020104020603" pitchFamily="34" charset="0"/>
              </a:rPr>
              <a:t>secara</a:t>
            </a:r>
            <a:r>
              <a:rPr lang="en-MY" sz="900" dirty="0">
                <a:latin typeface="Tw Cen MT" panose="020B0602020104020603" pitchFamily="34" charset="0"/>
              </a:rPr>
              <a:t> </a:t>
            </a:r>
            <a:r>
              <a:rPr lang="en-MY" sz="900" dirty="0" err="1">
                <a:latin typeface="Tw Cen MT" panose="020B0602020104020603" pitchFamily="34" charset="0"/>
              </a:rPr>
              <a:t>tahunan</a:t>
            </a:r>
            <a:r>
              <a:rPr lang="en-MY" sz="900" dirty="0">
                <a:latin typeface="Tw Cen MT" panose="020B0602020104020603" pitchFamily="34" charset="0"/>
              </a:rPr>
              <a:t> </a:t>
            </a:r>
            <a:r>
              <a:rPr lang="en-MY" sz="900" dirty="0" err="1">
                <a:latin typeface="Tw Cen MT" panose="020B0602020104020603" pitchFamily="34" charset="0"/>
              </a:rPr>
              <a:t>berdasarkan</a:t>
            </a:r>
            <a:r>
              <a:rPr lang="en-MY" sz="900" dirty="0">
                <a:latin typeface="Tw Cen MT" panose="020B0602020104020603" pitchFamily="34" charset="0"/>
              </a:rPr>
              <a:t> </a:t>
            </a:r>
            <a:r>
              <a:rPr lang="en-MY" sz="900" dirty="0" err="1">
                <a:latin typeface="Tw Cen MT" panose="020B0602020104020603" pitchFamily="34" charset="0"/>
              </a:rPr>
              <a:t>kategori</a:t>
            </a:r>
            <a:r>
              <a:rPr lang="en-MY" sz="900" dirty="0">
                <a:latin typeface="Tw Cen MT" panose="020B0602020104020603" pitchFamily="34" charset="0"/>
              </a:rPr>
              <a:t> MASCO 4-digit</a:t>
            </a:r>
            <a:r>
              <a:rPr lang="en-MY" sz="900" dirty="0" smtClean="0">
                <a:latin typeface="Tw Cen MT" panose="020B0602020104020603" pitchFamily="34" charset="0"/>
              </a:rPr>
              <a:t>.</a:t>
            </a:r>
          </a:p>
          <a:p>
            <a:endParaRPr lang="en-US" sz="800" dirty="0">
              <a:latin typeface="Tw Cen MT" panose="020B0602020104020603" pitchFamily="34" charset="0"/>
            </a:endParaRPr>
          </a:p>
          <a:p>
            <a:r>
              <a:rPr lang="en-US" sz="900" b="1" dirty="0" smtClean="0">
                <a:latin typeface="Tw Cen MT" panose="020B0602020104020603" pitchFamily="34" charset="0"/>
              </a:rPr>
              <a:t>Presentation of Study to Related Agencies :</a:t>
            </a:r>
          </a:p>
          <a:p>
            <a:r>
              <a:rPr lang="en-US" sz="900" dirty="0" smtClean="0">
                <a:latin typeface="Tw Cen MT" panose="020B0602020104020603" pitchFamily="34" charset="0"/>
              </a:rPr>
              <a:t>The study was presented to the following :</a:t>
            </a:r>
          </a:p>
          <a:p>
            <a:pPr marL="228600" indent="-228600">
              <a:buFontTx/>
              <a:buAutoNum type="arabicPeriod"/>
            </a:pPr>
            <a:r>
              <a:rPr lang="en-US" sz="900" dirty="0" smtClean="0">
                <a:latin typeface="Tw Cen MT" panose="020B0602020104020603" pitchFamily="34" charset="0"/>
              </a:rPr>
              <a:t>KSU </a:t>
            </a:r>
            <a:r>
              <a:rPr lang="en-US" sz="900" dirty="0" err="1" smtClean="0">
                <a:latin typeface="Tw Cen MT" panose="020B0602020104020603" pitchFamily="34" charset="0"/>
              </a:rPr>
              <a:t>Kementerian</a:t>
            </a:r>
            <a:r>
              <a:rPr lang="en-US" sz="900" dirty="0" smtClean="0">
                <a:latin typeface="Tw Cen MT" panose="020B0602020104020603" pitchFamily="34" charset="0"/>
              </a:rPr>
              <a:t> </a:t>
            </a:r>
            <a:r>
              <a:rPr lang="en-US" sz="900" dirty="0" err="1" smtClean="0">
                <a:latin typeface="Tw Cen MT" panose="020B0602020104020603" pitchFamily="34" charset="0"/>
              </a:rPr>
              <a:t>Kerja</a:t>
            </a:r>
            <a:r>
              <a:rPr lang="en-US" sz="900" dirty="0" smtClean="0">
                <a:latin typeface="Tw Cen MT" panose="020B0602020104020603" pitchFamily="34" charset="0"/>
              </a:rPr>
              <a:t> Raya </a:t>
            </a:r>
            <a:r>
              <a:rPr lang="en-US" sz="900" dirty="0">
                <a:latin typeface="Tw Cen MT" panose="020B0602020104020603" pitchFamily="34" charset="0"/>
              </a:rPr>
              <a:t>on 7 February 2018. </a:t>
            </a:r>
            <a:endParaRPr lang="en-US" sz="900" dirty="0" smtClean="0">
              <a:latin typeface="Tw Cen MT" panose="020B0602020104020603" pitchFamily="34" charset="0"/>
            </a:endParaRPr>
          </a:p>
          <a:p>
            <a:pPr marL="228600" indent="-228600">
              <a:buFontTx/>
              <a:buAutoNum type="arabicPeriod"/>
            </a:pPr>
            <a:r>
              <a:rPr lang="en-US" sz="900" dirty="0" smtClean="0">
                <a:latin typeface="Tw Cen MT" panose="020B0602020104020603" pitchFamily="34" charset="0"/>
              </a:rPr>
              <a:t>TWG3 on 6 March 2018</a:t>
            </a:r>
            <a:endParaRPr lang="en-US" sz="900" dirty="0">
              <a:latin typeface="Tw Cen MT" panose="020B0602020104020603" pitchFamily="34" charset="0"/>
            </a:endParaRPr>
          </a:p>
          <a:p>
            <a:pPr marL="228600" indent="-228600">
              <a:buAutoNum type="arabicPeriod"/>
            </a:pPr>
            <a:r>
              <a:rPr lang="en-US" sz="900" dirty="0" err="1" smtClean="0">
                <a:latin typeface="Tw Cen MT" panose="020B0602020104020603" pitchFamily="34" charset="0"/>
              </a:rPr>
              <a:t>Jawatankuasa</a:t>
            </a:r>
            <a:r>
              <a:rPr lang="en-US" sz="900" dirty="0" smtClean="0">
                <a:latin typeface="Tw Cen MT" panose="020B0602020104020603" pitchFamily="34" charset="0"/>
              </a:rPr>
              <a:t> </a:t>
            </a:r>
            <a:r>
              <a:rPr lang="en-US" sz="900" dirty="0" err="1" smtClean="0">
                <a:latin typeface="Tw Cen MT" panose="020B0602020104020603" pitchFamily="34" charset="0"/>
              </a:rPr>
              <a:t>Kerja</a:t>
            </a:r>
            <a:r>
              <a:rPr lang="en-US" sz="900" dirty="0" smtClean="0">
                <a:latin typeface="Tw Cen MT" panose="020B0602020104020603" pitchFamily="34" charset="0"/>
              </a:rPr>
              <a:t> </a:t>
            </a:r>
            <a:r>
              <a:rPr lang="en-US" sz="900" dirty="0" err="1" smtClean="0">
                <a:latin typeface="Tw Cen MT" panose="020B0602020104020603" pitchFamily="34" charset="0"/>
              </a:rPr>
              <a:t>Dasar</a:t>
            </a:r>
            <a:r>
              <a:rPr lang="en-US" sz="900" dirty="0" smtClean="0">
                <a:latin typeface="Tw Cen MT" panose="020B0602020104020603" pitchFamily="34" charset="0"/>
              </a:rPr>
              <a:t>, KKR on 10 April 2018</a:t>
            </a:r>
          </a:p>
          <a:p>
            <a:pPr marL="228600" indent="-228600">
              <a:buAutoNum type="arabicPeriod"/>
            </a:pPr>
            <a:endParaRPr lang="en-US" sz="800" dirty="0" smtClean="0">
              <a:latin typeface="Tw Cen MT" panose="020B0602020104020603" pitchFamily="34" charset="0"/>
            </a:endParaRPr>
          </a:p>
          <a:p>
            <a:pPr algn="just"/>
            <a:r>
              <a:rPr lang="en-US" sz="900" dirty="0">
                <a:latin typeface="Tw Cen MT" panose="020B0602020104020603" pitchFamily="34" charset="0"/>
              </a:rPr>
              <a:t>UPMCS appointed </a:t>
            </a:r>
            <a:r>
              <a:rPr lang="en-US" sz="900" dirty="0" err="1">
                <a:latin typeface="Tw Cen MT" panose="020B0602020104020603" pitchFamily="34" charset="0"/>
              </a:rPr>
              <a:t>Pn</a:t>
            </a:r>
            <a:r>
              <a:rPr lang="en-US" sz="900" dirty="0">
                <a:latin typeface="Tw Cen MT" panose="020B0602020104020603" pitchFamily="34" charset="0"/>
              </a:rPr>
              <a:t> </a:t>
            </a:r>
            <a:r>
              <a:rPr lang="en-US" sz="900" dirty="0" err="1">
                <a:latin typeface="Tw Cen MT" panose="020B0602020104020603" pitchFamily="34" charset="0"/>
              </a:rPr>
              <a:t>Satariah</a:t>
            </a:r>
            <a:r>
              <a:rPr lang="en-US" sz="900" dirty="0">
                <a:latin typeface="Tw Cen MT" panose="020B0602020104020603" pitchFamily="34" charset="0"/>
              </a:rPr>
              <a:t> </a:t>
            </a:r>
            <a:r>
              <a:rPr lang="en-US" sz="900" dirty="0" err="1">
                <a:latin typeface="Tw Cen MT" panose="020B0602020104020603" pitchFamily="34" charset="0"/>
              </a:rPr>
              <a:t>Awang</a:t>
            </a:r>
            <a:r>
              <a:rPr lang="en-US" sz="900" dirty="0">
                <a:latin typeface="Tw Cen MT" panose="020B0602020104020603" pitchFamily="34" charset="0"/>
              </a:rPr>
              <a:t> </a:t>
            </a:r>
            <a:r>
              <a:rPr lang="en-US" sz="900" dirty="0" err="1">
                <a:latin typeface="Tw Cen MT" panose="020B0602020104020603" pitchFamily="34" charset="0"/>
              </a:rPr>
              <a:t>Kecik</a:t>
            </a:r>
            <a:r>
              <a:rPr lang="en-US" sz="900" dirty="0">
                <a:latin typeface="Tw Cen MT" panose="020B0602020104020603" pitchFamily="34" charset="0"/>
              </a:rPr>
              <a:t> as the ‘proof reader’ from 11 Jan – 18 Jan 2018 as per commented during CITP-IWG9/P2 meeting on 26 Dec 2017 to review the entire study.  The study was completely proof read by end of January 2018.</a:t>
            </a:r>
            <a:endParaRPr lang="en-US" sz="900" dirty="0">
              <a:solidFill>
                <a:srgbClr val="FF0000"/>
              </a:solidFill>
              <a:latin typeface="Tw Cen MT" panose="020B0602020104020603" pitchFamily="34" charset="0"/>
            </a:endParaRPr>
          </a:p>
          <a:p>
            <a:endParaRPr lang="en-US" sz="800" dirty="0" smtClean="0">
              <a:latin typeface="Tw Cen MT" panose="020B0602020104020603" pitchFamily="34" charset="0"/>
            </a:endParaRPr>
          </a:p>
          <a:p>
            <a:r>
              <a:rPr lang="en-US" sz="900" b="1" dirty="0" smtClean="0">
                <a:latin typeface="Tw Cen MT" panose="020B0602020104020603" pitchFamily="34" charset="0"/>
              </a:rPr>
              <a:t>Analysis Report and 2017 Manpower Status :</a:t>
            </a:r>
          </a:p>
          <a:p>
            <a:pPr algn="just"/>
            <a:r>
              <a:rPr lang="en-US" sz="900" dirty="0" smtClean="0">
                <a:solidFill>
                  <a:srgbClr val="000000"/>
                </a:solidFill>
                <a:latin typeface="Tw Cen MT" pitchFamily="34" charset="0"/>
              </a:rPr>
              <a:t>Meeting with IBS unit on the impact of IBS on manpower supply was held on 16 March 2018.  Draft analysis report and manpower status 2017 was presented to GM BPPB on 27 June 2018. The final draft of analysis report and manpower status 2017 will be submitted on 2 July 2018. </a:t>
            </a:r>
          </a:p>
        </p:txBody>
      </p:sp>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1730084830"/>
              </p:ext>
            </p:extLst>
          </p:nvPr>
        </p:nvGraphicFramePr>
        <p:xfrm>
          <a:off x="2" y="2063918"/>
          <a:ext cx="6858000" cy="2011209"/>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455915">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50" kern="1200" dirty="0" smtClean="0">
                          <a:solidFill>
                            <a:schemeClr val="tx1"/>
                          </a:solidFill>
                          <a:latin typeface="Tw Cen MT" panose="020B0602020104020603" pitchFamily="34" charset="0"/>
                          <a:ea typeface="+mn-ea"/>
                          <a:cs typeface="+mn-cs"/>
                        </a:rPr>
                        <a:t>10% of Manpower Study draft completed by Q4 2016</a:t>
                      </a:r>
                    </a:p>
                    <a:p>
                      <a:pPr>
                        <a:lnSpc>
                          <a:spcPct val="100000"/>
                        </a:lnSpc>
                      </a:pPr>
                      <a:endParaRPr lang="en-MY" sz="850" kern="1200" dirty="0">
                        <a:solidFill>
                          <a:schemeClr val="tx1"/>
                        </a:solidFill>
                        <a:latin typeface="Tw Cen MT" panose="020B0602020104020603" pitchFamily="34" charset="0"/>
                        <a:ea typeface="+mn-ea"/>
                        <a:cs typeface="+mn-cs"/>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850" dirty="0" smtClean="0">
                          <a:solidFill>
                            <a:schemeClr val="tx1"/>
                          </a:solidFill>
                          <a:latin typeface="Tw Cen MT" panose="020B0602020104020603" pitchFamily="34" charset="0"/>
                        </a:rPr>
                        <a:t>Manpower Study </a:t>
                      </a:r>
                      <a:r>
                        <a:rPr lang="en-US" sz="850" dirty="0" err="1" smtClean="0">
                          <a:solidFill>
                            <a:schemeClr val="tx1"/>
                          </a:solidFill>
                          <a:latin typeface="Tw Cen MT" panose="020B0602020104020603" pitchFamily="34" charset="0"/>
                        </a:rPr>
                        <a:t>finalised</a:t>
                      </a:r>
                      <a:r>
                        <a:rPr lang="en-US" sz="850" dirty="0" smtClean="0">
                          <a:solidFill>
                            <a:schemeClr val="tx1"/>
                          </a:solidFill>
                          <a:latin typeface="Tw Cen MT" panose="020B0602020104020603" pitchFamily="34" charset="0"/>
                        </a:rPr>
                        <a:t> and published by Q4 2017</a:t>
                      </a:r>
                    </a:p>
                    <a:p>
                      <a:pPr>
                        <a:lnSpc>
                          <a:spcPct val="100000"/>
                        </a:lnSpc>
                      </a:pPr>
                      <a:endParaRPr lang="en-MY" sz="850" dirty="0">
                        <a:latin typeface="Tw Cen MT" pitchFamily="34" charset="0"/>
                      </a:endParaRPr>
                    </a:p>
                  </a:txBody>
                  <a:tcPr>
                    <a:solidFill>
                      <a:schemeClr val="bg2">
                        <a:lumMod val="50000"/>
                        <a:alpha val="13000"/>
                      </a:schemeClr>
                    </a:solidFill>
                  </a:tcPr>
                </a:tc>
                <a:tc>
                  <a:txBody>
                    <a:bodyPr/>
                    <a:lstStyle/>
                    <a:p>
                      <a:pPr fontAlgn="auto">
                        <a:lnSpc>
                          <a:spcPct val="88000"/>
                        </a:lnSpc>
                        <a:spcBef>
                          <a:spcPts val="0"/>
                        </a:spcBef>
                        <a:spcAft>
                          <a:spcPts val="0"/>
                        </a:spcAft>
                        <a:defRPr/>
                      </a:pPr>
                      <a:r>
                        <a:rPr lang="en-US" sz="850" dirty="0" smtClean="0">
                          <a:solidFill>
                            <a:schemeClr val="tx1"/>
                          </a:solidFill>
                          <a:latin typeface="Tw Cen MT" panose="020B0602020104020603" pitchFamily="34" charset="0"/>
                        </a:rPr>
                        <a:t>Presentation on manpower study to related agencies  and manpower projection 2017 by Q1 2018 </a:t>
                      </a:r>
                    </a:p>
                    <a:p>
                      <a:pPr fontAlgn="auto">
                        <a:lnSpc>
                          <a:spcPct val="88000"/>
                        </a:lnSpc>
                        <a:spcBef>
                          <a:spcPts val="0"/>
                        </a:spcBef>
                        <a:spcAft>
                          <a:spcPts val="0"/>
                        </a:spcAft>
                        <a:defRPr/>
                      </a:pPr>
                      <a:endParaRPr lang="en-US" sz="850" dirty="0" smtClean="0">
                        <a:solidFill>
                          <a:schemeClr val="tx1"/>
                        </a:solidFill>
                        <a:latin typeface="Tw Cen MT" panose="020B0602020104020603" pitchFamily="34" charset="0"/>
                      </a:endParaRPr>
                    </a:p>
                    <a:p>
                      <a:pPr fontAlgn="auto">
                        <a:lnSpc>
                          <a:spcPct val="88000"/>
                        </a:lnSpc>
                        <a:spcBef>
                          <a:spcPts val="0"/>
                        </a:spcBef>
                        <a:spcAft>
                          <a:spcPts val="0"/>
                        </a:spcAft>
                        <a:defRPr/>
                      </a:pPr>
                      <a:r>
                        <a:rPr lang="en-US" sz="850" dirty="0" smtClean="0">
                          <a:solidFill>
                            <a:schemeClr val="tx1"/>
                          </a:solidFill>
                          <a:latin typeface="Tw Cen MT" panose="020B0602020104020603" pitchFamily="34" charset="0"/>
                        </a:rPr>
                        <a:t>Analysis report and manpower status  2017 by Q2 2018 </a:t>
                      </a:r>
                    </a:p>
                    <a:p>
                      <a:pPr fontAlgn="auto">
                        <a:lnSpc>
                          <a:spcPct val="88000"/>
                        </a:lnSpc>
                        <a:spcBef>
                          <a:spcPts val="0"/>
                        </a:spcBef>
                        <a:spcAft>
                          <a:spcPts val="0"/>
                        </a:spcAft>
                        <a:defRPr/>
                      </a:pPr>
                      <a:endParaRPr lang="en-US" sz="850" dirty="0" smtClean="0">
                        <a:solidFill>
                          <a:schemeClr val="tx1"/>
                        </a:solidFill>
                        <a:latin typeface="Tw Cen MT" panose="020B0602020104020603" pitchFamily="34" charset="0"/>
                      </a:endParaRPr>
                    </a:p>
                    <a:p>
                      <a:pPr fontAlgn="auto">
                        <a:lnSpc>
                          <a:spcPct val="88000"/>
                        </a:lnSpc>
                        <a:spcBef>
                          <a:spcPts val="0"/>
                        </a:spcBef>
                        <a:spcAft>
                          <a:spcPts val="0"/>
                        </a:spcAft>
                        <a:defRPr/>
                      </a:pPr>
                      <a:r>
                        <a:rPr lang="en-US" sz="850" dirty="0" smtClean="0">
                          <a:solidFill>
                            <a:schemeClr val="tx1"/>
                          </a:solidFill>
                          <a:latin typeface="Tw Cen MT" panose="020B0602020104020603" pitchFamily="34" charset="0"/>
                        </a:rPr>
                        <a:t>Manpower projection  2018 published by Q4 2018</a:t>
                      </a:r>
                      <a:endParaRPr lang="en-US" sz="850" b="1" dirty="0" smtClean="0">
                        <a:solidFill>
                          <a:schemeClr val="tx1"/>
                        </a:solidFill>
                        <a:latin typeface="Tw Cen MT" panose="020B0602020104020603" pitchFamily="34" charset="0"/>
                      </a:endParaRPr>
                    </a:p>
                    <a:p>
                      <a:pPr>
                        <a:lnSpc>
                          <a:spcPct val="100000"/>
                        </a:lnSpc>
                      </a:pPr>
                      <a:endParaRPr lang="en-MY" sz="850" b="1" dirty="0">
                        <a:latin typeface="Tw Cen MT" pitchFamily="34" charset="0"/>
                      </a:endParaRPr>
                    </a:p>
                  </a:txBody>
                  <a:tcPr>
                    <a:solidFill>
                      <a:schemeClr val="bg2">
                        <a:lumMod val="50000"/>
                        <a:alpha val="13000"/>
                      </a:schemeClr>
                    </a:solidFill>
                  </a:tcPr>
                </a:tc>
                <a:tc>
                  <a:txBody>
                    <a:bodyPr/>
                    <a:lstStyle/>
                    <a:p>
                      <a:pPr fontAlgn="auto">
                        <a:lnSpc>
                          <a:spcPct val="88000"/>
                        </a:lnSpc>
                        <a:spcBef>
                          <a:spcPts val="0"/>
                        </a:spcBef>
                        <a:spcAft>
                          <a:spcPts val="0"/>
                        </a:spcAft>
                        <a:defRPr/>
                      </a:pPr>
                      <a:r>
                        <a:rPr lang="en-US" sz="850" dirty="0" smtClean="0">
                          <a:solidFill>
                            <a:schemeClr val="tx1"/>
                          </a:solidFill>
                          <a:latin typeface="Tw Cen MT" panose="020B0602020104020603" pitchFamily="34" charset="0"/>
                        </a:rPr>
                        <a:t>Analysis report and manpower status 2018 by Q2 2019</a:t>
                      </a:r>
                    </a:p>
                    <a:p>
                      <a:pPr fontAlgn="auto">
                        <a:lnSpc>
                          <a:spcPct val="88000"/>
                        </a:lnSpc>
                        <a:spcBef>
                          <a:spcPts val="0"/>
                        </a:spcBef>
                        <a:spcAft>
                          <a:spcPts val="0"/>
                        </a:spcAft>
                        <a:defRPr/>
                      </a:pPr>
                      <a:endParaRPr lang="en-US" sz="850" dirty="0" smtClean="0">
                        <a:solidFill>
                          <a:schemeClr val="tx1"/>
                        </a:solidFill>
                        <a:latin typeface="Tw Cen MT" panose="020B0602020104020603" pitchFamily="34" charset="0"/>
                      </a:endParaRPr>
                    </a:p>
                    <a:p>
                      <a:pPr fontAlgn="auto">
                        <a:lnSpc>
                          <a:spcPct val="88000"/>
                        </a:lnSpc>
                        <a:spcBef>
                          <a:spcPts val="0"/>
                        </a:spcBef>
                        <a:spcAft>
                          <a:spcPts val="0"/>
                        </a:spcAft>
                        <a:defRPr/>
                      </a:pPr>
                      <a:r>
                        <a:rPr lang="en-US" sz="850" dirty="0" smtClean="0">
                          <a:solidFill>
                            <a:schemeClr val="tx1"/>
                          </a:solidFill>
                          <a:latin typeface="Tw Cen MT" panose="020B0602020104020603" pitchFamily="34" charset="0"/>
                        </a:rPr>
                        <a:t>Manpower projection  2020 published by Q4 2019</a:t>
                      </a:r>
                    </a:p>
                    <a:p>
                      <a:pPr>
                        <a:lnSpc>
                          <a:spcPct val="100000"/>
                        </a:lnSpc>
                      </a:pPr>
                      <a:endParaRPr lang="en-MY" sz="850" dirty="0">
                        <a:latin typeface="Tw Cen MT" pitchFamily="34" charset="0"/>
                      </a:endParaRPr>
                    </a:p>
                  </a:txBody>
                  <a:tcPr>
                    <a:solidFill>
                      <a:schemeClr val="bg2">
                        <a:lumMod val="50000"/>
                        <a:alpha val="13000"/>
                      </a:schemeClr>
                    </a:solidFill>
                  </a:tcPr>
                </a:tc>
                <a:tc>
                  <a:txBody>
                    <a:bodyPr/>
                    <a:lstStyle/>
                    <a:p>
                      <a:pPr fontAlgn="auto">
                        <a:lnSpc>
                          <a:spcPct val="88000"/>
                        </a:lnSpc>
                        <a:spcBef>
                          <a:spcPts val="0"/>
                        </a:spcBef>
                        <a:spcAft>
                          <a:spcPts val="0"/>
                        </a:spcAft>
                        <a:defRPr/>
                      </a:pPr>
                      <a:r>
                        <a:rPr lang="en-US" sz="850" dirty="0" smtClean="0">
                          <a:solidFill>
                            <a:schemeClr val="tx1"/>
                          </a:solidFill>
                          <a:latin typeface="Tw Cen MT" panose="020B0602020104020603" pitchFamily="34" charset="0"/>
                        </a:rPr>
                        <a:t>Analysis report and manpower status  2019 by Q2 2020</a:t>
                      </a:r>
                    </a:p>
                    <a:p>
                      <a:pPr fontAlgn="auto">
                        <a:lnSpc>
                          <a:spcPct val="88000"/>
                        </a:lnSpc>
                        <a:spcBef>
                          <a:spcPts val="0"/>
                        </a:spcBef>
                        <a:spcAft>
                          <a:spcPts val="0"/>
                        </a:spcAft>
                        <a:defRPr/>
                      </a:pPr>
                      <a:endParaRPr lang="en-US" sz="850" dirty="0" smtClean="0">
                        <a:solidFill>
                          <a:schemeClr val="tx1"/>
                        </a:solidFill>
                        <a:latin typeface="Tw Cen MT" panose="020B0602020104020603" pitchFamily="34" charset="0"/>
                      </a:endParaRPr>
                    </a:p>
                    <a:p>
                      <a:pPr fontAlgn="auto">
                        <a:lnSpc>
                          <a:spcPct val="88000"/>
                        </a:lnSpc>
                        <a:spcBef>
                          <a:spcPts val="0"/>
                        </a:spcBef>
                        <a:spcAft>
                          <a:spcPts val="0"/>
                        </a:spcAft>
                        <a:defRPr/>
                      </a:pPr>
                      <a:r>
                        <a:rPr lang="en-US" sz="850" dirty="0" smtClean="0">
                          <a:solidFill>
                            <a:schemeClr val="tx1"/>
                          </a:solidFill>
                          <a:latin typeface="Tw Cen MT" panose="020B0602020104020603" pitchFamily="34" charset="0"/>
                        </a:rPr>
                        <a:t>Manpower projection  2021 published by Q4 2020</a:t>
                      </a:r>
                    </a:p>
                    <a:p>
                      <a:pPr>
                        <a:lnSpc>
                          <a:spcPct val="100000"/>
                        </a:lnSpc>
                      </a:pPr>
                      <a:endParaRPr lang="en-MY" sz="85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En 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a:t>
                      </a:r>
                      <a:r>
                        <a:rPr lang="pt-BR" sz="1000" baseline="0" dirty="0" smtClean="0">
                          <a:solidFill>
                            <a:schemeClr val="tx1"/>
                          </a:solidFill>
                          <a:latin typeface="Tw Cen MT" panose="020B0602020104020603" pitchFamily="34" charset="0"/>
                        </a:rPr>
                        <a:t> Ridzuan Ismail</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Nurul Hidayah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0" y="434520"/>
          <a:ext cx="4019108" cy="1322832"/>
        </p:xfrm>
        <a:graphic>
          <a:graphicData uri="http://schemas.openxmlformats.org/drawingml/2006/table">
            <a:tbl>
              <a:tblPr firstRow="1" bandRow="1">
                <a:tableStyleId>{5C22544A-7EE6-4342-B048-85BDC9FD1C3A}</a:tableStyleId>
              </a:tblPr>
              <a:tblGrid>
                <a:gridCol w="401910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Report on construction manpower supply and demand, published annually from Q4 2017 onwards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P2 - Enhance control and balance of workforce supply</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P2a - Implement regular industry manpower planning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P2-055</a:t>
            </a:r>
            <a:endParaRPr lang="ms-MY" sz="2800" dirty="0">
              <a:solidFill>
                <a:schemeClr val="bg1"/>
              </a:solidFill>
            </a:endParaRPr>
          </a:p>
        </p:txBody>
      </p:sp>
      <p:sp>
        <p:nvSpPr>
          <p:cNvPr id="15" name="TextBox 14"/>
          <p:cNvSpPr txBox="1"/>
          <p:nvPr/>
        </p:nvSpPr>
        <p:spPr>
          <a:xfrm>
            <a:off x="0" y="3943808"/>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2" name="Rectangle 11"/>
          <p:cNvSpPr/>
          <p:nvPr/>
        </p:nvSpPr>
        <p:spPr>
          <a:xfrm>
            <a:off x="1" y="3942519"/>
            <a:ext cx="6857999" cy="5954773"/>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7189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96959"/>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Schedule 3 of Act 520 on skills trades reviewed and gazzeted by Q3 2016</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231F20"/>
                          </a:solidFill>
                          <a:latin typeface="Tw Cen MT" pitchFamily="34" charset="0"/>
                        </a:rPr>
                        <a:t>100% of 2017 application  by assessed </a:t>
                      </a:r>
                      <a:r>
                        <a:rPr lang="en-MY" sz="900" dirty="0" smtClean="0">
                          <a:solidFill>
                            <a:srgbClr val="231F20"/>
                          </a:solidFill>
                          <a:latin typeface="Tw Cen MT" pitchFamily="34" charset="0"/>
                        </a:rPr>
                        <a:t>skilled workers and supervisory personnel accredited and registered</a:t>
                      </a:r>
                      <a:endParaRPr lang="ms-MY" sz="900" dirty="0" smtClean="0">
                        <a:solidFill>
                          <a:srgbClr val="231F20"/>
                        </a:solidFill>
                        <a:latin typeface="Tw Cen MT" pitchFamily="34" charset="0"/>
                      </a:endParaRPr>
                    </a:p>
                    <a:p>
                      <a:pPr>
                        <a:lnSpc>
                          <a:spcPct val="100000"/>
                        </a:lnSpc>
                      </a:pPr>
                      <a:endParaRPr lang="en-US" sz="900" dirty="0" smtClean="0">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ms-MY" sz="900" dirty="0" smtClean="0">
                          <a:solidFill>
                            <a:srgbClr val="231F20"/>
                          </a:solidFill>
                          <a:latin typeface="Tw Cen MT" pitchFamily="34" charset="0"/>
                        </a:rPr>
                        <a:t>2017 Data analytics on accredited skilled workers and supervisory personnel produced by Q1 2018</a:t>
                      </a:r>
                    </a:p>
                    <a:p>
                      <a:pPr>
                        <a:lnSpc>
                          <a:spcPct val="100000"/>
                        </a:lnSpc>
                        <a:defRPr/>
                      </a:pPr>
                      <a:endParaRPr lang="ms-MY" sz="900" dirty="0" smtClean="0">
                        <a:solidFill>
                          <a:srgbClr val="231F20"/>
                        </a:solidFill>
                        <a:latin typeface="Tw Cen MT" pitchFamily="34" charset="0"/>
                      </a:endParaRPr>
                    </a:p>
                    <a:p>
                      <a:pPr>
                        <a:lnSpc>
                          <a:spcPct val="100000"/>
                        </a:lnSpc>
                        <a:defRPr/>
                      </a:pPr>
                      <a:r>
                        <a:rPr lang="ms-MY" sz="900" dirty="0" smtClean="0">
                          <a:solidFill>
                            <a:srgbClr val="231F20"/>
                          </a:solidFill>
                          <a:latin typeface="Tw Cen MT" pitchFamily="34" charset="0"/>
                        </a:rPr>
                        <a:t>100% of 2018 application  by assessed </a:t>
                      </a:r>
                      <a:r>
                        <a:rPr lang="en-MY" sz="900" dirty="0" smtClean="0">
                          <a:solidFill>
                            <a:srgbClr val="231F20"/>
                          </a:solidFill>
                          <a:latin typeface="Tw Cen MT" pitchFamily="34" charset="0"/>
                        </a:rPr>
                        <a:t>skilled workers and supervisory personnel accredited and registered</a:t>
                      </a:r>
                      <a:endParaRPr lang="ms-MY" sz="900" dirty="0" smtClean="0">
                        <a:solidFill>
                          <a:srgbClr val="231F20"/>
                        </a:solidFill>
                        <a:latin typeface="Tw Cen MT" pitchFamily="34" charset="0"/>
                      </a:endParaRPr>
                    </a:p>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a:lnSpc>
                          <a:spcPct val="100000"/>
                        </a:lnSpc>
                        <a:defRPr/>
                      </a:pPr>
                      <a:r>
                        <a:rPr lang="ms-MY" sz="900" dirty="0" smtClean="0">
                          <a:solidFill>
                            <a:srgbClr val="231F20"/>
                          </a:solidFill>
                          <a:latin typeface="Tw Cen MT" pitchFamily="34" charset="0"/>
                        </a:rPr>
                        <a:t>2018 Data analytics on accredited skilled workers and supervisory personnel produced by Q1 2019</a:t>
                      </a:r>
                    </a:p>
                    <a:p>
                      <a:pPr>
                        <a:lnSpc>
                          <a:spcPct val="100000"/>
                        </a:lnSpc>
                        <a:defRPr/>
                      </a:pPr>
                      <a:endParaRPr lang="ms-MY" sz="900" dirty="0" smtClean="0">
                        <a:solidFill>
                          <a:srgbClr val="231F20"/>
                        </a:solidFill>
                        <a:latin typeface="Tw Cen MT" pitchFamily="34" charset="0"/>
                      </a:endParaRPr>
                    </a:p>
                    <a:p>
                      <a:pPr>
                        <a:lnSpc>
                          <a:spcPct val="100000"/>
                        </a:lnSpc>
                        <a:defRPr/>
                      </a:pPr>
                      <a:r>
                        <a:rPr lang="ms-MY" sz="900" dirty="0" smtClean="0">
                          <a:solidFill>
                            <a:srgbClr val="231F20"/>
                          </a:solidFill>
                          <a:latin typeface="Tw Cen MT" pitchFamily="34" charset="0"/>
                        </a:rPr>
                        <a:t>100% of 2019 application  by assessed </a:t>
                      </a:r>
                      <a:r>
                        <a:rPr lang="en-MY" sz="900" dirty="0" smtClean="0">
                          <a:solidFill>
                            <a:srgbClr val="231F20"/>
                          </a:solidFill>
                          <a:latin typeface="Tw Cen MT" pitchFamily="34" charset="0"/>
                        </a:rPr>
                        <a:t>skilled workers and supervisory personnel accredited and registered</a:t>
                      </a:r>
                      <a:endParaRPr lang="ms-MY" sz="900" dirty="0" smtClean="0">
                        <a:solidFill>
                          <a:srgbClr val="231F2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ms-MY" sz="900" dirty="0" smtClean="0">
                          <a:solidFill>
                            <a:srgbClr val="231F20"/>
                          </a:solidFill>
                          <a:latin typeface="Tw Cen MT" pitchFamily="34" charset="0"/>
                        </a:rPr>
                        <a:t>2019 Data analytics on accredited skilled workers and supervisory personnel produced by Q1 2020</a:t>
                      </a:r>
                    </a:p>
                    <a:p>
                      <a:pPr>
                        <a:lnSpc>
                          <a:spcPct val="100000"/>
                        </a:lnSpc>
                        <a:defRPr/>
                      </a:pPr>
                      <a:endParaRPr lang="ms-MY" sz="900" dirty="0" smtClean="0">
                        <a:solidFill>
                          <a:srgbClr val="231F20"/>
                        </a:solidFill>
                        <a:latin typeface="Tw Cen MT" pitchFamily="34" charset="0"/>
                      </a:endParaRPr>
                    </a:p>
                    <a:p>
                      <a:pPr>
                        <a:lnSpc>
                          <a:spcPct val="100000"/>
                        </a:lnSpc>
                        <a:defRPr/>
                      </a:pPr>
                      <a:r>
                        <a:rPr lang="ms-MY" sz="900" dirty="0" smtClean="0">
                          <a:solidFill>
                            <a:srgbClr val="231F20"/>
                          </a:solidFill>
                          <a:latin typeface="Tw Cen MT" pitchFamily="34" charset="0"/>
                        </a:rPr>
                        <a:t>100% of 2020 application  by assessed </a:t>
                      </a:r>
                      <a:r>
                        <a:rPr lang="en-MY" sz="900" dirty="0" smtClean="0">
                          <a:solidFill>
                            <a:srgbClr val="231F20"/>
                          </a:solidFill>
                          <a:latin typeface="Tw Cen MT" pitchFamily="34" charset="0"/>
                        </a:rPr>
                        <a:t>skilled workers and supervisory personnel accredited and registered</a:t>
                      </a:r>
                      <a:endParaRPr lang="ms-MY" sz="900" dirty="0" smtClean="0">
                        <a:solidFill>
                          <a:srgbClr val="231F20"/>
                        </a:solidFill>
                        <a:latin typeface="Tw Cen MT" pitchFamily="34" charset="0"/>
                      </a:endParaRPr>
                    </a:p>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En 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a:t>
                      </a:r>
                      <a:r>
                        <a:rPr lang="pt-BR" sz="1000" baseline="0" dirty="0" smtClean="0">
                          <a:solidFill>
                            <a:schemeClr val="tx1"/>
                          </a:solidFill>
                          <a:latin typeface="Tw Cen MT" panose="020B0602020104020603" pitchFamily="34" charset="0"/>
                        </a:rPr>
                        <a:t> Ridzuan Ismail</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Nurul Hidayah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0" y="434520"/>
          <a:ext cx="3934048" cy="1322832"/>
        </p:xfrm>
        <a:graphic>
          <a:graphicData uri="http://schemas.openxmlformats.org/drawingml/2006/table">
            <a:tbl>
              <a:tblPr firstRow="1" bandRow="1">
                <a:tableStyleId>{5C22544A-7EE6-4342-B048-85BDC9FD1C3A}</a:tableStyleId>
              </a:tblPr>
              <a:tblGrid>
                <a:gridCol w="393404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All qualified skilled workers and supervisory personnel accredited from Q4 2016 onwards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P2 - Enhance control and balance of workforce supply</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P2a - Implement regular industry manpower planning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0"/>
            <a:ext cx="6740711" cy="3708708"/>
          </a:xfrm>
          <a:prstGeom prst="rect">
            <a:avLst/>
          </a:prstGeom>
          <a:noFill/>
        </p:spPr>
        <p:txBody>
          <a:bodyPr wrap="square" rtlCol="0">
            <a:spAutoFit/>
          </a:bodyPr>
          <a:lstStyle/>
          <a:p>
            <a:r>
              <a:rPr lang="en-US" sz="1000" dirty="0">
                <a:latin typeface="Tw Cen MT" panose="020B0602020104020603" pitchFamily="34" charset="0"/>
              </a:rPr>
              <a:t>This KPI is under the purview of IWG9.</a:t>
            </a:r>
          </a:p>
          <a:p>
            <a:endParaRPr lang="en-US" sz="500" dirty="0" smtClean="0">
              <a:latin typeface="Tw Cen MT" panose="020B0602020104020603" pitchFamily="34" charset="0"/>
            </a:endParaRPr>
          </a:p>
          <a:p>
            <a:pPr algn="just"/>
            <a:r>
              <a:rPr lang="en-US" sz="1000" dirty="0" smtClean="0">
                <a:latin typeface="Tw Cen MT" panose="020B0602020104020603" pitchFamily="34" charset="0"/>
              </a:rPr>
              <a:t>Mandatory </a:t>
            </a:r>
            <a:r>
              <a:rPr lang="en-US" sz="1000" dirty="0">
                <a:latin typeface="Tw Cen MT" panose="020B0602020104020603" pitchFamily="34" charset="0"/>
              </a:rPr>
              <a:t>accreditation </a:t>
            </a:r>
            <a:r>
              <a:rPr lang="en-US" sz="1000" dirty="0" smtClean="0">
                <a:latin typeface="Tw Cen MT" panose="020B0602020104020603" pitchFamily="34" charset="0"/>
              </a:rPr>
              <a:t>of 59 trades of skilled </a:t>
            </a:r>
            <a:r>
              <a:rPr lang="en-US" sz="1000" dirty="0">
                <a:latin typeface="Tw Cen MT" panose="020B0602020104020603" pitchFamily="34" charset="0"/>
              </a:rPr>
              <a:t>workers and supervisory personnel under CIDB Act 520 </a:t>
            </a:r>
            <a:r>
              <a:rPr lang="en-US" sz="1000" dirty="0" smtClean="0">
                <a:latin typeface="Tw Cen MT" panose="020B0602020104020603" pitchFamily="34" charset="0"/>
              </a:rPr>
              <a:t>Amended </a:t>
            </a:r>
            <a:r>
              <a:rPr lang="en-US" sz="1000" dirty="0">
                <a:latin typeface="Tw Cen MT" panose="020B0602020104020603" pitchFamily="34" charset="0"/>
              </a:rPr>
              <a:t>2011 came into force on 1 June </a:t>
            </a:r>
            <a:r>
              <a:rPr lang="en-US" sz="1000" dirty="0" smtClean="0">
                <a:latin typeface="Tw Cen MT" panose="020B0602020104020603" pitchFamily="34" charset="0"/>
              </a:rPr>
              <a:t>2016. The Amended </a:t>
            </a:r>
            <a:r>
              <a:rPr lang="en-US" sz="1000" dirty="0">
                <a:latin typeface="Tw Cen MT" panose="020B0602020104020603" pitchFamily="34" charset="0"/>
              </a:rPr>
              <a:t>Schedule 3 of Act 520  </a:t>
            </a:r>
            <a:r>
              <a:rPr lang="en-US" sz="1000" dirty="0" smtClean="0">
                <a:latin typeface="Tw Cen MT" panose="020B0602020104020603" pitchFamily="34" charset="0"/>
              </a:rPr>
              <a:t>currently have only 25 trades of skilled workers and supervisory personnel </a:t>
            </a:r>
            <a:r>
              <a:rPr lang="en-US" sz="1000" dirty="0" err="1" smtClean="0">
                <a:latin typeface="Tw Cen MT" panose="020B0602020104020603" pitchFamily="34" charset="0"/>
              </a:rPr>
              <a:t>gazetted</a:t>
            </a:r>
            <a:r>
              <a:rPr lang="en-US" sz="1000" dirty="0" smtClean="0">
                <a:latin typeface="Tw Cen MT" panose="020B0602020104020603" pitchFamily="34" charset="0"/>
              </a:rPr>
              <a:t> </a:t>
            </a:r>
            <a:r>
              <a:rPr lang="en-US" sz="1000" dirty="0">
                <a:latin typeface="Tw Cen MT" panose="020B0602020104020603" pitchFamily="34" charset="0"/>
              </a:rPr>
              <a:t>on 10 February </a:t>
            </a:r>
            <a:r>
              <a:rPr lang="en-US" sz="1000" dirty="0" smtClean="0">
                <a:latin typeface="Tw Cen MT" panose="020B0602020104020603" pitchFamily="34" charset="0"/>
              </a:rPr>
              <a:t>2017.</a:t>
            </a:r>
          </a:p>
          <a:p>
            <a:endParaRPr lang="en-US" sz="1000" dirty="0" smtClean="0">
              <a:latin typeface="Tw Cen MT" panose="020B0602020104020603" pitchFamily="34" charset="0"/>
            </a:endParaRPr>
          </a:p>
          <a:p>
            <a:r>
              <a:rPr lang="en-US" sz="1000" b="1" dirty="0" smtClean="0">
                <a:latin typeface="Tw Cen MT" panose="020B0602020104020603" pitchFamily="34" charset="0"/>
              </a:rPr>
              <a:t>Data Analytics On </a:t>
            </a:r>
            <a:r>
              <a:rPr lang="ms-MY" sz="1000" b="1" dirty="0" smtClean="0">
                <a:solidFill>
                  <a:srgbClr val="231F20"/>
                </a:solidFill>
                <a:latin typeface="Tw Cen MT" pitchFamily="34" charset="0"/>
              </a:rPr>
              <a:t>Accredited Skilled Workers And Supervisory Personnel </a:t>
            </a:r>
            <a:r>
              <a:rPr lang="en-US" sz="1000" b="1" dirty="0" smtClean="0">
                <a:latin typeface="Tw Cen MT" panose="020B0602020104020603" pitchFamily="34" charset="0"/>
              </a:rPr>
              <a:t>2017 :</a:t>
            </a:r>
          </a:p>
          <a:p>
            <a:pPr algn="just"/>
            <a:r>
              <a:rPr lang="en-US" sz="1000" dirty="0" smtClean="0">
                <a:latin typeface="Tw Cen MT" panose="020B0602020104020603" pitchFamily="34" charset="0"/>
              </a:rPr>
              <a:t>Until Dec </a:t>
            </a:r>
            <a:r>
              <a:rPr lang="en-US" sz="1000" dirty="0">
                <a:latin typeface="Tw Cen MT" panose="020B0602020104020603" pitchFamily="34" charset="0"/>
              </a:rPr>
              <a:t>2017, 100% of </a:t>
            </a:r>
            <a:r>
              <a:rPr lang="en-US" sz="1000" dirty="0" smtClean="0">
                <a:latin typeface="Tw Cen MT" panose="020B0602020104020603" pitchFamily="34" charset="0"/>
              </a:rPr>
              <a:t>89,256 (66,024 + 23,232) applications </a:t>
            </a:r>
            <a:r>
              <a:rPr lang="en-US" sz="1000" dirty="0">
                <a:latin typeface="Tw Cen MT" panose="020B0602020104020603" pitchFamily="34" charset="0"/>
              </a:rPr>
              <a:t>received from assessed skilled workers and supervisory </a:t>
            </a:r>
            <a:r>
              <a:rPr lang="en-US" sz="1000" dirty="0" smtClean="0">
                <a:latin typeface="Tw Cen MT" panose="020B0602020104020603" pitchFamily="34" charset="0"/>
              </a:rPr>
              <a:t>personnel were </a:t>
            </a:r>
            <a:r>
              <a:rPr lang="en-US" sz="1000" dirty="0">
                <a:latin typeface="Tw Cen MT" panose="020B0602020104020603" pitchFamily="34" charset="0"/>
              </a:rPr>
              <a:t>accredited and </a:t>
            </a:r>
            <a:r>
              <a:rPr lang="en-US" sz="1000" dirty="0" smtClean="0">
                <a:latin typeface="Tw Cen MT" panose="020B0602020104020603" pitchFamily="34" charset="0"/>
              </a:rPr>
              <a:t>registered</a:t>
            </a:r>
            <a:r>
              <a:rPr lang="en-US" sz="1000" dirty="0">
                <a:latin typeface="Tw Cen MT" panose="020B0602020104020603" pitchFamily="34" charset="0"/>
              </a:rPr>
              <a:t> </a:t>
            </a:r>
            <a:r>
              <a:rPr lang="en-US" sz="1000" dirty="0" smtClean="0">
                <a:latin typeface="Tw Cen MT" panose="020B0602020104020603" pitchFamily="34" charset="0"/>
              </a:rPr>
              <a:t>by CIDB.  The </a:t>
            </a:r>
            <a:r>
              <a:rPr lang="en-US" sz="1000" dirty="0">
                <a:latin typeface="Tw Cen MT" panose="020B0602020104020603" pitchFamily="34" charset="0"/>
              </a:rPr>
              <a:t>table below shows the total number of construction personnel listed </a:t>
            </a:r>
            <a:r>
              <a:rPr lang="en-US" sz="1000" dirty="0" smtClean="0">
                <a:latin typeface="Tw Cen MT" panose="020B0602020104020603" pitchFamily="34" charset="0"/>
              </a:rPr>
              <a:t>by </a:t>
            </a:r>
            <a:r>
              <a:rPr lang="en-US" sz="1000" dirty="0">
                <a:latin typeface="Tw Cen MT" panose="020B0602020104020603" pitchFamily="34" charset="0"/>
              </a:rPr>
              <a:t>CIDB under the 6 categories of workers as of </a:t>
            </a:r>
            <a:r>
              <a:rPr lang="en-US" sz="1000" dirty="0" smtClean="0">
                <a:latin typeface="Tw Cen MT" panose="020B0602020104020603" pitchFamily="34" charset="0"/>
              </a:rPr>
              <a:t>Dec </a:t>
            </a:r>
            <a:r>
              <a:rPr lang="en-US" sz="1000" dirty="0">
                <a:latin typeface="Tw Cen MT" panose="020B0602020104020603" pitchFamily="34" charset="0"/>
              </a:rPr>
              <a:t>2017. For the purpose of this KPI, only category 2 and category 5 is </a:t>
            </a:r>
            <a:r>
              <a:rPr lang="en-US" sz="1000" dirty="0" smtClean="0">
                <a:latin typeface="Tw Cen MT" panose="020B0602020104020603" pitchFamily="34" charset="0"/>
              </a:rPr>
              <a:t>relevant for analysis.</a:t>
            </a:r>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P2-056</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427410608"/>
              </p:ext>
            </p:extLst>
          </p:nvPr>
        </p:nvGraphicFramePr>
        <p:xfrm>
          <a:off x="200024" y="6362073"/>
          <a:ext cx="6448427" cy="1828800"/>
        </p:xfrm>
        <a:graphic>
          <a:graphicData uri="http://schemas.openxmlformats.org/drawingml/2006/table">
            <a:tbl>
              <a:tblPr firstRow="1" bandRow="1">
                <a:tableStyleId>{5C22544A-7EE6-4342-B048-85BDC9FD1C3A}</a:tableStyleId>
              </a:tblPr>
              <a:tblGrid>
                <a:gridCol w="2327119">
                  <a:extLst>
                    <a:ext uri="{9D8B030D-6E8A-4147-A177-3AD203B41FA5}">
                      <a16:colId xmlns:a16="http://schemas.microsoft.com/office/drawing/2014/main" val="116348213"/>
                    </a:ext>
                  </a:extLst>
                </a:gridCol>
                <a:gridCol w="1371384">
                  <a:extLst>
                    <a:ext uri="{9D8B030D-6E8A-4147-A177-3AD203B41FA5}">
                      <a16:colId xmlns:a16="http://schemas.microsoft.com/office/drawing/2014/main" val="4144450284"/>
                    </a:ext>
                  </a:extLst>
                </a:gridCol>
                <a:gridCol w="1317073">
                  <a:extLst>
                    <a:ext uri="{9D8B030D-6E8A-4147-A177-3AD203B41FA5}">
                      <a16:colId xmlns:a16="http://schemas.microsoft.com/office/drawing/2014/main" val="6907037"/>
                    </a:ext>
                  </a:extLst>
                </a:gridCol>
                <a:gridCol w="1432851">
                  <a:extLst>
                    <a:ext uri="{9D8B030D-6E8A-4147-A177-3AD203B41FA5}">
                      <a16:colId xmlns:a16="http://schemas.microsoft.com/office/drawing/2014/main" val="1475173016"/>
                    </a:ext>
                  </a:extLst>
                </a:gridCol>
              </a:tblGrid>
              <a:tr h="126032">
                <a:tc>
                  <a:txBody>
                    <a:bodyPr/>
                    <a:lstStyle/>
                    <a:p>
                      <a:pPr algn="ctr"/>
                      <a:r>
                        <a:rPr lang="en-US" sz="900" dirty="0" smtClean="0">
                          <a:solidFill>
                            <a:schemeClr val="tx1"/>
                          </a:solidFill>
                        </a:rPr>
                        <a:t>KATEGORI</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smtClean="0">
                          <a:solidFill>
                            <a:schemeClr val="tx1"/>
                          </a:solidFill>
                        </a:rPr>
                        <a:t>TEMPATAN</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smtClean="0">
                          <a:solidFill>
                            <a:schemeClr val="tx1"/>
                          </a:solidFill>
                        </a:rPr>
                        <a:t>ASING</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smtClean="0">
                          <a:solidFill>
                            <a:schemeClr val="tx1"/>
                          </a:solidFill>
                        </a:rPr>
                        <a:t>JUMLAH</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91802757"/>
                  </a:ext>
                </a:extLst>
              </a:tr>
              <a:tr h="148946">
                <a:tc>
                  <a:txBody>
                    <a:bodyPr/>
                    <a:lstStyle/>
                    <a:p>
                      <a:r>
                        <a:rPr lang="en-US" sz="900" dirty="0" smtClean="0">
                          <a:solidFill>
                            <a:schemeClr val="tx1"/>
                          </a:solidFill>
                        </a:rPr>
                        <a:t>1. PEKERJA BINAAN AM</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281,326</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89,377</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370,703</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48946">
                <a:tc>
                  <a:txBody>
                    <a:bodyPr/>
                    <a:lstStyle/>
                    <a:p>
                      <a:r>
                        <a:rPr lang="en-US" sz="900" dirty="0" smtClean="0">
                          <a:solidFill>
                            <a:schemeClr val="tx1"/>
                          </a:solidFill>
                        </a:rPr>
                        <a:t>2. PEKERJA BINAAN MAHIR</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900" dirty="0" smtClean="0">
                          <a:solidFill>
                            <a:schemeClr val="tx1"/>
                          </a:solidFill>
                        </a:rPr>
                        <a:t>63,671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900" dirty="0" smtClean="0">
                          <a:solidFill>
                            <a:schemeClr val="tx1"/>
                          </a:solidFill>
                        </a:rPr>
                        <a:t>2,353</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900" dirty="0" smtClean="0">
                          <a:solidFill>
                            <a:schemeClr val="tx1"/>
                          </a:solidFill>
                        </a:rPr>
                        <a:t>66,024</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9555230"/>
                  </a:ext>
                </a:extLst>
              </a:tr>
              <a:tr h="123265">
                <a:tc>
                  <a:txBody>
                    <a:bodyPr/>
                    <a:lstStyle/>
                    <a:p>
                      <a:r>
                        <a:rPr lang="en-US" sz="900" dirty="0" smtClean="0">
                          <a:solidFill>
                            <a:schemeClr val="tx1"/>
                          </a:solidFill>
                        </a:rPr>
                        <a:t>3.</a:t>
                      </a:r>
                      <a:r>
                        <a:rPr lang="en-US" sz="900" baseline="0" dirty="0" smtClean="0">
                          <a:solidFill>
                            <a:schemeClr val="tx1"/>
                          </a:solidFill>
                        </a:rPr>
                        <a:t> </a:t>
                      </a:r>
                      <a:r>
                        <a:rPr lang="en-US" sz="900" dirty="0" smtClean="0">
                          <a:solidFill>
                            <a:schemeClr val="tx1"/>
                          </a:solidFill>
                        </a:rPr>
                        <a:t>PELATIH</a:t>
                      </a:r>
                      <a:r>
                        <a:rPr lang="en-US" sz="900" baseline="0" dirty="0" smtClean="0">
                          <a:solidFill>
                            <a:schemeClr val="tx1"/>
                          </a:solidFill>
                        </a:rPr>
                        <a:t> BINAAN</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78,316</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18</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78,334</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6651503"/>
                  </a:ext>
                </a:extLst>
              </a:tr>
              <a:tr h="148946">
                <a:tc>
                  <a:txBody>
                    <a:bodyPr/>
                    <a:lstStyle/>
                    <a:p>
                      <a:r>
                        <a:rPr lang="en-US" sz="900" dirty="0" smtClean="0">
                          <a:solidFill>
                            <a:schemeClr val="tx1"/>
                          </a:solidFill>
                        </a:rPr>
                        <a:t>4. PENGURUS PROJEK BINAAN</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66,101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1,862</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67,963</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0321315"/>
                  </a:ext>
                </a:extLst>
              </a:tr>
              <a:tr h="148946">
                <a:tc>
                  <a:txBody>
                    <a:bodyPr/>
                    <a:lstStyle/>
                    <a:p>
                      <a:r>
                        <a:rPr lang="en-US" sz="900" dirty="0" smtClean="0">
                          <a:solidFill>
                            <a:schemeClr val="tx1"/>
                          </a:solidFill>
                        </a:rPr>
                        <a:t>5. PENYELIA BINAAN</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900" dirty="0" smtClean="0">
                          <a:solidFill>
                            <a:schemeClr val="tx1"/>
                          </a:solidFill>
                        </a:rPr>
                        <a:t>22,986</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900" dirty="0" smtClean="0">
                          <a:solidFill>
                            <a:schemeClr val="tx1"/>
                          </a:solidFill>
                        </a:rPr>
                        <a:t>246</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sz="900" dirty="0" smtClean="0">
                          <a:solidFill>
                            <a:schemeClr val="tx1"/>
                          </a:solidFill>
                        </a:rPr>
                        <a:t>23,232</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6260640"/>
                  </a:ext>
                </a:extLst>
              </a:tr>
              <a:tr h="148946">
                <a:tc>
                  <a:txBody>
                    <a:bodyPr/>
                    <a:lstStyle/>
                    <a:p>
                      <a:r>
                        <a:rPr lang="en-US" sz="900" dirty="0" smtClean="0">
                          <a:solidFill>
                            <a:schemeClr val="tx1"/>
                          </a:solidFill>
                        </a:rPr>
                        <a:t>6.</a:t>
                      </a:r>
                      <a:r>
                        <a:rPr lang="en-US" sz="900" baseline="0" dirty="0" smtClean="0">
                          <a:solidFill>
                            <a:schemeClr val="tx1"/>
                          </a:solidFill>
                        </a:rPr>
                        <a:t> </a:t>
                      </a:r>
                      <a:r>
                        <a:rPr lang="en-US" sz="900" dirty="0" smtClean="0">
                          <a:solidFill>
                            <a:schemeClr val="tx1"/>
                          </a:solidFill>
                        </a:rPr>
                        <a:t>PERSONEL PENTADBIRAN</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93,848</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1,921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95,405</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9543006"/>
                  </a:ext>
                </a:extLst>
              </a:tr>
              <a:tr h="126032">
                <a:tc>
                  <a:txBody>
                    <a:bodyPr/>
                    <a:lstStyle/>
                    <a:p>
                      <a:pPr algn="r"/>
                      <a:r>
                        <a:rPr lang="en-US" sz="900" b="1" dirty="0" smtClean="0">
                          <a:solidFill>
                            <a:schemeClr val="tx1"/>
                          </a:solidFill>
                        </a:rPr>
                        <a:t>TOTAL:</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rPr>
                        <a:t>605,884</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rPr>
                        <a:t>95,777</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rPr>
                        <a:t>701,661</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5690344"/>
                  </a:ext>
                </a:extLst>
              </a:tr>
            </a:tbl>
          </a:graphicData>
        </a:graphic>
      </p:graphicFrame>
    </p:spTree>
    <p:extLst>
      <p:ext uri="{BB962C8B-B14F-4D97-AF65-F5344CB8AC3E}">
        <p14:creationId xmlns:p14="http://schemas.microsoft.com/office/powerpoint/2010/main" val="7923804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En 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a:t>
                      </a:r>
                      <a:r>
                        <a:rPr lang="pt-BR" sz="1000" baseline="0" dirty="0" smtClean="0">
                          <a:solidFill>
                            <a:schemeClr val="tx1"/>
                          </a:solidFill>
                          <a:latin typeface="Tw Cen MT" panose="020B0602020104020603" pitchFamily="34" charset="0"/>
                        </a:rPr>
                        <a:t> Ridzuan Ismail</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Nurul Hidayah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0" y="434520"/>
          <a:ext cx="3934048" cy="1322832"/>
        </p:xfrm>
        <a:graphic>
          <a:graphicData uri="http://schemas.openxmlformats.org/drawingml/2006/table">
            <a:tbl>
              <a:tblPr firstRow="1" bandRow="1">
                <a:tableStyleId>{5C22544A-7EE6-4342-B048-85BDC9FD1C3A}</a:tableStyleId>
              </a:tblPr>
              <a:tblGrid>
                <a:gridCol w="393404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All qualified skilled workers and supervisory personnel accredited from Q4 2016 onwards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P2 - Enhance control and balance of workforce supply</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P2a - Implement regular industry manpower planning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4" y="2376315"/>
            <a:ext cx="6664510" cy="400110"/>
          </a:xfrm>
          <a:prstGeom prst="rect">
            <a:avLst/>
          </a:prstGeom>
          <a:noFill/>
        </p:spPr>
        <p:txBody>
          <a:bodyPr wrap="square" rtlCol="0">
            <a:spAutoFit/>
          </a:bodyPr>
          <a:lstStyle/>
          <a:p>
            <a:r>
              <a:rPr lang="en-US" sz="1000" dirty="0" smtClean="0">
                <a:latin typeface="Tw Cen MT" panose="020B0602020104020603" pitchFamily="34" charset="0"/>
              </a:rPr>
              <a:t>The graph below shows the trend of skilled worker and supervisory personnel accredited and registered by CIDB from January until December 2017. </a:t>
            </a: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P2-056</a:t>
            </a:r>
            <a:endParaRPr lang="ms-MY" sz="2800" dirty="0">
              <a:solidFill>
                <a:schemeClr val="bg1"/>
              </a:solidFill>
            </a:endParaRPr>
          </a:p>
        </p:txBody>
      </p:sp>
      <p:sp>
        <p:nvSpPr>
          <p:cNvPr id="15" name="TextBox 14"/>
          <p:cNvSpPr txBox="1"/>
          <p:nvPr/>
        </p:nvSpPr>
        <p:spPr>
          <a:xfrm>
            <a:off x="0" y="2114527"/>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 </a:t>
            </a:r>
            <a:endParaRPr lang="en-MY" sz="900" b="1" dirty="0" smtClean="0">
              <a:solidFill>
                <a:schemeClr val="bg1"/>
              </a:solidFill>
              <a:latin typeface="Tw Cen MT" panose="020B0602020104020603" pitchFamily="34" charset="0"/>
            </a:endParaRPr>
          </a:p>
        </p:txBody>
      </p:sp>
      <p:pic>
        <p:nvPicPr>
          <p:cNvPr id="13" name="Picture 12"/>
          <p:cNvPicPr/>
          <p:nvPr/>
        </p:nvPicPr>
        <p:blipFill>
          <a:blip r:embed="rId2" cstate="print"/>
          <a:srcRect l="13108" r="13394"/>
          <a:stretch>
            <a:fillRect/>
          </a:stretch>
        </p:blipFill>
        <p:spPr bwMode="auto">
          <a:xfrm>
            <a:off x="205456" y="2815415"/>
            <a:ext cx="6400800" cy="3873280"/>
          </a:xfrm>
          <a:prstGeom prst="rect">
            <a:avLst/>
          </a:prstGeom>
          <a:ln w="15240" cap="sq">
            <a:solidFill>
              <a:srgbClr val="000000"/>
            </a:solidFill>
            <a:prstDash val="solid"/>
            <a:miter lim="800000"/>
          </a:ln>
          <a:effectLst/>
        </p:spPr>
      </p:pic>
      <p:sp>
        <p:nvSpPr>
          <p:cNvPr id="14" name="Rectangle 13"/>
          <p:cNvSpPr/>
          <p:nvPr/>
        </p:nvSpPr>
        <p:spPr>
          <a:xfrm>
            <a:off x="0" y="7101333"/>
            <a:ext cx="6696075" cy="707886"/>
          </a:xfrm>
          <a:prstGeom prst="rect">
            <a:avLst/>
          </a:prstGeom>
        </p:spPr>
        <p:txBody>
          <a:bodyPr wrap="square">
            <a:spAutoFit/>
          </a:bodyPr>
          <a:lstStyle/>
          <a:p>
            <a:pPr lvl="0"/>
            <a:r>
              <a:rPr lang="ms-MY" sz="1000" b="1" dirty="0" smtClean="0">
                <a:latin typeface="Tw Cen MT" pitchFamily="34" charset="0"/>
              </a:rPr>
              <a:t>Application by Assessed </a:t>
            </a:r>
            <a:r>
              <a:rPr lang="en-MY" sz="1000" b="1" dirty="0" smtClean="0">
                <a:latin typeface="Tw Cen MT" pitchFamily="34" charset="0"/>
              </a:rPr>
              <a:t>Skilled Workers And Supervisory Personnel Accredited And Registered 2018 :</a:t>
            </a:r>
          </a:p>
          <a:p>
            <a:pPr algn="just"/>
            <a:r>
              <a:rPr lang="en-MY" sz="1000" dirty="0" smtClean="0">
                <a:latin typeface="Tw Cen MT" pitchFamily="34" charset="0"/>
              </a:rPr>
              <a:t>Up to Q2 2018, 100% of </a:t>
            </a:r>
            <a:r>
              <a:rPr lang="en-US" sz="1000" dirty="0" smtClean="0">
                <a:latin typeface="Tw Cen MT" panose="020B0602020104020603" pitchFamily="34" charset="0"/>
              </a:rPr>
              <a:t>of 92,944 (69,169 + 20,258) </a:t>
            </a:r>
            <a:r>
              <a:rPr lang="en-MY" sz="1000" dirty="0" smtClean="0">
                <a:latin typeface="Tw Cen MT" pitchFamily="34" charset="0"/>
              </a:rPr>
              <a:t>applications </a:t>
            </a:r>
            <a:r>
              <a:rPr lang="en-US" sz="1000" dirty="0" smtClean="0">
                <a:latin typeface="Tw Cen MT" panose="020B0602020104020603" pitchFamily="34" charset="0"/>
              </a:rPr>
              <a:t>received from assessed skilled workers and supervisory personnel were accredited and registered by CIDB. For the purpose of this KPI, only category 2 and category 5 is relevant.</a:t>
            </a:r>
          </a:p>
          <a:p>
            <a:pPr lvl="0"/>
            <a:endParaRPr lang="en-MY" sz="1000" b="1" dirty="0">
              <a:solidFill>
                <a:srgbClr val="FF0000"/>
              </a:solidFill>
            </a:endParaRPr>
          </a:p>
        </p:txBody>
      </p:sp>
      <p:graphicFrame>
        <p:nvGraphicFramePr>
          <p:cNvPr id="18" name="Table 17"/>
          <p:cNvGraphicFramePr>
            <a:graphicFrameLocks noGrp="1"/>
          </p:cNvGraphicFramePr>
          <p:nvPr>
            <p:extLst>
              <p:ext uri="{D42A27DB-BD31-4B8C-83A1-F6EECF244321}">
                <p14:modId xmlns:p14="http://schemas.microsoft.com/office/powerpoint/2010/main" val="3600914035"/>
              </p:ext>
            </p:extLst>
          </p:nvPr>
        </p:nvGraphicFramePr>
        <p:xfrm>
          <a:off x="205456" y="7768554"/>
          <a:ext cx="6400801" cy="1855194"/>
        </p:xfrm>
        <a:graphic>
          <a:graphicData uri="http://schemas.openxmlformats.org/drawingml/2006/table">
            <a:tbl>
              <a:tblPr firstRow="1" bandRow="1">
                <a:tableStyleId>{5C22544A-7EE6-4342-B048-85BDC9FD1C3A}</a:tableStyleId>
              </a:tblPr>
              <a:tblGrid>
                <a:gridCol w="2309932">
                  <a:extLst>
                    <a:ext uri="{9D8B030D-6E8A-4147-A177-3AD203B41FA5}">
                      <a16:colId xmlns:a16="http://schemas.microsoft.com/office/drawing/2014/main" val="116348213"/>
                    </a:ext>
                  </a:extLst>
                </a:gridCol>
                <a:gridCol w="1361255">
                  <a:extLst>
                    <a:ext uri="{9D8B030D-6E8A-4147-A177-3AD203B41FA5}">
                      <a16:colId xmlns:a16="http://schemas.microsoft.com/office/drawing/2014/main" val="4144450284"/>
                    </a:ext>
                  </a:extLst>
                </a:gridCol>
                <a:gridCol w="1307345">
                  <a:extLst>
                    <a:ext uri="{9D8B030D-6E8A-4147-A177-3AD203B41FA5}">
                      <a16:colId xmlns:a16="http://schemas.microsoft.com/office/drawing/2014/main" val="6907037"/>
                    </a:ext>
                  </a:extLst>
                </a:gridCol>
                <a:gridCol w="1422269">
                  <a:extLst>
                    <a:ext uri="{9D8B030D-6E8A-4147-A177-3AD203B41FA5}">
                      <a16:colId xmlns:a16="http://schemas.microsoft.com/office/drawing/2014/main" val="1475173016"/>
                    </a:ext>
                  </a:extLst>
                </a:gridCol>
              </a:tblGrid>
              <a:tr h="126032">
                <a:tc>
                  <a:txBody>
                    <a:bodyPr/>
                    <a:lstStyle/>
                    <a:p>
                      <a:pPr algn="ctr"/>
                      <a:r>
                        <a:rPr lang="en-US" sz="900" dirty="0" smtClean="0">
                          <a:solidFill>
                            <a:schemeClr val="tx1"/>
                          </a:solidFill>
                        </a:rPr>
                        <a:t>KATEGORI</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smtClean="0">
                          <a:solidFill>
                            <a:schemeClr val="tx1"/>
                          </a:solidFill>
                        </a:rPr>
                        <a:t>TEMPATAN</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smtClean="0">
                          <a:solidFill>
                            <a:schemeClr val="tx1"/>
                          </a:solidFill>
                        </a:rPr>
                        <a:t>ASING</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smtClean="0">
                          <a:solidFill>
                            <a:schemeClr val="tx1"/>
                          </a:solidFill>
                        </a:rPr>
                        <a:t>JUMLAH</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91802757"/>
                  </a:ext>
                </a:extLst>
              </a:tr>
              <a:tr h="148946">
                <a:tc>
                  <a:txBody>
                    <a:bodyPr/>
                    <a:lstStyle/>
                    <a:p>
                      <a:r>
                        <a:rPr lang="en-US" sz="900" dirty="0" smtClean="0">
                          <a:solidFill>
                            <a:schemeClr val="tx1"/>
                          </a:solidFill>
                        </a:rPr>
                        <a:t>1. PEKERJA BINAAN AM</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0" i="0" u="none" strike="noStrike" dirty="0">
                          <a:solidFill>
                            <a:srgbClr val="000000"/>
                          </a:solidFill>
                          <a:latin typeface="+mn-lt"/>
                        </a:rPr>
                        <a:t>327,910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0" i="0" u="none" strike="noStrike" dirty="0">
                          <a:solidFill>
                            <a:srgbClr val="000000"/>
                          </a:solidFill>
                          <a:latin typeface="+mn-lt"/>
                        </a:rPr>
                        <a:t>105,783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1" i="0" u="none" strike="noStrike">
                          <a:solidFill>
                            <a:srgbClr val="000000"/>
                          </a:solidFill>
                          <a:latin typeface="+mn-lt"/>
                        </a:rPr>
                        <a:t>433,693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48946">
                <a:tc>
                  <a:txBody>
                    <a:bodyPr/>
                    <a:lstStyle/>
                    <a:p>
                      <a:r>
                        <a:rPr lang="en-US" sz="900" dirty="0" smtClean="0">
                          <a:solidFill>
                            <a:schemeClr val="tx1"/>
                          </a:solidFill>
                        </a:rPr>
                        <a:t>2. PEKERJA BINAAN MAHIR</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MY" sz="900" b="0" i="0" u="none" strike="noStrike" dirty="0">
                          <a:solidFill>
                            <a:srgbClr val="000000"/>
                          </a:solidFill>
                          <a:latin typeface="+mn-lt"/>
                        </a:rPr>
                        <a:t>69,169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MY" sz="900" b="0" i="0" u="none" strike="noStrike" dirty="0">
                          <a:solidFill>
                            <a:srgbClr val="000000"/>
                          </a:solidFill>
                          <a:latin typeface="+mn-lt"/>
                        </a:rPr>
                        <a:t>3,517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MY" sz="900" b="1" i="0" u="none" strike="noStrike" dirty="0">
                          <a:solidFill>
                            <a:srgbClr val="000000"/>
                          </a:solidFill>
                          <a:latin typeface="+mn-lt"/>
                        </a:rPr>
                        <a:t>72,686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89555230"/>
                  </a:ext>
                </a:extLst>
              </a:tr>
              <a:tr h="254994">
                <a:tc>
                  <a:txBody>
                    <a:bodyPr/>
                    <a:lstStyle/>
                    <a:p>
                      <a:r>
                        <a:rPr lang="en-US" sz="900" dirty="0" smtClean="0">
                          <a:solidFill>
                            <a:schemeClr val="tx1"/>
                          </a:solidFill>
                        </a:rPr>
                        <a:t>3.</a:t>
                      </a:r>
                      <a:r>
                        <a:rPr lang="en-US" sz="900" baseline="0" dirty="0" smtClean="0">
                          <a:solidFill>
                            <a:schemeClr val="tx1"/>
                          </a:solidFill>
                        </a:rPr>
                        <a:t> </a:t>
                      </a:r>
                      <a:r>
                        <a:rPr lang="en-US" sz="900" dirty="0" smtClean="0">
                          <a:solidFill>
                            <a:schemeClr val="tx1"/>
                          </a:solidFill>
                        </a:rPr>
                        <a:t>PELATIH</a:t>
                      </a:r>
                      <a:r>
                        <a:rPr lang="en-US" sz="900" baseline="0" dirty="0" smtClean="0">
                          <a:solidFill>
                            <a:schemeClr val="tx1"/>
                          </a:solidFill>
                        </a:rPr>
                        <a:t> BINAAN</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0" i="0" u="none" strike="noStrike">
                          <a:solidFill>
                            <a:srgbClr val="000000"/>
                          </a:solidFill>
                          <a:latin typeface="+mn-lt"/>
                        </a:rPr>
                        <a:t>81,234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0" i="0" u="none" strike="noStrike" dirty="0">
                          <a:solidFill>
                            <a:srgbClr val="000000"/>
                          </a:solidFill>
                          <a:latin typeface="+mn-lt"/>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1" i="0" u="none" strike="noStrike" dirty="0">
                          <a:solidFill>
                            <a:srgbClr val="000000"/>
                          </a:solidFill>
                          <a:latin typeface="+mn-lt"/>
                        </a:rPr>
                        <a:t>81,248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6651503"/>
                  </a:ext>
                </a:extLst>
              </a:tr>
              <a:tr h="148946">
                <a:tc>
                  <a:txBody>
                    <a:bodyPr/>
                    <a:lstStyle/>
                    <a:p>
                      <a:r>
                        <a:rPr lang="en-US" sz="900" dirty="0" smtClean="0">
                          <a:solidFill>
                            <a:schemeClr val="tx1"/>
                          </a:solidFill>
                        </a:rPr>
                        <a:t>4. PENGURUS PROJEK BINAAN</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0" i="0" u="none" strike="noStrike">
                          <a:solidFill>
                            <a:srgbClr val="000000"/>
                          </a:solidFill>
                          <a:latin typeface="+mn-lt"/>
                        </a:rPr>
                        <a:t>82,199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0" i="0" u="none" strike="noStrike" dirty="0">
                          <a:solidFill>
                            <a:srgbClr val="000000"/>
                          </a:solidFill>
                          <a:latin typeface="+mn-lt"/>
                        </a:rPr>
                        <a:t>3,063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1" i="0" u="none" strike="noStrike" dirty="0">
                          <a:solidFill>
                            <a:srgbClr val="000000"/>
                          </a:solidFill>
                          <a:latin typeface="+mn-lt"/>
                        </a:rPr>
                        <a:t>85,262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0321315"/>
                  </a:ext>
                </a:extLst>
              </a:tr>
              <a:tr h="148946">
                <a:tc>
                  <a:txBody>
                    <a:bodyPr/>
                    <a:lstStyle/>
                    <a:p>
                      <a:r>
                        <a:rPr lang="en-US" sz="900" dirty="0" smtClean="0">
                          <a:solidFill>
                            <a:schemeClr val="tx1"/>
                          </a:solidFill>
                        </a:rPr>
                        <a:t>5. PENYELIA BINAAN</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MY" sz="900" b="0" i="0" u="none" strike="noStrike">
                          <a:solidFill>
                            <a:srgbClr val="000000"/>
                          </a:solidFill>
                          <a:latin typeface="+mn-lt"/>
                        </a:rPr>
                        <a:t>19,955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MY" sz="900" b="0" i="0" u="none" strike="noStrike" dirty="0">
                          <a:solidFill>
                            <a:srgbClr val="000000"/>
                          </a:solidFill>
                          <a:latin typeface="+mn-lt"/>
                        </a:rPr>
                        <a:t>303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MY" sz="900" b="1" i="0" u="none" strike="noStrike" dirty="0">
                          <a:solidFill>
                            <a:srgbClr val="000000"/>
                          </a:solidFill>
                          <a:latin typeface="+mn-lt"/>
                        </a:rPr>
                        <a:t>20,258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6260640"/>
                  </a:ext>
                </a:extLst>
              </a:tr>
              <a:tr h="148946">
                <a:tc>
                  <a:txBody>
                    <a:bodyPr/>
                    <a:lstStyle/>
                    <a:p>
                      <a:r>
                        <a:rPr lang="en-US" sz="900" dirty="0" smtClean="0">
                          <a:solidFill>
                            <a:schemeClr val="tx1"/>
                          </a:solidFill>
                        </a:rPr>
                        <a:t>6.</a:t>
                      </a:r>
                      <a:r>
                        <a:rPr lang="en-US" sz="900" baseline="0" dirty="0" smtClean="0">
                          <a:solidFill>
                            <a:schemeClr val="tx1"/>
                          </a:solidFill>
                        </a:rPr>
                        <a:t> </a:t>
                      </a:r>
                      <a:r>
                        <a:rPr lang="en-US" sz="900" dirty="0" smtClean="0">
                          <a:solidFill>
                            <a:schemeClr val="tx1"/>
                          </a:solidFill>
                        </a:rPr>
                        <a:t>PERSONEL PENTADBIRAN</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0" i="0" u="none" strike="noStrike">
                          <a:solidFill>
                            <a:srgbClr val="000000"/>
                          </a:solidFill>
                          <a:latin typeface="+mn-lt"/>
                        </a:rPr>
                        <a:t>96,531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0" i="0" u="none" strike="noStrike">
                          <a:solidFill>
                            <a:srgbClr val="000000"/>
                          </a:solidFill>
                          <a:latin typeface="+mn-lt"/>
                        </a:rPr>
                        <a:t>3,391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1" i="0" u="none" strike="noStrike" dirty="0">
                          <a:solidFill>
                            <a:srgbClr val="000000"/>
                          </a:solidFill>
                          <a:latin typeface="+mn-lt"/>
                        </a:rPr>
                        <a:t>99,922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9543006"/>
                  </a:ext>
                </a:extLst>
              </a:tr>
              <a:tr h="126032">
                <a:tc>
                  <a:txBody>
                    <a:bodyPr/>
                    <a:lstStyle/>
                    <a:p>
                      <a:pPr algn="r"/>
                      <a:r>
                        <a:rPr lang="en-US" sz="900" b="1" dirty="0" smtClean="0">
                          <a:solidFill>
                            <a:schemeClr val="tx1"/>
                          </a:solidFill>
                        </a:rPr>
                        <a:t>TOTAL:</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1" i="0" u="none" strike="noStrike">
                          <a:solidFill>
                            <a:srgbClr val="000000"/>
                          </a:solidFill>
                          <a:latin typeface="+mn-lt"/>
                        </a:rPr>
                        <a:t>676,998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1" i="0" u="none" strike="noStrike">
                          <a:solidFill>
                            <a:srgbClr val="000000"/>
                          </a:solidFill>
                          <a:latin typeface="+mn-lt"/>
                        </a:rPr>
                        <a:t>116,071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MY" sz="900" b="1" i="0" u="none" strike="noStrike" dirty="0">
                          <a:solidFill>
                            <a:srgbClr val="000000"/>
                          </a:solidFill>
                          <a:latin typeface="+mn-lt"/>
                        </a:rPr>
                        <a:t>793,069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5690344"/>
                  </a:ext>
                </a:extLst>
              </a:tr>
            </a:tbl>
          </a:graphicData>
        </a:graphic>
      </p:graphicFrame>
    </p:spTree>
    <p:extLst>
      <p:ext uri="{BB962C8B-B14F-4D97-AF65-F5344CB8AC3E}">
        <p14:creationId xmlns:p14="http://schemas.microsoft.com/office/powerpoint/2010/main" val="42537052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60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New policy on tiered–visa approved by JKKPA-PATI by Q4 2018</a:t>
                      </a:r>
                    </a:p>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Tiered visa implemented for construction workers beginning Q1 2019</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En 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a:t>
                      </a:r>
                      <a:r>
                        <a:rPr lang="pt-BR" sz="1000" baseline="0" dirty="0" smtClean="0">
                          <a:solidFill>
                            <a:schemeClr val="tx1"/>
                          </a:solidFill>
                          <a:latin typeface="Tw Cen MT" panose="020B0602020104020603" pitchFamily="34" charset="0"/>
                        </a:rPr>
                        <a:t> Ridzuan Ismail</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Nurul Hidayah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34520"/>
          <a:ext cx="4051005" cy="1179643"/>
        </p:xfrm>
        <a:graphic>
          <a:graphicData uri="http://schemas.openxmlformats.org/drawingml/2006/table">
            <a:tbl>
              <a:tblPr firstRow="1" bandRow="1">
                <a:tableStyleId>{5C22544A-7EE6-4342-B048-85BDC9FD1C3A}</a:tableStyleId>
              </a:tblPr>
              <a:tblGrid>
                <a:gridCol w="4051005">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Tiered-visa programme implemented by Q1 2019</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P2 - Enhance control and balance of workforce supply</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P2b - Introduce mechanisms to raise skills mix for intake of foreign workers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93271"/>
            <a:ext cx="6807386" cy="3170099"/>
          </a:xfrm>
          <a:prstGeom prst="rect">
            <a:avLst/>
          </a:prstGeom>
          <a:noFill/>
        </p:spPr>
        <p:txBody>
          <a:bodyPr wrap="square" rtlCol="0">
            <a:spAutoFit/>
          </a:bodyPr>
          <a:lstStyle/>
          <a:p>
            <a:r>
              <a:rPr lang="en-US" sz="1000" dirty="0">
                <a:latin typeface="Tw Cen MT" panose="020B0602020104020603" pitchFamily="34" charset="0"/>
              </a:rPr>
              <a:t>This KPI is under the purview of IWG9.</a:t>
            </a:r>
          </a:p>
          <a:p>
            <a:endParaRPr lang="en-US" sz="1000" dirty="0" smtClean="0">
              <a:latin typeface="Tw Cen MT" panose="020B0602020104020603" pitchFamily="34" charset="0"/>
            </a:endParaRPr>
          </a:p>
          <a:p>
            <a:r>
              <a:rPr lang="en-US" sz="1000" b="1" dirty="0" smtClean="0">
                <a:solidFill>
                  <a:srgbClr val="000000"/>
                </a:solidFill>
                <a:latin typeface="Tw Cen MT" pitchFamily="34" charset="0"/>
              </a:rPr>
              <a:t>New Policy On Tiered–Visa</a:t>
            </a:r>
          </a:p>
          <a:p>
            <a:pPr algn="just"/>
            <a:r>
              <a:rPr lang="en-US" sz="1000" dirty="0">
                <a:latin typeface="Tw Cen MT" pitchFamily="34" charset="0"/>
              </a:rPr>
              <a:t>JKKPA-PATI chaired by the Deputy Prime Minister had approved the same </a:t>
            </a:r>
            <a:r>
              <a:rPr lang="en-US" sz="1000" dirty="0" err="1">
                <a:latin typeface="Tw Cen MT" pitchFamily="34" charset="0"/>
              </a:rPr>
              <a:t>programme</a:t>
            </a:r>
            <a:r>
              <a:rPr lang="en-US" sz="1000" dirty="0">
                <a:latin typeface="Tw Cen MT" pitchFamily="34" charset="0"/>
              </a:rPr>
              <a:t> on Tiered Visa presented by ILMIA, KSM known as Multi-Tier Levy on 17 August 2017.  </a:t>
            </a:r>
            <a:r>
              <a:rPr lang="en-US" sz="1000" dirty="0">
                <a:solidFill>
                  <a:srgbClr val="FF0000"/>
                </a:solidFill>
                <a:latin typeface="Tw Cen MT" pitchFamily="34" charset="0"/>
              </a:rPr>
              <a:t> </a:t>
            </a:r>
            <a:r>
              <a:rPr lang="en-US" sz="1000" dirty="0">
                <a:solidFill>
                  <a:srgbClr val="000000"/>
                </a:solidFill>
                <a:latin typeface="Tw Cen MT" pitchFamily="34" charset="0"/>
              </a:rPr>
              <a:t>ILMIA from KSM was requested by the JKKPA-PATI to conduct a study on multi-tier levy mechanism. </a:t>
            </a:r>
            <a:r>
              <a:rPr lang="en-US" sz="1000" dirty="0">
                <a:latin typeface="Tw Cen MT" panose="020B0602020104020603" pitchFamily="34" charset="0"/>
              </a:rPr>
              <a:t>UNIMAS was appointed by ILMIA to conduct the study titled “Developing Multi-Tier Levy: Malaysian Case Study” which covers all sectors in Malaysia including construction sector.  The study commenced on 15 Jan 2018 with a completion date on 30 June 2018.</a:t>
            </a:r>
          </a:p>
          <a:p>
            <a:pPr algn="just"/>
            <a:endParaRPr lang="en-US" sz="1000" dirty="0">
              <a:latin typeface="Tw Cen MT" panose="020B0602020104020603" pitchFamily="34" charset="0"/>
            </a:endParaRPr>
          </a:p>
          <a:p>
            <a:pPr algn="just"/>
            <a:r>
              <a:rPr lang="en-US" sz="1000" dirty="0">
                <a:latin typeface="Tw Cen MT" panose="020B0602020104020603" pitchFamily="34" charset="0"/>
              </a:rPr>
              <a:t>The inception report on the study was approved by the Technical Committee chaired by ILMIA on 2 March 2018.  A workshop involving ILMIA and related agencies was held on 8 March 2018 to develop the multi-tier levy.  The interim report was later approved by the committee chaired by ILMIA on 19 March 2018.</a:t>
            </a:r>
            <a:endParaRPr lang="en-US" sz="1000" dirty="0">
              <a:solidFill>
                <a:srgbClr val="000000"/>
              </a:solidFill>
              <a:latin typeface="Tw Cen MT" pitchFamily="34" charset="0"/>
            </a:endParaRPr>
          </a:p>
          <a:p>
            <a:pPr algn="just"/>
            <a:endParaRPr lang="en-US" sz="1000" dirty="0">
              <a:solidFill>
                <a:srgbClr val="000000"/>
              </a:solidFill>
              <a:latin typeface="Tw Cen MT" pitchFamily="34" charset="0"/>
            </a:endParaRPr>
          </a:p>
          <a:p>
            <a:pPr algn="just"/>
            <a:r>
              <a:rPr lang="en-US" sz="1000" dirty="0">
                <a:latin typeface="Tw Cen MT" panose="020B0602020104020603" pitchFamily="34" charset="0"/>
              </a:rPr>
              <a:t>The mechanism of multi-tier levy was presented to KKR on 6 April 2018.  </a:t>
            </a:r>
            <a:r>
              <a:rPr lang="en-US" sz="1000" dirty="0">
                <a:solidFill>
                  <a:srgbClr val="000000"/>
                </a:solidFill>
                <a:latin typeface="Tw Cen MT" pitchFamily="34" charset="0"/>
              </a:rPr>
              <a:t>Workshop focusing on construction industry was conducted on 9 – 11 April 2018.   The findings of the workshop are still being finalized.</a:t>
            </a:r>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P2-057</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2" name="Rectangle 11"/>
          <p:cNvSpPr/>
          <p:nvPr/>
        </p:nvSpPr>
        <p:spPr>
          <a:xfrm>
            <a:off x="71415" y="2556079"/>
            <a:ext cx="2597358" cy="478968"/>
          </a:xfrm>
          <a:prstGeom prst="rect">
            <a:avLst/>
          </a:prstGeom>
          <a:noFill/>
          <a:ln w="1270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wrap="square" lIns="18000" tIns="36000" rIns="18000" bIns="36000" rtlCol="0" anchor="t" anchorCtr="0">
            <a:spAutoFit/>
          </a:bodyPr>
          <a:lstStyle/>
          <a:p>
            <a:pPr algn="ctr">
              <a:lnSpc>
                <a:spcPct val="88000"/>
              </a:lnSpc>
            </a:pPr>
            <a:r>
              <a:rPr lang="en-US" sz="1000" dirty="0">
                <a:solidFill>
                  <a:srgbClr val="000000"/>
                </a:solidFill>
                <a:latin typeface="Tw Cen MT" pitchFamily="34" charset="0"/>
              </a:rPr>
              <a:t>Note: </a:t>
            </a:r>
            <a:r>
              <a:rPr lang="en-US" sz="1000" dirty="0" smtClean="0">
                <a:solidFill>
                  <a:srgbClr val="000000"/>
                </a:solidFill>
                <a:latin typeface="Tw Cen MT" pitchFamily="34" charset="0"/>
              </a:rPr>
              <a:t>2016 </a:t>
            </a:r>
            <a:r>
              <a:rPr lang="en-US" sz="1000" dirty="0">
                <a:solidFill>
                  <a:srgbClr val="000000"/>
                </a:solidFill>
                <a:latin typeface="Tw Cen MT" pitchFamily="34" charset="0"/>
              </a:rPr>
              <a:t>- </a:t>
            </a:r>
            <a:r>
              <a:rPr lang="en-US" sz="1000" dirty="0" smtClean="0">
                <a:solidFill>
                  <a:srgbClr val="000000"/>
                </a:solidFill>
                <a:latin typeface="Tw Cen MT" pitchFamily="34" charset="0"/>
              </a:rPr>
              <a:t>2017</a:t>
            </a:r>
            <a:endParaRPr lang="en-US" sz="1000" dirty="0">
              <a:solidFill>
                <a:srgbClr val="000000"/>
              </a:solidFill>
              <a:latin typeface="Tw Cen MT" pitchFamily="34" charset="0"/>
            </a:endParaRPr>
          </a:p>
          <a:p>
            <a:pPr algn="ctr">
              <a:lnSpc>
                <a:spcPct val="88000"/>
              </a:lnSpc>
              <a:defRPr/>
            </a:pPr>
            <a:r>
              <a:rPr lang="ms-MY" sz="1000" dirty="0" smtClean="0">
                <a:solidFill>
                  <a:srgbClr val="000000"/>
                </a:solidFill>
                <a:latin typeface="Tw Cen MT" pitchFamily="34" charset="0"/>
              </a:rPr>
              <a:t>Subject to manpower study and policy approval by JKKPA-PATI</a:t>
            </a:r>
            <a:endParaRPr lang="ms-MY" sz="1000" dirty="0">
              <a:solidFill>
                <a:srgbClr val="000000"/>
              </a:solidFill>
              <a:latin typeface="Tw Cen MT" pitchFamily="34" charset="0"/>
            </a:endParaRPr>
          </a:p>
        </p:txBody>
      </p:sp>
    </p:spTree>
    <p:extLst>
      <p:ext uri="{BB962C8B-B14F-4D97-AF65-F5344CB8AC3E}">
        <p14:creationId xmlns:p14="http://schemas.microsoft.com/office/powerpoint/2010/main" val="9882579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50335">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71600">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cs typeface="Arial" panose="020B0604020202020204" pitchFamily="34" charset="0"/>
                        </a:rPr>
                        <a:t>New policy on proportion of skilled (7%): unskilled  (93%)foreign </a:t>
                      </a:r>
                      <a:r>
                        <a:rPr lang="en-US" sz="900" dirty="0" err="1" smtClean="0">
                          <a:solidFill>
                            <a:srgbClr val="000000"/>
                          </a:solidFill>
                          <a:latin typeface="Tw Cen MT" pitchFamily="34" charset="0"/>
                          <a:cs typeface="Arial" panose="020B0604020202020204" pitchFamily="34" charset="0"/>
                        </a:rPr>
                        <a:t>labour</a:t>
                      </a:r>
                      <a:r>
                        <a:rPr lang="en-US" sz="900" dirty="0" smtClean="0">
                          <a:solidFill>
                            <a:srgbClr val="000000"/>
                          </a:solidFill>
                          <a:latin typeface="Tw Cen MT" pitchFamily="34" charset="0"/>
                          <a:cs typeface="Arial" panose="020B0604020202020204" pitchFamily="34" charset="0"/>
                        </a:rPr>
                        <a:t> implemented by KDN </a:t>
                      </a:r>
                    </a:p>
                    <a:p>
                      <a:pPr>
                        <a:lnSpc>
                          <a:spcPct val="100000"/>
                        </a:lnSpc>
                      </a:pPr>
                      <a:endParaRPr lang="en-MY" sz="900" b="1"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cs typeface="Arial" panose="020B0604020202020204" pitchFamily="34" charset="0"/>
                        </a:rPr>
                        <a:t>New policy on proportion of skilled (10%): unskilled  (90%)foreign </a:t>
                      </a:r>
                      <a:r>
                        <a:rPr lang="en-US" sz="900" dirty="0" err="1" smtClean="0">
                          <a:solidFill>
                            <a:srgbClr val="000000"/>
                          </a:solidFill>
                          <a:latin typeface="Tw Cen MT" pitchFamily="34" charset="0"/>
                          <a:cs typeface="Arial" panose="020B0604020202020204" pitchFamily="34" charset="0"/>
                        </a:rPr>
                        <a:t>labour</a:t>
                      </a:r>
                      <a:r>
                        <a:rPr lang="en-US" sz="900" dirty="0" smtClean="0">
                          <a:solidFill>
                            <a:srgbClr val="000000"/>
                          </a:solidFill>
                          <a:latin typeface="Tw Cen MT" pitchFamily="34" charset="0"/>
                          <a:cs typeface="Arial" panose="020B0604020202020204" pitchFamily="34" charset="0"/>
                        </a:rPr>
                        <a:t> implemented by KDN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cs typeface="Arial" panose="020B0604020202020204" pitchFamily="34" charset="0"/>
                        </a:rPr>
                        <a:t>New policy on proportion of skilled (15%): unskilled  (85%)foreign </a:t>
                      </a:r>
                      <a:r>
                        <a:rPr lang="en-US" sz="900" dirty="0" err="1" smtClean="0">
                          <a:solidFill>
                            <a:srgbClr val="000000"/>
                          </a:solidFill>
                          <a:latin typeface="Tw Cen MT" pitchFamily="34" charset="0"/>
                          <a:cs typeface="Arial" panose="020B0604020202020204" pitchFamily="34" charset="0"/>
                        </a:rPr>
                        <a:t>labour</a:t>
                      </a:r>
                      <a:r>
                        <a:rPr lang="en-US" sz="900" dirty="0" smtClean="0">
                          <a:solidFill>
                            <a:srgbClr val="000000"/>
                          </a:solidFill>
                          <a:latin typeface="Tw Cen MT" pitchFamily="34" charset="0"/>
                          <a:cs typeface="Arial" panose="020B0604020202020204" pitchFamily="34" charset="0"/>
                        </a:rPr>
                        <a:t> implemented by KDN </a:t>
                      </a:r>
                    </a:p>
                    <a:p>
                      <a:pPr>
                        <a:lnSpc>
                          <a:spcPct val="100000"/>
                        </a:lnSpc>
                      </a:pPr>
                      <a:endParaRPr lang="en-MY" sz="900" dirty="0">
                        <a:solidFill>
                          <a:srgbClr val="FF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En Megat Kamil Azmi Megat Rus 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a:t>
                      </a:r>
                      <a:r>
                        <a:rPr lang="pt-BR" sz="1000" baseline="0" dirty="0" smtClean="0">
                          <a:solidFill>
                            <a:schemeClr val="tx1"/>
                          </a:solidFill>
                          <a:latin typeface="Tw Cen MT" panose="020B0602020104020603" pitchFamily="34" charset="0"/>
                        </a:rPr>
                        <a:t> Ridzuan Ismail</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Nurul Hidayah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34520"/>
          <a:ext cx="4125433" cy="1322832"/>
        </p:xfrm>
        <a:graphic>
          <a:graphicData uri="http://schemas.openxmlformats.org/drawingml/2006/table">
            <a:tbl>
              <a:tblPr firstRow="1" bandRow="1">
                <a:tableStyleId>{5C22544A-7EE6-4342-B048-85BDC9FD1C3A}</a:tableStyleId>
              </a:tblPr>
              <a:tblGrid>
                <a:gridCol w="4125433">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Proportion of skilled : unskilled foreign labour  improved from 5 : 95 to </a:t>
                      </a:r>
                    </a:p>
                    <a:p>
                      <a:pPr>
                        <a:defRPr/>
                      </a:pPr>
                      <a:r>
                        <a:rPr lang="en-MY" sz="1000" b="0" kern="1200" dirty="0" smtClean="0">
                          <a:solidFill>
                            <a:schemeClr val="tx1"/>
                          </a:solidFill>
                          <a:latin typeface="Tw Cen MT" panose="020B0602020104020603" pitchFamily="34" charset="0"/>
                          <a:ea typeface="+mn-ea"/>
                          <a:cs typeface="+mn-cs"/>
                        </a:rPr>
                        <a:t>15 : 85 by Q4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P2 - Enhance control and balance of workforce supply</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P2b - Introduce mechanisms to raise skills mix for intake of foreign workers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778811" cy="1323439"/>
          </a:xfrm>
          <a:prstGeom prst="rect">
            <a:avLst/>
          </a:prstGeom>
          <a:noFill/>
        </p:spPr>
        <p:txBody>
          <a:bodyPr wrap="square" rtlCol="0">
            <a:spAutoFit/>
          </a:bodyPr>
          <a:lstStyle/>
          <a:p>
            <a:r>
              <a:rPr lang="en-US" sz="1000" dirty="0" smtClean="0">
                <a:latin typeface="Tw Cen MT" panose="020B0602020104020603" pitchFamily="34" charset="0"/>
              </a:rPr>
              <a:t>This KPI is under the purview of IWG9.</a:t>
            </a:r>
          </a:p>
          <a:p>
            <a:endParaRPr lang="en-US" sz="1000" dirty="0">
              <a:latin typeface="Tw Cen MT" panose="020B0602020104020603" pitchFamily="34" charset="0"/>
            </a:endParaRPr>
          </a:p>
          <a:p>
            <a:r>
              <a:rPr lang="en-US" sz="1000" b="1" dirty="0" smtClean="0">
                <a:latin typeface="Tw Cen MT" panose="020B0602020104020603" pitchFamily="34" charset="0"/>
              </a:rPr>
              <a:t>New Policy On </a:t>
            </a:r>
            <a:r>
              <a:rPr lang="en-MY" sz="1000" b="1" dirty="0" smtClean="0">
                <a:latin typeface="Tw Cen MT" panose="020B0602020104020603" pitchFamily="34" charset="0"/>
              </a:rPr>
              <a:t>Proportion of Skilled : Unskilled Foreign Labour </a:t>
            </a:r>
            <a:endParaRPr lang="en-US" sz="1000" b="1" dirty="0" smtClean="0">
              <a:latin typeface="Tw Cen MT" panose="020B0602020104020603" pitchFamily="34" charset="0"/>
            </a:endParaRPr>
          </a:p>
          <a:p>
            <a:pPr algn="just"/>
            <a:r>
              <a:rPr lang="en-US" sz="1000" dirty="0">
                <a:solidFill>
                  <a:srgbClr val="000000"/>
                </a:solidFill>
                <a:latin typeface="Tw Cen MT" pitchFamily="34" charset="0"/>
              </a:rPr>
              <a:t>The proportion of </a:t>
            </a:r>
            <a:r>
              <a:rPr lang="en-US" sz="1000" dirty="0" err="1">
                <a:solidFill>
                  <a:srgbClr val="000000"/>
                </a:solidFill>
                <a:latin typeface="Tw Cen MT" pitchFamily="34" charset="0"/>
              </a:rPr>
              <a:t>skilled:unskilled</a:t>
            </a:r>
            <a:r>
              <a:rPr lang="en-US" sz="1000" dirty="0">
                <a:solidFill>
                  <a:srgbClr val="000000"/>
                </a:solidFill>
                <a:latin typeface="Tw Cen MT" pitchFamily="34" charset="0"/>
              </a:rPr>
              <a:t> foreign </a:t>
            </a:r>
            <a:r>
              <a:rPr lang="en-US" sz="1000" dirty="0" err="1">
                <a:solidFill>
                  <a:srgbClr val="000000"/>
                </a:solidFill>
                <a:latin typeface="Tw Cen MT" pitchFamily="34" charset="0"/>
              </a:rPr>
              <a:t>labour</a:t>
            </a:r>
            <a:r>
              <a:rPr lang="en-US" sz="1000" dirty="0">
                <a:solidFill>
                  <a:srgbClr val="000000"/>
                </a:solidFill>
                <a:latin typeface="Tw Cen MT" pitchFamily="34" charset="0"/>
              </a:rPr>
              <a:t> is included in the Multi-tier Levy </a:t>
            </a:r>
            <a:r>
              <a:rPr lang="en-US" sz="1000" dirty="0" err="1">
                <a:solidFill>
                  <a:srgbClr val="000000"/>
                </a:solidFill>
                <a:latin typeface="Tw Cen MT" pitchFamily="34" charset="0"/>
              </a:rPr>
              <a:t>programmme</a:t>
            </a:r>
            <a:r>
              <a:rPr lang="en-US" sz="1000" dirty="0">
                <a:solidFill>
                  <a:srgbClr val="000000"/>
                </a:solidFill>
                <a:latin typeface="Tw Cen MT" pitchFamily="34" charset="0"/>
              </a:rPr>
              <a:t> which was approved by JKKPA-PATI chaired by Deputy Prime Minister on 17 August 2017. The Multi-Tier Levy covers all sectors in Malaysia including construction sector.  The policy will be formulated after the completion of the study </a:t>
            </a:r>
            <a:r>
              <a:rPr lang="en-US" sz="1000" dirty="0">
                <a:latin typeface="Tw Cen MT" pitchFamily="34" charset="0"/>
              </a:rPr>
              <a:t>by end of June 2018.</a:t>
            </a:r>
          </a:p>
          <a:p>
            <a:endParaRPr lang="en-MY" sz="1000" dirty="0">
              <a:latin typeface="Tw Cen MT" panose="020B0602020104020603" pitchFamily="34" charset="0"/>
            </a:endParaRPr>
          </a:p>
          <a:p>
            <a:endParaRPr lang="en-MY" sz="1000" dirty="0" smtClean="0">
              <a:solidFill>
                <a:srgbClr val="FF0000"/>
              </a:solidFill>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P2-058</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2" name="Rectangle 11"/>
          <p:cNvSpPr/>
          <p:nvPr/>
        </p:nvSpPr>
        <p:spPr>
          <a:xfrm>
            <a:off x="71415" y="2556079"/>
            <a:ext cx="2597358" cy="478968"/>
          </a:xfrm>
          <a:prstGeom prst="rect">
            <a:avLst/>
          </a:prstGeom>
          <a:noFill/>
          <a:ln w="12700">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wrap="square" lIns="18000" tIns="36000" rIns="18000" bIns="36000" rtlCol="0" anchor="t" anchorCtr="0">
            <a:spAutoFit/>
          </a:bodyPr>
          <a:lstStyle/>
          <a:p>
            <a:pPr algn="ctr">
              <a:lnSpc>
                <a:spcPct val="88000"/>
              </a:lnSpc>
            </a:pPr>
            <a:r>
              <a:rPr lang="en-US" sz="1000" u="sng" dirty="0">
                <a:solidFill>
                  <a:srgbClr val="000000"/>
                </a:solidFill>
                <a:latin typeface="Tw Cen MT" pitchFamily="34" charset="0"/>
              </a:rPr>
              <a:t>Note: </a:t>
            </a:r>
            <a:r>
              <a:rPr lang="en-US" sz="1000" u="sng" dirty="0" smtClean="0">
                <a:solidFill>
                  <a:srgbClr val="000000"/>
                </a:solidFill>
                <a:latin typeface="Tw Cen MT" pitchFamily="34" charset="0"/>
              </a:rPr>
              <a:t>2016 </a:t>
            </a:r>
            <a:r>
              <a:rPr lang="en-US" sz="1000" u="sng" dirty="0">
                <a:solidFill>
                  <a:srgbClr val="000000"/>
                </a:solidFill>
                <a:latin typeface="Tw Cen MT" pitchFamily="34" charset="0"/>
              </a:rPr>
              <a:t>- </a:t>
            </a:r>
            <a:r>
              <a:rPr lang="en-US" sz="1000" u="sng" dirty="0" smtClean="0">
                <a:solidFill>
                  <a:srgbClr val="000000"/>
                </a:solidFill>
                <a:latin typeface="Tw Cen MT" pitchFamily="34" charset="0"/>
              </a:rPr>
              <a:t>2017</a:t>
            </a:r>
            <a:endParaRPr lang="en-US" sz="1000" u="sng" dirty="0">
              <a:solidFill>
                <a:srgbClr val="000000"/>
              </a:solidFill>
              <a:latin typeface="Tw Cen MT" pitchFamily="34" charset="0"/>
            </a:endParaRPr>
          </a:p>
          <a:p>
            <a:pPr algn="ctr">
              <a:lnSpc>
                <a:spcPct val="88000"/>
              </a:lnSpc>
              <a:defRPr/>
            </a:pPr>
            <a:r>
              <a:rPr lang="ms-MY" sz="1000" dirty="0" smtClean="0">
                <a:solidFill>
                  <a:srgbClr val="000000"/>
                </a:solidFill>
                <a:latin typeface="Tw Cen MT" pitchFamily="34" charset="0"/>
              </a:rPr>
              <a:t>Subject to manpower study and policy approval by JKKPA-PATI</a:t>
            </a:r>
            <a:endParaRPr lang="ms-MY" sz="1000" dirty="0">
              <a:solidFill>
                <a:srgbClr val="000000"/>
              </a:solidFill>
              <a:latin typeface="Tw Cen MT" pitchFamily="34" charset="0"/>
            </a:endParaRPr>
          </a:p>
        </p:txBody>
      </p:sp>
    </p:spTree>
    <p:extLst>
      <p:ext uri="{BB962C8B-B14F-4D97-AF65-F5344CB8AC3E}">
        <p14:creationId xmlns:p14="http://schemas.microsoft.com/office/powerpoint/2010/main" val="19423528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graphicFrame>
        <p:nvGraphicFramePr>
          <p:cNvPr id="2" name="Table 1"/>
          <p:cNvGraphicFramePr>
            <a:graphicFrameLocks noGrp="1"/>
          </p:cNvGraphicFramePr>
          <p:nvPr>
            <p:extLst/>
          </p:nvPr>
        </p:nvGraphicFramePr>
        <p:xfrm>
          <a:off x="2" y="2206793"/>
          <a:ext cx="6858000" cy="1828800"/>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03497">
                  <a:extLst>
                    <a:ext uri="{9D8B030D-6E8A-4147-A177-3AD203B41FA5}">
                      <a16:colId xmlns:a16="http://schemas.microsoft.com/office/drawing/2014/main" val="3372148144"/>
                    </a:ext>
                  </a:extLst>
                </a:gridCol>
                <a:gridCol w="1360968">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344524">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458164">
                <a:tc>
                  <a:txBody>
                    <a:bodyPr/>
                    <a:lstStyle/>
                    <a:p>
                      <a:pPr>
                        <a:lnSpc>
                          <a:spcPct val="100000"/>
                        </a:lnSpc>
                      </a:pPr>
                      <a:r>
                        <a:rPr lang="ms-MY" sz="900" dirty="0" smtClean="0">
                          <a:solidFill>
                            <a:srgbClr val="000000"/>
                          </a:solidFill>
                          <a:latin typeface="Tw Cen MT" pitchFamily="34" charset="0"/>
                        </a:rPr>
                        <a:t>2 Report on status of IBS adoption submitted by ICU JPM to MOF &amp; AG for action  on non-compliance</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AG agreement to audit on  IBS non-compliance secured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2 Report on status of IBS adoption submitted by ICU JPM to MOF &amp; AG for action non-</a:t>
                      </a:r>
                    </a:p>
                    <a:p>
                      <a:pPr>
                        <a:lnSpc>
                          <a:spcPct val="100000"/>
                        </a:lnSpc>
                      </a:pPr>
                      <a:r>
                        <a:rPr lang="ms-MY" sz="900" dirty="0" smtClean="0">
                          <a:solidFill>
                            <a:srgbClr val="000000"/>
                          </a:solidFill>
                          <a:latin typeface="Tw Cen MT" pitchFamily="34" charset="0"/>
                        </a:rPr>
                        <a:t>compliance.</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Audit Report on IBS non compliance published by AG</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2 Report on status of IBS adoption submitted by ICU JPM to MOF &amp; AG for action non-</a:t>
                      </a:r>
                    </a:p>
                    <a:p>
                      <a:pPr>
                        <a:lnSpc>
                          <a:spcPct val="100000"/>
                        </a:lnSpc>
                      </a:pPr>
                      <a:r>
                        <a:rPr lang="ms-MY" sz="900" dirty="0" smtClean="0">
                          <a:solidFill>
                            <a:srgbClr val="000000"/>
                          </a:solidFill>
                          <a:latin typeface="Tw Cen MT" pitchFamily="34" charset="0"/>
                        </a:rPr>
                        <a:t>compliance</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JKR corrective action on AG report on IBS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2 Report on status of IBS adoption submitted by ICU JPM to MOF &amp; AG for action non-compliance</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2 Report on status of IBS adoption submitted by ICU JPM to MOF &amp; AG for action non-compliance</a:t>
                      </a:r>
                    </a:p>
                    <a:p>
                      <a:pPr>
                        <a:lnSpc>
                          <a:spcPct val="100000"/>
                        </a:lnSpc>
                      </a:pPr>
                      <a:endParaRPr lang="en-MY" sz="900" dirty="0">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174336"/>
            <a:ext cx="6857999" cy="5731663"/>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ICU / 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60089"/>
          <a:ext cx="5465136" cy="1609344"/>
        </p:xfrm>
        <a:graphic>
          <a:graphicData uri="http://schemas.openxmlformats.org/drawingml/2006/table">
            <a:tbl>
              <a:tblPr firstRow="1" bandRow="1">
                <a:tableStyleId>{5C22544A-7EE6-4342-B048-85BDC9FD1C3A}</a:tableStyleId>
              </a:tblPr>
              <a:tblGrid>
                <a:gridCol w="546513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2 reports annually on status of IBS adoption, submitted by Implementation Coordination Unit (ICU-JPM) to Ministry of Finance (MOF) and Auditor General (AG) for action on non-compliance beginning 2016</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P3a - Drive scale of IBS adoption via public sector projects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P3-060</a:t>
            </a:r>
            <a:endParaRPr lang="ms-MY" sz="2800" dirty="0">
              <a:solidFill>
                <a:schemeClr val="bg1"/>
              </a:solidFill>
            </a:endParaRPr>
          </a:p>
        </p:txBody>
      </p:sp>
      <p:sp>
        <p:nvSpPr>
          <p:cNvPr id="15" name="TextBox 14"/>
          <p:cNvSpPr txBox="1"/>
          <p:nvPr/>
        </p:nvSpPr>
        <p:spPr>
          <a:xfrm>
            <a:off x="0" y="4065295"/>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963997"/>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2" name="TextBox 11"/>
          <p:cNvSpPr txBox="1"/>
          <p:nvPr/>
        </p:nvSpPr>
        <p:spPr>
          <a:xfrm>
            <a:off x="-6536" y="4344261"/>
            <a:ext cx="6778811" cy="3280385"/>
          </a:xfrm>
          <a:prstGeom prst="rect">
            <a:avLst/>
          </a:prstGeom>
          <a:noFill/>
        </p:spPr>
        <p:txBody>
          <a:bodyPr wrap="square" rtlCol="0">
            <a:spAutoFit/>
          </a:bodyPr>
          <a:lstStyle/>
          <a:p>
            <a:pPr>
              <a:lnSpc>
                <a:spcPct val="107000"/>
              </a:lnSpc>
              <a:spcAft>
                <a:spcPts val="800"/>
              </a:spcAft>
            </a:pPr>
            <a:r>
              <a:rPr lang="en-US" sz="1000" dirty="0">
                <a:latin typeface="Tw Cen MT" panose="020B0602020104020603" pitchFamily="34" charset="0"/>
              </a:rPr>
              <a:t>This KPI is under the purview of </a:t>
            </a:r>
            <a:r>
              <a:rPr lang="en-US" sz="1000" dirty="0" smtClean="0">
                <a:latin typeface="Tw Cen MT" panose="020B0602020104020603" pitchFamily="34" charset="0"/>
              </a:rPr>
              <a:t>IWG10.</a:t>
            </a:r>
            <a:endParaRPr lang="en-US" sz="1000" dirty="0">
              <a:latin typeface="Tw Cen MT" panose="020B0602020104020603" pitchFamily="34" charset="0"/>
            </a:endParaRPr>
          </a:p>
          <a:p>
            <a:r>
              <a:rPr lang="en-US" sz="1000" b="1" dirty="0" smtClean="0">
                <a:latin typeface="Tw Cen MT" panose="020B0602020104020603" pitchFamily="34" charset="0"/>
              </a:rPr>
              <a:t>Report </a:t>
            </a:r>
            <a:r>
              <a:rPr lang="en-US" sz="1000" b="1" dirty="0">
                <a:latin typeface="Tw Cen MT" panose="020B0602020104020603" pitchFamily="34" charset="0"/>
              </a:rPr>
              <a:t>on Status of IBS </a:t>
            </a:r>
            <a:r>
              <a:rPr lang="en-US" sz="1000" b="1" dirty="0" smtClean="0">
                <a:latin typeface="Tw Cen MT" panose="020B0602020104020603" pitchFamily="34" charset="0"/>
              </a:rPr>
              <a:t>Adoption </a:t>
            </a:r>
            <a:endParaRPr lang="en-MY" sz="1000" b="1" dirty="0">
              <a:latin typeface="Tw Cen MT" panose="020B0602020104020603" pitchFamily="34" charset="0"/>
            </a:endParaRPr>
          </a:p>
          <a:p>
            <a:pPr algn="just"/>
            <a:r>
              <a:rPr lang="en-US" sz="1000" dirty="0" smtClean="0">
                <a:latin typeface="Tw Cen MT" panose="020B0602020104020603" pitchFamily="34" charset="0"/>
              </a:rPr>
              <a:t>ICU </a:t>
            </a:r>
            <a:r>
              <a:rPr lang="en-US" sz="1000" dirty="0">
                <a:latin typeface="Tw Cen MT" panose="020B0602020104020603" pitchFamily="34" charset="0"/>
              </a:rPr>
              <a:t>JPM produced 1 report on the status of IBS adoption in government projects </a:t>
            </a:r>
            <a:r>
              <a:rPr lang="en-US" sz="1000" dirty="0" smtClean="0">
                <a:latin typeface="Tw Cen MT" panose="020B0602020104020603" pitchFamily="34" charset="0"/>
              </a:rPr>
              <a:t>and submitted to MOF and AG in </a:t>
            </a:r>
            <a:r>
              <a:rPr lang="en-US" sz="1000" dirty="0">
                <a:latin typeface="Tw Cen MT" panose="020B0602020104020603" pitchFamily="34" charset="0"/>
              </a:rPr>
              <a:t>June </a:t>
            </a:r>
            <a:r>
              <a:rPr lang="en-US" sz="1000" dirty="0" smtClean="0">
                <a:latin typeface="Tw Cen MT" panose="020B0602020104020603" pitchFamily="34" charset="0"/>
              </a:rPr>
              <a:t>2016. It was reported that </a:t>
            </a:r>
            <a:r>
              <a:rPr lang="en-US" sz="1000" dirty="0">
                <a:latin typeface="Tw Cen MT" panose="020B0602020104020603" pitchFamily="34" charset="0"/>
              </a:rPr>
              <a:t>69.4% (465 out of 670 project) </a:t>
            </a:r>
            <a:r>
              <a:rPr lang="en-US" sz="1000" dirty="0" smtClean="0">
                <a:latin typeface="Tw Cen MT" panose="020B0602020104020603" pitchFamily="34" charset="0"/>
              </a:rPr>
              <a:t>of public projects adopted IBS and achieved </a:t>
            </a:r>
            <a:r>
              <a:rPr lang="en-US" sz="1000" dirty="0">
                <a:latin typeface="Tw Cen MT" panose="020B0602020104020603" pitchFamily="34" charset="0"/>
              </a:rPr>
              <a:t>70 IBS score</a:t>
            </a:r>
            <a:r>
              <a:rPr lang="en-US" sz="1000" dirty="0" smtClean="0">
                <a:latin typeface="Tw Cen MT" panose="020B0602020104020603" pitchFamily="34" charset="0"/>
              </a:rPr>
              <a:t>. ICU JPM confirmed that the 2nd report for year 2016 will not be issued as the level of IBS adoption is status quo.</a:t>
            </a:r>
            <a:endParaRPr lang="en-MY" sz="1000" dirty="0">
              <a:latin typeface="Tw Cen MT" panose="020B0602020104020603" pitchFamily="34" charset="0"/>
            </a:endParaRPr>
          </a:p>
          <a:p>
            <a:pPr algn="just">
              <a:lnSpc>
                <a:spcPct val="107000"/>
              </a:lnSpc>
            </a:pPr>
            <a:endParaRPr lang="en-US" sz="1000" dirty="0" smtClean="0">
              <a:latin typeface="Tw Cen MT" panose="020B0602020104020603" pitchFamily="34" charset="0"/>
            </a:endParaRPr>
          </a:p>
          <a:p>
            <a:pPr algn="just">
              <a:lnSpc>
                <a:spcPct val="107000"/>
              </a:lnSpc>
            </a:pPr>
            <a:r>
              <a:rPr lang="en-US" sz="1000" dirty="0" smtClean="0">
                <a:latin typeface="Tw Cen MT" panose="020B0602020104020603" pitchFamily="34" charset="0"/>
              </a:rPr>
              <a:t>For 2017, </a:t>
            </a:r>
            <a:r>
              <a:rPr lang="en-US" sz="1000" dirty="0">
                <a:latin typeface="Tw Cen MT" panose="020B0602020104020603" pitchFamily="34" charset="0"/>
              </a:rPr>
              <a:t>ICU JPM produced 1 report on the status of IBS adoption in government projects and submitted to MOF and AG </a:t>
            </a:r>
            <a:r>
              <a:rPr lang="en-US" sz="1000" dirty="0" smtClean="0">
                <a:latin typeface="Tw Cen MT" panose="020B0602020104020603" pitchFamily="34" charset="0"/>
              </a:rPr>
              <a:t>on 31 July 2017 . The title of the report is “</a:t>
            </a:r>
            <a:r>
              <a:rPr lang="en-US" sz="1000" dirty="0" err="1" smtClean="0">
                <a:latin typeface="Tw Cen MT" panose="020B0602020104020603" pitchFamily="34" charset="0"/>
              </a:rPr>
              <a:t>Laporan</a:t>
            </a:r>
            <a:r>
              <a:rPr lang="en-US" sz="1000" dirty="0" smtClean="0">
                <a:latin typeface="Tw Cen MT" panose="020B0602020104020603" pitchFamily="34" charset="0"/>
              </a:rPr>
              <a:t> </a:t>
            </a:r>
            <a:r>
              <a:rPr lang="en-US" sz="1000" dirty="0" err="1" smtClean="0">
                <a:latin typeface="Tw Cen MT" panose="020B0602020104020603" pitchFamily="34" charset="0"/>
              </a:rPr>
              <a:t>Pematuhan</a:t>
            </a:r>
            <a:r>
              <a:rPr lang="en-US" sz="1000" dirty="0" smtClean="0">
                <a:latin typeface="Tw Cen MT" panose="020B0602020104020603" pitchFamily="34" charset="0"/>
              </a:rPr>
              <a:t> </a:t>
            </a:r>
            <a:r>
              <a:rPr lang="en-US" sz="1000" dirty="0" err="1" smtClean="0">
                <a:latin typeface="Tw Cen MT" panose="020B0602020104020603" pitchFamily="34" charset="0"/>
              </a:rPr>
              <a:t>Pelaksanaan</a:t>
            </a:r>
            <a:r>
              <a:rPr lang="en-US" sz="1000" dirty="0" smtClean="0">
                <a:latin typeface="Tw Cen MT" panose="020B0602020104020603" pitchFamily="34" charset="0"/>
              </a:rPr>
              <a:t> </a:t>
            </a:r>
            <a:r>
              <a:rPr lang="en-US" sz="1000" dirty="0" err="1" smtClean="0">
                <a:latin typeface="Tw Cen MT" panose="020B0602020104020603" pitchFamily="34" charset="0"/>
              </a:rPr>
              <a:t>Untuk</a:t>
            </a:r>
            <a:r>
              <a:rPr lang="en-US" sz="1000" dirty="0" smtClean="0">
                <a:latin typeface="Tw Cen MT" panose="020B0602020104020603" pitchFamily="34" charset="0"/>
              </a:rPr>
              <a:t> </a:t>
            </a:r>
            <a:r>
              <a:rPr lang="en-US" sz="1000" dirty="0" err="1" smtClean="0">
                <a:latin typeface="Tw Cen MT" panose="020B0602020104020603" pitchFamily="34" charset="0"/>
              </a:rPr>
              <a:t>Projek-Projek</a:t>
            </a:r>
            <a:r>
              <a:rPr lang="en-US" sz="1000" dirty="0" smtClean="0">
                <a:latin typeface="Tw Cen MT" panose="020B0602020104020603" pitchFamily="34" charset="0"/>
              </a:rPr>
              <a:t> </a:t>
            </a:r>
            <a:r>
              <a:rPr lang="en-US" sz="1000" dirty="0" err="1" smtClean="0">
                <a:latin typeface="Tw Cen MT" panose="020B0602020104020603" pitchFamily="34" charset="0"/>
              </a:rPr>
              <a:t>Kerajaan</a:t>
            </a:r>
            <a:r>
              <a:rPr lang="en-US" sz="1000" dirty="0" smtClean="0">
                <a:latin typeface="Tw Cen MT" panose="020B0602020104020603" pitchFamily="34" charset="0"/>
              </a:rPr>
              <a:t> RMKe-11 Bil.1/2017 (</a:t>
            </a:r>
            <a:r>
              <a:rPr lang="en-US" sz="1000" dirty="0" err="1" smtClean="0">
                <a:latin typeface="Tw Cen MT" panose="020B0602020104020603" pitchFamily="34" charset="0"/>
              </a:rPr>
              <a:t>Januari</a:t>
            </a:r>
            <a:r>
              <a:rPr lang="en-US" sz="1000" dirty="0" smtClean="0">
                <a:latin typeface="Tw Cen MT" panose="020B0602020104020603" pitchFamily="34" charset="0"/>
              </a:rPr>
              <a:t>-Jun 2017)”. </a:t>
            </a:r>
            <a:r>
              <a:rPr lang="en-US" sz="1000" dirty="0">
                <a:latin typeface="Tw Cen MT" panose="020B0602020104020603" pitchFamily="34" charset="0"/>
              </a:rPr>
              <a:t>It was </a:t>
            </a:r>
            <a:r>
              <a:rPr lang="en-US" sz="1000" dirty="0" smtClean="0">
                <a:latin typeface="Tw Cen MT" panose="020B0602020104020603" pitchFamily="34" charset="0"/>
              </a:rPr>
              <a:t>reported that </a:t>
            </a:r>
            <a:r>
              <a:rPr lang="en-US" sz="1000" dirty="0">
                <a:latin typeface="Tw Cen MT" panose="020B0602020104020603" pitchFamily="34" charset="0"/>
              </a:rPr>
              <a:t>77.8% (1113 out of 1431 </a:t>
            </a:r>
            <a:r>
              <a:rPr lang="en-US" sz="1000" dirty="0" smtClean="0">
                <a:latin typeface="Tw Cen MT" panose="020B0602020104020603" pitchFamily="34" charset="0"/>
              </a:rPr>
              <a:t>projects) of public projects adopted IBS and achieved 70 IBS score. </a:t>
            </a:r>
            <a:r>
              <a:rPr lang="en-US" sz="1000" dirty="0">
                <a:latin typeface="Tw Cen MT" panose="020B0602020104020603" pitchFamily="34" charset="0"/>
              </a:rPr>
              <a:t>T</a:t>
            </a:r>
            <a:r>
              <a:rPr lang="en-US" sz="1000" dirty="0" smtClean="0">
                <a:latin typeface="Tw Cen MT" panose="020B0602020104020603" pitchFamily="34" charset="0"/>
              </a:rPr>
              <a:t>he </a:t>
            </a:r>
            <a:r>
              <a:rPr lang="en-US" sz="1000" dirty="0">
                <a:latin typeface="Tw Cen MT" panose="020B0602020104020603" pitchFamily="34" charset="0"/>
              </a:rPr>
              <a:t>2nd report for year </a:t>
            </a:r>
            <a:r>
              <a:rPr lang="en-US" sz="1000" dirty="0" smtClean="0">
                <a:latin typeface="Tw Cen MT" panose="020B0602020104020603" pitchFamily="34" charset="0"/>
              </a:rPr>
              <a:t>2017 was not </a:t>
            </a:r>
            <a:r>
              <a:rPr lang="en-US" sz="1000" dirty="0">
                <a:latin typeface="Tw Cen MT" panose="020B0602020104020603" pitchFamily="34" charset="0"/>
              </a:rPr>
              <a:t>issued </a:t>
            </a:r>
            <a:r>
              <a:rPr lang="en-US" sz="1000" dirty="0" smtClean="0">
                <a:latin typeface="Tw Cen MT" panose="020B0602020104020603" pitchFamily="34" charset="0"/>
              </a:rPr>
              <a:t>.</a:t>
            </a:r>
          </a:p>
          <a:p>
            <a:pPr algn="just">
              <a:lnSpc>
                <a:spcPct val="107000"/>
              </a:lnSpc>
            </a:pPr>
            <a:endParaRPr lang="en-US" sz="1000" dirty="0" smtClean="0">
              <a:latin typeface="Tw Cen MT" panose="020B0602020104020603" pitchFamily="34" charset="0"/>
            </a:endParaRPr>
          </a:p>
          <a:p>
            <a:pPr algn="just">
              <a:lnSpc>
                <a:spcPct val="107000"/>
              </a:lnSpc>
            </a:pPr>
            <a:r>
              <a:rPr lang="en-US" sz="1000" dirty="0" smtClean="0">
                <a:latin typeface="Tw Cen MT" panose="020B0602020104020603" pitchFamily="34" charset="0"/>
              </a:rPr>
              <a:t>ICU JPM has submitted the 1st report for year 2018 (Jan-Apr) on 25 May 2018 and the level of adoption was 64%.</a:t>
            </a:r>
            <a:endParaRPr lang="en-MY" sz="1000" dirty="0" smtClean="0">
              <a:latin typeface="Tw Cen MT" panose="020B0602020104020603" pitchFamily="34" charset="0"/>
            </a:endParaRPr>
          </a:p>
          <a:p>
            <a:pPr algn="just">
              <a:lnSpc>
                <a:spcPct val="107000"/>
              </a:lnSpc>
            </a:pPr>
            <a:endParaRPr lang="en-US" sz="1000" b="1" dirty="0" smtClean="0">
              <a:latin typeface="Tw Cen MT" panose="020B0602020104020603" pitchFamily="34" charset="0"/>
            </a:endParaRPr>
          </a:p>
          <a:p>
            <a:pPr algn="just">
              <a:lnSpc>
                <a:spcPct val="107000"/>
              </a:lnSpc>
            </a:pPr>
            <a:r>
              <a:rPr lang="en-US" sz="1000" b="1" dirty="0" smtClean="0">
                <a:latin typeface="Tw Cen MT" panose="020B0602020104020603" pitchFamily="34" charset="0"/>
              </a:rPr>
              <a:t>Audit Report on IBS Non-compliance</a:t>
            </a:r>
          </a:p>
          <a:p>
            <a:pPr algn="just">
              <a:lnSpc>
                <a:spcPct val="107000"/>
              </a:lnSpc>
            </a:pPr>
            <a:r>
              <a:rPr lang="en-US" sz="1000" dirty="0" smtClean="0">
                <a:latin typeface="Tw Cen MT" panose="020B0602020104020603" pitchFamily="34" charset="0"/>
              </a:rPr>
              <a:t>ICU JPM had submitted the report on the status of IBS adoption to AG for AG to audit on IBS non-compliance. No audit report have been received from AG.</a:t>
            </a:r>
          </a:p>
          <a:p>
            <a:pPr algn="just">
              <a:lnSpc>
                <a:spcPct val="107000"/>
              </a:lnSpc>
            </a:pPr>
            <a:endParaRPr lang="en-US" sz="1000" dirty="0" smtClean="0">
              <a:latin typeface="Tw Cen MT" panose="020B0602020104020603" pitchFamily="34" charset="0"/>
            </a:endParaRPr>
          </a:p>
          <a:p>
            <a:pPr algn="just">
              <a:lnSpc>
                <a:spcPct val="107000"/>
              </a:lnSpc>
              <a:spcAft>
                <a:spcPts val="800"/>
              </a:spcAft>
            </a:pPr>
            <a:r>
              <a:rPr lang="en-US" sz="1000" dirty="0" smtClean="0">
                <a:latin typeface="Tw Cen MT" panose="020B0602020104020603" pitchFamily="34" charset="0"/>
              </a:rPr>
              <a:t>It is to be noted that under KPI P3-063, </a:t>
            </a:r>
            <a:r>
              <a:rPr lang="en-US" sz="1000" dirty="0" err="1" smtClean="0">
                <a:latin typeface="Tw Cen MT" panose="020B0602020104020603" pitchFamily="34" charset="0"/>
              </a:rPr>
              <a:t>Universiti</a:t>
            </a:r>
            <a:r>
              <a:rPr lang="en-US" sz="1000" dirty="0" smtClean="0">
                <a:latin typeface="Tw Cen MT" panose="020B0602020104020603" pitchFamily="34" charset="0"/>
              </a:rPr>
              <a:t> </a:t>
            </a:r>
            <a:r>
              <a:rPr lang="en-US" sz="1000" dirty="0" err="1" smtClean="0">
                <a:latin typeface="Tw Cen MT" panose="020B0602020104020603" pitchFamily="34" charset="0"/>
              </a:rPr>
              <a:t>Sains</a:t>
            </a:r>
            <a:r>
              <a:rPr lang="en-US" sz="1000" dirty="0" smtClean="0">
                <a:latin typeface="Tw Cen MT" panose="020B0602020104020603" pitchFamily="34" charset="0"/>
              </a:rPr>
              <a:t> Malaysia (USM) was appointed by CIDB to conduct a study on “Non-compliance of IBS adoption in Public Project worth RM10 </a:t>
            </a:r>
            <a:r>
              <a:rPr lang="en-US" sz="1000" dirty="0" err="1" smtClean="0">
                <a:latin typeface="Tw Cen MT" panose="020B0602020104020603" pitchFamily="34" charset="0"/>
              </a:rPr>
              <a:t>Mn</a:t>
            </a:r>
            <a:r>
              <a:rPr lang="en-US" sz="1000" dirty="0" smtClean="0">
                <a:latin typeface="Tw Cen MT" panose="020B0602020104020603" pitchFamily="34" charset="0"/>
              </a:rPr>
              <a:t> and above”. Refer to KPI P3-063 on the findings of the study.</a:t>
            </a:r>
          </a:p>
        </p:txBody>
      </p:sp>
    </p:spTree>
    <p:extLst>
      <p:ext uri="{BB962C8B-B14F-4D97-AF65-F5344CB8AC3E}">
        <p14:creationId xmlns:p14="http://schemas.microsoft.com/office/powerpoint/2010/main" val="1208151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64536" cy="2461743"/>
        </p:xfrm>
        <a:graphic>
          <a:graphicData uri="http://schemas.openxmlformats.org/drawingml/2006/table">
            <a:tbl>
              <a:tblPr firstRow="1" bandRow="1">
                <a:tableStyleId>{5C22544A-7EE6-4342-B048-85BDC9FD1C3A}</a:tableStyleId>
              </a:tblPr>
              <a:tblGrid>
                <a:gridCol w="1257298">
                  <a:extLst>
                    <a:ext uri="{9D8B030D-6E8A-4147-A177-3AD203B41FA5}">
                      <a16:colId xmlns:a16="http://schemas.microsoft.com/office/drawing/2014/main" val="2124581660"/>
                    </a:ext>
                  </a:extLst>
                </a:gridCol>
                <a:gridCol w="1381125">
                  <a:extLst>
                    <a:ext uri="{9D8B030D-6E8A-4147-A177-3AD203B41FA5}">
                      <a16:colId xmlns:a16="http://schemas.microsoft.com/office/drawing/2014/main" val="3372148144"/>
                    </a:ext>
                  </a:extLst>
                </a:gridCol>
                <a:gridCol w="1695450">
                  <a:extLst>
                    <a:ext uri="{9D8B030D-6E8A-4147-A177-3AD203B41FA5}">
                      <a16:colId xmlns:a16="http://schemas.microsoft.com/office/drawing/2014/main" val="384475541"/>
                    </a:ext>
                  </a:extLst>
                </a:gridCol>
                <a:gridCol w="1304925">
                  <a:extLst>
                    <a:ext uri="{9D8B030D-6E8A-4147-A177-3AD203B41FA5}">
                      <a16:colId xmlns:a16="http://schemas.microsoft.com/office/drawing/2014/main" val="3666211108"/>
                    </a:ext>
                  </a:extLst>
                </a:gridCol>
                <a:gridCol w="1225738">
                  <a:extLst>
                    <a:ext uri="{9D8B030D-6E8A-4147-A177-3AD203B41FA5}">
                      <a16:colId xmlns:a16="http://schemas.microsoft.com/office/drawing/2014/main" val="2017577163"/>
                    </a:ext>
                  </a:extLst>
                </a:gridCol>
              </a:tblGrid>
              <a:tr h="422440">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10</a:t>
                      </a:r>
                      <a:r>
                        <a:rPr lang="ms-MY" sz="900" dirty="0">
                          <a:solidFill>
                            <a:schemeClr val="bg1"/>
                          </a:solidFill>
                          <a:latin typeface="Tw Cen MT" panose="020B0602020104020603" pitchFamily="34" charset="0"/>
                        </a:rPr>
                        <a:t>%</a:t>
                      </a:r>
                    </a:p>
                  </a:txBody>
                  <a:tcPr>
                    <a:lnR w="12700" cap="flat" cmpd="sng" algn="ctr">
                      <a:solidFill>
                        <a:schemeClr val="bg1"/>
                      </a:solidFill>
                      <a:prstDash val="solid"/>
                      <a:round/>
                      <a:headEnd type="none" w="med" len="med"/>
                      <a:tailEnd type="none" w="med" len="med"/>
                    </a:ln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b="1" kern="1200" baseline="0" dirty="0">
                          <a:solidFill>
                            <a:schemeClr val="bg1"/>
                          </a:solidFill>
                          <a:latin typeface="Tw Cen MT" panose="020B0602020104020603" pitchFamily="34" charset="0"/>
                          <a:ea typeface="+mn-ea"/>
                          <a:cs typeface="+mn-cs"/>
                        </a:rPr>
                        <a:t>Weightage : 30%</a:t>
                      </a:r>
                    </a:p>
                  </a:txBody>
                  <a:tcPr>
                    <a:lnL w="12700" cap="flat" cmpd="sng" algn="ctr">
                      <a:solidFill>
                        <a:schemeClr val="bg1"/>
                      </a:solidFill>
                      <a:prstDash val="solid"/>
                      <a:round/>
                      <a:headEnd type="none" w="med" len="med"/>
                      <a:tailEnd type="none" w="med" len="med"/>
                    </a:lnL>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b="1" kern="1200" baseline="0" dirty="0">
                          <a:solidFill>
                            <a:schemeClr val="bg1"/>
                          </a:solidFill>
                          <a:latin typeface="Tw Cen MT" panose="020B0602020104020603" pitchFamily="34" charset="0"/>
                          <a:ea typeface="+mn-ea"/>
                          <a:cs typeface="+mn-cs"/>
                        </a:rPr>
                        <a:t>Weightage : 30%</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r>
                        <a:rPr lang="en-US" sz="900" dirty="0">
                          <a:solidFill>
                            <a:srgbClr val="000000"/>
                          </a:solidFill>
                          <a:latin typeface="Tw Cen MT" panose="020B0602020104020603" pitchFamily="34" charset="0"/>
                          <a:cs typeface="Arial" panose="020B0604020202020204" pitchFamily="34" charset="0"/>
                        </a:rPr>
                        <a:t>1</a:t>
                      </a:r>
                      <a:r>
                        <a:rPr lang="en-US" sz="900" baseline="30000" dirty="0">
                          <a:solidFill>
                            <a:srgbClr val="000000"/>
                          </a:solidFill>
                          <a:latin typeface="Tw Cen MT" panose="020B0602020104020603" pitchFamily="34" charset="0"/>
                          <a:cs typeface="Arial" panose="020B0604020202020204" pitchFamily="34" charset="0"/>
                        </a:rPr>
                        <a:t>st</a:t>
                      </a:r>
                      <a:r>
                        <a:rPr lang="en-US" sz="900" dirty="0">
                          <a:solidFill>
                            <a:srgbClr val="000000"/>
                          </a:solidFill>
                          <a:latin typeface="Tw Cen MT" panose="020B0602020104020603" pitchFamily="34" charset="0"/>
                          <a:cs typeface="Arial" panose="020B0604020202020204" pitchFamily="34" charset="0"/>
                        </a:rPr>
                        <a:t> batch of 3 qualifying research partnerships approved</a:t>
                      </a:r>
                    </a:p>
                    <a:p>
                      <a:pPr>
                        <a:lnSpc>
                          <a:spcPct val="100000"/>
                        </a:lnSpc>
                      </a:pPr>
                      <a:endParaRPr lang="en-US" sz="900" dirty="0">
                        <a:solidFill>
                          <a:srgbClr val="000000"/>
                        </a:solidFill>
                        <a:latin typeface="Tw Cen MT" panose="020B0602020104020603" pitchFamily="34" charset="0"/>
                        <a:cs typeface="Arial" panose="020B0604020202020204" pitchFamily="34" charset="0"/>
                      </a:endParaRPr>
                    </a:p>
                    <a:p>
                      <a:pPr>
                        <a:lnSpc>
                          <a:spcPct val="100000"/>
                        </a:lnSpc>
                      </a:pPr>
                      <a:r>
                        <a:rPr lang="en-US" sz="900" dirty="0">
                          <a:solidFill>
                            <a:srgbClr val="000000"/>
                          </a:solidFill>
                          <a:latin typeface="Tw Cen MT" panose="020B0602020104020603" pitchFamily="34" charset="0"/>
                          <a:cs typeface="Arial" panose="020B0604020202020204" pitchFamily="34" charset="0"/>
                        </a:rPr>
                        <a:t>1</a:t>
                      </a:r>
                      <a:r>
                        <a:rPr lang="en-US" sz="900" baseline="30000" dirty="0">
                          <a:solidFill>
                            <a:srgbClr val="000000"/>
                          </a:solidFill>
                          <a:latin typeface="Tw Cen MT" panose="020B0602020104020603" pitchFamily="34" charset="0"/>
                          <a:cs typeface="Arial" panose="020B0604020202020204" pitchFamily="34" charset="0"/>
                        </a:rPr>
                        <a:t>st</a:t>
                      </a:r>
                      <a:r>
                        <a:rPr lang="en-US" sz="900" dirty="0">
                          <a:solidFill>
                            <a:srgbClr val="000000"/>
                          </a:solidFill>
                          <a:latin typeface="Tw Cen MT" panose="020B0602020104020603" pitchFamily="34" charset="0"/>
                          <a:cs typeface="Arial" panose="020B0604020202020204" pitchFamily="34" charset="0"/>
                        </a:rPr>
                        <a:t> batch of 3 research MOU signed</a:t>
                      </a:r>
                    </a:p>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pPr>
                      <a:r>
                        <a:rPr lang="en-US" sz="900" dirty="0">
                          <a:solidFill>
                            <a:srgbClr val="000000"/>
                          </a:solidFill>
                          <a:latin typeface="Tw Cen MT" panose="020B0602020104020603" pitchFamily="34" charset="0"/>
                          <a:cs typeface="Arial" panose="020B0604020202020204" pitchFamily="34" charset="0"/>
                        </a:rPr>
                        <a:t>4 R&amp;D topics identified </a:t>
                      </a:r>
                    </a:p>
                    <a:p>
                      <a:pPr>
                        <a:lnSpc>
                          <a:spcPct val="100000"/>
                        </a:lnSpc>
                      </a:pPr>
                      <a:endParaRPr lang="en-US" sz="900" dirty="0">
                        <a:solidFill>
                          <a:srgbClr val="000000"/>
                        </a:solidFill>
                        <a:latin typeface="Tw Cen MT" panose="020B0602020104020603" pitchFamily="34" charset="0"/>
                        <a:cs typeface="Arial" panose="020B0604020202020204" pitchFamily="34" charset="0"/>
                      </a:endParaRPr>
                    </a:p>
                    <a:p>
                      <a:pPr>
                        <a:lnSpc>
                          <a:spcPct val="100000"/>
                        </a:lnSpc>
                      </a:pPr>
                      <a:r>
                        <a:rPr lang="en-US" sz="900" dirty="0">
                          <a:solidFill>
                            <a:srgbClr val="000000"/>
                          </a:solidFill>
                          <a:latin typeface="Tw Cen MT" panose="020B0602020104020603" pitchFamily="34" charset="0"/>
                          <a:cs typeface="Arial" panose="020B0604020202020204" pitchFamily="34" charset="0"/>
                        </a:rPr>
                        <a:t>100% R&amp;D commenced</a:t>
                      </a:r>
                    </a:p>
                    <a:p>
                      <a:pPr>
                        <a:lnSpc>
                          <a:spcPct val="100000"/>
                        </a:lnSpc>
                      </a:pPr>
                      <a:endParaRPr lang="en-US" sz="900" dirty="0">
                        <a:solidFill>
                          <a:srgbClr val="000000"/>
                        </a:solidFill>
                        <a:latin typeface="Tw Cen MT" panose="020B0602020104020603" pitchFamily="34" charset="0"/>
                        <a:cs typeface="Arial" panose="020B0604020202020204" pitchFamily="34" charset="0"/>
                      </a:endParaRPr>
                    </a:p>
                    <a:p>
                      <a:pPr>
                        <a:lnSpc>
                          <a:spcPct val="100000"/>
                        </a:lnSpc>
                      </a:pPr>
                      <a:r>
                        <a:rPr lang="en-US" sz="900" dirty="0">
                          <a:solidFill>
                            <a:srgbClr val="000000"/>
                          </a:solidFill>
                          <a:latin typeface="Tw Cen MT" panose="020B0602020104020603" pitchFamily="34" charset="0"/>
                          <a:cs typeface="Arial" panose="020B0604020202020204" pitchFamily="34" charset="0"/>
                        </a:rPr>
                        <a:t>Board of Advisory under CREAM established</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88000"/>
                        </a:lnSpc>
                        <a:defRPr/>
                      </a:pPr>
                      <a:r>
                        <a:rPr lang="en-US" sz="900" dirty="0">
                          <a:solidFill>
                            <a:schemeClr val="tx1"/>
                          </a:solidFill>
                          <a:latin typeface="Tw Cen MT" panose="020B0602020104020603" pitchFamily="34" charset="0"/>
                          <a:cs typeface="Calibri" pitchFamily="34" charset="0"/>
                        </a:rPr>
                        <a:t>Hazard map, risk map &amp; risk assessment on flood  for critical infrastructure established</a:t>
                      </a:r>
                    </a:p>
                    <a:p>
                      <a:pPr>
                        <a:lnSpc>
                          <a:spcPct val="88000"/>
                        </a:lnSpc>
                        <a:defRPr/>
                      </a:pPr>
                      <a:endParaRPr lang="en-US" sz="900" dirty="0">
                        <a:solidFill>
                          <a:schemeClr val="tx1"/>
                        </a:solidFill>
                        <a:latin typeface="Tw Cen MT" panose="020B0602020104020603" pitchFamily="34" charset="0"/>
                        <a:cs typeface="Calibri" pitchFamily="34" charset="0"/>
                      </a:endParaRPr>
                    </a:p>
                    <a:p>
                      <a:pPr>
                        <a:lnSpc>
                          <a:spcPct val="88000"/>
                        </a:lnSpc>
                        <a:defRPr/>
                      </a:pPr>
                      <a:r>
                        <a:rPr lang="en-US" sz="900" dirty="0">
                          <a:solidFill>
                            <a:schemeClr val="tx1"/>
                          </a:solidFill>
                          <a:latin typeface="Tw Cen MT" panose="020B0602020104020603" pitchFamily="34" charset="0"/>
                          <a:cs typeface="Calibri" pitchFamily="34" charset="0"/>
                        </a:rPr>
                        <a:t>Hazard map, risk map &amp; risk assessment on land slide for critical infrastructure established</a:t>
                      </a:r>
                    </a:p>
                    <a:p>
                      <a:pPr>
                        <a:lnSpc>
                          <a:spcPct val="88000"/>
                        </a:lnSpc>
                        <a:defRPr/>
                      </a:pPr>
                      <a:endParaRPr lang="ms-MY" sz="900" dirty="0">
                        <a:solidFill>
                          <a:schemeClr val="tx1"/>
                        </a:solidFill>
                        <a:latin typeface="Tw Cen MT" panose="020B0602020104020603" pitchFamily="34" charset="0"/>
                        <a:cs typeface="Calibri" pitchFamily="34" charset="0"/>
                      </a:endParaRPr>
                    </a:p>
                    <a:p>
                      <a:pPr>
                        <a:lnSpc>
                          <a:spcPct val="88000"/>
                        </a:lnSpc>
                        <a:defRPr/>
                      </a:pPr>
                      <a:r>
                        <a:rPr lang="ms-MY" sz="900" dirty="0">
                          <a:solidFill>
                            <a:schemeClr val="tx1"/>
                          </a:solidFill>
                          <a:latin typeface="Tw Cen MT" panose="020B0602020104020603" pitchFamily="34" charset="0"/>
                          <a:cs typeface="Calibri" pitchFamily="34" charset="0"/>
                        </a:rPr>
                        <a:t>Guidelines for construction on peat &amp; organic soil in Malaysia improved</a:t>
                      </a:r>
                    </a:p>
                    <a:p>
                      <a:pPr eaLnBrk="1" fontAlgn="auto" hangingPunct="1">
                        <a:lnSpc>
                          <a:spcPct val="88000"/>
                        </a:lnSpc>
                        <a:spcBef>
                          <a:spcPts val="0"/>
                        </a:spcBef>
                        <a:spcAft>
                          <a:spcPts val="0"/>
                        </a:spcAft>
                        <a:defRPr/>
                      </a:pPr>
                      <a:endParaRPr lang="en-US" sz="900" dirty="0">
                        <a:solidFill>
                          <a:schemeClr val="tx1"/>
                        </a:solidFill>
                        <a:latin typeface="Tw Cen MT" panose="020B0602020104020603" pitchFamily="34" charset="0"/>
                        <a:cs typeface="Calibri" pitchFamily="34" charset="0"/>
                      </a:endParaRPr>
                    </a:p>
                    <a:p>
                      <a:pPr>
                        <a:lnSpc>
                          <a:spcPct val="88000"/>
                        </a:lnSpc>
                        <a:defRPr/>
                      </a:pPr>
                      <a:r>
                        <a:rPr lang="en-US" sz="900" dirty="0">
                          <a:solidFill>
                            <a:schemeClr val="tx1"/>
                          </a:solidFill>
                          <a:latin typeface="Tw Cen MT" panose="020B0602020104020603" pitchFamily="34" charset="0"/>
                          <a:cs typeface="Calibri" pitchFamily="34" charset="0"/>
                        </a:rPr>
                        <a:t>Roadmap on Peat and Organic Soils in Malaysian Construction Industry established</a:t>
                      </a: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rgbClr val="00B050">
                        <a:alpha val="10000"/>
                      </a:srgbClr>
                    </a:solidFill>
                  </a:tcPr>
                </a:tc>
                <a:tc>
                  <a:txBody>
                    <a:bodyPr/>
                    <a:lstStyle/>
                    <a:p>
                      <a:pPr lvl="0">
                        <a:lnSpc>
                          <a:spcPct val="88000"/>
                        </a:lnSpc>
                        <a:defRPr/>
                      </a:pPr>
                      <a:r>
                        <a:rPr lang="en-US" sz="900" dirty="0">
                          <a:solidFill>
                            <a:schemeClr val="tx1"/>
                          </a:solidFill>
                          <a:latin typeface="Tw Cen MT" panose="020B0602020104020603" pitchFamily="34" charset="0"/>
                          <a:cs typeface="Calibri" pitchFamily="34" charset="0"/>
                        </a:rPr>
                        <a:t>Guidelines for flood assessment of Critical Infrastructure in specified areas established</a:t>
                      </a:r>
                    </a:p>
                    <a:p>
                      <a:pPr lvl="0">
                        <a:lnSpc>
                          <a:spcPct val="88000"/>
                        </a:lnSpc>
                        <a:defRPr/>
                      </a:pPr>
                      <a:endParaRPr lang="en-US" sz="900" dirty="0">
                        <a:solidFill>
                          <a:schemeClr val="tx1"/>
                        </a:solidFill>
                        <a:latin typeface="Tw Cen MT" panose="020B0602020104020603" pitchFamily="34" charset="0"/>
                        <a:cs typeface="Calibri" pitchFamily="34" charset="0"/>
                      </a:endParaRPr>
                    </a:p>
                    <a:p>
                      <a:pPr>
                        <a:lnSpc>
                          <a:spcPct val="88000"/>
                        </a:lnSpc>
                        <a:defRPr/>
                      </a:pPr>
                      <a:r>
                        <a:rPr lang="en-US" sz="900" dirty="0">
                          <a:solidFill>
                            <a:schemeClr val="tx1"/>
                          </a:solidFill>
                          <a:latin typeface="Tw Cen MT" panose="020B0602020104020603" pitchFamily="34" charset="0"/>
                          <a:cs typeface="Calibri" pitchFamily="34" charset="0"/>
                        </a:rPr>
                        <a:t>Guidelines for land slide assessment of Critical Infrastructure in specified areas established</a:t>
                      </a:r>
                      <a:endParaRPr lang="en-US" sz="900" dirty="0">
                        <a:solidFill>
                          <a:schemeClr val="tx1"/>
                        </a:solidFill>
                        <a:latin typeface="Tw Cen MT" panose="020B0602020104020603" pitchFamily="34" charset="0"/>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a:lnSpc>
                          <a:spcPct val="100000"/>
                        </a:lnSpc>
                      </a:pPr>
                      <a:endParaRPr lang="en-US" sz="900" dirty="0">
                        <a:solidFill>
                          <a:srgbClr val="FF0000"/>
                        </a:solidFill>
                        <a:latin typeface="Tw Cen MT" pitchFamily="34" charset="0"/>
                      </a:endParaRPr>
                    </a:p>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771207"/>
            <a:ext cx="6857999" cy="5134793"/>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401881" cy="1179643"/>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MY" sz="1000" b="0" kern="1200" dirty="0">
                          <a:solidFill>
                            <a:schemeClr val="tx1"/>
                          </a:solidFill>
                          <a:latin typeface="Tw Cen MT" panose="020B0602020104020603" pitchFamily="34" charset="0"/>
                          <a:ea typeface="+mn-ea"/>
                          <a:cs typeface="+mn-cs"/>
                        </a:rPr>
                        <a:t>At least 3 sustainable R&amp;D by MAMPAN completed by Q4 2019</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E1- Drive innovation in sustainable construction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784786"/>
            <a:ext cx="6816911" cy="1323439"/>
          </a:xfrm>
          <a:prstGeom prst="rect">
            <a:avLst/>
          </a:prstGeom>
          <a:noFill/>
        </p:spPr>
        <p:txBody>
          <a:bodyPr wrap="square" rtlCol="0">
            <a:spAutoFit/>
          </a:bodyPr>
          <a:lstStyle/>
          <a:p>
            <a:pPr algn="just"/>
            <a:r>
              <a:rPr lang="en-MY" sz="800" dirty="0">
                <a:latin typeface="Tw Cen MT" panose="020B0602020104020603" pitchFamily="34" charset="0"/>
              </a:rPr>
              <a:t>This KPI is under the purview of IWG6.</a:t>
            </a:r>
          </a:p>
          <a:p>
            <a:pPr algn="just"/>
            <a:endParaRPr lang="en-MY" sz="600" dirty="0">
              <a:latin typeface="Tw Cen MT" panose="020B0602020104020603" pitchFamily="34" charset="0"/>
            </a:endParaRPr>
          </a:p>
          <a:p>
            <a:pPr algn="just"/>
            <a:r>
              <a:rPr lang="en-MY" sz="800" dirty="0">
                <a:latin typeface="Tw Cen MT" panose="020B0602020104020603" pitchFamily="34" charset="0"/>
              </a:rPr>
              <a:t>Four (4) qualifying research partnerships with </a:t>
            </a:r>
            <a:r>
              <a:rPr lang="en-MY" sz="800" dirty="0" err="1">
                <a:latin typeface="Tw Cen MT" panose="020B0602020104020603" pitchFamily="34" charset="0"/>
              </a:rPr>
              <a:t>Universiti</a:t>
            </a:r>
            <a:r>
              <a:rPr lang="en-MY" sz="800" dirty="0">
                <a:latin typeface="Tw Cen MT" panose="020B0602020104020603" pitchFamily="34" charset="0"/>
              </a:rPr>
              <a:t> Malaya (UM), </a:t>
            </a:r>
            <a:r>
              <a:rPr lang="en-MY" sz="800" dirty="0" err="1">
                <a:latin typeface="Tw Cen MT" panose="020B0602020104020603" pitchFamily="34" charset="0"/>
              </a:rPr>
              <a:t>Universiti</a:t>
            </a:r>
            <a:r>
              <a:rPr lang="en-MY" sz="800" dirty="0">
                <a:latin typeface="Tw Cen MT" panose="020B0602020104020603" pitchFamily="34" charset="0"/>
              </a:rPr>
              <a:t> </a:t>
            </a:r>
            <a:r>
              <a:rPr lang="en-MY" sz="800" dirty="0" err="1">
                <a:latin typeface="Tw Cen MT" panose="020B0602020104020603" pitchFamily="34" charset="0"/>
              </a:rPr>
              <a:t>Sains</a:t>
            </a:r>
            <a:r>
              <a:rPr lang="en-MY" sz="800" dirty="0">
                <a:latin typeface="Tw Cen MT" panose="020B0602020104020603" pitchFamily="34" charset="0"/>
              </a:rPr>
              <a:t> Malaysia (USM), </a:t>
            </a:r>
            <a:r>
              <a:rPr lang="en-MY" sz="800" dirty="0" err="1">
                <a:latin typeface="Tw Cen MT" panose="020B0602020104020603" pitchFamily="34" charset="0"/>
              </a:rPr>
              <a:t>Universiti</a:t>
            </a:r>
            <a:r>
              <a:rPr lang="en-MY" sz="800" dirty="0">
                <a:latin typeface="Tw Cen MT" panose="020B0602020104020603" pitchFamily="34" charset="0"/>
              </a:rPr>
              <a:t> </a:t>
            </a:r>
            <a:r>
              <a:rPr lang="en-MY" sz="800" dirty="0" err="1">
                <a:latin typeface="Tw Cen MT" panose="020B0602020104020603" pitchFamily="34" charset="0"/>
              </a:rPr>
              <a:t>Teknologi</a:t>
            </a:r>
            <a:r>
              <a:rPr lang="en-MY" sz="800" dirty="0">
                <a:latin typeface="Tw Cen MT" panose="020B0602020104020603" pitchFamily="34" charset="0"/>
              </a:rPr>
              <a:t> Malaysia (UTM) and </a:t>
            </a:r>
            <a:r>
              <a:rPr lang="en-MY" sz="800" dirty="0" err="1">
                <a:latin typeface="Tw Cen MT" panose="020B0602020104020603" pitchFamily="34" charset="0"/>
              </a:rPr>
              <a:t>Universiti</a:t>
            </a:r>
            <a:r>
              <a:rPr lang="en-MY" sz="800" dirty="0">
                <a:latin typeface="Tw Cen MT" panose="020B0602020104020603" pitchFamily="34" charset="0"/>
              </a:rPr>
              <a:t> </a:t>
            </a:r>
            <a:r>
              <a:rPr lang="en-MY" sz="800" dirty="0" err="1">
                <a:latin typeface="Tw Cen MT" panose="020B0602020104020603" pitchFamily="34" charset="0"/>
              </a:rPr>
              <a:t>Kebangsaan</a:t>
            </a:r>
            <a:r>
              <a:rPr lang="en-MY" sz="800" dirty="0">
                <a:latin typeface="Tw Cen MT" panose="020B0602020104020603" pitchFamily="34" charset="0"/>
              </a:rPr>
              <a:t> Malaysia (UKM) were approved and </a:t>
            </a:r>
            <a:r>
              <a:rPr lang="en-MY" sz="800" dirty="0" err="1">
                <a:latin typeface="Tw Cen MT" panose="020B0602020104020603" pitchFamily="34" charset="0"/>
              </a:rPr>
              <a:t>MoU</a:t>
            </a:r>
            <a:r>
              <a:rPr lang="en-MY" sz="800" dirty="0">
                <a:latin typeface="Tw Cen MT" panose="020B0602020104020603" pitchFamily="34" charset="0"/>
              </a:rPr>
              <a:t> signed. </a:t>
            </a:r>
            <a:endParaRPr lang="en-MY" sz="800" dirty="0" smtClean="0">
              <a:latin typeface="Tw Cen MT" panose="020B0602020104020603" pitchFamily="34" charset="0"/>
            </a:endParaRPr>
          </a:p>
          <a:p>
            <a:pPr algn="just"/>
            <a:endParaRPr lang="en-MY" sz="800" dirty="0" smtClean="0">
              <a:latin typeface="Tw Cen MT" panose="020B0602020104020603" pitchFamily="34" charset="0"/>
            </a:endParaRPr>
          </a:p>
          <a:p>
            <a:pPr algn="just"/>
            <a:r>
              <a:rPr lang="en-MY" sz="800" dirty="0">
                <a:latin typeface="Tw Cen MT" panose="020B0602020104020603" pitchFamily="34" charset="0"/>
              </a:rPr>
              <a:t>Sustainable Excellence Centre (MAMPAN</a:t>
            </a:r>
            <a:r>
              <a:rPr lang="en-MY" sz="800" dirty="0" smtClean="0">
                <a:latin typeface="Tw Cen MT" panose="020B0602020104020603" pitchFamily="34" charset="0"/>
              </a:rPr>
              <a:t>) launched on 1 Dec 2016 </a:t>
            </a:r>
            <a:r>
              <a:rPr lang="en-MY" sz="800" dirty="0">
                <a:latin typeface="Tw Cen MT" panose="020B0602020104020603" pitchFamily="34" charset="0"/>
              </a:rPr>
              <a:t>is a unit under Construction Research Institute of Malaysia (CREAM) </a:t>
            </a:r>
            <a:r>
              <a:rPr lang="en-MY" sz="800" dirty="0" smtClean="0">
                <a:latin typeface="Tw Cen MT" panose="020B0602020104020603" pitchFamily="34" charset="0"/>
              </a:rPr>
              <a:t>as a </a:t>
            </a:r>
            <a:r>
              <a:rPr lang="en-MY" sz="800" dirty="0">
                <a:latin typeface="Tw Cen MT" panose="020B0602020104020603" pitchFamily="34" charset="0"/>
              </a:rPr>
              <a:t>reference </a:t>
            </a:r>
            <a:r>
              <a:rPr lang="en-MY" sz="800" dirty="0" err="1">
                <a:latin typeface="Tw Cen MT" panose="020B0602020104020603" pitchFamily="34" charset="0"/>
              </a:rPr>
              <a:t>center</a:t>
            </a:r>
            <a:r>
              <a:rPr lang="en-MY" sz="800" dirty="0">
                <a:latin typeface="Tw Cen MT" panose="020B0602020104020603" pitchFamily="34" charset="0"/>
              </a:rPr>
              <a:t> for sustainable construction and development. Later on 20 Feb 2017, the Research Advisory Council (RAC) also under CREAM was established to advise on the research areas. From the Five (5) topics identified by RAC, 4 topics were enhanced &amp; endorsed by the Board of Trustee (BOT) of CREAM. The 4 topics that are managed by MAMPAN are as follows :</a:t>
            </a:r>
          </a:p>
          <a:p>
            <a:pPr algn="just"/>
            <a:endParaRPr lang="en-MY" sz="8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E1-032</a:t>
            </a:r>
            <a:endParaRPr lang="ms-MY" sz="2800" dirty="0">
              <a:solidFill>
                <a:schemeClr val="bg1"/>
              </a:solidFill>
            </a:endParaRPr>
          </a:p>
        </p:txBody>
      </p:sp>
      <p:sp>
        <p:nvSpPr>
          <p:cNvPr id="15" name="TextBox 14"/>
          <p:cNvSpPr txBox="1"/>
          <p:nvPr/>
        </p:nvSpPr>
        <p:spPr>
          <a:xfrm>
            <a:off x="0" y="4551435"/>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752815602"/>
              </p:ext>
            </p:extLst>
          </p:nvPr>
        </p:nvGraphicFramePr>
        <p:xfrm>
          <a:off x="47625" y="5982587"/>
          <a:ext cx="6752564" cy="3749040"/>
        </p:xfrm>
        <a:graphic>
          <a:graphicData uri="http://schemas.openxmlformats.org/drawingml/2006/table">
            <a:tbl>
              <a:tblPr firstRow="1" bandRow="1">
                <a:tableStyleId>{93296810-A885-4BE3-A3E7-6D5BEEA58F35}</a:tableStyleId>
              </a:tblPr>
              <a:tblGrid>
                <a:gridCol w="1392865">
                  <a:extLst>
                    <a:ext uri="{9D8B030D-6E8A-4147-A177-3AD203B41FA5}">
                      <a16:colId xmlns:a16="http://schemas.microsoft.com/office/drawing/2014/main" val="20000"/>
                    </a:ext>
                  </a:extLst>
                </a:gridCol>
                <a:gridCol w="435935">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1476375">
                  <a:extLst>
                    <a:ext uri="{9D8B030D-6E8A-4147-A177-3AD203B41FA5}">
                      <a16:colId xmlns:a16="http://schemas.microsoft.com/office/drawing/2014/main" val="20003"/>
                    </a:ext>
                  </a:extLst>
                </a:gridCol>
                <a:gridCol w="3009239">
                  <a:extLst>
                    <a:ext uri="{9D8B030D-6E8A-4147-A177-3AD203B41FA5}">
                      <a16:colId xmlns:a16="http://schemas.microsoft.com/office/drawing/2014/main" val="20004"/>
                    </a:ext>
                  </a:extLst>
                </a:gridCol>
              </a:tblGrid>
              <a:tr h="201304">
                <a:tc>
                  <a:txBody>
                    <a:bodyPr/>
                    <a:lstStyle/>
                    <a:p>
                      <a:pPr algn="ctr"/>
                      <a:r>
                        <a:rPr lang="en-MY" sz="800" dirty="0" smtClean="0">
                          <a:solidFill>
                            <a:schemeClr val="tx1"/>
                          </a:solidFill>
                        </a:rPr>
                        <a:t>R&amp;D</a:t>
                      </a:r>
                      <a:r>
                        <a:rPr lang="en-MY" sz="800" baseline="0" dirty="0" smtClean="0">
                          <a:solidFill>
                            <a:schemeClr val="tx1"/>
                          </a:solidFill>
                        </a:rPr>
                        <a:t> Title</a:t>
                      </a:r>
                      <a:endParaRPr lang="en-MY" sz="800" dirty="0">
                        <a:solidFill>
                          <a:schemeClr val="tx1"/>
                        </a:solidFill>
                        <a:latin typeface="Tw Cen MT"/>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800" dirty="0" smtClean="0">
                          <a:solidFill>
                            <a:schemeClr val="tx1"/>
                          </a:solidFill>
                        </a:rPr>
                        <a:t>Start </a:t>
                      </a:r>
                      <a:endParaRPr lang="en-MY" sz="800" dirty="0">
                        <a:solidFill>
                          <a:schemeClr val="tx1"/>
                        </a:solidFill>
                        <a:latin typeface="Tw Cen MT"/>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800" dirty="0" smtClean="0">
                          <a:solidFill>
                            <a:schemeClr val="tx1"/>
                          </a:solidFill>
                        </a:rPr>
                        <a:t>End </a:t>
                      </a:r>
                      <a:endParaRPr lang="en-MY" sz="800" dirty="0">
                        <a:solidFill>
                          <a:schemeClr val="tx1"/>
                        </a:solidFill>
                        <a:latin typeface="Tw Cen MT"/>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800" dirty="0" smtClean="0">
                          <a:solidFill>
                            <a:schemeClr val="tx1"/>
                          </a:solidFill>
                        </a:rPr>
                        <a:t>Output</a:t>
                      </a:r>
                      <a:endParaRPr lang="en-MY" sz="800" dirty="0">
                        <a:solidFill>
                          <a:schemeClr val="tx1"/>
                        </a:solidFill>
                        <a:latin typeface="Tw Cen MT"/>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800" dirty="0" smtClean="0">
                          <a:solidFill>
                            <a:schemeClr val="tx1"/>
                          </a:solidFill>
                        </a:rPr>
                        <a:t>Progress</a:t>
                      </a:r>
                      <a:endParaRPr lang="en-MY" sz="800" dirty="0">
                        <a:solidFill>
                          <a:schemeClr val="tx1"/>
                        </a:solidFill>
                        <a:latin typeface="Tw Cen MT"/>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70840">
                <a:tc>
                  <a:txBody>
                    <a:bodyPr/>
                    <a:lstStyle/>
                    <a:p>
                      <a:r>
                        <a:rPr lang="en-MY" sz="800" dirty="0" smtClean="0"/>
                        <a:t>Development of Flood Risk Assessment (FRA) and Flood Vulnerability Index (FVI) for Critical Infrastructure (CI) in Malaysia</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MY" sz="800" dirty="0" smtClean="0"/>
                        <a:t>Dec 2017</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MY" sz="800" dirty="0" smtClean="0"/>
                        <a:t>Dec 2019</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MY" sz="800" dirty="0" smtClean="0"/>
                        <a:t>Flood risk map, FVI for CI, Flood &amp; development zoning and guidelines of FVI for critical infrastructure (CI)</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MY" sz="800" dirty="0" smtClean="0"/>
                        <a:t>Content manual guidelines was revised according to the latest template from </a:t>
                      </a:r>
                      <a:r>
                        <a:rPr lang="en-MY" sz="800" dirty="0" err="1" smtClean="0"/>
                        <a:t>PLANMalaysia</a:t>
                      </a:r>
                      <a:r>
                        <a:rPr lang="en-MY" sz="800" dirty="0" smtClean="0"/>
                        <a:t>. GIS process of FVI and flood hydrodynamic model of the study area in Kelantan and Penang being develop. The flood data (DTM, flood model, and flood hazard map) obtained from JPS Malaysia.  Technical Working Group held 3 meetings to monitor and comment on the development of </a:t>
                      </a:r>
                      <a:r>
                        <a:rPr lang="en-US" sz="800" dirty="0" smtClean="0"/>
                        <a:t>R&amp;D.  </a:t>
                      </a:r>
                      <a:r>
                        <a:rPr lang="en-US" sz="800" b="1" dirty="0" smtClean="0"/>
                        <a:t>40% progress on track</a:t>
                      </a:r>
                      <a:endParaRPr lang="en-MY" sz="800" b="1"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MY" sz="800" dirty="0" smtClean="0"/>
                        <a:t>Guidelines for Landslides Vulnerability Assessment for Critical Infrastructure (CI) in Malaysia (Parameters, Vulnerability Index, Risk Index, Vulnerability Assessment)</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MY" sz="800" dirty="0" smtClean="0"/>
                        <a:t>Dec 2017</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MY" sz="800" dirty="0" smtClean="0"/>
                        <a:t>Dec 2019</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MY" sz="800" dirty="0" smtClean="0"/>
                        <a:t>Parameters for landslides vulnerability assessment and risk index for CI, landslides vulnerability assessment, risk index for CI, guidelines for landslides vulnerability assessment and risk index for CI</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MY" sz="800" dirty="0" smtClean="0"/>
                        <a:t>Content manual guidelines was revised according to the latest template from </a:t>
                      </a:r>
                      <a:r>
                        <a:rPr lang="en-MY" sz="800" dirty="0" err="1" smtClean="0"/>
                        <a:t>PLANMalaysia</a:t>
                      </a:r>
                      <a:r>
                        <a:rPr lang="en-MY" sz="800" dirty="0" smtClean="0"/>
                        <a:t>. Characterization of critical element-at-risk mapped. The vulnerability determination for identified CI has been addressed.</a:t>
                      </a:r>
                      <a:r>
                        <a:rPr lang="en-US" sz="800" dirty="0" smtClean="0"/>
                        <a:t> Technical Working Group held 3 meetings </a:t>
                      </a:r>
                      <a:r>
                        <a:rPr lang="en-MY" sz="800" dirty="0" smtClean="0"/>
                        <a:t>to monitor and comment on the development of </a:t>
                      </a:r>
                      <a:r>
                        <a:rPr lang="en-US" sz="800" dirty="0" smtClean="0"/>
                        <a:t>R&amp;D.   </a:t>
                      </a:r>
                    </a:p>
                    <a:p>
                      <a:r>
                        <a:rPr lang="en-US" sz="800" b="1" dirty="0" smtClean="0"/>
                        <a:t>45% progress on track.</a:t>
                      </a:r>
                      <a:endParaRPr lang="en-MY" sz="800" b="1"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MY" sz="800" dirty="0" smtClean="0"/>
                        <a:t>Review on Adequacy of Guidelines for Construction on Peat &amp; Organic Soils in Malaysia</a:t>
                      </a:r>
                    </a:p>
                    <a:p>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MY" sz="800" dirty="0" smtClean="0"/>
                        <a:t>Dec 2017</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MY" sz="800" dirty="0" smtClean="0"/>
                        <a:t>June 2018</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US" sz="800" dirty="0" smtClean="0"/>
                        <a:t>Reviewed Guidelines on Peat Soils</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lang="en-US" sz="800" dirty="0" smtClean="0"/>
                        <a:t>Guidelines for construction on Peat soils was completed  on 30 June 2018.  </a:t>
                      </a:r>
                    </a:p>
                    <a:p>
                      <a:r>
                        <a:rPr lang="en-US" sz="800" b="1" dirty="0" smtClean="0"/>
                        <a:t>100% completed.</a:t>
                      </a:r>
                      <a:endParaRPr lang="en-MY" sz="800" b="1"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kumimoji="0" lang="en-MY" sz="800" u="none" strike="noStrike" kern="1200" cap="none" spc="0" normalizeH="0" baseline="0" noProof="0" dirty="0" smtClean="0">
                          <a:ln>
                            <a:noFill/>
                          </a:ln>
                          <a:effectLst/>
                          <a:uLnTx/>
                          <a:uFillTx/>
                        </a:rPr>
                        <a:t>Geotechnical Engineering on Peat &amp; Organic Soils in Malaysian Construction Industry Roadmap</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MY" sz="800" dirty="0" smtClean="0"/>
                        <a:t>Dec 2017</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MY" sz="800" dirty="0" smtClean="0"/>
                        <a:t>Dec 2018</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MY" sz="800" u="none" strike="noStrike" kern="1200" cap="none" spc="0" normalizeH="0" baseline="0" noProof="0" dirty="0" smtClean="0">
                          <a:ln>
                            <a:noFill/>
                          </a:ln>
                          <a:effectLst/>
                          <a:uLnTx/>
                          <a:uFillTx/>
                        </a:rPr>
                        <a:t>Implementation strategy for the Roadmap</a:t>
                      </a:r>
                      <a:endParaRPr lang="en-MY" sz="800"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r>
                        <a:rPr kumimoji="0" lang="en-US" sz="800" u="none" strike="noStrike" kern="1200" cap="none" spc="0" normalizeH="0" baseline="0" noProof="0" dirty="0" smtClean="0">
                          <a:ln>
                            <a:noFill/>
                          </a:ln>
                          <a:effectLst/>
                          <a:uLnTx/>
                          <a:uFillTx/>
                        </a:rPr>
                        <a:t>Technical Working Group committee has been identified. Workshop on identification of research themes and titles was held on 22 Feb 2018. Term &amp; Condition for the appointment of consultant has been finalized and RFP was called in May 2018. The appointment of the consultant is expected to be finalized by Aug 2018. </a:t>
                      </a:r>
                    </a:p>
                    <a:p>
                      <a:r>
                        <a:rPr lang="en-US" sz="800" b="1" dirty="0" smtClean="0"/>
                        <a:t>45% progress on track.</a:t>
                      </a:r>
                      <a:endParaRPr lang="en-MY" sz="800" b="1" dirty="0">
                        <a:latin typeface="Tw Cen MT"/>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17" name="TextBox 16"/>
          <p:cNvSpPr txBox="1"/>
          <p:nvPr/>
        </p:nvSpPr>
        <p:spPr>
          <a:xfrm>
            <a:off x="1498612" y="6564145"/>
            <a:ext cx="795411" cy="215444"/>
          </a:xfrm>
          <a:prstGeom prst="rect">
            <a:avLst/>
          </a:prstGeom>
          <a:solidFill>
            <a:schemeClr val="bg1"/>
          </a:solidFill>
          <a:ln w="3175">
            <a:solidFill>
              <a:schemeClr val="tx1"/>
            </a:solidFill>
          </a:ln>
        </p:spPr>
        <p:txBody>
          <a:bodyPr wrap="none" rtlCol="0">
            <a:spAutoFit/>
          </a:bodyPr>
          <a:lstStyle/>
          <a:p>
            <a:pPr algn="ctr"/>
            <a:r>
              <a:rPr lang="en-MY" sz="800" dirty="0" smtClean="0">
                <a:latin typeface="Tw Cen MT"/>
              </a:rPr>
              <a:t>2 years period</a:t>
            </a:r>
            <a:endParaRPr lang="en-MY" sz="800" dirty="0">
              <a:latin typeface="Tw Cen MT"/>
            </a:endParaRPr>
          </a:p>
        </p:txBody>
      </p:sp>
      <p:sp>
        <p:nvSpPr>
          <p:cNvPr id="18" name="TextBox 17"/>
          <p:cNvSpPr txBox="1"/>
          <p:nvPr/>
        </p:nvSpPr>
        <p:spPr>
          <a:xfrm>
            <a:off x="1476381" y="7524620"/>
            <a:ext cx="795411" cy="215444"/>
          </a:xfrm>
          <a:prstGeom prst="rect">
            <a:avLst/>
          </a:prstGeom>
          <a:solidFill>
            <a:schemeClr val="bg1"/>
          </a:solidFill>
          <a:ln w="3175">
            <a:solidFill>
              <a:schemeClr val="tx1"/>
            </a:solidFill>
          </a:ln>
        </p:spPr>
        <p:txBody>
          <a:bodyPr wrap="none" rtlCol="0">
            <a:spAutoFit/>
          </a:bodyPr>
          <a:lstStyle/>
          <a:p>
            <a:pPr algn="ctr"/>
            <a:r>
              <a:rPr lang="en-MY" sz="800" dirty="0" smtClean="0">
                <a:latin typeface="Tw Cen MT"/>
              </a:rPr>
              <a:t>2 years period</a:t>
            </a:r>
            <a:endParaRPr lang="en-MY" sz="800" dirty="0">
              <a:latin typeface="Tw Cen MT"/>
            </a:endParaRPr>
          </a:p>
        </p:txBody>
      </p:sp>
      <p:sp>
        <p:nvSpPr>
          <p:cNvPr id="22" name="TextBox 21"/>
          <p:cNvSpPr txBox="1"/>
          <p:nvPr/>
        </p:nvSpPr>
        <p:spPr>
          <a:xfrm>
            <a:off x="1454741" y="8548889"/>
            <a:ext cx="838691" cy="215444"/>
          </a:xfrm>
          <a:prstGeom prst="rect">
            <a:avLst/>
          </a:prstGeom>
          <a:solidFill>
            <a:schemeClr val="bg1"/>
          </a:solidFill>
          <a:ln w="3175">
            <a:solidFill>
              <a:schemeClr val="tx1"/>
            </a:solidFill>
          </a:ln>
        </p:spPr>
        <p:txBody>
          <a:bodyPr wrap="square" rtlCol="0">
            <a:spAutoFit/>
          </a:bodyPr>
          <a:lstStyle/>
          <a:p>
            <a:pPr algn="ctr"/>
            <a:r>
              <a:rPr lang="en-MY" sz="800" dirty="0" smtClean="0">
                <a:latin typeface="Tw Cen MT"/>
              </a:rPr>
              <a:t>7 </a:t>
            </a:r>
            <a:r>
              <a:rPr lang="en-MY" sz="800" dirty="0" err="1" smtClean="0">
                <a:latin typeface="Tw Cen MT"/>
              </a:rPr>
              <a:t>mths</a:t>
            </a:r>
            <a:r>
              <a:rPr lang="en-MY" sz="800" dirty="0" smtClean="0">
                <a:latin typeface="Tw Cen MT"/>
              </a:rPr>
              <a:t> period</a:t>
            </a:r>
            <a:endParaRPr lang="en-MY" sz="800" dirty="0">
              <a:latin typeface="Tw Cen MT"/>
            </a:endParaRPr>
          </a:p>
        </p:txBody>
      </p:sp>
      <p:sp>
        <p:nvSpPr>
          <p:cNvPr id="23" name="TextBox 22"/>
          <p:cNvSpPr txBox="1"/>
          <p:nvPr/>
        </p:nvSpPr>
        <p:spPr>
          <a:xfrm>
            <a:off x="1461985" y="9274987"/>
            <a:ext cx="809837" cy="215444"/>
          </a:xfrm>
          <a:prstGeom prst="rect">
            <a:avLst/>
          </a:prstGeom>
          <a:solidFill>
            <a:schemeClr val="bg1"/>
          </a:solidFill>
          <a:ln w="3175">
            <a:solidFill>
              <a:schemeClr val="tx1"/>
            </a:solidFill>
          </a:ln>
        </p:spPr>
        <p:txBody>
          <a:bodyPr wrap="square" rtlCol="0">
            <a:spAutoFit/>
          </a:bodyPr>
          <a:lstStyle/>
          <a:p>
            <a:pPr algn="ctr"/>
            <a:r>
              <a:rPr lang="en-MY" sz="800" dirty="0" smtClean="0">
                <a:latin typeface="Tw Cen MT"/>
              </a:rPr>
              <a:t>12 </a:t>
            </a:r>
            <a:r>
              <a:rPr lang="en-MY" sz="800" dirty="0" err="1" smtClean="0">
                <a:latin typeface="Tw Cen MT"/>
              </a:rPr>
              <a:t>mths</a:t>
            </a:r>
            <a:r>
              <a:rPr lang="en-MY" sz="800" dirty="0" smtClean="0">
                <a:latin typeface="Tw Cen MT"/>
              </a:rPr>
              <a:t> period</a:t>
            </a:r>
            <a:endParaRPr lang="en-MY" sz="800" dirty="0">
              <a:latin typeface="Tw Cen MT"/>
            </a:endParaRPr>
          </a:p>
        </p:txBody>
      </p:sp>
    </p:spTree>
    <p:extLst>
      <p:ext uri="{BB962C8B-B14F-4D97-AF65-F5344CB8AC3E}">
        <p14:creationId xmlns:p14="http://schemas.microsoft.com/office/powerpoint/2010/main" val="866534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45131"/>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03497">
                  <a:extLst>
                    <a:ext uri="{9D8B030D-6E8A-4147-A177-3AD203B41FA5}">
                      <a16:colId xmlns:a16="http://schemas.microsoft.com/office/drawing/2014/main" val="3372148144"/>
                    </a:ext>
                  </a:extLst>
                </a:gridCol>
                <a:gridCol w="1360968">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211220">
                <a:tc rowSpan="2">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rowSpan="2">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lnR w="12700" cap="flat" cmpd="sng" algn="ctr">
                      <a:solidFill>
                        <a:schemeClr val="bg1"/>
                      </a:solidFill>
                      <a:prstDash val="solid"/>
                      <a:round/>
                      <a:headEnd type="none" w="med" len="med"/>
                      <a:tailEnd type="none" w="med" len="med"/>
                    </a:ln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lnB w="12700" cap="flat" cmpd="sng" algn="ctr">
                      <a:solidFill>
                        <a:schemeClr val="bg1"/>
                      </a:solidFill>
                      <a:prstDash val="solid"/>
                      <a:round/>
                      <a:headEnd type="none" w="med" len="med"/>
                      <a:tailEnd type="none" w="med" len="med"/>
                    </a:lnB>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lnB w="12700" cap="flat" cmpd="sng" algn="ctr">
                      <a:solidFill>
                        <a:schemeClr val="bg1"/>
                      </a:solidFill>
                      <a:prstDash val="solid"/>
                      <a:round/>
                      <a:headEnd type="none" w="med" len="med"/>
                      <a:tailEnd type="none" w="med" len="med"/>
                    </a:lnB>
                    <a:solidFill>
                      <a:schemeClr val="bg2">
                        <a:lumMod val="50000"/>
                        <a:alpha val="60000"/>
                      </a:schemeClr>
                    </a:solidFill>
                  </a:tcPr>
                </a:tc>
                <a:extLst>
                  <a:ext uri="{0D108BD9-81ED-4DB2-BD59-A6C34878D82A}">
                    <a16:rowId xmlns:a16="http://schemas.microsoft.com/office/drawing/2014/main" val="2306563032"/>
                  </a:ext>
                </a:extLst>
              </a:tr>
              <a:tr h="211220">
                <a:tc vMerge="1">
                  <a:txBody>
                    <a:bodyPr/>
                    <a:lstStyle/>
                    <a:p>
                      <a:endParaRPr lang="en-MY"/>
                    </a:p>
                  </a:txBody>
                  <a:tcPr/>
                </a:tc>
                <a:tc vMerge="1">
                  <a:txBody>
                    <a:bodyPr/>
                    <a:lstStyle/>
                    <a:p>
                      <a:endParaRPr lang="en-MY"/>
                    </a:p>
                  </a:txBody>
                  <a:tcPr/>
                </a:tc>
                <a:tc gridSpan="3">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ms-MY" sz="900" b="1" kern="1200" baseline="0" dirty="0" smtClean="0">
                          <a:solidFill>
                            <a:schemeClr val="bg1"/>
                          </a:solidFill>
                          <a:latin typeface="Tw Cen MT" panose="020B0602020104020603" pitchFamily="34" charset="0"/>
                          <a:ea typeface="+mn-ea"/>
                          <a:cs typeface="+mn-cs"/>
                        </a:rPr>
                        <a:t>Weightage : 20%</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smtClean="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smtClean="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extLst>
                  <a:ext uri="{0D108BD9-81ED-4DB2-BD59-A6C34878D82A}">
                    <a16:rowId xmlns:a16="http://schemas.microsoft.com/office/drawing/2014/main" val="10001"/>
                  </a:ext>
                </a:extLst>
              </a:tr>
              <a:tr h="1787931">
                <a:tc>
                  <a:txBody>
                    <a:bodyPr/>
                    <a:lstStyle/>
                    <a:p>
                      <a:pPr>
                        <a:lnSpc>
                          <a:spcPct val="100000"/>
                        </a:lnSpc>
                      </a:pPr>
                      <a:r>
                        <a:rPr lang="ms-MY" sz="900" dirty="0" smtClean="0">
                          <a:solidFill>
                            <a:srgbClr val="000000"/>
                          </a:solidFill>
                          <a:latin typeface="Tw Cen MT" pitchFamily="34" charset="0"/>
                        </a:rPr>
                        <a:t>50% of JKR Pre Approved Plan (PAP) comply to IBS and MC.</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JKR IBS-PAP drawings documented.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100% of JKR Pre Approved Plan (PAP) comply to IBS and MC.</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JKR IBS-PAP drawings documented.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2"/>
            <a:ext cx="6857999" cy="5365897"/>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JKR/ 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60089"/>
          <a:ext cx="4965406" cy="1466155"/>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All JKR Pre-Approved Plans (PAPs) comply to IBS and Modular Coordination by 2017</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P3a - Drive scale of IBS adoption via public sector projects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93271"/>
            <a:ext cx="6750236" cy="2554545"/>
          </a:xfrm>
          <a:prstGeom prst="rect">
            <a:avLst/>
          </a:prstGeom>
          <a:noFill/>
        </p:spPr>
        <p:txBody>
          <a:bodyPr wrap="square" rtlCol="0">
            <a:spAutoFit/>
          </a:bodyPr>
          <a:lstStyle/>
          <a:p>
            <a:r>
              <a:rPr lang="en-US" sz="1000" dirty="0">
                <a:latin typeface="Tw Cen MT" panose="020B0602020104020603" pitchFamily="34" charset="0"/>
              </a:rPr>
              <a:t>This KPI is under the purview of </a:t>
            </a:r>
            <a:r>
              <a:rPr lang="en-US" sz="1000" dirty="0" smtClean="0">
                <a:latin typeface="Tw Cen MT" panose="020B0602020104020603" pitchFamily="34" charset="0"/>
              </a:rPr>
              <a:t>IWG10.</a:t>
            </a:r>
            <a:endParaRPr lang="en-US" sz="1000" dirty="0">
              <a:latin typeface="Tw Cen MT" panose="020B0602020104020603" pitchFamily="34" charset="0"/>
            </a:endParaRPr>
          </a:p>
          <a:p>
            <a:endParaRPr lang="en-US" sz="1000" b="1" dirty="0" smtClean="0">
              <a:latin typeface="Tw Cen MT" panose="020B0602020104020603" pitchFamily="34" charset="0"/>
            </a:endParaRPr>
          </a:p>
          <a:p>
            <a:r>
              <a:rPr lang="en-US" sz="1000" b="1" dirty="0" smtClean="0">
                <a:latin typeface="Tw Cen MT" panose="020B0602020104020603" pitchFamily="34" charset="0"/>
              </a:rPr>
              <a:t>JKR Pre-Approved Plan in Compliance to IBS and MC (PAP2.0)</a:t>
            </a:r>
          </a:p>
          <a:p>
            <a:pPr algn="just"/>
            <a:r>
              <a:rPr lang="en-US" sz="1000" dirty="0" smtClean="0">
                <a:latin typeface="Tw Cen MT" panose="020B0602020104020603" pitchFamily="34" charset="0"/>
              </a:rPr>
              <a:t>PAP means “</a:t>
            </a:r>
            <a:r>
              <a:rPr lang="en-US" sz="1000" dirty="0" err="1" smtClean="0">
                <a:latin typeface="Tw Cen MT" panose="020B0602020104020603" pitchFamily="34" charset="0"/>
              </a:rPr>
              <a:t>reka</a:t>
            </a:r>
            <a:r>
              <a:rPr lang="en-US" sz="1000" dirty="0" smtClean="0">
                <a:latin typeface="Tw Cen MT" panose="020B0602020104020603" pitchFamily="34" charset="0"/>
              </a:rPr>
              <a:t> </a:t>
            </a:r>
            <a:r>
              <a:rPr lang="en-US" sz="1000" dirty="0" err="1" smtClean="0">
                <a:latin typeface="Tw Cen MT" panose="020B0602020104020603" pitchFamily="34" charset="0"/>
              </a:rPr>
              <a:t>bentuk</a:t>
            </a:r>
            <a:r>
              <a:rPr lang="en-US" sz="1000" dirty="0" smtClean="0">
                <a:latin typeface="Tw Cen MT" panose="020B0602020104020603" pitchFamily="34" charset="0"/>
              </a:rPr>
              <a:t> </a:t>
            </a:r>
            <a:r>
              <a:rPr lang="en-US" sz="1000" dirty="0" err="1" smtClean="0">
                <a:latin typeface="Tw Cen MT" panose="020B0602020104020603" pitchFamily="34" charset="0"/>
              </a:rPr>
              <a:t>bangunan</a:t>
            </a:r>
            <a:r>
              <a:rPr lang="en-US" sz="1000" dirty="0" smtClean="0">
                <a:latin typeface="Tw Cen MT" panose="020B0602020104020603" pitchFamily="34" charset="0"/>
              </a:rPr>
              <a:t> yang </a:t>
            </a:r>
            <a:r>
              <a:rPr lang="en-US" sz="1000" dirty="0" err="1" smtClean="0">
                <a:latin typeface="Tw Cen MT" panose="020B0602020104020603" pitchFamily="34" charset="0"/>
              </a:rPr>
              <a:t>tersedia</a:t>
            </a:r>
            <a:r>
              <a:rPr lang="en-US" sz="1000" dirty="0" smtClean="0">
                <a:latin typeface="Tw Cen MT" panose="020B0602020104020603" pitchFamily="34" charset="0"/>
              </a:rPr>
              <a:t> </a:t>
            </a:r>
            <a:r>
              <a:rPr lang="en-US" sz="1000" dirty="0" err="1" smtClean="0">
                <a:latin typeface="Tw Cen MT" panose="020B0602020104020603" pitchFamily="34" charset="0"/>
              </a:rPr>
              <a:t>dan</a:t>
            </a:r>
            <a:r>
              <a:rPr lang="en-US" sz="1000" dirty="0" smtClean="0">
                <a:latin typeface="Tw Cen MT" panose="020B0602020104020603" pitchFamily="34" charset="0"/>
              </a:rPr>
              <a:t> </a:t>
            </a:r>
            <a:r>
              <a:rPr lang="en-US" sz="1000" dirty="0" err="1" smtClean="0">
                <a:latin typeface="Tw Cen MT" panose="020B0602020104020603" pitchFamily="34" charset="0"/>
              </a:rPr>
              <a:t>lengkap</a:t>
            </a:r>
            <a:r>
              <a:rPr lang="en-US" sz="1000" dirty="0" smtClean="0">
                <a:latin typeface="Tw Cen MT" panose="020B0602020104020603" pitchFamily="34" charset="0"/>
              </a:rPr>
              <a:t> </a:t>
            </a:r>
            <a:r>
              <a:rPr lang="en-US" sz="1000" dirty="0" err="1" smtClean="0">
                <a:latin typeface="Tw Cen MT" panose="020B0602020104020603" pitchFamily="34" charset="0"/>
              </a:rPr>
              <a:t>dengan</a:t>
            </a:r>
            <a:r>
              <a:rPr lang="en-US" sz="1000" dirty="0" smtClean="0">
                <a:latin typeface="Tw Cen MT" panose="020B0602020104020603" pitchFamily="34" charset="0"/>
              </a:rPr>
              <a:t> input </a:t>
            </a:r>
            <a:r>
              <a:rPr lang="en-US" sz="1000" dirty="0" err="1" smtClean="0">
                <a:latin typeface="Tw Cen MT" panose="020B0602020104020603" pitchFamily="34" charset="0"/>
              </a:rPr>
              <a:t>seni</a:t>
            </a:r>
            <a:r>
              <a:rPr lang="en-US" sz="1000" dirty="0" smtClean="0">
                <a:latin typeface="Tw Cen MT" panose="020B0602020104020603" pitchFamily="34" charset="0"/>
              </a:rPr>
              <a:t> </a:t>
            </a:r>
            <a:r>
              <a:rPr lang="en-US" sz="1000" dirty="0" err="1" smtClean="0">
                <a:latin typeface="Tw Cen MT" panose="020B0602020104020603" pitchFamily="34" charset="0"/>
              </a:rPr>
              <a:t>bina</a:t>
            </a:r>
            <a:r>
              <a:rPr lang="en-US" sz="1000" dirty="0" smtClean="0">
                <a:latin typeface="Tw Cen MT" panose="020B0602020104020603" pitchFamily="34" charset="0"/>
              </a:rPr>
              <a:t>, </a:t>
            </a:r>
            <a:r>
              <a:rPr lang="en-US" sz="1000" dirty="0" err="1" smtClean="0">
                <a:latin typeface="Tw Cen MT" panose="020B0602020104020603" pitchFamily="34" charset="0"/>
              </a:rPr>
              <a:t>struktur</a:t>
            </a:r>
            <a:r>
              <a:rPr lang="en-US" sz="1000" dirty="0" smtClean="0">
                <a:latin typeface="Tw Cen MT" panose="020B0602020104020603" pitchFamily="34" charset="0"/>
              </a:rPr>
              <a:t>, </a:t>
            </a:r>
            <a:r>
              <a:rPr lang="en-US" sz="1000" dirty="0" err="1" smtClean="0">
                <a:latin typeface="Tw Cen MT" panose="020B0602020104020603" pitchFamily="34" charset="0"/>
              </a:rPr>
              <a:t>mekanikal</a:t>
            </a:r>
            <a:r>
              <a:rPr lang="en-US" sz="1000" dirty="0" smtClean="0">
                <a:latin typeface="Tw Cen MT" panose="020B0602020104020603" pitchFamily="34" charset="0"/>
              </a:rPr>
              <a:t>, </a:t>
            </a:r>
            <a:r>
              <a:rPr lang="en-US" sz="1000" dirty="0" err="1" smtClean="0">
                <a:latin typeface="Tw Cen MT" panose="020B0602020104020603" pitchFamily="34" charset="0"/>
              </a:rPr>
              <a:t>elektrikal</a:t>
            </a:r>
            <a:r>
              <a:rPr lang="en-US" sz="1000" dirty="0" smtClean="0">
                <a:latin typeface="Tw Cen MT" panose="020B0602020104020603" pitchFamily="34" charset="0"/>
              </a:rPr>
              <a:t> </a:t>
            </a:r>
            <a:r>
              <a:rPr lang="en-US" sz="1000" dirty="0" err="1" smtClean="0">
                <a:latin typeface="Tw Cen MT" panose="020B0602020104020603" pitchFamily="34" charset="0"/>
              </a:rPr>
              <a:t>dan</a:t>
            </a:r>
            <a:r>
              <a:rPr lang="en-US" sz="1000" dirty="0" smtClean="0">
                <a:latin typeface="Tw Cen MT" panose="020B0602020104020603" pitchFamily="34" charset="0"/>
              </a:rPr>
              <a:t> </a:t>
            </a:r>
            <a:r>
              <a:rPr lang="en-US" sz="1000" dirty="0" err="1" smtClean="0">
                <a:latin typeface="Tw Cen MT" panose="020B0602020104020603" pitchFamily="34" charset="0"/>
              </a:rPr>
              <a:t>ukur</a:t>
            </a:r>
            <a:r>
              <a:rPr lang="en-US" sz="1000" dirty="0" smtClean="0">
                <a:latin typeface="Tw Cen MT" panose="020B0602020104020603" pitchFamily="34" charset="0"/>
              </a:rPr>
              <a:t> </a:t>
            </a:r>
            <a:r>
              <a:rPr lang="en-US" sz="1000" dirty="0" err="1" smtClean="0">
                <a:latin typeface="Tw Cen MT" panose="020B0602020104020603" pitchFamily="34" charset="0"/>
              </a:rPr>
              <a:t>bahan</a:t>
            </a:r>
            <a:r>
              <a:rPr lang="en-US" sz="1000" dirty="0" smtClean="0">
                <a:latin typeface="Tw Cen MT" panose="020B0602020104020603" pitchFamily="34" charset="0"/>
              </a:rPr>
              <a:t> yang </a:t>
            </a:r>
            <a:r>
              <a:rPr lang="en-US" sz="1000" dirty="0" err="1" smtClean="0">
                <a:latin typeface="Tw Cen MT" panose="020B0602020104020603" pitchFamily="34" charset="0"/>
              </a:rPr>
              <a:t>menepati</a:t>
            </a:r>
            <a:r>
              <a:rPr lang="en-US" sz="1000" dirty="0" smtClean="0">
                <a:latin typeface="Tw Cen MT" panose="020B0602020104020603" pitchFamily="34" charset="0"/>
              </a:rPr>
              <a:t> </a:t>
            </a:r>
            <a:r>
              <a:rPr lang="en-US" sz="1000" dirty="0" err="1" smtClean="0">
                <a:latin typeface="Tw Cen MT" panose="020B0602020104020603" pitchFamily="34" charset="0"/>
              </a:rPr>
              <a:t>keperluan</a:t>
            </a:r>
            <a:r>
              <a:rPr lang="en-US" sz="1000" dirty="0" smtClean="0">
                <a:latin typeface="Tw Cen MT" panose="020B0602020104020603" pitchFamily="34" charset="0"/>
              </a:rPr>
              <a:t> </a:t>
            </a:r>
            <a:r>
              <a:rPr lang="en-US" sz="1000" dirty="0" err="1" smtClean="0">
                <a:latin typeface="Tw Cen MT" panose="020B0602020104020603" pitchFamily="34" charset="0"/>
              </a:rPr>
              <a:t>teknikal</a:t>
            </a:r>
            <a:r>
              <a:rPr lang="en-US" sz="1000" dirty="0" smtClean="0">
                <a:latin typeface="Tw Cen MT" panose="020B0602020104020603" pitchFamily="34" charset="0"/>
              </a:rPr>
              <a:t> </a:t>
            </a:r>
            <a:r>
              <a:rPr lang="en-US" sz="1000" dirty="0" err="1" smtClean="0">
                <a:latin typeface="Tw Cen MT" panose="020B0602020104020603" pitchFamily="34" charset="0"/>
              </a:rPr>
              <a:t>dan</a:t>
            </a:r>
            <a:r>
              <a:rPr lang="en-US" sz="1000" dirty="0" smtClean="0">
                <a:latin typeface="Tw Cen MT" panose="020B0602020104020603" pitchFamily="34" charset="0"/>
              </a:rPr>
              <a:t> </a:t>
            </a:r>
            <a:r>
              <a:rPr lang="en-US" sz="1000" dirty="0" err="1" smtClean="0">
                <a:latin typeface="Tw Cen MT" panose="020B0602020104020603" pitchFamily="34" charset="0"/>
              </a:rPr>
              <a:t>perundangan</a:t>
            </a:r>
            <a:r>
              <a:rPr lang="en-US" sz="1000" dirty="0" smtClean="0">
                <a:latin typeface="Tw Cen MT" panose="020B0602020104020603" pitchFamily="34" charset="0"/>
              </a:rPr>
              <a:t> </a:t>
            </a:r>
            <a:r>
              <a:rPr lang="en-US" sz="1000" dirty="0" err="1" smtClean="0">
                <a:latin typeface="Tw Cen MT" panose="020B0602020104020603" pitchFamily="34" charset="0"/>
              </a:rPr>
              <a:t>kerajaan</a:t>
            </a:r>
            <a:r>
              <a:rPr lang="en-US" sz="1000" dirty="0" smtClean="0">
                <a:latin typeface="Tw Cen MT" panose="020B0602020104020603" pitchFamily="34" charset="0"/>
              </a:rPr>
              <a:t> </a:t>
            </a:r>
            <a:r>
              <a:rPr lang="en-US" sz="1000" dirty="0" err="1" smtClean="0">
                <a:latin typeface="Tw Cen MT" panose="020B0602020104020603" pitchFamily="34" charset="0"/>
              </a:rPr>
              <a:t>iaitu</a:t>
            </a:r>
            <a:r>
              <a:rPr lang="en-US" sz="1000" dirty="0" smtClean="0">
                <a:latin typeface="Tw Cen MT" panose="020B0602020104020603" pitchFamily="34" charset="0"/>
              </a:rPr>
              <a:t> </a:t>
            </a:r>
            <a:r>
              <a:rPr lang="en-US" sz="1000" dirty="0" err="1" smtClean="0">
                <a:latin typeface="Tw Cen MT" panose="020B0602020104020603" pitchFamily="34" charset="0"/>
              </a:rPr>
              <a:t>Akta</a:t>
            </a:r>
            <a:r>
              <a:rPr lang="en-US" sz="1000" dirty="0" smtClean="0">
                <a:latin typeface="Tw Cen MT" panose="020B0602020104020603" pitchFamily="34" charset="0"/>
              </a:rPr>
              <a:t> </a:t>
            </a:r>
            <a:r>
              <a:rPr lang="en-US" sz="1000" dirty="0" err="1" smtClean="0">
                <a:latin typeface="Tw Cen MT" panose="020B0602020104020603" pitchFamily="34" charset="0"/>
              </a:rPr>
              <a:t>Jalan</a:t>
            </a:r>
            <a:r>
              <a:rPr lang="en-US" sz="1000" dirty="0" smtClean="0">
                <a:latin typeface="Tw Cen MT" panose="020B0602020104020603" pitchFamily="34" charset="0"/>
              </a:rPr>
              <a:t>, </a:t>
            </a:r>
            <a:r>
              <a:rPr lang="en-US" sz="1000" dirty="0" err="1" smtClean="0">
                <a:latin typeface="Tw Cen MT" panose="020B0602020104020603" pitchFamily="34" charset="0"/>
              </a:rPr>
              <a:t>Parit</a:t>
            </a:r>
            <a:r>
              <a:rPr lang="en-US" sz="1000" dirty="0" smtClean="0">
                <a:latin typeface="Tw Cen MT" panose="020B0602020104020603" pitchFamily="34" charset="0"/>
              </a:rPr>
              <a:t> </a:t>
            </a:r>
            <a:r>
              <a:rPr lang="en-US" sz="1000" dirty="0" err="1" smtClean="0">
                <a:latin typeface="Tw Cen MT" panose="020B0602020104020603" pitchFamily="34" charset="0"/>
              </a:rPr>
              <a:t>dan</a:t>
            </a:r>
            <a:r>
              <a:rPr lang="en-US" sz="1000" dirty="0" smtClean="0">
                <a:latin typeface="Tw Cen MT" panose="020B0602020104020603" pitchFamily="34" charset="0"/>
              </a:rPr>
              <a:t> </a:t>
            </a:r>
            <a:r>
              <a:rPr lang="en-US" sz="1000" dirty="0" err="1" smtClean="0">
                <a:latin typeface="Tw Cen MT" panose="020B0602020104020603" pitchFamily="34" charset="0"/>
              </a:rPr>
              <a:t>Bangunan</a:t>
            </a:r>
            <a:r>
              <a:rPr lang="en-US" sz="1000" dirty="0" smtClean="0">
                <a:latin typeface="Tw Cen MT" panose="020B0602020104020603" pitchFamily="34" charset="0"/>
              </a:rPr>
              <a:t> 1974 (</a:t>
            </a:r>
            <a:r>
              <a:rPr lang="en-US" sz="1000" dirty="0" err="1" smtClean="0">
                <a:latin typeface="Tw Cen MT" panose="020B0602020104020603" pitchFamily="34" charset="0"/>
              </a:rPr>
              <a:t>Akta</a:t>
            </a:r>
            <a:r>
              <a:rPr lang="en-US" sz="1000" dirty="0" smtClean="0">
                <a:latin typeface="Tw Cen MT" panose="020B0602020104020603" pitchFamily="34" charset="0"/>
              </a:rPr>
              <a:t> 133)”.  The objectives of PAP are to reduce the time for planning and design processes, and to give option and alternative to existing building designs. PAP2.0 refers to Pre-Approved Plan in compliance to IBS and MC.</a:t>
            </a: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JKR PAP2.0 included drawings for various types of buildings namely school, quarters, </a:t>
            </a:r>
            <a:r>
              <a:rPr lang="en-US" sz="1000" dirty="0" err="1" smtClean="0">
                <a:latin typeface="Tw Cen MT" panose="020B0602020104020603" pitchFamily="34" charset="0"/>
              </a:rPr>
              <a:t>klinik</a:t>
            </a:r>
            <a:r>
              <a:rPr lang="en-US" sz="1000" dirty="0" smtClean="0">
                <a:latin typeface="Tw Cen MT" panose="020B0602020104020603" pitchFamily="34" charset="0"/>
              </a:rPr>
              <a:t> </a:t>
            </a:r>
            <a:r>
              <a:rPr lang="en-US" sz="1000" dirty="0" err="1" smtClean="0">
                <a:latin typeface="Tw Cen MT" panose="020B0602020104020603" pitchFamily="34" charset="0"/>
              </a:rPr>
              <a:t>kesihatan</a:t>
            </a:r>
            <a:r>
              <a:rPr lang="en-US" sz="1000" dirty="0" smtClean="0">
                <a:latin typeface="Tw Cen MT" panose="020B0602020104020603" pitchFamily="34" charset="0"/>
              </a:rPr>
              <a:t>, </a:t>
            </a:r>
            <a:r>
              <a:rPr lang="en-US" sz="1000" dirty="0" err="1" smtClean="0">
                <a:latin typeface="Tw Cen MT" panose="020B0602020104020603" pitchFamily="34" charset="0"/>
              </a:rPr>
              <a:t>dewan</a:t>
            </a:r>
            <a:r>
              <a:rPr lang="en-US" sz="1000" dirty="0" smtClean="0">
                <a:latin typeface="Tw Cen MT" panose="020B0602020104020603" pitchFamily="34" charset="0"/>
              </a:rPr>
              <a:t>, </a:t>
            </a:r>
            <a:r>
              <a:rPr lang="en-US" sz="1000" dirty="0" err="1" smtClean="0">
                <a:latin typeface="Tw Cen MT" panose="020B0602020104020603" pitchFamily="34" charset="0"/>
              </a:rPr>
              <a:t>surau</a:t>
            </a:r>
            <a:r>
              <a:rPr lang="en-US" sz="1000" dirty="0" smtClean="0">
                <a:latin typeface="Tw Cen MT" panose="020B0602020104020603" pitchFamily="34" charset="0"/>
              </a:rPr>
              <a:t>, </a:t>
            </a:r>
            <a:r>
              <a:rPr lang="en-US" sz="1000" dirty="0" err="1" smtClean="0">
                <a:latin typeface="Tw Cen MT" panose="020B0602020104020603" pitchFamily="34" charset="0"/>
              </a:rPr>
              <a:t>masjid</a:t>
            </a:r>
            <a:r>
              <a:rPr lang="en-US" sz="1000" dirty="0" smtClean="0">
                <a:latin typeface="Tw Cen MT" panose="020B0602020104020603" pitchFamily="34" charset="0"/>
              </a:rPr>
              <a:t>, </a:t>
            </a:r>
            <a:r>
              <a:rPr lang="en-US" sz="1000" dirty="0" err="1" smtClean="0">
                <a:latin typeface="Tw Cen MT" panose="020B0602020104020603" pitchFamily="34" charset="0"/>
              </a:rPr>
              <a:t>taska</a:t>
            </a:r>
            <a:r>
              <a:rPr lang="en-US" sz="1000" dirty="0" smtClean="0">
                <a:latin typeface="Tw Cen MT" panose="020B0602020104020603" pitchFamily="34" charset="0"/>
              </a:rPr>
              <a:t>, office, etc.</a:t>
            </a:r>
            <a:endParaRPr lang="en-US" sz="1000" dirty="0">
              <a:latin typeface="Tw Cen MT" panose="020B0602020104020603" pitchFamily="34" charset="0"/>
            </a:endParaRPr>
          </a:p>
          <a:p>
            <a:endParaRPr lang="en-US" sz="1000" dirty="0">
              <a:latin typeface="Tw Cen MT" panose="020B0602020104020603" pitchFamily="34" charset="0"/>
            </a:endParaRPr>
          </a:p>
          <a:p>
            <a:r>
              <a:rPr lang="en-US" sz="1000" dirty="0" smtClean="0">
                <a:latin typeface="Tw Cen MT" panose="020B0602020104020603" pitchFamily="34" charset="0"/>
              </a:rPr>
              <a:t>In 2016, 78 </a:t>
            </a:r>
            <a:r>
              <a:rPr lang="en-US" sz="1000" dirty="0">
                <a:latin typeface="Tw Cen MT" panose="020B0602020104020603" pitchFamily="34" charset="0"/>
              </a:rPr>
              <a:t>out of </a:t>
            </a:r>
            <a:r>
              <a:rPr lang="en-US" sz="1000" dirty="0" smtClean="0">
                <a:latin typeface="Tw Cen MT" panose="020B0602020104020603" pitchFamily="34" charset="0"/>
              </a:rPr>
              <a:t>120 PAP2.0 were completed by JKR.</a:t>
            </a:r>
          </a:p>
          <a:p>
            <a:endParaRPr lang="en-US" sz="1000" dirty="0">
              <a:latin typeface="Tw Cen MT" panose="020B0602020104020603" pitchFamily="34" charset="0"/>
            </a:endParaRPr>
          </a:p>
          <a:p>
            <a:r>
              <a:rPr lang="en-US" sz="1000" dirty="0" smtClean="0">
                <a:latin typeface="Tw Cen MT" panose="020B0602020104020603" pitchFamily="34" charset="0"/>
              </a:rPr>
              <a:t>In 2017</a:t>
            </a:r>
            <a:r>
              <a:rPr lang="en-US" sz="1000" dirty="0">
                <a:latin typeface="Tw Cen MT" panose="020B0602020104020603" pitchFamily="34" charset="0"/>
              </a:rPr>
              <a:t>, </a:t>
            </a:r>
            <a:r>
              <a:rPr lang="en-US" sz="1000" dirty="0" smtClean="0">
                <a:latin typeface="Tw Cen MT" panose="020B0602020104020603" pitchFamily="34" charset="0"/>
              </a:rPr>
              <a:t>all 130 PAP2.0 were completed by JKR. </a:t>
            </a:r>
          </a:p>
          <a:p>
            <a:endParaRPr lang="en-US" sz="1000" dirty="0" smtClean="0">
              <a:latin typeface="Tw Cen MT" panose="020B0602020104020603" pitchFamily="34" charset="0"/>
            </a:endParaRPr>
          </a:p>
          <a:p>
            <a:r>
              <a:rPr lang="en-US" sz="1000" dirty="0">
                <a:latin typeface="Tw Cen MT" panose="020B0602020104020603" pitchFamily="34" charset="0"/>
              </a:rPr>
              <a:t>Until Jun 2018, </a:t>
            </a:r>
            <a:r>
              <a:rPr lang="en-US" sz="1000" dirty="0" smtClean="0">
                <a:latin typeface="Tw Cen MT" panose="020B0602020104020603" pitchFamily="34" charset="0"/>
              </a:rPr>
              <a:t>15 out of 30 PAP2.0 </a:t>
            </a:r>
            <a:r>
              <a:rPr lang="en-US" sz="1000" dirty="0">
                <a:latin typeface="Tw Cen MT" panose="020B0602020104020603" pitchFamily="34" charset="0"/>
              </a:rPr>
              <a:t>have been completed by </a:t>
            </a:r>
            <a:r>
              <a:rPr lang="en-US" sz="1000" dirty="0" smtClean="0">
                <a:latin typeface="Tw Cen MT" panose="020B0602020104020603" pitchFamily="34" charset="0"/>
              </a:rPr>
              <a:t>JKR.</a:t>
            </a:r>
            <a:endParaRPr lang="en-MY"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P3-061</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2" name="Rectangle 11"/>
          <p:cNvSpPr/>
          <p:nvPr/>
        </p:nvSpPr>
        <p:spPr>
          <a:xfrm>
            <a:off x="2897375" y="2593954"/>
            <a:ext cx="3889211" cy="478968"/>
          </a:xfrm>
          <a:prstGeom prst="rect">
            <a:avLst/>
          </a:prstGeom>
          <a:noFill/>
          <a:ln/>
        </p:spPr>
        <p:style>
          <a:lnRef idx="2">
            <a:schemeClr val="dk1"/>
          </a:lnRef>
          <a:fillRef idx="1">
            <a:schemeClr val="lt1"/>
          </a:fillRef>
          <a:effectRef idx="0">
            <a:schemeClr val="dk1"/>
          </a:effectRef>
          <a:fontRef idx="minor">
            <a:schemeClr val="dk1"/>
          </a:fontRef>
        </p:style>
        <p:txBody>
          <a:bodyPr wrap="square" lIns="18000" tIns="36000" rIns="18000" bIns="36000" rtlCol="0" anchor="t" anchorCtr="0">
            <a:spAutoFit/>
          </a:bodyPr>
          <a:lstStyle/>
          <a:p>
            <a:pPr algn="ctr">
              <a:lnSpc>
                <a:spcPct val="88000"/>
              </a:lnSpc>
            </a:pPr>
            <a:r>
              <a:rPr lang="ms-MY" sz="1000" u="sng" dirty="0">
                <a:solidFill>
                  <a:srgbClr val="000000"/>
                </a:solidFill>
                <a:latin typeface="Tw Cen MT" pitchFamily="34" charset="0"/>
              </a:rPr>
              <a:t>Note: </a:t>
            </a:r>
            <a:r>
              <a:rPr lang="ms-MY" sz="1000" u="sng" dirty="0" smtClean="0">
                <a:solidFill>
                  <a:srgbClr val="000000"/>
                </a:solidFill>
                <a:latin typeface="Tw Cen MT" pitchFamily="34" charset="0"/>
              </a:rPr>
              <a:t>2018-2020</a:t>
            </a:r>
            <a:endParaRPr lang="ms-MY" sz="1000" u="sng" dirty="0">
              <a:solidFill>
                <a:srgbClr val="000000"/>
              </a:solidFill>
              <a:latin typeface="Tw Cen MT" pitchFamily="34" charset="0"/>
            </a:endParaRPr>
          </a:p>
          <a:p>
            <a:pPr algn="ctr">
              <a:lnSpc>
                <a:spcPct val="88000"/>
              </a:lnSpc>
            </a:pPr>
            <a:r>
              <a:rPr lang="ms-MY" sz="1000" dirty="0">
                <a:solidFill>
                  <a:srgbClr val="000000"/>
                </a:solidFill>
                <a:latin typeface="Tw Cen MT" pitchFamily="34" charset="0"/>
              </a:rPr>
              <a:t>All new JKR PAP comply to IBS and MC</a:t>
            </a:r>
          </a:p>
          <a:p>
            <a:pPr algn="ctr">
              <a:lnSpc>
                <a:spcPct val="88000"/>
              </a:lnSpc>
            </a:pPr>
            <a:r>
              <a:rPr lang="ms-MY" sz="1000" dirty="0">
                <a:solidFill>
                  <a:srgbClr val="000000"/>
                </a:solidFill>
                <a:latin typeface="Tw Cen MT" pitchFamily="34" charset="0"/>
              </a:rPr>
              <a:t>(Annual target to be determined later</a:t>
            </a:r>
            <a:r>
              <a:rPr lang="ms-MY" sz="1000" dirty="0" smtClean="0">
                <a:solidFill>
                  <a:srgbClr val="000000"/>
                </a:solidFill>
                <a:latin typeface="Tw Cen MT" pitchFamily="34" charset="0"/>
              </a:rPr>
              <a:t>)</a:t>
            </a:r>
            <a:endParaRPr lang="ms-MY" sz="1000" dirty="0">
              <a:solidFill>
                <a:srgbClr val="000000"/>
              </a:solidFill>
              <a:latin typeface="Tw Cen MT" pitchFamily="34" charset="0"/>
            </a:endParaRPr>
          </a:p>
        </p:txBody>
      </p:sp>
    </p:spTree>
    <p:extLst>
      <p:ext uri="{BB962C8B-B14F-4D97-AF65-F5344CB8AC3E}">
        <p14:creationId xmlns:p14="http://schemas.microsoft.com/office/powerpoint/2010/main" val="34639520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2"/>
            <a:ext cx="6857999" cy="5365897"/>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JKR/ 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60089"/>
          <a:ext cx="4965406" cy="1466155"/>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All JKR and CIDB’s IBS components catalogue harmonised and issued by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P3a - Drive scale of IBS adoption via public sector projects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P3-062</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56660">
                  <a:extLst>
                    <a:ext uri="{9D8B030D-6E8A-4147-A177-3AD203B41FA5}">
                      <a16:colId xmlns:a16="http://schemas.microsoft.com/office/drawing/2014/main" val="3372148144"/>
                    </a:ext>
                  </a:extLst>
                </a:gridCol>
                <a:gridCol w="1307805">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70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Harmonization of JKR and CIDB IBS component catalogue completed</a:t>
                      </a:r>
                      <a:endParaRPr lang="en-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Harmonized IBS component catalogue for Industry reference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7" name="TextBox 16"/>
          <p:cNvSpPr txBox="1"/>
          <p:nvPr/>
        </p:nvSpPr>
        <p:spPr>
          <a:xfrm>
            <a:off x="-6535" y="4593271"/>
            <a:ext cx="6788335" cy="4324261"/>
          </a:xfrm>
          <a:prstGeom prst="rect">
            <a:avLst/>
          </a:prstGeom>
          <a:noFill/>
        </p:spPr>
        <p:txBody>
          <a:bodyPr wrap="square" rtlCol="0">
            <a:spAutoFit/>
          </a:bodyPr>
          <a:lstStyle/>
          <a:p>
            <a:r>
              <a:rPr lang="en-US" sz="1000" dirty="0">
                <a:latin typeface="Tw Cen MT" panose="020B0602020104020603" pitchFamily="34" charset="0"/>
              </a:rPr>
              <a:t>This KPI is under the purview of IWG10.</a:t>
            </a:r>
          </a:p>
          <a:p>
            <a:endParaRPr lang="en-US" sz="500" dirty="0" smtClean="0">
              <a:latin typeface="Tw Cen MT" panose="020B0602020104020603" pitchFamily="34" charset="0"/>
            </a:endParaRPr>
          </a:p>
          <a:p>
            <a:pPr algn="just"/>
            <a:r>
              <a:rPr lang="en-US" sz="1000" dirty="0" smtClean="0">
                <a:latin typeface="Tw Cen MT" panose="020B0602020104020603" pitchFamily="34" charset="0"/>
              </a:rPr>
              <a:t>The JKR and CIDB IBS component catalogue on precast concrete components was </a:t>
            </a:r>
            <a:r>
              <a:rPr lang="en-US" sz="1000" dirty="0" err="1" smtClean="0">
                <a:latin typeface="Tw Cen MT" panose="020B0602020104020603" pitchFamily="34" charset="0"/>
              </a:rPr>
              <a:t>harmonised</a:t>
            </a:r>
            <a:r>
              <a:rPr lang="en-US" sz="1000" dirty="0" smtClean="0">
                <a:latin typeface="Tw Cen MT" panose="020B0602020104020603" pitchFamily="34" charset="0"/>
              </a:rPr>
              <a:t> and completed in 2016. </a:t>
            </a:r>
          </a:p>
          <a:p>
            <a:pPr algn="just"/>
            <a:endParaRPr lang="en-US" sz="500" dirty="0" smtClean="0">
              <a:latin typeface="Tw Cen MT" panose="020B0602020104020603" pitchFamily="34" charset="0"/>
            </a:endParaRPr>
          </a:p>
          <a:p>
            <a:pPr algn="just"/>
            <a:r>
              <a:rPr lang="en-US" sz="1000" dirty="0" smtClean="0">
                <a:latin typeface="Tw Cen MT" panose="020B0602020104020603" pitchFamily="34" charset="0"/>
              </a:rPr>
              <a:t>This catalogue was later published as “IBS Component Catalogue For Precast Concrete Building System (Revision 2017)” on 27 September 2017.</a:t>
            </a:r>
            <a:r>
              <a:rPr lang="en-MY" sz="1000" dirty="0" smtClean="0">
                <a:latin typeface="Tw Cen MT" panose="020B0602020104020603" pitchFamily="34" charset="0"/>
              </a:rPr>
              <a:t>  </a:t>
            </a:r>
          </a:p>
          <a:p>
            <a:pPr algn="just"/>
            <a:endParaRPr lang="en-MY" sz="500" dirty="0" smtClean="0">
              <a:latin typeface="Tw Cen MT" panose="020B0602020104020603" pitchFamily="34" charset="0"/>
            </a:endParaRPr>
          </a:p>
          <a:p>
            <a:pPr algn="just"/>
            <a:r>
              <a:rPr lang="en-US" sz="1000" dirty="0" smtClean="0">
                <a:latin typeface="Tw Cen MT" panose="020B0602020104020603" pitchFamily="34" charset="0"/>
              </a:rPr>
              <a:t>The catalogue produced by CIDB will be the basic reference for the design, detailing and manufacturing of IBS components. It aims to provide designers </a:t>
            </a:r>
            <a:r>
              <a:rPr lang="en-US" sz="1000" dirty="0" err="1" smtClean="0">
                <a:latin typeface="Tw Cen MT" pitchFamily="34" charset="0"/>
              </a:rPr>
              <a:t>i.e</a:t>
            </a:r>
            <a:r>
              <a:rPr lang="en-US" sz="1000" dirty="0" smtClean="0">
                <a:latin typeface="Tw Cen MT" pitchFamily="34" charset="0"/>
              </a:rPr>
              <a:t> Architects &amp; Engineers and Quantity Surveyors (QS) key information and references, including the description, sizing and detailing of pre-cast concrete components.</a:t>
            </a:r>
          </a:p>
          <a:p>
            <a:pPr algn="just"/>
            <a:endParaRPr lang="en-US" sz="500" dirty="0" smtClean="0">
              <a:latin typeface="Tw Cen MT" pitchFamily="34" charset="0"/>
            </a:endParaRPr>
          </a:p>
          <a:p>
            <a:pPr algn="just"/>
            <a:r>
              <a:rPr lang="en-US" sz="1000" dirty="0" smtClean="0">
                <a:latin typeface="Tw Cen MT" pitchFamily="34" charset="0"/>
              </a:rPr>
              <a:t>The objectives of producing the catalogue are outlined as follows:</a:t>
            </a:r>
          </a:p>
          <a:p>
            <a:pPr marL="228600" indent="-228600" algn="just">
              <a:buAutoNum type="arabicPeriod"/>
            </a:pPr>
            <a:r>
              <a:rPr lang="en-US" sz="1000" dirty="0" smtClean="0">
                <a:latin typeface="Tw Cen MT" pitchFamily="34" charset="0"/>
              </a:rPr>
              <a:t>To assist the Architects as guide in the preparation of architectural drawings</a:t>
            </a:r>
          </a:p>
          <a:p>
            <a:pPr marL="228600" indent="-228600" algn="just">
              <a:buAutoNum type="arabicPeriod"/>
            </a:pPr>
            <a:r>
              <a:rPr lang="en-US" sz="1000" dirty="0" smtClean="0">
                <a:latin typeface="Tw Cen MT" pitchFamily="34" charset="0"/>
              </a:rPr>
              <a:t>To assist the Engineers in producing the tender drawings during the designing process</a:t>
            </a:r>
          </a:p>
          <a:p>
            <a:pPr marL="228600" indent="-228600" algn="just">
              <a:buAutoNum type="arabicPeriod"/>
            </a:pPr>
            <a:r>
              <a:rPr lang="en-US" sz="1000" dirty="0" smtClean="0">
                <a:latin typeface="Tw Cen MT" pitchFamily="34" charset="0"/>
              </a:rPr>
              <a:t>To assist the QS in providing the tender documents during the procurement process</a:t>
            </a:r>
          </a:p>
          <a:p>
            <a:pPr marL="228600" indent="-228600" algn="just">
              <a:buAutoNum type="arabicPeriod"/>
            </a:pPr>
            <a:r>
              <a:rPr lang="en-US" sz="1000" dirty="0" smtClean="0">
                <a:latin typeface="Tw Cen MT" pitchFamily="34" charset="0"/>
              </a:rPr>
              <a:t>To assist the manufacturers/suppliers in producing shop drawings</a:t>
            </a:r>
          </a:p>
          <a:p>
            <a:pPr algn="just"/>
            <a:endParaRPr lang="en-US" sz="500" dirty="0" smtClean="0">
              <a:latin typeface="Tw Cen MT" pitchFamily="34" charset="0"/>
            </a:endParaRPr>
          </a:p>
          <a:p>
            <a:pPr algn="just"/>
            <a:r>
              <a:rPr lang="en-US" sz="1000" dirty="0" smtClean="0">
                <a:latin typeface="Tw Cen MT" pitchFamily="34" charset="0"/>
              </a:rPr>
              <a:t>The pre-cast concrete components in the catalogue consist of these elements:</a:t>
            </a:r>
          </a:p>
          <a:p>
            <a:pPr marL="228600" indent="-228600" algn="just">
              <a:buAutoNum type="arabicPeriod"/>
            </a:pPr>
            <a:r>
              <a:rPr lang="en-US" sz="1000" dirty="0" smtClean="0">
                <a:latin typeface="Tw Cen MT" pitchFamily="34" charset="0"/>
              </a:rPr>
              <a:t>Structural elements covering the precast concrete beam, column, load-bearing wall panel and floor slab.</a:t>
            </a:r>
          </a:p>
          <a:p>
            <a:pPr marL="228600" indent="-228600" algn="just">
              <a:buAutoNum type="arabicPeriod"/>
            </a:pPr>
            <a:r>
              <a:rPr lang="en-US" sz="1000" dirty="0" smtClean="0">
                <a:latin typeface="Tw Cen MT" pitchFamily="34" charset="0"/>
              </a:rPr>
              <a:t>Non-structural elements covering the precast concrete non load-bearing wall and staircase </a:t>
            </a:r>
          </a:p>
          <a:p>
            <a:pPr marL="228600" indent="-228600" algn="just">
              <a:buAutoNum type="arabicPeriod"/>
            </a:pPr>
            <a:r>
              <a:rPr lang="en-US" sz="1000" dirty="0" smtClean="0">
                <a:latin typeface="Tw Cen MT" pitchFamily="34" charset="0"/>
              </a:rPr>
              <a:t>Connection details covering connections of column to base; pocket foundation; steel base plate; column to column; beam to column; beam to beam; slab to beam; slab to slab; slab to wall and wall to wall.</a:t>
            </a:r>
          </a:p>
          <a:p>
            <a:pPr marL="228600" indent="-228600" algn="just">
              <a:buAutoNum type="arabicPeriod"/>
            </a:pPr>
            <a:r>
              <a:rPr lang="en-US" sz="1000" dirty="0" smtClean="0">
                <a:latin typeface="Tw Cen MT" pitchFamily="34" charset="0"/>
              </a:rPr>
              <a:t>Other design considerations covering structural stability &amp; integrity; floor diaphragm; fire rating; mechanical &amp; electrical services and site management.</a:t>
            </a:r>
          </a:p>
          <a:p>
            <a:pPr algn="just"/>
            <a:endParaRPr lang="en-US" sz="1000" u="sng" dirty="0" smtClean="0">
              <a:latin typeface="Tw Cen MT" panose="020B0602020104020603" pitchFamily="34" charset="0"/>
            </a:endParaRPr>
          </a:p>
          <a:p>
            <a:pPr algn="just"/>
            <a:r>
              <a:rPr lang="en-US" sz="1000" dirty="0" smtClean="0">
                <a:latin typeface="Tw Cen MT" panose="020B0602020104020603" pitchFamily="34" charset="0"/>
              </a:rPr>
              <a:t>The </a:t>
            </a:r>
            <a:r>
              <a:rPr lang="en-US" sz="1000" dirty="0">
                <a:latin typeface="Tw Cen MT" panose="020B0602020104020603" pitchFamily="34" charset="0"/>
              </a:rPr>
              <a:t>IBS Catalogue For Precast Concrete Building System Revision 2017 </a:t>
            </a:r>
            <a:r>
              <a:rPr lang="en-US" sz="1000" dirty="0" smtClean="0">
                <a:latin typeface="Tw Cen MT" panose="020B0602020104020603" pitchFamily="34" charset="0"/>
              </a:rPr>
              <a:t>was </a:t>
            </a:r>
            <a:r>
              <a:rPr lang="en-US" sz="1000" dirty="0">
                <a:latin typeface="Tw Cen MT" panose="020B0602020104020603" pitchFamily="34" charset="0"/>
              </a:rPr>
              <a:t>launched during the MIIE 2018 Official Opening on 28 March 2018</a:t>
            </a:r>
            <a:r>
              <a:rPr lang="en-US" sz="1000" dirty="0" smtClean="0">
                <a:latin typeface="Tw Cen MT" panose="020B0602020104020603" pitchFamily="34" charset="0"/>
              </a:rPr>
              <a:t>.</a:t>
            </a:r>
          </a:p>
          <a:p>
            <a:endParaRPr lang="en-US" sz="1000" dirty="0">
              <a:latin typeface="Tw Cen MT" panose="020B0602020104020603" pitchFamily="34" charset="0"/>
            </a:endParaRPr>
          </a:p>
          <a:p>
            <a:r>
              <a:rPr lang="en-US" sz="1000" dirty="0" smtClean="0">
                <a:latin typeface="Tw Cen MT" panose="020B0602020104020603" pitchFamily="34" charset="0"/>
              </a:rPr>
              <a:t>This KPI is 100% completed.</a:t>
            </a:r>
            <a:endParaRPr lang="en-US" sz="1000" dirty="0">
              <a:latin typeface="Tw Cen MT" panose="020B0602020104020603" pitchFamily="34" charset="0"/>
            </a:endParaRPr>
          </a:p>
        </p:txBody>
      </p:sp>
    </p:spTree>
    <p:extLst>
      <p:ext uri="{BB962C8B-B14F-4D97-AF65-F5344CB8AC3E}">
        <p14:creationId xmlns:p14="http://schemas.microsoft.com/office/powerpoint/2010/main" val="8638695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3990975"/>
            <a:ext cx="6857999" cy="5880190"/>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JKR/ 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60089"/>
          <a:ext cx="4965406" cy="1466155"/>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80% compliance to amended MOF Circular 1 PPK 1/2013 by 2018</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P3a - Drive scale of IBS adoption via public sector projects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183696"/>
            <a:ext cx="6797861" cy="5201424"/>
          </a:xfrm>
          <a:prstGeom prst="rect">
            <a:avLst/>
          </a:prstGeom>
          <a:noFill/>
        </p:spPr>
        <p:txBody>
          <a:bodyPr wrap="square" rtlCol="0">
            <a:spAutoFit/>
          </a:bodyPr>
          <a:lstStyle/>
          <a:p>
            <a:r>
              <a:rPr lang="en-US" sz="1000" dirty="0">
                <a:latin typeface="Tw Cen MT" panose="020B0602020104020603" pitchFamily="34" charset="0"/>
              </a:rPr>
              <a:t>This KPI is under the purview of IWG10.</a:t>
            </a:r>
          </a:p>
          <a:p>
            <a:endParaRPr lang="ms-MY" sz="500" dirty="0" smtClean="0">
              <a:latin typeface="Tw Cen MT" pitchFamily="34" charset="0"/>
            </a:endParaRPr>
          </a:p>
          <a:p>
            <a:r>
              <a:rPr lang="ms-MY" sz="1000" dirty="0" smtClean="0">
                <a:latin typeface="Tw Cen MT" pitchFamily="34" charset="0"/>
              </a:rPr>
              <a:t>In 2008, the Ministry of Finance (MOF) issued a circular Surat Pekeliling Perbendaharaan Bil. 7 2008 (SPP Bil. 7 2008) to inform all Government Agencies to implement IBS in all public building projects worth RM10Mn and above and to achieve 70 IBS score.</a:t>
            </a:r>
          </a:p>
          <a:p>
            <a:pPr algn="just"/>
            <a:endParaRPr lang="ms-MY" sz="500" b="1" dirty="0" smtClean="0">
              <a:latin typeface="Tw Cen MT" pitchFamily="34" charset="0"/>
            </a:endParaRPr>
          </a:p>
          <a:p>
            <a:pPr algn="just"/>
            <a:r>
              <a:rPr lang="ms-MY" sz="1000" b="1" dirty="0" smtClean="0">
                <a:latin typeface="Tw Cen MT" pitchFamily="34" charset="0"/>
              </a:rPr>
              <a:t>IBS adoption for projects RM5mn and above</a:t>
            </a:r>
            <a:endParaRPr lang="en-US" sz="1000" b="1" dirty="0" smtClean="0">
              <a:latin typeface="Tw Cen MT" panose="020B0602020104020603" pitchFamily="34" charset="0"/>
            </a:endParaRPr>
          </a:p>
          <a:p>
            <a:pPr algn="just"/>
            <a:r>
              <a:rPr lang="en-US" sz="1000" dirty="0" smtClean="0">
                <a:latin typeface="Tw Cen MT" panose="020B0602020104020603" pitchFamily="34" charset="0"/>
              </a:rPr>
              <a:t>In 2016, JKR </a:t>
            </a:r>
            <a:r>
              <a:rPr lang="en-US" sz="1000" dirty="0">
                <a:latin typeface="Tw Cen MT" panose="020B0602020104020603" pitchFamily="34" charset="0"/>
              </a:rPr>
              <a:t>agreed in principle to broaden IBS adoption for projects RM5Mn and above.  However MOF was in the opinion that adoption of IBS for public projects between RM5Mn to RM10Mn is encouraged (not mandated</a:t>
            </a:r>
            <a:r>
              <a:rPr lang="en-US" sz="1000" dirty="0" smtClean="0">
                <a:latin typeface="Tw Cen MT" panose="020B0602020104020603" pitchFamily="34" charset="0"/>
              </a:rPr>
              <a:t>).  </a:t>
            </a:r>
          </a:p>
          <a:p>
            <a:pPr algn="just"/>
            <a:endParaRPr lang="en-US" sz="800" dirty="0">
              <a:latin typeface="Tw Cen MT" panose="020B0602020104020603" pitchFamily="34" charset="0"/>
            </a:endParaRPr>
          </a:p>
          <a:p>
            <a:pPr algn="just"/>
            <a:r>
              <a:rPr lang="en-US" sz="1000" b="1" dirty="0" smtClean="0">
                <a:latin typeface="Tw Cen MT" pitchFamily="34" charset="0"/>
              </a:rPr>
              <a:t>Study on non-compliance of IBS adoption in public projects worth RM10 </a:t>
            </a:r>
            <a:r>
              <a:rPr lang="en-US" sz="1000" b="1" dirty="0" err="1" smtClean="0">
                <a:latin typeface="Tw Cen MT" pitchFamily="34" charset="0"/>
              </a:rPr>
              <a:t>Mn</a:t>
            </a:r>
            <a:r>
              <a:rPr lang="en-US" sz="1000" b="1" dirty="0" smtClean="0">
                <a:latin typeface="Tw Cen MT" pitchFamily="34" charset="0"/>
              </a:rPr>
              <a:t> and above </a:t>
            </a:r>
          </a:p>
          <a:p>
            <a:pPr algn="just"/>
            <a:r>
              <a:rPr lang="en-US" sz="1000" dirty="0" smtClean="0">
                <a:latin typeface="Tw Cen MT" panose="020B0602020104020603" pitchFamily="34" charset="0"/>
              </a:rPr>
              <a:t>IWG10 during its meeting dated 9 June 2017 agreed to include the above study as the annual target for 2017. The study was conducted by USAINS Holding </a:t>
            </a:r>
            <a:r>
              <a:rPr lang="en-US" sz="1000" dirty="0" err="1" smtClean="0">
                <a:latin typeface="Tw Cen MT" panose="020B0602020104020603" pitchFamily="34" charset="0"/>
              </a:rPr>
              <a:t>Sdn</a:t>
            </a:r>
            <a:r>
              <a:rPr lang="en-US" sz="1000" dirty="0" smtClean="0">
                <a:latin typeface="Tw Cen MT" panose="020B0602020104020603" pitchFamily="34" charset="0"/>
              </a:rPr>
              <a:t> </a:t>
            </a:r>
            <a:r>
              <a:rPr lang="en-US" sz="1000" dirty="0" err="1" smtClean="0">
                <a:latin typeface="Tw Cen MT" panose="020B0602020104020603" pitchFamily="34" charset="0"/>
              </a:rPr>
              <a:t>Bhd</a:t>
            </a:r>
            <a:r>
              <a:rPr lang="en-US" sz="1000" dirty="0" smtClean="0">
                <a:latin typeface="Tw Cen MT" panose="020B0602020104020603" pitchFamily="34" charset="0"/>
              </a:rPr>
              <a:t> beginning July 2017 and was </a:t>
            </a:r>
            <a:r>
              <a:rPr lang="en-US" sz="1000" dirty="0">
                <a:latin typeface="Tw Cen MT" panose="020B0602020104020603" pitchFamily="34" charset="0"/>
              </a:rPr>
              <a:t>completed </a:t>
            </a:r>
            <a:r>
              <a:rPr lang="en-US" sz="1000" dirty="0" smtClean="0">
                <a:latin typeface="Tw Cen MT" panose="020B0602020104020603" pitchFamily="34" charset="0"/>
              </a:rPr>
              <a:t>on 30 </a:t>
            </a:r>
            <a:r>
              <a:rPr lang="en-US" sz="1000" dirty="0">
                <a:latin typeface="Tw Cen MT" panose="020B0602020104020603" pitchFamily="34" charset="0"/>
              </a:rPr>
              <a:t>October 2017</a:t>
            </a:r>
            <a:r>
              <a:rPr lang="en-US" sz="1000" dirty="0" smtClean="0">
                <a:latin typeface="Tw Cen MT" panose="020B0602020104020603" pitchFamily="34" charset="0"/>
              </a:rPr>
              <a:t>.  The study </a:t>
            </a:r>
            <a:r>
              <a:rPr lang="en-US" sz="1000" dirty="0" err="1" smtClean="0">
                <a:latin typeface="Tw Cen MT" panose="020B0602020104020603" pitchFamily="34" charset="0"/>
              </a:rPr>
              <a:t>utilised</a:t>
            </a:r>
            <a:r>
              <a:rPr lang="en-US" sz="1000" dirty="0" smtClean="0">
                <a:latin typeface="Tw Cen MT" panose="020B0602020104020603" pitchFamily="34" charset="0"/>
              </a:rPr>
              <a:t> data from ICU covering projects executed in 2010-2013, 2015 and 2016.  The objectives of this study are:</a:t>
            </a:r>
          </a:p>
          <a:p>
            <a:pPr marL="228600" indent="-228600" algn="just">
              <a:buAutoNum type="arabicPeriod"/>
            </a:pPr>
            <a:r>
              <a:rPr lang="en-US" sz="1000" dirty="0" smtClean="0">
                <a:latin typeface="Tw Cen MT" panose="020B0602020104020603" pitchFamily="34" charset="0"/>
              </a:rPr>
              <a:t>To identify compliance and non-compliance of IBS adoption in the procurement of public sector building projects</a:t>
            </a:r>
          </a:p>
          <a:p>
            <a:pPr marL="228600" indent="-228600" algn="just">
              <a:buAutoNum type="arabicPeriod"/>
            </a:pPr>
            <a:r>
              <a:rPr lang="en-US" sz="1000" dirty="0" smtClean="0">
                <a:latin typeface="Tw Cen MT" panose="020B0602020104020603" pitchFamily="34" charset="0"/>
              </a:rPr>
              <a:t>To determine the causing factor towards a non-compliance of IBS adoption in public projects worth RM10Mn and above</a:t>
            </a:r>
          </a:p>
          <a:p>
            <a:pPr marL="228600" indent="-228600" algn="just">
              <a:buAutoNum type="arabicPeriod"/>
            </a:pPr>
            <a:r>
              <a:rPr lang="en-US" sz="1000" dirty="0" smtClean="0">
                <a:latin typeface="Tw Cen MT" panose="020B0602020104020603" pitchFamily="34" charset="0"/>
              </a:rPr>
              <a:t>To recommend viable improvements that can be made to ensure a full compliance of IBS adoption in all projects worth RM10Mn and above</a:t>
            </a:r>
          </a:p>
          <a:p>
            <a:pPr algn="just"/>
            <a:endParaRPr lang="en-US" sz="500" dirty="0" smtClean="0">
              <a:latin typeface="Tw Cen MT" panose="020B0602020104020603" pitchFamily="34" charset="0"/>
            </a:endParaRPr>
          </a:p>
          <a:p>
            <a:pPr marL="228600" indent="-228600" algn="just"/>
            <a:r>
              <a:rPr lang="en-US" sz="1000" dirty="0" smtClean="0">
                <a:latin typeface="Tw Cen MT" panose="020B0602020104020603" pitchFamily="34" charset="0"/>
              </a:rPr>
              <a:t>The study found that the factors causing non compliance are as follows:</a:t>
            </a:r>
          </a:p>
          <a:p>
            <a:pPr marL="228600" indent="-228600" algn="just">
              <a:buAutoNum type="arabicPeriod"/>
            </a:pPr>
            <a:r>
              <a:rPr lang="en-US" sz="1000" dirty="0" smtClean="0">
                <a:latin typeface="Tw Cen MT" panose="020B0602020104020603" pitchFamily="34" charset="0"/>
              </a:rPr>
              <a:t>The contractors of PDP/PFI procured projects make their own discretion to decide whether to use IBS in their projects</a:t>
            </a:r>
          </a:p>
          <a:p>
            <a:pPr marL="228600" indent="-228600" algn="just">
              <a:buAutoNum type="arabicPeriod"/>
            </a:pPr>
            <a:r>
              <a:rPr lang="en-US" sz="1000" dirty="0" smtClean="0">
                <a:latin typeface="Tw Cen MT" panose="020B0602020104020603" pitchFamily="34" charset="0"/>
              </a:rPr>
              <a:t>Cost overrun may trigger budget constraints</a:t>
            </a:r>
          </a:p>
          <a:p>
            <a:pPr marL="228600" indent="-228600" algn="just">
              <a:buAutoNum type="arabicPeriod"/>
            </a:pPr>
            <a:r>
              <a:rPr lang="en-US" sz="1000" dirty="0" smtClean="0">
                <a:latin typeface="Tw Cen MT" panose="020B0602020104020603" pitchFamily="34" charset="0"/>
              </a:rPr>
              <a:t>Achievement of mandatory IBS score in design stage may not be achievable during construction</a:t>
            </a:r>
          </a:p>
          <a:p>
            <a:pPr marL="228600" indent="-228600" algn="just">
              <a:buAutoNum type="arabicPeriod"/>
            </a:pPr>
            <a:r>
              <a:rPr lang="en-US" sz="1000" dirty="0" smtClean="0">
                <a:latin typeface="Tw Cen MT" panose="020B0602020104020603" pitchFamily="34" charset="0"/>
              </a:rPr>
              <a:t>Insufficient expertise in designing and constructing IBS</a:t>
            </a:r>
          </a:p>
          <a:p>
            <a:pPr marL="228600" indent="-228600" algn="just">
              <a:buAutoNum type="arabicPeriod"/>
            </a:pPr>
            <a:r>
              <a:rPr lang="en-US" sz="1000" dirty="0" smtClean="0">
                <a:latin typeface="Tw Cen MT" panose="020B0602020104020603" pitchFamily="34" charset="0"/>
              </a:rPr>
              <a:t>Conventional design developed by consultants do not comply with available IBS components</a:t>
            </a:r>
          </a:p>
          <a:p>
            <a:pPr marL="228600" indent="-228600" algn="just">
              <a:buAutoNum type="arabicPeriod"/>
            </a:pPr>
            <a:r>
              <a:rPr lang="en-US" sz="1000" dirty="0" smtClean="0">
                <a:latin typeface="Tw Cen MT" panose="020B0602020104020603" pitchFamily="34" charset="0"/>
              </a:rPr>
              <a:t>Projects were situated in remote areas where IBS components are not accessible for transportation</a:t>
            </a:r>
          </a:p>
          <a:p>
            <a:pPr marL="228600" indent="-228600" algn="just">
              <a:buAutoNum type="arabicPeriod"/>
            </a:pPr>
            <a:r>
              <a:rPr lang="en-US" sz="1000" dirty="0" smtClean="0">
                <a:latin typeface="Tw Cen MT" panose="020B0602020104020603" pitchFamily="34" charset="0"/>
              </a:rPr>
              <a:t>Insufficient financial capacity of contractors due to high deposits required</a:t>
            </a:r>
          </a:p>
          <a:p>
            <a:pPr marL="228600" indent="-228600" algn="just">
              <a:buAutoNum type="arabicPeriod"/>
            </a:pPr>
            <a:endParaRPr lang="en-US" sz="900" dirty="0" smtClean="0">
              <a:latin typeface="Tw Cen MT" panose="020B0602020104020603" pitchFamily="34" charset="0"/>
            </a:endParaRPr>
          </a:p>
          <a:p>
            <a:pPr algn="just"/>
            <a:r>
              <a:rPr lang="en-US" sz="1000" dirty="0" smtClean="0">
                <a:latin typeface="Tw Cen MT" panose="020B0602020104020603" pitchFamily="34" charset="0"/>
              </a:rPr>
              <a:t>Annual targets for 2018 – 2020 will be determined after MOF circular is issued to achieve the over-arching initiative of P3 i.e. accelerate the adoption of IBS, </a:t>
            </a:r>
            <a:r>
              <a:rPr lang="en-US" sz="1000" dirty="0" err="1" smtClean="0">
                <a:latin typeface="Tw Cen MT" panose="020B0602020104020603" pitchFamily="34" charset="0"/>
              </a:rPr>
              <a:t>mechanisation</a:t>
            </a:r>
            <a:r>
              <a:rPr lang="en-US" sz="1000" dirty="0" smtClean="0">
                <a:latin typeface="Tw Cen MT" panose="020B0602020104020603" pitchFamily="34" charset="0"/>
              </a:rPr>
              <a:t> and modern practices across project life-cycle.</a:t>
            </a:r>
            <a:r>
              <a:rPr lang="ms-MY" sz="1000" b="1" dirty="0" smtClean="0">
                <a:latin typeface="Tw Cen MT" panose="020B0602020104020603" pitchFamily="34" charset="0"/>
              </a:rPr>
              <a:t> </a:t>
            </a:r>
          </a:p>
          <a:p>
            <a:pPr algn="just"/>
            <a:endParaRPr lang="ms-MY" sz="1000" b="1" dirty="0" smtClean="0">
              <a:latin typeface="Tw Cen MT" panose="020B0602020104020603" pitchFamily="34" charset="0"/>
            </a:endParaRPr>
          </a:p>
          <a:p>
            <a:pPr algn="just"/>
            <a:r>
              <a:rPr lang="en-US" sz="1000" dirty="0" smtClean="0">
                <a:latin typeface="Tw Cen MT" panose="020B0602020104020603" pitchFamily="34" charset="0"/>
              </a:rPr>
              <a:t>A Technical Committee was formed to discuss on the requirement to broaden IBS adoption for Government Projects. The first meeting was held on 20 April 2018.  </a:t>
            </a:r>
            <a:r>
              <a:rPr lang="en-US" sz="1000" dirty="0" err="1" smtClean="0">
                <a:latin typeface="Tw Cen MT" panose="020B0602020104020603" pitchFamily="34" charset="0"/>
              </a:rPr>
              <a:t>MoF</a:t>
            </a:r>
            <a:r>
              <a:rPr lang="en-US" sz="1000" dirty="0" smtClean="0">
                <a:latin typeface="Tw Cen MT" panose="020B0602020104020603" pitchFamily="34" charset="0"/>
              </a:rPr>
              <a:t> has issued a letter to ICUJPM with the instruction not to review the value for IBS implementation in Government project from RM10 Million to RM5 Million. </a:t>
            </a:r>
          </a:p>
          <a:p>
            <a:endParaRPr lang="en-US" sz="1000" dirty="0" smtClean="0">
              <a:latin typeface="Tw Cen MT" panose="020B0602020104020603" pitchFamily="34" charset="0"/>
            </a:endParaRPr>
          </a:p>
          <a:p>
            <a:r>
              <a:rPr lang="en-US" sz="1000" dirty="0" smtClean="0">
                <a:latin typeface="Tw Cen MT" panose="020B0602020104020603" pitchFamily="34" charset="0"/>
              </a:rPr>
              <a:t>CITP IWG10 </a:t>
            </a:r>
            <a:r>
              <a:rPr lang="en-US" sz="1000" dirty="0" err="1" smtClean="0">
                <a:latin typeface="Tw Cen MT" panose="020B0602020104020603" pitchFamily="34" charset="0"/>
              </a:rPr>
              <a:t>Bil</a:t>
            </a:r>
            <a:r>
              <a:rPr lang="en-US" sz="1000" dirty="0" smtClean="0">
                <a:latin typeface="Tw Cen MT" panose="020B0602020104020603" pitchFamily="34" charset="0"/>
              </a:rPr>
              <a:t>. 5 dated on 8 June 2018 agreed to drop this KPI.</a:t>
            </a:r>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P3-063</a:t>
            </a:r>
            <a:endParaRPr lang="ms-MY" sz="2800" dirty="0">
              <a:solidFill>
                <a:schemeClr val="bg1"/>
              </a:solidFill>
            </a:endParaRPr>
          </a:p>
        </p:txBody>
      </p:sp>
      <p:sp>
        <p:nvSpPr>
          <p:cNvPr id="15" name="TextBox 14"/>
          <p:cNvSpPr txBox="1"/>
          <p:nvPr/>
        </p:nvSpPr>
        <p:spPr>
          <a:xfrm>
            <a:off x="0" y="3962702"/>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7" name="Rectangle 16"/>
          <p:cNvSpPr/>
          <p:nvPr/>
        </p:nvSpPr>
        <p:spPr>
          <a:xfrm>
            <a:off x="2960061" y="2564759"/>
            <a:ext cx="3826525" cy="343547"/>
          </a:xfrm>
          <a:prstGeom prst="rect">
            <a:avLst/>
          </a:prstGeom>
          <a:noFill/>
          <a:ln/>
        </p:spPr>
        <p:style>
          <a:lnRef idx="2">
            <a:schemeClr val="dk1"/>
          </a:lnRef>
          <a:fillRef idx="1">
            <a:schemeClr val="lt1"/>
          </a:fillRef>
          <a:effectRef idx="0">
            <a:schemeClr val="dk1"/>
          </a:effectRef>
          <a:fontRef idx="minor">
            <a:schemeClr val="dk1"/>
          </a:fontRef>
        </p:style>
        <p:txBody>
          <a:bodyPr wrap="square" lIns="18000" tIns="36000" rIns="18000" bIns="36000" rtlCol="0" anchor="t" anchorCtr="0">
            <a:spAutoFit/>
          </a:bodyPr>
          <a:lstStyle/>
          <a:p>
            <a:pPr algn="ctr">
              <a:lnSpc>
                <a:spcPct val="88000"/>
              </a:lnSpc>
            </a:pPr>
            <a:r>
              <a:rPr lang="en-MY" sz="1000" u="sng" dirty="0">
                <a:solidFill>
                  <a:srgbClr val="000000"/>
                </a:solidFill>
                <a:latin typeface="Tw Cen MT" pitchFamily="34" charset="0"/>
              </a:rPr>
              <a:t>Note 2018-2020</a:t>
            </a:r>
          </a:p>
          <a:p>
            <a:pPr algn="ctr">
              <a:lnSpc>
                <a:spcPct val="88000"/>
              </a:lnSpc>
            </a:pPr>
            <a:r>
              <a:rPr lang="en-MY" sz="1000" dirty="0">
                <a:solidFill>
                  <a:srgbClr val="000000"/>
                </a:solidFill>
                <a:latin typeface="Tw Cen MT" pitchFamily="34" charset="0"/>
              </a:rPr>
              <a:t>Target to be determined after MOF Circular </a:t>
            </a:r>
            <a:r>
              <a:rPr lang="en-MY" sz="1000" dirty="0" smtClean="0">
                <a:solidFill>
                  <a:srgbClr val="000000"/>
                </a:solidFill>
                <a:latin typeface="Tw Cen MT" pitchFamily="34" charset="0"/>
              </a:rPr>
              <a:t>issued</a:t>
            </a:r>
          </a:p>
        </p:txBody>
      </p:sp>
      <p:graphicFrame>
        <p:nvGraphicFramePr>
          <p:cNvPr id="18" name="Table 17"/>
          <p:cNvGraphicFramePr>
            <a:graphicFrameLocks noGrp="1"/>
          </p:cNvGraphicFramePr>
          <p:nvPr>
            <p:extLst/>
          </p:nvPr>
        </p:nvGraphicFramePr>
        <p:xfrm>
          <a:off x="2" y="2063918"/>
          <a:ext cx="6858000" cy="1876644"/>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03497">
                  <a:extLst>
                    <a:ext uri="{9D8B030D-6E8A-4147-A177-3AD203B41FA5}">
                      <a16:colId xmlns:a16="http://schemas.microsoft.com/office/drawing/2014/main" val="3372148144"/>
                    </a:ext>
                  </a:extLst>
                </a:gridCol>
                <a:gridCol w="1360968">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215706">
                <a:tc rowSpan="2">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rowSpan="2">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lnR w="12700" cap="flat" cmpd="sng" algn="ctr">
                      <a:solidFill>
                        <a:schemeClr val="bg1"/>
                      </a:solidFill>
                      <a:prstDash val="solid"/>
                      <a:round/>
                      <a:headEnd type="none" w="med" len="med"/>
                      <a:tailEnd type="none" w="med" len="med"/>
                    </a:ln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lnB w="12700" cap="flat" cmpd="sng" algn="ctr">
                      <a:solidFill>
                        <a:schemeClr val="bg1"/>
                      </a:solidFill>
                      <a:prstDash val="solid"/>
                      <a:round/>
                      <a:headEnd type="none" w="med" len="med"/>
                      <a:tailEnd type="none" w="med" len="med"/>
                    </a:lnB>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lnB w="12700" cap="flat" cmpd="sng" algn="ctr">
                      <a:solidFill>
                        <a:schemeClr val="bg1"/>
                      </a:solidFill>
                      <a:prstDash val="solid"/>
                      <a:round/>
                      <a:headEnd type="none" w="med" len="med"/>
                      <a:tailEnd type="none" w="med" len="med"/>
                    </a:lnB>
                    <a:solidFill>
                      <a:schemeClr val="bg2">
                        <a:lumMod val="50000"/>
                        <a:alpha val="60000"/>
                      </a:schemeClr>
                    </a:solidFill>
                  </a:tcPr>
                </a:tc>
                <a:extLst>
                  <a:ext uri="{0D108BD9-81ED-4DB2-BD59-A6C34878D82A}">
                    <a16:rowId xmlns:a16="http://schemas.microsoft.com/office/drawing/2014/main" val="2306563032"/>
                  </a:ext>
                </a:extLst>
              </a:tr>
              <a:tr h="215706">
                <a:tc vMerge="1">
                  <a:txBody>
                    <a:bodyPr/>
                    <a:lstStyle/>
                    <a:p>
                      <a:endParaRPr lang="en-MY"/>
                    </a:p>
                  </a:txBody>
                  <a:tcPr/>
                </a:tc>
                <a:tc vMerge="1">
                  <a:txBody>
                    <a:bodyPr/>
                    <a:lstStyle/>
                    <a:p>
                      <a:endParaRPr lang="en-MY"/>
                    </a:p>
                  </a:txBody>
                  <a:tcPr/>
                </a:tc>
                <a:tc gridSpan="3">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ms-MY" sz="900" b="1" kern="1200" baseline="0" dirty="0" smtClean="0">
                          <a:solidFill>
                            <a:schemeClr val="bg1"/>
                          </a:solidFill>
                          <a:latin typeface="Tw Cen MT" panose="020B0602020104020603" pitchFamily="34" charset="0"/>
                          <a:ea typeface="+mn-ea"/>
                          <a:cs typeface="+mn-cs"/>
                        </a:rPr>
                        <a:t>Weightage : 50%</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smtClean="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smtClean="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extLst>
                  <a:ext uri="{0D108BD9-81ED-4DB2-BD59-A6C34878D82A}">
                    <a16:rowId xmlns:a16="http://schemas.microsoft.com/office/drawing/2014/main" val="10001"/>
                  </a:ext>
                </a:extLst>
              </a:tr>
              <a:tr h="1419444">
                <a:tc>
                  <a:txBody>
                    <a:bodyPr/>
                    <a:lstStyle/>
                    <a:p>
                      <a:pPr>
                        <a:lnSpc>
                          <a:spcPct val="100000"/>
                        </a:lnSpc>
                      </a:pPr>
                      <a:r>
                        <a:rPr lang="ms-MY" sz="900" dirty="0" smtClean="0">
                          <a:solidFill>
                            <a:srgbClr val="000000"/>
                          </a:solidFill>
                          <a:latin typeface="Tw Cen MT" pitchFamily="34" charset="0"/>
                        </a:rPr>
                        <a:t>JKR agreement to broaden IBS adoption for projects RM5mn and above secured.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defTabSz="914298" fontAlgn="auto">
                        <a:lnSpc>
                          <a:spcPct val="100000"/>
                        </a:lnSpc>
                        <a:defRPr/>
                      </a:pPr>
                      <a:r>
                        <a:rPr lang="en-US" sz="900" dirty="0" smtClean="0">
                          <a:solidFill>
                            <a:srgbClr val="000000"/>
                          </a:solidFill>
                          <a:latin typeface="Tw Cen MT" pitchFamily="34" charset="0"/>
                        </a:rPr>
                        <a:t>Study on non-compliance of IBS adoption in public projects worth RM10 </a:t>
                      </a:r>
                      <a:r>
                        <a:rPr lang="en-US" sz="900" dirty="0" err="1" smtClean="0">
                          <a:solidFill>
                            <a:srgbClr val="000000"/>
                          </a:solidFill>
                          <a:latin typeface="Tw Cen MT" pitchFamily="34" charset="0"/>
                        </a:rPr>
                        <a:t>Mn</a:t>
                      </a:r>
                      <a:r>
                        <a:rPr lang="en-US" sz="900" dirty="0" smtClean="0">
                          <a:solidFill>
                            <a:srgbClr val="000000"/>
                          </a:solidFill>
                          <a:latin typeface="Tw Cen MT" pitchFamily="34" charset="0"/>
                        </a:rPr>
                        <a:t> and above</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2817710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KPKT/ 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60089"/>
          <a:ext cx="4965406" cy="1456944"/>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100% new Development Order in Greater </a:t>
                      </a:r>
                      <a:r>
                        <a:rPr lang="en-MY" sz="1000" b="0" kern="1200" dirty="0" err="1" smtClean="0">
                          <a:solidFill>
                            <a:schemeClr val="tx1"/>
                          </a:solidFill>
                          <a:latin typeface="Tw Cen MT" panose="020B0602020104020603" pitchFamily="34" charset="0"/>
                          <a:ea typeface="+mn-ea"/>
                          <a:cs typeface="+mn-cs"/>
                        </a:rPr>
                        <a:t>Klang</a:t>
                      </a:r>
                      <a:r>
                        <a:rPr lang="en-MY" sz="1000" b="0" kern="1200" dirty="0" smtClean="0">
                          <a:solidFill>
                            <a:schemeClr val="tx1"/>
                          </a:solidFill>
                          <a:latin typeface="Tw Cen MT" panose="020B0602020104020603" pitchFamily="34" charset="0"/>
                          <a:ea typeface="+mn-ea"/>
                          <a:cs typeface="+mn-cs"/>
                        </a:rPr>
                        <a:t> Valley for projects RM50 </a:t>
                      </a:r>
                      <a:r>
                        <a:rPr lang="en-MY" sz="1000" b="0" kern="1200" dirty="0" err="1" smtClean="0">
                          <a:solidFill>
                            <a:schemeClr val="tx1"/>
                          </a:solidFill>
                          <a:latin typeface="Tw Cen MT" panose="020B0602020104020603" pitchFamily="34" charset="0"/>
                          <a:ea typeface="+mn-ea"/>
                          <a:cs typeface="+mn-cs"/>
                        </a:rPr>
                        <a:t>Mn</a:t>
                      </a:r>
                      <a:r>
                        <a:rPr lang="en-MY" sz="1000" b="0" kern="1200" dirty="0" smtClean="0">
                          <a:solidFill>
                            <a:schemeClr val="tx1"/>
                          </a:solidFill>
                          <a:latin typeface="Tw Cen MT" panose="020B0602020104020603" pitchFamily="34" charset="0"/>
                          <a:ea typeface="+mn-ea"/>
                          <a:cs typeface="+mn-cs"/>
                        </a:rPr>
                        <a:t> and above achieved minimum 50 IBS Score by 2018</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P3b - Drive scale of IBS adoption via private sector projects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P3-064</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56660">
                  <a:extLst>
                    <a:ext uri="{9D8B030D-6E8A-4147-A177-3AD203B41FA5}">
                      <a16:colId xmlns:a16="http://schemas.microsoft.com/office/drawing/2014/main" val="3372148144"/>
                    </a:ext>
                  </a:extLst>
                </a:gridCol>
                <a:gridCol w="1307805">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r>
                        <a:rPr lang="ms-MY" sz="900" dirty="0" smtClean="0">
                          <a:solidFill>
                            <a:srgbClr val="000000"/>
                          </a:solidFill>
                          <a:latin typeface="Tw Cen MT" pitchFamily="34" charset="0"/>
                        </a:rPr>
                        <a:t>Criteria to mandate IBS in Private Sector established and approved by MNKT</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IBS criteria for new private sector projects announced  by KPKT</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PBTs in Greater Klang Valley agreement to adopt IBS criteria as a prerequisite for issuance of DO secured and implemented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KPKT Report on IBS adoption for private sector project published. </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Corrective action for non- compliance of IBS adoption proposed and implemented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KPKT Report on IBS adoption for private sector project published. </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Corrective action for non- compliance of IBS adoption proposed and implemented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7" name="TextBox 16"/>
          <p:cNvSpPr txBox="1"/>
          <p:nvPr/>
        </p:nvSpPr>
        <p:spPr>
          <a:xfrm>
            <a:off x="-6536" y="4582051"/>
            <a:ext cx="6816911" cy="5016758"/>
          </a:xfrm>
          <a:prstGeom prst="rect">
            <a:avLst/>
          </a:prstGeom>
          <a:noFill/>
        </p:spPr>
        <p:txBody>
          <a:bodyPr wrap="square" rtlCol="0">
            <a:spAutoFit/>
          </a:bodyPr>
          <a:lstStyle/>
          <a:p>
            <a:r>
              <a:rPr lang="en-US" sz="1000" dirty="0">
                <a:latin typeface="Tw Cen MT" panose="020B0602020104020603" pitchFamily="34" charset="0"/>
              </a:rPr>
              <a:t>This KPI is under the purview of IWG10.</a:t>
            </a:r>
          </a:p>
          <a:p>
            <a:pPr>
              <a:lnSpc>
                <a:spcPct val="100000"/>
              </a:lnSpc>
            </a:pPr>
            <a:endParaRPr lang="ms-MY" sz="1000" b="1" dirty="0" smtClean="0">
              <a:latin typeface="Tw Cen MT" pitchFamily="34" charset="0"/>
            </a:endParaRPr>
          </a:p>
          <a:p>
            <a:pPr>
              <a:lnSpc>
                <a:spcPct val="100000"/>
              </a:lnSpc>
            </a:pPr>
            <a:r>
              <a:rPr lang="ms-MY" sz="1000" b="1" dirty="0" smtClean="0">
                <a:latin typeface="Tw Cen MT" pitchFamily="34" charset="0"/>
              </a:rPr>
              <a:t>Criteria to mandate IBS in Private Sector</a:t>
            </a:r>
            <a:endParaRPr lang="ms-MY" sz="1000" b="1" strike="sngStrike" dirty="0" smtClean="0">
              <a:latin typeface="Tw Cen MT" pitchFamily="34" charset="0"/>
            </a:endParaRPr>
          </a:p>
          <a:p>
            <a:pPr algn="just"/>
            <a:r>
              <a:rPr lang="en-MY" sz="1000" dirty="0" smtClean="0">
                <a:latin typeface="Tw Cen MT" panose="020B0602020104020603" pitchFamily="34" charset="0"/>
              </a:rPr>
              <a:t>A guideline to mandate IBS adoption in Private Sector for Projects worth RM50Mn and above to achieve a minimum 50 IBS Score was established and submitted to Ministry of Works in 2016.   KPKT was to table the guideline to the MNKT for approval. </a:t>
            </a:r>
            <a:r>
              <a:rPr lang="en-US" sz="1000" dirty="0" smtClean="0">
                <a:latin typeface="Tw Cen MT" panose="020B0602020104020603" pitchFamily="34" charset="0"/>
              </a:rPr>
              <a:t>MNKT </a:t>
            </a:r>
            <a:r>
              <a:rPr lang="en-US" sz="1000" dirty="0">
                <a:latin typeface="Tw Cen MT" panose="020B0602020104020603" pitchFamily="34" charset="0"/>
              </a:rPr>
              <a:t>Meeting held on 10 July 2017 approved the policy to mandate </a:t>
            </a:r>
            <a:r>
              <a:rPr lang="en-MY" sz="1000" dirty="0">
                <a:latin typeface="Tw Cen MT" panose="020B0602020104020603" pitchFamily="34" charset="0"/>
              </a:rPr>
              <a:t>IBS adoption in Private Sector for Projects worth RM50Mn and above to achieve a minimum 50 IBS Score </a:t>
            </a:r>
            <a:r>
              <a:rPr lang="en-US" sz="1000" dirty="0">
                <a:latin typeface="Tw Cen MT" panose="020B0602020104020603" pitchFamily="34" charset="0"/>
              </a:rPr>
              <a:t>to be adopted via Development Order (DO) or Building Plan approval by PBTs.  The policy was also agreed by the </a:t>
            </a:r>
            <a:r>
              <a:rPr lang="en-US" sz="1000" dirty="0" err="1">
                <a:latin typeface="Tw Cen MT" panose="020B0602020104020603" pitchFamily="34" charset="0"/>
              </a:rPr>
              <a:t>Mesyuarat</a:t>
            </a:r>
            <a:r>
              <a:rPr lang="en-US" sz="1000" dirty="0">
                <a:latin typeface="Tw Cen MT" panose="020B0602020104020603" pitchFamily="34" charset="0"/>
              </a:rPr>
              <a:t> </a:t>
            </a:r>
            <a:r>
              <a:rPr lang="en-US" sz="1000" dirty="0" err="1">
                <a:latin typeface="Tw Cen MT" panose="020B0602020104020603" pitchFamily="34" charset="0"/>
              </a:rPr>
              <a:t>Menteri-Menteri</a:t>
            </a:r>
            <a:r>
              <a:rPr lang="en-US" sz="1000" dirty="0">
                <a:latin typeface="Tw Cen MT" panose="020B0602020104020603" pitchFamily="34" charset="0"/>
              </a:rPr>
              <a:t> </a:t>
            </a:r>
            <a:r>
              <a:rPr lang="en-US" sz="1000" dirty="0" err="1">
                <a:latin typeface="Tw Cen MT" panose="020B0602020104020603" pitchFamily="34" charset="0"/>
              </a:rPr>
              <a:t>Besar</a:t>
            </a:r>
            <a:r>
              <a:rPr lang="en-US" sz="1000" dirty="0">
                <a:latin typeface="Tw Cen MT" panose="020B0602020104020603" pitchFamily="34" charset="0"/>
              </a:rPr>
              <a:t> &amp; </a:t>
            </a:r>
            <a:r>
              <a:rPr lang="en-US" sz="1000" dirty="0" err="1">
                <a:latin typeface="Tw Cen MT" panose="020B0602020104020603" pitchFamily="34" charset="0"/>
              </a:rPr>
              <a:t>Ketua</a:t>
            </a:r>
            <a:r>
              <a:rPr lang="en-US" sz="1000" dirty="0">
                <a:latin typeface="Tw Cen MT" panose="020B0602020104020603" pitchFamily="34" charset="0"/>
              </a:rPr>
              <a:t> </a:t>
            </a:r>
            <a:r>
              <a:rPr lang="en-US" sz="1000" dirty="0" err="1">
                <a:latin typeface="Tw Cen MT" panose="020B0602020104020603" pitchFamily="34" charset="0"/>
              </a:rPr>
              <a:t>Menteri</a:t>
            </a:r>
            <a:r>
              <a:rPr lang="en-US" sz="1000" dirty="0">
                <a:latin typeface="Tw Cen MT" panose="020B0602020104020603" pitchFamily="34" charset="0"/>
              </a:rPr>
              <a:t> held on 10 October 2017</a:t>
            </a:r>
            <a:r>
              <a:rPr lang="en-US" sz="1000" dirty="0" smtClean="0">
                <a:latin typeface="Tw Cen MT" panose="020B0602020104020603" pitchFamily="34" charset="0"/>
              </a:rPr>
              <a:t>.</a:t>
            </a:r>
          </a:p>
          <a:p>
            <a:pPr algn="just"/>
            <a:endParaRPr lang="en-US" sz="1000" dirty="0">
              <a:latin typeface="Tw Cen MT" panose="020B0602020104020603" pitchFamily="34" charset="0"/>
            </a:endParaRPr>
          </a:p>
          <a:p>
            <a:pPr algn="just"/>
            <a:r>
              <a:rPr lang="en-US" sz="1000" dirty="0">
                <a:latin typeface="Tw Cen MT" panose="020B0602020104020603" pitchFamily="34" charset="0"/>
              </a:rPr>
              <a:t>In order for the policy to be implemented by the PBTs, it has to be passed in a state EXCO meeting chaired by the </a:t>
            </a:r>
            <a:r>
              <a:rPr lang="en-US" sz="1000" dirty="0" err="1">
                <a:latin typeface="Tw Cen MT" panose="020B0602020104020603" pitchFamily="34" charset="0"/>
              </a:rPr>
              <a:t>Menteri</a:t>
            </a:r>
            <a:r>
              <a:rPr lang="en-US" sz="1000" dirty="0">
                <a:latin typeface="Tw Cen MT" panose="020B0602020104020603" pitchFamily="34" charset="0"/>
              </a:rPr>
              <a:t> </a:t>
            </a:r>
            <a:r>
              <a:rPr lang="en-US" sz="1000" dirty="0" err="1">
                <a:latin typeface="Tw Cen MT" panose="020B0602020104020603" pitchFamily="34" charset="0"/>
              </a:rPr>
              <a:t>Besar</a:t>
            </a:r>
            <a:r>
              <a:rPr lang="en-US" sz="1000" dirty="0">
                <a:latin typeface="Tw Cen MT" panose="020B0602020104020603" pitchFamily="34" charset="0"/>
              </a:rPr>
              <a:t>. CIDB is currently putting up road shows to enlighten the PBTs on the implementation and execution of the above policy through engagements with the State Secretary.  The road shows were executed to all states except Terengganu and </a:t>
            </a:r>
            <a:r>
              <a:rPr lang="en-US" sz="1000" dirty="0" err="1">
                <a:latin typeface="Tw Cen MT" panose="020B0602020104020603" pitchFamily="34" charset="0"/>
              </a:rPr>
              <a:t>Pulau</a:t>
            </a:r>
            <a:r>
              <a:rPr lang="en-US" sz="1000" dirty="0">
                <a:latin typeface="Tw Cen MT" panose="020B0602020104020603" pitchFamily="34" charset="0"/>
              </a:rPr>
              <a:t> </a:t>
            </a:r>
            <a:r>
              <a:rPr lang="en-US" sz="1000" dirty="0" smtClean="0">
                <a:latin typeface="Tw Cen MT" panose="020B0602020104020603" pitchFamily="34" charset="0"/>
              </a:rPr>
              <a:t>Pinang. </a:t>
            </a:r>
            <a:r>
              <a:rPr lang="en-US" sz="1000" dirty="0">
                <a:latin typeface="Tw Cen MT" panose="020B0602020104020603" pitchFamily="34" charset="0"/>
              </a:rPr>
              <a:t>KPKT will issue a circular to all PBTs to enforce the IBS policy approved by MNKT. </a:t>
            </a:r>
            <a:endParaRPr lang="en-US" sz="1000" dirty="0" smtClean="0">
              <a:latin typeface="Tw Cen MT" panose="020B0602020104020603" pitchFamily="34" charset="0"/>
            </a:endParaRPr>
          </a:p>
          <a:p>
            <a:pPr algn="just"/>
            <a:endParaRPr lang="en-US" sz="1000" dirty="0">
              <a:latin typeface="Tw Cen MT" panose="020B0602020104020603" pitchFamily="34" charset="0"/>
            </a:endParaRPr>
          </a:p>
          <a:p>
            <a:pPr algn="just"/>
            <a:r>
              <a:rPr lang="en-US" sz="1000" dirty="0" smtClean="0">
                <a:latin typeface="Tw Cen MT" panose="020B0602020104020603" pitchFamily="34" charset="0"/>
              </a:rPr>
              <a:t>CIDB had discussed with KPKT on 20 April 2018 to review the KPI for IBS implementation mechanism as well as draft the IBS state circular for PBT. This revised KPI was presented in IWG10 Meeting </a:t>
            </a:r>
            <a:r>
              <a:rPr lang="en-US" sz="1000" dirty="0" err="1" smtClean="0">
                <a:latin typeface="Tw Cen MT" panose="020B0602020104020603" pitchFamily="34" charset="0"/>
              </a:rPr>
              <a:t>Bil</a:t>
            </a:r>
            <a:r>
              <a:rPr lang="en-US" sz="1000" dirty="0" smtClean="0">
                <a:latin typeface="Tw Cen MT" panose="020B0602020104020603" pitchFamily="34" charset="0"/>
              </a:rPr>
              <a:t>. 5 dated 8 June 2018 and approved by the committee. </a:t>
            </a:r>
          </a:p>
          <a:p>
            <a:endParaRPr lang="en-MY" sz="1000" dirty="0" smtClean="0">
              <a:latin typeface="Tw Cen MT" panose="020B0602020104020603" pitchFamily="34" charset="0"/>
            </a:endParaRPr>
          </a:p>
          <a:p>
            <a:r>
              <a:rPr lang="ms-MY" sz="1000" b="1" dirty="0" smtClean="0">
                <a:latin typeface="Tw Cen MT" pitchFamily="34" charset="0"/>
              </a:rPr>
              <a:t>PBTs in Greater Klang Valley agreement to adopt IBS criteria as a prerequisite for issuance of DO</a:t>
            </a:r>
            <a:endParaRPr lang="ms-MY" sz="1000" b="1" strike="sngStrike" dirty="0" smtClean="0">
              <a:latin typeface="Tw Cen MT" pitchFamily="34" charset="0"/>
            </a:endParaRPr>
          </a:p>
          <a:p>
            <a:r>
              <a:rPr lang="en-MY" sz="1000" dirty="0" smtClean="0">
                <a:latin typeface="Tw Cen MT" panose="020B0602020104020603" pitchFamily="34" charset="0"/>
              </a:rPr>
              <a:t>These </a:t>
            </a:r>
            <a:r>
              <a:rPr lang="en-MY" sz="1000" dirty="0" err="1" smtClean="0">
                <a:latin typeface="Tw Cen MT" panose="020B0602020104020603" pitchFamily="34" charset="0"/>
              </a:rPr>
              <a:t>Pihak</a:t>
            </a:r>
            <a:r>
              <a:rPr lang="en-MY" sz="1000" dirty="0" smtClean="0">
                <a:latin typeface="Tw Cen MT" panose="020B0602020104020603" pitchFamily="34" charset="0"/>
              </a:rPr>
              <a:t> </a:t>
            </a:r>
            <a:r>
              <a:rPr lang="en-MY" sz="1000" dirty="0" err="1" smtClean="0">
                <a:latin typeface="Tw Cen MT" panose="020B0602020104020603" pitchFamily="34" charset="0"/>
              </a:rPr>
              <a:t>Berkuasa</a:t>
            </a:r>
            <a:r>
              <a:rPr lang="en-MY" sz="1000" dirty="0" smtClean="0">
                <a:latin typeface="Tw Cen MT" panose="020B0602020104020603" pitchFamily="34" charset="0"/>
              </a:rPr>
              <a:t> </a:t>
            </a:r>
            <a:r>
              <a:rPr lang="en-MY" sz="1000" dirty="0" err="1" smtClean="0">
                <a:latin typeface="Tw Cen MT" panose="020B0602020104020603" pitchFamily="34" charset="0"/>
              </a:rPr>
              <a:t>Tempatan</a:t>
            </a:r>
            <a:r>
              <a:rPr lang="en-MY" sz="1000" dirty="0" smtClean="0">
                <a:latin typeface="Tw Cen MT" panose="020B0602020104020603" pitchFamily="34" charset="0"/>
              </a:rPr>
              <a:t> (PBT) or Local Authorities in Greater </a:t>
            </a:r>
            <a:r>
              <a:rPr lang="en-MY" sz="1000" dirty="0" err="1" smtClean="0">
                <a:latin typeface="Tw Cen MT" panose="020B0602020104020603" pitchFamily="34" charset="0"/>
              </a:rPr>
              <a:t>Klang</a:t>
            </a:r>
            <a:r>
              <a:rPr lang="en-MY" sz="1000" dirty="0" smtClean="0">
                <a:latin typeface="Tw Cen MT" panose="020B0602020104020603" pitchFamily="34" charset="0"/>
              </a:rPr>
              <a:t> Valley have been engaged as follows:</a:t>
            </a:r>
          </a:p>
          <a:p>
            <a:pPr marL="228600" indent="-228600">
              <a:buAutoNum type="arabicPeriod"/>
            </a:pPr>
            <a:r>
              <a:rPr lang="en-MY" sz="1000" dirty="0" err="1" smtClean="0">
                <a:latin typeface="Tw Cen MT" panose="020B0602020104020603" pitchFamily="34" charset="0"/>
              </a:rPr>
              <a:t>Dewan</a:t>
            </a:r>
            <a:r>
              <a:rPr lang="en-MY" sz="1000" dirty="0" smtClean="0">
                <a:latin typeface="Tw Cen MT" panose="020B0602020104020603" pitchFamily="34" charset="0"/>
              </a:rPr>
              <a:t> </a:t>
            </a:r>
            <a:r>
              <a:rPr lang="en-MY" sz="1000" dirty="0" err="1" smtClean="0">
                <a:latin typeface="Tw Cen MT" panose="020B0602020104020603" pitchFamily="34" charset="0"/>
              </a:rPr>
              <a:t>Bandaraya</a:t>
            </a:r>
            <a:r>
              <a:rPr lang="en-MY" sz="1000" dirty="0" smtClean="0">
                <a:latin typeface="Tw Cen MT" panose="020B0602020104020603" pitchFamily="34" charset="0"/>
              </a:rPr>
              <a:t> Kuala Lumpur (DBKL)       – 17/10/2017</a:t>
            </a:r>
          </a:p>
          <a:p>
            <a:pPr marL="228600" indent="-228600">
              <a:buAutoNum type="arabicPeriod"/>
            </a:pPr>
            <a:r>
              <a:rPr lang="en-MY" sz="1000" dirty="0" err="1" smtClean="0">
                <a:latin typeface="Tw Cen MT" panose="020B0602020104020603" pitchFamily="34" charset="0"/>
              </a:rPr>
              <a:t>Perbadanan</a:t>
            </a:r>
            <a:r>
              <a:rPr lang="en-MY" sz="1000" dirty="0" smtClean="0">
                <a:latin typeface="Tw Cen MT" panose="020B0602020104020603" pitchFamily="34" charset="0"/>
              </a:rPr>
              <a:t> Putrajaya (PJC)                        – 17/10/2017</a:t>
            </a:r>
          </a:p>
          <a:p>
            <a:pPr marL="228600" indent="-228600">
              <a:buAutoNum type="arabicPeriod"/>
            </a:pP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Bandaraya</a:t>
            </a:r>
            <a:r>
              <a:rPr lang="en-MY" sz="1000" dirty="0" smtClean="0">
                <a:latin typeface="Tw Cen MT" panose="020B0602020104020603" pitchFamily="34" charset="0"/>
              </a:rPr>
              <a:t> </a:t>
            </a:r>
            <a:r>
              <a:rPr lang="en-MY" sz="1000" dirty="0" err="1" smtClean="0">
                <a:latin typeface="Tw Cen MT" panose="020B0602020104020603" pitchFamily="34" charset="0"/>
              </a:rPr>
              <a:t>Petaling</a:t>
            </a:r>
            <a:r>
              <a:rPr lang="en-MY" sz="1000" dirty="0" smtClean="0">
                <a:latin typeface="Tw Cen MT" panose="020B0602020104020603" pitchFamily="34" charset="0"/>
              </a:rPr>
              <a:t> Jaya (MBPJ)        – 18/05/2017</a:t>
            </a:r>
          </a:p>
          <a:p>
            <a:pPr marL="228600" indent="-228600">
              <a:buAutoNum type="arabicPeriod"/>
              <a:tabLst>
                <a:tab pos="2513013" algn="l"/>
              </a:tabLst>
            </a:pP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Bandaraya</a:t>
            </a:r>
            <a:r>
              <a:rPr lang="en-MY" sz="1000" dirty="0" smtClean="0">
                <a:latin typeface="Tw Cen MT" panose="020B0602020104020603" pitchFamily="34" charset="0"/>
              </a:rPr>
              <a:t> Shah </a:t>
            </a:r>
            <a:r>
              <a:rPr lang="en-MY" sz="1000" dirty="0" err="1" smtClean="0">
                <a:latin typeface="Tw Cen MT" panose="020B0602020104020603" pitchFamily="34" charset="0"/>
              </a:rPr>
              <a:t>Alam</a:t>
            </a:r>
            <a:r>
              <a:rPr lang="en-MY" sz="1000" dirty="0" smtClean="0">
                <a:latin typeface="Tw Cen MT" panose="020B0602020104020603" pitchFamily="34" charset="0"/>
              </a:rPr>
              <a:t> (MBSA)        	</a:t>
            </a:r>
          </a:p>
          <a:p>
            <a:pPr marL="228600" indent="-228600">
              <a:buAutoNum type="arabicPeriod"/>
            </a:pP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Perbandaran</a:t>
            </a:r>
            <a:r>
              <a:rPr lang="en-MY" sz="1000" dirty="0" smtClean="0">
                <a:latin typeface="Tw Cen MT" panose="020B0602020104020603" pitchFamily="34" charset="0"/>
              </a:rPr>
              <a:t> </a:t>
            </a:r>
            <a:r>
              <a:rPr lang="en-MY" sz="1000" dirty="0" err="1" smtClean="0">
                <a:latin typeface="Tw Cen MT" panose="020B0602020104020603" pitchFamily="34" charset="0"/>
              </a:rPr>
              <a:t>Subang</a:t>
            </a:r>
            <a:r>
              <a:rPr lang="en-MY" sz="1000" dirty="0" smtClean="0">
                <a:latin typeface="Tw Cen MT" panose="020B0602020104020603" pitchFamily="34" charset="0"/>
              </a:rPr>
              <a:t> Jaya (MPSJ)</a:t>
            </a:r>
          </a:p>
          <a:p>
            <a:pPr marL="228600" indent="-228600">
              <a:buAutoNum type="arabicPeriod"/>
            </a:pP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Perbandaran</a:t>
            </a:r>
            <a:r>
              <a:rPr lang="en-MY" sz="1000" dirty="0" smtClean="0">
                <a:latin typeface="Tw Cen MT" panose="020B0602020104020603" pitchFamily="34" charset="0"/>
              </a:rPr>
              <a:t> </a:t>
            </a:r>
            <a:r>
              <a:rPr lang="en-MY" sz="1000" dirty="0" err="1" smtClean="0">
                <a:latin typeface="Tw Cen MT" panose="020B0602020104020603" pitchFamily="34" charset="0"/>
              </a:rPr>
              <a:t>Kajang</a:t>
            </a:r>
            <a:r>
              <a:rPr lang="en-MY" sz="1000" dirty="0" smtClean="0">
                <a:latin typeface="Tw Cen MT" panose="020B0602020104020603" pitchFamily="34" charset="0"/>
              </a:rPr>
              <a:t> (MPKJ)</a:t>
            </a:r>
          </a:p>
          <a:p>
            <a:pPr marL="228600" indent="-228600">
              <a:buAutoNum type="arabicPeriod"/>
              <a:tabLst>
                <a:tab pos="2513013" algn="l"/>
              </a:tabLst>
            </a:pP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Perbandaran</a:t>
            </a:r>
            <a:r>
              <a:rPr lang="en-MY" sz="1000" dirty="0" smtClean="0">
                <a:latin typeface="Tw Cen MT" panose="020B0602020104020603" pitchFamily="34" charset="0"/>
              </a:rPr>
              <a:t> </a:t>
            </a:r>
            <a:r>
              <a:rPr lang="en-MY" sz="1000" dirty="0" err="1" smtClean="0">
                <a:latin typeface="Tw Cen MT" panose="020B0602020104020603" pitchFamily="34" charset="0"/>
              </a:rPr>
              <a:t>Selayang</a:t>
            </a:r>
            <a:r>
              <a:rPr lang="en-MY" sz="1000" dirty="0" smtClean="0">
                <a:latin typeface="Tw Cen MT" panose="020B0602020104020603" pitchFamily="34" charset="0"/>
              </a:rPr>
              <a:t> (MPS)	       - 19/01/2018</a:t>
            </a:r>
          </a:p>
          <a:p>
            <a:pPr marL="228600" indent="-228600">
              <a:buAutoNum type="arabicPeriod"/>
            </a:pP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Perbandaran</a:t>
            </a:r>
            <a:r>
              <a:rPr lang="en-MY" sz="1000" dirty="0" smtClean="0">
                <a:latin typeface="Tw Cen MT" panose="020B0602020104020603" pitchFamily="34" charset="0"/>
              </a:rPr>
              <a:t> </a:t>
            </a:r>
            <a:r>
              <a:rPr lang="en-MY" sz="1000" dirty="0" err="1" smtClean="0">
                <a:latin typeface="Tw Cen MT" panose="020B0602020104020603" pitchFamily="34" charset="0"/>
              </a:rPr>
              <a:t>Klang</a:t>
            </a:r>
            <a:r>
              <a:rPr lang="en-MY" sz="1000" dirty="0" smtClean="0">
                <a:latin typeface="Tw Cen MT" panose="020B0602020104020603" pitchFamily="34" charset="0"/>
              </a:rPr>
              <a:t> (MPK)</a:t>
            </a:r>
          </a:p>
          <a:p>
            <a:pPr marL="228600" indent="-228600">
              <a:buAutoNum type="arabicPeriod"/>
              <a:tabLst>
                <a:tab pos="2513013" algn="l"/>
              </a:tabLst>
            </a:pP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Perbandaran</a:t>
            </a:r>
            <a:r>
              <a:rPr lang="en-MY" sz="1000" dirty="0" smtClean="0">
                <a:latin typeface="Tw Cen MT" panose="020B0602020104020603" pitchFamily="34" charset="0"/>
              </a:rPr>
              <a:t> </a:t>
            </a:r>
            <a:r>
              <a:rPr lang="en-MY" sz="1000" dirty="0" err="1" smtClean="0">
                <a:latin typeface="Tw Cen MT" panose="020B0602020104020603" pitchFamily="34" charset="0"/>
              </a:rPr>
              <a:t>Ampang</a:t>
            </a:r>
            <a:r>
              <a:rPr lang="en-MY" sz="1000" dirty="0" smtClean="0">
                <a:latin typeface="Tw Cen MT" panose="020B0602020104020603" pitchFamily="34" charset="0"/>
              </a:rPr>
              <a:t> Jaya (MPAJ)	</a:t>
            </a:r>
          </a:p>
          <a:p>
            <a:pPr marL="228600" indent="-228600">
              <a:buAutoNum type="arabicPeriod"/>
              <a:tabLst>
                <a:tab pos="2513013" algn="l"/>
              </a:tabLst>
            </a:pPr>
            <a:r>
              <a:rPr lang="en-MY" sz="1000" dirty="0" err="1" smtClean="0">
                <a:latin typeface="Tw Cen MT" panose="020B0602020104020603" pitchFamily="34" charset="0"/>
              </a:rPr>
              <a:t>Majlis</a:t>
            </a:r>
            <a:r>
              <a:rPr lang="en-MY" sz="1000" dirty="0" smtClean="0">
                <a:latin typeface="Tw Cen MT" panose="020B0602020104020603" pitchFamily="34" charset="0"/>
              </a:rPr>
              <a:t> Daerah Kuala Langat (MDKL)  	</a:t>
            </a:r>
          </a:p>
          <a:p>
            <a:pPr marL="228600" indent="-228600">
              <a:buAutoNum type="arabicPeriod"/>
            </a:pPr>
            <a:endParaRPr lang="en-MY" sz="1000" dirty="0" smtClean="0">
              <a:latin typeface="Tw Cen MT" panose="020B0602020104020603" pitchFamily="34" charset="0"/>
            </a:endParaRPr>
          </a:p>
          <a:p>
            <a:r>
              <a:rPr lang="en-MY" sz="1000" dirty="0" smtClean="0">
                <a:latin typeface="Tw Cen MT" panose="020B0602020104020603" pitchFamily="34" charset="0"/>
              </a:rPr>
              <a:t>IBS </a:t>
            </a:r>
            <a:r>
              <a:rPr lang="en-MY" sz="1000" dirty="0">
                <a:latin typeface="Tw Cen MT" panose="020B0602020104020603" pitchFamily="34" charset="0"/>
              </a:rPr>
              <a:t>a</a:t>
            </a:r>
            <a:r>
              <a:rPr lang="en-MY" sz="1000" dirty="0" smtClean="0">
                <a:latin typeface="Tw Cen MT" panose="020B0602020104020603" pitchFamily="34" charset="0"/>
              </a:rPr>
              <a:t>doption had been agreed </a:t>
            </a:r>
            <a:r>
              <a:rPr lang="en-MY" sz="1000" dirty="0">
                <a:latin typeface="Tw Cen MT" panose="020B0602020104020603" pitchFamily="34" charset="0"/>
              </a:rPr>
              <a:t>in principal </a:t>
            </a:r>
            <a:r>
              <a:rPr lang="en-MY" sz="1000" dirty="0" smtClean="0">
                <a:latin typeface="Tw Cen MT" panose="020B0602020104020603" pitchFamily="34" charset="0"/>
              </a:rPr>
              <a:t>by DBKL and MBPJ with </a:t>
            </a:r>
            <a:r>
              <a:rPr lang="en-MY" sz="1000" dirty="0">
                <a:latin typeface="Tw Cen MT" panose="020B0602020104020603" pitchFamily="34" charset="0"/>
              </a:rPr>
              <a:t>further details to be refined at the implementation level</a:t>
            </a:r>
            <a:r>
              <a:rPr lang="en-MY" sz="1000" dirty="0" smtClean="0">
                <a:latin typeface="Tw Cen MT" panose="020B0602020104020603" pitchFamily="34" charset="0"/>
              </a:rPr>
              <a:t>.</a:t>
            </a:r>
          </a:p>
          <a:p>
            <a:endParaRPr lang="en-US" sz="1000" dirty="0">
              <a:latin typeface="Tw Cen MT" panose="020B0602020104020603" pitchFamily="34" charset="0"/>
            </a:endParaRPr>
          </a:p>
        </p:txBody>
      </p:sp>
      <p:sp>
        <p:nvSpPr>
          <p:cNvPr id="12" name="Right Brace 11"/>
          <p:cNvSpPr/>
          <p:nvPr/>
        </p:nvSpPr>
        <p:spPr>
          <a:xfrm>
            <a:off x="2685855" y="7969260"/>
            <a:ext cx="87094" cy="10349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Tree>
    <p:extLst>
      <p:ext uri="{BB962C8B-B14F-4D97-AF65-F5344CB8AC3E}">
        <p14:creationId xmlns:p14="http://schemas.microsoft.com/office/powerpoint/2010/main" val="34073895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19" name="Table 18"/>
          <p:cNvGraphicFramePr>
            <a:graphicFrameLocks noGrp="1"/>
          </p:cNvGraphicFramePr>
          <p:nvPr>
            <p:extLst/>
          </p:nvPr>
        </p:nvGraphicFramePr>
        <p:xfrm>
          <a:off x="4316819" y="243851"/>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KPKT/ 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60089"/>
          <a:ext cx="4965406" cy="1609344"/>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100% new Development Order by identified Local Authorities in three states  (Selangor, Johor &amp; </a:t>
                      </a:r>
                      <a:r>
                        <a:rPr lang="en-MY" sz="1000" b="0" kern="1200" dirty="0" err="1" smtClean="0">
                          <a:solidFill>
                            <a:schemeClr val="tx1"/>
                          </a:solidFill>
                          <a:latin typeface="Tw Cen MT" panose="020B0602020104020603" pitchFamily="34" charset="0"/>
                          <a:ea typeface="+mn-ea"/>
                          <a:cs typeface="+mn-cs"/>
                        </a:rPr>
                        <a:t>Pulau</a:t>
                      </a:r>
                      <a:r>
                        <a:rPr lang="en-MY" sz="1000" b="0" kern="1200" dirty="0" smtClean="0">
                          <a:solidFill>
                            <a:schemeClr val="tx1"/>
                          </a:solidFill>
                          <a:latin typeface="Tw Cen MT" panose="020B0602020104020603" pitchFamily="34" charset="0"/>
                          <a:ea typeface="+mn-ea"/>
                          <a:cs typeface="+mn-cs"/>
                        </a:rPr>
                        <a:t> Pinang) for projects RM50Mn and above achieved minimum 50 IBS Score by 2020</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P3b - Drive scale of IBS adoption via private sector projects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P3-065</a:t>
            </a:r>
            <a:endParaRPr lang="ms-MY" sz="2800" dirty="0">
              <a:solidFill>
                <a:schemeClr val="bg1"/>
              </a:solidFill>
            </a:endParaRPr>
          </a:p>
        </p:txBody>
      </p:sp>
      <p:sp>
        <p:nvSpPr>
          <p:cNvPr id="15" name="TextBox 14"/>
          <p:cNvSpPr txBox="1"/>
          <p:nvPr/>
        </p:nvSpPr>
        <p:spPr>
          <a:xfrm>
            <a:off x="0" y="4004418"/>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948718"/>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3" name="Rectangle 12"/>
          <p:cNvSpPr/>
          <p:nvPr/>
        </p:nvSpPr>
        <p:spPr>
          <a:xfrm>
            <a:off x="2507434" y="4768334"/>
            <a:ext cx="1843132" cy="369332"/>
          </a:xfrm>
          <a:prstGeom prst="rect">
            <a:avLst/>
          </a:prstGeom>
        </p:spPr>
        <p:txBody>
          <a:bodyPr wrap="none">
            <a:spAutoFit/>
          </a:bodyPr>
          <a:lstStyle/>
          <a:p>
            <a:pPr algn="ctr" defTabSz="685800">
              <a:defRPr/>
            </a:pPr>
            <a:r>
              <a:rPr lang="ms-MY" dirty="0" smtClean="0">
                <a:solidFill>
                  <a:schemeClr val="bg1"/>
                </a:solidFill>
                <a:latin typeface="Tw Cen MT" panose="020B0602020104020603" pitchFamily="34" charset="0"/>
              </a:rPr>
              <a:t>Weightage : 20%</a:t>
            </a:r>
          </a:p>
        </p:txBody>
      </p:sp>
      <p:graphicFrame>
        <p:nvGraphicFramePr>
          <p:cNvPr id="14" name="Table 13"/>
          <p:cNvGraphicFramePr>
            <a:graphicFrameLocks noGrp="1"/>
          </p:cNvGraphicFramePr>
          <p:nvPr>
            <p:extLst/>
          </p:nvPr>
        </p:nvGraphicFramePr>
        <p:xfrm>
          <a:off x="0" y="2211584"/>
          <a:ext cx="6858000" cy="1760902"/>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56660">
                  <a:extLst>
                    <a:ext uri="{9D8B030D-6E8A-4147-A177-3AD203B41FA5}">
                      <a16:colId xmlns:a16="http://schemas.microsoft.com/office/drawing/2014/main" val="3372148144"/>
                    </a:ext>
                  </a:extLst>
                </a:gridCol>
                <a:gridCol w="1307805">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35922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395142">
                <a:tc>
                  <a:txBody>
                    <a:bodyPr/>
                    <a:lstStyle/>
                    <a:p>
                      <a:pPr>
                        <a:lnSpc>
                          <a:spcPct val="100000"/>
                        </a:lnSpc>
                      </a:pPr>
                      <a:r>
                        <a:rPr lang="ms-MY" sz="900" dirty="0" smtClean="0">
                          <a:solidFill>
                            <a:srgbClr val="000000"/>
                          </a:solidFill>
                          <a:latin typeface="Tw Cen MT" pitchFamily="34" charset="0"/>
                        </a:rPr>
                        <a:t>Criteria to mandate IBS in Private Sector established and approved by MNKT</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IBS criteria for new private sector projects announced  by KPKT</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231F20"/>
                          </a:solidFill>
                          <a:latin typeface="Tw Cen MT" pitchFamily="34" charset="0"/>
                        </a:rPr>
                        <a:t>PBTs </a:t>
                      </a:r>
                      <a:r>
                        <a:rPr lang="en-MY" sz="900" dirty="0" smtClean="0">
                          <a:solidFill>
                            <a:srgbClr val="231F20"/>
                          </a:solidFill>
                          <a:latin typeface="Tw Cen MT" pitchFamily="34" charset="0"/>
                        </a:rPr>
                        <a:t>in three states </a:t>
                      </a:r>
                      <a:r>
                        <a:rPr lang="ms-MY" sz="900" dirty="0" smtClean="0">
                          <a:solidFill>
                            <a:srgbClr val="231F20"/>
                          </a:solidFill>
                          <a:latin typeface="Tw Cen MT" pitchFamily="34" charset="0"/>
                        </a:rPr>
                        <a:t>agreement  to adopt </a:t>
                      </a:r>
                      <a:r>
                        <a:rPr lang="ms-MY" sz="900" dirty="0" smtClean="0">
                          <a:solidFill>
                            <a:srgbClr val="000000"/>
                          </a:solidFill>
                          <a:latin typeface="Tw Cen MT" pitchFamily="34" charset="0"/>
                        </a:rPr>
                        <a:t>IBS criteria as a prerequisite for issuance of DO secured and implemented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KPKT Report on IBS adoption for private sector project </a:t>
                      </a:r>
                      <a:r>
                        <a:rPr lang="en-MY" sz="900" dirty="0" smtClean="0">
                          <a:solidFill>
                            <a:srgbClr val="231F20"/>
                          </a:solidFill>
                          <a:latin typeface="Tw Cen MT" pitchFamily="34" charset="0"/>
                        </a:rPr>
                        <a:t>in three states </a:t>
                      </a:r>
                      <a:r>
                        <a:rPr lang="ms-MY" sz="900" dirty="0" smtClean="0">
                          <a:solidFill>
                            <a:srgbClr val="000000"/>
                          </a:solidFill>
                          <a:latin typeface="Tw Cen MT" pitchFamily="34" charset="0"/>
                        </a:rPr>
                        <a:t>published. </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Corrective action for non- compliance of IBS adoption proposed and implemented</a:t>
                      </a: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KPKT Report on IBS adoption for private sector project </a:t>
                      </a:r>
                      <a:r>
                        <a:rPr lang="en-MY" sz="900" dirty="0" smtClean="0">
                          <a:solidFill>
                            <a:srgbClr val="231F20"/>
                          </a:solidFill>
                          <a:latin typeface="Tw Cen MT" pitchFamily="34" charset="0"/>
                        </a:rPr>
                        <a:t>in three states </a:t>
                      </a:r>
                      <a:r>
                        <a:rPr lang="ms-MY" sz="900" dirty="0" smtClean="0">
                          <a:solidFill>
                            <a:srgbClr val="000000"/>
                          </a:solidFill>
                          <a:latin typeface="Tw Cen MT" pitchFamily="34" charset="0"/>
                        </a:rPr>
                        <a:t>published. </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Corrective action for non- compliance of IBS adoption proposed and implemented</a:t>
                      </a: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KPKT Report on IBS adoption for private sector project </a:t>
                      </a:r>
                      <a:r>
                        <a:rPr lang="en-MY" sz="900" dirty="0" smtClean="0">
                          <a:solidFill>
                            <a:srgbClr val="231F20"/>
                          </a:solidFill>
                          <a:latin typeface="Tw Cen MT" pitchFamily="34" charset="0"/>
                        </a:rPr>
                        <a:t>in three </a:t>
                      </a:r>
                      <a:r>
                        <a:rPr lang="ms-MY" sz="900" dirty="0" smtClean="0">
                          <a:solidFill>
                            <a:srgbClr val="000000"/>
                          </a:solidFill>
                          <a:latin typeface="Tw Cen MT" pitchFamily="34" charset="0"/>
                        </a:rPr>
                        <a:t>states published. </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Corrective action for non- compliance of IBS adoption proposed and implemented</a:t>
                      </a: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7" name="TextBox 16"/>
          <p:cNvSpPr txBox="1"/>
          <p:nvPr/>
        </p:nvSpPr>
        <p:spPr>
          <a:xfrm>
            <a:off x="1" y="4291375"/>
            <a:ext cx="6800850" cy="4324261"/>
          </a:xfrm>
          <a:prstGeom prst="rect">
            <a:avLst/>
          </a:prstGeom>
          <a:noFill/>
        </p:spPr>
        <p:txBody>
          <a:bodyPr wrap="square" rtlCol="0">
            <a:spAutoFit/>
          </a:bodyPr>
          <a:lstStyle/>
          <a:p>
            <a:r>
              <a:rPr lang="en-US" sz="1000" dirty="0">
                <a:latin typeface="Tw Cen MT" panose="020B0602020104020603" pitchFamily="34" charset="0"/>
              </a:rPr>
              <a:t>This KPI is under the purview of IWG10.</a:t>
            </a:r>
          </a:p>
          <a:p>
            <a:pPr>
              <a:lnSpc>
                <a:spcPct val="100000"/>
              </a:lnSpc>
            </a:pPr>
            <a:endParaRPr lang="ms-MY" sz="500" b="1" dirty="0" smtClean="0">
              <a:latin typeface="Tw Cen MT" pitchFamily="34" charset="0"/>
            </a:endParaRPr>
          </a:p>
          <a:p>
            <a:pPr>
              <a:lnSpc>
                <a:spcPct val="100000"/>
              </a:lnSpc>
            </a:pPr>
            <a:r>
              <a:rPr lang="ms-MY" sz="1000" b="1" dirty="0" smtClean="0">
                <a:latin typeface="Tw Cen MT" pitchFamily="34" charset="0"/>
              </a:rPr>
              <a:t>Criteria to mandate IBS in Private Sector</a:t>
            </a:r>
            <a:endParaRPr lang="ms-MY" sz="1000" b="1" strike="sngStrike" dirty="0" smtClean="0">
              <a:latin typeface="Tw Cen MT" pitchFamily="34" charset="0"/>
            </a:endParaRPr>
          </a:p>
          <a:p>
            <a:pPr algn="just"/>
            <a:r>
              <a:rPr lang="en-MY" sz="1000" dirty="0" smtClean="0">
                <a:latin typeface="Tw Cen MT" panose="020B0602020104020603" pitchFamily="34" charset="0"/>
              </a:rPr>
              <a:t>A guideline to mandate IBS adoption in Private Sector for Projects worth RM50Mn and above to achieve a minimum 50 IBS Score was established and submitted to Ministry of Work in 2016.   KPKT was to table the guideline to the MNKT for approval. </a:t>
            </a:r>
            <a:r>
              <a:rPr lang="en-US" sz="1000" dirty="0">
                <a:latin typeface="Tw Cen MT" panose="020B0602020104020603" pitchFamily="34" charset="0"/>
              </a:rPr>
              <a:t>MNKT Meeting held on 10 July 2017 approved the policy to mandate </a:t>
            </a:r>
            <a:r>
              <a:rPr lang="en-MY" sz="1000" dirty="0">
                <a:latin typeface="Tw Cen MT" panose="020B0602020104020603" pitchFamily="34" charset="0"/>
              </a:rPr>
              <a:t>IBS adoption in Private Sector for Projects worth RM50Mn and above to achieve a minimum 50 IBS Score </a:t>
            </a:r>
            <a:r>
              <a:rPr lang="en-US" sz="1000" dirty="0">
                <a:latin typeface="Tw Cen MT" panose="020B0602020104020603" pitchFamily="34" charset="0"/>
              </a:rPr>
              <a:t>to be adopted via Development Order (DO) or Building Plan approval by PBTs.  The policy was also agreed by the </a:t>
            </a:r>
            <a:r>
              <a:rPr lang="en-US" sz="1000" dirty="0" err="1">
                <a:latin typeface="Tw Cen MT" panose="020B0602020104020603" pitchFamily="34" charset="0"/>
              </a:rPr>
              <a:t>Mesyuarat</a:t>
            </a:r>
            <a:r>
              <a:rPr lang="en-US" sz="1000" dirty="0">
                <a:latin typeface="Tw Cen MT" panose="020B0602020104020603" pitchFamily="34" charset="0"/>
              </a:rPr>
              <a:t> </a:t>
            </a:r>
            <a:r>
              <a:rPr lang="en-US" sz="1000" dirty="0" err="1">
                <a:latin typeface="Tw Cen MT" panose="020B0602020104020603" pitchFamily="34" charset="0"/>
              </a:rPr>
              <a:t>Menteri-Menteri</a:t>
            </a:r>
            <a:r>
              <a:rPr lang="en-US" sz="1000" dirty="0">
                <a:latin typeface="Tw Cen MT" panose="020B0602020104020603" pitchFamily="34" charset="0"/>
              </a:rPr>
              <a:t> </a:t>
            </a:r>
            <a:r>
              <a:rPr lang="en-US" sz="1000" dirty="0" err="1">
                <a:latin typeface="Tw Cen MT" panose="020B0602020104020603" pitchFamily="34" charset="0"/>
              </a:rPr>
              <a:t>Besar</a:t>
            </a:r>
            <a:r>
              <a:rPr lang="en-US" sz="1000" dirty="0">
                <a:latin typeface="Tw Cen MT" panose="020B0602020104020603" pitchFamily="34" charset="0"/>
              </a:rPr>
              <a:t> &amp; </a:t>
            </a:r>
            <a:r>
              <a:rPr lang="en-US" sz="1000" dirty="0" err="1">
                <a:latin typeface="Tw Cen MT" panose="020B0602020104020603" pitchFamily="34" charset="0"/>
              </a:rPr>
              <a:t>Ketua</a:t>
            </a:r>
            <a:r>
              <a:rPr lang="en-US" sz="1000" dirty="0">
                <a:latin typeface="Tw Cen MT" panose="020B0602020104020603" pitchFamily="34" charset="0"/>
              </a:rPr>
              <a:t> </a:t>
            </a:r>
            <a:r>
              <a:rPr lang="en-US" sz="1000" dirty="0" err="1">
                <a:latin typeface="Tw Cen MT" panose="020B0602020104020603" pitchFamily="34" charset="0"/>
              </a:rPr>
              <a:t>Menteri</a:t>
            </a:r>
            <a:r>
              <a:rPr lang="en-US" sz="1000" dirty="0">
                <a:latin typeface="Tw Cen MT" panose="020B0602020104020603" pitchFamily="34" charset="0"/>
              </a:rPr>
              <a:t> held on 10 October 2017</a:t>
            </a:r>
            <a:r>
              <a:rPr lang="en-US" sz="1000" dirty="0" smtClean="0">
                <a:latin typeface="Tw Cen MT" panose="020B0602020104020603" pitchFamily="34" charset="0"/>
              </a:rPr>
              <a:t>.</a:t>
            </a:r>
          </a:p>
          <a:p>
            <a:pPr algn="just"/>
            <a:endParaRPr lang="en-US" sz="1000" dirty="0">
              <a:latin typeface="Tw Cen MT" panose="020B0602020104020603" pitchFamily="34" charset="0"/>
            </a:endParaRPr>
          </a:p>
          <a:p>
            <a:pPr algn="just"/>
            <a:r>
              <a:rPr lang="en-US" sz="1000" dirty="0">
                <a:latin typeface="Tw Cen MT" panose="020B0602020104020603" pitchFamily="34" charset="0"/>
              </a:rPr>
              <a:t>In order for the policy to be implemented by the PBTs, it has to be passed in a state EXCO meeting chaired by the </a:t>
            </a:r>
            <a:r>
              <a:rPr lang="en-US" sz="1000" dirty="0" err="1">
                <a:latin typeface="Tw Cen MT" panose="020B0602020104020603" pitchFamily="34" charset="0"/>
              </a:rPr>
              <a:t>Menteri</a:t>
            </a:r>
            <a:r>
              <a:rPr lang="en-US" sz="1000" dirty="0">
                <a:latin typeface="Tw Cen MT" panose="020B0602020104020603" pitchFamily="34" charset="0"/>
              </a:rPr>
              <a:t> </a:t>
            </a:r>
            <a:r>
              <a:rPr lang="en-US" sz="1000" dirty="0" err="1">
                <a:latin typeface="Tw Cen MT" panose="020B0602020104020603" pitchFamily="34" charset="0"/>
              </a:rPr>
              <a:t>Besar</a:t>
            </a:r>
            <a:r>
              <a:rPr lang="en-US" sz="1000" dirty="0">
                <a:latin typeface="Tw Cen MT" panose="020B0602020104020603" pitchFamily="34" charset="0"/>
              </a:rPr>
              <a:t>. CIDB is currently putting up road shows to enlighten the PBTs on the implementation and execution of the above policy through engagements with the State Secretary.  The road shows were executed to all states except Terengganu and </a:t>
            </a:r>
            <a:r>
              <a:rPr lang="en-US" sz="1000" dirty="0" err="1">
                <a:latin typeface="Tw Cen MT" panose="020B0602020104020603" pitchFamily="34" charset="0"/>
              </a:rPr>
              <a:t>Pulau</a:t>
            </a:r>
            <a:r>
              <a:rPr lang="en-US" sz="1000" dirty="0">
                <a:latin typeface="Tw Cen MT" panose="020B0602020104020603" pitchFamily="34" charset="0"/>
              </a:rPr>
              <a:t> </a:t>
            </a:r>
            <a:r>
              <a:rPr lang="en-US" sz="1000" dirty="0" smtClean="0">
                <a:latin typeface="Tw Cen MT" panose="020B0602020104020603" pitchFamily="34" charset="0"/>
              </a:rPr>
              <a:t>Pinang. </a:t>
            </a:r>
            <a:r>
              <a:rPr lang="en-US" sz="1000" dirty="0">
                <a:latin typeface="Tw Cen MT" panose="020B0602020104020603" pitchFamily="34" charset="0"/>
              </a:rPr>
              <a:t>KPKT will issue a circular to all PBTs to enforce the IBS policy approved by MNKT. </a:t>
            </a:r>
          </a:p>
          <a:p>
            <a:pPr algn="just"/>
            <a:endParaRPr lang="en-US" sz="1000" dirty="0">
              <a:latin typeface="Tw Cen MT" panose="020B0602020104020603" pitchFamily="34" charset="0"/>
            </a:endParaRPr>
          </a:p>
          <a:p>
            <a:pPr algn="just"/>
            <a:r>
              <a:rPr lang="en-US" sz="1000" dirty="0" smtClean="0">
                <a:latin typeface="Tw Cen MT" panose="020B0602020104020603" pitchFamily="34" charset="0"/>
              </a:rPr>
              <a:t>CIDB had discussed with KPKT on 20 April 2018 to review the KPI for IBS implementation mechanism as well as draft the IBS state circular for PBT. This revised KPI was presented in IWG10 Meeting </a:t>
            </a:r>
            <a:r>
              <a:rPr lang="en-US" sz="1000" dirty="0" err="1" smtClean="0">
                <a:latin typeface="Tw Cen MT" panose="020B0602020104020603" pitchFamily="34" charset="0"/>
              </a:rPr>
              <a:t>Bil</a:t>
            </a:r>
            <a:r>
              <a:rPr lang="en-US" sz="1000" dirty="0" smtClean="0">
                <a:latin typeface="Tw Cen MT" panose="020B0602020104020603" pitchFamily="34" charset="0"/>
              </a:rPr>
              <a:t>. 5 dated 8 June 2018 and approved by the committee. </a:t>
            </a:r>
          </a:p>
          <a:p>
            <a:pPr algn="just"/>
            <a:endParaRPr lang="en-MY" sz="1000" dirty="0" smtClean="0">
              <a:latin typeface="Tw Cen MT" panose="020B0602020104020603" pitchFamily="34" charset="0"/>
            </a:endParaRPr>
          </a:p>
          <a:p>
            <a:pPr algn="just" defTabSz="685800">
              <a:defRPr/>
            </a:pPr>
            <a:r>
              <a:rPr lang="ms-MY" sz="1000" b="1" dirty="0" smtClean="0">
                <a:latin typeface="Tw Cen MT" pitchFamily="34" charset="0"/>
              </a:rPr>
              <a:t>PBTs </a:t>
            </a:r>
            <a:r>
              <a:rPr lang="en-MY" sz="1000" b="1" dirty="0" smtClean="0">
                <a:latin typeface="Tw Cen MT" pitchFamily="34" charset="0"/>
              </a:rPr>
              <a:t>in three states </a:t>
            </a:r>
            <a:r>
              <a:rPr lang="ms-MY" sz="1000" b="1" dirty="0" smtClean="0">
                <a:latin typeface="Tw Cen MT" pitchFamily="34" charset="0"/>
              </a:rPr>
              <a:t>agreement  to adopt IBS criteria as a prerequisite for issuance of DO</a:t>
            </a:r>
            <a:endParaRPr lang="ms-MY" sz="1000" b="1" strike="sngStrike" dirty="0" smtClean="0">
              <a:latin typeface="Tw Cen MT" pitchFamily="34" charset="0"/>
            </a:endParaRPr>
          </a:p>
          <a:p>
            <a:pPr algn="just"/>
            <a:r>
              <a:rPr lang="en-MY" sz="1000" dirty="0" smtClean="0">
                <a:latin typeface="Tw Cen MT" panose="020B0602020104020603" pitchFamily="34" charset="0"/>
              </a:rPr>
              <a:t>The 3 states identified were Selangor, </a:t>
            </a:r>
            <a:r>
              <a:rPr lang="en-MY" sz="1000" dirty="0" err="1" smtClean="0">
                <a:latin typeface="Tw Cen MT" panose="020B0602020104020603" pitchFamily="34" charset="0"/>
              </a:rPr>
              <a:t>Pulau</a:t>
            </a:r>
            <a:r>
              <a:rPr lang="en-MY" sz="1000" dirty="0" smtClean="0">
                <a:latin typeface="Tw Cen MT" panose="020B0602020104020603" pitchFamily="34" charset="0"/>
              </a:rPr>
              <a:t> Pinang and Johor.  </a:t>
            </a:r>
            <a:r>
              <a:rPr lang="en-MY" sz="1000" dirty="0" err="1" smtClean="0">
                <a:latin typeface="Tw Cen MT" panose="020B0602020104020603" pitchFamily="34" charset="0"/>
              </a:rPr>
              <a:t>Pihak</a:t>
            </a:r>
            <a:r>
              <a:rPr lang="en-MY" sz="1000" dirty="0" smtClean="0">
                <a:latin typeface="Tw Cen MT" panose="020B0602020104020603" pitchFamily="34" charset="0"/>
              </a:rPr>
              <a:t> </a:t>
            </a:r>
            <a:r>
              <a:rPr lang="en-MY" sz="1000" dirty="0" err="1" smtClean="0">
                <a:latin typeface="Tw Cen MT" panose="020B0602020104020603" pitchFamily="34" charset="0"/>
              </a:rPr>
              <a:t>Berkuasa</a:t>
            </a:r>
            <a:r>
              <a:rPr lang="en-MY" sz="1000" dirty="0" smtClean="0">
                <a:latin typeface="Tw Cen MT" panose="020B0602020104020603" pitchFamily="34" charset="0"/>
              </a:rPr>
              <a:t> </a:t>
            </a:r>
            <a:r>
              <a:rPr lang="en-MY" sz="1000" dirty="0" err="1" smtClean="0">
                <a:latin typeface="Tw Cen MT" panose="020B0602020104020603" pitchFamily="34" charset="0"/>
              </a:rPr>
              <a:t>Tempatan</a:t>
            </a:r>
            <a:r>
              <a:rPr lang="en-MY" sz="1000" dirty="0" smtClean="0">
                <a:latin typeface="Tw Cen MT" panose="020B0602020104020603" pitchFamily="34" charset="0"/>
              </a:rPr>
              <a:t> (PBT) or Local Authorities in Selangor that had been engaged are as follows:</a:t>
            </a:r>
          </a:p>
          <a:p>
            <a:pPr marL="228600" indent="-228600">
              <a:buAutoNum type="arabicPeriod"/>
            </a:pPr>
            <a:r>
              <a:rPr lang="en-MY" sz="1000" dirty="0" err="1" smtClean="0">
                <a:latin typeface="Tw Cen MT" panose="020B0602020104020603" pitchFamily="34" charset="0"/>
              </a:rPr>
              <a:t>Majlis</a:t>
            </a:r>
            <a:r>
              <a:rPr lang="en-MY" sz="1000" dirty="0" smtClean="0">
                <a:latin typeface="Tw Cen MT" panose="020B0602020104020603" pitchFamily="34" charset="0"/>
              </a:rPr>
              <a:t> Daerah </a:t>
            </a:r>
            <a:r>
              <a:rPr lang="en-MY" sz="1000" dirty="0" err="1" smtClean="0">
                <a:latin typeface="Tw Cen MT" panose="020B0602020104020603" pitchFamily="34" charset="0"/>
              </a:rPr>
              <a:t>Hulu</a:t>
            </a:r>
            <a:r>
              <a:rPr lang="en-MY" sz="1000" dirty="0" smtClean="0">
                <a:latin typeface="Tw Cen MT" panose="020B0602020104020603" pitchFamily="34" charset="0"/>
              </a:rPr>
              <a:t> Selangor (MDHS)</a:t>
            </a:r>
          </a:p>
          <a:p>
            <a:pPr marL="228600" indent="-228600">
              <a:buAutoNum type="arabicPeriod"/>
            </a:pPr>
            <a:r>
              <a:rPr lang="en-MY" sz="1000" dirty="0" err="1" smtClean="0">
                <a:latin typeface="Tw Cen MT" panose="020B0602020104020603" pitchFamily="34" charset="0"/>
              </a:rPr>
              <a:t>Majlis</a:t>
            </a:r>
            <a:r>
              <a:rPr lang="en-MY" sz="1000" dirty="0" smtClean="0">
                <a:latin typeface="Tw Cen MT" panose="020B0602020104020603" pitchFamily="34" charset="0"/>
              </a:rPr>
              <a:t> Daerah Kuala Selangor (MDKS) 			</a:t>
            </a:r>
          </a:p>
          <a:p>
            <a:pPr marL="228600" indent="-228600">
              <a:buAutoNum type="arabicPeriod"/>
              <a:tabLst>
                <a:tab pos="2854325" algn="l"/>
              </a:tabLst>
            </a:pPr>
            <a:r>
              <a:rPr lang="en-MY" sz="1000" dirty="0" err="1" smtClean="0">
                <a:latin typeface="Tw Cen MT" panose="020B0602020104020603" pitchFamily="34" charset="0"/>
              </a:rPr>
              <a:t>Majlis</a:t>
            </a:r>
            <a:r>
              <a:rPr lang="en-MY" sz="1000" dirty="0" smtClean="0">
                <a:latin typeface="Tw Cen MT" panose="020B0602020104020603" pitchFamily="34" charset="0"/>
              </a:rPr>
              <a:t> Daerah </a:t>
            </a:r>
            <a:r>
              <a:rPr lang="en-MY" sz="1000" dirty="0" err="1" smtClean="0">
                <a:latin typeface="Tw Cen MT" panose="020B0602020104020603" pitchFamily="34" charset="0"/>
              </a:rPr>
              <a:t>Sabak</a:t>
            </a:r>
            <a:r>
              <a:rPr lang="en-MY" sz="1000" dirty="0" smtClean="0">
                <a:latin typeface="Tw Cen MT" panose="020B0602020104020603" pitchFamily="34" charset="0"/>
              </a:rPr>
              <a:t> </a:t>
            </a:r>
            <a:r>
              <a:rPr lang="en-MY" sz="1000" dirty="0" err="1" smtClean="0">
                <a:latin typeface="Tw Cen MT" panose="020B0602020104020603" pitchFamily="34" charset="0"/>
              </a:rPr>
              <a:t>Bernam</a:t>
            </a:r>
            <a:r>
              <a:rPr lang="en-MY" sz="1000" dirty="0" smtClean="0">
                <a:latin typeface="Tw Cen MT" panose="020B0602020104020603" pitchFamily="34" charset="0"/>
              </a:rPr>
              <a:t> (MDSB)                     - 19/01/2018</a:t>
            </a:r>
          </a:p>
          <a:p>
            <a:pPr marL="228600" indent="-228600">
              <a:buAutoNum type="arabicPeriod"/>
            </a:pP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Perbandaran</a:t>
            </a:r>
            <a:r>
              <a:rPr lang="en-MY" sz="1000" dirty="0" smtClean="0">
                <a:latin typeface="Tw Cen MT" panose="020B0602020104020603" pitchFamily="34" charset="0"/>
              </a:rPr>
              <a:t> </a:t>
            </a:r>
            <a:r>
              <a:rPr lang="en-MY" sz="1000" dirty="0" err="1" smtClean="0">
                <a:latin typeface="Tw Cen MT" panose="020B0602020104020603" pitchFamily="34" charset="0"/>
              </a:rPr>
              <a:t>Sepang</a:t>
            </a:r>
            <a:r>
              <a:rPr lang="en-MY" sz="1000" dirty="0" smtClean="0">
                <a:latin typeface="Tw Cen MT" panose="020B0602020104020603" pitchFamily="34" charset="0"/>
              </a:rPr>
              <a:t> (</a:t>
            </a:r>
            <a:r>
              <a:rPr lang="en-MY" sz="1000" dirty="0" err="1" smtClean="0">
                <a:latin typeface="Tw Cen MT" panose="020B0602020104020603" pitchFamily="34" charset="0"/>
              </a:rPr>
              <a:t>MPSepang</a:t>
            </a:r>
            <a:r>
              <a:rPr lang="en-MY" sz="1000" dirty="0" smtClean="0">
                <a:latin typeface="Tw Cen MT" panose="020B0602020104020603" pitchFamily="34" charset="0"/>
              </a:rPr>
              <a:t>)</a:t>
            </a:r>
          </a:p>
          <a:p>
            <a:pPr marL="228600" indent="-228600"/>
            <a:endParaRPr lang="en-MY" sz="1000" dirty="0" smtClean="0">
              <a:latin typeface="Tw Cen MT" panose="020B0602020104020603" pitchFamily="34" charset="0"/>
            </a:endParaRPr>
          </a:p>
          <a:p>
            <a:r>
              <a:rPr lang="en-US" sz="1000" dirty="0" smtClean="0">
                <a:latin typeface="Tw Cen MT" panose="020B0602020104020603" pitchFamily="34" charset="0"/>
              </a:rPr>
              <a:t>The agreement from PBTs in </a:t>
            </a:r>
            <a:r>
              <a:rPr lang="en-US" sz="1000" dirty="0" err="1" smtClean="0">
                <a:latin typeface="Tw Cen MT" panose="020B0602020104020603" pitchFamily="34" charset="0"/>
              </a:rPr>
              <a:t>Pulau</a:t>
            </a:r>
            <a:r>
              <a:rPr lang="en-US" sz="1000" dirty="0" smtClean="0">
                <a:latin typeface="Tw Cen MT" panose="020B0602020104020603" pitchFamily="34" charset="0"/>
              </a:rPr>
              <a:t> Pinang and Johor </a:t>
            </a:r>
            <a:r>
              <a:rPr lang="en-US" sz="1000" dirty="0" err="1" smtClean="0">
                <a:latin typeface="Tw Cen MT" panose="020B0602020104020603" pitchFamily="34" charset="0"/>
              </a:rPr>
              <a:t>Bahru</a:t>
            </a:r>
            <a:r>
              <a:rPr lang="en-US" sz="1000" dirty="0">
                <a:latin typeface="Tw Cen MT" panose="020B0602020104020603" pitchFamily="34" charset="0"/>
              </a:rPr>
              <a:t> </a:t>
            </a:r>
            <a:r>
              <a:rPr lang="en-US" sz="1000" dirty="0" smtClean="0">
                <a:latin typeface="Tw Cen MT" panose="020B0602020104020603" pitchFamily="34" charset="0"/>
              </a:rPr>
              <a:t>have yet to be secured.</a:t>
            </a:r>
          </a:p>
          <a:p>
            <a:endParaRPr lang="en-US" sz="1000" dirty="0">
              <a:latin typeface="Tw Cen MT" panose="020B0602020104020603" pitchFamily="34" charset="0"/>
            </a:endParaRPr>
          </a:p>
          <a:p>
            <a:endParaRPr lang="en-US" sz="1000" dirty="0" smtClean="0">
              <a:latin typeface="Tw Cen MT" panose="020B0602020104020603" pitchFamily="34" charset="0"/>
            </a:endParaRPr>
          </a:p>
        </p:txBody>
      </p:sp>
      <p:sp>
        <p:nvSpPr>
          <p:cNvPr id="18" name="Right Brace 17"/>
          <p:cNvSpPr/>
          <p:nvPr/>
        </p:nvSpPr>
        <p:spPr>
          <a:xfrm>
            <a:off x="2709497" y="7366548"/>
            <a:ext cx="126903" cy="5915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21" name="Rectangle 20"/>
          <p:cNvSpPr/>
          <p:nvPr/>
        </p:nvSpPr>
        <p:spPr>
          <a:xfrm>
            <a:off x="1" y="4235250"/>
            <a:ext cx="6857999" cy="5635915"/>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41652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3574845"/>
            <a:ext cx="6857999" cy="6331155"/>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60089"/>
          <a:ext cx="4965406" cy="1456944"/>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At least 100 more new IBS component manufacturing plants established at various strategic locations by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P3c - Propel IBS supply chain via economic mechanisms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38099" y="3599360"/>
            <a:ext cx="6667501" cy="4478149"/>
          </a:xfrm>
          <a:prstGeom prst="rect">
            <a:avLst/>
          </a:prstGeom>
          <a:noFill/>
        </p:spPr>
        <p:txBody>
          <a:bodyPr wrap="square" rtlCol="0">
            <a:spAutoFit/>
          </a:bodyPr>
          <a:lstStyle/>
          <a:p>
            <a:r>
              <a:rPr lang="en-US" sz="1000" dirty="0">
                <a:latin typeface="Tw Cen MT" panose="020B0602020104020603" pitchFamily="34" charset="0"/>
              </a:rPr>
              <a:t>This KPI is under the purview of IWG10.</a:t>
            </a:r>
          </a:p>
          <a:p>
            <a:endParaRPr lang="en-MY" sz="500" dirty="0" smtClean="0">
              <a:latin typeface="Tw Cen MT" panose="020B0602020104020603" pitchFamily="34" charset="0"/>
            </a:endParaRPr>
          </a:p>
          <a:p>
            <a:pPr algn="just"/>
            <a:r>
              <a:rPr lang="en-MY" sz="1000" dirty="0" smtClean="0">
                <a:latin typeface="Tw Cen MT" panose="020B0602020104020603" pitchFamily="34" charset="0"/>
              </a:rPr>
              <a:t>In 2015, there are already 200 IBS component manufacturing plants producing various IBS components in existence.</a:t>
            </a:r>
          </a:p>
          <a:p>
            <a:pPr algn="just"/>
            <a:endParaRPr lang="en-MY" sz="500" dirty="0" smtClean="0">
              <a:latin typeface="Tw Cen MT" panose="020B0602020104020603" pitchFamily="34" charset="0"/>
            </a:endParaRPr>
          </a:p>
          <a:p>
            <a:pPr algn="just"/>
            <a:r>
              <a:rPr lang="en-MY" sz="1000" dirty="0" smtClean="0">
                <a:latin typeface="Tw Cen MT" panose="020B0602020104020603" pitchFamily="34" charset="0"/>
              </a:rPr>
              <a:t>In 2016, 27 </a:t>
            </a:r>
            <a:r>
              <a:rPr lang="en-MY" sz="1000" dirty="0">
                <a:latin typeface="Tw Cen MT" panose="020B0602020104020603" pitchFamily="34" charset="0"/>
              </a:rPr>
              <a:t>new IBS component manufacturing plants producing 4 main components (precast concrete system, </a:t>
            </a:r>
            <a:r>
              <a:rPr lang="en-MY" sz="1000" dirty="0" smtClean="0">
                <a:latin typeface="Tw Cen MT" panose="020B0602020104020603" pitchFamily="34" charset="0"/>
              </a:rPr>
              <a:t>metal </a:t>
            </a:r>
            <a:r>
              <a:rPr lang="en-MY" sz="1000" dirty="0">
                <a:latin typeface="Tw Cen MT" panose="020B0602020104020603" pitchFamily="34" charset="0"/>
              </a:rPr>
              <a:t>framing, </a:t>
            </a:r>
            <a:r>
              <a:rPr lang="en-MY" sz="1000" dirty="0" smtClean="0">
                <a:latin typeface="Tw Cen MT" panose="020B0602020104020603" pitchFamily="34" charset="0"/>
              </a:rPr>
              <a:t>innovative </a:t>
            </a:r>
            <a:r>
              <a:rPr lang="en-MY" sz="1000" dirty="0">
                <a:latin typeface="Tw Cen MT" panose="020B0602020104020603" pitchFamily="34" charset="0"/>
              </a:rPr>
              <a:t>product and blockwork system) </a:t>
            </a:r>
            <a:r>
              <a:rPr lang="en-MY" sz="1000" dirty="0" smtClean="0">
                <a:latin typeface="Tw Cen MT" panose="020B0602020104020603" pitchFamily="34" charset="0"/>
              </a:rPr>
              <a:t>were established and registered in </a:t>
            </a:r>
            <a:r>
              <a:rPr lang="en-MY" sz="1000" dirty="0">
                <a:latin typeface="Tw Cen MT" panose="020B0602020104020603" pitchFamily="34" charset="0"/>
              </a:rPr>
              <a:t>7 states (Johor, Selangor, Sarawak, Pahang, Melaka, Kedah &amp; Kelantan</a:t>
            </a:r>
            <a:r>
              <a:rPr lang="en-MY" sz="1000" dirty="0" smtClean="0">
                <a:latin typeface="Tw Cen MT" panose="020B0602020104020603" pitchFamily="34" charset="0"/>
              </a:rPr>
              <a:t>). </a:t>
            </a:r>
            <a:endParaRPr lang="en-US" sz="500" dirty="0">
              <a:latin typeface="Tw Cen MT" panose="020B0602020104020603" pitchFamily="34" charset="0"/>
            </a:endParaRPr>
          </a:p>
          <a:p>
            <a:pPr algn="just"/>
            <a:endParaRPr lang="en-US" sz="500" dirty="0" smtClean="0">
              <a:latin typeface="Tw Cen MT" panose="020B0602020104020603" pitchFamily="34" charset="0"/>
            </a:endParaRPr>
          </a:p>
          <a:p>
            <a:pPr algn="just"/>
            <a:r>
              <a:rPr lang="en-US" sz="1000" dirty="0" smtClean="0">
                <a:latin typeface="Tw Cen MT" panose="020B0602020104020603" pitchFamily="34" charset="0"/>
              </a:rPr>
              <a:t>In 2017</a:t>
            </a:r>
            <a:r>
              <a:rPr lang="en-US" sz="1000" dirty="0">
                <a:latin typeface="Tw Cen MT" panose="020B0602020104020603" pitchFamily="34" charset="0"/>
              </a:rPr>
              <a:t>, </a:t>
            </a:r>
            <a:r>
              <a:rPr lang="en-US" sz="1000" dirty="0" smtClean="0">
                <a:latin typeface="Tw Cen MT" panose="020B0602020104020603" pitchFamily="34" charset="0"/>
              </a:rPr>
              <a:t>37 </a:t>
            </a:r>
            <a:r>
              <a:rPr lang="en-US" sz="1000" dirty="0">
                <a:latin typeface="Tw Cen MT" panose="020B0602020104020603" pitchFamily="34" charset="0"/>
              </a:rPr>
              <a:t>new IBS </a:t>
            </a:r>
            <a:r>
              <a:rPr lang="en-MY" sz="1000" dirty="0" smtClean="0">
                <a:latin typeface="Tw Cen MT" panose="020B0602020104020603" pitchFamily="34" charset="0"/>
              </a:rPr>
              <a:t>component manufacturing plants producing 5 main components (precast concrete system, metal framing, innovative product, formwork system and </a:t>
            </a:r>
            <a:r>
              <a:rPr lang="en-MY" sz="1000" dirty="0" err="1" smtClean="0">
                <a:latin typeface="Tw Cen MT" panose="020B0602020104020603" pitchFamily="34" charset="0"/>
              </a:rPr>
              <a:t>blockwork</a:t>
            </a:r>
            <a:r>
              <a:rPr lang="en-MY" sz="1000" dirty="0" smtClean="0">
                <a:latin typeface="Tw Cen MT" panose="020B0602020104020603" pitchFamily="34" charset="0"/>
              </a:rPr>
              <a:t> system) were established and </a:t>
            </a:r>
            <a:r>
              <a:rPr lang="en-US" sz="1000" dirty="0" smtClean="0">
                <a:latin typeface="Tw Cen MT" panose="020B0602020104020603" pitchFamily="34" charset="0"/>
              </a:rPr>
              <a:t>registered in 8 states - Selangor (20), Johor (3), </a:t>
            </a:r>
            <a:r>
              <a:rPr lang="en-US" sz="1000" dirty="0" err="1" smtClean="0">
                <a:latin typeface="Tw Cen MT" panose="020B0602020104020603" pitchFamily="34" charset="0"/>
              </a:rPr>
              <a:t>Pulau</a:t>
            </a:r>
            <a:r>
              <a:rPr lang="en-US" sz="1000" dirty="0" smtClean="0">
                <a:latin typeface="Tw Cen MT" panose="020B0602020104020603" pitchFamily="34" charset="0"/>
              </a:rPr>
              <a:t> Pinang (1), Perak (1), N. Sembilan (3), Sarawak (4), Kedah (2) &amp; Sabah (3).  </a:t>
            </a: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A </a:t>
            </a:r>
            <a:r>
              <a:rPr lang="en-US" sz="1000" dirty="0">
                <a:latin typeface="Tw Cen MT" panose="020B0602020104020603" pitchFamily="34" charset="0"/>
              </a:rPr>
              <a:t>total of </a:t>
            </a:r>
            <a:r>
              <a:rPr lang="en-US" sz="1000" dirty="0" smtClean="0">
                <a:latin typeface="Tw Cen MT" panose="020B0602020104020603" pitchFamily="34" charset="0"/>
              </a:rPr>
              <a:t>96 </a:t>
            </a:r>
            <a:r>
              <a:rPr lang="en-US" sz="1000" dirty="0">
                <a:latin typeface="Tw Cen MT" panose="020B0602020104020603" pitchFamily="34" charset="0"/>
              </a:rPr>
              <a:t>out </a:t>
            </a:r>
            <a:r>
              <a:rPr lang="en-US" sz="1000" dirty="0" smtClean="0">
                <a:latin typeface="Tw Cen MT" panose="020B0602020104020603" pitchFamily="34" charset="0"/>
              </a:rPr>
              <a:t>of 100 (as targeted until 2020) </a:t>
            </a:r>
            <a:r>
              <a:rPr lang="en-US" sz="1000" dirty="0">
                <a:latin typeface="Tw Cen MT" panose="020B0602020104020603" pitchFamily="34" charset="0"/>
              </a:rPr>
              <a:t>new IBS component manufacturers and </a:t>
            </a:r>
            <a:r>
              <a:rPr lang="en-US" sz="1000" dirty="0" smtClean="0">
                <a:latin typeface="Tw Cen MT" panose="020B0602020104020603" pitchFamily="34" charset="0"/>
              </a:rPr>
              <a:t>suppliers have been registered</a:t>
            </a:r>
            <a:r>
              <a:rPr lang="en-US" sz="1000" dirty="0">
                <a:latin typeface="Tw Cen MT" panose="020B0602020104020603" pitchFamily="34" charset="0"/>
              </a:rPr>
              <a:t>. </a:t>
            </a:r>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r>
              <a:rPr lang="en-US" sz="1000" dirty="0" smtClean="0">
                <a:latin typeface="Tw Cen MT" panose="020B0602020104020603" pitchFamily="34" charset="0"/>
              </a:rPr>
              <a:t>To date, CIDB had registered a total of 296 IBS </a:t>
            </a:r>
            <a:r>
              <a:rPr lang="en-MY" sz="1000" dirty="0">
                <a:latin typeface="Tw Cen MT" panose="020B0602020104020603" pitchFamily="34" charset="0"/>
              </a:rPr>
              <a:t>component manufacturing plants.</a:t>
            </a:r>
            <a:r>
              <a:rPr lang="en-US" sz="1000" dirty="0">
                <a:latin typeface="Tw Cen MT" panose="020B0602020104020603" pitchFamily="34" charset="0"/>
              </a:rPr>
              <a:t> </a:t>
            </a:r>
            <a:endParaRPr lang="en-MY" sz="1000" dirty="0">
              <a:solidFill>
                <a:srgbClr val="FF0000"/>
              </a:solidFill>
              <a:latin typeface="Tw Cen MT" panose="020B0602020104020603" pitchFamily="34" charset="0"/>
            </a:endParaRPr>
          </a:p>
          <a:p>
            <a:endParaRPr lang="en-MY" sz="1000" dirty="0" smtClean="0">
              <a:solidFill>
                <a:srgbClr val="FF0000"/>
              </a:solidFill>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P3-066</a:t>
            </a:r>
            <a:endParaRPr lang="ms-MY" sz="2800" dirty="0">
              <a:solidFill>
                <a:schemeClr val="bg1"/>
              </a:solidFill>
            </a:endParaRPr>
          </a:p>
        </p:txBody>
      </p:sp>
      <p:sp>
        <p:nvSpPr>
          <p:cNvPr id="15" name="TextBox 14"/>
          <p:cNvSpPr txBox="1"/>
          <p:nvPr/>
        </p:nvSpPr>
        <p:spPr>
          <a:xfrm>
            <a:off x="0" y="3335546"/>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Q4 2017</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1240929"/>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39702">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2866">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206778">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875169">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20 new IBS manufacturer registered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20 new IBS manufacturer registered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20 new IBS manufacturer registered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20 new IBS manufacturer registered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20 new IBS manufacturer registered</a:t>
                      </a: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136179743"/>
              </p:ext>
            </p:extLst>
          </p:nvPr>
        </p:nvGraphicFramePr>
        <p:xfrm>
          <a:off x="151171" y="5507062"/>
          <a:ext cx="6506804" cy="2057400"/>
        </p:xfrm>
        <a:graphic>
          <a:graphicData uri="http://schemas.openxmlformats.org/drawingml/2006/table">
            <a:tbl>
              <a:tblPr firstRow="1" bandRow="1">
                <a:tableStyleId>{5C22544A-7EE6-4342-B048-85BDC9FD1C3A}</a:tableStyleId>
              </a:tblPr>
              <a:tblGrid>
                <a:gridCol w="633225">
                  <a:extLst>
                    <a:ext uri="{9D8B030D-6E8A-4147-A177-3AD203B41FA5}">
                      <a16:colId xmlns:a16="http://schemas.microsoft.com/office/drawing/2014/main" val="3366137138"/>
                    </a:ext>
                  </a:extLst>
                </a:gridCol>
                <a:gridCol w="1951762">
                  <a:extLst>
                    <a:ext uri="{9D8B030D-6E8A-4147-A177-3AD203B41FA5}">
                      <a16:colId xmlns:a16="http://schemas.microsoft.com/office/drawing/2014/main" val="116348213"/>
                    </a:ext>
                  </a:extLst>
                </a:gridCol>
                <a:gridCol w="795273">
                  <a:extLst>
                    <a:ext uri="{9D8B030D-6E8A-4147-A177-3AD203B41FA5}">
                      <a16:colId xmlns:a16="http://schemas.microsoft.com/office/drawing/2014/main" val="4144450284"/>
                    </a:ext>
                  </a:extLst>
                </a:gridCol>
                <a:gridCol w="897544">
                  <a:extLst>
                    <a:ext uri="{9D8B030D-6E8A-4147-A177-3AD203B41FA5}">
                      <a16:colId xmlns:a16="http://schemas.microsoft.com/office/drawing/2014/main" val="6907037"/>
                    </a:ext>
                  </a:extLst>
                </a:gridCol>
                <a:gridCol w="1041478">
                  <a:extLst>
                    <a:ext uri="{9D8B030D-6E8A-4147-A177-3AD203B41FA5}">
                      <a16:colId xmlns:a16="http://schemas.microsoft.com/office/drawing/2014/main" val="20004"/>
                    </a:ext>
                  </a:extLst>
                </a:gridCol>
                <a:gridCol w="1187522">
                  <a:extLst>
                    <a:ext uri="{9D8B030D-6E8A-4147-A177-3AD203B41FA5}">
                      <a16:colId xmlns:a16="http://schemas.microsoft.com/office/drawing/2014/main" val="20005"/>
                    </a:ext>
                  </a:extLst>
                </a:gridCol>
              </a:tblGrid>
              <a:tr h="189157">
                <a:tc rowSpan="2">
                  <a:txBody>
                    <a:bodyPr/>
                    <a:lstStyle/>
                    <a:p>
                      <a:pPr algn="ctr"/>
                      <a:r>
                        <a:rPr lang="en-US" sz="900" kern="1200" dirty="0" smtClean="0">
                          <a:solidFill>
                            <a:schemeClr val="tx1"/>
                          </a:solidFill>
                          <a:latin typeface="Tw Cen MT" panose="020B0602020104020603" pitchFamily="34" charset="0"/>
                          <a:ea typeface="+mn-ea"/>
                          <a:cs typeface="+mn-cs"/>
                        </a:rPr>
                        <a:t>NO</a:t>
                      </a:r>
                      <a:endParaRPr lang="en-MY" sz="9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a:r>
                        <a:rPr lang="en-US" sz="900" kern="1200" dirty="0" smtClean="0">
                          <a:solidFill>
                            <a:schemeClr val="tx1"/>
                          </a:solidFill>
                          <a:latin typeface="Tw Cen MT" panose="020B0602020104020603" pitchFamily="34" charset="0"/>
                          <a:ea typeface="+mn-ea"/>
                          <a:cs typeface="+mn-cs"/>
                        </a:rPr>
                        <a:t>IBS COMPONENTS</a:t>
                      </a:r>
                      <a:endParaRPr lang="en-MY" sz="9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4">
                  <a:txBody>
                    <a:bodyPr/>
                    <a:lstStyle/>
                    <a:p>
                      <a:pPr algn="ctr"/>
                      <a:r>
                        <a:rPr lang="en-US" sz="900" dirty="0" smtClean="0">
                          <a:solidFill>
                            <a:schemeClr val="tx1"/>
                          </a:solidFill>
                        </a:rPr>
                        <a:t>NEW</a:t>
                      </a:r>
                      <a:r>
                        <a:rPr lang="en-US" sz="900" baseline="0" dirty="0" smtClean="0">
                          <a:solidFill>
                            <a:schemeClr val="tx1"/>
                          </a:solidFill>
                        </a:rPr>
                        <a:t> IBS MANUFACTURINGPLANTS</a:t>
                      </a:r>
                      <a:endParaRPr lang="en-MY"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MY" sz="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pPr algn="ctr"/>
                      <a:endParaRPr lang="en-MY" sz="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pPr algn="ctr"/>
                      <a:endParaRPr lang="en-MY" sz="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2091802757"/>
                  </a:ext>
                </a:extLst>
              </a:tr>
              <a:tr h="189157">
                <a:tc vMerge="1">
                  <a:txBody>
                    <a:bodyPr/>
                    <a:lstStyle/>
                    <a:p>
                      <a:endParaRPr lang="en-MY"/>
                    </a:p>
                  </a:txBody>
                  <a:tcPr/>
                </a:tc>
                <a:tc vMerge="1">
                  <a:txBody>
                    <a:bodyPr/>
                    <a:lstStyle/>
                    <a:p>
                      <a:pPr algn="ctr"/>
                      <a:endParaRPr lang="en-MY" sz="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900" b="1" kern="1200" dirty="0" smtClean="0">
                          <a:solidFill>
                            <a:schemeClr val="tx1"/>
                          </a:solidFill>
                          <a:latin typeface="Tw Cen MT" panose="020B0602020104020603" pitchFamily="34" charset="0"/>
                          <a:ea typeface="+mn-ea"/>
                          <a:cs typeface="+mn-cs"/>
                        </a:rPr>
                        <a:t>2016</a:t>
                      </a:r>
                      <a:endParaRPr lang="en-MY" sz="9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b="1" kern="1200" dirty="0" smtClean="0">
                          <a:solidFill>
                            <a:schemeClr val="tx1"/>
                          </a:solidFill>
                          <a:latin typeface="Tw Cen MT" panose="020B0602020104020603" pitchFamily="34" charset="0"/>
                          <a:ea typeface="+mn-ea"/>
                          <a:cs typeface="+mn-cs"/>
                        </a:rPr>
                        <a:t>2017</a:t>
                      </a:r>
                      <a:endParaRPr lang="en-MY" sz="9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MY" sz="900" b="1" kern="1200" dirty="0" smtClean="0">
                          <a:solidFill>
                            <a:schemeClr val="tx1"/>
                          </a:solidFill>
                          <a:latin typeface="Tw Cen MT" panose="020B0602020104020603" pitchFamily="34" charset="0"/>
                          <a:ea typeface="+mn-ea"/>
                          <a:cs typeface="+mn-cs"/>
                        </a:rPr>
                        <a:t>2018 (Q1)</a:t>
                      </a:r>
                      <a:endParaRPr lang="en-MY" sz="9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MY" sz="900" b="1" kern="1200" dirty="0" smtClean="0">
                          <a:solidFill>
                            <a:schemeClr val="tx1"/>
                          </a:solidFill>
                          <a:latin typeface="Tw Cen MT" panose="020B0602020104020603" pitchFamily="34" charset="0"/>
                          <a:ea typeface="+mn-ea"/>
                          <a:cs typeface="+mn-cs"/>
                        </a:rPr>
                        <a:t>2018 (Q2)</a:t>
                      </a:r>
                      <a:endParaRPr lang="en-MY" sz="9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189157">
                <a:tc>
                  <a:txBody>
                    <a:bodyPr/>
                    <a:lstStyle/>
                    <a:p>
                      <a:pPr algn="ctr"/>
                      <a:r>
                        <a:rPr lang="en-US" sz="900" dirty="0" smtClean="0">
                          <a:solidFill>
                            <a:schemeClr val="tx1"/>
                          </a:solidFill>
                        </a:rPr>
                        <a:t>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rPr>
                        <a:t>Precast</a:t>
                      </a:r>
                      <a:r>
                        <a:rPr lang="en-US" sz="900" baseline="0" dirty="0" smtClean="0">
                          <a:solidFill>
                            <a:schemeClr val="tx1"/>
                          </a:solidFill>
                        </a:rPr>
                        <a:t> Concrete System</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9</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9</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2</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5</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89157">
                <a:tc>
                  <a:txBody>
                    <a:bodyPr/>
                    <a:lstStyle/>
                    <a:p>
                      <a:pPr algn="ctr"/>
                      <a:r>
                        <a:rPr lang="en-US" sz="900" dirty="0" smtClean="0">
                          <a:solidFill>
                            <a:schemeClr val="tx1"/>
                          </a:solidFill>
                        </a:rPr>
                        <a:t>2</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rPr>
                        <a:t>Metal Framing</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9</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11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4</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4</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189157">
                <a:tc>
                  <a:txBody>
                    <a:bodyPr/>
                    <a:lstStyle/>
                    <a:p>
                      <a:pPr algn="ctr"/>
                      <a:r>
                        <a:rPr lang="en-US" sz="900" dirty="0" smtClean="0">
                          <a:solidFill>
                            <a:schemeClr val="tx1"/>
                          </a:solidFill>
                        </a:rPr>
                        <a:t>3</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rPr>
                        <a:t>Innovative Product</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8</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10</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3</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9</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6651503"/>
                  </a:ext>
                </a:extLst>
              </a:tr>
              <a:tr h="189157">
                <a:tc>
                  <a:txBody>
                    <a:bodyPr/>
                    <a:lstStyle/>
                    <a:p>
                      <a:pPr algn="ctr"/>
                      <a:r>
                        <a:rPr lang="en-US" sz="900" dirty="0" smtClean="0">
                          <a:solidFill>
                            <a:schemeClr val="tx1"/>
                          </a:solidFill>
                        </a:rPr>
                        <a:t>4</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rPr>
                        <a:t>Blockwork</a:t>
                      </a:r>
                      <a:r>
                        <a:rPr lang="en-US" sz="900" baseline="0" dirty="0" smtClean="0">
                          <a:solidFill>
                            <a:schemeClr val="tx1"/>
                          </a:solidFill>
                        </a:rPr>
                        <a:t> System</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3</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0</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0</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0321315"/>
                  </a:ext>
                </a:extLst>
              </a:tr>
              <a:tr h="189157">
                <a:tc>
                  <a:txBody>
                    <a:bodyPr/>
                    <a:lstStyle/>
                    <a:p>
                      <a:pPr algn="ctr"/>
                      <a:r>
                        <a:rPr lang="en-US" sz="900" dirty="0" smtClean="0">
                          <a:solidFill>
                            <a:schemeClr val="tx1"/>
                          </a:solidFill>
                        </a:rPr>
                        <a:t>5</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rPr>
                        <a:t>Formwork System</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0</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4</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dirty="0" smtClean="0">
                          <a:solidFill>
                            <a:schemeClr val="tx1"/>
                          </a:solidFill>
                        </a:rPr>
                        <a:t>4</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5013924"/>
                  </a:ext>
                </a:extLst>
              </a:tr>
              <a:tr h="189157">
                <a:tc gridSpan="2">
                  <a:txBody>
                    <a:bodyPr/>
                    <a:lstStyle/>
                    <a:p>
                      <a:pPr algn="r"/>
                      <a:r>
                        <a:rPr lang="en-US" sz="900" b="1" dirty="0" smtClean="0">
                          <a:solidFill>
                            <a:schemeClr val="tx1"/>
                          </a:solidFill>
                        </a:rPr>
                        <a:t>SUB TOTAL:</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b="1" dirty="0" smtClean="0">
                          <a:solidFill>
                            <a:schemeClr val="tx1"/>
                          </a:solidFill>
                        </a:rPr>
                        <a:t>27</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b="1" dirty="0" smtClean="0">
                          <a:solidFill>
                            <a:schemeClr val="tx1"/>
                          </a:solidFill>
                        </a:rPr>
                        <a:t>37</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b="1" dirty="0" smtClean="0">
                          <a:solidFill>
                            <a:schemeClr val="tx1"/>
                          </a:solidFill>
                        </a:rPr>
                        <a:t>10</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b="1" dirty="0" smtClean="0">
                          <a:solidFill>
                            <a:schemeClr val="tx1"/>
                          </a:solidFill>
                        </a:rPr>
                        <a:t>22</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5690344"/>
                  </a:ext>
                </a:extLst>
              </a:tr>
              <a:tr h="189157">
                <a:tc gridSpan="2">
                  <a:txBody>
                    <a:bodyPr/>
                    <a:lstStyle/>
                    <a:p>
                      <a:pPr algn="r"/>
                      <a:r>
                        <a:rPr lang="en-US" sz="900" b="1" dirty="0" smtClean="0">
                          <a:solidFill>
                            <a:schemeClr val="tx1"/>
                          </a:solidFill>
                        </a:rPr>
                        <a:t>TOTAL</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a:p>
                  </a:txBody>
                  <a:tcPr/>
                </a:tc>
                <a:tc gridSpan="4">
                  <a:txBody>
                    <a:bodyPr/>
                    <a:lstStyle/>
                    <a:p>
                      <a:pPr algn="ctr"/>
                      <a:r>
                        <a:rPr lang="en-MY" sz="900" b="1" dirty="0" smtClean="0">
                          <a:solidFill>
                            <a:schemeClr val="tx1"/>
                          </a:solidFill>
                        </a:rPr>
                        <a:t>96</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6184357"/>
                  </a:ext>
                </a:extLst>
              </a:tr>
            </a:tbl>
          </a:graphicData>
        </a:graphic>
      </p:graphicFrame>
    </p:spTree>
    <p:extLst>
      <p:ext uri="{BB962C8B-B14F-4D97-AF65-F5344CB8AC3E}">
        <p14:creationId xmlns:p14="http://schemas.microsoft.com/office/powerpoint/2010/main" val="6172948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 name="Rectangle 2"/>
          <p:cNvSpPr/>
          <p:nvPr/>
        </p:nvSpPr>
        <p:spPr>
          <a:xfrm>
            <a:off x="1" y="3892378"/>
            <a:ext cx="6857999" cy="5939599"/>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60089"/>
          <a:ext cx="4965406" cy="1456944"/>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At least 5,000 professionals (engineers, architects &amp; quantity surveyors) trained to apply IBS and modular coordination from design phase by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P3c - Propel IBS supply chain via economic mechanisms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3929763"/>
            <a:ext cx="6864535" cy="5170646"/>
          </a:xfrm>
          <a:prstGeom prst="rect">
            <a:avLst/>
          </a:prstGeom>
          <a:noFill/>
        </p:spPr>
        <p:txBody>
          <a:bodyPr wrap="square" rtlCol="0">
            <a:spAutoFit/>
          </a:bodyPr>
          <a:lstStyle/>
          <a:p>
            <a:r>
              <a:rPr lang="en-US" sz="1000" dirty="0">
                <a:latin typeface="Tw Cen MT" panose="020B0602020104020603" pitchFamily="34" charset="0"/>
              </a:rPr>
              <a:t>This KPI is under the purview of IWG10.</a:t>
            </a:r>
          </a:p>
          <a:p>
            <a:endParaRPr lang="en-US" sz="500" dirty="0" smtClean="0">
              <a:latin typeface="Tw Cen MT" pitchFamily="34" charset="0"/>
              <a:cs typeface="Arial" pitchFamily="34" charset="0"/>
            </a:endParaRPr>
          </a:p>
          <a:p>
            <a:r>
              <a:rPr lang="en-US" sz="1000" dirty="0" smtClean="0">
                <a:latin typeface="Tw Cen MT" pitchFamily="34" charset="0"/>
                <a:cs typeface="Arial" pitchFamily="34" charset="0"/>
              </a:rPr>
              <a:t>Training in IBS takes 3 days covering 5 modules in these areas:</a:t>
            </a:r>
          </a:p>
          <a:p>
            <a:pPr marL="228600" indent="-228600">
              <a:buAutoNum type="arabicPeriod"/>
            </a:pPr>
            <a:r>
              <a:rPr lang="en-US" sz="1000" dirty="0" smtClean="0">
                <a:latin typeface="Tw Cen MT" pitchFamily="34" charset="0"/>
                <a:cs typeface="Arial" pitchFamily="34" charset="0"/>
              </a:rPr>
              <a:t>M01 – </a:t>
            </a:r>
            <a:r>
              <a:rPr lang="en-US" sz="1000" dirty="0" err="1" smtClean="0">
                <a:latin typeface="Tw Cen MT" pitchFamily="34" charset="0"/>
                <a:cs typeface="Arial" pitchFamily="34" charset="0"/>
              </a:rPr>
              <a:t>Pengenalan</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kepada</a:t>
            </a:r>
            <a:r>
              <a:rPr lang="en-US" sz="1000" dirty="0" smtClean="0">
                <a:latin typeface="Tw Cen MT" pitchFamily="34" charset="0"/>
                <a:cs typeface="Arial" pitchFamily="34" charset="0"/>
              </a:rPr>
              <a:t> IBS </a:t>
            </a:r>
            <a:r>
              <a:rPr lang="en-US" sz="1000" dirty="0" err="1" smtClean="0">
                <a:latin typeface="Tw Cen MT" pitchFamily="34" charset="0"/>
                <a:cs typeface="Arial" pitchFamily="34" charset="0"/>
              </a:rPr>
              <a:t>untuk</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bangunan</a:t>
            </a:r>
            <a:endParaRPr lang="en-US" sz="1000" dirty="0" smtClean="0">
              <a:latin typeface="Tw Cen MT" pitchFamily="34" charset="0"/>
              <a:cs typeface="Arial" pitchFamily="34" charset="0"/>
            </a:endParaRPr>
          </a:p>
          <a:p>
            <a:pPr marL="228600" indent="-228600">
              <a:buAutoNum type="arabicPeriod"/>
            </a:pPr>
            <a:r>
              <a:rPr lang="en-US" sz="1000" dirty="0" smtClean="0">
                <a:latin typeface="Tw Cen MT" pitchFamily="34" charset="0"/>
                <a:cs typeface="Arial" pitchFamily="34" charset="0"/>
              </a:rPr>
              <a:t>M02 – </a:t>
            </a:r>
            <a:r>
              <a:rPr lang="en-US" sz="1000" dirty="0" err="1" smtClean="0">
                <a:latin typeface="Tw Cen MT" pitchFamily="34" charset="0"/>
                <a:cs typeface="Arial" pitchFamily="34" charset="0"/>
              </a:rPr>
              <a:t>Sistem</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Koordinasi</a:t>
            </a:r>
            <a:r>
              <a:rPr lang="en-US" sz="1000" dirty="0" smtClean="0">
                <a:latin typeface="Tw Cen MT" pitchFamily="34" charset="0"/>
                <a:cs typeface="Arial" pitchFamily="34" charset="0"/>
              </a:rPr>
              <a:t> modular (MC)</a:t>
            </a:r>
          </a:p>
          <a:p>
            <a:pPr marL="228600" indent="-228600">
              <a:buAutoNum type="arabicPeriod"/>
            </a:pPr>
            <a:r>
              <a:rPr lang="en-US" sz="1000" dirty="0" smtClean="0">
                <a:latin typeface="Tw Cen MT" pitchFamily="34" charset="0"/>
                <a:cs typeface="Arial" pitchFamily="34" charset="0"/>
              </a:rPr>
              <a:t>M03 – </a:t>
            </a:r>
            <a:r>
              <a:rPr lang="en-US" sz="1000" dirty="0" err="1" smtClean="0">
                <a:latin typeface="Tw Cen MT" pitchFamily="34" charset="0"/>
                <a:cs typeface="Arial" pitchFamily="34" charset="0"/>
              </a:rPr>
              <a:t>Pengiraan</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skor</a:t>
            </a:r>
            <a:r>
              <a:rPr lang="en-US" sz="1000" dirty="0" smtClean="0">
                <a:latin typeface="Tw Cen MT" pitchFamily="34" charset="0"/>
                <a:cs typeface="Arial" pitchFamily="34" charset="0"/>
              </a:rPr>
              <a:t> IBS</a:t>
            </a:r>
          </a:p>
          <a:p>
            <a:pPr marL="228600" indent="-228600">
              <a:buAutoNum type="arabicPeriod"/>
            </a:pPr>
            <a:r>
              <a:rPr lang="en-US" sz="1000" dirty="0" smtClean="0">
                <a:latin typeface="Tw Cen MT" pitchFamily="34" charset="0"/>
                <a:cs typeface="Arial" pitchFamily="34" charset="0"/>
              </a:rPr>
              <a:t>M04 – </a:t>
            </a:r>
            <a:r>
              <a:rPr lang="en-US" sz="1000" dirty="0" err="1" smtClean="0">
                <a:latin typeface="Tw Cen MT" pitchFamily="34" charset="0"/>
                <a:cs typeface="Arial" pitchFamily="34" charset="0"/>
              </a:rPr>
              <a:t>Konsep</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rekabentuk</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sistem</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konkrit</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pra-tuang</a:t>
            </a:r>
            <a:endParaRPr lang="en-US" sz="1000" dirty="0" smtClean="0">
              <a:latin typeface="Tw Cen MT" pitchFamily="34" charset="0"/>
              <a:cs typeface="Arial" pitchFamily="34" charset="0"/>
            </a:endParaRPr>
          </a:p>
          <a:p>
            <a:pPr marL="228600" indent="-228600">
              <a:buAutoNum type="arabicPeriod"/>
            </a:pPr>
            <a:r>
              <a:rPr lang="en-US" sz="1000" dirty="0" smtClean="0">
                <a:latin typeface="Tw Cen MT" pitchFamily="34" charset="0"/>
                <a:cs typeface="Arial" pitchFamily="34" charset="0"/>
              </a:rPr>
              <a:t>M05 – </a:t>
            </a:r>
            <a:r>
              <a:rPr lang="en-US" sz="1000" dirty="0" err="1" smtClean="0">
                <a:latin typeface="Tw Cen MT" pitchFamily="34" charset="0"/>
                <a:cs typeface="Arial" pitchFamily="34" charset="0"/>
              </a:rPr>
              <a:t>Pengurusan</a:t>
            </a:r>
            <a:r>
              <a:rPr lang="en-US" sz="1000" dirty="0" smtClean="0">
                <a:latin typeface="Tw Cen MT" pitchFamily="34" charset="0"/>
                <a:cs typeface="Arial" pitchFamily="34" charset="0"/>
              </a:rPr>
              <a:t> </a:t>
            </a:r>
            <a:r>
              <a:rPr lang="en-US" sz="1000" dirty="0" err="1" smtClean="0">
                <a:latin typeface="Tw Cen MT" pitchFamily="34" charset="0"/>
                <a:cs typeface="Arial" pitchFamily="34" charset="0"/>
              </a:rPr>
              <a:t>projek</a:t>
            </a:r>
            <a:r>
              <a:rPr lang="en-US" sz="1000" dirty="0" smtClean="0">
                <a:latin typeface="Tw Cen MT" pitchFamily="34" charset="0"/>
                <a:cs typeface="Arial" pitchFamily="34" charset="0"/>
              </a:rPr>
              <a:t> IBS</a:t>
            </a:r>
          </a:p>
          <a:p>
            <a:endParaRPr lang="en-US" sz="1000" dirty="0" smtClean="0">
              <a:latin typeface="Tw Cen MT" pitchFamily="34" charset="0"/>
              <a:cs typeface="Arial" pitchFamily="34" charset="0"/>
            </a:endParaRPr>
          </a:p>
          <a:p>
            <a:r>
              <a:rPr lang="en-US" sz="1000" b="1" dirty="0" smtClean="0">
                <a:latin typeface="Tw Cen MT" pitchFamily="34" charset="0"/>
                <a:cs typeface="Arial" pitchFamily="34" charset="0"/>
              </a:rPr>
              <a:t>Professionals trained in IBS and Modular Coordination (MC) :</a:t>
            </a:r>
          </a:p>
          <a:p>
            <a:r>
              <a:rPr lang="en-US" sz="1000" dirty="0" smtClean="0">
                <a:latin typeface="Tw Cen MT" pitchFamily="34" charset="0"/>
                <a:cs typeface="Arial" pitchFamily="34" charset="0"/>
              </a:rPr>
              <a:t>The statistic on professionals trained are as follows :</a:t>
            </a:r>
          </a:p>
          <a:p>
            <a:endParaRPr lang="en-US" sz="5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r>
              <a:rPr lang="en-US" sz="1000" dirty="0" smtClean="0">
                <a:latin typeface="Tw Cen MT" panose="020B0602020104020603" pitchFamily="34" charset="0"/>
              </a:rPr>
              <a:t>Cumulatively 3,282 </a:t>
            </a:r>
            <a:r>
              <a:rPr lang="en-US" sz="1000" dirty="0">
                <a:latin typeface="Tw Cen MT" panose="020B0602020104020603" pitchFamily="34" charset="0"/>
              </a:rPr>
              <a:t>professionals </a:t>
            </a:r>
            <a:r>
              <a:rPr lang="en-US" sz="1000" dirty="0" smtClean="0">
                <a:latin typeface="Tw Cen MT" panose="020B0602020104020603" pitchFamily="34" charset="0"/>
              </a:rPr>
              <a:t>(529 </a:t>
            </a:r>
            <a:r>
              <a:rPr lang="en-US" sz="1000" dirty="0">
                <a:latin typeface="Tw Cen MT" panose="020B0602020104020603" pitchFamily="34" charset="0"/>
              </a:rPr>
              <a:t>Architects,</a:t>
            </a:r>
            <a:r>
              <a:rPr lang="en-US" sz="1000" b="1" dirty="0">
                <a:latin typeface="Tw Cen MT" panose="020B0602020104020603" pitchFamily="34" charset="0"/>
              </a:rPr>
              <a:t> </a:t>
            </a:r>
            <a:r>
              <a:rPr lang="en-US" sz="1000" dirty="0" smtClean="0">
                <a:latin typeface="Tw Cen MT" panose="020B0602020104020603" pitchFamily="34" charset="0"/>
              </a:rPr>
              <a:t>2,160</a:t>
            </a:r>
            <a:r>
              <a:rPr lang="en-US" sz="1000" b="1" dirty="0" smtClean="0">
                <a:latin typeface="Tw Cen MT" panose="020B0602020104020603" pitchFamily="34" charset="0"/>
              </a:rPr>
              <a:t> </a:t>
            </a:r>
            <a:r>
              <a:rPr lang="en-US" sz="1000" dirty="0">
                <a:latin typeface="Tw Cen MT" panose="020B0602020104020603" pitchFamily="34" charset="0"/>
              </a:rPr>
              <a:t>Engineers &amp; </a:t>
            </a:r>
            <a:r>
              <a:rPr lang="en-US" sz="1000" dirty="0" smtClean="0">
                <a:latin typeface="Tw Cen MT" panose="020B0602020104020603" pitchFamily="34" charset="0"/>
              </a:rPr>
              <a:t>593 QSs</a:t>
            </a:r>
            <a:r>
              <a:rPr lang="en-US" sz="1000" dirty="0">
                <a:latin typeface="Tw Cen MT" panose="020B0602020104020603" pitchFamily="34" charset="0"/>
              </a:rPr>
              <a:t>) out of 5,000 (as targeted until 2020) professionals  were trained in IBS and Modular Coordination. </a:t>
            </a:r>
          </a:p>
          <a:p>
            <a:endParaRPr lang="en-US" sz="500" dirty="0" smtClean="0">
              <a:latin typeface="Tw Cen MT" panose="020B0602020104020603" pitchFamily="34" charset="0"/>
            </a:endParaRPr>
          </a:p>
          <a:p>
            <a:endParaRPr lang="en-US" sz="500" dirty="0" smtClean="0">
              <a:latin typeface="Tw Cen MT" panose="020B0602020104020603" pitchFamily="34" charset="0"/>
            </a:endParaRPr>
          </a:p>
          <a:p>
            <a:r>
              <a:rPr lang="en-US" sz="1000" b="1" dirty="0" smtClean="0">
                <a:latin typeface="Tw Cen MT" pitchFamily="34" charset="0"/>
                <a:cs typeface="Arial" pitchFamily="34" charset="0"/>
              </a:rPr>
              <a:t>Directory of trained professionals published</a:t>
            </a:r>
          </a:p>
          <a:p>
            <a:r>
              <a:rPr lang="en-US" sz="1000" dirty="0" smtClean="0">
                <a:latin typeface="Tw Cen MT" pitchFamily="34" charset="0"/>
                <a:cs typeface="Arial" pitchFamily="34" charset="0"/>
              </a:rPr>
              <a:t>The directory of certified IBS professionals as of September 2017 were published in the Orange Book by CIDB. It also comprised directories for:</a:t>
            </a:r>
          </a:p>
          <a:p>
            <a:pPr>
              <a:buFont typeface="Arial" pitchFamily="34" charset="0"/>
              <a:buChar char="•"/>
            </a:pPr>
            <a:r>
              <a:rPr lang="en-US" sz="1000" dirty="0" smtClean="0">
                <a:latin typeface="Tw Cen MT" pitchFamily="34" charset="0"/>
                <a:cs typeface="Arial" pitchFamily="34" charset="0"/>
              </a:rPr>
              <a:t>   registered IBS suppliers/manufacturers, distributors and on site precast concrete casting</a:t>
            </a:r>
          </a:p>
          <a:p>
            <a:pPr>
              <a:buFont typeface="Arial" pitchFamily="34" charset="0"/>
              <a:buChar char="•"/>
            </a:pPr>
            <a:r>
              <a:rPr lang="en-US" sz="1000" dirty="0" smtClean="0">
                <a:latin typeface="Tw Cen MT" pitchFamily="34" charset="0"/>
                <a:cs typeface="Arial" pitchFamily="34" charset="0"/>
              </a:rPr>
              <a:t>   IBS consultants</a:t>
            </a:r>
          </a:p>
          <a:p>
            <a:pPr>
              <a:buFont typeface="Arial" pitchFamily="34" charset="0"/>
              <a:buChar char="•"/>
            </a:pPr>
            <a:r>
              <a:rPr lang="en-US" sz="1000" dirty="0" smtClean="0">
                <a:latin typeface="Tw Cen MT" pitchFamily="34" charset="0"/>
                <a:cs typeface="Arial" pitchFamily="34" charset="0"/>
              </a:rPr>
              <a:t>   statistics of IBS contractors</a:t>
            </a:r>
          </a:p>
          <a:p>
            <a:pPr>
              <a:buFont typeface="Arial" pitchFamily="34" charset="0"/>
              <a:buChar char="•"/>
            </a:pPr>
            <a:endParaRPr lang="en-US" sz="1000" dirty="0" smtClean="0">
              <a:latin typeface="Tw Cen MT" pitchFamily="34" charset="0"/>
              <a:cs typeface="Arial"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P3-067</a:t>
            </a:r>
            <a:endParaRPr lang="ms-MY" sz="2800" dirty="0">
              <a:solidFill>
                <a:schemeClr val="bg1"/>
              </a:solidFill>
            </a:endParaRPr>
          </a:p>
        </p:txBody>
      </p:sp>
      <p:sp>
        <p:nvSpPr>
          <p:cNvPr id="15" name="TextBox 14"/>
          <p:cNvSpPr txBox="1"/>
          <p:nvPr/>
        </p:nvSpPr>
        <p:spPr>
          <a:xfrm>
            <a:off x="0" y="3661546"/>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1571251"/>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39702">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2866">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284824">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205491">
                <a:tc>
                  <a:txBody>
                    <a:bodyPr/>
                    <a:lstStyle/>
                    <a:p>
                      <a:pPr>
                        <a:lnSpc>
                          <a:spcPct val="100000"/>
                        </a:lnSpc>
                      </a:pPr>
                      <a:r>
                        <a:rPr lang="en-US" sz="900" dirty="0" smtClean="0">
                          <a:solidFill>
                            <a:srgbClr val="231F20"/>
                          </a:solidFill>
                          <a:latin typeface="Tw Cen MT" pitchFamily="34" charset="0"/>
                          <a:cs typeface="Arial" pitchFamily="34" charset="0"/>
                        </a:rPr>
                        <a:t>250 professionals  trained in IBS and MC</a:t>
                      </a:r>
                    </a:p>
                    <a:p>
                      <a:pPr>
                        <a:lnSpc>
                          <a:spcPct val="100000"/>
                        </a:lnSpc>
                      </a:pPr>
                      <a:endParaRPr lang="en-US" sz="900" dirty="0" smtClean="0">
                        <a:solidFill>
                          <a:srgbClr val="231F20"/>
                        </a:solidFill>
                        <a:latin typeface="Tw Cen MT" pitchFamily="34" charset="0"/>
                        <a:cs typeface="Arial" pitchFamily="34" charset="0"/>
                      </a:endParaRPr>
                    </a:p>
                    <a:p>
                      <a:pPr>
                        <a:lnSpc>
                          <a:spcPct val="100000"/>
                        </a:lnSpc>
                      </a:pPr>
                      <a:r>
                        <a:rPr lang="en-US" sz="900" dirty="0" smtClean="0">
                          <a:solidFill>
                            <a:srgbClr val="231F20"/>
                          </a:solidFill>
                          <a:latin typeface="Tw Cen MT" pitchFamily="34" charset="0"/>
                          <a:cs typeface="Arial" pitchFamily="34" charset="0"/>
                        </a:rPr>
                        <a:t>Directory of trained professionals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231F20"/>
                          </a:solidFill>
                          <a:latin typeface="Tw Cen MT" pitchFamily="34" charset="0"/>
                          <a:cs typeface="Arial" pitchFamily="34" charset="0"/>
                        </a:rPr>
                        <a:t>1500 professionals  trained in IBS and MC</a:t>
                      </a:r>
                    </a:p>
                    <a:p>
                      <a:pPr>
                        <a:lnSpc>
                          <a:spcPct val="100000"/>
                        </a:lnSpc>
                      </a:pPr>
                      <a:endParaRPr lang="en-US" sz="900" dirty="0" smtClean="0">
                        <a:solidFill>
                          <a:srgbClr val="231F20"/>
                        </a:solidFill>
                        <a:latin typeface="Tw Cen MT" pitchFamily="34" charset="0"/>
                        <a:cs typeface="Arial" pitchFamily="34" charset="0"/>
                      </a:endParaRPr>
                    </a:p>
                    <a:p>
                      <a:pPr>
                        <a:lnSpc>
                          <a:spcPct val="100000"/>
                        </a:lnSpc>
                      </a:pPr>
                      <a:r>
                        <a:rPr lang="en-US" sz="900" dirty="0" smtClean="0">
                          <a:solidFill>
                            <a:srgbClr val="231F20"/>
                          </a:solidFill>
                          <a:latin typeface="Tw Cen MT" pitchFamily="34" charset="0"/>
                          <a:cs typeface="Arial" pitchFamily="34" charset="0"/>
                        </a:rPr>
                        <a:t>Directory of trained professionals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231F20"/>
                          </a:solidFill>
                          <a:latin typeface="Tw Cen MT" pitchFamily="34" charset="0"/>
                          <a:cs typeface="Arial" pitchFamily="34" charset="0"/>
                        </a:rPr>
                        <a:t>1500 professionals  trained in IBS and MC</a:t>
                      </a:r>
                    </a:p>
                    <a:p>
                      <a:pPr>
                        <a:lnSpc>
                          <a:spcPct val="100000"/>
                        </a:lnSpc>
                      </a:pPr>
                      <a:endParaRPr lang="en-US" sz="900" dirty="0" smtClean="0">
                        <a:solidFill>
                          <a:srgbClr val="231F20"/>
                        </a:solidFill>
                        <a:latin typeface="Tw Cen MT" pitchFamily="34" charset="0"/>
                        <a:cs typeface="Arial" pitchFamily="34" charset="0"/>
                      </a:endParaRPr>
                    </a:p>
                    <a:p>
                      <a:pPr>
                        <a:lnSpc>
                          <a:spcPct val="100000"/>
                        </a:lnSpc>
                      </a:pPr>
                      <a:r>
                        <a:rPr lang="en-US" sz="900" dirty="0" smtClean="0">
                          <a:solidFill>
                            <a:srgbClr val="231F20"/>
                          </a:solidFill>
                          <a:latin typeface="Tw Cen MT" pitchFamily="34" charset="0"/>
                          <a:cs typeface="Arial" pitchFamily="34" charset="0"/>
                        </a:rPr>
                        <a:t>Directory of trained professionals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231F20"/>
                          </a:solidFill>
                          <a:latin typeface="Tw Cen MT" pitchFamily="34" charset="0"/>
                          <a:cs typeface="Arial" pitchFamily="34" charset="0"/>
                        </a:rPr>
                        <a:t>1500 professionals  trained in IBS and MC</a:t>
                      </a:r>
                    </a:p>
                    <a:p>
                      <a:pPr>
                        <a:lnSpc>
                          <a:spcPct val="100000"/>
                        </a:lnSpc>
                      </a:pPr>
                      <a:endParaRPr lang="en-US" sz="900" dirty="0" smtClean="0">
                        <a:solidFill>
                          <a:srgbClr val="231F20"/>
                        </a:solidFill>
                        <a:latin typeface="Tw Cen MT" pitchFamily="34" charset="0"/>
                        <a:cs typeface="Arial" pitchFamily="34" charset="0"/>
                      </a:endParaRPr>
                    </a:p>
                    <a:p>
                      <a:pPr>
                        <a:lnSpc>
                          <a:spcPct val="100000"/>
                        </a:lnSpc>
                      </a:pPr>
                      <a:r>
                        <a:rPr lang="en-US" sz="900" dirty="0" smtClean="0">
                          <a:solidFill>
                            <a:srgbClr val="231F20"/>
                          </a:solidFill>
                          <a:latin typeface="Tw Cen MT" pitchFamily="34" charset="0"/>
                          <a:cs typeface="Arial" pitchFamily="34" charset="0"/>
                        </a:rPr>
                        <a:t>Directory of trained professionals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rgbClr val="231F20"/>
                          </a:solidFill>
                          <a:latin typeface="Tw Cen MT" pitchFamily="34" charset="0"/>
                          <a:cs typeface="Arial" pitchFamily="34" charset="0"/>
                        </a:rPr>
                        <a:t>250 professionals  trained in IBS and MC</a:t>
                      </a:r>
                    </a:p>
                    <a:p>
                      <a:pPr>
                        <a:lnSpc>
                          <a:spcPct val="100000"/>
                        </a:lnSpc>
                      </a:pPr>
                      <a:endParaRPr lang="en-US" sz="900" dirty="0" smtClean="0">
                        <a:solidFill>
                          <a:srgbClr val="231F20"/>
                        </a:solidFill>
                        <a:latin typeface="Tw Cen MT" pitchFamily="34" charset="0"/>
                        <a:cs typeface="Arial" pitchFamily="34" charset="0"/>
                      </a:endParaRPr>
                    </a:p>
                    <a:p>
                      <a:pPr>
                        <a:lnSpc>
                          <a:spcPct val="100000"/>
                        </a:lnSpc>
                      </a:pPr>
                      <a:r>
                        <a:rPr lang="en-US" sz="900" dirty="0" smtClean="0">
                          <a:solidFill>
                            <a:srgbClr val="231F20"/>
                          </a:solidFill>
                          <a:latin typeface="Tw Cen MT" pitchFamily="34" charset="0"/>
                          <a:cs typeface="Arial" pitchFamily="34" charset="0"/>
                        </a:rPr>
                        <a:t>Directory of trained professionals published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953522731"/>
              </p:ext>
            </p:extLst>
          </p:nvPr>
        </p:nvGraphicFramePr>
        <p:xfrm>
          <a:off x="165152" y="5692470"/>
          <a:ext cx="6502349" cy="1371600"/>
        </p:xfrm>
        <a:graphic>
          <a:graphicData uri="http://schemas.openxmlformats.org/drawingml/2006/table">
            <a:tbl>
              <a:tblPr firstRow="1" bandRow="1">
                <a:tableStyleId>{5C22544A-7EE6-4342-B048-85BDC9FD1C3A}</a:tableStyleId>
              </a:tblPr>
              <a:tblGrid>
                <a:gridCol w="677451">
                  <a:extLst>
                    <a:ext uri="{9D8B030D-6E8A-4147-A177-3AD203B41FA5}">
                      <a16:colId xmlns:a16="http://schemas.microsoft.com/office/drawing/2014/main" val="3366137138"/>
                    </a:ext>
                  </a:extLst>
                </a:gridCol>
                <a:gridCol w="1806028">
                  <a:extLst>
                    <a:ext uri="{9D8B030D-6E8A-4147-A177-3AD203B41FA5}">
                      <a16:colId xmlns:a16="http://schemas.microsoft.com/office/drawing/2014/main" val="116348213"/>
                    </a:ext>
                  </a:extLst>
                </a:gridCol>
                <a:gridCol w="951974">
                  <a:extLst>
                    <a:ext uri="{9D8B030D-6E8A-4147-A177-3AD203B41FA5}">
                      <a16:colId xmlns:a16="http://schemas.microsoft.com/office/drawing/2014/main" val="4144450284"/>
                    </a:ext>
                  </a:extLst>
                </a:gridCol>
                <a:gridCol w="980754">
                  <a:extLst>
                    <a:ext uri="{9D8B030D-6E8A-4147-A177-3AD203B41FA5}">
                      <a16:colId xmlns:a16="http://schemas.microsoft.com/office/drawing/2014/main" val="6907037"/>
                    </a:ext>
                  </a:extLst>
                </a:gridCol>
                <a:gridCol w="1010523">
                  <a:extLst>
                    <a:ext uri="{9D8B030D-6E8A-4147-A177-3AD203B41FA5}">
                      <a16:colId xmlns:a16="http://schemas.microsoft.com/office/drawing/2014/main" val="1585198500"/>
                    </a:ext>
                  </a:extLst>
                </a:gridCol>
                <a:gridCol w="1075619">
                  <a:extLst>
                    <a:ext uri="{9D8B030D-6E8A-4147-A177-3AD203B41FA5}">
                      <a16:colId xmlns:a16="http://schemas.microsoft.com/office/drawing/2014/main" val="1443960218"/>
                    </a:ext>
                  </a:extLst>
                </a:gridCol>
              </a:tblGrid>
              <a:tr h="189157">
                <a:tc>
                  <a:txBody>
                    <a:bodyPr/>
                    <a:lstStyle/>
                    <a:p>
                      <a:pPr algn="ctr"/>
                      <a:r>
                        <a:rPr lang="en-US" sz="900" kern="1200" dirty="0" smtClean="0">
                          <a:solidFill>
                            <a:schemeClr val="tx1"/>
                          </a:solidFill>
                          <a:latin typeface="Tw Cen MT" panose="020B0602020104020603" pitchFamily="34" charset="0"/>
                          <a:ea typeface="+mn-ea"/>
                          <a:cs typeface="+mn-cs"/>
                        </a:rPr>
                        <a:t>NO</a:t>
                      </a:r>
                      <a:endParaRPr lang="en-MY" sz="9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panose="020B0602020104020603" pitchFamily="34" charset="0"/>
                          <a:ea typeface="+mn-ea"/>
                          <a:cs typeface="+mn-cs"/>
                        </a:rPr>
                        <a:t>PROFESSIONALS</a:t>
                      </a:r>
                      <a:endParaRPr lang="en-MY" sz="9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panose="020B0602020104020603" pitchFamily="34" charset="0"/>
                          <a:ea typeface="+mn-ea"/>
                          <a:cs typeface="+mn-cs"/>
                        </a:rPr>
                        <a:t>2016</a:t>
                      </a:r>
                      <a:endParaRPr lang="en-MY" sz="9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panose="020B0602020104020603" pitchFamily="34" charset="0"/>
                          <a:ea typeface="+mn-ea"/>
                          <a:cs typeface="+mn-cs"/>
                        </a:rPr>
                        <a:t>2017</a:t>
                      </a:r>
                      <a:endParaRPr lang="en-MY" sz="9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panose="020B0602020104020603" pitchFamily="34" charset="0"/>
                          <a:ea typeface="+mn-ea"/>
                          <a:cs typeface="+mn-cs"/>
                        </a:rPr>
                        <a:t>2018 (Q1)</a:t>
                      </a:r>
                      <a:endParaRPr lang="en-MY" sz="9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Tw Cen MT" panose="020B0602020104020603" pitchFamily="34" charset="0"/>
                          <a:ea typeface="+mn-ea"/>
                          <a:cs typeface="+mn-cs"/>
                        </a:rPr>
                        <a:t>2018 (Q2)</a:t>
                      </a:r>
                      <a:endParaRPr lang="en-MY" sz="900" kern="1200" dirty="0" smtClean="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189157">
                <a:tc>
                  <a:txBody>
                    <a:bodyPr/>
                    <a:lstStyle/>
                    <a:p>
                      <a:pPr algn="ctr"/>
                      <a:r>
                        <a:rPr lang="en-US" sz="900" dirty="0" smtClean="0">
                          <a:solidFill>
                            <a:schemeClr val="tx1"/>
                          </a:solidFill>
                        </a:rPr>
                        <a:t>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rPr>
                        <a:t>Architect</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46</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264</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115</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smtClean="0">
                          <a:solidFill>
                            <a:schemeClr val="tx1"/>
                          </a:solidFill>
                        </a:rPr>
                        <a:t>104</a:t>
                      </a:r>
                      <a:endParaRPr lang="en-MY"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89157">
                <a:tc>
                  <a:txBody>
                    <a:bodyPr/>
                    <a:lstStyle/>
                    <a:p>
                      <a:pPr algn="ctr"/>
                      <a:r>
                        <a:rPr lang="en-US" sz="900" dirty="0" smtClean="0">
                          <a:solidFill>
                            <a:schemeClr val="tx1"/>
                          </a:solidFill>
                        </a:rPr>
                        <a:t>2</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rPr>
                        <a:t>Engineer</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201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1128</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495</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smtClean="0">
                          <a:solidFill>
                            <a:schemeClr val="tx1"/>
                          </a:solidFill>
                        </a:rPr>
                        <a:t>336</a:t>
                      </a:r>
                      <a:endParaRPr lang="en-MY"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189157">
                <a:tc>
                  <a:txBody>
                    <a:bodyPr/>
                    <a:lstStyle/>
                    <a:p>
                      <a:pPr algn="ctr"/>
                      <a:r>
                        <a:rPr lang="en-US" sz="900" dirty="0" smtClean="0">
                          <a:solidFill>
                            <a:schemeClr val="tx1"/>
                          </a:solidFill>
                        </a:rPr>
                        <a:t>3</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rPr>
                        <a:t>Quantity</a:t>
                      </a:r>
                      <a:r>
                        <a:rPr lang="en-US" sz="900" baseline="0" dirty="0" smtClean="0">
                          <a:solidFill>
                            <a:schemeClr val="tx1"/>
                          </a:solidFill>
                        </a:rPr>
                        <a:t> Surveyor</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109</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321</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rPr>
                        <a:t>140</a:t>
                      </a: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smtClean="0">
                          <a:solidFill>
                            <a:schemeClr val="tx1"/>
                          </a:solidFill>
                        </a:rPr>
                        <a:t>23</a:t>
                      </a:r>
                      <a:endParaRPr lang="en-MY" sz="9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6651503"/>
                  </a:ext>
                </a:extLst>
              </a:tr>
              <a:tr h="189157">
                <a:tc gridSpan="2">
                  <a:txBody>
                    <a:bodyPr/>
                    <a:lstStyle/>
                    <a:p>
                      <a:pPr algn="r"/>
                      <a:r>
                        <a:rPr lang="en-US" sz="900" b="1" dirty="0" smtClean="0">
                          <a:solidFill>
                            <a:schemeClr val="tx1"/>
                          </a:solidFill>
                        </a:rPr>
                        <a:t>SUB TOTAL:</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rPr>
                        <a:t>356</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rPr>
                        <a:t>1713</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rPr>
                        <a:t>750</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rPr>
                        <a:t>463</a:t>
                      </a:r>
                      <a:endParaRPr lang="en-MY" sz="9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5690344"/>
                  </a:ext>
                </a:extLst>
              </a:tr>
              <a:tr h="189157">
                <a:tc gridSpan="2">
                  <a:txBody>
                    <a:bodyPr/>
                    <a:lstStyle/>
                    <a:p>
                      <a:pPr algn="r"/>
                      <a:r>
                        <a:rPr lang="en-US" sz="900" b="1" dirty="0" smtClean="0">
                          <a:solidFill>
                            <a:schemeClr val="tx1"/>
                          </a:solidFill>
                        </a:rPr>
                        <a:t>TOTAL</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a:p>
                  </a:txBody>
                  <a:tcPr/>
                </a:tc>
                <a:tc gridSpan="4">
                  <a:txBody>
                    <a:bodyPr/>
                    <a:lstStyle/>
                    <a:p>
                      <a:pPr algn="ctr"/>
                      <a:r>
                        <a:rPr lang="en-US" sz="900" b="1" dirty="0" smtClean="0">
                          <a:solidFill>
                            <a:schemeClr val="tx1"/>
                          </a:solidFill>
                        </a:rPr>
                        <a:t>3,282</a:t>
                      </a:r>
                      <a:endParaRPr lang="en-MY" sz="9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a:p>
                  </a:txBody>
                  <a:tcPr/>
                </a:tc>
                <a:extLst>
                  <a:ext uri="{0D108BD9-81ED-4DB2-BD59-A6C34878D82A}">
                    <a16:rowId xmlns:a16="http://schemas.microsoft.com/office/drawing/2014/main" val="3816184357"/>
                  </a:ext>
                </a:extLst>
              </a:tr>
            </a:tbl>
          </a:graphicData>
        </a:graphic>
      </p:graphicFrame>
    </p:spTree>
    <p:extLst>
      <p:ext uri="{BB962C8B-B14F-4D97-AF65-F5344CB8AC3E}">
        <p14:creationId xmlns:p14="http://schemas.microsoft.com/office/powerpoint/2010/main" val="37315466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9821"/>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MIDA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02621"/>
          <a:ext cx="4965406" cy="1313755"/>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At least two economic mechanisms to propel adoption of IBS introduced by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smtClean="0">
                          <a:solidFill>
                            <a:schemeClr val="tx1"/>
                          </a:solidFill>
                          <a:latin typeface="Tw Cen MT" panose="020B0602020104020603" pitchFamily="34" charset="0"/>
                          <a:ea typeface="+mn-ea"/>
                          <a:cs typeface="+mn-cs"/>
                        </a:rPr>
                        <a:t> </a:t>
                      </a:r>
                      <a:r>
                        <a:rPr lang="en-MY" sz="1000" b="0" kern="1200" dirty="0" smtClean="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P3c - Propel IBS supply chain via economic mechanisms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68156"/>
            <a:ext cx="6788336" cy="5086008"/>
          </a:xfrm>
          <a:prstGeom prst="rect">
            <a:avLst/>
          </a:prstGeom>
          <a:noFill/>
        </p:spPr>
        <p:txBody>
          <a:bodyPr wrap="square" rtlCol="0">
            <a:spAutoFit/>
          </a:bodyPr>
          <a:lstStyle/>
          <a:p>
            <a:r>
              <a:rPr lang="en-US" sz="950" dirty="0">
                <a:latin typeface="Tw Cen MT" panose="020B0602020104020603" pitchFamily="34" charset="0"/>
              </a:rPr>
              <a:t>This KPI is under the purview of IWG10.</a:t>
            </a:r>
          </a:p>
          <a:p>
            <a:endParaRPr lang="en-MY" sz="600" b="1" dirty="0" smtClean="0">
              <a:latin typeface="Tw Cen MT" panose="020B0602020104020603" pitchFamily="34" charset="0"/>
            </a:endParaRPr>
          </a:p>
          <a:p>
            <a:r>
              <a:rPr lang="en-MY" sz="950" b="1" dirty="0" smtClean="0">
                <a:latin typeface="Tw Cen MT" panose="020B0602020104020603" pitchFamily="34" charset="0"/>
              </a:rPr>
              <a:t>Economic </a:t>
            </a:r>
            <a:r>
              <a:rPr lang="en-MY" sz="950" b="1" dirty="0">
                <a:latin typeface="Tw Cen MT" panose="020B0602020104020603" pitchFamily="34" charset="0"/>
              </a:rPr>
              <a:t>Mechanism to Propel IBS </a:t>
            </a:r>
            <a:r>
              <a:rPr lang="en-MY" sz="950" b="1" dirty="0" smtClean="0">
                <a:latin typeface="Tw Cen MT" panose="020B0602020104020603" pitchFamily="34" charset="0"/>
              </a:rPr>
              <a:t>Adoption</a:t>
            </a:r>
            <a:r>
              <a:rPr lang="en-US" sz="950" dirty="0">
                <a:latin typeface="Tw Cen MT" panose="020B0602020104020603" pitchFamily="34" charset="0"/>
              </a:rPr>
              <a:t>	</a:t>
            </a:r>
            <a:endParaRPr lang="en-MY" sz="950" dirty="0">
              <a:latin typeface="Tw Cen MT" panose="020B0602020104020603" pitchFamily="34" charset="0"/>
            </a:endParaRPr>
          </a:p>
          <a:p>
            <a:pPr algn="just"/>
            <a:r>
              <a:rPr lang="en-MY" sz="950" dirty="0">
                <a:latin typeface="Tw Cen MT" panose="020B0602020104020603" pitchFamily="34" charset="0"/>
              </a:rPr>
              <a:t>The first economic mechanism </a:t>
            </a:r>
            <a:r>
              <a:rPr lang="en-MY" sz="950" dirty="0" smtClean="0">
                <a:latin typeface="Tw Cen MT" panose="020B0602020104020603" pitchFamily="34" charset="0"/>
              </a:rPr>
              <a:t>was a tax </a:t>
            </a:r>
            <a:r>
              <a:rPr lang="en-MY" sz="950" dirty="0">
                <a:latin typeface="Tw Cen MT" panose="020B0602020104020603" pitchFamily="34" charset="0"/>
              </a:rPr>
              <a:t>holiday for qualified local IBS manufacturers </a:t>
            </a:r>
            <a:r>
              <a:rPr lang="en-MY" sz="950" dirty="0" smtClean="0">
                <a:latin typeface="Tw Cen MT" panose="020B0602020104020603" pitchFamily="34" charset="0"/>
              </a:rPr>
              <a:t>introduced </a:t>
            </a:r>
            <a:r>
              <a:rPr lang="en-MY" sz="950" dirty="0">
                <a:latin typeface="Tw Cen MT" panose="020B0602020104020603" pitchFamily="34" charset="0"/>
              </a:rPr>
              <a:t>in 2016. </a:t>
            </a:r>
            <a:endParaRPr lang="en-MY" sz="950" dirty="0" smtClean="0">
              <a:latin typeface="Tw Cen MT" panose="020B0602020104020603" pitchFamily="34" charset="0"/>
            </a:endParaRPr>
          </a:p>
          <a:p>
            <a:pPr algn="just"/>
            <a:r>
              <a:rPr lang="en-MY" sz="950" dirty="0" smtClean="0">
                <a:latin typeface="Tw Cen MT" panose="020B0602020104020603" pitchFamily="34" charset="0"/>
              </a:rPr>
              <a:t>There were two qualified manufacturers that had enjoyed the tax holiday incentive, one in 2016 and another in 2017.</a:t>
            </a:r>
            <a:endParaRPr lang="en-MY" sz="950" strike="sngStrike" dirty="0">
              <a:latin typeface="Tw Cen MT" panose="020B0602020104020603" pitchFamily="34" charset="0"/>
            </a:endParaRPr>
          </a:p>
          <a:p>
            <a:pPr algn="just"/>
            <a:endParaRPr lang="en-MY" sz="500" dirty="0">
              <a:latin typeface="Tw Cen MT" panose="020B0602020104020603" pitchFamily="34" charset="0"/>
            </a:endParaRPr>
          </a:p>
          <a:p>
            <a:pPr algn="just"/>
            <a:r>
              <a:rPr lang="en-MY" sz="950" dirty="0" smtClean="0">
                <a:latin typeface="Tw Cen MT" panose="020B0602020104020603" pitchFamily="34" charset="0"/>
              </a:rPr>
              <a:t>The second economic mechanism proposed was an import duty exemption for heavy machinery and equipment. CIDB’s application was submitted to MOF on 14 April 2016. MOF requested for an impact study to be conducted to analyse the implementation to include productivity issues, machineries issues and revenue losses to the Government. The draft of the impact </a:t>
            </a:r>
            <a:r>
              <a:rPr lang="en-MY" sz="950" dirty="0">
                <a:latin typeface="Tw Cen MT" panose="020B0602020104020603" pitchFamily="34" charset="0"/>
              </a:rPr>
              <a:t>study </a:t>
            </a:r>
            <a:r>
              <a:rPr lang="en-MY" sz="950" dirty="0" smtClean="0">
                <a:latin typeface="Tw Cen MT" panose="020B0602020104020603" pitchFamily="34" charset="0"/>
              </a:rPr>
              <a:t>was submitted </a:t>
            </a:r>
            <a:r>
              <a:rPr lang="en-MY" sz="950" dirty="0">
                <a:latin typeface="Tw Cen MT" panose="020B0602020104020603" pitchFamily="34" charset="0"/>
              </a:rPr>
              <a:t>to KKR on 9 August </a:t>
            </a:r>
            <a:r>
              <a:rPr lang="en-MY" sz="950" dirty="0" smtClean="0">
                <a:latin typeface="Tw Cen MT" panose="020B0602020104020603" pitchFamily="34" charset="0"/>
              </a:rPr>
              <a:t>2017.  The findings of the study are as follows :</a:t>
            </a:r>
          </a:p>
          <a:p>
            <a:pPr indent="-228600" algn="just">
              <a:buAutoNum type="arabicPeriod"/>
            </a:pPr>
            <a:r>
              <a:rPr lang="en-US" sz="950" dirty="0" smtClean="0">
                <a:latin typeface="Tw Cen MT" panose="020B0602020104020603" pitchFamily="34" charset="0"/>
              </a:rPr>
              <a:t>Loss to government income is not significant</a:t>
            </a:r>
            <a:endParaRPr lang="en-US" sz="950" dirty="0">
              <a:latin typeface="Tw Cen MT" panose="020B0602020104020603" pitchFamily="34" charset="0"/>
            </a:endParaRPr>
          </a:p>
          <a:p>
            <a:pPr indent="-228600" algn="just">
              <a:buAutoNum type="arabicPeriod"/>
            </a:pPr>
            <a:r>
              <a:rPr lang="en-US" sz="950" dirty="0" smtClean="0">
                <a:latin typeface="Tw Cen MT" panose="020B0602020104020603" pitchFamily="34" charset="0"/>
              </a:rPr>
              <a:t>Advanced countries no longer impose tax on machineries</a:t>
            </a:r>
          </a:p>
          <a:p>
            <a:pPr indent="-228600" algn="just">
              <a:buAutoNum type="arabicPeriod"/>
            </a:pPr>
            <a:r>
              <a:rPr lang="en-US" sz="950" dirty="0" smtClean="0">
                <a:latin typeface="Tw Cen MT" panose="020B0602020104020603" pitchFamily="34" charset="0"/>
              </a:rPr>
              <a:t>Increase in capital expenditure on machineries will lead to productivity increase</a:t>
            </a:r>
            <a:endParaRPr lang="en-MY" sz="950" dirty="0" smtClean="0">
              <a:latin typeface="Tw Cen MT" panose="020B0602020104020603" pitchFamily="34" charset="0"/>
            </a:endParaRPr>
          </a:p>
          <a:p>
            <a:pPr algn="just"/>
            <a:endParaRPr lang="en-MY" sz="600" dirty="0">
              <a:latin typeface="Tw Cen MT" panose="020B0602020104020603" pitchFamily="34" charset="0"/>
            </a:endParaRPr>
          </a:p>
          <a:p>
            <a:pPr algn="just"/>
            <a:r>
              <a:rPr lang="en-MY" sz="950" dirty="0" smtClean="0">
                <a:latin typeface="Tw Cen MT" panose="020B0602020104020603" pitchFamily="34" charset="0"/>
              </a:rPr>
              <a:t>On 5 December 2017, KKR requested for 3 issues to be addressed :</a:t>
            </a:r>
          </a:p>
          <a:p>
            <a:pPr indent="-228600" algn="just">
              <a:buAutoNum type="arabicPeriod"/>
            </a:pPr>
            <a:r>
              <a:rPr lang="en-US" sz="950" dirty="0" smtClean="0">
                <a:latin typeface="Tw Cen MT" panose="020B0602020104020603" pitchFamily="34" charset="0"/>
              </a:rPr>
              <a:t>Focus on 5 machines </a:t>
            </a:r>
            <a:r>
              <a:rPr lang="en-US" sz="950" dirty="0" err="1" smtClean="0">
                <a:latin typeface="Tw Cen MT" panose="020B0602020104020603" pitchFamily="34" charset="0"/>
              </a:rPr>
              <a:t>i.e</a:t>
            </a:r>
            <a:r>
              <a:rPr lang="en-US" sz="950" dirty="0" smtClean="0">
                <a:latin typeface="Tw Cen MT" panose="020B0602020104020603" pitchFamily="34" charset="0"/>
              </a:rPr>
              <a:t> tower crane, gantry crane, crawler crane, overhead crane and mobile crane</a:t>
            </a:r>
          </a:p>
          <a:p>
            <a:pPr indent="-228600" algn="just">
              <a:buAutoNum type="arabicPeriod"/>
            </a:pPr>
            <a:r>
              <a:rPr lang="en-US" sz="950" dirty="0" smtClean="0">
                <a:latin typeface="Tw Cen MT" panose="020B0602020104020603" pitchFamily="34" charset="0"/>
              </a:rPr>
              <a:t>Assurance that the incentives benefit the contractors not machineries rental companies</a:t>
            </a:r>
          </a:p>
          <a:p>
            <a:pPr indent="-228600" algn="just">
              <a:buAutoNum type="arabicPeriod"/>
            </a:pPr>
            <a:r>
              <a:rPr lang="en-US" sz="950" dirty="0" smtClean="0">
                <a:latin typeface="Tw Cen MT" panose="020B0602020104020603" pitchFamily="34" charset="0"/>
              </a:rPr>
              <a:t>The necessity for tax exemption of the machineries since tax exemptions have been covered </a:t>
            </a:r>
            <a:r>
              <a:rPr lang="en-US" sz="950" dirty="0">
                <a:latin typeface="Tw Cen MT" panose="020B0602020104020603" pitchFamily="34" charset="0"/>
              </a:rPr>
              <a:t>under FTA </a:t>
            </a:r>
            <a:endParaRPr lang="en-US" sz="950" dirty="0" smtClean="0">
              <a:latin typeface="Tw Cen MT" panose="020B0602020104020603" pitchFamily="34" charset="0"/>
            </a:endParaRPr>
          </a:p>
          <a:p>
            <a:pPr algn="just"/>
            <a:endParaRPr lang="en-MY" sz="600" dirty="0" smtClean="0">
              <a:latin typeface="Tw Cen MT" panose="020B0602020104020603" pitchFamily="34" charset="0"/>
            </a:endParaRPr>
          </a:p>
          <a:p>
            <a:pPr algn="just"/>
            <a:r>
              <a:rPr lang="en-US" sz="950" dirty="0" smtClean="0">
                <a:latin typeface="Tw Cen MT" panose="020B0602020104020603" pitchFamily="34" charset="0"/>
              </a:rPr>
              <a:t>The revised </a:t>
            </a:r>
            <a:r>
              <a:rPr lang="en-US" sz="950" dirty="0">
                <a:latin typeface="Tw Cen MT" panose="020B0602020104020603" pitchFamily="34" charset="0"/>
              </a:rPr>
              <a:t>study on exemption of tax for heavy machineries and equipment related to IBS </a:t>
            </a:r>
            <a:r>
              <a:rPr lang="en-US" sz="950" dirty="0" smtClean="0">
                <a:latin typeface="Tw Cen MT" panose="020B0602020104020603" pitchFamily="34" charset="0"/>
              </a:rPr>
              <a:t>was completed </a:t>
            </a:r>
            <a:r>
              <a:rPr lang="en-US" sz="950" dirty="0">
                <a:latin typeface="Tw Cen MT" panose="020B0602020104020603" pitchFamily="34" charset="0"/>
              </a:rPr>
              <a:t>and submitted to KKR on 12 Mac 2018. </a:t>
            </a:r>
          </a:p>
          <a:p>
            <a:pPr algn="just"/>
            <a:endParaRPr lang="en-US" sz="600" dirty="0" smtClean="0">
              <a:latin typeface="Tw Cen MT" panose="020B0602020104020603" pitchFamily="34" charset="0"/>
            </a:endParaRPr>
          </a:p>
          <a:p>
            <a:pPr algn="just"/>
            <a:r>
              <a:rPr lang="en-US" sz="950" b="1" dirty="0" smtClean="0">
                <a:latin typeface="Tw Cen MT" panose="020B0602020104020603" pitchFamily="34" charset="0"/>
              </a:rPr>
              <a:t>Cost </a:t>
            </a:r>
            <a:r>
              <a:rPr lang="en-US" sz="950" b="1" dirty="0">
                <a:latin typeface="Tw Cen MT" panose="020B0602020104020603" pitchFamily="34" charset="0"/>
              </a:rPr>
              <a:t>Benefit Analysis (CBA) </a:t>
            </a:r>
            <a:endParaRPr lang="en-US" sz="950" b="1" dirty="0" smtClean="0">
              <a:latin typeface="Tw Cen MT" panose="020B0602020104020603" pitchFamily="34" charset="0"/>
            </a:endParaRPr>
          </a:p>
          <a:p>
            <a:pPr algn="just"/>
            <a:r>
              <a:rPr lang="en-US" sz="950" dirty="0" smtClean="0">
                <a:latin typeface="Tw Cen MT" panose="020B0602020104020603" pitchFamily="34" charset="0"/>
              </a:rPr>
              <a:t>The </a:t>
            </a:r>
            <a:r>
              <a:rPr lang="en-US" sz="950" dirty="0">
                <a:latin typeface="Tw Cen MT" panose="020B0602020104020603" pitchFamily="34" charset="0"/>
              </a:rPr>
              <a:t>Construction Research Institute of Malaysia (CREAM) was appointed by CIDB to conduct the CBA in Oct 2016 and the study was completed in Jun 2017. CBA means a procedure to estimate all the costs involved and the expected benefits of a business opportunity proposal. The study analyses four (4) Impacts of IBS implementation that is; a) Business Perspective, b) Socioeconomic and Political Perspective, c) Public Administration and Governance Perspective and d) Sustainability, Safety, and Health Perspective.</a:t>
            </a:r>
          </a:p>
          <a:p>
            <a:pPr algn="just"/>
            <a:endParaRPr lang="en-US" sz="600" dirty="0" smtClean="0">
              <a:latin typeface="Tw Cen MT" panose="020B0602020104020603" pitchFamily="34" charset="0"/>
            </a:endParaRPr>
          </a:p>
          <a:p>
            <a:pPr algn="just"/>
            <a:r>
              <a:rPr lang="en-US" sz="950" dirty="0" smtClean="0">
                <a:latin typeface="Tw Cen MT" panose="020B0602020104020603" pitchFamily="34" charset="0"/>
              </a:rPr>
              <a:t>The </a:t>
            </a:r>
            <a:r>
              <a:rPr lang="en-US" sz="950" dirty="0">
                <a:latin typeface="Tw Cen MT" panose="020B0602020104020603" pitchFamily="34" charset="0"/>
              </a:rPr>
              <a:t>study covers all building projects built from 2008 to 2016. The study concluded that with the assumption that all these projects had adopted 100% IBS, a 24% cost savings can be generated (RM14Bn against approximate total cost of work done of RM58Bn in 2008 and RM30.4Bn against approximate total cost of work done of RM125Bn in 2016). Based on the 4 main perspectives in the CBA, the study concluded that the </a:t>
            </a:r>
            <a:r>
              <a:rPr lang="en-US" sz="950" dirty="0" err="1">
                <a:latin typeface="Tw Cen MT" panose="020B0602020104020603" pitchFamily="34" charset="0"/>
              </a:rPr>
              <a:t>monetisable</a:t>
            </a:r>
            <a:r>
              <a:rPr lang="en-US" sz="950" dirty="0">
                <a:latin typeface="Tw Cen MT" panose="020B0602020104020603" pitchFamily="34" charset="0"/>
              </a:rPr>
              <a:t> benefits amounted to RM21.8Bn.</a:t>
            </a:r>
          </a:p>
          <a:p>
            <a:endParaRPr lang="en-US" sz="700" dirty="0" smtClean="0">
              <a:latin typeface="Tw Cen MT" panose="020B0602020104020603" pitchFamily="34" charset="0"/>
            </a:endParaRPr>
          </a:p>
          <a:p>
            <a:pPr algn="just"/>
            <a:r>
              <a:rPr lang="en-US" sz="950" dirty="0" smtClean="0">
                <a:latin typeface="Tw Cen MT" panose="020B0602020104020603" pitchFamily="34" charset="0"/>
              </a:rPr>
              <a:t>The </a:t>
            </a:r>
            <a:r>
              <a:rPr lang="en-US" sz="950" dirty="0">
                <a:latin typeface="Tw Cen MT" panose="020B0602020104020603" pitchFamily="34" charset="0"/>
              </a:rPr>
              <a:t>report on CBA was published in 2017 as “CIDB Technical Report No.1117- Cost Benefit Analysis for </a:t>
            </a:r>
            <a:r>
              <a:rPr lang="en-US" sz="950" dirty="0" err="1">
                <a:latin typeface="Tw Cen MT" panose="020B0602020104020603" pitchFamily="34" charset="0"/>
              </a:rPr>
              <a:t>Industrialised</a:t>
            </a:r>
            <a:r>
              <a:rPr lang="en-US" sz="950" dirty="0">
                <a:latin typeface="Tw Cen MT" panose="020B0602020104020603" pitchFamily="34" charset="0"/>
              </a:rPr>
              <a:t> Building System (IBS) Industry in Malaysia”.</a:t>
            </a:r>
          </a:p>
          <a:p>
            <a:endParaRPr lang="en-US" sz="700" dirty="0">
              <a:latin typeface="Tw Cen MT" panose="020B0602020104020603" pitchFamily="34" charset="0"/>
            </a:endParaRPr>
          </a:p>
          <a:p>
            <a:pPr algn="just"/>
            <a:r>
              <a:rPr lang="en-US" sz="950" dirty="0">
                <a:latin typeface="Tw Cen MT" panose="020B0602020104020603" pitchFamily="34" charset="0"/>
              </a:rPr>
              <a:t>KKR is currently reviewing the Paper to </a:t>
            </a:r>
            <a:r>
              <a:rPr lang="en-US" sz="950" dirty="0" err="1">
                <a:latin typeface="Tw Cen MT" panose="020B0602020104020603" pitchFamily="34" charset="0"/>
              </a:rPr>
              <a:t>MoF</a:t>
            </a:r>
            <a:r>
              <a:rPr lang="en-US" sz="950" dirty="0">
                <a:latin typeface="Tw Cen MT" panose="020B0602020104020603" pitchFamily="34" charset="0"/>
              </a:rPr>
              <a:t> on the approval for exemption of tax for machineries and equipment related to </a:t>
            </a:r>
            <a:r>
              <a:rPr lang="en-US" sz="950" dirty="0" smtClean="0">
                <a:latin typeface="Tw Cen MT" panose="020B0602020104020603" pitchFamily="34" charset="0"/>
              </a:rPr>
              <a:t>IBS.  </a:t>
            </a:r>
            <a:endParaRPr lang="en-US" sz="950" dirty="0" smtClean="0"/>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P3-068</a:t>
            </a:r>
            <a:endParaRPr lang="ms-MY" sz="2800" dirty="0">
              <a:solidFill>
                <a:schemeClr val="bg1"/>
              </a:solidFill>
            </a:endParaRPr>
          </a:p>
        </p:txBody>
      </p:sp>
      <p:sp>
        <p:nvSpPr>
          <p:cNvPr id="15" name="TextBox 14"/>
          <p:cNvSpPr txBox="1"/>
          <p:nvPr/>
        </p:nvSpPr>
        <p:spPr>
          <a:xfrm>
            <a:off x="0" y="4346970"/>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7" name="Table 16"/>
          <p:cNvGraphicFramePr>
            <a:graphicFrameLocks noGrp="1"/>
          </p:cNvGraphicFramePr>
          <p:nvPr>
            <p:extLst/>
          </p:nvPr>
        </p:nvGraphicFramePr>
        <p:xfrm>
          <a:off x="2" y="2063918"/>
          <a:ext cx="6858000" cy="2274056"/>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03497">
                  <a:extLst>
                    <a:ext uri="{9D8B030D-6E8A-4147-A177-3AD203B41FA5}">
                      <a16:colId xmlns:a16="http://schemas.microsoft.com/office/drawing/2014/main" val="3372148144"/>
                    </a:ext>
                  </a:extLst>
                </a:gridCol>
                <a:gridCol w="1360968">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218023">
                <a:tc rowSpan="2">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rowSpan="2">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lnR w="12700" cap="flat" cmpd="sng" algn="ctr">
                      <a:solidFill>
                        <a:schemeClr val="bg1"/>
                      </a:solidFill>
                      <a:prstDash val="solid"/>
                      <a:round/>
                      <a:headEnd type="none" w="med" len="med"/>
                      <a:tailEnd type="none" w="med" len="med"/>
                    </a:ln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lnB w="12700" cap="flat" cmpd="sng" algn="ctr">
                      <a:solidFill>
                        <a:schemeClr val="bg1"/>
                      </a:solidFill>
                      <a:prstDash val="solid"/>
                      <a:round/>
                      <a:headEnd type="none" w="med" len="med"/>
                      <a:tailEnd type="none" w="med" len="med"/>
                    </a:lnB>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lnB w="12700" cap="flat" cmpd="sng" algn="ctr">
                      <a:solidFill>
                        <a:schemeClr val="bg1"/>
                      </a:solidFill>
                      <a:prstDash val="solid"/>
                      <a:round/>
                      <a:headEnd type="none" w="med" len="med"/>
                      <a:tailEnd type="none" w="med" len="med"/>
                    </a:lnB>
                    <a:solidFill>
                      <a:schemeClr val="bg2">
                        <a:lumMod val="50000"/>
                        <a:alpha val="60000"/>
                      </a:schemeClr>
                    </a:solidFill>
                  </a:tcPr>
                </a:tc>
                <a:extLst>
                  <a:ext uri="{0D108BD9-81ED-4DB2-BD59-A6C34878D82A}">
                    <a16:rowId xmlns:a16="http://schemas.microsoft.com/office/drawing/2014/main" val="2306563032"/>
                  </a:ext>
                </a:extLst>
              </a:tr>
              <a:tr h="218023">
                <a:tc vMerge="1">
                  <a:txBody>
                    <a:bodyPr/>
                    <a:lstStyle/>
                    <a:p>
                      <a:endParaRPr lang="en-MY"/>
                    </a:p>
                  </a:txBody>
                  <a:tcPr/>
                </a:tc>
                <a:tc vMerge="1">
                  <a:txBody>
                    <a:bodyPr/>
                    <a:lstStyle/>
                    <a:p>
                      <a:endParaRPr lang="en-MY"/>
                    </a:p>
                  </a:txBody>
                  <a:tcPr/>
                </a:tc>
                <a:tc gridSpan="3">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ms-MY" sz="900" b="1" kern="1200" baseline="0" dirty="0" smtClean="0">
                          <a:solidFill>
                            <a:schemeClr val="bg1"/>
                          </a:solidFill>
                          <a:latin typeface="Tw Cen MT" panose="020B0602020104020603" pitchFamily="34" charset="0"/>
                          <a:ea typeface="+mn-ea"/>
                          <a:cs typeface="+mn-cs"/>
                        </a:rPr>
                        <a:t>Weightage : 30%</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smtClean="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smtClean="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extLst>
                  <a:ext uri="{0D108BD9-81ED-4DB2-BD59-A6C34878D82A}">
                    <a16:rowId xmlns:a16="http://schemas.microsoft.com/office/drawing/2014/main" val="10001"/>
                  </a:ext>
                </a:extLst>
              </a:tr>
              <a:tr h="1816856">
                <a:tc>
                  <a:txBody>
                    <a:bodyPr/>
                    <a:lstStyle/>
                    <a:p>
                      <a:pPr>
                        <a:lnSpc>
                          <a:spcPct val="100000"/>
                        </a:lnSpc>
                      </a:pPr>
                      <a:r>
                        <a:rPr lang="en-US" sz="900" dirty="0" smtClean="0">
                          <a:solidFill>
                            <a:srgbClr val="231F20"/>
                          </a:solidFill>
                          <a:latin typeface="Tw Cen MT" pitchFamily="34" charset="0"/>
                        </a:rPr>
                        <a:t>Tax Holiday incentive  for new IBS manufacturing plants approved and implemented.</a:t>
                      </a:r>
                    </a:p>
                    <a:p>
                      <a:pPr>
                        <a:lnSpc>
                          <a:spcPct val="100000"/>
                        </a:lnSpc>
                      </a:pPr>
                      <a:endParaRPr lang="en-US" sz="500" dirty="0" smtClean="0">
                        <a:solidFill>
                          <a:srgbClr val="231F20"/>
                        </a:solidFill>
                        <a:latin typeface="Tw Cen MT" pitchFamily="34" charset="0"/>
                      </a:endParaRPr>
                    </a:p>
                    <a:p>
                      <a:pPr>
                        <a:lnSpc>
                          <a:spcPct val="100000"/>
                        </a:lnSpc>
                      </a:pPr>
                      <a:r>
                        <a:rPr lang="en-US" sz="900" dirty="0" smtClean="0">
                          <a:solidFill>
                            <a:srgbClr val="231F20"/>
                          </a:solidFill>
                          <a:latin typeface="Tw Cen MT" pitchFamily="34" charset="0"/>
                        </a:rPr>
                        <a:t>Cost Benefit Analysis (CBA) for IBS developed</a:t>
                      </a:r>
                    </a:p>
                    <a:p>
                      <a:pPr>
                        <a:lnSpc>
                          <a:spcPct val="100000"/>
                        </a:lnSpc>
                      </a:pPr>
                      <a:endParaRPr lang="en-US" sz="600" dirty="0" smtClean="0">
                        <a:solidFill>
                          <a:srgbClr val="231F20"/>
                        </a:solidFill>
                        <a:latin typeface="Tw Cen MT" pitchFamily="34" charset="0"/>
                      </a:endParaRPr>
                    </a:p>
                    <a:p>
                      <a:pPr>
                        <a:lnSpc>
                          <a:spcPct val="100000"/>
                        </a:lnSpc>
                      </a:pPr>
                      <a:r>
                        <a:rPr lang="en-US" sz="900" dirty="0" smtClean="0">
                          <a:solidFill>
                            <a:srgbClr val="231F20"/>
                          </a:solidFill>
                          <a:latin typeface="Tw Cen MT" pitchFamily="34" charset="0"/>
                        </a:rPr>
                        <a:t>Report on  IBS Tax Holiday incentive recipients published.</a:t>
                      </a:r>
                    </a:p>
                  </a:txBody>
                  <a:tcPr>
                    <a:solidFill>
                      <a:schemeClr val="bg2">
                        <a:lumMod val="50000"/>
                        <a:alpha val="13000"/>
                      </a:schemeClr>
                    </a:solidFill>
                  </a:tcPr>
                </a:tc>
                <a:tc>
                  <a:txBody>
                    <a:bodyPr/>
                    <a:lstStyle/>
                    <a:p>
                      <a:pPr>
                        <a:lnSpc>
                          <a:spcPct val="100000"/>
                        </a:lnSpc>
                      </a:pPr>
                      <a:r>
                        <a:rPr lang="en-US" sz="900" dirty="0" smtClean="0">
                          <a:solidFill>
                            <a:srgbClr val="231F20"/>
                          </a:solidFill>
                          <a:latin typeface="Tw Cen MT" pitchFamily="34" charset="0"/>
                        </a:rPr>
                        <a:t>Second Incentive on economic mechanism to propel IBS adoption  proposed and submitted to MOF.</a:t>
                      </a:r>
                    </a:p>
                    <a:p>
                      <a:pPr>
                        <a:lnSpc>
                          <a:spcPct val="100000"/>
                        </a:lnSpc>
                      </a:pPr>
                      <a:endParaRPr lang="en-US" sz="900" dirty="0" smtClean="0">
                        <a:solidFill>
                          <a:srgbClr val="231F20"/>
                        </a:solidFill>
                        <a:latin typeface="Tw Cen MT" pitchFamily="34" charset="0"/>
                      </a:endParaRPr>
                    </a:p>
                    <a:p>
                      <a:pPr defTabSz="914298" fontAlgn="auto">
                        <a:lnSpc>
                          <a:spcPct val="100000"/>
                        </a:lnSpc>
                        <a:defRPr/>
                      </a:pPr>
                      <a:r>
                        <a:rPr lang="en-US" sz="900" dirty="0" smtClean="0">
                          <a:solidFill>
                            <a:srgbClr val="231F20"/>
                          </a:solidFill>
                          <a:latin typeface="Tw Cen MT" pitchFamily="34" charset="0"/>
                        </a:rPr>
                        <a:t>Report on  CBA for IBS &amp; incentive recipients published</a:t>
                      </a: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8" name="Rectangle 17"/>
          <p:cNvSpPr/>
          <p:nvPr/>
        </p:nvSpPr>
        <p:spPr>
          <a:xfrm>
            <a:off x="2885941" y="2579297"/>
            <a:ext cx="3900646" cy="343547"/>
          </a:xfrm>
          <a:prstGeom prst="rect">
            <a:avLst/>
          </a:prstGeom>
          <a:noFill/>
          <a:ln/>
        </p:spPr>
        <p:style>
          <a:lnRef idx="2">
            <a:schemeClr val="dk1"/>
          </a:lnRef>
          <a:fillRef idx="1">
            <a:schemeClr val="lt1"/>
          </a:fillRef>
          <a:effectRef idx="0">
            <a:schemeClr val="dk1"/>
          </a:effectRef>
          <a:fontRef idx="minor">
            <a:schemeClr val="dk1"/>
          </a:fontRef>
        </p:style>
        <p:txBody>
          <a:bodyPr wrap="square" lIns="18000" tIns="36000" rIns="18000" bIns="36000" rtlCol="0" anchor="t" anchorCtr="0">
            <a:spAutoFit/>
          </a:bodyPr>
          <a:lstStyle/>
          <a:p>
            <a:pPr algn="ctr">
              <a:lnSpc>
                <a:spcPct val="88000"/>
              </a:lnSpc>
            </a:pPr>
            <a:r>
              <a:rPr lang="en-MY" sz="1000" u="sng" dirty="0">
                <a:solidFill>
                  <a:srgbClr val="000000"/>
                </a:solidFill>
                <a:latin typeface="Tw Cen MT" pitchFamily="34" charset="0"/>
              </a:rPr>
              <a:t>Note 2018-2020</a:t>
            </a:r>
          </a:p>
          <a:p>
            <a:pPr algn="ctr">
              <a:lnSpc>
                <a:spcPct val="88000"/>
              </a:lnSpc>
            </a:pPr>
            <a:r>
              <a:rPr lang="en-MY" sz="1000" dirty="0">
                <a:solidFill>
                  <a:srgbClr val="000000"/>
                </a:solidFill>
                <a:latin typeface="Tw Cen MT" pitchFamily="34" charset="0"/>
              </a:rPr>
              <a:t>Target to be determined after proposal on second incentive </a:t>
            </a:r>
            <a:r>
              <a:rPr lang="en-MY" sz="1000" dirty="0" smtClean="0">
                <a:solidFill>
                  <a:srgbClr val="000000"/>
                </a:solidFill>
                <a:latin typeface="Tw Cen MT" pitchFamily="34" charset="0"/>
              </a:rPr>
              <a:t>approved</a:t>
            </a:r>
            <a:endParaRPr lang="en-MY" sz="1000" dirty="0">
              <a:solidFill>
                <a:srgbClr val="000000"/>
              </a:solidFill>
              <a:latin typeface="Tw Cen MT" pitchFamily="34" charset="0"/>
            </a:endParaRPr>
          </a:p>
        </p:txBody>
      </p:sp>
    </p:spTree>
    <p:extLst>
      <p:ext uri="{BB962C8B-B14F-4D97-AF65-F5344CB8AC3E}">
        <p14:creationId xmlns:p14="http://schemas.microsoft.com/office/powerpoint/2010/main" val="6083118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JKR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02621"/>
          <a:ext cx="4593266" cy="13137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40% of public project above RM100Mn use BIM level 2 by Q1 2019</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P4a - Facilitate BIM adoption in construction industry via regulation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P4-069</a:t>
            </a:r>
            <a:endParaRPr lang="ms-MY" sz="2800" dirty="0">
              <a:solidFill>
                <a:schemeClr val="bg1"/>
              </a:solidFill>
            </a:endParaRPr>
          </a:p>
        </p:txBody>
      </p:sp>
      <p:sp>
        <p:nvSpPr>
          <p:cNvPr id="15" name="TextBox 14"/>
          <p:cNvSpPr txBox="1"/>
          <p:nvPr/>
        </p:nvSpPr>
        <p:spPr>
          <a:xfrm>
            <a:off x="0" y="3716049"/>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162331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39702">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2866">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297124">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25755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231F20"/>
                          </a:solidFill>
                          <a:latin typeface="Tw Cen MT" pitchFamily="34" charset="0"/>
                        </a:rPr>
                        <a:t>BIM Level 1 implemented at JKR level</a:t>
                      </a:r>
                      <a:endParaRPr lang="ms-MY" sz="900" dirty="0" smtClean="0">
                        <a:solidFill>
                          <a:srgbClr val="FF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231F20"/>
                          </a:solidFill>
                          <a:latin typeface="Tw Cen MT" pitchFamily="34" charset="0"/>
                        </a:rPr>
                        <a:t>BIM transformation fund for contractor &amp; consultant secured from EPU</a:t>
                      </a:r>
                    </a:p>
                    <a:p>
                      <a:pPr>
                        <a:lnSpc>
                          <a:spcPct val="100000"/>
                        </a:lnSpc>
                        <a:defRPr/>
                      </a:pPr>
                      <a:endParaRPr lang="en-US" sz="900" dirty="0" smtClean="0">
                        <a:solidFill>
                          <a:srgbClr val="231F20"/>
                        </a:solidFill>
                        <a:latin typeface="Tw Cen MT" pitchFamily="34" charset="0"/>
                      </a:endParaRPr>
                    </a:p>
                    <a:p>
                      <a:pPr>
                        <a:lnSpc>
                          <a:spcPct val="100000"/>
                        </a:lnSpc>
                        <a:defRPr/>
                      </a:pPr>
                      <a:r>
                        <a:rPr lang="en-US" sz="900" dirty="0" smtClean="0">
                          <a:solidFill>
                            <a:srgbClr val="231F20"/>
                          </a:solidFill>
                          <a:latin typeface="Tw Cen MT" pitchFamily="34" charset="0"/>
                        </a:rPr>
                        <a:t>BIM  Level 2 implemented by JKR</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231F20"/>
                          </a:solidFill>
                          <a:latin typeface="Tw Cen MT" pitchFamily="34" charset="0"/>
                        </a:rPr>
                        <a:t>Circular on BIM implementation for above 100mn project  issued by JKR and MOF</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40% of public projects above RM100mn use BIM Level 2</a:t>
                      </a:r>
                      <a:endParaRPr lang="ms-MY" sz="900" dirty="0" smtClean="0">
                        <a:solidFill>
                          <a:srgbClr val="231F2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2" name="Rectangle 11"/>
          <p:cNvSpPr/>
          <p:nvPr/>
        </p:nvSpPr>
        <p:spPr>
          <a:xfrm>
            <a:off x="1" y="3916392"/>
            <a:ext cx="6857999" cy="5954773"/>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Connector 16"/>
          <p:cNvCxnSpPr/>
          <p:nvPr/>
        </p:nvCxnSpPr>
        <p:spPr>
          <a:xfrm flipH="1" flipV="1">
            <a:off x="3309255" y="3949575"/>
            <a:ext cx="11058" cy="58954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320313" y="3975702"/>
            <a:ext cx="3491786" cy="4247317"/>
          </a:xfrm>
          <a:prstGeom prst="rect">
            <a:avLst/>
          </a:prstGeom>
        </p:spPr>
        <p:txBody>
          <a:bodyPr wrap="square">
            <a:spAutoFit/>
          </a:bodyPr>
          <a:lstStyle/>
          <a:p>
            <a:pPr>
              <a:tabLst>
                <a:tab pos="3051175" algn="l"/>
              </a:tabLst>
            </a:pPr>
            <a:r>
              <a:rPr lang="en-US" sz="1000" b="1" dirty="0">
                <a:latin typeface="Tw Cen MT" panose="020B0602020104020603" pitchFamily="34" charset="0"/>
              </a:rPr>
              <a:t>BIM Level 2 Implementation</a:t>
            </a:r>
          </a:p>
          <a:p>
            <a:pPr algn="just">
              <a:tabLst>
                <a:tab pos="3051175" algn="l"/>
              </a:tabLst>
            </a:pPr>
            <a:r>
              <a:rPr lang="en-US" sz="1000" dirty="0">
                <a:latin typeface="Tw Cen MT" panose="020B0602020104020603" pitchFamily="34" charset="0"/>
              </a:rPr>
              <a:t>Definition of BIM Level 2 - Sharing of object based models and data between two or more disciplines to create federated models.</a:t>
            </a:r>
          </a:p>
          <a:p>
            <a:endParaRPr lang="en-US" sz="1000" dirty="0">
              <a:latin typeface="Tw Cen MT" panose="020B0602020104020603" pitchFamily="34" charset="0"/>
            </a:endParaRPr>
          </a:p>
          <a:p>
            <a:r>
              <a:rPr lang="en-US" sz="1000" dirty="0">
                <a:latin typeface="Tw Cen MT" panose="020B0602020104020603" pitchFamily="34" charset="0"/>
              </a:rPr>
              <a:t>By Q2 2018, the following JKR projects are using BIM Level 2 :-</a:t>
            </a:r>
          </a:p>
          <a:p>
            <a:pPr marL="228600" indent="-228600">
              <a:buFont typeface="+mj-lt"/>
              <a:buAutoNum type="arabicPeriod"/>
            </a:pPr>
            <a:r>
              <a:rPr lang="en-US" sz="1000" dirty="0">
                <a:latin typeface="Tw Cen MT" panose="020B0602020104020603" pitchFamily="34" charset="0"/>
              </a:rPr>
              <a:t>Hospital </a:t>
            </a:r>
            <a:r>
              <a:rPr lang="en-US" sz="1000" dirty="0" err="1">
                <a:latin typeface="Tw Cen MT" panose="020B0602020104020603" pitchFamily="34" charset="0"/>
              </a:rPr>
              <a:t>Parit</a:t>
            </a:r>
            <a:r>
              <a:rPr lang="en-US" sz="1000" dirty="0">
                <a:latin typeface="Tw Cen MT" panose="020B0602020104020603" pitchFamily="34" charset="0"/>
              </a:rPr>
              <a:t> </a:t>
            </a:r>
            <a:r>
              <a:rPr lang="en-US" sz="1000" dirty="0" err="1">
                <a:latin typeface="Tw Cen MT" panose="020B0602020104020603" pitchFamily="34" charset="0"/>
              </a:rPr>
              <a:t>Buntar</a:t>
            </a:r>
            <a:r>
              <a:rPr lang="en-US" sz="1000" dirty="0">
                <a:latin typeface="Tw Cen MT" panose="020B0602020104020603" pitchFamily="34" charset="0"/>
              </a:rPr>
              <a:t>, Perak  </a:t>
            </a:r>
          </a:p>
          <a:p>
            <a:pPr marL="228600" indent="-228600">
              <a:buFont typeface="+mj-lt"/>
              <a:buAutoNum type="arabicPeriod"/>
            </a:pPr>
            <a:r>
              <a:rPr lang="en-US" sz="1000" dirty="0">
                <a:latin typeface="Tw Cen MT" panose="020B0602020104020603" pitchFamily="34" charset="0"/>
              </a:rPr>
              <a:t>Hospital </a:t>
            </a:r>
            <a:r>
              <a:rPr lang="en-US" sz="1000" dirty="0" err="1">
                <a:latin typeface="Tw Cen MT" panose="020B0602020104020603" pitchFamily="34" charset="0"/>
              </a:rPr>
              <a:t>Kemaman</a:t>
            </a:r>
            <a:r>
              <a:rPr lang="en-US" sz="1000" dirty="0">
                <a:latin typeface="Tw Cen MT" panose="020B0602020104020603" pitchFamily="34" charset="0"/>
              </a:rPr>
              <a:t>, Terengganu</a:t>
            </a:r>
          </a:p>
          <a:p>
            <a:pPr marL="228600" indent="-228600">
              <a:buFont typeface="+mj-lt"/>
              <a:buAutoNum type="arabicPeriod"/>
            </a:pPr>
            <a:r>
              <a:rPr lang="en-US" sz="1000" dirty="0" err="1">
                <a:latin typeface="Tw Cen MT" panose="020B0602020104020603" pitchFamily="34" charset="0"/>
              </a:rPr>
              <a:t>Kompleks</a:t>
            </a:r>
            <a:r>
              <a:rPr lang="en-US" sz="1000" dirty="0">
                <a:latin typeface="Tw Cen MT" panose="020B0602020104020603" pitchFamily="34" charset="0"/>
              </a:rPr>
              <a:t> </a:t>
            </a:r>
            <a:r>
              <a:rPr lang="en-US" sz="1000" dirty="0" err="1">
                <a:latin typeface="Tw Cen MT" panose="020B0602020104020603" pitchFamily="34" charset="0"/>
              </a:rPr>
              <a:t>Endokrin</a:t>
            </a:r>
            <a:r>
              <a:rPr lang="en-US" sz="1000" dirty="0">
                <a:latin typeface="Tw Cen MT" panose="020B0602020104020603" pitchFamily="34" charset="0"/>
              </a:rPr>
              <a:t> Hospital Putrajaya</a:t>
            </a:r>
          </a:p>
          <a:p>
            <a:pPr marL="228600" indent="-228600">
              <a:buFont typeface="+mj-lt"/>
              <a:buAutoNum type="arabicPeriod"/>
            </a:pPr>
            <a:r>
              <a:rPr lang="en-US" sz="1000" dirty="0" err="1">
                <a:latin typeface="Tw Cen MT" panose="020B0602020104020603" pitchFamily="34" charset="0"/>
              </a:rPr>
              <a:t>Politeknik</a:t>
            </a:r>
            <a:r>
              <a:rPr lang="en-US" sz="1000" dirty="0">
                <a:latin typeface="Tw Cen MT" panose="020B0602020104020603" pitchFamily="34" charset="0"/>
              </a:rPr>
              <a:t> Bagan Datuk, Perak</a:t>
            </a:r>
          </a:p>
          <a:p>
            <a:pPr marL="228600" indent="-228600">
              <a:buFont typeface="+mj-lt"/>
              <a:buAutoNum type="arabicPeriod"/>
            </a:pPr>
            <a:r>
              <a:rPr lang="en-US" sz="1000" dirty="0" err="1">
                <a:latin typeface="Tw Cen MT" panose="020B0602020104020603" pitchFamily="34" charset="0"/>
              </a:rPr>
              <a:t>Politeknik</a:t>
            </a:r>
            <a:r>
              <a:rPr lang="en-US" sz="1000" dirty="0">
                <a:latin typeface="Tw Cen MT" panose="020B0602020104020603" pitchFamily="34" charset="0"/>
              </a:rPr>
              <a:t> </a:t>
            </a:r>
            <a:r>
              <a:rPr lang="en-US" sz="1000" dirty="0" err="1">
                <a:latin typeface="Tw Cen MT" panose="020B0602020104020603" pitchFamily="34" charset="0"/>
              </a:rPr>
              <a:t>Besut</a:t>
            </a:r>
            <a:r>
              <a:rPr lang="en-US" sz="1000" dirty="0">
                <a:latin typeface="Tw Cen MT" panose="020B0602020104020603" pitchFamily="34" charset="0"/>
              </a:rPr>
              <a:t>, Terengganu</a:t>
            </a:r>
          </a:p>
          <a:p>
            <a:pPr marL="228600" indent="-228600">
              <a:buFont typeface="+mj-lt"/>
              <a:buAutoNum type="arabicPeriod"/>
            </a:pPr>
            <a:r>
              <a:rPr lang="en-US" sz="1000" dirty="0">
                <a:latin typeface="Tw Cen MT" panose="020B0602020104020603" pitchFamily="34" charset="0"/>
              </a:rPr>
              <a:t>Hospital </a:t>
            </a:r>
            <a:r>
              <a:rPr lang="en-US" sz="1000" dirty="0" err="1">
                <a:latin typeface="Tw Cen MT" panose="020B0602020104020603" pitchFamily="34" charset="0"/>
              </a:rPr>
              <a:t>Pasir</a:t>
            </a:r>
            <a:r>
              <a:rPr lang="en-US" sz="1000" dirty="0">
                <a:latin typeface="Tw Cen MT" panose="020B0602020104020603" pitchFamily="34" charset="0"/>
              </a:rPr>
              <a:t> </a:t>
            </a:r>
            <a:r>
              <a:rPr lang="en-US" sz="1000" dirty="0" err="1">
                <a:latin typeface="Tw Cen MT" panose="020B0602020104020603" pitchFamily="34" charset="0"/>
              </a:rPr>
              <a:t>Gudang</a:t>
            </a:r>
            <a:endParaRPr lang="en-US" sz="1000" dirty="0">
              <a:latin typeface="Tw Cen MT" panose="020B0602020104020603" pitchFamily="34" charset="0"/>
            </a:endParaRPr>
          </a:p>
          <a:p>
            <a:pPr marL="228600" indent="-228600">
              <a:buFont typeface="+mj-lt"/>
              <a:buAutoNum type="arabicPeriod"/>
            </a:pPr>
            <a:r>
              <a:rPr lang="en-US" sz="1000" dirty="0">
                <a:latin typeface="Tw Cen MT" panose="020B0602020104020603" pitchFamily="34" charset="0"/>
              </a:rPr>
              <a:t>Hospital </a:t>
            </a:r>
            <a:r>
              <a:rPr lang="en-US" sz="1000" dirty="0" err="1">
                <a:latin typeface="Tw Cen MT" panose="020B0602020104020603" pitchFamily="34" charset="0"/>
              </a:rPr>
              <a:t>Kajang</a:t>
            </a:r>
            <a:r>
              <a:rPr lang="en-US" sz="1000" dirty="0">
                <a:latin typeface="Tw Cen MT" panose="020B0602020104020603" pitchFamily="34" charset="0"/>
              </a:rPr>
              <a:t>, Selangor</a:t>
            </a:r>
          </a:p>
          <a:p>
            <a:pPr marL="228600" indent="-228600">
              <a:buFont typeface="+mj-lt"/>
              <a:buAutoNum type="arabicPeriod"/>
            </a:pPr>
            <a:r>
              <a:rPr lang="en-US" sz="1000" dirty="0">
                <a:latin typeface="Tw Cen MT" panose="020B0602020104020603" pitchFamily="34" charset="0"/>
              </a:rPr>
              <a:t>Hospital </a:t>
            </a:r>
            <a:r>
              <a:rPr lang="en-US" sz="1000" dirty="0" err="1">
                <a:latin typeface="Tw Cen MT" panose="020B0602020104020603" pitchFamily="34" charset="0"/>
              </a:rPr>
              <a:t>Pendang</a:t>
            </a:r>
            <a:r>
              <a:rPr lang="en-US" sz="1000" dirty="0">
                <a:latin typeface="Tw Cen MT" panose="020B0602020104020603" pitchFamily="34" charset="0"/>
              </a:rPr>
              <a:t>, Kedah</a:t>
            </a:r>
          </a:p>
          <a:p>
            <a:pPr marL="228600" indent="-228600"/>
            <a:endParaRPr lang="en-US" sz="1000" dirty="0">
              <a:latin typeface="Tw Cen MT" panose="020B0602020104020603" pitchFamily="34" charset="0"/>
            </a:endParaRPr>
          </a:p>
          <a:p>
            <a:pPr algn="just"/>
            <a:r>
              <a:rPr lang="en-US" sz="1000" dirty="0">
                <a:latin typeface="Tw Cen MT" panose="020B0602020104020603" pitchFamily="34" charset="0"/>
              </a:rPr>
              <a:t>Current status : 33% of public projects above RM100mn use BIM Level 2.</a:t>
            </a:r>
          </a:p>
          <a:p>
            <a:endParaRPr lang="en-US" sz="1000" dirty="0">
              <a:latin typeface="Tw Cen MT" panose="020B0602020104020603" pitchFamily="34" charset="0"/>
            </a:endParaRPr>
          </a:p>
          <a:p>
            <a:pPr algn="just"/>
            <a:r>
              <a:rPr lang="en-US" sz="1000" dirty="0">
                <a:latin typeface="Tw Cen MT" panose="020B0602020104020603" pitchFamily="34" charset="0"/>
              </a:rPr>
              <a:t>Site visit by JKR to </a:t>
            </a:r>
            <a:r>
              <a:rPr lang="en-US" sz="1000" dirty="0" err="1">
                <a:latin typeface="Tw Cen MT" panose="020B0602020104020603" pitchFamily="34" charset="0"/>
              </a:rPr>
              <a:t>Brunsfield's</a:t>
            </a:r>
            <a:r>
              <a:rPr lang="en-US" sz="1000" dirty="0">
                <a:latin typeface="Tw Cen MT" panose="020B0602020104020603" pitchFamily="34" charset="0"/>
              </a:rPr>
              <a:t> projects to study </a:t>
            </a:r>
            <a:r>
              <a:rPr lang="en-US" sz="1000" dirty="0" smtClean="0">
                <a:latin typeface="Tw Cen MT" panose="020B0602020104020603" pitchFamily="34" charset="0"/>
              </a:rPr>
              <a:t>BIM implementation </a:t>
            </a:r>
            <a:r>
              <a:rPr lang="en-US" sz="1000" dirty="0">
                <a:latin typeface="Tw Cen MT" panose="020B0602020104020603" pitchFamily="34" charset="0"/>
              </a:rPr>
              <a:t>was held on 9 March 2017. Later, a workshop with </a:t>
            </a:r>
            <a:r>
              <a:rPr lang="en-US" sz="1000" dirty="0" err="1">
                <a:latin typeface="Tw Cen MT" panose="020B0602020104020603" pitchFamily="34" charset="0"/>
              </a:rPr>
              <a:t>Brunsfield</a:t>
            </a:r>
            <a:r>
              <a:rPr lang="en-US" sz="1000" dirty="0">
                <a:latin typeface="Tw Cen MT" panose="020B0602020104020603" pitchFamily="34" charset="0"/>
              </a:rPr>
              <a:t>, professionals and related agencies such as BEM, LAM, PAM, IEM, MAMPU and </a:t>
            </a:r>
            <a:r>
              <a:rPr lang="en-US" sz="1000" dirty="0" err="1">
                <a:latin typeface="Tw Cen MT" panose="020B0602020104020603" pitchFamily="34" charset="0"/>
              </a:rPr>
              <a:t>MyIPO</a:t>
            </a:r>
            <a:r>
              <a:rPr lang="en-US" sz="1000" dirty="0">
                <a:latin typeface="Tw Cen MT" panose="020B0602020104020603" pitchFamily="34" charset="0"/>
              </a:rPr>
              <a:t> was held on 27 </a:t>
            </a:r>
            <a:r>
              <a:rPr lang="en-US" sz="1000" dirty="0" smtClean="0">
                <a:latin typeface="Tw Cen MT" panose="020B0602020104020603" pitchFamily="34" charset="0"/>
              </a:rPr>
              <a:t>Nov 2017</a:t>
            </a:r>
            <a:r>
              <a:rPr lang="en-US" sz="1000" dirty="0">
                <a:latin typeface="Tw Cen MT" panose="020B0602020104020603" pitchFamily="34" charset="0"/>
              </a:rPr>
              <a:t>.</a:t>
            </a:r>
          </a:p>
          <a:p>
            <a:pPr algn="just"/>
            <a:endParaRPr lang="en-US" sz="1000" dirty="0">
              <a:latin typeface="Tw Cen MT" panose="020B0602020104020603" pitchFamily="34" charset="0"/>
            </a:endParaRPr>
          </a:p>
          <a:p>
            <a:pPr algn="just"/>
            <a:r>
              <a:rPr lang="ms-MY" sz="1000" b="1" dirty="0">
                <a:latin typeface="Tw Cen MT" panose="020B0602020104020603" pitchFamily="34" charset="0"/>
              </a:rPr>
              <a:t>Circular On BIM Implementation For Projects Above RM100Mn  </a:t>
            </a:r>
          </a:p>
          <a:p>
            <a:pPr algn="just"/>
            <a:r>
              <a:rPr lang="ms-MY" sz="1000" dirty="0">
                <a:latin typeface="Tw Cen MT" panose="020B0602020104020603" pitchFamily="34" charset="0"/>
              </a:rPr>
              <a:t>The above circular is still being drafted for further discussion with MOF.</a:t>
            </a:r>
            <a:endParaRPr lang="en-MY" sz="1000" dirty="0">
              <a:latin typeface="Tw Cen MT" panose="020B0602020104020603" pitchFamily="34" charset="0"/>
            </a:endParaRPr>
          </a:p>
        </p:txBody>
      </p:sp>
      <p:sp>
        <p:nvSpPr>
          <p:cNvPr id="3" name="Rectangle 2"/>
          <p:cNvSpPr/>
          <p:nvPr/>
        </p:nvSpPr>
        <p:spPr>
          <a:xfrm>
            <a:off x="6566" y="3978805"/>
            <a:ext cx="3267845" cy="5016758"/>
          </a:xfrm>
          <a:prstGeom prst="rect">
            <a:avLst/>
          </a:prstGeom>
        </p:spPr>
        <p:txBody>
          <a:bodyPr wrap="square">
            <a:spAutoFit/>
          </a:bodyPr>
          <a:lstStyle/>
          <a:p>
            <a:r>
              <a:rPr lang="en-US" sz="1000" dirty="0">
                <a:latin typeface="Tw Cen MT" panose="020B0602020104020603" pitchFamily="34" charset="0"/>
              </a:rPr>
              <a:t>This KPI is under the purview of IWG11.</a:t>
            </a:r>
          </a:p>
          <a:p>
            <a:pPr>
              <a:tabLst>
                <a:tab pos="3054350" algn="l"/>
              </a:tabLst>
            </a:pPr>
            <a:endParaRPr lang="en-US" sz="1000" dirty="0">
              <a:latin typeface="Tw Cen MT" panose="020B0602020104020603" pitchFamily="34" charset="0"/>
            </a:endParaRPr>
          </a:p>
          <a:p>
            <a:pPr>
              <a:tabLst>
                <a:tab pos="3051175" algn="l"/>
              </a:tabLst>
            </a:pPr>
            <a:r>
              <a:rPr lang="en-US" sz="1000" dirty="0">
                <a:latin typeface="Tw Cen MT" panose="020B0602020104020603" pitchFamily="34" charset="0"/>
              </a:rPr>
              <a:t>Definition of BIM Level 1 - Single disciplinary use of </a:t>
            </a:r>
            <a:r>
              <a:rPr lang="en-US" sz="1000" dirty="0" smtClean="0">
                <a:latin typeface="Tw Cen MT" panose="020B0602020104020603" pitchFamily="34" charset="0"/>
              </a:rPr>
              <a:t>object </a:t>
            </a:r>
            <a:r>
              <a:rPr lang="en-US" sz="1000" dirty="0">
                <a:latin typeface="Tw Cen MT" panose="020B0602020104020603" pitchFamily="34" charset="0"/>
              </a:rPr>
              <a:t>based 3D modelling within one discipline.</a:t>
            </a:r>
          </a:p>
          <a:p>
            <a:pPr>
              <a:tabLst>
                <a:tab pos="3051175" algn="l"/>
              </a:tabLst>
            </a:pPr>
            <a:endParaRPr lang="en-US" sz="1000" dirty="0">
              <a:latin typeface="Tw Cen MT" panose="020B0602020104020603" pitchFamily="34" charset="0"/>
            </a:endParaRPr>
          </a:p>
          <a:p>
            <a:pPr>
              <a:tabLst>
                <a:tab pos="3051175" algn="l"/>
              </a:tabLst>
            </a:pPr>
            <a:r>
              <a:rPr lang="en-US" sz="1000" b="1" dirty="0">
                <a:latin typeface="Tw Cen MT" panose="020B0602020104020603" pitchFamily="34" charset="0"/>
              </a:rPr>
              <a:t>BIM Level 1 implementation</a:t>
            </a:r>
          </a:p>
          <a:p>
            <a:pPr>
              <a:tabLst>
                <a:tab pos="3051175" algn="l"/>
              </a:tabLst>
            </a:pPr>
            <a:r>
              <a:rPr lang="en-US" sz="1000" dirty="0">
                <a:latin typeface="Tw Cen MT" panose="020B0602020104020603" pitchFamily="34" charset="0"/>
              </a:rPr>
              <a:t>BIM Level 1 implemented by JKR in 2016 for the </a:t>
            </a:r>
            <a:r>
              <a:rPr lang="en-US" sz="1000" dirty="0" smtClean="0">
                <a:latin typeface="Tw Cen MT" panose="020B0602020104020603" pitchFamily="34" charset="0"/>
              </a:rPr>
              <a:t>following </a:t>
            </a:r>
            <a:r>
              <a:rPr lang="en-US" sz="1000" dirty="0">
                <a:latin typeface="Tw Cen MT" panose="020B0602020104020603" pitchFamily="34" charset="0"/>
              </a:rPr>
              <a:t>projects :</a:t>
            </a:r>
          </a:p>
          <a:p>
            <a:pPr marL="182563" indent="-182563">
              <a:buFontTx/>
              <a:buAutoNum type="arabicParenR"/>
              <a:tabLst>
                <a:tab pos="3051175" algn="l"/>
              </a:tabLst>
            </a:pPr>
            <a:r>
              <a:rPr lang="en-US" sz="1000" dirty="0" err="1">
                <a:latin typeface="Tw Cen MT" panose="020B0602020104020603" pitchFamily="34" charset="0"/>
              </a:rPr>
              <a:t>Sekolah</a:t>
            </a:r>
            <a:r>
              <a:rPr lang="en-US" sz="1000" dirty="0">
                <a:latin typeface="Tw Cen MT" panose="020B0602020104020603" pitchFamily="34" charset="0"/>
              </a:rPr>
              <a:t> </a:t>
            </a:r>
            <a:r>
              <a:rPr lang="en-US" sz="1000" dirty="0" err="1">
                <a:latin typeface="Tw Cen MT" panose="020B0602020104020603" pitchFamily="34" charset="0"/>
              </a:rPr>
              <a:t>Kebangsaan</a:t>
            </a:r>
            <a:r>
              <a:rPr lang="en-US" sz="1000" dirty="0">
                <a:latin typeface="Tw Cen MT" panose="020B0602020104020603" pitchFamily="34" charset="0"/>
              </a:rPr>
              <a:t> Meru Raya, Ipoh, Perak </a:t>
            </a:r>
          </a:p>
          <a:p>
            <a:pPr marL="182563" indent="-182563">
              <a:tabLst>
                <a:tab pos="3051175" algn="l"/>
              </a:tabLst>
            </a:pPr>
            <a:r>
              <a:rPr lang="en-US" sz="1000" dirty="0">
                <a:latin typeface="Tw Cen MT" panose="020B0602020104020603" pitchFamily="34" charset="0"/>
              </a:rPr>
              <a:t>     (Blok </a:t>
            </a:r>
            <a:r>
              <a:rPr lang="en-US" sz="1000" dirty="0" err="1">
                <a:latin typeface="Tw Cen MT" panose="020B0602020104020603" pitchFamily="34" charset="0"/>
              </a:rPr>
              <a:t>Akademik</a:t>
            </a:r>
            <a:r>
              <a:rPr lang="en-US" sz="1000" dirty="0">
                <a:latin typeface="Tw Cen MT" panose="020B0602020104020603" pitchFamily="34" charset="0"/>
              </a:rPr>
              <a:t> </a:t>
            </a:r>
            <a:r>
              <a:rPr lang="en-US" sz="1000" dirty="0" err="1">
                <a:latin typeface="Tw Cen MT" panose="020B0602020104020603" pitchFamily="34" charset="0"/>
              </a:rPr>
              <a:t>dan</a:t>
            </a:r>
            <a:r>
              <a:rPr lang="en-US" sz="1000" dirty="0">
                <a:latin typeface="Tw Cen MT" panose="020B0602020104020603" pitchFamily="34" charset="0"/>
              </a:rPr>
              <a:t> </a:t>
            </a:r>
            <a:r>
              <a:rPr lang="en-US" sz="1000" dirty="0" err="1">
                <a:latin typeface="Tw Cen MT" panose="020B0602020104020603" pitchFamily="34" charset="0"/>
              </a:rPr>
              <a:t>kantin</a:t>
            </a:r>
            <a:r>
              <a:rPr lang="en-US" sz="1000" dirty="0">
                <a:latin typeface="Tw Cen MT" panose="020B0602020104020603" pitchFamily="34" charset="0"/>
              </a:rPr>
              <a:t>)</a:t>
            </a:r>
          </a:p>
          <a:p>
            <a:pPr marL="182563" indent="-182563">
              <a:buAutoNum type="arabicParenR"/>
              <a:tabLst>
                <a:tab pos="3051175" algn="l"/>
              </a:tabLst>
            </a:pPr>
            <a:r>
              <a:rPr lang="en-US" sz="1000" dirty="0">
                <a:latin typeface="Tw Cen MT" panose="020B0602020104020603" pitchFamily="34" charset="0"/>
              </a:rPr>
              <a:t>SK </a:t>
            </a:r>
            <a:r>
              <a:rPr lang="en-US" sz="1000" dirty="0" err="1">
                <a:latin typeface="Tw Cen MT" panose="020B0602020104020603" pitchFamily="34" charset="0"/>
              </a:rPr>
              <a:t>Tanjung</a:t>
            </a:r>
            <a:r>
              <a:rPr lang="en-US" sz="1000" dirty="0">
                <a:latin typeface="Tw Cen MT" panose="020B0602020104020603" pitchFamily="34" charset="0"/>
              </a:rPr>
              <a:t> </a:t>
            </a:r>
            <a:r>
              <a:rPr lang="en-US" sz="1000" dirty="0" err="1">
                <a:latin typeface="Tw Cen MT" panose="020B0602020104020603" pitchFamily="34" charset="0"/>
              </a:rPr>
              <a:t>Minyak</a:t>
            </a:r>
            <a:r>
              <a:rPr lang="en-US" sz="1000" dirty="0">
                <a:latin typeface="Tw Cen MT" panose="020B0602020104020603" pitchFamily="34" charset="0"/>
              </a:rPr>
              <a:t> 2 Melaka (Blok </a:t>
            </a:r>
            <a:r>
              <a:rPr lang="en-US" sz="1000" dirty="0" err="1">
                <a:latin typeface="Tw Cen MT" panose="020B0602020104020603" pitchFamily="34" charset="0"/>
              </a:rPr>
              <a:t>Akademik</a:t>
            </a:r>
            <a:r>
              <a:rPr lang="en-US" sz="1000" dirty="0">
                <a:latin typeface="Tw Cen MT" panose="020B0602020104020603" pitchFamily="34" charset="0"/>
              </a:rPr>
              <a:t>)</a:t>
            </a:r>
          </a:p>
          <a:p>
            <a:pPr marL="182563" indent="-182563">
              <a:buAutoNum type="arabicParenR"/>
              <a:tabLst>
                <a:tab pos="3051175" algn="l"/>
              </a:tabLst>
            </a:pPr>
            <a:r>
              <a:rPr lang="en-US" sz="1000" dirty="0" err="1">
                <a:latin typeface="Tw Cen MT" panose="020B0602020104020603" pitchFamily="34" charset="0"/>
              </a:rPr>
              <a:t>Makmal</a:t>
            </a:r>
            <a:r>
              <a:rPr lang="en-US" sz="1000" dirty="0">
                <a:latin typeface="Tw Cen MT" panose="020B0602020104020603" pitchFamily="34" charset="0"/>
              </a:rPr>
              <a:t> </a:t>
            </a:r>
            <a:r>
              <a:rPr lang="en-US" sz="1000" dirty="0" err="1">
                <a:latin typeface="Tw Cen MT" panose="020B0602020104020603" pitchFamily="34" charset="0"/>
              </a:rPr>
              <a:t>Sains</a:t>
            </a:r>
            <a:r>
              <a:rPr lang="en-US" sz="1000" dirty="0">
                <a:latin typeface="Tw Cen MT" panose="020B0602020104020603" pitchFamily="34" charset="0"/>
              </a:rPr>
              <a:t> </a:t>
            </a:r>
            <a:r>
              <a:rPr lang="en-US" sz="1000" dirty="0" err="1">
                <a:latin typeface="Tw Cen MT" panose="020B0602020104020603" pitchFamily="34" charset="0"/>
              </a:rPr>
              <a:t>Kolej</a:t>
            </a:r>
            <a:r>
              <a:rPr lang="en-US" sz="1000" dirty="0">
                <a:latin typeface="Tw Cen MT" panose="020B0602020104020603" pitchFamily="34" charset="0"/>
              </a:rPr>
              <a:t> Mara Banting, Selangor</a:t>
            </a:r>
          </a:p>
          <a:p>
            <a:pPr>
              <a:tabLst>
                <a:tab pos="3051175" algn="l"/>
              </a:tabLst>
            </a:pPr>
            <a:endParaRPr lang="en-US" sz="1000" dirty="0">
              <a:latin typeface="Tw Cen MT" panose="020B0602020104020603" pitchFamily="34" charset="0"/>
            </a:endParaRPr>
          </a:p>
          <a:p>
            <a:pPr>
              <a:tabLst>
                <a:tab pos="3051175" algn="l"/>
              </a:tabLst>
            </a:pPr>
            <a:r>
              <a:rPr lang="en-US" sz="1000" b="1" dirty="0">
                <a:latin typeface="Tw Cen MT" panose="020B0602020104020603" pitchFamily="34" charset="0"/>
              </a:rPr>
              <a:t>BIM Transformation Fund</a:t>
            </a:r>
          </a:p>
          <a:p>
            <a:pPr algn="just">
              <a:tabLst>
                <a:tab pos="3051175" algn="l"/>
              </a:tabLst>
            </a:pPr>
            <a:r>
              <a:rPr lang="en-US" sz="1000" dirty="0">
                <a:latin typeface="Tw Cen MT" panose="020B0602020104020603" pitchFamily="34" charset="0"/>
              </a:rPr>
              <a:t>In December 2017, CIDB had allocated a budget of </a:t>
            </a:r>
            <a:r>
              <a:rPr lang="en-US" sz="1000" dirty="0" smtClean="0">
                <a:latin typeface="Tw Cen MT" panose="020B0602020104020603" pitchFamily="34" charset="0"/>
              </a:rPr>
              <a:t>RM1,068,050.00 </a:t>
            </a:r>
            <a:r>
              <a:rPr lang="en-US" sz="1000" dirty="0">
                <a:latin typeface="Tw Cen MT" panose="020B0602020104020603" pitchFamily="34" charset="0"/>
              </a:rPr>
              <a:t>for consultants and contractors </a:t>
            </a:r>
            <a:r>
              <a:rPr lang="en-US" sz="1000" dirty="0" smtClean="0">
                <a:latin typeface="Tw Cen MT" panose="020B0602020104020603" pitchFamily="34" charset="0"/>
              </a:rPr>
              <a:t>involved </a:t>
            </a:r>
            <a:r>
              <a:rPr lang="en-US" sz="1000" dirty="0">
                <a:latin typeface="Tw Cen MT" panose="020B0602020104020603" pitchFamily="34" charset="0"/>
              </a:rPr>
              <a:t>in BIM’s project.  A total of 25 companies </a:t>
            </a:r>
            <a:r>
              <a:rPr lang="en-US" sz="1000" dirty="0" smtClean="0">
                <a:latin typeface="Tw Cen MT" panose="020B0602020104020603" pitchFamily="34" charset="0"/>
              </a:rPr>
              <a:t>have </a:t>
            </a:r>
            <a:r>
              <a:rPr lang="en-US" sz="1000" dirty="0">
                <a:latin typeface="Tw Cen MT" panose="020B0602020104020603" pitchFamily="34" charset="0"/>
              </a:rPr>
              <a:t>been selected to receive RM33,000 incentive </a:t>
            </a:r>
            <a:r>
              <a:rPr lang="en-US" sz="1000" dirty="0" smtClean="0">
                <a:latin typeface="Tw Cen MT" panose="020B0602020104020603" pitchFamily="34" charset="0"/>
              </a:rPr>
              <a:t>in </a:t>
            </a:r>
            <a:r>
              <a:rPr lang="en-US" sz="1000" dirty="0">
                <a:latin typeface="Tw Cen MT" panose="020B0602020104020603" pitchFamily="34" charset="0"/>
              </a:rPr>
              <a:t>the  form of 3 Autodesk AEC licenses valid for one </a:t>
            </a:r>
            <a:r>
              <a:rPr lang="en-US" sz="1000" dirty="0" smtClean="0">
                <a:latin typeface="Tw Cen MT" panose="020B0602020104020603" pitchFamily="34" charset="0"/>
              </a:rPr>
              <a:t>year </a:t>
            </a:r>
            <a:r>
              <a:rPr lang="en-US" sz="1000" dirty="0">
                <a:latin typeface="Tw Cen MT" panose="020B0602020104020603" pitchFamily="34" charset="0"/>
              </a:rPr>
              <a:t>and 3 free training seats for related </a:t>
            </a:r>
            <a:r>
              <a:rPr lang="en-US" sz="1000" dirty="0" err="1">
                <a:latin typeface="Tw Cen MT" panose="020B0602020104020603" pitchFamily="34" charset="0"/>
              </a:rPr>
              <a:t>myBIM</a:t>
            </a:r>
            <a:r>
              <a:rPr lang="en-US" sz="1000" dirty="0">
                <a:latin typeface="Tw Cen MT" panose="020B0602020104020603" pitchFamily="34" charset="0"/>
              </a:rPr>
              <a:t> </a:t>
            </a:r>
            <a:r>
              <a:rPr lang="en-US" sz="1000" dirty="0" smtClean="0">
                <a:latin typeface="Tw Cen MT" panose="020B0602020104020603" pitchFamily="34" charset="0"/>
              </a:rPr>
              <a:t>training </a:t>
            </a:r>
            <a:r>
              <a:rPr lang="en-US" sz="1000" dirty="0">
                <a:latin typeface="Tw Cen MT" panose="020B0602020104020603" pitchFamily="34" charset="0"/>
              </a:rPr>
              <a:t>programs. These 25 companies are from the </a:t>
            </a:r>
            <a:r>
              <a:rPr lang="en-US" sz="1000" dirty="0" smtClean="0">
                <a:latin typeface="Tw Cen MT" panose="020B0602020104020603" pitchFamily="34" charset="0"/>
              </a:rPr>
              <a:t>following </a:t>
            </a:r>
            <a:r>
              <a:rPr lang="en-US" sz="1000" dirty="0">
                <a:latin typeface="Tw Cen MT" panose="020B0602020104020603" pitchFamily="34" charset="0"/>
              </a:rPr>
              <a:t>5 public projects :</a:t>
            </a:r>
          </a:p>
          <a:p>
            <a:pPr marL="228600" indent="-228600">
              <a:buFont typeface="+mj-lt"/>
              <a:buAutoNum type="arabicPeriod"/>
              <a:tabLst>
                <a:tab pos="3051175" algn="l"/>
              </a:tabLst>
            </a:pPr>
            <a:r>
              <a:rPr lang="en-US" sz="1000" dirty="0">
                <a:latin typeface="Tw Cen MT" panose="020B0602020104020603" pitchFamily="34" charset="0"/>
              </a:rPr>
              <a:t>Hospital </a:t>
            </a:r>
            <a:r>
              <a:rPr lang="en-US" sz="1000" dirty="0" err="1">
                <a:latin typeface="Tw Cen MT" panose="020B0602020104020603" pitchFamily="34" charset="0"/>
              </a:rPr>
              <a:t>Kemaman</a:t>
            </a:r>
            <a:endParaRPr lang="en-US" sz="1000" dirty="0">
              <a:latin typeface="Tw Cen MT" panose="020B0602020104020603" pitchFamily="34" charset="0"/>
            </a:endParaRPr>
          </a:p>
          <a:p>
            <a:pPr marL="228600" indent="-228600">
              <a:buFont typeface="+mj-lt"/>
              <a:buAutoNum type="arabicPeriod"/>
              <a:tabLst>
                <a:tab pos="3051175" algn="l"/>
              </a:tabLst>
            </a:pPr>
            <a:r>
              <a:rPr lang="en-US" sz="1000" dirty="0" err="1">
                <a:latin typeface="Tw Cen MT" panose="020B0602020104020603" pitchFamily="34" charset="0"/>
              </a:rPr>
              <a:t>Kompleks</a:t>
            </a:r>
            <a:r>
              <a:rPr lang="en-US" sz="1000" dirty="0">
                <a:latin typeface="Tw Cen MT" panose="020B0602020104020603" pitchFamily="34" charset="0"/>
              </a:rPr>
              <a:t> </a:t>
            </a:r>
            <a:r>
              <a:rPr lang="en-US" sz="1000" dirty="0" err="1">
                <a:latin typeface="Tw Cen MT" panose="020B0602020104020603" pitchFamily="34" charset="0"/>
              </a:rPr>
              <a:t>Endokrin</a:t>
            </a:r>
            <a:r>
              <a:rPr lang="en-US" sz="1000" dirty="0">
                <a:latin typeface="Tw Cen MT" panose="020B0602020104020603" pitchFamily="34" charset="0"/>
              </a:rPr>
              <a:t> Putrajaya</a:t>
            </a:r>
          </a:p>
          <a:p>
            <a:pPr marL="228600" indent="-228600">
              <a:buFont typeface="+mj-lt"/>
              <a:buAutoNum type="arabicPeriod"/>
              <a:tabLst>
                <a:tab pos="3051175" algn="l"/>
              </a:tabLst>
            </a:pPr>
            <a:r>
              <a:rPr lang="en-US" sz="1000" dirty="0" err="1">
                <a:latin typeface="Tw Cen MT" panose="020B0602020104020603" pitchFamily="34" charset="0"/>
              </a:rPr>
              <a:t>Politeknik</a:t>
            </a:r>
            <a:r>
              <a:rPr lang="en-US" sz="1000" dirty="0">
                <a:latin typeface="Tw Cen MT" panose="020B0602020104020603" pitchFamily="34" charset="0"/>
              </a:rPr>
              <a:t> Bagan Datuk</a:t>
            </a:r>
          </a:p>
          <a:p>
            <a:pPr marL="228600" indent="-228600">
              <a:buFont typeface="+mj-lt"/>
              <a:buAutoNum type="arabicPeriod"/>
              <a:tabLst>
                <a:tab pos="3051175" algn="l"/>
              </a:tabLst>
            </a:pPr>
            <a:r>
              <a:rPr lang="en-US" sz="1000" dirty="0">
                <a:latin typeface="Tw Cen MT" panose="020B0602020104020603" pitchFamily="34" charset="0"/>
              </a:rPr>
              <a:t>Istana Raja </a:t>
            </a:r>
            <a:r>
              <a:rPr lang="en-US" sz="1000" dirty="0" err="1">
                <a:latin typeface="Tw Cen MT" panose="020B0602020104020603" pitchFamily="34" charset="0"/>
              </a:rPr>
              <a:t>Muda</a:t>
            </a:r>
            <a:r>
              <a:rPr lang="en-US" sz="1000" dirty="0">
                <a:latin typeface="Tw Cen MT" panose="020B0602020104020603" pitchFamily="34" charset="0"/>
              </a:rPr>
              <a:t> Perlis, Arau</a:t>
            </a:r>
          </a:p>
          <a:p>
            <a:pPr marL="228600" indent="-228600">
              <a:buFont typeface="+mj-lt"/>
              <a:buAutoNum type="arabicPeriod"/>
              <a:tabLst>
                <a:tab pos="3051175" algn="l"/>
              </a:tabLst>
            </a:pPr>
            <a:r>
              <a:rPr lang="en-US" sz="1000" dirty="0">
                <a:latin typeface="Tw Cen MT" panose="020B0602020104020603" pitchFamily="34" charset="0"/>
              </a:rPr>
              <a:t>ABM Johor</a:t>
            </a:r>
          </a:p>
          <a:p>
            <a:pPr marL="228600" indent="-228600">
              <a:buFont typeface="+mj-lt"/>
              <a:buAutoNum type="arabicPeriod"/>
              <a:tabLst>
                <a:tab pos="3051175" algn="l"/>
              </a:tabLst>
            </a:pPr>
            <a:r>
              <a:rPr lang="en-US" sz="1000" dirty="0">
                <a:latin typeface="Tw Cen MT" panose="020B0602020104020603" pitchFamily="34" charset="0"/>
              </a:rPr>
              <a:t>ABM Sabah</a:t>
            </a:r>
          </a:p>
          <a:p>
            <a:pPr>
              <a:tabLst>
                <a:tab pos="3051175" algn="l"/>
              </a:tabLst>
            </a:pPr>
            <a:endParaRPr lang="en-US" sz="1000" dirty="0">
              <a:latin typeface="Tw Cen MT" panose="020B0602020104020603" pitchFamily="34" charset="0"/>
            </a:endParaRPr>
          </a:p>
          <a:p>
            <a:pPr algn="just">
              <a:tabLst>
                <a:tab pos="3051175" algn="l"/>
              </a:tabLst>
            </a:pPr>
            <a:r>
              <a:rPr lang="en-US" sz="1000" dirty="0">
                <a:latin typeface="Tw Cen MT" panose="020B0602020104020603" pitchFamily="34" charset="0"/>
              </a:rPr>
              <a:t>The recipients consists of contractor, architect, C&amp;S </a:t>
            </a:r>
            <a:r>
              <a:rPr lang="en-US" sz="1000" dirty="0" smtClean="0">
                <a:latin typeface="Tw Cen MT" panose="020B0602020104020603" pitchFamily="34" charset="0"/>
              </a:rPr>
              <a:t>and </a:t>
            </a:r>
            <a:r>
              <a:rPr lang="en-US" sz="1000" dirty="0">
                <a:latin typeface="Tw Cen MT" panose="020B0602020104020603" pitchFamily="34" charset="0"/>
              </a:rPr>
              <a:t>M&amp;E and they had received the 3 Autodesk AEC </a:t>
            </a:r>
            <a:r>
              <a:rPr lang="en-US" sz="1000" dirty="0" smtClean="0">
                <a:latin typeface="Tw Cen MT" panose="020B0602020104020603" pitchFamily="34" charset="0"/>
              </a:rPr>
              <a:t>licenses </a:t>
            </a:r>
            <a:r>
              <a:rPr lang="en-US" sz="1000" dirty="0">
                <a:latin typeface="Tw Cen MT" panose="020B0602020104020603" pitchFamily="34" charset="0"/>
              </a:rPr>
              <a:t>on 25 May 2018. </a:t>
            </a:r>
          </a:p>
        </p:txBody>
      </p:sp>
    </p:spTree>
    <p:extLst>
      <p:ext uri="{BB962C8B-B14F-4D97-AF65-F5344CB8AC3E}">
        <p14:creationId xmlns:p14="http://schemas.microsoft.com/office/powerpoint/2010/main" val="36654628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02621"/>
          <a:ext cx="4593266" cy="13137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BIM Object Library developed by Q1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P4a - Facilitate BIM adoption in construction industry via regulation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4" y="4593271"/>
            <a:ext cx="6797860" cy="4170372"/>
          </a:xfrm>
          <a:prstGeom prst="rect">
            <a:avLst/>
          </a:prstGeom>
          <a:noFill/>
        </p:spPr>
        <p:txBody>
          <a:bodyPr wrap="square" rtlCol="0">
            <a:spAutoFit/>
          </a:bodyPr>
          <a:lstStyle/>
          <a:p>
            <a:r>
              <a:rPr lang="en-US" sz="1000" dirty="0">
                <a:latin typeface="Tw Cen MT" panose="020B0602020104020603" pitchFamily="34" charset="0"/>
              </a:rPr>
              <a:t>This KPI is under the purview of IWG11.</a:t>
            </a:r>
          </a:p>
          <a:p>
            <a:endParaRPr lang="en-US" sz="500" b="1" dirty="0" smtClean="0">
              <a:latin typeface="Tw Cen MT" panose="020B0602020104020603" pitchFamily="34" charset="0"/>
            </a:endParaRPr>
          </a:p>
          <a:p>
            <a:r>
              <a:rPr lang="en-US" sz="1000" b="1" dirty="0" smtClean="0">
                <a:latin typeface="Tw Cen MT" panose="020B0602020104020603" pitchFamily="34" charset="0"/>
              </a:rPr>
              <a:t>BIM </a:t>
            </a:r>
            <a:r>
              <a:rPr lang="en-US" sz="1000" b="1" dirty="0">
                <a:latin typeface="Tw Cen MT" panose="020B0602020104020603" pitchFamily="34" charset="0"/>
              </a:rPr>
              <a:t>O</a:t>
            </a:r>
            <a:r>
              <a:rPr lang="en-US" sz="1000" b="1" dirty="0" smtClean="0">
                <a:latin typeface="Tw Cen MT" panose="020B0602020104020603" pitchFamily="34" charset="0"/>
              </a:rPr>
              <a:t>bject Library</a:t>
            </a:r>
          </a:p>
          <a:p>
            <a:pPr algn="just"/>
            <a:r>
              <a:rPr lang="en-US" sz="1000" dirty="0" err="1">
                <a:latin typeface="Tw Cen MT" panose="020B0602020104020603" pitchFamily="34" charset="0"/>
              </a:rPr>
              <a:t>M</a:t>
            </a:r>
            <a:r>
              <a:rPr lang="en-US" sz="1000" dirty="0" err="1" smtClean="0">
                <a:latin typeface="Tw Cen MT" panose="020B0602020104020603" pitchFamily="34" charset="0"/>
              </a:rPr>
              <a:t>yBIM</a:t>
            </a:r>
            <a:r>
              <a:rPr lang="en-US" sz="1000" dirty="0" smtClean="0">
                <a:latin typeface="Tw Cen MT" panose="020B0602020104020603" pitchFamily="34" charset="0"/>
              </a:rPr>
              <a:t> Library was envisioned since 2015 to facilitate and expedite the development of BIM models by design consultants. Components can be downloaded at no cost to the user as part of CIDBs initiative to facilitate and encourage the adoption of BIM by the industry.</a:t>
            </a:r>
          </a:p>
          <a:p>
            <a:pPr algn="just"/>
            <a:endParaRPr lang="en-US" sz="1000" dirty="0">
              <a:latin typeface="Tw Cen MT" panose="020B0602020104020603" pitchFamily="34" charset="0"/>
            </a:endParaRPr>
          </a:p>
          <a:p>
            <a:pPr algn="just"/>
            <a:r>
              <a:rPr lang="en-US" sz="1000" dirty="0" smtClean="0">
                <a:latin typeface="Tw Cen MT" panose="020B0602020104020603" pitchFamily="34" charset="0"/>
              </a:rPr>
              <a:t>Developed by CIDB E-Construct Services </a:t>
            </a:r>
            <a:r>
              <a:rPr lang="en-US" sz="1000" dirty="0" err="1" smtClean="0">
                <a:latin typeface="Tw Cen MT" panose="020B0602020104020603" pitchFamily="34" charset="0"/>
              </a:rPr>
              <a:t>Sdn</a:t>
            </a:r>
            <a:r>
              <a:rPr lang="en-US" sz="1000" dirty="0" smtClean="0">
                <a:latin typeface="Tw Cen MT" panose="020B0602020104020603" pitchFamily="34" charset="0"/>
              </a:rPr>
              <a:t>. Bhd. (a wholly owned subsidiary of CIDB Malaysia) since 2017, the </a:t>
            </a:r>
            <a:r>
              <a:rPr lang="en-US" sz="1000" dirty="0">
                <a:latin typeface="Tw Cen MT" panose="020B0602020104020603" pitchFamily="34" charset="0"/>
              </a:rPr>
              <a:t>enhanced </a:t>
            </a:r>
            <a:r>
              <a:rPr lang="en-US" sz="1000" dirty="0" smtClean="0">
                <a:latin typeface="Tw Cen MT" panose="020B0602020104020603" pitchFamily="34" charset="0"/>
              </a:rPr>
              <a:t>version of the portal is </a:t>
            </a:r>
            <a:r>
              <a:rPr lang="en-US" sz="1000" dirty="0">
                <a:latin typeface="Tw Cen MT" panose="020B0602020104020603" pitchFamily="34" charset="0"/>
              </a:rPr>
              <a:t>accessible via </a:t>
            </a:r>
            <a:r>
              <a:rPr lang="en-US" sz="1000" dirty="0" smtClean="0">
                <a:latin typeface="Tw Cen MT" panose="020B0602020104020603" pitchFamily="34" charset="0"/>
              </a:rPr>
              <a:t>www.mybimlibrary.my</a:t>
            </a:r>
          </a:p>
          <a:p>
            <a:pPr algn="just"/>
            <a:endParaRPr lang="en-US" sz="1000" b="1" dirty="0">
              <a:latin typeface="Tw Cen MT" panose="020B0602020104020603" pitchFamily="34" charset="0"/>
            </a:endParaRPr>
          </a:p>
          <a:p>
            <a:pPr algn="just"/>
            <a:r>
              <a:rPr lang="en-US" sz="1000" dirty="0" smtClean="0">
                <a:latin typeface="Tw Cen MT" panose="020B0602020104020603" pitchFamily="34" charset="0"/>
              </a:rPr>
              <a:t>The library is fully functioning and ready for use with a total of 6,829 components populated into the library. It comprised of</a:t>
            </a:r>
            <a:r>
              <a:rPr lang="en-US" sz="1000" dirty="0">
                <a:latin typeface="Tw Cen MT" panose="020B0602020104020603" pitchFamily="34" charset="0"/>
              </a:rPr>
              <a:t> </a:t>
            </a:r>
            <a:r>
              <a:rPr lang="en-US" sz="1000" dirty="0" smtClean="0">
                <a:latin typeface="Tw Cen MT" panose="020B0602020104020603" pitchFamily="34" charset="0"/>
              </a:rPr>
              <a:t>829 </a:t>
            </a:r>
            <a:r>
              <a:rPr lang="en-US" sz="1000" dirty="0">
                <a:latin typeface="Tw Cen MT" panose="020B0602020104020603" pitchFamily="34" charset="0"/>
              </a:rPr>
              <a:t>IBS </a:t>
            </a:r>
            <a:r>
              <a:rPr lang="en-US" sz="1000" dirty="0" smtClean="0">
                <a:latin typeface="Tw Cen MT" panose="020B0602020104020603" pitchFamily="34" charset="0"/>
              </a:rPr>
              <a:t>and </a:t>
            </a:r>
            <a:r>
              <a:rPr lang="en-US" sz="1000" dirty="0">
                <a:latin typeface="Tw Cen MT" panose="020B0602020104020603" pitchFamily="34" charset="0"/>
              </a:rPr>
              <a:t>6,000 </a:t>
            </a:r>
            <a:r>
              <a:rPr lang="en-US" sz="1000" dirty="0" smtClean="0">
                <a:latin typeface="Tw Cen MT" panose="020B0602020104020603" pitchFamily="34" charset="0"/>
              </a:rPr>
              <a:t>Medical components, and is currently used to support the development of Level of Detail (LOD) for 300 models.</a:t>
            </a:r>
            <a:r>
              <a:rPr lang="en-MY" sz="1000" dirty="0" smtClean="0">
                <a:latin typeface="Tw Cen MT" panose="020B0602020104020603" pitchFamily="34" charset="0"/>
              </a:rPr>
              <a:t>  </a:t>
            </a:r>
            <a:r>
              <a:rPr lang="en-US" sz="1000" dirty="0" smtClean="0">
                <a:latin typeface="Tw Cen MT" panose="020B0602020104020603" pitchFamily="34" charset="0"/>
              </a:rPr>
              <a:t>The </a:t>
            </a:r>
            <a:r>
              <a:rPr lang="en-US" sz="1000" dirty="0">
                <a:latin typeface="Tw Cen MT" panose="020B0602020104020603" pitchFamily="34" charset="0"/>
              </a:rPr>
              <a:t>number of IBS components populated into </a:t>
            </a:r>
            <a:r>
              <a:rPr lang="en-US" sz="1000" dirty="0" smtClean="0">
                <a:latin typeface="Tw Cen MT" panose="020B0602020104020603" pitchFamily="34" charset="0"/>
              </a:rPr>
              <a:t>the BIM </a:t>
            </a:r>
            <a:r>
              <a:rPr lang="en-US" sz="1000" dirty="0">
                <a:latin typeface="Tw Cen MT" panose="020B0602020104020603" pitchFamily="34" charset="0"/>
              </a:rPr>
              <a:t>Object library has surpassed the </a:t>
            </a:r>
            <a:r>
              <a:rPr lang="en-US" sz="1000" dirty="0" smtClean="0">
                <a:latin typeface="Tw Cen MT" panose="020B0602020104020603" pitchFamily="34" charset="0"/>
              </a:rPr>
              <a:t>targeted 700. </a:t>
            </a:r>
          </a:p>
          <a:p>
            <a:pPr algn="just"/>
            <a:endParaRPr lang="en-US" sz="1000" dirty="0">
              <a:latin typeface="Tw Cen MT" panose="020B0602020104020603" pitchFamily="34" charset="0"/>
            </a:endParaRPr>
          </a:p>
          <a:p>
            <a:pPr algn="just"/>
            <a:r>
              <a:rPr lang="en-US" sz="1000" dirty="0" smtClean="0">
                <a:latin typeface="Tw Cen MT" panose="020B0602020104020603" pitchFamily="34" charset="0"/>
              </a:rPr>
              <a:t>A few manufactures have already expressed interest to populate the library with their products such as Honeywell International </a:t>
            </a:r>
            <a:r>
              <a:rPr lang="en-US" sz="1000" dirty="0" err="1" smtClean="0">
                <a:latin typeface="Tw Cen MT" panose="020B0602020104020603" pitchFamily="34" charset="0"/>
              </a:rPr>
              <a:t>Sdn</a:t>
            </a:r>
            <a:r>
              <a:rPr lang="en-US" sz="1000" dirty="0" smtClean="0">
                <a:latin typeface="Tw Cen MT" panose="020B0602020104020603" pitchFamily="34" charset="0"/>
              </a:rPr>
              <a:t>. Berhad (M&amp;E products), </a:t>
            </a:r>
            <a:r>
              <a:rPr lang="en-US" sz="1000" dirty="0" err="1" smtClean="0">
                <a:latin typeface="Tw Cen MT" panose="020B0602020104020603" pitchFamily="34" charset="0"/>
              </a:rPr>
              <a:t>Hauslife</a:t>
            </a:r>
            <a:r>
              <a:rPr lang="en-US" sz="1000" dirty="0" smtClean="0">
                <a:latin typeface="Tw Cen MT" panose="020B0602020104020603" pitchFamily="34" charset="0"/>
              </a:rPr>
              <a:t> Furniture and </a:t>
            </a:r>
            <a:r>
              <a:rPr lang="en-US" sz="1000" dirty="0" err="1" smtClean="0">
                <a:latin typeface="Tw Cen MT" panose="020B0602020104020603" pitchFamily="34" charset="0"/>
              </a:rPr>
              <a:t>Prihoda</a:t>
            </a:r>
            <a:r>
              <a:rPr lang="en-US" sz="1000" dirty="0" smtClean="0">
                <a:latin typeface="Tw Cen MT" panose="020B0602020104020603" pitchFamily="34" charset="0"/>
              </a:rPr>
              <a:t> (M) </a:t>
            </a:r>
            <a:r>
              <a:rPr lang="en-US" sz="1000" dirty="0" err="1" smtClean="0">
                <a:latin typeface="Tw Cen MT" panose="020B0602020104020603" pitchFamily="34" charset="0"/>
              </a:rPr>
              <a:t>Sdn</a:t>
            </a:r>
            <a:r>
              <a:rPr lang="en-US" sz="1000" dirty="0" smtClean="0">
                <a:latin typeface="Tw Cen MT" panose="020B0602020104020603" pitchFamily="34" charset="0"/>
              </a:rPr>
              <a:t>. Bhd. (HVAC products).</a:t>
            </a:r>
          </a:p>
          <a:p>
            <a:pPr algn="just"/>
            <a:endParaRPr lang="en-US" sz="1000" dirty="0">
              <a:latin typeface="Tw Cen MT" panose="020B0602020104020603" pitchFamily="34" charset="0"/>
            </a:endParaRPr>
          </a:p>
          <a:p>
            <a:pPr algn="just"/>
            <a:r>
              <a:rPr lang="en-US" sz="1000" dirty="0" err="1" smtClean="0">
                <a:latin typeface="Tw Cen MT" panose="020B0602020104020603" pitchFamily="34" charset="0"/>
              </a:rPr>
              <a:t>myBIM</a:t>
            </a:r>
            <a:r>
              <a:rPr lang="en-US" sz="1000" dirty="0" smtClean="0">
                <a:latin typeface="Tw Cen MT" panose="020B0602020104020603" pitchFamily="34" charset="0"/>
              </a:rPr>
              <a:t> Library was officially launched by Chief Executive of CIDB on 29 March 2018 during the BIM Day 2018 and </a:t>
            </a:r>
            <a:r>
              <a:rPr lang="en-US" sz="1000" dirty="0" err="1" smtClean="0">
                <a:latin typeface="Tw Cen MT" panose="020B0602020104020603" pitchFamily="34" charset="0"/>
              </a:rPr>
              <a:t>myBIM</a:t>
            </a:r>
            <a:r>
              <a:rPr lang="en-US" sz="1000" dirty="0" smtClean="0">
                <a:latin typeface="Tw Cen MT" panose="020B0602020104020603" pitchFamily="34" charset="0"/>
              </a:rPr>
              <a:t> </a:t>
            </a:r>
            <a:r>
              <a:rPr lang="en-US" sz="1000" dirty="0">
                <a:latin typeface="Tw Cen MT" panose="020B0602020104020603" pitchFamily="34" charset="0"/>
              </a:rPr>
              <a:t>Centre is actively promoting the library to increase awareness through nationwide BIM road tour and industry engagement programs. </a:t>
            </a:r>
            <a:endParaRPr lang="en-US" sz="1000" dirty="0" smtClean="0">
              <a:latin typeface="Tw Cen MT" panose="020B0602020104020603" pitchFamily="34" charset="0"/>
            </a:endParaRP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500 Manufacturing components had been added and 1000 component will be added into BIM Library platform  within 2018. </a:t>
            </a:r>
          </a:p>
          <a:p>
            <a:endParaRPr lang="en-US" sz="1000" dirty="0" smtClean="0">
              <a:latin typeface="Tw Cen MT" panose="020B0602020104020603" pitchFamily="34" charset="0"/>
            </a:endParaRPr>
          </a:p>
          <a:p>
            <a:r>
              <a:rPr lang="en-US" sz="1000" dirty="0" smtClean="0">
                <a:latin typeface="Tw Cen MT" panose="020B0602020104020603" pitchFamily="34" charset="0"/>
              </a:rPr>
              <a:t>The BIM Library’s promotion will be held at these 3 big events :</a:t>
            </a:r>
          </a:p>
          <a:p>
            <a:pPr marL="228600" indent="-228600">
              <a:buAutoNum type="arabicPeriod"/>
            </a:pPr>
            <a:r>
              <a:rPr lang="en-US" sz="1000" dirty="0" smtClean="0">
                <a:latin typeface="Tw Cen MT" panose="020B0602020104020603" pitchFamily="34" charset="0"/>
              </a:rPr>
              <a:t>International Architecture, Interior Design and Building Exhibition (ARCHIDEX) on 4 July 2018 at KLCC</a:t>
            </a:r>
          </a:p>
          <a:p>
            <a:pPr marL="228600" indent="-228600">
              <a:buAutoNum type="arabicPeriod"/>
            </a:pPr>
            <a:r>
              <a:rPr lang="en-US" sz="1000" dirty="0" smtClean="0">
                <a:latin typeface="Tw Cen MT" panose="020B0602020104020603" pitchFamily="34" charset="0"/>
              </a:rPr>
              <a:t>Engineering Exhibition And Show (EES 2018) on 16 – 18 August 2018 at the MINES Convention Center</a:t>
            </a:r>
          </a:p>
          <a:p>
            <a:pPr marL="228600" indent="-228600">
              <a:buAutoNum type="arabicPeriod"/>
            </a:pPr>
            <a:r>
              <a:rPr lang="en-US" sz="1000" dirty="0" smtClean="0">
                <a:latin typeface="Tw Cen MT" panose="020B0602020104020603" pitchFamily="34" charset="0"/>
              </a:rPr>
              <a:t>Strategic Alliance with Innovation &amp; Human Capital Kuala Lumpur (IFAWPCA) on 12 – 16 Nov 2018 at KLCC</a:t>
            </a: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P4-070</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39702">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2866">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User Requirement for BIM Object Library  rolled out</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BIM Object Library completed</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700 IBS components populated into BIM object library</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6000 hospital components populated into BIM Object Library</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BIM IBS Object Library updated with 1000  new components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BIM IBS Object Library updated with 1000  new components </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1198500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434119"/>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pPr>
                      <a:r>
                        <a:rPr lang="en-US" sz="900" dirty="0">
                          <a:solidFill>
                            <a:schemeClr val="tx1"/>
                          </a:solidFill>
                          <a:latin typeface="Tw Cen MT" pitchFamily="34" charset="0"/>
                          <a:cs typeface="Arial" panose="020B0604020202020204" pitchFamily="34" charset="0"/>
                        </a:rPr>
                        <a:t>1</a:t>
                      </a:r>
                      <a:r>
                        <a:rPr lang="en-US" sz="900" baseline="30000" dirty="0">
                          <a:solidFill>
                            <a:schemeClr val="tx1"/>
                          </a:solidFill>
                          <a:latin typeface="Tw Cen MT" pitchFamily="34" charset="0"/>
                          <a:cs typeface="Arial" panose="020B0604020202020204" pitchFamily="34" charset="0"/>
                        </a:rPr>
                        <a:t>st</a:t>
                      </a:r>
                      <a:r>
                        <a:rPr lang="en-US" sz="900" dirty="0">
                          <a:solidFill>
                            <a:schemeClr val="tx1"/>
                          </a:solidFill>
                          <a:latin typeface="Tw Cen MT" pitchFamily="34" charset="0"/>
                          <a:cs typeface="Arial" panose="020B0604020202020204" pitchFamily="34" charset="0"/>
                        </a:rPr>
                        <a:t> Draft of Malaysia sustainability infrastructure rating tool completed by Q4 2017</a:t>
                      </a:r>
                    </a:p>
                    <a:p>
                      <a:pPr>
                        <a:lnSpc>
                          <a:spcPct val="100000"/>
                        </a:lnSpc>
                      </a:pPr>
                      <a:endParaRPr lang="en-US" sz="900" dirty="0">
                        <a:solidFill>
                          <a:schemeClr val="tx1"/>
                        </a:solidFill>
                        <a:latin typeface="Tw Cen MT" pitchFamily="34" charset="0"/>
                        <a:cs typeface="Arial" panose="020B0604020202020204" pitchFamily="34" charset="0"/>
                      </a:endParaRPr>
                    </a:p>
                    <a:p>
                      <a:pPr>
                        <a:lnSpc>
                          <a:spcPct val="100000"/>
                        </a:lnSpc>
                      </a:pPr>
                      <a:r>
                        <a:rPr lang="en-US" sz="900" dirty="0">
                          <a:solidFill>
                            <a:schemeClr val="tx1"/>
                          </a:solidFill>
                          <a:latin typeface="Tw Cen MT" pitchFamily="34" charset="0"/>
                          <a:cs typeface="Arial" panose="020B0604020202020204" pitchFamily="34" charset="0"/>
                        </a:rPr>
                        <a:t>4 pilot infrastructure projects identified for sustainability rating</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r>
                        <a:rPr lang="en-US" sz="900" dirty="0">
                          <a:solidFill>
                            <a:schemeClr val="tx1"/>
                          </a:solidFill>
                          <a:latin typeface="Tw Cen MT" pitchFamily="34" charset="0"/>
                          <a:cs typeface="Arial" panose="020B0604020202020204" pitchFamily="34" charset="0"/>
                        </a:rPr>
                        <a:t>4 infrastructure projects piloted using Malaysia sustainability infrastructure rating tool</a:t>
                      </a:r>
                    </a:p>
                    <a:p>
                      <a:pPr>
                        <a:lnSpc>
                          <a:spcPct val="100000"/>
                        </a:lnSpc>
                      </a:pPr>
                      <a:endParaRPr lang="en-US" sz="900" dirty="0">
                        <a:solidFill>
                          <a:schemeClr val="tx1"/>
                        </a:solidFill>
                        <a:latin typeface="Tw Cen MT" pitchFamily="34" charset="0"/>
                        <a:cs typeface="Arial" panose="020B0604020202020204" pitchFamily="34" charset="0"/>
                      </a:endParaRPr>
                    </a:p>
                    <a:p>
                      <a:pPr>
                        <a:lnSpc>
                          <a:spcPct val="100000"/>
                        </a:lnSpc>
                      </a:pPr>
                      <a:r>
                        <a:rPr lang="en-US" sz="900" dirty="0">
                          <a:solidFill>
                            <a:schemeClr val="tx1"/>
                          </a:solidFill>
                          <a:latin typeface="Tw Cen MT" pitchFamily="34" charset="0"/>
                          <a:cs typeface="Arial" panose="020B0604020202020204" pitchFamily="34" charset="0"/>
                        </a:rPr>
                        <a:t>Stakeholder engagement to refine sustainability infrastructure rating tool conducted</a:t>
                      </a:r>
                    </a:p>
                    <a:p>
                      <a:pPr>
                        <a:lnSpc>
                          <a:spcPct val="100000"/>
                        </a:lnSpc>
                      </a:pPr>
                      <a:endParaRPr lang="en-US" sz="900" dirty="0">
                        <a:solidFill>
                          <a:schemeClr val="tx1"/>
                        </a:solidFill>
                        <a:latin typeface="Tw Cen MT" pitchFamily="34" charset="0"/>
                        <a:cs typeface="Arial" panose="020B0604020202020204" pitchFamily="34" charset="0"/>
                      </a:endParaRPr>
                    </a:p>
                    <a:p>
                      <a:pPr>
                        <a:lnSpc>
                          <a:spcPct val="100000"/>
                        </a:lnSpc>
                      </a:pPr>
                      <a:r>
                        <a:rPr lang="en-US" sz="900" dirty="0">
                          <a:solidFill>
                            <a:schemeClr val="tx1"/>
                          </a:solidFill>
                          <a:latin typeface="Tw Cen MT" pitchFamily="34" charset="0"/>
                          <a:cs typeface="Arial" panose="020B0604020202020204" pitchFamily="34" charset="0"/>
                        </a:rPr>
                        <a:t>Malaysia sustainability infrastructure rating tool</a:t>
                      </a:r>
                    </a:p>
                    <a:p>
                      <a:pPr>
                        <a:lnSpc>
                          <a:spcPct val="100000"/>
                        </a:lnSpc>
                      </a:pPr>
                      <a:r>
                        <a:rPr lang="en-US" sz="900" dirty="0" err="1">
                          <a:solidFill>
                            <a:schemeClr val="tx1"/>
                          </a:solidFill>
                          <a:latin typeface="Tw Cen MT" pitchFamily="34" charset="0"/>
                          <a:cs typeface="Arial" panose="020B0604020202020204" pitchFamily="34" charset="0"/>
                        </a:rPr>
                        <a:t>finalised</a:t>
                      </a:r>
                      <a:r>
                        <a:rPr lang="en-US" sz="900" dirty="0">
                          <a:solidFill>
                            <a:schemeClr val="tx1"/>
                          </a:solidFill>
                          <a:latin typeface="Tw Cen MT" pitchFamily="34" charset="0"/>
                          <a:cs typeface="Arial" panose="020B0604020202020204" pitchFamily="34" charset="0"/>
                        </a:rPr>
                        <a:t> by Q4 2018</a:t>
                      </a:r>
                    </a:p>
                    <a:p>
                      <a:pPr eaLnBrk="1" fontAlgn="auto" hangingPunct="1">
                        <a:lnSpc>
                          <a:spcPct val="100000"/>
                        </a:lnSpc>
                        <a:spcBef>
                          <a:spcPts val="0"/>
                        </a:spcBef>
                        <a:spcAft>
                          <a:spcPts val="0"/>
                        </a:spcAft>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r>
                        <a:rPr lang="en-US" sz="900" dirty="0">
                          <a:solidFill>
                            <a:schemeClr val="tx1"/>
                          </a:solidFill>
                          <a:latin typeface="Tw Cen MT" pitchFamily="34" charset="0"/>
                          <a:cs typeface="Arial" panose="020B0604020202020204" pitchFamily="34" charset="0"/>
                        </a:rPr>
                        <a:t>Malaysia sustainability infrastructure rating tool </a:t>
                      </a:r>
                      <a:r>
                        <a:rPr lang="ms-MY" sz="900" dirty="0">
                          <a:solidFill>
                            <a:schemeClr val="tx1"/>
                          </a:solidFill>
                          <a:latin typeface="Tw Cen MT" pitchFamily="34" charset="0"/>
                          <a:cs typeface="Arial" panose="020B0604020202020204" pitchFamily="34" charset="0"/>
                        </a:rPr>
                        <a:t>adopted for government projects </a:t>
                      </a:r>
                    </a:p>
                    <a:p>
                      <a:pPr>
                        <a:lnSpc>
                          <a:spcPct val="100000"/>
                        </a:lnSpc>
                      </a:pPr>
                      <a:endParaRPr lang="ms-MY" sz="900" dirty="0">
                        <a:solidFill>
                          <a:schemeClr val="tx1"/>
                        </a:solidFill>
                        <a:latin typeface="Tw Cen MT" pitchFamily="34" charset="0"/>
                        <a:cs typeface="Arial" panose="020B0604020202020204" pitchFamily="34" charset="0"/>
                      </a:endParaRPr>
                    </a:p>
                    <a:p>
                      <a:pPr>
                        <a:lnSpc>
                          <a:spcPct val="100000"/>
                        </a:lnSpc>
                      </a:pPr>
                      <a:r>
                        <a:rPr lang="ms-MY" sz="900" dirty="0">
                          <a:solidFill>
                            <a:schemeClr val="tx1"/>
                          </a:solidFill>
                          <a:latin typeface="Tw Cen MT" pitchFamily="34" charset="0"/>
                          <a:cs typeface="Arial" panose="020B0604020202020204" pitchFamily="34" charset="0"/>
                        </a:rPr>
                        <a:t>Report on adoption of </a:t>
                      </a:r>
                      <a:r>
                        <a:rPr lang="en-US" sz="900" dirty="0">
                          <a:solidFill>
                            <a:schemeClr val="tx1"/>
                          </a:solidFill>
                          <a:latin typeface="Tw Cen MT" pitchFamily="34" charset="0"/>
                          <a:cs typeface="Arial" panose="020B0604020202020204" pitchFamily="34" charset="0"/>
                        </a:rPr>
                        <a:t>Malaysia sustainability infrastructure rating tool </a:t>
                      </a:r>
                      <a:r>
                        <a:rPr lang="ms-MY" sz="900" dirty="0">
                          <a:solidFill>
                            <a:schemeClr val="tx1"/>
                          </a:solidFill>
                          <a:latin typeface="Tw Cen MT" pitchFamily="34" charset="0"/>
                          <a:cs typeface="Arial" panose="020B0604020202020204" pitchFamily="34" charset="0"/>
                        </a:rPr>
                        <a:t>produced </a:t>
                      </a:r>
                    </a:p>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Cabinet paper/ Circular on adoption </a:t>
                      </a:r>
                      <a:r>
                        <a:rPr lang="en-US" sz="900" dirty="0">
                          <a:solidFill>
                            <a:schemeClr val="tx1"/>
                          </a:solidFill>
                          <a:latin typeface="Tw Cen MT" pitchFamily="34" charset="0"/>
                          <a:cs typeface="Arial" panose="020B0604020202020204" pitchFamily="34" charset="0"/>
                        </a:rPr>
                        <a:t>Malaysia sustainability infrastructure rating tool </a:t>
                      </a:r>
                      <a:r>
                        <a:rPr lang="ms-MY" sz="900" dirty="0">
                          <a:solidFill>
                            <a:schemeClr val="tx1"/>
                          </a:solidFill>
                          <a:latin typeface="Tw Cen MT" pitchFamily="34" charset="0"/>
                          <a:cs typeface="Arial" panose="020B0604020202020204" pitchFamily="34" charset="0"/>
                        </a:rPr>
                        <a:t>for public projects submitted </a:t>
                      </a:r>
                    </a:p>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401881" cy="1322832"/>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MY" sz="1000" b="0" kern="1200" dirty="0">
                          <a:solidFill>
                            <a:schemeClr val="tx1"/>
                          </a:solidFill>
                          <a:latin typeface="Tw Cen MT" panose="020B0602020104020603" pitchFamily="34" charset="0"/>
                          <a:ea typeface="+mn-ea"/>
                          <a:cs typeface="+mn-cs"/>
                        </a:rPr>
                        <a:t>Malaysia environmental sustainability rating tool for infrastructure projects established by 2018</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E1- Drive innovation in sustainable construction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7142" y="4790518"/>
            <a:ext cx="6713218" cy="2262158"/>
          </a:xfrm>
          <a:prstGeom prst="rect">
            <a:avLst/>
          </a:prstGeom>
          <a:noFill/>
        </p:spPr>
        <p:txBody>
          <a:bodyPr wrap="square" rtlCol="0">
            <a:spAutoFit/>
          </a:bodyPr>
          <a:lstStyle/>
          <a:p>
            <a:pPr algn="just"/>
            <a:r>
              <a:rPr lang="en-MY" sz="900" dirty="0">
                <a:latin typeface="Tw Cen MT" panose="020B0602020104020603" pitchFamily="34" charset="0"/>
              </a:rPr>
              <a:t>This </a:t>
            </a:r>
            <a:r>
              <a:rPr lang="en-MY" sz="900" dirty="0" smtClean="0">
                <a:latin typeface="Tw Cen MT" panose="020B0602020104020603" pitchFamily="34" charset="0"/>
              </a:rPr>
              <a:t>is a new KPI introduced in 2017 under </a:t>
            </a:r>
            <a:r>
              <a:rPr lang="en-MY" sz="900" dirty="0">
                <a:latin typeface="Tw Cen MT" panose="020B0602020104020603" pitchFamily="34" charset="0"/>
              </a:rPr>
              <a:t>the purview of IWG6</a:t>
            </a:r>
            <a:r>
              <a:rPr lang="en-MY" sz="900" dirty="0" smtClean="0">
                <a:latin typeface="Tw Cen MT" panose="020B0602020104020603" pitchFamily="34" charset="0"/>
              </a:rPr>
              <a:t>.</a:t>
            </a:r>
          </a:p>
          <a:p>
            <a:pPr algn="just"/>
            <a:endParaRPr lang="en-MY" sz="900" dirty="0">
              <a:latin typeface="Tw Cen MT" panose="020B0602020104020603" pitchFamily="34" charset="0"/>
            </a:endParaRPr>
          </a:p>
          <a:p>
            <a:pPr algn="just"/>
            <a:r>
              <a:rPr lang="en-MY" sz="900" b="1" dirty="0">
                <a:latin typeface="Tw Cen MT" panose="020B0602020104020603" pitchFamily="34" charset="0"/>
              </a:rPr>
              <a:t>First Draft of Malaysia Sustainability Infrastructure Rating Tool </a:t>
            </a:r>
          </a:p>
          <a:p>
            <a:pPr algn="just"/>
            <a:r>
              <a:rPr lang="en-MY" sz="900" dirty="0">
                <a:latin typeface="Tw Cen MT" panose="020B0602020104020603" pitchFamily="34" charset="0"/>
              </a:rPr>
              <a:t>The </a:t>
            </a:r>
            <a:r>
              <a:rPr lang="en-MY" sz="900" dirty="0" smtClean="0">
                <a:latin typeface="Tw Cen MT" panose="020B0602020104020603" pitchFamily="34" charset="0"/>
              </a:rPr>
              <a:t>draft </a:t>
            </a:r>
            <a:r>
              <a:rPr lang="en-MY" sz="900" dirty="0">
                <a:latin typeface="Tw Cen MT" panose="020B0602020104020603" pitchFamily="34" charset="0"/>
              </a:rPr>
              <a:t>of Malaysia Sustainability Infrastructure Rating Tool was developed and finalised by USM in Dec 2017 and ready to be tested for viability in 2018. </a:t>
            </a:r>
          </a:p>
          <a:p>
            <a:pPr algn="just"/>
            <a:endParaRPr lang="en-MY" sz="800" dirty="0">
              <a:latin typeface="Tw Cen MT" panose="020B0602020104020603" pitchFamily="34" charset="0"/>
            </a:endParaRPr>
          </a:p>
          <a:p>
            <a:pPr algn="just"/>
            <a:r>
              <a:rPr lang="en-MY" sz="900" dirty="0">
                <a:latin typeface="Tw Cen MT" panose="020B0602020104020603" pitchFamily="34" charset="0"/>
              </a:rPr>
              <a:t>Sustainable Infrastructure Rating Tool Task Force Committee chaired by CIDB agreed on four (4) types of infrastructure projects to be piloted for Malaysia Sustainability Infrastructure Rating Tool. They are :</a:t>
            </a:r>
          </a:p>
          <a:p>
            <a:pPr algn="just"/>
            <a:endParaRPr lang="en-MY" sz="800" dirty="0">
              <a:latin typeface="Tw Cen MT" panose="020B0602020104020603" pitchFamily="34" charset="0"/>
            </a:endParaRPr>
          </a:p>
          <a:p>
            <a:pPr marL="228600" indent="-228600" algn="just">
              <a:buAutoNum type="arabicParenR"/>
            </a:pPr>
            <a:r>
              <a:rPr lang="en-MY" sz="900" dirty="0">
                <a:latin typeface="Tw Cen MT" panose="020B0602020104020603" pitchFamily="34" charset="0"/>
              </a:rPr>
              <a:t>Highway Project </a:t>
            </a:r>
          </a:p>
          <a:p>
            <a:pPr marL="228600" indent="-228600" algn="just">
              <a:buAutoNum type="arabicParenR"/>
            </a:pPr>
            <a:r>
              <a:rPr lang="en-MY" sz="900" dirty="0">
                <a:latin typeface="Tw Cen MT" panose="020B0602020104020603" pitchFamily="34" charset="0"/>
              </a:rPr>
              <a:t>Jetty / Port Project</a:t>
            </a:r>
          </a:p>
          <a:p>
            <a:pPr marL="228600" indent="-228600" algn="just">
              <a:buAutoNum type="arabicParenR"/>
            </a:pPr>
            <a:r>
              <a:rPr lang="en-MY" sz="900" dirty="0">
                <a:latin typeface="Tw Cen MT" panose="020B0602020104020603" pitchFamily="34" charset="0"/>
              </a:rPr>
              <a:t>Dam Project</a:t>
            </a:r>
          </a:p>
          <a:p>
            <a:pPr marL="228600" indent="-228600" algn="just">
              <a:buAutoNum type="arabicParenR"/>
            </a:pPr>
            <a:r>
              <a:rPr lang="en-MY" sz="900" dirty="0">
                <a:latin typeface="Tw Cen MT" panose="020B0602020104020603" pitchFamily="34" charset="0"/>
              </a:rPr>
              <a:t>Utility Services Project</a:t>
            </a:r>
          </a:p>
          <a:p>
            <a:pPr algn="just"/>
            <a:endParaRPr lang="en-MY" sz="800" dirty="0">
              <a:latin typeface="Tw Cen MT" panose="020B0602020104020603" pitchFamily="34" charset="0"/>
            </a:endParaRPr>
          </a:p>
          <a:p>
            <a:pPr algn="just"/>
            <a:r>
              <a:rPr lang="en-US" sz="900" b="1" dirty="0" smtClean="0">
                <a:latin typeface="Tw Cen MT" pitchFamily="34" charset="0"/>
                <a:cs typeface="Arial" panose="020B0604020202020204" pitchFamily="34" charset="0"/>
              </a:rPr>
              <a:t>Infrastructure </a:t>
            </a:r>
            <a:r>
              <a:rPr lang="en-US" sz="900" b="1" dirty="0">
                <a:latin typeface="Tw Cen MT" pitchFamily="34" charset="0"/>
                <a:cs typeface="Arial" panose="020B0604020202020204" pitchFamily="34" charset="0"/>
              </a:rPr>
              <a:t>Projects Piloted Using Malaysia Sustainability Infrastructure Rating Tool</a:t>
            </a:r>
            <a:endParaRPr lang="en-MY" sz="900" dirty="0">
              <a:latin typeface="Tw Cen MT" panose="020B0602020104020603" pitchFamily="34" charset="0"/>
            </a:endParaRPr>
          </a:p>
          <a:p>
            <a:pPr algn="just"/>
            <a:r>
              <a:rPr lang="en-MY" sz="900" dirty="0">
                <a:latin typeface="Tw Cen MT" panose="020B0602020104020603" pitchFamily="34" charset="0"/>
              </a:rPr>
              <a:t>The four (4) infrastructure projects piloted for Malaysia Sustainability Infrastructure Rating Tool </a:t>
            </a:r>
            <a:r>
              <a:rPr lang="en-MY" sz="900" dirty="0" smtClean="0">
                <a:latin typeface="Tw Cen MT" panose="020B0602020104020603" pitchFamily="34" charset="0"/>
              </a:rPr>
              <a:t>and its assessment results are </a:t>
            </a:r>
            <a:r>
              <a:rPr lang="en-MY" sz="900" dirty="0">
                <a:latin typeface="Tw Cen MT" panose="020B0602020104020603" pitchFamily="34" charset="0"/>
              </a:rPr>
              <a:t>as follows : </a:t>
            </a: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E1-118</a:t>
            </a:r>
            <a:endParaRPr lang="ms-MY" sz="2800" dirty="0">
              <a:solidFill>
                <a:schemeClr val="bg1"/>
              </a:solidFill>
            </a:endParaRPr>
          </a:p>
        </p:txBody>
      </p:sp>
      <p:sp>
        <p:nvSpPr>
          <p:cNvPr id="15" name="TextBox 14"/>
          <p:cNvSpPr txBox="1"/>
          <p:nvPr/>
        </p:nvSpPr>
        <p:spPr>
          <a:xfrm>
            <a:off x="0" y="4550161"/>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4" name="Table 3">
            <a:extLst>
              <a:ext uri="{FF2B5EF4-FFF2-40B4-BE49-F238E27FC236}">
                <a16:creationId xmlns:a16="http://schemas.microsoft.com/office/drawing/2014/main" id="{34DF6380-99DC-4D3E-BC37-77A168A19C73}"/>
              </a:ext>
            </a:extLst>
          </p:cNvPr>
          <p:cNvGraphicFramePr>
            <a:graphicFrameLocks noGrp="1"/>
          </p:cNvGraphicFramePr>
          <p:nvPr>
            <p:extLst>
              <p:ext uri="{D42A27DB-BD31-4B8C-83A1-F6EECF244321}">
                <p14:modId xmlns:p14="http://schemas.microsoft.com/office/powerpoint/2010/main" val="2601022864"/>
              </p:ext>
            </p:extLst>
          </p:nvPr>
        </p:nvGraphicFramePr>
        <p:xfrm>
          <a:off x="116963" y="7121610"/>
          <a:ext cx="6579113" cy="1456736"/>
        </p:xfrm>
        <a:graphic>
          <a:graphicData uri="http://schemas.openxmlformats.org/drawingml/2006/table">
            <a:tbl>
              <a:tblPr firstRow="1" firstCol="1" bandRow="1">
                <a:tableStyleId>{793D81CF-94F2-401A-BA57-92F5A7B2D0C5}</a:tableStyleId>
              </a:tblPr>
              <a:tblGrid>
                <a:gridCol w="1444766">
                  <a:extLst>
                    <a:ext uri="{9D8B030D-6E8A-4147-A177-3AD203B41FA5}">
                      <a16:colId xmlns:a16="http://schemas.microsoft.com/office/drawing/2014/main" val="1014350578"/>
                    </a:ext>
                  </a:extLst>
                </a:gridCol>
                <a:gridCol w="3092502">
                  <a:extLst>
                    <a:ext uri="{9D8B030D-6E8A-4147-A177-3AD203B41FA5}">
                      <a16:colId xmlns:a16="http://schemas.microsoft.com/office/drawing/2014/main" val="2679697466"/>
                    </a:ext>
                  </a:extLst>
                </a:gridCol>
                <a:gridCol w="1011011">
                  <a:extLst>
                    <a:ext uri="{9D8B030D-6E8A-4147-A177-3AD203B41FA5}">
                      <a16:colId xmlns:a16="http://schemas.microsoft.com/office/drawing/2014/main" val="3229984004"/>
                    </a:ext>
                  </a:extLst>
                </a:gridCol>
                <a:gridCol w="1030834">
                  <a:extLst>
                    <a:ext uri="{9D8B030D-6E8A-4147-A177-3AD203B41FA5}">
                      <a16:colId xmlns:a16="http://schemas.microsoft.com/office/drawing/2014/main" val="2065627572"/>
                    </a:ext>
                  </a:extLst>
                </a:gridCol>
              </a:tblGrid>
              <a:tr h="216405">
                <a:tc>
                  <a:txBody>
                    <a:bodyPr/>
                    <a:lstStyle/>
                    <a:p>
                      <a:pPr algn="ctr">
                        <a:lnSpc>
                          <a:spcPct val="107000"/>
                        </a:lnSpc>
                        <a:spcAft>
                          <a:spcPts val="0"/>
                        </a:spcAft>
                      </a:pPr>
                      <a:r>
                        <a:rPr lang="en-MY" sz="800" dirty="0">
                          <a:solidFill>
                            <a:schemeClr val="tx1"/>
                          </a:solidFill>
                          <a:effectLst/>
                          <a:latin typeface="Tw Cen MT" panose="020B0602020104020603" pitchFamily="34" charset="0"/>
                        </a:rPr>
                        <a:t>TYPE OF INFRASTRUCTURE</a:t>
                      </a:r>
                      <a:endParaRPr lang="en-MY" sz="80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lnSpc>
                          <a:spcPct val="107000"/>
                        </a:lnSpc>
                        <a:spcAft>
                          <a:spcPts val="0"/>
                        </a:spcAft>
                      </a:pPr>
                      <a:r>
                        <a:rPr lang="en-MY" sz="800" dirty="0">
                          <a:solidFill>
                            <a:schemeClr val="tx1"/>
                          </a:solidFill>
                          <a:effectLst/>
                          <a:latin typeface="Tw Cen MT" panose="020B0602020104020603" pitchFamily="34" charset="0"/>
                        </a:rPr>
                        <a:t>PROJECTS</a:t>
                      </a:r>
                      <a:endParaRPr lang="en-MY" sz="80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lnSpc>
                          <a:spcPct val="107000"/>
                        </a:lnSpc>
                        <a:spcAft>
                          <a:spcPts val="0"/>
                        </a:spcAft>
                      </a:pPr>
                      <a:r>
                        <a:rPr lang="en-MY" sz="800" dirty="0">
                          <a:solidFill>
                            <a:schemeClr val="tx1"/>
                          </a:solidFill>
                          <a:effectLst/>
                          <a:latin typeface="Tw Cen MT" panose="020B0602020104020603" pitchFamily="34" charset="0"/>
                        </a:rPr>
                        <a:t>DESIGN SCORE (%)</a:t>
                      </a:r>
                      <a:endParaRPr lang="en-MY" sz="80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lnSpc>
                          <a:spcPct val="107000"/>
                        </a:lnSpc>
                        <a:spcAft>
                          <a:spcPts val="0"/>
                        </a:spcAft>
                      </a:pPr>
                      <a:r>
                        <a:rPr lang="en-MY" sz="800" dirty="0" smtClean="0">
                          <a:solidFill>
                            <a:schemeClr val="tx1"/>
                          </a:solidFill>
                          <a:effectLst/>
                          <a:latin typeface="Tw Cen MT" panose="020B0602020104020603" pitchFamily="34" charset="0"/>
                        </a:rPr>
                        <a:t>CONS. SCORE </a:t>
                      </a:r>
                      <a:r>
                        <a:rPr lang="en-MY" sz="800" dirty="0">
                          <a:solidFill>
                            <a:schemeClr val="tx1"/>
                          </a:solidFill>
                          <a:effectLst/>
                          <a:latin typeface="Tw Cen MT" panose="020B0602020104020603" pitchFamily="34" charset="0"/>
                        </a:rPr>
                        <a:t>(%)</a:t>
                      </a:r>
                      <a:endParaRPr lang="en-MY" sz="80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714595184"/>
                  </a:ext>
                </a:extLst>
              </a:tr>
              <a:tr h="301035">
                <a:tc>
                  <a:txBody>
                    <a:bodyPr/>
                    <a:lstStyle/>
                    <a:p>
                      <a:pPr>
                        <a:lnSpc>
                          <a:spcPct val="107000"/>
                        </a:lnSpc>
                        <a:spcAft>
                          <a:spcPts val="0"/>
                        </a:spcAft>
                      </a:pPr>
                      <a:r>
                        <a:rPr lang="en-MY" sz="850" dirty="0">
                          <a:effectLst/>
                          <a:latin typeface="Tw Cen MT" panose="020B0602020104020603" pitchFamily="34" charset="0"/>
                        </a:rPr>
                        <a:t>Highway</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en-US" sz="850" kern="1200" dirty="0" err="1">
                          <a:effectLst/>
                          <a:latin typeface="Tw Cen MT" panose="020B0602020104020603" pitchFamily="34" charset="0"/>
                        </a:rPr>
                        <a:t>Projek</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Setia</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Pantai</a:t>
                      </a:r>
                      <a:r>
                        <a:rPr lang="en-US" sz="850" kern="1200" dirty="0">
                          <a:effectLst/>
                          <a:latin typeface="Tw Cen MT" panose="020B0602020104020603" pitchFamily="34" charset="0"/>
                        </a:rPr>
                        <a:t> – Express way (DUKE 3)</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MY" sz="850" dirty="0">
                          <a:effectLst/>
                          <a:latin typeface="Tw Cen MT" panose="020B0602020104020603" pitchFamily="34" charset="0"/>
                        </a:rPr>
                        <a:t> </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MY" sz="850" dirty="0">
                          <a:effectLst/>
                          <a:latin typeface="Tw Cen MT" panose="020B0602020104020603" pitchFamily="34" charset="0"/>
                        </a:rPr>
                        <a:t>NA</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6126659"/>
                  </a:ext>
                </a:extLst>
              </a:tr>
              <a:tr h="330853">
                <a:tc>
                  <a:txBody>
                    <a:bodyPr/>
                    <a:lstStyle/>
                    <a:p>
                      <a:pPr>
                        <a:lnSpc>
                          <a:spcPct val="107000"/>
                        </a:lnSpc>
                        <a:spcAft>
                          <a:spcPts val="0"/>
                        </a:spcAft>
                      </a:pPr>
                      <a:r>
                        <a:rPr lang="en-MY" sz="850" dirty="0">
                          <a:effectLst/>
                          <a:latin typeface="Tw Cen MT" panose="020B0602020104020603" pitchFamily="34" charset="0"/>
                        </a:rPr>
                        <a:t>Sewerage Treatment Plant </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en-US" sz="850" kern="1200" dirty="0">
                          <a:effectLst/>
                          <a:latin typeface="Tw Cen MT" panose="020B0602020104020603" pitchFamily="34" charset="0"/>
                        </a:rPr>
                        <a:t>Loji </a:t>
                      </a:r>
                      <a:r>
                        <a:rPr lang="en-US" sz="850" kern="1200" dirty="0" err="1">
                          <a:effectLst/>
                          <a:latin typeface="Tw Cen MT" panose="020B0602020104020603" pitchFamily="34" charset="0"/>
                        </a:rPr>
                        <a:t>Rawatan</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Kumbahan</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Serantau</a:t>
                      </a:r>
                      <a:r>
                        <a:rPr lang="en-US" sz="850" kern="1200" dirty="0">
                          <a:effectLst/>
                          <a:latin typeface="Tw Cen MT" panose="020B0602020104020603" pitchFamily="34" charset="0"/>
                        </a:rPr>
                        <a:t> &amp; </a:t>
                      </a:r>
                      <a:r>
                        <a:rPr lang="en-US" sz="850" kern="1200" dirty="0" err="1">
                          <a:effectLst/>
                          <a:latin typeface="Tw Cen MT" panose="020B0602020104020603" pitchFamily="34" charset="0"/>
                        </a:rPr>
                        <a:t>Rangkaian</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Paip</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Pembentungan</a:t>
                      </a:r>
                      <a:r>
                        <a:rPr lang="en-US" sz="850" kern="1200" dirty="0">
                          <a:effectLst/>
                          <a:latin typeface="Tw Cen MT" panose="020B0602020104020603" pitchFamily="34" charset="0"/>
                        </a:rPr>
                        <a:t>, Bandar </a:t>
                      </a:r>
                      <a:r>
                        <a:rPr lang="en-US" sz="850" kern="1200" dirty="0" err="1">
                          <a:effectLst/>
                          <a:latin typeface="Tw Cen MT" panose="020B0602020104020603" pitchFamily="34" charset="0"/>
                        </a:rPr>
                        <a:t>Indera</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Mahkota</a:t>
                      </a:r>
                      <a:r>
                        <a:rPr lang="en-US" sz="850" kern="1200" dirty="0">
                          <a:effectLst/>
                          <a:latin typeface="Tw Cen MT" panose="020B0602020104020603" pitchFamily="34" charset="0"/>
                        </a:rPr>
                        <a:t>, Kuantan Pahang</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MY" sz="850" dirty="0">
                          <a:effectLst/>
                          <a:latin typeface="Tw Cen MT" panose="020B0602020104020603" pitchFamily="34" charset="0"/>
                        </a:rPr>
                        <a:t>54.99</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MY" sz="850" dirty="0">
                          <a:effectLst/>
                          <a:latin typeface="Tw Cen MT" panose="020B0602020104020603" pitchFamily="34" charset="0"/>
                        </a:rPr>
                        <a:t>NA</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7838312"/>
                  </a:ext>
                </a:extLst>
              </a:tr>
              <a:tr h="297797">
                <a:tc>
                  <a:txBody>
                    <a:bodyPr/>
                    <a:lstStyle/>
                    <a:p>
                      <a:pPr>
                        <a:lnSpc>
                          <a:spcPct val="107000"/>
                        </a:lnSpc>
                        <a:spcAft>
                          <a:spcPts val="0"/>
                        </a:spcAft>
                      </a:pPr>
                      <a:r>
                        <a:rPr lang="en-MY" sz="850" dirty="0">
                          <a:effectLst/>
                          <a:latin typeface="Tw Cen MT" panose="020B0602020104020603" pitchFamily="34" charset="0"/>
                        </a:rPr>
                        <a:t>Dam</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en-US" sz="850" kern="1200" dirty="0" err="1">
                          <a:effectLst/>
                          <a:latin typeface="Tw Cen MT" panose="020B0602020104020603" pitchFamily="34" charset="0"/>
                        </a:rPr>
                        <a:t>Pembinaan</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Empangan</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Kahang</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Kluang</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MY" sz="850" dirty="0">
                          <a:effectLst/>
                          <a:latin typeface="Tw Cen MT" panose="020B0602020104020603" pitchFamily="34" charset="0"/>
                        </a:rPr>
                        <a:t>33.81</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MY" sz="850" dirty="0">
                          <a:effectLst/>
                          <a:latin typeface="Tw Cen MT" panose="020B0602020104020603" pitchFamily="34" charset="0"/>
                        </a:rPr>
                        <a:t>2.5</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5656278"/>
                  </a:ext>
                </a:extLst>
              </a:tr>
              <a:tr h="310646">
                <a:tc>
                  <a:txBody>
                    <a:bodyPr/>
                    <a:lstStyle/>
                    <a:p>
                      <a:pPr>
                        <a:lnSpc>
                          <a:spcPct val="107000"/>
                        </a:lnSpc>
                        <a:spcAft>
                          <a:spcPts val="0"/>
                        </a:spcAft>
                      </a:pPr>
                      <a:r>
                        <a:rPr lang="en-MY" sz="850" dirty="0">
                          <a:effectLst/>
                          <a:latin typeface="Tw Cen MT" panose="020B0602020104020603" pitchFamily="34" charset="0"/>
                        </a:rPr>
                        <a:t>Utility Services</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ct val="107000"/>
                        </a:lnSpc>
                        <a:spcAft>
                          <a:spcPts val="0"/>
                        </a:spcAft>
                      </a:pPr>
                      <a:r>
                        <a:rPr lang="en-US" sz="850" kern="1200" dirty="0" err="1">
                          <a:effectLst/>
                          <a:latin typeface="Tw Cen MT" panose="020B0602020104020603" pitchFamily="34" charset="0"/>
                        </a:rPr>
                        <a:t>Projek</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Penghantaran</a:t>
                      </a:r>
                      <a:r>
                        <a:rPr lang="en-US" sz="850" kern="1200" dirty="0">
                          <a:effectLst/>
                          <a:latin typeface="Tw Cen MT" panose="020B0602020104020603" pitchFamily="34" charset="0"/>
                        </a:rPr>
                        <a:t> 132:33kV (PMU) Bukit Nanas, Sandakan Sabah</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MY" sz="850" dirty="0">
                          <a:effectLst/>
                          <a:latin typeface="Tw Cen MT" panose="020B0602020104020603" pitchFamily="34" charset="0"/>
                        </a:rPr>
                        <a:t>43.62</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07000"/>
                        </a:lnSpc>
                        <a:spcAft>
                          <a:spcPts val="0"/>
                        </a:spcAft>
                      </a:pPr>
                      <a:r>
                        <a:rPr lang="en-MY" sz="850" dirty="0">
                          <a:effectLst/>
                          <a:latin typeface="Tw Cen MT" panose="020B0602020104020603" pitchFamily="34" charset="0"/>
                        </a:rPr>
                        <a:t>NA</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7652204"/>
                  </a:ext>
                </a:extLst>
              </a:tr>
            </a:tbl>
          </a:graphicData>
        </a:graphic>
      </p:graphicFrame>
      <p:sp>
        <p:nvSpPr>
          <p:cNvPr id="14" name="TextBox 13"/>
          <p:cNvSpPr txBox="1"/>
          <p:nvPr/>
        </p:nvSpPr>
        <p:spPr>
          <a:xfrm>
            <a:off x="-9525" y="8374375"/>
            <a:ext cx="6705600" cy="2308324"/>
          </a:xfrm>
          <a:prstGeom prst="rect">
            <a:avLst/>
          </a:prstGeom>
          <a:noFill/>
        </p:spPr>
        <p:txBody>
          <a:bodyPr wrap="square" rtlCol="0">
            <a:spAutoFit/>
          </a:bodyPr>
          <a:lstStyle/>
          <a:p>
            <a:pPr algn="just"/>
            <a:endParaRPr lang="en-US" sz="900" b="1" dirty="0" smtClean="0">
              <a:latin typeface="Tw Cen MT" pitchFamily="34" charset="0"/>
              <a:cs typeface="Arial" panose="020B0604020202020204" pitchFamily="34" charset="0"/>
            </a:endParaRPr>
          </a:p>
          <a:p>
            <a:pPr algn="just"/>
            <a:endParaRPr lang="en-US" sz="900" b="1" dirty="0">
              <a:latin typeface="Tw Cen MT" pitchFamily="34" charset="0"/>
              <a:cs typeface="Arial" panose="020B0604020202020204" pitchFamily="34" charset="0"/>
            </a:endParaRPr>
          </a:p>
          <a:p>
            <a:pPr algn="just"/>
            <a:r>
              <a:rPr lang="en-US" sz="900" b="1" dirty="0" smtClean="0">
                <a:latin typeface="Tw Cen MT" pitchFamily="34" charset="0"/>
                <a:cs typeface="Arial" panose="020B0604020202020204" pitchFamily="34" charset="0"/>
              </a:rPr>
              <a:t>Stakeholder </a:t>
            </a:r>
            <a:r>
              <a:rPr lang="en-US" sz="900" b="1" dirty="0">
                <a:latin typeface="Tw Cen MT" pitchFamily="34" charset="0"/>
                <a:cs typeface="Arial" panose="020B0604020202020204" pitchFamily="34" charset="0"/>
              </a:rPr>
              <a:t>engagement to refine sustainability infrastructure rating </a:t>
            </a:r>
            <a:r>
              <a:rPr lang="en-US" sz="900" b="1" dirty="0" smtClean="0">
                <a:latin typeface="Tw Cen MT" pitchFamily="34" charset="0"/>
                <a:cs typeface="Arial" panose="020B0604020202020204" pitchFamily="34" charset="0"/>
              </a:rPr>
              <a:t>tool :</a:t>
            </a:r>
            <a:endParaRPr lang="en-US" sz="900" b="1" dirty="0">
              <a:latin typeface="Tw Cen MT" pitchFamily="34" charset="0"/>
              <a:cs typeface="Arial" panose="020B0604020202020204" pitchFamily="34" charset="0"/>
            </a:endParaRPr>
          </a:p>
          <a:p>
            <a:pPr algn="just" defTabSz="914400">
              <a:defRPr/>
            </a:pPr>
            <a:r>
              <a:rPr lang="en-MY" sz="900" dirty="0">
                <a:latin typeface="Tw Cen MT" panose="020B0602020104020603" pitchFamily="34" charset="0"/>
              </a:rPr>
              <a:t>From the result of the pilot </a:t>
            </a:r>
            <a:r>
              <a:rPr lang="en-MY" sz="900" dirty="0" smtClean="0">
                <a:latin typeface="Tw Cen MT" panose="020B0602020104020603" pitchFamily="34" charset="0"/>
              </a:rPr>
              <a:t>projects, industry </a:t>
            </a:r>
            <a:r>
              <a:rPr lang="en-MY" sz="900" dirty="0">
                <a:latin typeface="Tw Cen MT" panose="020B0602020104020603" pitchFamily="34" charset="0"/>
              </a:rPr>
              <a:t>e</a:t>
            </a:r>
            <a:r>
              <a:rPr lang="en-MY" sz="900" dirty="0" smtClean="0">
                <a:latin typeface="Tw Cen MT" panose="020B0602020104020603" pitchFamily="34" charset="0"/>
              </a:rPr>
              <a:t>ngagement was held on 8 </a:t>
            </a:r>
            <a:r>
              <a:rPr lang="en-MY" sz="900" dirty="0">
                <a:latin typeface="Tw Cen MT" panose="020B0602020104020603" pitchFamily="34" charset="0"/>
              </a:rPr>
              <a:t>June 2018 </a:t>
            </a:r>
            <a:r>
              <a:rPr lang="en-MY" sz="900" dirty="0" smtClean="0">
                <a:latin typeface="Tw Cen MT" panose="020B0602020104020603" pitchFamily="34" charset="0"/>
              </a:rPr>
              <a:t>involving 30 experts and industry players from various background including </a:t>
            </a:r>
            <a:r>
              <a:rPr lang="en-MY" sz="900" dirty="0">
                <a:latin typeface="Tw Cen MT" panose="020B0602020104020603" pitchFamily="34" charset="0"/>
              </a:rPr>
              <a:t>SME’s to review and </a:t>
            </a:r>
            <a:r>
              <a:rPr lang="en-MY" sz="900" dirty="0" smtClean="0">
                <a:latin typeface="Tw Cen MT" panose="020B0602020104020603" pitchFamily="34" charset="0"/>
              </a:rPr>
              <a:t>comment </a:t>
            </a:r>
            <a:r>
              <a:rPr lang="en-MY" sz="900" dirty="0">
                <a:latin typeface="Tw Cen MT" panose="020B0602020104020603" pitchFamily="34" charset="0"/>
              </a:rPr>
              <a:t>the draft </a:t>
            </a:r>
            <a:r>
              <a:rPr lang="en-MY" sz="900" dirty="0" smtClean="0">
                <a:latin typeface="Tw Cen MT" panose="020B0602020104020603" pitchFamily="34" charset="0"/>
              </a:rPr>
              <a:t>on </a:t>
            </a:r>
            <a:r>
              <a:rPr lang="en-MY" sz="900" dirty="0">
                <a:latin typeface="Tw Cen MT" panose="020B0602020104020603" pitchFamily="34" charset="0"/>
              </a:rPr>
              <a:t>sustainable infrastructure rating </a:t>
            </a:r>
            <a:r>
              <a:rPr lang="en-MY" sz="900" dirty="0" smtClean="0">
                <a:latin typeface="Tw Cen MT" panose="020B0602020104020603" pitchFamily="34" charset="0"/>
              </a:rPr>
              <a:t>tool. Some minor refinement were made to the document. </a:t>
            </a:r>
            <a:endParaRPr lang="en-MY" sz="900" dirty="0">
              <a:latin typeface="Tw Cen MT" panose="020B0602020104020603" pitchFamily="34" charset="0"/>
            </a:endParaRPr>
          </a:p>
          <a:p>
            <a:pPr algn="just"/>
            <a:endParaRPr lang="en-US" sz="900" dirty="0">
              <a:solidFill>
                <a:srgbClr val="FF0000"/>
              </a:solidFill>
              <a:latin typeface="Tw Cen MT" panose="020B0602020104020603" pitchFamily="34" charset="0"/>
              <a:cs typeface="Calibri" pitchFamily="34" charset="0"/>
            </a:endParaRPr>
          </a:p>
          <a:p>
            <a:pPr algn="just">
              <a:lnSpc>
                <a:spcPct val="100000"/>
              </a:lnSpc>
            </a:pPr>
            <a:r>
              <a:rPr lang="en-US" sz="900" b="1" dirty="0">
                <a:latin typeface="Tw Cen MT" pitchFamily="34" charset="0"/>
                <a:cs typeface="Arial" panose="020B0604020202020204" pitchFamily="34" charset="0"/>
              </a:rPr>
              <a:t>Malaysia sustainability infrastructure rating tool finalized </a:t>
            </a:r>
            <a:r>
              <a:rPr lang="en-US" sz="900" b="1" dirty="0" smtClean="0">
                <a:latin typeface="Tw Cen MT" pitchFamily="34" charset="0"/>
                <a:cs typeface="Arial" panose="020B0604020202020204" pitchFamily="34" charset="0"/>
              </a:rPr>
              <a:t>:</a:t>
            </a:r>
            <a:endParaRPr lang="en-US" sz="900" b="1" dirty="0">
              <a:latin typeface="Tw Cen MT" pitchFamily="34" charset="0"/>
              <a:cs typeface="Arial" panose="020B0604020202020204" pitchFamily="34" charset="0"/>
            </a:endParaRPr>
          </a:p>
          <a:p>
            <a:pPr algn="just"/>
            <a:r>
              <a:rPr lang="en-US" sz="900" dirty="0" smtClean="0">
                <a:latin typeface="Tw Cen MT" pitchFamily="34" charset="0"/>
                <a:cs typeface="Arial" panose="020B0604020202020204" pitchFamily="34" charset="0"/>
              </a:rPr>
              <a:t>The Malaysia sustainability infrastructure rating tool is 80% completed and expected to be finalized by Q4 2018. </a:t>
            </a:r>
          </a:p>
          <a:p>
            <a:pPr algn="just"/>
            <a:endParaRPr lang="en-US" sz="900" dirty="0">
              <a:solidFill>
                <a:srgbClr val="FF0000"/>
              </a:solidFill>
              <a:latin typeface="Tw Cen MT" panose="020B0602020104020603" pitchFamily="34" charset="0"/>
              <a:cs typeface="Calibri" pitchFamily="34" charset="0"/>
            </a:endParaRPr>
          </a:p>
          <a:p>
            <a:pPr algn="just"/>
            <a:endParaRPr lang="en-US" sz="900" dirty="0">
              <a:solidFill>
                <a:srgbClr val="FF0000"/>
              </a:solidFill>
              <a:latin typeface="Tw Cen MT" panose="020B0602020104020603" pitchFamily="34" charset="0"/>
              <a:cs typeface="Calibri" pitchFamily="34" charset="0"/>
            </a:endParaRPr>
          </a:p>
          <a:p>
            <a:pPr algn="just"/>
            <a:endParaRPr lang="en-US" sz="900" dirty="0">
              <a:solidFill>
                <a:srgbClr val="FF0000"/>
              </a:solidFill>
              <a:latin typeface="Tw Cen MT" panose="020B0602020104020603" pitchFamily="34" charset="0"/>
              <a:cs typeface="Calibri" pitchFamily="34" charset="0"/>
            </a:endParaRPr>
          </a:p>
          <a:p>
            <a:pPr algn="just"/>
            <a:endParaRPr lang="en-US" sz="900" dirty="0">
              <a:solidFill>
                <a:srgbClr val="FF0000"/>
              </a:solidFill>
              <a:latin typeface="Tw Cen MT" panose="020B0602020104020603" pitchFamily="34" charset="0"/>
              <a:cs typeface="Calibri" pitchFamily="34" charset="0"/>
            </a:endParaRPr>
          </a:p>
          <a:p>
            <a:pPr algn="just"/>
            <a:endParaRPr lang="en-US" sz="900" dirty="0">
              <a:solidFill>
                <a:srgbClr val="FF0000"/>
              </a:solidFill>
              <a:latin typeface="Tw Cen MT" panose="020B0602020104020603" pitchFamily="34" charset="0"/>
              <a:cs typeface="Calibri" pitchFamily="34" charset="0"/>
            </a:endParaRPr>
          </a:p>
          <a:p>
            <a:pPr algn="just"/>
            <a:endParaRPr lang="en-US" sz="900" dirty="0">
              <a:solidFill>
                <a:srgbClr val="FF0000"/>
              </a:solidFill>
              <a:latin typeface="Tw Cen MT" panose="020B0602020104020603" pitchFamily="34" charset="0"/>
              <a:cs typeface="Calibri" pitchFamily="34" charset="0"/>
            </a:endParaRPr>
          </a:p>
          <a:p>
            <a:pPr algn="just"/>
            <a:endParaRPr lang="en-MY" sz="900" dirty="0">
              <a:latin typeface="Tw Cen MT" panose="020B0602020104020603" pitchFamily="34" charset="0"/>
            </a:endParaRPr>
          </a:p>
        </p:txBody>
      </p:sp>
    </p:spTree>
    <p:extLst>
      <p:ext uri="{BB962C8B-B14F-4D97-AF65-F5344CB8AC3E}">
        <p14:creationId xmlns:p14="http://schemas.microsoft.com/office/powerpoint/2010/main" val="4258241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70722"/>
          <a:ext cx="4593266" cy="17709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1000 BIM Personnel Trained And Certified by Q4 2018</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P4b - Establish reference centre to support the development and adoption of BIM and modern methods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740711" cy="5863144"/>
          </a:xfrm>
          <a:prstGeom prst="rect">
            <a:avLst/>
          </a:prstGeom>
          <a:noFill/>
        </p:spPr>
        <p:txBody>
          <a:bodyPr wrap="square" rtlCol="0">
            <a:spAutoFit/>
          </a:bodyPr>
          <a:lstStyle/>
          <a:p>
            <a:r>
              <a:rPr lang="en-US" sz="1000" dirty="0">
                <a:latin typeface="Tw Cen MT" panose="020B0602020104020603" pitchFamily="34" charset="0"/>
              </a:rPr>
              <a:t>This KPI is under the purview of IWG11.</a:t>
            </a:r>
          </a:p>
          <a:p>
            <a:endParaRPr lang="en-MY" sz="500" dirty="0" smtClean="0">
              <a:latin typeface="Tw Cen MT" panose="020B0602020104020603" pitchFamily="34" charset="0"/>
            </a:endParaRPr>
          </a:p>
          <a:p>
            <a:pPr algn="just"/>
            <a:r>
              <a:rPr lang="en-MY" sz="1000" dirty="0" smtClean="0">
                <a:latin typeface="Tw Cen MT" panose="020B0602020104020603" pitchFamily="34" charset="0"/>
              </a:rPr>
              <a:t>In order </a:t>
            </a:r>
            <a:r>
              <a:rPr lang="en-MY" sz="1000" dirty="0">
                <a:latin typeface="Tw Cen MT" panose="020B0602020104020603" pitchFamily="34" charset="0"/>
              </a:rPr>
              <a:t>to support the development and adoption of BIM and modern </a:t>
            </a:r>
            <a:r>
              <a:rPr lang="en-MY" sz="1000" dirty="0" smtClean="0">
                <a:latin typeface="Tw Cen MT" panose="020B0602020104020603" pitchFamily="34" charset="0"/>
              </a:rPr>
              <a:t>methods, </a:t>
            </a:r>
            <a:r>
              <a:rPr lang="en-MY" sz="1000" dirty="0">
                <a:latin typeface="Tw Cen MT" panose="020B0602020104020603" pitchFamily="34" charset="0"/>
              </a:rPr>
              <a:t>s</a:t>
            </a:r>
            <a:r>
              <a:rPr lang="en-MY" sz="1000" dirty="0" smtClean="0">
                <a:latin typeface="Tw Cen MT" panose="020B0602020104020603" pitchFamily="34" charset="0"/>
              </a:rPr>
              <a:t>even (7) </a:t>
            </a:r>
            <a:r>
              <a:rPr lang="en-MY" sz="1000" dirty="0">
                <a:latin typeface="Tw Cen MT" panose="020B0602020104020603" pitchFamily="34" charset="0"/>
              </a:rPr>
              <a:t>BIM training modules </a:t>
            </a:r>
            <a:r>
              <a:rPr lang="en-MY" sz="1000" dirty="0" smtClean="0">
                <a:latin typeface="Tw Cen MT" panose="020B0602020104020603" pitchFamily="34" charset="0"/>
              </a:rPr>
              <a:t>were developed by CIDB Malaysia </a:t>
            </a:r>
            <a:r>
              <a:rPr lang="en-MY" sz="1000" dirty="0">
                <a:latin typeface="Tw Cen MT" panose="020B0602020104020603" pitchFamily="34" charset="0"/>
              </a:rPr>
              <a:t>and </a:t>
            </a:r>
            <a:r>
              <a:rPr lang="en-MY" sz="1000" dirty="0" smtClean="0">
                <a:latin typeface="Tw Cen MT" panose="020B0602020104020603" pitchFamily="34" charset="0"/>
              </a:rPr>
              <a:t>endorsed by a panel of industry experts </a:t>
            </a:r>
            <a:r>
              <a:rPr lang="en-MY" sz="1000" dirty="0">
                <a:latin typeface="Tw Cen MT" panose="020B0602020104020603" pitchFamily="34" charset="0"/>
              </a:rPr>
              <a:t>in 2016. </a:t>
            </a:r>
            <a:r>
              <a:rPr lang="en-MY" sz="1000" dirty="0" smtClean="0">
                <a:latin typeface="Tw Cen MT" panose="020B0602020104020603" pitchFamily="34" charset="0"/>
              </a:rPr>
              <a:t>Training courses offered by myBIM Centre and four (4) satellite centres are as follows:</a:t>
            </a:r>
          </a:p>
          <a:p>
            <a:pPr marL="228600" indent="-228600">
              <a:buFont typeface="+mj-lt"/>
              <a:buAutoNum type="arabicParenR"/>
            </a:pPr>
            <a:r>
              <a:rPr lang="en-MY" sz="1000" dirty="0" smtClean="0">
                <a:latin typeface="Tw Cen MT" panose="020B0602020104020603" pitchFamily="34" charset="0"/>
              </a:rPr>
              <a:t>BIM Concept &amp; Theory</a:t>
            </a:r>
          </a:p>
          <a:p>
            <a:pPr marL="228600" indent="-228600">
              <a:buFont typeface="+mj-lt"/>
              <a:buAutoNum type="arabicParenR"/>
            </a:pPr>
            <a:r>
              <a:rPr lang="en-MY" sz="1000" dirty="0" smtClean="0">
                <a:latin typeface="Tw Cen MT" panose="020B0602020104020603" pitchFamily="34" charset="0"/>
              </a:rPr>
              <a:t>BIM Modelling of Architecture</a:t>
            </a:r>
          </a:p>
          <a:p>
            <a:pPr marL="228600" indent="-228600">
              <a:buFont typeface="+mj-lt"/>
              <a:buAutoNum type="arabicParenR"/>
            </a:pPr>
            <a:r>
              <a:rPr lang="en-MY" sz="1000" dirty="0" smtClean="0">
                <a:latin typeface="Tw Cen MT" panose="020B0602020104020603" pitchFamily="34" charset="0"/>
              </a:rPr>
              <a:t>BIM Modelling of Structure</a:t>
            </a:r>
          </a:p>
          <a:p>
            <a:pPr marL="228600" indent="-228600">
              <a:buFont typeface="+mj-lt"/>
              <a:buAutoNum type="arabicParenR"/>
            </a:pPr>
            <a:r>
              <a:rPr lang="en-MY" sz="1000" dirty="0" smtClean="0">
                <a:latin typeface="Tw Cen MT" panose="020B0602020104020603" pitchFamily="34" charset="0"/>
              </a:rPr>
              <a:t>BIM Coordinator Part 1</a:t>
            </a:r>
          </a:p>
          <a:p>
            <a:pPr marL="228600" indent="-228600">
              <a:buFont typeface="+mj-lt"/>
              <a:buAutoNum type="arabicParenR"/>
            </a:pPr>
            <a:r>
              <a:rPr lang="en-MY" sz="1000" dirty="0" smtClean="0">
                <a:latin typeface="Tw Cen MT" panose="020B0602020104020603" pitchFamily="34" charset="0"/>
              </a:rPr>
              <a:t>BIM Coordinator Part 2</a:t>
            </a:r>
          </a:p>
          <a:p>
            <a:pPr marL="228600" indent="-228600">
              <a:buFont typeface="+mj-lt"/>
              <a:buAutoNum type="arabicParenR"/>
            </a:pPr>
            <a:r>
              <a:rPr lang="en-MY" sz="1000" dirty="0" smtClean="0">
                <a:latin typeface="Tw Cen MT" panose="020B0602020104020603" pitchFamily="34" charset="0"/>
              </a:rPr>
              <a:t>BIM Manager 01</a:t>
            </a:r>
          </a:p>
          <a:p>
            <a:pPr marL="228600" indent="-228600">
              <a:buFont typeface="+mj-lt"/>
              <a:buAutoNum type="arabicParenR"/>
            </a:pPr>
            <a:r>
              <a:rPr lang="en-MY" sz="1000" dirty="0" smtClean="0">
                <a:latin typeface="Tw Cen MT" panose="020B0602020104020603" pitchFamily="34" charset="0"/>
              </a:rPr>
              <a:t>BIM Manager 02</a:t>
            </a:r>
          </a:p>
          <a:p>
            <a:pPr marL="228600" indent="-228600"/>
            <a:endParaRPr lang="en-MY" sz="1000" dirty="0" smtClean="0">
              <a:latin typeface="Tw Cen MT" panose="020B0602020104020603" pitchFamily="34" charset="0"/>
            </a:endParaRPr>
          </a:p>
          <a:p>
            <a:pPr algn="just"/>
            <a:r>
              <a:rPr lang="en-MY" sz="1000" dirty="0" smtClean="0">
                <a:latin typeface="Tw Cen MT" panose="020B0602020104020603" pitchFamily="34" charset="0"/>
              </a:rPr>
              <a:t>The Mechanical, Electrical and Plumbing Module is completed and will be endorsed by ‘</a:t>
            </a:r>
            <a:r>
              <a:rPr lang="en-MY" sz="1000" dirty="0" err="1" smtClean="0">
                <a:latin typeface="Tw Cen MT" panose="020B0602020104020603" pitchFamily="34" charset="0"/>
              </a:rPr>
              <a:t>Jawatankuasa</a:t>
            </a:r>
            <a:r>
              <a:rPr lang="en-MY" sz="1000" dirty="0" smtClean="0">
                <a:latin typeface="Tw Cen MT" panose="020B0602020104020603" pitchFamily="34" charset="0"/>
              </a:rPr>
              <a:t> </a:t>
            </a:r>
            <a:r>
              <a:rPr lang="en-MY" sz="1000" dirty="0" err="1" smtClean="0">
                <a:latin typeface="Tw Cen MT" panose="020B0602020104020603" pitchFamily="34" charset="0"/>
              </a:rPr>
              <a:t>Teknikal</a:t>
            </a:r>
            <a:r>
              <a:rPr lang="en-MY" sz="1000" dirty="0" smtClean="0">
                <a:latin typeface="Tw Cen MT" panose="020B0602020104020603" pitchFamily="34" charset="0"/>
              </a:rPr>
              <a:t> Pembangunan </a:t>
            </a:r>
            <a:r>
              <a:rPr lang="en-MY" sz="1000" dirty="0" err="1" smtClean="0">
                <a:latin typeface="Tw Cen MT" panose="020B0602020104020603" pitchFamily="34" charset="0"/>
              </a:rPr>
              <a:t>Modul</a:t>
            </a:r>
            <a:r>
              <a:rPr lang="en-MY" sz="1000" dirty="0" smtClean="0">
                <a:latin typeface="Tw Cen MT" panose="020B0602020104020603" pitchFamily="34" charset="0"/>
              </a:rPr>
              <a:t> </a:t>
            </a:r>
            <a:r>
              <a:rPr lang="en-MY" sz="1000" dirty="0" err="1" smtClean="0">
                <a:latin typeface="Tw Cen MT" panose="020B0602020104020603" pitchFamily="34" charset="0"/>
              </a:rPr>
              <a:t>Latihan</a:t>
            </a:r>
            <a:r>
              <a:rPr lang="en-MY" sz="1000" dirty="0" smtClean="0">
                <a:latin typeface="Tw Cen MT" panose="020B0602020104020603" pitchFamily="34" charset="0"/>
              </a:rPr>
              <a:t> BIM ‘ on 16 July 2018.</a:t>
            </a:r>
          </a:p>
          <a:p>
            <a:pPr marL="228600" indent="-228600"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Visit </a:t>
            </a:r>
            <a:r>
              <a:rPr lang="en-MY" sz="1000" dirty="0">
                <a:latin typeface="Tw Cen MT" panose="020B0602020104020603" pitchFamily="34" charset="0"/>
                <a:hlinkClick r:id="rId2"/>
              </a:rPr>
              <a:t>www.mybimcentre.com.my/product-category/training/bim-module-training</a:t>
            </a:r>
            <a:r>
              <a:rPr lang="en-MY" sz="1000" dirty="0" smtClean="0">
                <a:latin typeface="Tw Cen MT" panose="020B0602020104020603" pitchFamily="34" charset="0"/>
                <a:hlinkClick r:id="rId2"/>
              </a:rPr>
              <a:t>/</a:t>
            </a:r>
            <a:r>
              <a:rPr lang="en-MY" sz="1000" dirty="0" smtClean="0">
                <a:latin typeface="Tw Cen MT" panose="020B0602020104020603" pitchFamily="34" charset="0"/>
              </a:rPr>
              <a:t> for more </a:t>
            </a:r>
            <a:r>
              <a:rPr lang="en-MY" sz="1000" dirty="0">
                <a:latin typeface="Tw Cen MT" panose="020B0602020104020603" pitchFamily="34" charset="0"/>
              </a:rPr>
              <a:t>information on </a:t>
            </a:r>
            <a:r>
              <a:rPr lang="en-MY" sz="1000" dirty="0" smtClean="0">
                <a:latin typeface="Tw Cen MT" panose="020B0602020104020603" pitchFamily="34" charset="0"/>
              </a:rPr>
              <a:t>duration, costs and pathway.</a:t>
            </a: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As of Q2 2018, 316 BIM personnel</a:t>
            </a:r>
            <a:r>
              <a:rPr lang="en-MY" sz="1000" dirty="0" smtClean="0">
                <a:solidFill>
                  <a:schemeClr val="accent6"/>
                </a:solidFill>
                <a:latin typeface="Tw Cen MT" panose="020B0602020104020603" pitchFamily="34" charset="0"/>
              </a:rPr>
              <a:t> </a:t>
            </a:r>
            <a:r>
              <a:rPr lang="en-MY" sz="1000" dirty="0" smtClean="0">
                <a:latin typeface="Tw Cen MT" panose="020B0602020104020603" pitchFamily="34" charset="0"/>
              </a:rPr>
              <a:t>were trained. To-date, a total of 3,115 </a:t>
            </a:r>
            <a:r>
              <a:rPr lang="en-MY" sz="1000" dirty="0">
                <a:latin typeface="Tw Cen MT" panose="020B0602020104020603" pitchFamily="34" charset="0"/>
              </a:rPr>
              <a:t>BIM personnel including professionals were trained </a:t>
            </a:r>
            <a:r>
              <a:rPr lang="en-MY" sz="1000" dirty="0" smtClean="0">
                <a:latin typeface="Tw Cen MT" panose="020B0602020104020603" pitchFamily="34" charset="0"/>
              </a:rPr>
              <a:t>since 2016.</a:t>
            </a: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MY"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P4-071</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39702">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2866">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defRPr/>
                      </a:pPr>
                      <a:r>
                        <a:rPr lang="en-US" sz="900" dirty="0" smtClean="0">
                          <a:solidFill>
                            <a:srgbClr val="231F20"/>
                          </a:solidFill>
                          <a:latin typeface="Tw Cen MT" pitchFamily="34" charset="0"/>
                        </a:rPr>
                        <a:t>‘National BIM Training Module completed</a:t>
                      </a:r>
                    </a:p>
                    <a:p>
                      <a:pPr>
                        <a:lnSpc>
                          <a:spcPct val="100000"/>
                        </a:lnSpc>
                        <a:defRPr/>
                      </a:pPr>
                      <a:endParaRPr lang="en-US" sz="900" dirty="0" smtClean="0">
                        <a:solidFill>
                          <a:srgbClr val="231F20"/>
                        </a:solidFill>
                        <a:latin typeface="Tw Cen MT" pitchFamily="34" charset="0"/>
                      </a:endParaRPr>
                    </a:p>
                    <a:p>
                      <a:pPr>
                        <a:lnSpc>
                          <a:spcPct val="100000"/>
                        </a:lnSpc>
                        <a:defRPr/>
                      </a:pPr>
                      <a:r>
                        <a:rPr lang="en-US" sz="900" dirty="0" smtClean="0">
                          <a:solidFill>
                            <a:srgbClr val="231F20"/>
                          </a:solidFill>
                          <a:latin typeface="Tw Cen MT" pitchFamily="34" charset="0"/>
                        </a:rPr>
                        <a:t>300 BIM professional trained &amp;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300 BIM professional trained &amp;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400 BIM professional trained &amp;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300 BIM professional trained &amp;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300 BIM professional trained &amp; certified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344341125"/>
              </p:ext>
            </p:extLst>
          </p:nvPr>
        </p:nvGraphicFramePr>
        <p:xfrm>
          <a:off x="200024" y="7867015"/>
          <a:ext cx="6467478" cy="1717433"/>
        </p:xfrm>
        <a:graphic>
          <a:graphicData uri="http://schemas.openxmlformats.org/drawingml/2006/table">
            <a:tbl>
              <a:tblPr firstRow="1" bandRow="1">
                <a:tableStyleId>{5940675A-B579-460E-94D1-54222C63F5DA}</a:tableStyleId>
              </a:tblPr>
              <a:tblGrid>
                <a:gridCol w="1645782">
                  <a:extLst>
                    <a:ext uri="{9D8B030D-6E8A-4147-A177-3AD203B41FA5}">
                      <a16:colId xmlns:a16="http://schemas.microsoft.com/office/drawing/2014/main" val="20000"/>
                    </a:ext>
                  </a:extLst>
                </a:gridCol>
                <a:gridCol w="803616">
                  <a:extLst>
                    <a:ext uri="{9D8B030D-6E8A-4147-A177-3AD203B41FA5}">
                      <a16:colId xmlns:a16="http://schemas.microsoft.com/office/drawing/2014/main" val="20001"/>
                    </a:ext>
                  </a:extLst>
                </a:gridCol>
                <a:gridCol w="803616">
                  <a:extLst>
                    <a:ext uri="{9D8B030D-6E8A-4147-A177-3AD203B41FA5}">
                      <a16:colId xmlns:a16="http://schemas.microsoft.com/office/drawing/2014/main" val="20002"/>
                    </a:ext>
                  </a:extLst>
                </a:gridCol>
                <a:gridCol w="803616">
                  <a:extLst>
                    <a:ext uri="{9D8B030D-6E8A-4147-A177-3AD203B41FA5}">
                      <a16:colId xmlns:a16="http://schemas.microsoft.com/office/drawing/2014/main" val="2525773668"/>
                    </a:ext>
                  </a:extLst>
                </a:gridCol>
                <a:gridCol w="803616">
                  <a:extLst>
                    <a:ext uri="{9D8B030D-6E8A-4147-A177-3AD203B41FA5}">
                      <a16:colId xmlns:a16="http://schemas.microsoft.com/office/drawing/2014/main" val="1393713506"/>
                    </a:ext>
                  </a:extLst>
                </a:gridCol>
                <a:gridCol w="803616">
                  <a:extLst>
                    <a:ext uri="{9D8B030D-6E8A-4147-A177-3AD203B41FA5}">
                      <a16:colId xmlns:a16="http://schemas.microsoft.com/office/drawing/2014/main" val="672811164"/>
                    </a:ext>
                  </a:extLst>
                </a:gridCol>
                <a:gridCol w="803616">
                  <a:extLst>
                    <a:ext uri="{9D8B030D-6E8A-4147-A177-3AD203B41FA5}">
                      <a16:colId xmlns:a16="http://schemas.microsoft.com/office/drawing/2014/main" val="2107615161"/>
                    </a:ext>
                  </a:extLst>
                </a:gridCol>
              </a:tblGrid>
              <a:tr h="190057">
                <a:tc rowSpan="2">
                  <a:txBody>
                    <a:bodyPr/>
                    <a:lstStyle/>
                    <a:p>
                      <a:pPr algn="ctr"/>
                      <a:r>
                        <a:rPr lang="en-MY" sz="1000" b="1" dirty="0" smtClean="0">
                          <a:solidFill>
                            <a:schemeClr val="tx1"/>
                          </a:solidFill>
                          <a:latin typeface="Tw Cen MT" pitchFamily="34" charset="0"/>
                        </a:rPr>
                        <a:t>Courses</a:t>
                      </a:r>
                      <a:endParaRPr lang="en-MY" sz="1000" b="1" dirty="0">
                        <a:solidFill>
                          <a:schemeClr val="tx1"/>
                        </a:solidFill>
                        <a:latin typeface="Tw Cen MT" pitchFamily="34" charset="0"/>
                      </a:endParaRPr>
                    </a:p>
                  </a:txBody>
                  <a:tcPr anchor="ctr">
                    <a:solidFill>
                      <a:schemeClr val="bg1">
                        <a:lumMod val="85000"/>
                      </a:schemeClr>
                    </a:solidFill>
                  </a:tcPr>
                </a:tc>
                <a:tc gridSpan="2">
                  <a:txBody>
                    <a:bodyPr/>
                    <a:lstStyle/>
                    <a:p>
                      <a:pPr algn="ctr"/>
                      <a:r>
                        <a:rPr lang="en-US" sz="1000" b="1" dirty="0" smtClean="0">
                          <a:solidFill>
                            <a:schemeClr val="tx1"/>
                          </a:solidFill>
                          <a:latin typeface="Tw Cen MT" pitchFamily="34" charset="0"/>
                        </a:rPr>
                        <a:t>2016</a:t>
                      </a:r>
                      <a:endParaRPr lang="en-MY" sz="1000" b="1" dirty="0">
                        <a:solidFill>
                          <a:schemeClr val="tx1"/>
                        </a:solidFill>
                        <a:latin typeface="Tw Cen MT" pitchFamily="34" charset="0"/>
                      </a:endParaRPr>
                    </a:p>
                  </a:txBody>
                  <a:tcPr>
                    <a:solidFill>
                      <a:schemeClr val="bg1">
                        <a:lumMod val="85000"/>
                      </a:schemeClr>
                    </a:solidFill>
                  </a:tcPr>
                </a:tc>
                <a:tc hMerge="1">
                  <a:txBody>
                    <a:bodyPr/>
                    <a:lstStyle/>
                    <a:p>
                      <a:pPr algn="ctr"/>
                      <a:endParaRPr lang="en-MY" sz="1000" b="1" dirty="0">
                        <a:latin typeface="Tw Cen MT" pitchFamily="34" charset="0"/>
                      </a:endParaRPr>
                    </a:p>
                  </a:txBody>
                  <a:tcPr>
                    <a:solidFill>
                      <a:schemeClr val="bg1">
                        <a:lumMod val="85000"/>
                      </a:schemeClr>
                    </a:solidFill>
                  </a:tcPr>
                </a:tc>
                <a:tc gridSpan="2">
                  <a:txBody>
                    <a:bodyPr/>
                    <a:lstStyle/>
                    <a:p>
                      <a:pPr algn="ctr"/>
                      <a:r>
                        <a:rPr lang="en-US" sz="1000" b="1" dirty="0" smtClean="0">
                          <a:solidFill>
                            <a:schemeClr val="tx1"/>
                          </a:solidFill>
                          <a:latin typeface="Tw Cen MT" pitchFamily="34" charset="0"/>
                        </a:rPr>
                        <a:t>2017</a:t>
                      </a:r>
                      <a:endParaRPr lang="en-MY" sz="1000" b="1" dirty="0">
                        <a:solidFill>
                          <a:schemeClr val="tx1"/>
                        </a:solidFill>
                        <a:latin typeface="Tw Cen MT" pitchFamily="34" charset="0"/>
                      </a:endParaRPr>
                    </a:p>
                  </a:txBody>
                  <a:tcPr>
                    <a:solidFill>
                      <a:schemeClr val="bg1">
                        <a:lumMod val="85000"/>
                      </a:schemeClr>
                    </a:solidFill>
                  </a:tcPr>
                </a:tc>
                <a:tc hMerge="1">
                  <a:txBody>
                    <a:bodyPr/>
                    <a:lstStyle/>
                    <a:p>
                      <a:pPr algn="ctr"/>
                      <a:endParaRPr lang="en-MY" sz="1000" b="1" dirty="0">
                        <a:latin typeface="Tw Cen MT" pitchFamily="34" charset="0"/>
                      </a:endParaRPr>
                    </a:p>
                  </a:txBody>
                  <a:tcPr>
                    <a:solidFill>
                      <a:schemeClr val="bg1">
                        <a:lumMod val="85000"/>
                      </a:schemeClr>
                    </a:solidFill>
                  </a:tcPr>
                </a:tc>
                <a:tc gridSpan="2">
                  <a:txBody>
                    <a:bodyPr/>
                    <a:lstStyle/>
                    <a:p>
                      <a:pPr algn="ctr"/>
                      <a:r>
                        <a:rPr lang="en-US" sz="1000" b="1" dirty="0" smtClean="0">
                          <a:solidFill>
                            <a:schemeClr val="tx1"/>
                          </a:solidFill>
                          <a:latin typeface="Tw Cen MT" pitchFamily="34" charset="0"/>
                        </a:rPr>
                        <a:t>2018</a:t>
                      </a:r>
                      <a:endParaRPr lang="en-MY" sz="1000" b="1" dirty="0">
                        <a:solidFill>
                          <a:schemeClr val="tx1"/>
                        </a:solidFill>
                        <a:latin typeface="Tw Cen MT" pitchFamily="34" charset="0"/>
                      </a:endParaRPr>
                    </a:p>
                  </a:txBody>
                  <a:tcPr>
                    <a:solidFill>
                      <a:schemeClr val="bg1">
                        <a:lumMod val="85000"/>
                      </a:schemeClr>
                    </a:solidFill>
                  </a:tcPr>
                </a:tc>
                <a:tc hMerge="1">
                  <a:txBody>
                    <a:bodyPr/>
                    <a:lstStyle/>
                    <a:p>
                      <a:pPr algn="ctr"/>
                      <a:endParaRPr lang="en-MY" sz="1000" b="1" dirty="0">
                        <a:latin typeface="Tw Cen MT" pitchFamily="34" charset="0"/>
                      </a:endParaRPr>
                    </a:p>
                  </a:txBody>
                  <a:tcPr>
                    <a:solidFill>
                      <a:schemeClr val="bg1">
                        <a:lumMod val="85000"/>
                      </a:schemeClr>
                    </a:solidFill>
                  </a:tcPr>
                </a:tc>
                <a:extLst>
                  <a:ext uri="{0D108BD9-81ED-4DB2-BD59-A6C34878D82A}">
                    <a16:rowId xmlns:a16="http://schemas.microsoft.com/office/drawing/2014/main" val="10000"/>
                  </a:ext>
                </a:extLst>
              </a:tr>
              <a:tr h="213636">
                <a:tc vMerge="1">
                  <a:txBody>
                    <a:bodyPr/>
                    <a:lstStyle/>
                    <a:p>
                      <a:pPr algn="ctr"/>
                      <a:endParaRPr lang="en-MY" sz="1000" b="1" dirty="0">
                        <a:latin typeface="Tw Cen MT" pitchFamily="34" charset="0"/>
                      </a:endParaRPr>
                    </a:p>
                  </a:txBody>
                  <a:tcPr>
                    <a:solidFill>
                      <a:schemeClr val="bg1">
                        <a:lumMod val="85000"/>
                      </a:schemeClr>
                    </a:solidFill>
                  </a:tcPr>
                </a:tc>
                <a:tc>
                  <a:txBody>
                    <a:bodyPr/>
                    <a:lstStyle/>
                    <a:p>
                      <a:pPr algn="ctr"/>
                      <a:r>
                        <a:rPr lang="en-US" sz="1000" b="1" dirty="0" smtClean="0">
                          <a:solidFill>
                            <a:schemeClr val="tx1"/>
                          </a:solidFill>
                          <a:latin typeface="Tw Cen MT" pitchFamily="34" charset="0"/>
                        </a:rPr>
                        <a:t>Classes</a:t>
                      </a:r>
                      <a:endParaRPr lang="en-MY" sz="1000" b="1" dirty="0">
                        <a:solidFill>
                          <a:schemeClr val="tx1"/>
                        </a:solidFill>
                        <a:latin typeface="Tw Cen MT" pitchFamily="34" charset="0"/>
                      </a:endParaRPr>
                    </a:p>
                  </a:txBody>
                  <a:tcPr>
                    <a:solidFill>
                      <a:schemeClr val="bg1">
                        <a:lumMod val="85000"/>
                      </a:schemeClr>
                    </a:solidFill>
                  </a:tcPr>
                </a:tc>
                <a:tc>
                  <a:txBody>
                    <a:bodyPr/>
                    <a:lstStyle/>
                    <a:p>
                      <a:pPr algn="ctr"/>
                      <a:r>
                        <a:rPr lang="en-US" sz="1000" b="1" dirty="0" smtClean="0">
                          <a:solidFill>
                            <a:schemeClr val="tx1"/>
                          </a:solidFill>
                          <a:latin typeface="Tw Cen MT" pitchFamily="34" charset="0"/>
                        </a:rPr>
                        <a:t>Attended</a:t>
                      </a:r>
                      <a:endParaRPr lang="en-MY" sz="1000" b="1" dirty="0">
                        <a:solidFill>
                          <a:schemeClr val="tx1"/>
                        </a:solidFill>
                        <a:latin typeface="Tw Cen MT" pitchFamily="34" charset="0"/>
                      </a:endParaRPr>
                    </a:p>
                  </a:txBody>
                  <a:tcPr>
                    <a:solidFill>
                      <a:schemeClr val="bg1">
                        <a:lumMod val="85000"/>
                      </a:schemeClr>
                    </a:solidFill>
                  </a:tcPr>
                </a:tc>
                <a:tc>
                  <a:txBody>
                    <a:bodyPr/>
                    <a:lstStyle/>
                    <a:p>
                      <a:pPr algn="ctr"/>
                      <a:r>
                        <a:rPr lang="en-US" sz="1000" b="1" dirty="0" smtClean="0">
                          <a:solidFill>
                            <a:schemeClr val="tx1"/>
                          </a:solidFill>
                          <a:latin typeface="Tw Cen MT" pitchFamily="34" charset="0"/>
                        </a:rPr>
                        <a:t>Classes</a:t>
                      </a:r>
                      <a:endParaRPr lang="en-MY" sz="1000" b="1" dirty="0">
                        <a:solidFill>
                          <a:schemeClr val="tx1"/>
                        </a:solidFill>
                        <a:latin typeface="Tw Cen MT" pitchFamily="34" charset="0"/>
                      </a:endParaRPr>
                    </a:p>
                  </a:txBody>
                  <a:tcPr>
                    <a:solidFill>
                      <a:schemeClr val="bg1">
                        <a:lumMod val="85000"/>
                      </a:schemeClr>
                    </a:solidFill>
                  </a:tcPr>
                </a:tc>
                <a:tc>
                  <a:txBody>
                    <a:bodyPr/>
                    <a:lstStyle/>
                    <a:p>
                      <a:pPr algn="ctr"/>
                      <a:r>
                        <a:rPr lang="en-US" sz="1000" b="1" dirty="0" smtClean="0">
                          <a:solidFill>
                            <a:schemeClr val="tx1"/>
                          </a:solidFill>
                          <a:latin typeface="Tw Cen MT" pitchFamily="34" charset="0"/>
                        </a:rPr>
                        <a:t>Attended</a:t>
                      </a:r>
                      <a:endParaRPr lang="en-MY" sz="1000" b="1" dirty="0">
                        <a:solidFill>
                          <a:schemeClr val="tx1"/>
                        </a:solidFill>
                        <a:latin typeface="Tw Cen MT" pitchFamily="34" charset="0"/>
                      </a:endParaRPr>
                    </a:p>
                  </a:txBody>
                  <a:tcPr>
                    <a:solidFill>
                      <a:schemeClr val="bg1">
                        <a:lumMod val="85000"/>
                      </a:schemeClr>
                    </a:solidFill>
                  </a:tcPr>
                </a:tc>
                <a:tc>
                  <a:txBody>
                    <a:bodyPr/>
                    <a:lstStyle/>
                    <a:p>
                      <a:pPr algn="ctr"/>
                      <a:r>
                        <a:rPr lang="en-US" sz="1000" b="1" dirty="0" smtClean="0">
                          <a:solidFill>
                            <a:schemeClr val="tx1"/>
                          </a:solidFill>
                          <a:latin typeface="Tw Cen MT" pitchFamily="34" charset="0"/>
                        </a:rPr>
                        <a:t>Classes</a:t>
                      </a:r>
                      <a:endParaRPr lang="en-MY" sz="1000" b="1" dirty="0">
                        <a:solidFill>
                          <a:schemeClr val="tx1"/>
                        </a:solidFill>
                        <a:latin typeface="Tw Cen MT" pitchFamily="34" charset="0"/>
                      </a:endParaRPr>
                    </a:p>
                  </a:txBody>
                  <a:tcPr>
                    <a:solidFill>
                      <a:schemeClr val="bg1">
                        <a:lumMod val="85000"/>
                      </a:schemeClr>
                    </a:solidFill>
                  </a:tcPr>
                </a:tc>
                <a:tc>
                  <a:txBody>
                    <a:bodyPr/>
                    <a:lstStyle/>
                    <a:p>
                      <a:pPr algn="ctr"/>
                      <a:r>
                        <a:rPr lang="en-US" sz="1000" b="1" dirty="0" smtClean="0">
                          <a:solidFill>
                            <a:schemeClr val="tx1"/>
                          </a:solidFill>
                          <a:latin typeface="Tw Cen MT" pitchFamily="34" charset="0"/>
                        </a:rPr>
                        <a:t>Attended</a:t>
                      </a:r>
                      <a:endParaRPr lang="en-MY" sz="1000" b="1" dirty="0">
                        <a:solidFill>
                          <a:schemeClr val="tx1"/>
                        </a:solidFill>
                        <a:latin typeface="Tw Cen MT" pitchFamily="34" charset="0"/>
                      </a:endParaRPr>
                    </a:p>
                  </a:txBody>
                  <a:tcPr>
                    <a:solidFill>
                      <a:schemeClr val="bg1">
                        <a:lumMod val="85000"/>
                      </a:schemeClr>
                    </a:solidFill>
                  </a:tcPr>
                </a:tc>
                <a:extLst>
                  <a:ext uri="{0D108BD9-81ED-4DB2-BD59-A6C34878D82A}">
                    <a16:rowId xmlns:a16="http://schemas.microsoft.com/office/drawing/2014/main" val="3414114812"/>
                  </a:ext>
                </a:extLst>
              </a:tr>
              <a:tr h="2381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MY" sz="1000" dirty="0" smtClean="0">
                          <a:solidFill>
                            <a:schemeClr val="tx1"/>
                          </a:solidFill>
                          <a:latin typeface="Tw Cen MT" pitchFamily="34" charset="0"/>
                        </a:rPr>
                        <a:t>BIM Concept &amp; Theory</a:t>
                      </a:r>
                    </a:p>
                  </a:txBody>
                  <a:tcPr/>
                </a:tc>
                <a:tc>
                  <a:txBody>
                    <a:bodyPr/>
                    <a:lstStyle/>
                    <a:p>
                      <a:pPr algn="ctr"/>
                      <a:r>
                        <a:rPr lang="en-MY" sz="1000" dirty="0" smtClean="0">
                          <a:solidFill>
                            <a:schemeClr val="tx1"/>
                          </a:solidFill>
                          <a:latin typeface="Tw Cen MT" pitchFamily="34" charset="0"/>
                        </a:rPr>
                        <a:t>13</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308</a:t>
                      </a:r>
                      <a:endParaRPr lang="en-MY" sz="1000" dirty="0">
                        <a:solidFill>
                          <a:schemeClr val="tx1"/>
                        </a:solidFill>
                        <a:latin typeface="Tw Cen MT"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9</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184</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8</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208</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extLst>
                  <a:ext uri="{0D108BD9-81ED-4DB2-BD59-A6C34878D82A}">
                    <a16:rowId xmlns:a16="http://schemas.microsoft.com/office/drawing/2014/main" val="10001"/>
                  </a:ext>
                </a:extLst>
              </a:tr>
              <a:tr h="238177">
                <a:tc>
                  <a:txBody>
                    <a:bodyPr/>
                    <a:lstStyle/>
                    <a:p>
                      <a:r>
                        <a:rPr lang="en-MY" sz="1000" dirty="0" smtClean="0">
                          <a:solidFill>
                            <a:schemeClr val="tx1"/>
                          </a:solidFill>
                          <a:latin typeface="Tw Cen MT" pitchFamily="34" charset="0"/>
                        </a:rPr>
                        <a:t>BIM Modeller</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59</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1130</a:t>
                      </a:r>
                      <a:endParaRPr lang="en-MY" sz="1000" dirty="0">
                        <a:solidFill>
                          <a:schemeClr val="tx1"/>
                        </a:solidFill>
                        <a:latin typeface="Tw Cen MT"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58</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1123</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MY" sz="1000" b="0" i="0" u="none" strike="noStrike" kern="1200" cap="none" spc="0" normalizeH="0" baseline="0" noProof="0" dirty="0" smtClean="0">
                          <a:ln>
                            <a:noFill/>
                          </a:ln>
                          <a:solidFill>
                            <a:schemeClr val="tx1"/>
                          </a:solidFill>
                          <a:effectLst/>
                          <a:uLnTx/>
                          <a:uFillTx/>
                          <a:latin typeface="Tw Cen MT" pitchFamily="34" charset="0"/>
                          <a:ea typeface="+mn-ea"/>
                          <a:cs typeface="+mn-cs"/>
                        </a:rPr>
                        <a:t>7</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82</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extLst>
                  <a:ext uri="{0D108BD9-81ED-4DB2-BD59-A6C34878D82A}">
                    <a16:rowId xmlns:a16="http://schemas.microsoft.com/office/drawing/2014/main" val="10002"/>
                  </a:ext>
                </a:extLst>
              </a:tr>
              <a:tr h="238177">
                <a:tc>
                  <a:txBody>
                    <a:bodyPr/>
                    <a:lstStyle/>
                    <a:p>
                      <a:r>
                        <a:rPr lang="en-MY" sz="1000" dirty="0" smtClean="0">
                          <a:solidFill>
                            <a:schemeClr val="tx1"/>
                          </a:solidFill>
                          <a:latin typeface="Tw Cen MT" pitchFamily="34" charset="0"/>
                        </a:rPr>
                        <a:t>BIM Coordinator </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5</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30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2</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6</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3</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24</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extLst>
                  <a:ext uri="{0D108BD9-81ED-4DB2-BD59-A6C34878D82A}">
                    <a16:rowId xmlns:a16="http://schemas.microsoft.com/office/drawing/2014/main" val="10003"/>
                  </a:ext>
                </a:extLst>
              </a:tr>
              <a:tr h="238177">
                <a:tc>
                  <a:txBody>
                    <a:bodyPr/>
                    <a:lstStyle/>
                    <a:p>
                      <a:r>
                        <a:rPr lang="en-MY" sz="1000" dirty="0" smtClean="0">
                          <a:solidFill>
                            <a:schemeClr val="tx1"/>
                          </a:solidFill>
                          <a:latin typeface="Tw Cen MT" pitchFamily="34" charset="0"/>
                        </a:rPr>
                        <a:t>BIM Manager</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2</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10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1</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8</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1</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2</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extLst>
                  <a:ext uri="{0D108BD9-81ED-4DB2-BD59-A6C34878D82A}">
                    <a16:rowId xmlns:a16="http://schemas.microsoft.com/office/drawing/2014/main" val="10004"/>
                  </a:ext>
                </a:extLst>
              </a:tr>
              <a:tr h="254393">
                <a:tc>
                  <a:txBody>
                    <a:bodyPr/>
                    <a:lstStyle/>
                    <a:p>
                      <a:pPr algn="r"/>
                      <a:r>
                        <a:rPr lang="en-MY" sz="1000" b="1" dirty="0" smtClean="0">
                          <a:solidFill>
                            <a:schemeClr val="tx1"/>
                          </a:solidFill>
                          <a:latin typeface="Tw Cen MT" pitchFamily="34" charset="0"/>
                        </a:rPr>
                        <a:t>Total</a:t>
                      </a:r>
                      <a:endParaRPr lang="en-MY" sz="1000" b="1" dirty="0">
                        <a:solidFill>
                          <a:schemeClr val="tx1"/>
                        </a:solidFill>
                        <a:latin typeface="Tw Cen MT" pitchFamily="34" charset="0"/>
                      </a:endParaRPr>
                    </a:p>
                  </a:txBody>
                  <a:tcPr/>
                </a:tc>
                <a:tc>
                  <a:txBody>
                    <a:bodyPr/>
                    <a:lstStyle/>
                    <a:p>
                      <a:pPr algn="ctr"/>
                      <a:r>
                        <a:rPr lang="en-MY" sz="1000" b="1" dirty="0" smtClean="0">
                          <a:solidFill>
                            <a:schemeClr val="tx1"/>
                          </a:solidFill>
                          <a:latin typeface="Tw Cen MT" pitchFamily="34" charset="0"/>
                        </a:rPr>
                        <a:t>79</a:t>
                      </a:r>
                      <a:endParaRPr lang="en-MY" sz="1000" b="1" dirty="0">
                        <a:solidFill>
                          <a:schemeClr val="tx1"/>
                        </a:solidFill>
                        <a:latin typeface="Tw Cen MT" pitchFamily="34" charset="0"/>
                      </a:endParaRPr>
                    </a:p>
                  </a:txBody>
                  <a:tcPr/>
                </a:tc>
                <a:tc>
                  <a:txBody>
                    <a:bodyPr/>
                    <a:lstStyle/>
                    <a:p>
                      <a:pPr algn="ctr"/>
                      <a:r>
                        <a:rPr lang="en-MY" sz="1000" b="1" dirty="0" smtClean="0">
                          <a:solidFill>
                            <a:schemeClr val="tx1"/>
                          </a:solidFill>
                          <a:latin typeface="Tw Cen MT" pitchFamily="34" charset="0"/>
                        </a:rPr>
                        <a:t>1478</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smtClean="0">
                          <a:ln>
                            <a:noFill/>
                          </a:ln>
                          <a:solidFill>
                            <a:schemeClr val="tx1"/>
                          </a:solidFill>
                          <a:effectLst/>
                          <a:uLnTx/>
                          <a:uFillTx/>
                          <a:latin typeface="Tw Cen MT" pitchFamily="34" charset="0"/>
                          <a:ea typeface="+mn-ea"/>
                          <a:cs typeface="+mn-cs"/>
                        </a:rPr>
                        <a:t>70</a:t>
                      </a:r>
                      <a:endParaRPr kumimoji="0" lang="en-MY" sz="1000" b="1"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solidFill>
                          <a:effectLst/>
                          <a:uLnTx/>
                          <a:uFillTx/>
                          <a:latin typeface="Tw Cen MT" pitchFamily="34" charset="0"/>
                          <a:ea typeface="+mn-ea"/>
                          <a:cs typeface="+mn-cs"/>
                        </a:rPr>
                        <a:t>1321</a:t>
                      </a:r>
                      <a:endParaRPr kumimoji="0" lang="en-MY" sz="1000" b="1"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solidFill>
                          <a:effectLst/>
                          <a:uLnTx/>
                          <a:uFillTx/>
                          <a:latin typeface="Tw Cen MT" pitchFamily="34" charset="0"/>
                          <a:ea typeface="+mn-ea"/>
                          <a:cs typeface="+mn-cs"/>
                        </a:rPr>
                        <a:t>19</a:t>
                      </a:r>
                      <a:endParaRPr kumimoji="0" lang="en-MY" sz="1000" b="1"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solidFill>
                          <a:effectLst/>
                          <a:uLnTx/>
                          <a:uFillTx/>
                          <a:latin typeface="Tw Cen MT" pitchFamily="34" charset="0"/>
                          <a:ea typeface="+mn-ea"/>
                          <a:cs typeface="+mn-cs"/>
                        </a:rPr>
                        <a:t>316</a:t>
                      </a:r>
                      <a:endParaRPr kumimoji="0" lang="en-MY" sz="1000" b="1"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627764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70722"/>
          <a:ext cx="4593266" cy="17709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BIM Submission using 4 pilot projects for 4 selected PBT by Q1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P4b - Establish reference centre to support the development and adoption of BIM and modern methods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06180"/>
            <a:ext cx="6864535" cy="2708434"/>
          </a:xfrm>
          <a:prstGeom prst="rect">
            <a:avLst/>
          </a:prstGeom>
          <a:noFill/>
        </p:spPr>
        <p:txBody>
          <a:bodyPr wrap="square" rtlCol="0">
            <a:spAutoFit/>
          </a:bodyPr>
          <a:lstStyle/>
          <a:p>
            <a:r>
              <a:rPr lang="en-US" sz="1000" dirty="0">
                <a:latin typeface="Tw Cen MT" panose="020B0602020104020603" pitchFamily="34" charset="0"/>
              </a:rPr>
              <a:t>This KPI is under the purview of IWG11.</a:t>
            </a:r>
          </a:p>
          <a:p>
            <a:endParaRPr lang="en-MY" sz="500" u="sng" dirty="0" smtClean="0">
              <a:latin typeface="Tw Cen MT" panose="020B0602020104020603" pitchFamily="34" charset="0"/>
            </a:endParaRPr>
          </a:p>
          <a:p>
            <a:r>
              <a:rPr lang="en-MY" sz="1000" b="1" dirty="0" smtClean="0">
                <a:latin typeface="Tw Cen MT" panose="020B0602020104020603" pitchFamily="34" charset="0"/>
              </a:rPr>
              <a:t>Agreement to Adopt BIM </a:t>
            </a:r>
            <a:r>
              <a:rPr lang="en-MY" sz="1000" b="1" dirty="0">
                <a:latin typeface="Tw Cen MT" panose="020B0602020104020603" pitchFamily="34" charset="0"/>
              </a:rPr>
              <a:t>eSubmission by </a:t>
            </a:r>
            <a:r>
              <a:rPr lang="en-MY" sz="1000" b="1" dirty="0" smtClean="0">
                <a:latin typeface="Tw Cen MT" panose="020B0602020104020603" pitchFamily="34" charset="0"/>
              </a:rPr>
              <a:t>PBT </a:t>
            </a:r>
            <a:endParaRPr lang="en-MY" sz="1000" b="1" dirty="0">
              <a:latin typeface="Tw Cen MT" panose="020B0602020104020603" pitchFamily="34" charset="0"/>
            </a:endParaRPr>
          </a:p>
          <a:p>
            <a:pPr algn="just"/>
            <a:r>
              <a:rPr lang="en-MY" sz="1000" dirty="0" smtClean="0">
                <a:latin typeface="Tw Cen MT" panose="020B0602020104020603" pitchFamily="34" charset="0"/>
              </a:rPr>
              <a:t>Four (4) PBTs agreed to adopt BIM e-Submission by 2017. They are Putrajaya Corporation (PJC), </a:t>
            </a: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Bandaraya</a:t>
            </a:r>
            <a:r>
              <a:rPr lang="en-MY" sz="1000" dirty="0" smtClean="0">
                <a:latin typeface="Tw Cen MT" panose="020B0602020104020603" pitchFamily="34" charset="0"/>
              </a:rPr>
              <a:t> </a:t>
            </a:r>
            <a:r>
              <a:rPr lang="en-MY" sz="1000" dirty="0" err="1" smtClean="0">
                <a:latin typeface="Tw Cen MT" panose="020B0602020104020603" pitchFamily="34" charset="0"/>
              </a:rPr>
              <a:t>Petaling</a:t>
            </a:r>
            <a:r>
              <a:rPr lang="en-MY" sz="1000" dirty="0" smtClean="0">
                <a:latin typeface="Tw Cen MT" panose="020B0602020104020603" pitchFamily="34" charset="0"/>
              </a:rPr>
              <a:t> Jaya (MBPJ), </a:t>
            </a: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Perbandaran</a:t>
            </a:r>
            <a:r>
              <a:rPr lang="en-MY" sz="1000" dirty="0" smtClean="0">
                <a:latin typeface="Tw Cen MT" panose="020B0602020104020603" pitchFamily="34" charset="0"/>
              </a:rPr>
              <a:t> </a:t>
            </a:r>
            <a:r>
              <a:rPr lang="en-MY" sz="1000" dirty="0" err="1" smtClean="0">
                <a:latin typeface="Tw Cen MT" panose="020B0602020104020603" pitchFamily="34" charset="0"/>
              </a:rPr>
              <a:t>Kangar</a:t>
            </a:r>
            <a:r>
              <a:rPr lang="en-MY" sz="1000" dirty="0" smtClean="0">
                <a:latin typeface="Tw Cen MT" panose="020B0602020104020603" pitchFamily="34" charset="0"/>
              </a:rPr>
              <a:t> (MPK) and </a:t>
            </a: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Bandaraya</a:t>
            </a:r>
            <a:r>
              <a:rPr lang="en-MY" sz="1000" dirty="0" smtClean="0">
                <a:latin typeface="Tw Cen MT" panose="020B0602020104020603" pitchFamily="34" charset="0"/>
              </a:rPr>
              <a:t> Melaka </a:t>
            </a:r>
            <a:r>
              <a:rPr lang="en-MY" sz="1000" dirty="0" err="1" smtClean="0">
                <a:latin typeface="Tw Cen MT" panose="020B0602020104020603" pitchFamily="34" charset="0"/>
              </a:rPr>
              <a:t>Bersejarah</a:t>
            </a:r>
            <a:r>
              <a:rPr lang="en-MY" sz="1000" dirty="0" smtClean="0">
                <a:latin typeface="Tw Cen MT" panose="020B0602020104020603" pitchFamily="34" charset="0"/>
              </a:rPr>
              <a:t> (MBMB).</a:t>
            </a:r>
          </a:p>
          <a:p>
            <a:pPr algn="just"/>
            <a:endParaRPr lang="en-MY" sz="500" dirty="0" smtClean="0">
              <a:latin typeface="Tw Cen MT" panose="020B0602020104020603" pitchFamily="34" charset="0"/>
            </a:endParaRPr>
          </a:p>
          <a:p>
            <a:pPr algn="just"/>
            <a:r>
              <a:rPr lang="en-MY" sz="1000" b="1" dirty="0" smtClean="0">
                <a:latin typeface="Tw Cen MT" panose="020B0602020104020603" pitchFamily="34" charset="0"/>
              </a:rPr>
              <a:t>User Requirement Studies (URS)</a:t>
            </a:r>
          </a:p>
          <a:p>
            <a:pPr algn="just"/>
            <a:r>
              <a:rPr lang="en-MY" sz="1000" dirty="0" smtClean="0">
                <a:latin typeface="Tw Cen MT" panose="020B0602020104020603" pitchFamily="34" charset="0"/>
              </a:rPr>
              <a:t>By Q2 2018, </a:t>
            </a:r>
            <a:r>
              <a:rPr lang="en-US" sz="1000" dirty="0" smtClean="0">
                <a:latin typeface="Tw Cen MT" pitchFamily="34" charset="0"/>
              </a:rPr>
              <a:t>URS for </a:t>
            </a:r>
            <a:r>
              <a:rPr lang="en-US" sz="1000" dirty="0">
                <a:latin typeface="Tw Cen MT" pitchFamily="34" charset="0"/>
              </a:rPr>
              <a:t>BIM based building design </a:t>
            </a:r>
            <a:r>
              <a:rPr lang="en-US" sz="1000" dirty="0" smtClean="0">
                <a:latin typeface="Tw Cen MT" pitchFamily="34" charset="0"/>
              </a:rPr>
              <a:t>review and </a:t>
            </a:r>
            <a:r>
              <a:rPr lang="en-US" sz="1000" dirty="0">
                <a:latin typeface="Tw Cen MT" pitchFamily="34" charset="0"/>
              </a:rPr>
              <a:t>checking </a:t>
            </a:r>
            <a:r>
              <a:rPr lang="en-US" sz="1000" dirty="0" smtClean="0">
                <a:latin typeface="Tw Cen MT" pitchFamily="34" charset="0"/>
              </a:rPr>
              <a:t>system have been completed </a:t>
            </a:r>
            <a:r>
              <a:rPr lang="en-MY" sz="1000" dirty="0">
                <a:latin typeface="Tw Cen MT" panose="020B0602020104020603" pitchFamily="34" charset="0"/>
              </a:rPr>
              <a:t>for 4 PBTs </a:t>
            </a:r>
            <a:r>
              <a:rPr lang="en-MY" sz="1000" dirty="0" smtClean="0">
                <a:latin typeface="Tw Cen MT" panose="020B0602020104020603" pitchFamily="34" charset="0"/>
              </a:rPr>
              <a:t>which </a:t>
            </a:r>
            <a:r>
              <a:rPr lang="en-US" sz="1000" dirty="0" smtClean="0">
                <a:latin typeface="Tw Cen MT" pitchFamily="34" charset="0"/>
              </a:rPr>
              <a:t>are</a:t>
            </a:r>
            <a:r>
              <a:rPr lang="en-MY" sz="1000" dirty="0" smtClean="0">
                <a:latin typeface="Tw Cen MT" panose="020B0602020104020603" pitchFamily="34" charset="0"/>
              </a:rPr>
              <a:t> PJC, MBPJ MPK and MBMB. </a:t>
            </a:r>
          </a:p>
          <a:p>
            <a:pPr algn="just"/>
            <a:endParaRPr lang="en-MY" sz="500" dirty="0">
              <a:latin typeface="Tw Cen MT" panose="020B0602020104020603" pitchFamily="34" charset="0"/>
            </a:endParaRPr>
          </a:p>
          <a:p>
            <a:pPr algn="just"/>
            <a:r>
              <a:rPr lang="en-MY" sz="1000" b="1" dirty="0" smtClean="0">
                <a:latin typeface="Tw Cen MT" panose="020B0602020104020603" pitchFamily="34" charset="0"/>
              </a:rPr>
              <a:t>System Development</a:t>
            </a:r>
          </a:p>
          <a:p>
            <a:pPr algn="just"/>
            <a:r>
              <a:rPr lang="en-MY" sz="1000" dirty="0" smtClean="0">
                <a:latin typeface="Tw Cen MT" panose="020B0602020104020603" pitchFamily="34" charset="0"/>
              </a:rPr>
              <a:t>By Q2 2018, system development for all 4 PBTs have been completed and User Acceptance Test (UAT) is on-going. </a:t>
            </a:r>
          </a:p>
          <a:p>
            <a:pPr algn="just"/>
            <a:endParaRPr lang="en-MY" sz="500" dirty="0">
              <a:latin typeface="Tw Cen MT" panose="020B0602020104020603" pitchFamily="34" charset="0"/>
            </a:endParaRPr>
          </a:p>
          <a:p>
            <a:pPr algn="just"/>
            <a:r>
              <a:rPr lang="en-MY" sz="1000" b="1" dirty="0" smtClean="0">
                <a:latin typeface="Tw Cen MT" panose="020B0602020104020603" pitchFamily="34" charset="0"/>
              </a:rPr>
              <a:t>System Operator Training</a:t>
            </a:r>
          </a:p>
          <a:p>
            <a:pPr algn="just"/>
            <a:r>
              <a:rPr lang="en-MY" sz="1000" dirty="0" smtClean="0">
                <a:latin typeface="Tw Cen MT" panose="020B0602020104020603" pitchFamily="34" charset="0"/>
              </a:rPr>
              <a:t>Seven (7) personnel from PJC were trained as system operator. </a:t>
            </a:r>
          </a:p>
          <a:p>
            <a:pPr algn="just"/>
            <a:endParaRPr lang="en-MY" sz="500" dirty="0">
              <a:latin typeface="Tw Cen MT" panose="020B0602020104020603" pitchFamily="34" charset="0"/>
            </a:endParaRPr>
          </a:p>
          <a:p>
            <a:pPr algn="just"/>
            <a:r>
              <a:rPr lang="en-MY" sz="1000" b="1" dirty="0" smtClean="0">
                <a:latin typeface="Tw Cen MT" panose="020B0602020104020603" pitchFamily="34" charset="0"/>
              </a:rPr>
              <a:t>Pilot Project Roll-out</a:t>
            </a:r>
          </a:p>
          <a:p>
            <a:pPr algn="just"/>
            <a:r>
              <a:rPr lang="en-MY" sz="1000" dirty="0" smtClean="0">
                <a:latin typeface="Tw Cen MT" panose="020B0602020104020603" pitchFamily="34" charset="0"/>
              </a:rPr>
              <a:t>Four (4) residential projects (one </a:t>
            </a:r>
            <a:r>
              <a:rPr lang="en-MY" sz="1000" dirty="0">
                <a:latin typeface="Tw Cen MT" panose="020B0602020104020603" pitchFamily="34" charset="0"/>
              </a:rPr>
              <a:t>from each PBT) </a:t>
            </a:r>
            <a:r>
              <a:rPr lang="en-MY" sz="1000" dirty="0" smtClean="0">
                <a:latin typeface="Tw Cen MT" panose="020B0602020104020603" pitchFamily="34" charset="0"/>
              </a:rPr>
              <a:t>will be identified and used for pilot implementation of BIM eSubmission by 2020. </a:t>
            </a:r>
          </a:p>
          <a:p>
            <a:pPr algn="just"/>
            <a:endParaRPr lang="en-US" sz="500" b="1" u="sng" dirty="0" smtClean="0">
              <a:latin typeface="Tw Cen MT" panose="020B0602020104020603" pitchFamily="34" charset="0"/>
            </a:endParaRPr>
          </a:p>
          <a:p>
            <a:pPr algn="just"/>
            <a:r>
              <a:rPr lang="en-US" sz="1000" dirty="0" smtClean="0">
                <a:latin typeface="Tw Cen MT" pitchFamily="34" charset="0"/>
              </a:rPr>
              <a:t>National BIM </a:t>
            </a:r>
            <a:r>
              <a:rPr lang="en-US" sz="1000" dirty="0" err="1" smtClean="0">
                <a:latin typeface="Tw Cen MT" pitchFamily="34" charset="0"/>
              </a:rPr>
              <a:t>eSubmission</a:t>
            </a:r>
            <a:r>
              <a:rPr lang="en-US" sz="1000" dirty="0" smtClean="0">
                <a:latin typeface="Tw Cen MT" pitchFamily="34" charset="0"/>
              </a:rPr>
              <a:t> (</a:t>
            </a:r>
            <a:r>
              <a:rPr lang="en-US" sz="1000" dirty="0" err="1" smtClean="0">
                <a:latin typeface="Tw Cen MT" pitchFamily="34" charset="0"/>
              </a:rPr>
              <a:t>NBeS</a:t>
            </a:r>
            <a:r>
              <a:rPr lang="en-US" sz="1000" dirty="0" smtClean="0">
                <a:latin typeface="Tw Cen MT" pitchFamily="34" charset="0"/>
              </a:rPr>
              <a:t>) phase II for BOMBA is in progress and will be completed by end of 2019. </a:t>
            </a:r>
            <a:endParaRPr lang="en-MY"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P4-072</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9"/>
          <a:ext cx="6858000" cy="2203282"/>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39702">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544158">
                  <a:extLst>
                    <a:ext uri="{9D8B030D-6E8A-4147-A177-3AD203B41FA5}">
                      <a16:colId xmlns:a16="http://schemas.microsoft.com/office/drawing/2014/main" val="3666211108"/>
                    </a:ext>
                  </a:extLst>
                </a:gridCol>
                <a:gridCol w="1209677">
                  <a:extLst>
                    <a:ext uri="{9D8B030D-6E8A-4147-A177-3AD203B41FA5}">
                      <a16:colId xmlns:a16="http://schemas.microsoft.com/office/drawing/2014/main" val="2017577163"/>
                    </a:ext>
                  </a:extLst>
                </a:gridCol>
              </a:tblGrid>
              <a:tr h="405211">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98071">
                <a:tc>
                  <a:txBody>
                    <a:bodyPr/>
                    <a:lstStyle/>
                    <a:p>
                      <a:pPr>
                        <a:lnSpc>
                          <a:spcPct val="100000"/>
                        </a:lnSpc>
                        <a:defRPr/>
                      </a:pPr>
                      <a:r>
                        <a:rPr lang="en-US" sz="900" dirty="0" smtClean="0">
                          <a:solidFill>
                            <a:srgbClr val="000000"/>
                          </a:solidFill>
                          <a:latin typeface="Tw Cen MT" pitchFamily="34" charset="0"/>
                        </a:rPr>
                        <a:t>4 selected PBT  agreement to adopt BIM e-submission (MBPJ, PJC, Melaka &amp;</a:t>
                      </a:r>
                      <a:r>
                        <a:rPr lang="en-US" sz="900" baseline="0" dirty="0" smtClean="0">
                          <a:solidFill>
                            <a:srgbClr val="000000"/>
                          </a:solidFill>
                          <a:latin typeface="Tw Cen MT" pitchFamily="34" charset="0"/>
                        </a:rPr>
                        <a:t> </a:t>
                      </a:r>
                      <a:r>
                        <a:rPr lang="en-US" sz="900" dirty="0" smtClean="0">
                          <a:solidFill>
                            <a:srgbClr val="000000"/>
                          </a:solidFill>
                          <a:latin typeface="Tw Cen MT" pitchFamily="34" charset="0"/>
                        </a:rPr>
                        <a:t>Perlis ) secured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User requirement study for BIM based building design review &amp; checking system completed for 2 PBTs</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BIM operators from selected 2 PBTs  trained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BIM based building design review &amp; checking system developed for selected 2 PBTs</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User requirement study for BIM based building design review &amp; checking system completed for 2 more PBTs</a:t>
                      </a:r>
                      <a:endParaRPr lang="ms-MY" sz="900" dirty="0" smtClean="0">
                        <a:solidFill>
                          <a:srgbClr val="000000"/>
                        </a:solidFill>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Pilot project BIM Based Submission System on selected 2 PBTs launched</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BIM operator s for selected 2 PBTs  trained </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BIM based building design review &amp; checking system developed for 2 more PBTs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BIM Based Submission System operated by  the selected  2 PBTs</a:t>
                      </a:r>
                      <a:endParaRPr lang="ms-MY" sz="900" dirty="0" smtClean="0">
                        <a:solidFill>
                          <a:srgbClr val="231F20"/>
                        </a:solidFill>
                        <a:latin typeface="Tw Cen MT" pitchFamily="34" charset="0"/>
                      </a:endParaRP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140308284"/>
              </p:ext>
            </p:extLst>
          </p:nvPr>
        </p:nvGraphicFramePr>
        <p:xfrm>
          <a:off x="209549" y="7338385"/>
          <a:ext cx="6419850" cy="1615115"/>
        </p:xfrm>
        <a:graphic>
          <a:graphicData uri="http://schemas.openxmlformats.org/drawingml/2006/table">
            <a:tbl>
              <a:tblPr firstRow="1" bandRow="1">
                <a:tableStyleId>{5940675A-B579-460E-94D1-54222C63F5DA}</a:tableStyleId>
              </a:tblPr>
              <a:tblGrid>
                <a:gridCol w="2385960">
                  <a:extLst>
                    <a:ext uri="{9D8B030D-6E8A-4147-A177-3AD203B41FA5}">
                      <a16:colId xmlns:a16="http://schemas.microsoft.com/office/drawing/2014/main" val="20000"/>
                    </a:ext>
                  </a:extLst>
                </a:gridCol>
                <a:gridCol w="818910">
                  <a:extLst>
                    <a:ext uri="{9D8B030D-6E8A-4147-A177-3AD203B41FA5}">
                      <a16:colId xmlns:a16="http://schemas.microsoft.com/office/drawing/2014/main" val="20001"/>
                    </a:ext>
                  </a:extLst>
                </a:gridCol>
                <a:gridCol w="818910">
                  <a:extLst>
                    <a:ext uri="{9D8B030D-6E8A-4147-A177-3AD203B41FA5}">
                      <a16:colId xmlns:a16="http://schemas.microsoft.com/office/drawing/2014/main" val="20002"/>
                    </a:ext>
                  </a:extLst>
                </a:gridCol>
                <a:gridCol w="818910">
                  <a:extLst>
                    <a:ext uri="{9D8B030D-6E8A-4147-A177-3AD203B41FA5}">
                      <a16:colId xmlns:a16="http://schemas.microsoft.com/office/drawing/2014/main" val="20003"/>
                    </a:ext>
                  </a:extLst>
                </a:gridCol>
                <a:gridCol w="818910">
                  <a:extLst>
                    <a:ext uri="{9D8B030D-6E8A-4147-A177-3AD203B41FA5}">
                      <a16:colId xmlns:a16="http://schemas.microsoft.com/office/drawing/2014/main" val="20004"/>
                    </a:ext>
                  </a:extLst>
                </a:gridCol>
                <a:gridCol w="758250">
                  <a:extLst>
                    <a:ext uri="{9D8B030D-6E8A-4147-A177-3AD203B41FA5}">
                      <a16:colId xmlns:a16="http://schemas.microsoft.com/office/drawing/2014/main" val="20005"/>
                    </a:ext>
                  </a:extLst>
                </a:gridCol>
              </a:tblGrid>
              <a:tr h="226714">
                <a:tc>
                  <a:txBody>
                    <a:bodyPr/>
                    <a:lstStyle/>
                    <a:p>
                      <a:pPr algn="ctr"/>
                      <a:r>
                        <a:rPr lang="en-MY" sz="900" b="1" dirty="0" smtClean="0">
                          <a:latin typeface="Tw Cen MT" pitchFamily="34" charset="0"/>
                        </a:rPr>
                        <a:t>Milestones</a:t>
                      </a:r>
                      <a:endParaRPr lang="en-MY" sz="900" b="1" dirty="0">
                        <a:latin typeface="Tw Cen MT" pitchFamily="34" charset="0"/>
                      </a:endParaRPr>
                    </a:p>
                  </a:txBody>
                  <a:tcPr>
                    <a:solidFill>
                      <a:schemeClr val="bg1">
                        <a:lumMod val="85000"/>
                      </a:schemeClr>
                    </a:solidFill>
                  </a:tcPr>
                </a:tc>
                <a:tc>
                  <a:txBody>
                    <a:bodyPr/>
                    <a:lstStyle/>
                    <a:p>
                      <a:pPr algn="ctr"/>
                      <a:r>
                        <a:rPr lang="en-MY" sz="900" b="1" dirty="0" smtClean="0">
                          <a:latin typeface="Tw Cen MT" pitchFamily="34" charset="0"/>
                        </a:rPr>
                        <a:t>PJC</a:t>
                      </a:r>
                      <a:endParaRPr lang="en-MY" sz="900" b="1" dirty="0">
                        <a:latin typeface="Tw Cen MT" pitchFamily="34" charset="0"/>
                      </a:endParaRPr>
                    </a:p>
                  </a:txBody>
                  <a:tcPr>
                    <a:solidFill>
                      <a:schemeClr val="bg1">
                        <a:lumMod val="85000"/>
                      </a:schemeClr>
                    </a:solidFill>
                  </a:tcPr>
                </a:tc>
                <a:tc>
                  <a:txBody>
                    <a:bodyPr/>
                    <a:lstStyle/>
                    <a:p>
                      <a:pPr algn="ctr"/>
                      <a:r>
                        <a:rPr lang="en-MY" sz="900" b="1" dirty="0" smtClean="0">
                          <a:latin typeface="Tw Cen MT" pitchFamily="34" charset="0"/>
                        </a:rPr>
                        <a:t>MBPJ</a:t>
                      </a:r>
                      <a:endParaRPr lang="en-MY" sz="900" b="1" dirty="0">
                        <a:latin typeface="Tw Cen MT" pitchFamily="34" charset="0"/>
                      </a:endParaRPr>
                    </a:p>
                  </a:txBody>
                  <a:tcPr>
                    <a:solidFill>
                      <a:schemeClr val="bg1">
                        <a:lumMod val="85000"/>
                      </a:schemeClr>
                    </a:solidFill>
                  </a:tcPr>
                </a:tc>
                <a:tc>
                  <a:txBody>
                    <a:bodyPr/>
                    <a:lstStyle/>
                    <a:p>
                      <a:pPr algn="ctr"/>
                      <a:r>
                        <a:rPr lang="en-MY" sz="900" b="1" dirty="0" smtClean="0">
                          <a:latin typeface="Tw Cen MT" pitchFamily="34" charset="0"/>
                        </a:rPr>
                        <a:t>MPK</a:t>
                      </a:r>
                      <a:endParaRPr lang="en-MY" sz="900" b="1" dirty="0">
                        <a:latin typeface="Tw Cen MT" pitchFamily="34" charset="0"/>
                      </a:endParaRPr>
                    </a:p>
                  </a:txBody>
                  <a:tcPr>
                    <a:solidFill>
                      <a:schemeClr val="bg1">
                        <a:lumMod val="85000"/>
                      </a:schemeClr>
                    </a:solidFill>
                  </a:tcPr>
                </a:tc>
                <a:tc>
                  <a:txBody>
                    <a:bodyPr/>
                    <a:lstStyle/>
                    <a:p>
                      <a:pPr algn="ctr"/>
                      <a:r>
                        <a:rPr lang="en-MY" sz="900" b="1" dirty="0" smtClean="0">
                          <a:latin typeface="Tw Cen MT" pitchFamily="34" charset="0"/>
                        </a:rPr>
                        <a:t>MBMB</a:t>
                      </a:r>
                      <a:endParaRPr lang="en-MY" sz="900" b="1" dirty="0">
                        <a:latin typeface="Tw Cen MT" pitchFamily="34" charset="0"/>
                      </a:endParaRPr>
                    </a:p>
                  </a:txBody>
                  <a:tcPr>
                    <a:solidFill>
                      <a:schemeClr val="bg1">
                        <a:lumMod val="85000"/>
                      </a:schemeClr>
                    </a:solidFill>
                  </a:tcPr>
                </a:tc>
                <a:tc>
                  <a:txBody>
                    <a:bodyPr/>
                    <a:lstStyle/>
                    <a:p>
                      <a:pPr algn="ctr"/>
                      <a:r>
                        <a:rPr lang="en-MY" sz="900" b="1" dirty="0" smtClean="0">
                          <a:latin typeface="Tw Cen MT" pitchFamily="34" charset="0"/>
                        </a:rPr>
                        <a:t>BOMBA</a:t>
                      </a:r>
                      <a:endParaRPr lang="en-MY" sz="900" b="1" dirty="0">
                        <a:latin typeface="Tw Cen MT" pitchFamily="34" charset="0"/>
                      </a:endParaRPr>
                    </a:p>
                  </a:txBody>
                  <a:tcPr>
                    <a:solidFill>
                      <a:schemeClr val="bg1">
                        <a:lumMod val="85000"/>
                      </a:schemeClr>
                    </a:solidFill>
                  </a:tcPr>
                </a:tc>
                <a:extLst>
                  <a:ext uri="{0D108BD9-81ED-4DB2-BD59-A6C34878D82A}">
                    <a16:rowId xmlns:a16="http://schemas.microsoft.com/office/drawing/2014/main" val="10000"/>
                  </a:ext>
                </a:extLst>
              </a:tr>
              <a:tr h="283393">
                <a:tc>
                  <a:txBody>
                    <a:bodyPr/>
                    <a:lstStyle/>
                    <a:p>
                      <a:r>
                        <a:rPr lang="en-MY" sz="900" dirty="0" smtClean="0">
                          <a:latin typeface="Tw Cen MT" pitchFamily="34" charset="0"/>
                        </a:rPr>
                        <a:t>Agreement to</a:t>
                      </a:r>
                      <a:r>
                        <a:rPr lang="en-MY" sz="900" baseline="0" dirty="0" smtClean="0">
                          <a:latin typeface="Tw Cen MT" pitchFamily="34" charset="0"/>
                        </a:rPr>
                        <a:t> adopt BIM eSubmission</a:t>
                      </a:r>
                      <a:endParaRPr lang="en-MY" sz="900" dirty="0">
                        <a:latin typeface="Tw Cen MT" pitchFamily="34"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algn="ctr"/>
                      <a:r>
                        <a:rPr lang="en-MY" sz="1200" b="1" dirty="0" smtClean="0">
                          <a:latin typeface="Tw Cen MT" pitchFamily="34" charset="0"/>
                        </a:rPr>
                        <a:t>√</a:t>
                      </a:r>
                      <a:endParaRPr lang="en-MY" sz="1200" b="1" dirty="0">
                        <a:latin typeface="Tw Cen MT" pitchFamily="34"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extLst>
                  <a:ext uri="{0D108BD9-81ED-4DB2-BD59-A6C34878D82A}">
                    <a16:rowId xmlns:a16="http://schemas.microsoft.com/office/drawing/2014/main" val="10001"/>
                  </a:ext>
                </a:extLst>
              </a:tr>
              <a:tr h="283393">
                <a:tc>
                  <a:txBody>
                    <a:bodyPr/>
                    <a:lstStyle/>
                    <a:p>
                      <a:r>
                        <a:rPr lang="en-MY" sz="900" dirty="0" smtClean="0">
                          <a:latin typeface="Tw Cen MT" pitchFamily="34" charset="0"/>
                        </a:rPr>
                        <a:t>User Requirement Specification</a:t>
                      </a:r>
                      <a:endParaRPr lang="en-MY" sz="900" dirty="0">
                        <a:latin typeface="Tw Cen MT" pitchFamily="34"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algn="ctr"/>
                      <a:endParaRPr lang="en-MY" sz="1200" b="1" dirty="0">
                        <a:latin typeface="Tw Cen MT" pitchFamily="34" charset="0"/>
                      </a:endParaRPr>
                    </a:p>
                  </a:txBody>
                  <a:tcPr anchor="ctr"/>
                </a:tc>
                <a:extLst>
                  <a:ext uri="{0D108BD9-81ED-4DB2-BD59-A6C34878D82A}">
                    <a16:rowId xmlns:a16="http://schemas.microsoft.com/office/drawing/2014/main" val="10002"/>
                  </a:ext>
                </a:extLst>
              </a:tr>
              <a:tr h="283393">
                <a:tc>
                  <a:txBody>
                    <a:bodyPr/>
                    <a:lstStyle/>
                    <a:p>
                      <a:r>
                        <a:rPr lang="en-MY" sz="900" dirty="0" smtClean="0">
                          <a:latin typeface="Tw Cen MT" pitchFamily="34" charset="0"/>
                        </a:rPr>
                        <a:t>System Development</a:t>
                      </a:r>
                      <a:endParaRPr lang="en-MY" sz="900" dirty="0">
                        <a:latin typeface="Tw Cen MT" pitchFamily="34"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algn="ctr"/>
                      <a:r>
                        <a:rPr lang="en-MY" sz="1200" b="1" dirty="0" smtClean="0">
                          <a:latin typeface="Tw Cen MT" pitchFamily="34" charset="0"/>
                        </a:rPr>
                        <a:t>√</a:t>
                      </a:r>
                      <a:endParaRPr lang="en-MY" sz="1200" b="1" dirty="0">
                        <a:latin typeface="Tw Cen MT" pitchFamily="34"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algn="ctr"/>
                      <a:endParaRPr lang="en-MY" sz="1200" b="1" dirty="0">
                        <a:latin typeface="Tw Cen MT" pitchFamily="34" charset="0"/>
                      </a:endParaRPr>
                    </a:p>
                  </a:txBody>
                  <a:tcPr anchor="ctr"/>
                </a:tc>
                <a:extLst>
                  <a:ext uri="{0D108BD9-81ED-4DB2-BD59-A6C34878D82A}">
                    <a16:rowId xmlns:a16="http://schemas.microsoft.com/office/drawing/2014/main" val="10003"/>
                  </a:ext>
                </a:extLst>
              </a:tr>
              <a:tr h="250586">
                <a:tc>
                  <a:txBody>
                    <a:bodyPr/>
                    <a:lstStyle/>
                    <a:p>
                      <a:r>
                        <a:rPr lang="en-MY" sz="900" dirty="0" smtClean="0">
                          <a:latin typeface="Tw Cen MT" pitchFamily="34" charset="0"/>
                        </a:rPr>
                        <a:t>System Operator Training</a:t>
                      </a:r>
                      <a:endParaRPr lang="en-MY" sz="900" dirty="0">
                        <a:latin typeface="Tw Cen MT" pitchFamily="34"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algn="ctr"/>
                      <a:endParaRPr lang="en-MY" sz="1200" b="1">
                        <a:latin typeface="Tw Cen MT" pitchFamily="34" charset="0"/>
                      </a:endParaRPr>
                    </a:p>
                  </a:txBody>
                  <a:tcPr anchor="ctr"/>
                </a:tc>
                <a:tc>
                  <a:txBody>
                    <a:bodyPr/>
                    <a:lstStyle/>
                    <a:p>
                      <a:pPr algn="ctr"/>
                      <a:endParaRPr lang="en-MY" sz="1200" b="1" dirty="0">
                        <a:latin typeface="Tw Cen MT" pitchFamily="34" charset="0"/>
                      </a:endParaRPr>
                    </a:p>
                  </a:txBody>
                  <a:tcPr anchor="ctr"/>
                </a:tc>
                <a:tc>
                  <a:txBody>
                    <a:bodyPr/>
                    <a:lstStyle/>
                    <a:p>
                      <a:pPr algn="ctr"/>
                      <a:endParaRPr lang="en-MY" sz="1200" b="1" dirty="0">
                        <a:latin typeface="Tw Cen MT" pitchFamily="34" charset="0"/>
                      </a:endParaRPr>
                    </a:p>
                  </a:txBody>
                  <a:tcPr anchor="ctr"/>
                </a:tc>
                <a:tc>
                  <a:txBody>
                    <a:bodyPr/>
                    <a:lstStyle/>
                    <a:p>
                      <a:pPr algn="ctr"/>
                      <a:endParaRPr lang="en-MY" sz="1200" b="1" dirty="0">
                        <a:latin typeface="Tw Cen MT" pitchFamily="34" charset="0"/>
                      </a:endParaRPr>
                    </a:p>
                  </a:txBody>
                  <a:tcPr anchor="ctr"/>
                </a:tc>
                <a:extLst>
                  <a:ext uri="{0D108BD9-81ED-4DB2-BD59-A6C34878D82A}">
                    <a16:rowId xmlns:a16="http://schemas.microsoft.com/office/drawing/2014/main" val="10004"/>
                  </a:ext>
                </a:extLst>
              </a:tr>
              <a:tr h="262016">
                <a:tc>
                  <a:txBody>
                    <a:bodyPr/>
                    <a:lstStyle/>
                    <a:p>
                      <a:r>
                        <a:rPr lang="en-MY" sz="900" dirty="0" smtClean="0">
                          <a:latin typeface="Tw Cen MT" pitchFamily="34" charset="0"/>
                        </a:rPr>
                        <a:t>Pilot Project Roll-out</a:t>
                      </a:r>
                      <a:endParaRPr lang="en-MY" sz="900" dirty="0">
                        <a:latin typeface="Tw Cen MT" pitchFamily="34" charset="0"/>
                      </a:endParaRPr>
                    </a:p>
                  </a:txBody>
                  <a:tcPr anchor="ctr"/>
                </a:tc>
                <a:tc>
                  <a:txBody>
                    <a:bodyPr/>
                    <a:lstStyle/>
                    <a:p>
                      <a:pPr algn="ctr"/>
                      <a:endParaRPr lang="en-MY" sz="900" dirty="0">
                        <a:latin typeface="Tw Cen MT" pitchFamily="34" charset="0"/>
                      </a:endParaRPr>
                    </a:p>
                  </a:txBody>
                  <a:tcPr anchor="ctr"/>
                </a:tc>
                <a:tc>
                  <a:txBody>
                    <a:bodyPr/>
                    <a:lstStyle/>
                    <a:p>
                      <a:pPr algn="ctr"/>
                      <a:endParaRPr lang="en-MY" sz="900" dirty="0">
                        <a:latin typeface="Tw Cen MT" pitchFamily="34" charset="0"/>
                      </a:endParaRPr>
                    </a:p>
                  </a:txBody>
                  <a:tcPr anchor="ctr"/>
                </a:tc>
                <a:tc>
                  <a:txBody>
                    <a:bodyPr/>
                    <a:lstStyle/>
                    <a:p>
                      <a:pPr algn="ctr"/>
                      <a:endParaRPr lang="en-MY" sz="900" dirty="0">
                        <a:latin typeface="Tw Cen MT" pitchFamily="34" charset="0"/>
                      </a:endParaRPr>
                    </a:p>
                  </a:txBody>
                  <a:tcPr anchor="ctr"/>
                </a:tc>
                <a:tc>
                  <a:txBody>
                    <a:bodyPr/>
                    <a:lstStyle/>
                    <a:p>
                      <a:pPr algn="ctr"/>
                      <a:endParaRPr lang="en-MY" sz="900" dirty="0">
                        <a:latin typeface="Tw Cen MT" pitchFamily="34" charset="0"/>
                      </a:endParaRPr>
                    </a:p>
                  </a:txBody>
                  <a:tcPr anchor="ctr"/>
                </a:tc>
                <a:tc>
                  <a:txBody>
                    <a:bodyPr/>
                    <a:lstStyle/>
                    <a:p>
                      <a:pPr algn="ctr"/>
                      <a:endParaRPr lang="en-MY" sz="900" dirty="0">
                        <a:latin typeface="Tw Cen MT" pitchFamily="34" charset="0"/>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110435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marL="0" marR="0" indent="0" algn="r" defTabSz="685800" rtl="0" eaLnBrk="1" fontAlgn="auto" latinLnBrk="0" hangingPunct="1">
                        <a:lnSpc>
                          <a:spcPct val="100000"/>
                        </a:lnSpc>
                        <a:spcBef>
                          <a:spcPts val="0"/>
                        </a:spcBef>
                        <a:spcAft>
                          <a:spcPts val="0"/>
                        </a:spcAft>
                        <a:buClrTx/>
                        <a:buSzTx/>
                        <a:buFontTx/>
                        <a:buNone/>
                        <a:tabLst/>
                        <a:defRPr/>
                      </a:pP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JKR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70722"/>
          <a:ext cx="4593266" cy="17709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5 Public Pilot Project Use BIM Level 3 by Q3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P4b - Establish reference centre to support the development and adoption of BIM and modern methods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25523"/>
            <a:ext cx="6807386" cy="5262979"/>
          </a:xfrm>
          <a:prstGeom prst="rect">
            <a:avLst/>
          </a:prstGeom>
          <a:noFill/>
        </p:spPr>
        <p:txBody>
          <a:bodyPr wrap="square" rtlCol="0">
            <a:spAutoFit/>
          </a:bodyPr>
          <a:lstStyle/>
          <a:p>
            <a:r>
              <a:rPr lang="en-US" sz="900" dirty="0">
                <a:latin typeface="Tw Cen MT" panose="020B0602020104020603" pitchFamily="34" charset="0"/>
              </a:rPr>
              <a:t>This KPI is under the purview of IWG11.</a:t>
            </a:r>
          </a:p>
          <a:p>
            <a:endParaRPr lang="en-US" sz="600" b="1" dirty="0" smtClean="0">
              <a:latin typeface="Tw Cen MT" panose="020B0602020104020603" pitchFamily="34" charset="0"/>
            </a:endParaRPr>
          </a:p>
          <a:p>
            <a:pPr algn="just"/>
            <a:r>
              <a:rPr lang="en-US" sz="900" b="1" dirty="0" smtClean="0">
                <a:latin typeface="Tw Cen MT" panose="020B0602020104020603" pitchFamily="34" charset="0"/>
              </a:rPr>
              <a:t>BIM </a:t>
            </a:r>
            <a:r>
              <a:rPr lang="en-US" sz="900" b="1" dirty="0">
                <a:latin typeface="Tw Cen MT" panose="020B0602020104020603" pitchFamily="34" charset="0"/>
              </a:rPr>
              <a:t>Level 3 </a:t>
            </a:r>
            <a:r>
              <a:rPr lang="en-US" sz="900" dirty="0" smtClean="0">
                <a:latin typeface="Tw Cen MT" panose="020B0602020104020603" pitchFamily="34" charset="0"/>
              </a:rPr>
              <a:t>is defined as the sharing and integration </a:t>
            </a:r>
            <a:r>
              <a:rPr lang="en-US" sz="900" dirty="0">
                <a:latin typeface="Tw Cen MT" panose="020B0602020104020603" pitchFamily="34" charset="0"/>
              </a:rPr>
              <a:t>of several multi-disciplinary models and data using model servers or other </a:t>
            </a:r>
            <a:r>
              <a:rPr lang="en-US" sz="900" dirty="0" smtClean="0">
                <a:latin typeface="Tw Cen MT" panose="020B0602020104020603" pitchFamily="34" charset="0"/>
              </a:rPr>
              <a:t>cloud based technology.</a:t>
            </a:r>
            <a:endParaRPr lang="en-US" sz="900" dirty="0">
              <a:latin typeface="Tw Cen MT" panose="020B0602020104020603" pitchFamily="34" charset="0"/>
            </a:endParaRPr>
          </a:p>
          <a:p>
            <a:pPr algn="just"/>
            <a:endParaRPr lang="en-US" sz="600" dirty="0">
              <a:latin typeface="Tw Cen MT" panose="020B0602020104020603" pitchFamily="34" charset="0"/>
            </a:endParaRPr>
          </a:p>
          <a:p>
            <a:pPr algn="just"/>
            <a:r>
              <a:rPr lang="en-US" sz="900" b="1" dirty="0">
                <a:latin typeface="Tw Cen MT" panose="020B0602020104020603" pitchFamily="34" charset="0"/>
              </a:rPr>
              <a:t>National BIM Guide </a:t>
            </a:r>
            <a:endParaRPr lang="en-US" sz="900" b="1" dirty="0" smtClean="0">
              <a:latin typeface="Tw Cen MT" panose="020B0602020104020603" pitchFamily="34" charset="0"/>
            </a:endParaRPr>
          </a:p>
          <a:p>
            <a:pPr algn="just"/>
            <a:r>
              <a:rPr lang="en-US" sz="900" dirty="0" smtClean="0">
                <a:latin typeface="Tw Cen MT" panose="020B0602020104020603" pitchFamily="34" charset="0"/>
              </a:rPr>
              <a:t>This was </a:t>
            </a:r>
            <a:r>
              <a:rPr lang="en-US" sz="900" dirty="0">
                <a:latin typeface="Tw Cen MT" panose="020B0602020104020603" pitchFamily="34" charset="0"/>
              </a:rPr>
              <a:t>completed </a:t>
            </a:r>
            <a:r>
              <a:rPr lang="en-US" sz="900" dirty="0" smtClean="0">
                <a:latin typeface="Tw Cen MT" panose="020B0602020104020603" pitchFamily="34" charset="0"/>
              </a:rPr>
              <a:t>in November 2016 covering aspects of BIM awareness, readiness and adoption. Copies of the BIM Guide can be downloaded </a:t>
            </a:r>
            <a:r>
              <a:rPr lang="en-US" sz="900" dirty="0">
                <a:latin typeface="Tw Cen MT" panose="020B0602020104020603" pitchFamily="34" charset="0"/>
              </a:rPr>
              <a:t>from </a:t>
            </a:r>
            <a:r>
              <a:rPr lang="en-US" sz="900" dirty="0">
                <a:latin typeface="Tw Cen MT" panose="020B0602020104020603" pitchFamily="34" charset="0"/>
                <a:hlinkClick r:id="rId2"/>
              </a:rPr>
              <a:t>https://www.mybimcentre.com.my/knowledge-base</a:t>
            </a:r>
            <a:r>
              <a:rPr lang="en-US" sz="900" dirty="0" smtClean="0">
                <a:latin typeface="Tw Cen MT" panose="020B0602020104020603" pitchFamily="34" charset="0"/>
                <a:hlinkClick r:id="rId2"/>
              </a:rPr>
              <a:t>/</a:t>
            </a:r>
            <a:r>
              <a:rPr lang="en-US" sz="900" dirty="0" smtClean="0">
                <a:latin typeface="Tw Cen MT" panose="020B0602020104020603" pitchFamily="34" charset="0"/>
              </a:rPr>
              <a:t> </a:t>
            </a:r>
            <a:endParaRPr lang="en-US" sz="900" dirty="0">
              <a:latin typeface="Tw Cen MT" panose="020B0602020104020603" pitchFamily="34" charset="0"/>
            </a:endParaRPr>
          </a:p>
          <a:p>
            <a:pPr algn="just"/>
            <a:endParaRPr lang="en-US" sz="600" dirty="0">
              <a:latin typeface="Tw Cen MT" panose="020B0602020104020603" pitchFamily="34" charset="0"/>
            </a:endParaRPr>
          </a:p>
          <a:p>
            <a:pPr algn="just"/>
            <a:r>
              <a:rPr lang="en-US" sz="900" b="1" dirty="0">
                <a:latin typeface="Tw Cen MT" panose="020B0602020104020603" pitchFamily="34" charset="0"/>
              </a:rPr>
              <a:t>BIM </a:t>
            </a:r>
            <a:r>
              <a:rPr lang="en-US" sz="900" b="1" dirty="0" smtClean="0">
                <a:latin typeface="Tw Cen MT" panose="020B0602020104020603" pitchFamily="34" charset="0"/>
              </a:rPr>
              <a:t>Procurement Specification (BPS)</a:t>
            </a:r>
            <a:endParaRPr lang="en-US" sz="900" b="1" dirty="0">
              <a:latin typeface="Tw Cen MT" panose="020B0602020104020603" pitchFamily="34" charset="0"/>
            </a:endParaRPr>
          </a:p>
          <a:p>
            <a:pPr algn="just"/>
            <a:r>
              <a:rPr lang="en-US" sz="900" dirty="0" smtClean="0">
                <a:latin typeface="Tw Cen MT" panose="020B0602020104020603" pitchFamily="34" charset="0"/>
              </a:rPr>
              <a:t>JKR published the BPS in 2017 comprising of:</a:t>
            </a:r>
          </a:p>
          <a:p>
            <a:pPr marL="228600" indent="-228600" algn="just">
              <a:buAutoNum type="arabicPeriod"/>
            </a:pPr>
            <a:r>
              <a:rPr lang="en-US" sz="900" dirty="0" smtClean="0">
                <a:latin typeface="Tw Cen MT" panose="020B0602020104020603" pitchFamily="34" charset="0"/>
              </a:rPr>
              <a:t>JKR BIM Requirement For Design &amp; Build Projects</a:t>
            </a:r>
          </a:p>
          <a:p>
            <a:pPr marL="228600" indent="-228600" algn="just">
              <a:buAutoNum type="arabicPeriod"/>
            </a:pPr>
            <a:r>
              <a:rPr lang="en-US" sz="900" dirty="0" smtClean="0">
                <a:latin typeface="Tw Cen MT" panose="020B0602020104020603" pitchFamily="34" charset="0"/>
              </a:rPr>
              <a:t>Manual Proses </a:t>
            </a:r>
            <a:r>
              <a:rPr lang="en-US" sz="900" dirty="0" err="1" smtClean="0">
                <a:latin typeface="Tw Cen MT" panose="020B0602020104020603" pitchFamily="34" charset="0"/>
              </a:rPr>
              <a:t>Kerja</a:t>
            </a:r>
            <a:r>
              <a:rPr lang="en-US" sz="900" dirty="0" smtClean="0">
                <a:latin typeface="Tw Cen MT" panose="020B0602020104020603" pitchFamily="34" charset="0"/>
              </a:rPr>
              <a:t> BIM JKR (</a:t>
            </a:r>
            <a:r>
              <a:rPr lang="en-US" sz="900" dirty="0" err="1" smtClean="0">
                <a:latin typeface="Tw Cen MT" panose="020B0602020104020603" pitchFamily="34" charset="0"/>
              </a:rPr>
              <a:t>Fasa</a:t>
            </a:r>
            <a:r>
              <a:rPr lang="en-US" sz="900" dirty="0" smtClean="0">
                <a:latin typeface="Tw Cen MT" panose="020B0602020104020603" pitchFamily="34" charset="0"/>
              </a:rPr>
              <a:t> </a:t>
            </a:r>
            <a:r>
              <a:rPr lang="en-US" sz="900" dirty="0" err="1" smtClean="0">
                <a:latin typeface="Tw Cen MT" panose="020B0602020104020603" pitchFamily="34" charset="0"/>
              </a:rPr>
              <a:t>Perancangan</a:t>
            </a:r>
            <a:r>
              <a:rPr lang="en-US" sz="900" dirty="0" smtClean="0">
                <a:latin typeface="Tw Cen MT" panose="020B0602020104020603" pitchFamily="34" charset="0"/>
              </a:rPr>
              <a:t>)</a:t>
            </a:r>
          </a:p>
          <a:p>
            <a:pPr marL="228600" indent="-228600" algn="just">
              <a:buAutoNum type="arabicPeriod"/>
            </a:pPr>
            <a:r>
              <a:rPr lang="en-US" sz="900" dirty="0" smtClean="0">
                <a:latin typeface="Tw Cen MT" panose="020B0602020104020603" pitchFamily="34" charset="0"/>
              </a:rPr>
              <a:t>Manual Proses </a:t>
            </a:r>
            <a:r>
              <a:rPr lang="en-US" sz="900" dirty="0" err="1" smtClean="0">
                <a:latin typeface="Tw Cen MT" panose="020B0602020104020603" pitchFamily="34" charset="0"/>
              </a:rPr>
              <a:t>Kerja</a:t>
            </a:r>
            <a:r>
              <a:rPr lang="en-US" sz="900" dirty="0" smtClean="0">
                <a:latin typeface="Tw Cen MT" panose="020B0602020104020603" pitchFamily="34" charset="0"/>
              </a:rPr>
              <a:t> BIM JKR (</a:t>
            </a:r>
            <a:r>
              <a:rPr lang="en-US" sz="900" dirty="0" err="1" smtClean="0">
                <a:latin typeface="Tw Cen MT" panose="020B0602020104020603" pitchFamily="34" charset="0"/>
              </a:rPr>
              <a:t>Fasa</a:t>
            </a:r>
            <a:r>
              <a:rPr lang="en-US" sz="900" dirty="0" smtClean="0">
                <a:latin typeface="Tw Cen MT" panose="020B0602020104020603" pitchFamily="34" charset="0"/>
              </a:rPr>
              <a:t> </a:t>
            </a:r>
            <a:r>
              <a:rPr lang="en-US" sz="900" dirty="0" err="1" smtClean="0">
                <a:latin typeface="Tw Cen MT" panose="020B0602020104020603" pitchFamily="34" charset="0"/>
              </a:rPr>
              <a:t>Rekabentuk</a:t>
            </a:r>
            <a:r>
              <a:rPr lang="en-US" sz="900" dirty="0" smtClean="0">
                <a:latin typeface="Tw Cen MT" panose="020B0602020104020603" pitchFamily="34" charset="0"/>
              </a:rPr>
              <a:t> </a:t>
            </a:r>
            <a:r>
              <a:rPr lang="en-US" sz="900" dirty="0" err="1" smtClean="0">
                <a:latin typeface="Tw Cen MT" panose="020B0602020104020603" pitchFamily="34" charset="0"/>
              </a:rPr>
              <a:t>Awalan</a:t>
            </a:r>
            <a:r>
              <a:rPr lang="en-US" sz="900" dirty="0" smtClean="0">
                <a:latin typeface="Tw Cen MT" panose="020B0602020104020603" pitchFamily="34" charset="0"/>
              </a:rPr>
              <a:t>)</a:t>
            </a:r>
          </a:p>
          <a:p>
            <a:pPr marL="228600" indent="-228600" algn="just">
              <a:buAutoNum type="arabicPeriod"/>
            </a:pPr>
            <a:r>
              <a:rPr lang="en-US" sz="900" dirty="0" smtClean="0">
                <a:latin typeface="Tw Cen MT" panose="020B0602020104020603" pitchFamily="34" charset="0"/>
              </a:rPr>
              <a:t>Manual Proses </a:t>
            </a:r>
            <a:r>
              <a:rPr lang="en-US" sz="900" dirty="0" err="1" smtClean="0">
                <a:latin typeface="Tw Cen MT" panose="020B0602020104020603" pitchFamily="34" charset="0"/>
              </a:rPr>
              <a:t>Kerja</a:t>
            </a:r>
            <a:r>
              <a:rPr lang="en-US" sz="900" dirty="0" smtClean="0">
                <a:latin typeface="Tw Cen MT" panose="020B0602020104020603" pitchFamily="34" charset="0"/>
              </a:rPr>
              <a:t> BIM JKR (</a:t>
            </a:r>
            <a:r>
              <a:rPr lang="en-US" sz="900" dirty="0" err="1" smtClean="0">
                <a:latin typeface="Tw Cen MT" panose="020B0602020104020603" pitchFamily="34" charset="0"/>
              </a:rPr>
              <a:t>Fasa</a:t>
            </a:r>
            <a:r>
              <a:rPr lang="en-US" sz="900" dirty="0" smtClean="0">
                <a:latin typeface="Tw Cen MT" panose="020B0602020104020603" pitchFamily="34" charset="0"/>
              </a:rPr>
              <a:t> </a:t>
            </a:r>
            <a:r>
              <a:rPr lang="en-US" sz="900" dirty="0" err="1" smtClean="0">
                <a:latin typeface="Tw Cen MT" panose="020B0602020104020603" pitchFamily="34" charset="0"/>
              </a:rPr>
              <a:t>Rekabentuk</a:t>
            </a:r>
            <a:r>
              <a:rPr lang="en-US" sz="900" dirty="0" smtClean="0">
                <a:latin typeface="Tw Cen MT" panose="020B0602020104020603" pitchFamily="34" charset="0"/>
              </a:rPr>
              <a:t> </a:t>
            </a:r>
            <a:r>
              <a:rPr lang="en-US" sz="900" dirty="0" err="1" smtClean="0">
                <a:latin typeface="Tw Cen MT" panose="020B0602020104020603" pitchFamily="34" charset="0"/>
              </a:rPr>
              <a:t>Terperinci</a:t>
            </a:r>
            <a:r>
              <a:rPr lang="en-US" sz="900" dirty="0" smtClean="0">
                <a:latin typeface="Tw Cen MT" panose="020B0602020104020603" pitchFamily="34" charset="0"/>
              </a:rPr>
              <a:t>)</a:t>
            </a:r>
            <a:endParaRPr lang="en-US" sz="900" dirty="0">
              <a:latin typeface="Tw Cen MT" panose="020B0602020104020603" pitchFamily="34" charset="0"/>
            </a:endParaRPr>
          </a:p>
          <a:p>
            <a:pPr algn="just"/>
            <a:endParaRPr lang="en-US" sz="600" dirty="0">
              <a:latin typeface="Tw Cen MT" panose="020B0602020104020603" pitchFamily="34" charset="0"/>
            </a:endParaRPr>
          </a:p>
          <a:p>
            <a:pPr algn="just"/>
            <a:r>
              <a:rPr lang="en-US" sz="900" b="1" dirty="0" smtClean="0">
                <a:latin typeface="Tw Cen MT" panose="020B0602020104020603" pitchFamily="34" charset="0"/>
              </a:rPr>
              <a:t>JKR </a:t>
            </a:r>
            <a:r>
              <a:rPr lang="en-US" sz="900" b="1" dirty="0">
                <a:latin typeface="Tw Cen MT" panose="020B0602020104020603" pitchFamily="34" charset="0"/>
              </a:rPr>
              <a:t>Software/Hardware </a:t>
            </a:r>
            <a:r>
              <a:rPr lang="en-US" sz="900" b="1" dirty="0" smtClean="0">
                <a:latin typeface="Tw Cen MT" panose="020B0602020104020603" pitchFamily="34" charset="0"/>
              </a:rPr>
              <a:t>Customization</a:t>
            </a:r>
          </a:p>
          <a:p>
            <a:pPr algn="just"/>
            <a:r>
              <a:rPr lang="en-US" sz="900" dirty="0" smtClean="0">
                <a:latin typeface="Tw Cen MT" panose="020B0602020104020603" pitchFamily="34" charset="0"/>
              </a:rPr>
              <a:t>In order to achieve BIM Level 3 environment, certain complementing </a:t>
            </a:r>
            <a:r>
              <a:rPr lang="en-US" sz="900" dirty="0" err="1" smtClean="0">
                <a:latin typeface="Tw Cen MT" panose="020B0602020104020603" pitchFamily="34" charset="0"/>
              </a:rPr>
              <a:t>softwares</a:t>
            </a:r>
            <a:r>
              <a:rPr lang="en-US" sz="900" dirty="0" smtClean="0">
                <a:latin typeface="Tw Cen MT" panose="020B0602020104020603" pitchFamily="34" charset="0"/>
              </a:rPr>
              <a:t> called plug-ins need to be used. </a:t>
            </a:r>
            <a:r>
              <a:rPr lang="en-US" sz="900" dirty="0">
                <a:latin typeface="Tw Cen MT" panose="020B0602020104020603" pitchFamily="34" charset="0"/>
              </a:rPr>
              <a:t> </a:t>
            </a:r>
            <a:r>
              <a:rPr lang="en-US" sz="900" dirty="0" smtClean="0">
                <a:latin typeface="Tw Cen MT" panose="020B0602020104020603" pitchFamily="34" charset="0"/>
              </a:rPr>
              <a:t>The </a:t>
            </a:r>
            <a:r>
              <a:rPr lang="en-US" sz="900" dirty="0">
                <a:latin typeface="Tw Cen MT" panose="020B0602020104020603" pitchFamily="34" charset="0"/>
              </a:rPr>
              <a:t>l</a:t>
            </a:r>
            <a:r>
              <a:rPr lang="en-US" sz="900" dirty="0" smtClean="0">
                <a:latin typeface="Tw Cen MT" panose="020B0602020104020603" pitchFamily="34" charset="0"/>
              </a:rPr>
              <a:t>ist of plug-ins </a:t>
            </a:r>
            <a:r>
              <a:rPr lang="en-US" sz="900" dirty="0">
                <a:latin typeface="Tw Cen MT" panose="020B0602020104020603" pitchFamily="34" charset="0"/>
              </a:rPr>
              <a:t>software have been selected by JKR for every disciplines (</a:t>
            </a:r>
            <a:r>
              <a:rPr lang="en-US" sz="900" dirty="0" err="1">
                <a:latin typeface="Tw Cen MT" panose="020B0602020104020603" pitchFamily="34" charset="0"/>
              </a:rPr>
              <a:t>ie</a:t>
            </a:r>
            <a:r>
              <a:rPr lang="en-US" sz="900" dirty="0">
                <a:latin typeface="Tw Cen MT" panose="020B0602020104020603" pitchFamily="34" charset="0"/>
              </a:rPr>
              <a:t>: </a:t>
            </a:r>
            <a:r>
              <a:rPr lang="en-US" sz="900" dirty="0" smtClean="0">
                <a:latin typeface="Tw Cen MT" panose="020B0602020104020603" pitchFamily="34" charset="0"/>
              </a:rPr>
              <a:t>architectural, structural, </a:t>
            </a:r>
            <a:r>
              <a:rPr lang="en-US" sz="900" dirty="0">
                <a:latin typeface="Tw Cen MT" panose="020B0602020104020603" pitchFamily="34" charset="0"/>
              </a:rPr>
              <a:t>mechanical &amp; electrical</a:t>
            </a:r>
            <a:r>
              <a:rPr lang="en-US" sz="900" dirty="0" smtClean="0">
                <a:latin typeface="Tw Cen MT" panose="020B0602020104020603" pitchFamily="34" charset="0"/>
              </a:rPr>
              <a:t>). CIDB had assisted JKR to acquire the plug-ins</a:t>
            </a:r>
            <a:r>
              <a:rPr lang="en-US" sz="900" dirty="0">
                <a:latin typeface="Tw Cen MT" panose="020B0602020104020603" pitchFamily="34" charset="0"/>
              </a:rPr>
              <a:t> </a:t>
            </a:r>
            <a:r>
              <a:rPr lang="en-US" sz="900" dirty="0" smtClean="0">
                <a:latin typeface="Tw Cen MT" panose="020B0602020104020603" pitchFamily="34" charset="0"/>
              </a:rPr>
              <a:t>to complement JKR’s current capacity</a:t>
            </a:r>
            <a:r>
              <a:rPr lang="en-US" sz="900" dirty="0">
                <a:solidFill>
                  <a:srgbClr val="FF0000"/>
                </a:solidFill>
                <a:latin typeface="Tw Cen MT" panose="020B0602020104020603" pitchFamily="34" charset="0"/>
              </a:rPr>
              <a:t>.</a:t>
            </a:r>
            <a:endParaRPr lang="en-US" sz="500" dirty="0" smtClean="0">
              <a:solidFill>
                <a:srgbClr val="FF0000"/>
              </a:solidFill>
              <a:latin typeface="Tw Cen MT" panose="020B0602020104020603" pitchFamily="34" charset="0"/>
            </a:endParaRPr>
          </a:p>
          <a:p>
            <a:pPr algn="just"/>
            <a:endParaRPr lang="en-US" sz="700" b="1" dirty="0" smtClean="0">
              <a:latin typeface="Tw Cen MT" panose="020B0602020104020603" pitchFamily="34" charset="0"/>
            </a:endParaRPr>
          </a:p>
          <a:p>
            <a:pPr algn="just"/>
            <a:r>
              <a:rPr lang="en-US" sz="900" b="1" dirty="0" smtClean="0">
                <a:latin typeface="Tw Cen MT" panose="020B0602020104020603" pitchFamily="34" charset="0"/>
              </a:rPr>
              <a:t>JKR Projects for BIM Level </a:t>
            </a:r>
            <a:r>
              <a:rPr lang="en-US" sz="900" b="1" dirty="0">
                <a:latin typeface="Tw Cen MT" panose="020B0602020104020603" pitchFamily="34" charset="0"/>
              </a:rPr>
              <a:t>3</a:t>
            </a:r>
            <a:endParaRPr lang="en-US" sz="900" b="1" dirty="0" smtClean="0">
              <a:latin typeface="Tw Cen MT" panose="020B0602020104020603" pitchFamily="34" charset="0"/>
            </a:endParaRPr>
          </a:p>
          <a:p>
            <a:r>
              <a:rPr lang="en-US" sz="900" dirty="0" smtClean="0">
                <a:latin typeface="Tw Cen MT" panose="020B0602020104020603" pitchFamily="34" charset="0"/>
              </a:rPr>
              <a:t>The following are JKR projects secured for BIM implementation :</a:t>
            </a:r>
          </a:p>
          <a:p>
            <a:pPr marL="182563" indent="-182563"/>
            <a:endParaRPr lang="en-US" sz="600" dirty="0" smtClean="0">
              <a:latin typeface="Tw Cen MT" panose="020B0602020104020603" pitchFamily="34" charset="0"/>
            </a:endParaRPr>
          </a:p>
          <a:p>
            <a:pPr marL="182563" lvl="1" indent="-182563">
              <a:buFont typeface="+mj-lt"/>
              <a:buAutoNum type="arabicPeriod"/>
            </a:pPr>
            <a:r>
              <a:rPr lang="en-US" sz="900" dirty="0" err="1" smtClean="0">
                <a:latin typeface="Tw Cen MT" panose="020B0602020104020603" pitchFamily="34" charset="0"/>
              </a:rPr>
              <a:t>Politeknik</a:t>
            </a:r>
            <a:r>
              <a:rPr lang="en-US" sz="900" dirty="0" smtClean="0">
                <a:latin typeface="Tw Cen MT" panose="020B0602020104020603" pitchFamily="34" charset="0"/>
              </a:rPr>
              <a:t> Bagan Datuk (Project Design &amp; Build)</a:t>
            </a:r>
          </a:p>
          <a:p>
            <a:pPr marL="182563" lvl="1" indent="-182563">
              <a:buFont typeface="+mj-lt"/>
              <a:buAutoNum type="arabicPeriod"/>
            </a:pPr>
            <a:r>
              <a:rPr lang="en-US" sz="900" dirty="0" smtClean="0">
                <a:latin typeface="Tw Cen MT" panose="020B0602020104020603" pitchFamily="34" charset="0"/>
              </a:rPr>
              <a:t>Hospital </a:t>
            </a:r>
            <a:r>
              <a:rPr lang="en-US" sz="900" dirty="0" err="1" smtClean="0">
                <a:latin typeface="Tw Cen MT" panose="020B0602020104020603" pitchFamily="34" charset="0"/>
              </a:rPr>
              <a:t>kemaman</a:t>
            </a:r>
            <a:r>
              <a:rPr lang="en-US" sz="900" dirty="0" smtClean="0">
                <a:latin typeface="Tw Cen MT" panose="020B0602020104020603" pitchFamily="34" charset="0"/>
              </a:rPr>
              <a:t>  (Project Design &amp; Build)</a:t>
            </a:r>
          </a:p>
          <a:p>
            <a:pPr marL="182563" lvl="1" indent="-182563">
              <a:buFont typeface="+mj-lt"/>
              <a:buAutoNum type="arabicPeriod"/>
            </a:pPr>
            <a:r>
              <a:rPr lang="en-US" sz="900" dirty="0" smtClean="0">
                <a:latin typeface="Tw Cen MT" panose="020B0602020104020603" pitchFamily="34" charset="0"/>
              </a:rPr>
              <a:t>Hospital </a:t>
            </a:r>
            <a:r>
              <a:rPr lang="en-US" sz="900" dirty="0" err="1" smtClean="0">
                <a:latin typeface="Tw Cen MT" panose="020B0602020104020603" pitchFamily="34" charset="0"/>
              </a:rPr>
              <a:t>Parit</a:t>
            </a:r>
            <a:r>
              <a:rPr lang="en-US" sz="900" dirty="0" smtClean="0">
                <a:latin typeface="Tw Cen MT" panose="020B0602020104020603" pitchFamily="34" charset="0"/>
              </a:rPr>
              <a:t> </a:t>
            </a:r>
            <a:r>
              <a:rPr lang="en-US" sz="900" dirty="0" err="1" smtClean="0">
                <a:latin typeface="Tw Cen MT" panose="020B0602020104020603" pitchFamily="34" charset="0"/>
              </a:rPr>
              <a:t>Buntar</a:t>
            </a:r>
            <a:r>
              <a:rPr lang="en-US" sz="900" dirty="0" smtClean="0">
                <a:latin typeface="Tw Cen MT" panose="020B0602020104020603" pitchFamily="34" charset="0"/>
              </a:rPr>
              <a:t> (project </a:t>
            </a:r>
            <a:r>
              <a:rPr lang="en-US" sz="900" dirty="0" err="1" smtClean="0">
                <a:latin typeface="Tw Cen MT" panose="020B0602020104020603" pitchFamily="34" charset="0"/>
              </a:rPr>
              <a:t>Convensional</a:t>
            </a:r>
            <a:r>
              <a:rPr lang="en-US" sz="900" dirty="0" smtClean="0">
                <a:latin typeface="Tw Cen MT" panose="020B0602020104020603" pitchFamily="34" charset="0"/>
              </a:rPr>
              <a:t> In House)</a:t>
            </a:r>
          </a:p>
          <a:p>
            <a:pPr marL="182563" lvl="1" indent="-182563">
              <a:buFont typeface="+mj-lt"/>
              <a:buAutoNum type="arabicPeriod"/>
            </a:pPr>
            <a:r>
              <a:rPr lang="en-US" sz="900" dirty="0" smtClean="0">
                <a:latin typeface="Tw Cen MT" panose="020B0602020104020603" pitchFamily="34" charset="0"/>
              </a:rPr>
              <a:t>Hospital </a:t>
            </a:r>
            <a:r>
              <a:rPr lang="en-US" sz="900" dirty="0" err="1">
                <a:latin typeface="Tw Cen MT" panose="020B0602020104020603" pitchFamily="34" charset="0"/>
              </a:rPr>
              <a:t>Kajang</a:t>
            </a:r>
            <a:r>
              <a:rPr lang="en-US" sz="900" dirty="0">
                <a:latin typeface="Tw Cen MT" panose="020B0602020104020603" pitchFamily="34" charset="0"/>
              </a:rPr>
              <a:t> (Project Design &amp; Build)</a:t>
            </a:r>
          </a:p>
          <a:p>
            <a:pPr marL="182563" lvl="1" indent="-182563">
              <a:buFont typeface="+mj-lt"/>
              <a:buAutoNum type="arabicPeriod"/>
            </a:pPr>
            <a:r>
              <a:rPr lang="en-US" sz="900" dirty="0">
                <a:latin typeface="Tw Cen MT" panose="020B0602020104020603" pitchFamily="34" charset="0"/>
              </a:rPr>
              <a:t>Hospital </a:t>
            </a:r>
            <a:r>
              <a:rPr lang="en-US" sz="900" dirty="0" err="1">
                <a:latin typeface="Tw Cen MT" panose="020B0602020104020603" pitchFamily="34" charset="0"/>
              </a:rPr>
              <a:t>Pasir</a:t>
            </a:r>
            <a:r>
              <a:rPr lang="en-US" sz="900" dirty="0">
                <a:latin typeface="Tw Cen MT" panose="020B0602020104020603" pitchFamily="34" charset="0"/>
              </a:rPr>
              <a:t> </a:t>
            </a:r>
            <a:r>
              <a:rPr lang="en-US" sz="900" dirty="0" err="1">
                <a:latin typeface="Tw Cen MT" panose="020B0602020104020603" pitchFamily="34" charset="0"/>
              </a:rPr>
              <a:t>Gudang</a:t>
            </a:r>
            <a:r>
              <a:rPr lang="en-US" sz="900" dirty="0">
                <a:latin typeface="Tw Cen MT" panose="020B0602020104020603" pitchFamily="34" charset="0"/>
              </a:rPr>
              <a:t>  (Project Design &amp; Build)</a:t>
            </a:r>
          </a:p>
          <a:p>
            <a:pPr marL="182563" lvl="1" indent="-182563">
              <a:buFont typeface="+mj-lt"/>
              <a:buAutoNum type="arabicPeriod"/>
            </a:pPr>
            <a:r>
              <a:rPr lang="en-US" sz="900" dirty="0">
                <a:latin typeface="Tw Cen MT" panose="020B0602020104020603" pitchFamily="34" charset="0"/>
              </a:rPr>
              <a:t>Hospital </a:t>
            </a:r>
            <a:r>
              <a:rPr lang="en-US" sz="900" dirty="0" err="1">
                <a:latin typeface="Tw Cen MT" panose="020B0602020104020603" pitchFamily="34" charset="0"/>
              </a:rPr>
              <a:t>Pendang</a:t>
            </a:r>
            <a:r>
              <a:rPr lang="en-US" sz="900" dirty="0">
                <a:latin typeface="Tw Cen MT" panose="020B0602020104020603" pitchFamily="34" charset="0"/>
              </a:rPr>
              <a:t> (Project Design &amp; </a:t>
            </a:r>
            <a:r>
              <a:rPr lang="en-US" sz="900" dirty="0" smtClean="0">
                <a:latin typeface="Tw Cen MT" panose="020B0602020104020603" pitchFamily="34" charset="0"/>
              </a:rPr>
              <a:t>Build)</a:t>
            </a:r>
          </a:p>
          <a:p>
            <a:pPr marL="182563" lvl="1" indent="-182563">
              <a:buFont typeface="+mj-lt"/>
              <a:buAutoNum type="arabicPeriod"/>
            </a:pPr>
            <a:r>
              <a:rPr lang="en-US" sz="900" dirty="0" smtClean="0">
                <a:latin typeface="Tw Cen MT" panose="020B0602020104020603" pitchFamily="34" charset="0"/>
              </a:rPr>
              <a:t>Hospital </a:t>
            </a:r>
            <a:r>
              <a:rPr lang="en-US" sz="900" dirty="0" err="1" smtClean="0">
                <a:latin typeface="Tw Cen MT" panose="020B0602020104020603" pitchFamily="34" charset="0"/>
              </a:rPr>
              <a:t>Kajang</a:t>
            </a:r>
            <a:r>
              <a:rPr lang="en-US" sz="900" dirty="0" smtClean="0">
                <a:latin typeface="Tw Cen MT" panose="020B0602020104020603" pitchFamily="34" charset="0"/>
              </a:rPr>
              <a:t> Selangor</a:t>
            </a:r>
          </a:p>
          <a:p>
            <a:pPr marL="182563" lvl="1" indent="-182563">
              <a:buFont typeface="+mj-lt"/>
              <a:buAutoNum type="arabicPeriod"/>
            </a:pPr>
            <a:r>
              <a:rPr lang="en-US" sz="900" dirty="0" smtClean="0">
                <a:latin typeface="Tw Cen MT" panose="020B0602020104020603" pitchFamily="34" charset="0"/>
              </a:rPr>
              <a:t>Hospital </a:t>
            </a:r>
            <a:r>
              <a:rPr lang="en-US" sz="900" dirty="0" err="1" smtClean="0">
                <a:latin typeface="Tw Cen MT" panose="020B0602020104020603" pitchFamily="34" charset="0"/>
              </a:rPr>
              <a:t>Pasir</a:t>
            </a:r>
            <a:r>
              <a:rPr lang="en-US" sz="900" dirty="0" smtClean="0">
                <a:latin typeface="Tw Cen MT" panose="020B0602020104020603" pitchFamily="34" charset="0"/>
              </a:rPr>
              <a:t> </a:t>
            </a:r>
            <a:r>
              <a:rPr lang="en-US" sz="900" dirty="0" err="1" smtClean="0">
                <a:latin typeface="Tw Cen MT" panose="020B0602020104020603" pitchFamily="34" charset="0"/>
              </a:rPr>
              <a:t>Gudang</a:t>
            </a:r>
            <a:r>
              <a:rPr lang="en-US" sz="900" dirty="0" smtClean="0">
                <a:latin typeface="Tw Cen MT" panose="020B0602020104020603" pitchFamily="34" charset="0"/>
              </a:rPr>
              <a:t> Johor</a:t>
            </a:r>
          </a:p>
          <a:p>
            <a:pPr marL="182563" lvl="1" indent="-182563"/>
            <a:endParaRPr lang="en-US" sz="600" dirty="0" smtClean="0">
              <a:latin typeface="Tw Cen MT" panose="020B0602020104020603" pitchFamily="34" charset="0"/>
            </a:endParaRPr>
          </a:p>
          <a:p>
            <a:pPr marL="0" lvl="1" algn="just"/>
            <a:r>
              <a:rPr lang="en-US" sz="900" dirty="0" smtClean="0">
                <a:latin typeface="Tw Cen MT" panose="020B0602020104020603" pitchFamily="34" charset="0"/>
              </a:rPr>
              <a:t>Workshops with MAMPU, NACSA </a:t>
            </a:r>
            <a:r>
              <a:rPr lang="en-US" sz="900" dirty="0" err="1" smtClean="0">
                <a:latin typeface="Tw Cen MT" panose="020B0602020104020603" pitchFamily="34" charset="0"/>
              </a:rPr>
              <a:t>Majlis</a:t>
            </a:r>
            <a:r>
              <a:rPr lang="en-US" sz="900" dirty="0" smtClean="0">
                <a:latin typeface="Tw Cen MT" panose="020B0602020104020603" pitchFamily="34" charset="0"/>
              </a:rPr>
              <a:t> </a:t>
            </a:r>
            <a:r>
              <a:rPr lang="en-US" sz="900" dirty="0" err="1" smtClean="0">
                <a:latin typeface="Tw Cen MT" panose="020B0602020104020603" pitchFamily="34" charset="0"/>
              </a:rPr>
              <a:t>Keselamatan</a:t>
            </a:r>
            <a:r>
              <a:rPr lang="en-US" sz="900" dirty="0" smtClean="0">
                <a:latin typeface="Tw Cen MT" panose="020B0602020104020603" pitchFamily="34" charset="0"/>
              </a:rPr>
              <a:t> Negara ​​and Chief Government Security Officer (CGSO) will be held in Oct and Nov 2018 to discuss the use and application of cloud servers in BIM data management. Cloud-based data sharing proposals will be presented during the workshop.</a:t>
            </a:r>
          </a:p>
          <a:p>
            <a:pPr algn="just"/>
            <a:endParaRPr lang="en-US" sz="600" b="1" dirty="0" smtClean="0">
              <a:latin typeface="Tw Cen MT" pitchFamily="34" charset="0"/>
            </a:endParaRPr>
          </a:p>
          <a:p>
            <a:pPr algn="just"/>
            <a:r>
              <a:rPr lang="en-US" sz="900" b="1" dirty="0" smtClean="0">
                <a:latin typeface="Tw Cen MT" pitchFamily="34" charset="0"/>
              </a:rPr>
              <a:t>BIM Operators For JKR  Projects Trained</a:t>
            </a:r>
            <a:endParaRPr lang="ms-MY" sz="900" b="1" dirty="0" smtClean="0">
              <a:latin typeface="Tw Cen MT" pitchFamily="34" charset="0"/>
            </a:endParaRPr>
          </a:p>
          <a:p>
            <a:pPr algn="just"/>
            <a:r>
              <a:rPr lang="en-US" sz="900" dirty="0" smtClean="0">
                <a:latin typeface="Tw Cen MT" panose="020B0602020104020603" pitchFamily="34" charset="0"/>
              </a:rPr>
              <a:t>8 training sessions for JKR BIM operators has been scheduled in Q3 until Q4 2018 at </a:t>
            </a:r>
            <a:r>
              <a:rPr lang="en-US" sz="900" dirty="0" err="1" smtClean="0">
                <a:latin typeface="Tw Cen MT" panose="020B0602020104020603" pitchFamily="34" charset="0"/>
              </a:rPr>
              <a:t>MyBIM</a:t>
            </a:r>
            <a:r>
              <a:rPr lang="en-US" sz="900" dirty="0" smtClean="0">
                <a:latin typeface="Tw Cen MT" panose="020B0602020104020603" pitchFamily="34" charset="0"/>
              </a:rPr>
              <a:t> Centre to support BIM Level 3 implementation by JKR.  </a:t>
            </a:r>
            <a:endParaRPr lang="en-MY" sz="900" dirty="0" smtClean="0">
              <a:solidFill>
                <a:srgbClr val="FF0000"/>
              </a:solidFill>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P4-073</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99191">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1843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National BIM Guide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BIM Procurement Specification (JKR) rolled out</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Software/Hardware for JKR customized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JKR agreement to BIM  5  public projects  secured</a:t>
                      </a:r>
                    </a:p>
                    <a:p>
                      <a:pPr>
                        <a:lnSpc>
                          <a:spcPct val="100000"/>
                        </a:lnSpc>
                      </a:pPr>
                      <a:endParaRPr lang="en-US" sz="900" dirty="0" smtClean="0">
                        <a:latin typeface="Tw Cen MT" pitchFamily="34" charset="0"/>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BIM operators for JKR  projects trained</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BIM operators for JKR  projects trained </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BIM Level 3 adopted by 5 JKR projects</a:t>
                      </a:r>
                      <a:endParaRPr lang="ms-MY" sz="900" dirty="0" smtClean="0">
                        <a:solidFill>
                          <a:srgbClr val="000000"/>
                        </a:solidFill>
                        <a:latin typeface="Tw Cen MT" pitchFamily="34" charset="0"/>
                      </a:endParaRP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2" name="Right Brace 11"/>
          <p:cNvSpPr/>
          <p:nvPr/>
        </p:nvSpPr>
        <p:spPr>
          <a:xfrm>
            <a:off x="3095625" y="7668198"/>
            <a:ext cx="65086" cy="3857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13" name="Right Brace 12"/>
          <p:cNvSpPr/>
          <p:nvPr/>
        </p:nvSpPr>
        <p:spPr>
          <a:xfrm>
            <a:off x="3096799" y="8073791"/>
            <a:ext cx="45719" cy="5898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2" name="TextBox 1"/>
          <p:cNvSpPr txBox="1"/>
          <p:nvPr/>
        </p:nvSpPr>
        <p:spPr>
          <a:xfrm>
            <a:off x="3266280" y="7752566"/>
            <a:ext cx="1266825" cy="230832"/>
          </a:xfrm>
          <a:prstGeom prst="rect">
            <a:avLst/>
          </a:prstGeom>
          <a:noFill/>
        </p:spPr>
        <p:txBody>
          <a:bodyPr wrap="square" rtlCol="0">
            <a:spAutoFit/>
          </a:bodyPr>
          <a:lstStyle/>
          <a:p>
            <a:pPr marL="0" lvl="1"/>
            <a:r>
              <a:rPr lang="en-US" sz="900" dirty="0" smtClean="0">
                <a:latin typeface="Tw Cen MT" panose="020B0602020104020603" pitchFamily="34" charset="0"/>
              </a:rPr>
              <a:t>Projects awarded</a:t>
            </a:r>
            <a:endParaRPr lang="en-US" sz="900" dirty="0">
              <a:latin typeface="Tw Cen MT" panose="020B0602020104020603" pitchFamily="34" charset="0"/>
            </a:endParaRPr>
          </a:p>
        </p:txBody>
      </p:sp>
      <p:sp>
        <p:nvSpPr>
          <p:cNvPr id="17" name="TextBox 16"/>
          <p:cNvSpPr txBox="1"/>
          <p:nvPr/>
        </p:nvSpPr>
        <p:spPr>
          <a:xfrm>
            <a:off x="3266280" y="8260905"/>
            <a:ext cx="1534320" cy="230832"/>
          </a:xfrm>
          <a:prstGeom prst="rect">
            <a:avLst/>
          </a:prstGeom>
          <a:noFill/>
        </p:spPr>
        <p:txBody>
          <a:bodyPr wrap="square" rtlCol="0">
            <a:spAutoFit/>
          </a:bodyPr>
          <a:lstStyle/>
          <a:p>
            <a:pPr marL="0" lvl="1"/>
            <a:r>
              <a:rPr lang="en-US" sz="900" dirty="0" smtClean="0">
                <a:latin typeface="Tw Cen MT" panose="020B0602020104020603" pitchFamily="34" charset="0"/>
              </a:rPr>
              <a:t>Tender evaluation stage</a:t>
            </a:r>
            <a:endParaRPr lang="en-US" sz="900" dirty="0">
              <a:latin typeface="Tw Cen MT" panose="020B0602020104020603" pitchFamily="34" charset="0"/>
            </a:endParaRPr>
          </a:p>
        </p:txBody>
      </p:sp>
    </p:spTree>
    <p:extLst>
      <p:ext uri="{BB962C8B-B14F-4D97-AF65-F5344CB8AC3E}">
        <p14:creationId xmlns:p14="http://schemas.microsoft.com/office/powerpoint/2010/main" val="13673191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70722"/>
          <a:ext cx="4593266" cy="17709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err="1" smtClean="0">
                          <a:solidFill>
                            <a:schemeClr val="tx1"/>
                          </a:solidFill>
                          <a:latin typeface="Tw Cen MT" panose="020B0602020104020603" pitchFamily="34" charset="0"/>
                          <a:ea typeface="+mn-ea"/>
                          <a:cs typeface="+mn-cs"/>
                        </a:rPr>
                        <a:t>MyBIM</a:t>
                      </a:r>
                      <a:r>
                        <a:rPr lang="en-MY" sz="1000" b="0" kern="1200" dirty="0" smtClean="0">
                          <a:solidFill>
                            <a:schemeClr val="tx1"/>
                          </a:solidFill>
                          <a:latin typeface="Tw Cen MT" panose="020B0602020104020603" pitchFamily="34" charset="0"/>
                          <a:ea typeface="+mn-ea"/>
                          <a:cs typeface="+mn-cs"/>
                        </a:rPr>
                        <a:t> Centre established by Q2 2016</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P4b - Establish reference centre to support the development and adoption of BIM and modern methods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23599"/>
            <a:ext cx="6864535" cy="4939814"/>
          </a:xfrm>
          <a:prstGeom prst="rect">
            <a:avLst/>
          </a:prstGeom>
          <a:noFill/>
        </p:spPr>
        <p:txBody>
          <a:bodyPr wrap="square" rtlCol="0">
            <a:spAutoFit/>
          </a:bodyPr>
          <a:lstStyle/>
          <a:p>
            <a:r>
              <a:rPr lang="en-US" sz="1000" dirty="0">
                <a:latin typeface="Tw Cen MT" panose="020B0602020104020603" pitchFamily="34" charset="0"/>
              </a:rPr>
              <a:t>This KPI is under the purview of IWG11.</a:t>
            </a:r>
          </a:p>
          <a:p>
            <a:endParaRPr lang="en-US" sz="500" dirty="0" smtClean="0">
              <a:latin typeface="Tw Cen MT" panose="020B0602020104020603" pitchFamily="34" charset="0"/>
            </a:endParaRPr>
          </a:p>
          <a:p>
            <a:pPr algn="just"/>
            <a:r>
              <a:rPr lang="en-US" sz="1000" dirty="0" err="1" smtClean="0">
                <a:latin typeface="Tw Cen MT" panose="020B0602020104020603" pitchFamily="34" charset="0"/>
              </a:rPr>
              <a:t>MyBIM</a:t>
            </a:r>
            <a:r>
              <a:rPr lang="en-US" sz="1000" dirty="0" smtClean="0">
                <a:latin typeface="Tw Cen MT" panose="020B0602020104020603" pitchFamily="34" charset="0"/>
              </a:rPr>
              <a:t> </a:t>
            </a:r>
            <a:r>
              <a:rPr lang="en-US" sz="1000" dirty="0">
                <a:latin typeface="Tw Cen MT" panose="020B0602020104020603" pitchFamily="34" charset="0"/>
              </a:rPr>
              <a:t>Centre was established in March 2016 at ABM Wilayah </a:t>
            </a:r>
            <a:r>
              <a:rPr lang="en-US" sz="1000" dirty="0" smtClean="0">
                <a:latin typeface="Tw Cen MT" panose="020B0602020104020603" pitchFamily="34" charset="0"/>
              </a:rPr>
              <a:t>Tengah. The main function of myBIM Centre is to provide affordable, high quality training for industry players. The centre aspires to become the BIM One-Stop Centre, offering BIM technical services to the industry.</a:t>
            </a:r>
          </a:p>
          <a:p>
            <a:pPr algn="just"/>
            <a:endParaRPr lang="en-US" sz="500" dirty="0">
              <a:latin typeface="Tw Cen MT" panose="020B0602020104020603" pitchFamily="34" charset="0"/>
            </a:endParaRPr>
          </a:p>
          <a:p>
            <a:pPr algn="just"/>
            <a:r>
              <a:rPr lang="en-US" sz="1000" dirty="0" smtClean="0">
                <a:latin typeface="Tw Cen MT" panose="020B0602020104020603" pitchFamily="34" charset="0"/>
              </a:rPr>
              <a:t>The </a:t>
            </a:r>
            <a:r>
              <a:rPr lang="en-US" sz="1000" dirty="0">
                <a:latin typeface="Tw Cen MT" panose="020B0602020104020603" pitchFamily="34" charset="0"/>
              </a:rPr>
              <a:t>new MyBIM Centre has been relocated to </a:t>
            </a:r>
            <a:r>
              <a:rPr lang="en-US" sz="1000" dirty="0" err="1">
                <a:latin typeface="Tw Cen MT" panose="020B0602020104020603" pitchFamily="34" charset="0"/>
              </a:rPr>
              <a:t>Menara</a:t>
            </a:r>
            <a:r>
              <a:rPr lang="en-US" sz="1000" dirty="0">
                <a:latin typeface="Tw Cen MT" panose="020B0602020104020603" pitchFamily="34" charset="0"/>
              </a:rPr>
              <a:t> </a:t>
            </a:r>
            <a:r>
              <a:rPr lang="en-US" sz="1000" dirty="0" smtClean="0">
                <a:latin typeface="Tw Cen MT" panose="020B0602020104020603" pitchFamily="34" charset="0"/>
              </a:rPr>
              <a:t>Sunway. </a:t>
            </a:r>
            <a:r>
              <a:rPr lang="en-US" sz="1000" dirty="0">
                <a:latin typeface="Tw Cen MT" panose="020B0602020104020603" pitchFamily="34" charset="0"/>
              </a:rPr>
              <a:t>The centre is now </a:t>
            </a:r>
            <a:r>
              <a:rPr lang="en-US" sz="1000" dirty="0" smtClean="0">
                <a:latin typeface="Tw Cen MT" panose="020B0602020104020603" pitchFamily="34" charset="0"/>
              </a:rPr>
              <a:t>fully completed </a:t>
            </a:r>
            <a:r>
              <a:rPr lang="en-US" sz="1000" dirty="0">
                <a:latin typeface="Tw Cen MT" panose="020B0602020104020603" pitchFamily="34" charset="0"/>
              </a:rPr>
              <a:t>and </a:t>
            </a:r>
            <a:r>
              <a:rPr lang="en-US" sz="1000" dirty="0" smtClean="0">
                <a:latin typeface="Tw Cen MT" panose="020B0602020104020603" pitchFamily="34" charset="0"/>
              </a:rPr>
              <a:t>was officiated by the </a:t>
            </a:r>
            <a:r>
              <a:rPr lang="en-US" sz="1000" dirty="0">
                <a:latin typeface="Tw Cen MT" panose="020B0602020104020603" pitchFamily="34" charset="0"/>
              </a:rPr>
              <a:t>Minister of Works </a:t>
            </a:r>
            <a:r>
              <a:rPr lang="en-US" sz="1000" dirty="0" smtClean="0">
                <a:latin typeface="Tw Cen MT" panose="020B0602020104020603" pitchFamily="34" charset="0"/>
              </a:rPr>
              <a:t>on 20 November </a:t>
            </a:r>
            <a:r>
              <a:rPr lang="en-US" sz="1000" dirty="0">
                <a:latin typeface="Tw Cen MT" panose="020B0602020104020603" pitchFamily="34" charset="0"/>
              </a:rPr>
              <a:t>2017</a:t>
            </a:r>
            <a:r>
              <a:rPr lang="en-US" sz="1000" dirty="0" smtClean="0">
                <a:latin typeface="Tw Cen MT" panose="020B0602020104020603" pitchFamily="34" charset="0"/>
              </a:rPr>
              <a:t>. t is equipped with up-to-date facilities including large capacity training rooms and the latest BIM software and hardware. It is opened to the public on weekdays from 9.00am to 5.00pm.</a:t>
            </a: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As of today, several </a:t>
            </a:r>
            <a:r>
              <a:rPr lang="en-US" sz="1000" dirty="0" err="1" smtClean="0">
                <a:latin typeface="Tw Cen MT" panose="020B0602020104020603" pitchFamily="34" charset="0"/>
              </a:rPr>
              <a:t>organisations</a:t>
            </a:r>
            <a:r>
              <a:rPr lang="en-US" sz="1000" dirty="0" smtClean="0">
                <a:latin typeface="Tw Cen MT" panose="020B0602020104020603" pitchFamily="34" charset="0"/>
              </a:rPr>
              <a:t> have </a:t>
            </a:r>
            <a:r>
              <a:rPr lang="en-US" sz="1000" dirty="0" err="1" smtClean="0">
                <a:latin typeface="Tw Cen MT" panose="020B0602020104020603" pitchFamily="34" charset="0"/>
              </a:rPr>
              <a:t>utilised</a:t>
            </a:r>
            <a:r>
              <a:rPr lang="en-US" sz="1000" dirty="0" smtClean="0">
                <a:latin typeface="Tw Cen MT" panose="020B0602020104020603" pitchFamily="34" charset="0"/>
              </a:rPr>
              <a:t> the facilities offered at </a:t>
            </a:r>
            <a:r>
              <a:rPr lang="en-US" sz="1000" dirty="0" err="1" smtClean="0">
                <a:latin typeface="Tw Cen MT" panose="020B0602020104020603" pitchFamily="34" charset="0"/>
              </a:rPr>
              <a:t>myBIM</a:t>
            </a:r>
            <a:r>
              <a:rPr lang="en-US" sz="1000" dirty="0" smtClean="0">
                <a:latin typeface="Tw Cen MT" panose="020B0602020104020603" pitchFamily="34" charset="0"/>
              </a:rPr>
              <a:t> Centre that includes MRT Corp., 3D Tech Parametric </a:t>
            </a:r>
            <a:r>
              <a:rPr lang="en-US" sz="1000" dirty="0" err="1" smtClean="0">
                <a:latin typeface="Tw Cen MT" panose="020B0602020104020603" pitchFamily="34" charset="0"/>
              </a:rPr>
              <a:t>Sdn</a:t>
            </a:r>
            <a:r>
              <a:rPr lang="en-US" sz="1000" dirty="0" smtClean="0">
                <a:latin typeface="Tw Cen MT" panose="020B0602020104020603" pitchFamily="34" charset="0"/>
              </a:rPr>
              <a:t>. Bhd., </a:t>
            </a:r>
            <a:r>
              <a:rPr lang="en-US" sz="1000" dirty="0" err="1" smtClean="0">
                <a:latin typeface="Tw Cen MT" panose="020B0602020104020603" pitchFamily="34" charset="0"/>
              </a:rPr>
              <a:t>Jabatan</a:t>
            </a:r>
            <a:r>
              <a:rPr lang="en-US" sz="1000" dirty="0" smtClean="0">
                <a:latin typeface="Tw Cen MT" panose="020B0602020104020603" pitchFamily="34" charset="0"/>
              </a:rPr>
              <a:t> </a:t>
            </a:r>
            <a:r>
              <a:rPr lang="en-US" sz="1000" dirty="0" err="1" smtClean="0">
                <a:latin typeface="Tw Cen MT" panose="020B0602020104020603" pitchFamily="34" charset="0"/>
              </a:rPr>
              <a:t>Kerja</a:t>
            </a:r>
            <a:r>
              <a:rPr lang="en-US" sz="1000" dirty="0" smtClean="0">
                <a:latin typeface="Tw Cen MT" panose="020B0602020104020603" pitchFamily="34" charset="0"/>
              </a:rPr>
              <a:t> Raya, </a:t>
            </a:r>
            <a:r>
              <a:rPr lang="en-US" sz="1000" dirty="0" err="1" smtClean="0">
                <a:latin typeface="Tw Cen MT" panose="020B0602020104020603" pitchFamily="34" charset="0"/>
              </a:rPr>
              <a:t>Gabungan</a:t>
            </a:r>
            <a:r>
              <a:rPr lang="en-US" sz="1000" dirty="0" smtClean="0">
                <a:latin typeface="Tw Cen MT" panose="020B0602020104020603" pitchFamily="34" charset="0"/>
              </a:rPr>
              <a:t> </a:t>
            </a:r>
            <a:r>
              <a:rPr lang="en-US" sz="1000" dirty="0" err="1" smtClean="0">
                <a:latin typeface="Tw Cen MT" panose="020B0602020104020603" pitchFamily="34" charset="0"/>
              </a:rPr>
              <a:t>Jurutera</a:t>
            </a:r>
            <a:r>
              <a:rPr lang="en-US" sz="1000" dirty="0" smtClean="0">
                <a:latin typeface="Tw Cen MT" panose="020B0602020104020603" pitchFamily="34" charset="0"/>
              </a:rPr>
              <a:t> </a:t>
            </a:r>
            <a:r>
              <a:rPr lang="en-US" sz="1000" dirty="0" err="1" smtClean="0">
                <a:latin typeface="Tw Cen MT" panose="020B0602020104020603" pitchFamily="34" charset="0"/>
              </a:rPr>
              <a:t>Perunding</a:t>
            </a:r>
            <a:r>
              <a:rPr lang="en-US" sz="1000" dirty="0" smtClean="0">
                <a:latin typeface="Tw Cen MT" panose="020B0602020104020603" pitchFamily="34" charset="0"/>
              </a:rPr>
              <a:t> </a:t>
            </a:r>
            <a:r>
              <a:rPr lang="en-US" sz="1000" dirty="0" err="1" smtClean="0">
                <a:latin typeface="Tw Cen MT" panose="020B0602020104020603" pitchFamily="34" charset="0"/>
              </a:rPr>
              <a:t>Bumiputra</a:t>
            </a:r>
            <a:r>
              <a:rPr lang="en-US" sz="1000" dirty="0" smtClean="0">
                <a:latin typeface="Tw Cen MT" panose="020B0602020104020603" pitchFamily="34" charset="0"/>
              </a:rPr>
              <a:t> and many more.</a:t>
            </a:r>
            <a:r>
              <a:rPr lang="en-US" sz="1000" dirty="0">
                <a:latin typeface="Tw Cen MT" panose="020B0602020104020603" pitchFamily="34" charset="0"/>
              </a:rPr>
              <a:t> </a:t>
            </a:r>
            <a:r>
              <a:rPr lang="en-US" sz="1000" dirty="0" smtClean="0">
                <a:latin typeface="Tw Cen MT" panose="020B0602020104020603" pitchFamily="34" charset="0"/>
              </a:rPr>
              <a:t>Enhancements are on-going </a:t>
            </a:r>
            <a:r>
              <a:rPr lang="en-US" sz="1000" dirty="0">
                <a:latin typeface="Tw Cen MT" panose="020B0602020104020603" pitchFamily="34" charset="0"/>
              </a:rPr>
              <a:t>with plans to deploy more BIM </a:t>
            </a:r>
            <a:r>
              <a:rPr lang="en-US" sz="1000" dirty="0" err="1" smtClean="0">
                <a:latin typeface="Tw Cen MT" panose="020B0602020104020603" pitchFamily="34" charset="0"/>
              </a:rPr>
              <a:t>softwares</a:t>
            </a:r>
            <a:r>
              <a:rPr lang="en-US" sz="1000" dirty="0" smtClean="0">
                <a:latin typeface="Tw Cen MT" panose="020B0602020104020603" pitchFamily="34" charset="0"/>
              </a:rPr>
              <a:t>.</a:t>
            </a:r>
          </a:p>
          <a:p>
            <a:pPr algn="just"/>
            <a:endParaRPr lang="en-US" sz="500" dirty="0">
              <a:latin typeface="Tw Cen MT" panose="020B0602020104020603" pitchFamily="34" charset="0"/>
            </a:endParaRPr>
          </a:p>
          <a:p>
            <a:pPr algn="just"/>
            <a:r>
              <a:rPr lang="en-US" sz="1000" dirty="0" err="1" smtClean="0">
                <a:latin typeface="Tw Cen MT" panose="020B0602020104020603" pitchFamily="34" charset="0"/>
              </a:rPr>
              <a:t>MyBIM</a:t>
            </a:r>
            <a:r>
              <a:rPr lang="en-US" sz="1000" dirty="0" smtClean="0">
                <a:latin typeface="Tw Cen MT" panose="020B0602020104020603" pitchFamily="34" charset="0"/>
              </a:rPr>
              <a:t> </a:t>
            </a:r>
            <a:r>
              <a:rPr lang="en-US" sz="1000" dirty="0">
                <a:latin typeface="Tw Cen MT" panose="020B0602020104020603" pitchFamily="34" charset="0"/>
              </a:rPr>
              <a:t>Centre </a:t>
            </a:r>
            <a:r>
              <a:rPr lang="en-US" sz="1000" dirty="0" smtClean="0">
                <a:latin typeface="Tw Cen MT" panose="020B0602020104020603" pitchFamily="34" charset="0"/>
              </a:rPr>
              <a:t>Address:</a:t>
            </a:r>
          </a:p>
          <a:p>
            <a:pPr algn="just"/>
            <a:endParaRPr lang="en-US" sz="500" dirty="0">
              <a:latin typeface="Tw Cen MT" panose="020B0602020104020603" pitchFamily="34" charset="0"/>
            </a:endParaRPr>
          </a:p>
          <a:p>
            <a:pPr algn="just"/>
            <a:r>
              <a:rPr lang="en-US" sz="1000" dirty="0">
                <a:latin typeface="Tw Cen MT" panose="020B0602020104020603" pitchFamily="34" charset="0"/>
              </a:rPr>
              <a:t>Level 11, Sunway Putra Tower</a:t>
            </a:r>
          </a:p>
          <a:p>
            <a:pPr algn="just"/>
            <a:r>
              <a:rPr lang="en-US" sz="1000" dirty="0">
                <a:latin typeface="Tw Cen MT" panose="020B0602020104020603" pitchFamily="34" charset="0"/>
              </a:rPr>
              <a:t>Lot 100, </a:t>
            </a:r>
            <a:r>
              <a:rPr lang="en-US" sz="1000" dirty="0" err="1">
                <a:latin typeface="Tw Cen MT" panose="020B0602020104020603" pitchFamily="34" charset="0"/>
              </a:rPr>
              <a:t>Jalan</a:t>
            </a:r>
            <a:r>
              <a:rPr lang="en-US" sz="1000" dirty="0">
                <a:latin typeface="Tw Cen MT" panose="020B0602020104020603" pitchFamily="34" charset="0"/>
              </a:rPr>
              <a:t> Putra</a:t>
            </a:r>
          </a:p>
          <a:p>
            <a:pPr algn="just"/>
            <a:r>
              <a:rPr lang="en-US" sz="1000" dirty="0">
                <a:latin typeface="Tw Cen MT" panose="020B0602020104020603" pitchFamily="34" charset="0"/>
              </a:rPr>
              <a:t>50350 Kuala Lumpur.</a:t>
            </a:r>
          </a:p>
          <a:p>
            <a:pPr algn="just"/>
            <a:endParaRPr lang="en-US" sz="500" dirty="0">
              <a:latin typeface="Tw Cen MT" panose="020B0602020104020603" pitchFamily="34" charset="0"/>
            </a:endParaRPr>
          </a:p>
          <a:p>
            <a:pPr algn="just"/>
            <a:r>
              <a:rPr lang="en-US" sz="1000" dirty="0">
                <a:latin typeface="Tw Cen MT" panose="020B0602020104020603" pitchFamily="34" charset="0"/>
              </a:rPr>
              <a:t>Tel: 03 4040 </a:t>
            </a:r>
            <a:r>
              <a:rPr lang="en-US" sz="1000" dirty="0" smtClean="0">
                <a:latin typeface="Tw Cen MT" panose="020B0602020104020603" pitchFamily="34" charset="0"/>
              </a:rPr>
              <a:t>0399</a:t>
            </a:r>
          </a:p>
          <a:p>
            <a:pPr algn="just"/>
            <a:endParaRPr lang="en-US" sz="500" dirty="0">
              <a:latin typeface="Tw Cen MT" panose="020B0602020104020603" pitchFamily="34" charset="0"/>
            </a:endParaRPr>
          </a:p>
          <a:p>
            <a:pPr algn="just"/>
            <a:r>
              <a:rPr lang="en-US" sz="1000" dirty="0" smtClean="0">
                <a:latin typeface="Tw Cen MT" panose="020B0602020104020603" pitchFamily="34" charset="0"/>
              </a:rPr>
              <a:t>Visit </a:t>
            </a:r>
            <a:r>
              <a:rPr lang="en-US" sz="1000" dirty="0" smtClean="0">
                <a:latin typeface="Tw Cen MT" panose="020B0602020104020603" pitchFamily="34" charset="0"/>
                <a:hlinkClick r:id="rId2"/>
              </a:rPr>
              <a:t>www.mybimcentre.com.my</a:t>
            </a:r>
            <a:r>
              <a:rPr lang="en-US" sz="1000" dirty="0" smtClean="0">
                <a:latin typeface="Tw Cen MT" panose="020B0602020104020603" pitchFamily="34" charset="0"/>
              </a:rPr>
              <a:t> for more information on myBIM Centre. </a:t>
            </a:r>
            <a:endParaRPr lang="en-US" sz="1000" dirty="0">
              <a:latin typeface="Tw Cen MT" panose="020B0602020104020603" pitchFamily="34" charset="0"/>
            </a:endParaRPr>
          </a:p>
          <a:p>
            <a:pPr algn="just"/>
            <a:endParaRPr lang="en-US" sz="500" dirty="0">
              <a:latin typeface="Tw Cen MT" panose="020B0602020104020603" pitchFamily="34" charset="0"/>
            </a:endParaRPr>
          </a:p>
          <a:p>
            <a:pPr algn="just"/>
            <a:r>
              <a:rPr lang="en-US" sz="1000" dirty="0">
                <a:latin typeface="Tw Cen MT" panose="020B0602020104020603" pitchFamily="34" charset="0"/>
              </a:rPr>
              <a:t>MyBIM Centre is also being supported by MyBIM Satellites (regional BIM reference </a:t>
            </a:r>
            <a:r>
              <a:rPr lang="en-US" sz="1000" dirty="0" err="1">
                <a:latin typeface="Tw Cen MT" panose="020B0602020104020603" pitchFamily="34" charset="0"/>
              </a:rPr>
              <a:t>centres</a:t>
            </a:r>
            <a:r>
              <a:rPr lang="en-US" sz="1000" dirty="0">
                <a:latin typeface="Tw Cen MT" panose="020B0602020104020603" pitchFamily="34" charset="0"/>
              </a:rPr>
              <a:t>) established at University Malaysia </a:t>
            </a:r>
            <a:r>
              <a:rPr lang="en-US" sz="1000" dirty="0" smtClean="0">
                <a:latin typeface="Tw Cen MT" panose="020B0602020104020603" pitchFamily="34" charset="0"/>
              </a:rPr>
              <a:t>Pahang (UMP), </a:t>
            </a:r>
            <a:r>
              <a:rPr lang="en-US" sz="1000" dirty="0">
                <a:latin typeface="Tw Cen MT" panose="020B0602020104020603" pitchFamily="34" charset="0"/>
              </a:rPr>
              <a:t>University Malaysia </a:t>
            </a:r>
            <a:r>
              <a:rPr lang="en-US" sz="1000" dirty="0" smtClean="0">
                <a:latin typeface="Tw Cen MT" panose="020B0602020104020603" pitchFamily="34" charset="0"/>
              </a:rPr>
              <a:t>Perlis (</a:t>
            </a:r>
            <a:r>
              <a:rPr lang="en-US" sz="1000" dirty="0" err="1" smtClean="0">
                <a:latin typeface="Tw Cen MT" panose="020B0602020104020603" pitchFamily="34" charset="0"/>
              </a:rPr>
              <a:t>UniMAP</a:t>
            </a:r>
            <a:r>
              <a:rPr lang="en-US" sz="1000" dirty="0" smtClean="0">
                <a:latin typeface="Tw Cen MT" panose="020B0602020104020603" pitchFamily="34" charset="0"/>
              </a:rPr>
              <a:t>), </a:t>
            </a:r>
            <a:r>
              <a:rPr lang="en-US" sz="1000" dirty="0">
                <a:latin typeface="Tw Cen MT" panose="020B0602020104020603" pitchFamily="34" charset="0"/>
              </a:rPr>
              <a:t>University Technology </a:t>
            </a:r>
            <a:r>
              <a:rPr lang="en-US" sz="1000" dirty="0" smtClean="0">
                <a:latin typeface="Tw Cen MT" panose="020B0602020104020603" pitchFamily="34" charset="0"/>
              </a:rPr>
              <a:t>Malaysia (UTM) </a:t>
            </a:r>
            <a:r>
              <a:rPr lang="en-US" sz="1000" dirty="0">
                <a:latin typeface="Tw Cen MT" panose="020B0602020104020603" pitchFamily="34" charset="0"/>
              </a:rPr>
              <a:t>and University Malaysia </a:t>
            </a:r>
            <a:r>
              <a:rPr lang="en-US" sz="1000" dirty="0" smtClean="0">
                <a:latin typeface="Tw Cen MT" panose="020B0602020104020603" pitchFamily="34" charset="0"/>
              </a:rPr>
              <a:t>Sabah (UMS). These satellites will serve the need to train and accredit more BIM personnel nationwide.</a:t>
            </a:r>
          </a:p>
          <a:p>
            <a:pPr algn="just"/>
            <a:endParaRPr lang="en-US" sz="500" dirty="0">
              <a:latin typeface="Tw Cen MT" panose="020B0602020104020603" pitchFamily="34" charset="0"/>
            </a:endParaRPr>
          </a:p>
          <a:p>
            <a:pPr algn="just"/>
            <a:r>
              <a:rPr lang="en-US" sz="1000" b="1" u="sng" dirty="0" err="1" smtClean="0">
                <a:latin typeface="Tw Cen MT" panose="020B0602020104020603" pitchFamily="34" charset="0"/>
              </a:rPr>
              <a:t>MyBIM</a:t>
            </a:r>
            <a:r>
              <a:rPr lang="en-US" sz="1000" b="1" u="sng" dirty="0" smtClean="0">
                <a:latin typeface="Tw Cen MT" panose="020B0602020104020603" pitchFamily="34" charset="0"/>
              </a:rPr>
              <a:t> Centre Strengthened</a:t>
            </a:r>
          </a:p>
          <a:p>
            <a:pPr marL="228600" indent="-228600" algn="just">
              <a:buAutoNum type="arabicPeriod"/>
            </a:pPr>
            <a:r>
              <a:rPr lang="en-US" sz="1000" dirty="0" smtClean="0">
                <a:latin typeface="Tw Cen MT" panose="020B0602020104020603" pitchFamily="34" charset="0"/>
              </a:rPr>
              <a:t>BIM </a:t>
            </a:r>
            <a:r>
              <a:rPr lang="en-US" sz="1000" dirty="0">
                <a:latin typeface="Tw Cen MT" panose="020B0602020104020603" pitchFamily="34" charset="0"/>
              </a:rPr>
              <a:t>Guides</a:t>
            </a:r>
            <a:r>
              <a:rPr lang="en-US" sz="1000" dirty="0" smtClean="0">
                <a:latin typeface="Tw Cen MT" panose="020B0602020104020603" pitchFamily="34" charset="0"/>
              </a:rPr>
              <a:t>, BIM Malaysian Government Initiatives, </a:t>
            </a:r>
            <a:r>
              <a:rPr lang="en-US" sz="1000" dirty="0">
                <a:latin typeface="Tw Cen MT" panose="020B0602020104020603" pitchFamily="34" charset="0"/>
              </a:rPr>
              <a:t>magazines and BIM Adoption Report </a:t>
            </a:r>
            <a:r>
              <a:rPr lang="en-US" sz="1000" dirty="0" smtClean="0">
                <a:latin typeface="Tw Cen MT" panose="020B0602020104020603" pitchFamily="34" charset="0"/>
              </a:rPr>
              <a:t>2016 published </a:t>
            </a:r>
            <a:r>
              <a:rPr lang="en-US" sz="1000" dirty="0">
                <a:latin typeface="Tw Cen MT" panose="020B0602020104020603" pitchFamily="34" charset="0"/>
              </a:rPr>
              <a:t>to help enrich BIM resources for public </a:t>
            </a:r>
            <a:r>
              <a:rPr lang="en-US" sz="1000" dirty="0" smtClean="0">
                <a:latin typeface="Tw Cen MT" panose="020B0602020104020603" pitchFamily="34" charset="0"/>
              </a:rPr>
              <a:t>references</a:t>
            </a:r>
          </a:p>
          <a:p>
            <a:pPr marL="228600" indent="-228600" algn="just">
              <a:buAutoNum type="arabicPeriod"/>
            </a:pPr>
            <a:r>
              <a:rPr lang="en-US" sz="1000" dirty="0" smtClean="0">
                <a:latin typeface="Tw Cen MT" panose="020B0602020104020603" pitchFamily="34" charset="0"/>
              </a:rPr>
              <a:t>3 new </a:t>
            </a:r>
            <a:r>
              <a:rPr lang="en-US" sz="1000" dirty="0" err="1" smtClean="0">
                <a:latin typeface="Tw Cen MT" panose="020B0602020104020603" pitchFamily="34" charset="0"/>
              </a:rPr>
              <a:t>softwares</a:t>
            </a:r>
            <a:r>
              <a:rPr lang="en-US" sz="1000" dirty="0" smtClean="0">
                <a:latin typeface="Tw Cen MT" panose="020B0602020104020603" pitchFamily="34" charset="0"/>
              </a:rPr>
              <a:t>  added (</a:t>
            </a:r>
            <a:r>
              <a:rPr lang="en-US" sz="1000" dirty="0" err="1" smtClean="0">
                <a:latin typeface="Tw Cen MT" panose="020B0602020104020603" pitchFamily="34" charset="0"/>
              </a:rPr>
              <a:t>Tekla</a:t>
            </a:r>
            <a:r>
              <a:rPr lang="en-US" sz="1000" dirty="0" smtClean="0">
                <a:latin typeface="Tw Cen MT" panose="020B0602020104020603" pitchFamily="34" charset="0"/>
              </a:rPr>
              <a:t>, Primavera &amp; Bentley)</a:t>
            </a:r>
          </a:p>
          <a:p>
            <a:endParaRPr lang="en-US" sz="500" dirty="0">
              <a:latin typeface="Tw Cen MT" panose="020B0602020104020603" pitchFamily="34" charset="0"/>
            </a:endParaRPr>
          </a:p>
          <a:p>
            <a:r>
              <a:rPr lang="en-US" sz="1000" dirty="0" smtClean="0">
                <a:latin typeface="Tw Cen MT" panose="020B0602020104020603" pitchFamily="34" charset="0"/>
              </a:rPr>
              <a:t>This KPI is 100% completed.</a:t>
            </a:r>
          </a:p>
          <a:p>
            <a:endParaRPr lang="en-US" sz="1000" dirty="0" smtClean="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P4-074</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35396">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err="1" smtClean="0">
                          <a:solidFill>
                            <a:srgbClr val="000000"/>
                          </a:solidFill>
                          <a:latin typeface="Tw Cen MT" pitchFamily="34" charset="0"/>
                        </a:rPr>
                        <a:t>MyBIM</a:t>
                      </a:r>
                      <a:r>
                        <a:rPr lang="en-US" sz="900" dirty="0" smtClean="0">
                          <a:solidFill>
                            <a:srgbClr val="000000"/>
                          </a:solidFill>
                          <a:latin typeface="Tw Cen MT" pitchFamily="34" charset="0"/>
                        </a:rPr>
                        <a:t> Centre launched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err="1" smtClean="0">
                          <a:solidFill>
                            <a:srgbClr val="000000"/>
                          </a:solidFill>
                          <a:latin typeface="Tw Cen MT" pitchFamily="34" charset="0"/>
                        </a:rPr>
                        <a:t>myBIM</a:t>
                      </a:r>
                      <a:r>
                        <a:rPr lang="en-US" sz="900" dirty="0" smtClean="0">
                          <a:solidFill>
                            <a:srgbClr val="000000"/>
                          </a:solidFill>
                          <a:latin typeface="Tw Cen MT" pitchFamily="34" charset="0"/>
                        </a:rPr>
                        <a:t> Center’s  role as national reference center  strengthened</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err="1" smtClean="0">
                          <a:solidFill>
                            <a:srgbClr val="000000"/>
                          </a:solidFill>
                          <a:latin typeface="Tw Cen MT" pitchFamily="34" charset="0"/>
                        </a:rPr>
                        <a:t>myBIM</a:t>
                      </a:r>
                      <a:r>
                        <a:rPr lang="en-US" sz="900" dirty="0" smtClean="0">
                          <a:solidFill>
                            <a:srgbClr val="000000"/>
                          </a:solidFill>
                          <a:latin typeface="Tw Cen MT" pitchFamily="34" charset="0"/>
                        </a:rPr>
                        <a:t> Center’s role as national reference center  strengthened</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err="1" smtClean="0">
                          <a:solidFill>
                            <a:srgbClr val="000000"/>
                          </a:solidFill>
                          <a:latin typeface="Tw Cen MT" pitchFamily="34" charset="0"/>
                        </a:rPr>
                        <a:t>myBIM</a:t>
                      </a:r>
                      <a:r>
                        <a:rPr lang="en-US" sz="900" dirty="0" smtClean="0">
                          <a:solidFill>
                            <a:srgbClr val="000000"/>
                          </a:solidFill>
                          <a:latin typeface="Tw Cen MT" pitchFamily="34" charset="0"/>
                        </a:rPr>
                        <a:t> Center’s role as national reference center  strengthened</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err="1" smtClean="0">
                          <a:solidFill>
                            <a:srgbClr val="000000"/>
                          </a:solidFill>
                          <a:latin typeface="Tw Cen MT" pitchFamily="34" charset="0"/>
                        </a:rPr>
                        <a:t>myBIM</a:t>
                      </a:r>
                      <a:r>
                        <a:rPr lang="en-US" sz="900" dirty="0" smtClean="0">
                          <a:solidFill>
                            <a:srgbClr val="000000"/>
                          </a:solidFill>
                          <a:latin typeface="Tw Cen MT" pitchFamily="34" charset="0"/>
                        </a:rPr>
                        <a:t> Center’s role as national reference center  strengthened</a:t>
                      </a:r>
                      <a:endParaRPr lang="ms-MY" sz="900" dirty="0" smtClean="0">
                        <a:solidFill>
                          <a:srgbClr val="000000"/>
                        </a:solidFill>
                        <a:latin typeface="Tw Cen MT" pitchFamily="34" charset="0"/>
                      </a:endParaRP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34571177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ms-MY" sz="1000" dirty="0" smtClean="0">
                          <a:solidFill>
                            <a:schemeClr val="tx1"/>
                          </a:solidFill>
                          <a:latin typeface="Tw Cen MT" panose="020B0602020104020603" pitchFamily="34" charset="0"/>
                        </a:rPr>
                        <a:t>Hj.</a:t>
                      </a:r>
                      <a:r>
                        <a:rPr lang="ms-MY" sz="1000" baseline="0" dirty="0" smtClean="0">
                          <a:solidFill>
                            <a:schemeClr val="tx1"/>
                          </a:solidFill>
                          <a:latin typeface="Tw Cen MT" panose="020B0602020104020603" pitchFamily="34" charset="0"/>
                        </a:rPr>
                        <a:t> </a:t>
                      </a:r>
                      <a:r>
                        <a:rPr lang="ms-MY" sz="1000" baseline="0" smtClean="0">
                          <a:solidFill>
                            <a:schemeClr val="tx1"/>
                          </a:solidFill>
                          <a:latin typeface="Tw Cen MT" panose="020B0602020104020603" pitchFamily="34" charset="0"/>
                        </a:rPr>
                        <a:t>Razuki Ibrahim</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70722"/>
          <a:ext cx="4593266" cy="17709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Online Reference </a:t>
                      </a:r>
                      <a:r>
                        <a:rPr lang="en-MY" sz="1000" b="0" kern="1200" dirty="0" err="1" smtClean="0">
                          <a:solidFill>
                            <a:schemeClr val="tx1"/>
                          </a:solidFill>
                          <a:latin typeface="Tw Cen MT" panose="020B0602020104020603" pitchFamily="34" charset="0"/>
                          <a:ea typeface="+mn-ea"/>
                          <a:cs typeface="+mn-cs"/>
                        </a:rPr>
                        <a:t>Center</a:t>
                      </a:r>
                      <a:r>
                        <a:rPr lang="en-MY" sz="1000" b="0" kern="1200" dirty="0" smtClean="0">
                          <a:solidFill>
                            <a:schemeClr val="tx1"/>
                          </a:solidFill>
                          <a:latin typeface="Tw Cen MT" panose="020B0602020104020603" pitchFamily="34" charset="0"/>
                          <a:ea typeface="+mn-ea"/>
                          <a:cs typeface="+mn-cs"/>
                        </a:rPr>
                        <a:t> established by Q4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P4b - Establish reference centre to support the development and adoption of BIM and modern methods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797861" cy="1708160"/>
          </a:xfrm>
          <a:prstGeom prst="rect">
            <a:avLst/>
          </a:prstGeom>
          <a:noFill/>
        </p:spPr>
        <p:txBody>
          <a:bodyPr wrap="square" rtlCol="0">
            <a:spAutoFit/>
          </a:bodyPr>
          <a:lstStyle/>
          <a:p>
            <a:r>
              <a:rPr lang="en-US" sz="1000" dirty="0">
                <a:latin typeface="Tw Cen MT" panose="020B0602020104020603" pitchFamily="34" charset="0"/>
              </a:rPr>
              <a:t>This KPI is under the purview of IWG11.</a:t>
            </a:r>
          </a:p>
          <a:p>
            <a:endParaRPr lang="en-US" sz="500" dirty="0" smtClean="0">
              <a:latin typeface="Tw Cen MT" panose="020B0602020104020603" pitchFamily="34" charset="0"/>
            </a:endParaRPr>
          </a:p>
          <a:p>
            <a:pPr algn="just"/>
            <a:r>
              <a:rPr lang="en-US" sz="1000" dirty="0" err="1" smtClean="0">
                <a:latin typeface="Tw Cen MT" panose="020B0602020104020603" pitchFamily="34" charset="0"/>
              </a:rPr>
              <a:t>MyBIM</a:t>
            </a:r>
            <a:r>
              <a:rPr lang="en-US" sz="1000" dirty="0" smtClean="0">
                <a:latin typeface="Tw Cen MT" panose="020B0602020104020603" pitchFamily="34" charset="0"/>
              </a:rPr>
              <a:t> </a:t>
            </a:r>
            <a:r>
              <a:rPr lang="en-US" sz="1000" dirty="0">
                <a:latin typeface="Tw Cen MT" panose="020B0602020104020603" pitchFamily="34" charset="0"/>
              </a:rPr>
              <a:t>Centre web portal </a:t>
            </a:r>
            <a:r>
              <a:rPr lang="en-US" sz="1000" dirty="0" smtClean="0">
                <a:latin typeface="Tw Cen MT" panose="020B0602020104020603" pitchFamily="34" charset="0"/>
              </a:rPr>
              <a:t>was completed </a:t>
            </a:r>
            <a:r>
              <a:rPr lang="en-US" sz="1000" dirty="0">
                <a:latin typeface="Tw Cen MT" panose="020B0602020104020603" pitchFamily="34" charset="0"/>
              </a:rPr>
              <a:t>on 18 May 2017 </a:t>
            </a:r>
            <a:r>
              <a:rPr lang="en-US" sz="1000" dirty="0" smtClean="0">
                <a:latin typeface="Tw Cen MT" panose="020B0602020104020603" pitchFamily="34" charset="0"/>
              </a:rPr>
              <a:t>and will serve as an online reference </a:t>
            </a:r>
            <a:r>
              <a:rPr lang="en-US" sz="1000" dirty="0" err="1" smtClean="0">
                <a:latin typeface="Tw Cen MT" panose="020B0602020104020603" pitchFamily="34" charset="0"/>
              </a:rPr>
              <a:t>centre</a:t>
            </a:r>
            <a:r>
              <a:rPr lang="en-US" sz="1000" dirty="0" smtClean="0">
                <a:latin typeface="Tw Cen MT" panose="020B0602020104020603" pitchFamily="34" charset="0"/>
              </a:rPr>
              <a:t>. The portal is </a:t>
            </a:r>
            <a:r>
              <a:rPr lang="en-US" sz="1000" dirty="0">
                <a:latin typeface="Tw Cen MT" panose="020B0602020104020603" pitchFamily="34" charset="0"/>
              </a:rPr>
              <a:t>accessible via </a:t>
            </a:r>
            <a:r>
              <a:rPr lang="en-US" sz="1000" dirty="0" smtClean="0">
                <a:latin typeface="Tw Cen MT" panose="020B0602020104020603" pitchFamily="34" charset="0"/>
                <a:hlinkClick r:id="rId2"/>
              </a:rPr>
              <a:t>www.mybimcentre.com.my</a:t>
            </a:r>
            <a:r>
              <a:rPr lang="en-US" sz="1000" dirty="0" smtClean="0">
                <a:latin typeface="Tw Cen MT" panose="020B0602020104020603" pitchFamily="34" charset="0"/>
              </a:rPr>
              <a:t> </a:t>
            </a:r>
            <a:endParaRPr lang="en-US" sz="1000" dirty="0">
              <a:latin typeface="Tw Cen MT" panose="020B0602020104020603" pitchFamily="34" charset="0"/>
            </a:endParaRPr>
          </a:p>
          <a:p>
            <a:pPr algn="just"/>
            <a:endParaRPr lang="en-US" sz="500" dirty="0">
              <a:latin typeface="Tw Cen MT" panose="020B0602020104020603" pitchFamily="34" charset="0"/>
            </a:endParaRPr>
          </a:p>
          <a:p>
            <a:pPr algn="just"/>
            <a:r>
              <a:rPr lang="en-US" sz="1000" dirty="0">
                <a:latin typeface="Tw Cen MT" panose="020B0602020104020603" pitchFamily="34" charset="0"/>
              </a:rPr>
              <a:t>The role of myBIM Portal is to promote the services provided at myBIM Centre </a:t>
            </a:r>
            <a:r>
              <a:rPr lang="en-US" sz="1000" dirty="0" smtClean="0">
                <a:latin typeface="Tw Cen MT" panose="020B0602020104020603" pitchFamily="34" charset="0"/>
              </a:rPr>
              <a:t>such </a:t>
            </a:r>
            <a:r>
              <a:rPr lang="en-US" sz="1000" dirty="0">
                <a:latin typeface="Tw Cen MT" panose="020B0602020104020603" pitchFamily="34" charset="0"/>
              </a:rPr>
              <a:t>as </a:t>
            </a:r>
            <a:r>
              <a:rPr lang="en-US" sz="1000" dirty="0" smtClean="0">
                <a:latin typeface="Tw Cen MT" panose="020B0602020104020603" pitchFamily="34" charset="0"/>
              </a:rPr>
              <a:t>BIM Studio, BIM Lab, </a:t>
            </a:r>
            <a:r>
              <a:rPr lang="en-US" sz="1000" dirty="0" err="1" smtClean="0">
                <a:latin typeface="Tw Cen MT" panose="020B0602020104020603" pitchFamily="34" charset="0"/>
              </a:rPr>
              <a:t>Tehnology</a:t>
            </a:r>
            <a:r>
              <a:rPr lang="en-US" sz="1000" dirty="0" smtClean="0">
                <a:latin typeface="Tw Cen MT" panose="020B0602020104020603" pitchFamily="34" charset="0"/>
              </a:rPr>
              <a:t> showcase and seminar hall. </a:t>
            </a:r>
            <a:endParaRPr lang="en-US" sz="1000" dirty="0">
              <a:latin typeface="Tw Cen MT" panose="020B0602020104020603" pitchFamily="34" charset="0"/>
            </a:endParaRPr>
          </a:p>
          <a:p>
            <a:pPr algn="just"/>
            <a:endParaRPr lang="en-US" sz="500" dirty="0">
              <a:latin typeface="Tw Cen MT" panose="020B0602020104020603" pitchFamily="34" charset="0"/>
            </a:endParaRPr>
          </a:p>
          <a:p>
            <a:pPr algn="just"/>
            <a:r>
              <a:rPr lang="en-US" sz="1000" dirty="0">
                <a:latin typeface="Tw Cen MT" panose="020B0602020104020603" pitchFamily="34" charset="0"/>
              </a:rPr>
              <a:t>The new and improved portal was commissioned </a:t>
            </a:r>
            <a:r>
              <a:rPr lang="en-US" sz="1000" dirty="0" smtClean="0">
                <a:latin typeface="Tw Cen MT" panose="020B0602020104020603" pitchFamily="34" charset="0"/>
              </a:rPr>
              <a:t>recently and </a:t>
            </a:r>
            <a:r>
              <a:rPr lang="en-US" sz="1000" dirty="0">
                <a:latin typeface="Tw Cen MT" panose="020B0602020104020603" pitchFamily="34" charset="0"/>
              </a:rPr>
              <a:t>is now live via the same address</a:t>
            </a:r>
            <a:r>
              <a:rPr lang="en-US" sz="1000" dirty="0" smtClean="0">
                <a:latin typeface="Tw Cen MT" panose="020B0602020104020603" pitchFamily="34" charset="0"/>
              </a:rPr>
              <a:t>.</a:t>
            </a:r>
          </a:p>
          <a:p>
            <a:endParaRPr lang="en-US" sz="1000" dirty="0">
              <a:latin typeface="Tw Cen MT" panose="020B0602020104020603" pitchFamily="34" charset="0"/>
            </a:endParaRPr>
          </a:p>
          <a:p>
            <a:r>
              <a:rPr lang="en-US" sz="1000" dirty="0">
                <a:latin typeface="Tw Cen MT" panose="020B0602020104020603" pitchFamily="34" charset="0"/>
              </a:rPr>
              <a:t>This KPI is 100% completed.</a:t>
            </a: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P4-075</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35396">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80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User Requirement Study on Online Reference Center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Online Reference Center launched and in operation</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26187186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111609"/>
          <a:ext cx="2530573" cy="17373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a:t>
                      </a:r>
                    </a:p>
                    <a:p>
                      <a:pPr algn="r"/>
                      <a:r>
                        <a:rPr lang="ms-MY" sz="1000" b="0" dirty="0" smtClean="0">
                          <a:solidFill>
                            <a:schemeClr val="tx1"/>
                          </a:solidFill>
                          <a:latin typeface="Tw Cen MT" panose="020B0602020104020603" pitchFamily="34" charset="0"/>
                        </a:rPr>
                        <a:t>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Haniza Soid Hamidi </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Jazlan Mohd Raffee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70722"/>
          <a:ext cx="4593266" cy="16185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At least 100 approved construction-related modules available online by Q4 2019</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P4c -Implement competency and learning management system</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93271"/>
            <a:ext cx="6853928" cy="2862322"/>
          </a:xfrm>
          <a:prstGeom prst="rect">
            <a:avLst/>
          </a:prstGeom>
          <a:noFill/>
        </p:spPr>
        <p:txBody>
          <a:bodyPr wrap="square" rtlCol="0">
            <a:spAutoFit/>
          </a:bodyPr>
          <a:lstStyle/>
          <a:p>
            <a:pPr algn="just"/>
            <a:r>
              <a:rPr lang="en-US" sz="1000" dirty="0">
                <a:latin typeface="Tw Cen MT" panose="020B0602020104020603" pitchFamily="34" charset="0"/>
              </a:rPr>
              <a:t>CMS is a comprehensive set of online tools for tracking, measuring and improving the competency of construction personnel. Competency for </a:t>
            </a:r>
            <a:r>
              <a:rPr lang="en-US" sz="1000" dirty="0" smtClean="0">
                <a:latin typeface="Tw Cen MT" panose="020B0602020104020603" pitchFamily="34" charset="0"/>
              </a:rPr>
              <a:t>these three </a:t>
            </a:r>
            <a:r>
              <a:rPr lang="en-US" sz="1000" dirty="0">
                <a:latin typeface="Tw Cen MT" panose="020B0602020104020603" pitchFamily="34" charset="0"/>
              </a:rPr>
              <a:t>major categories of personnel have been identified </a:t>
            </a:r>
            <a:r>
              <a:rPr lang="en-US" sz="1000" dirty="0" smtClean="0">
                <a:latin typeface="Tw Cen MT" panose="020B0602020104020603" pitchFamily="34" charset="0"/>
              </a:rPr>
              <a:t>:</a:t>
            </a:r>
          </a:p>
          <a:p>
            <a:pPr marL="228600" indent="-228600" algn="just">
              <a:buFont typeface="+mj-lt"/>
              <a:buAutoNum type="arabicPeriod"/>
            </a:pPr>
            <a:r>
              <a:rPr lang="en-US" sz="1000" dirty="0" smtClean="0">
                <a:latin typeface="Tw Cen MT" panose="020B0602020104020603" pitchFamily="34" charset="0"/>
              </a:rPr>
              <a:t>‘</a:t>
            </a:r>
            <a:r>
              <a:rPr lang="en-US" sz="1000" dirty="0" err="1">
                <a:latin typeface="Tw Cen MT" panose="020B0602020104020603" pitchFamily="34" charset="0"/>
              </a:rPr>
              <a:t>Kompetensi</a:t>
            </a:r>
            <a:r>
              <a:rPr lang="en-US" sz="1000" dirty="0">
                <a:latin typeface="Tw Cen MT" panose="020B0602020104020603" pitchFamily="34" charset="0"/>
              </a:rPr>
              <a:t> </a:t>
            </a:r>
            <a:r>
              <a:rPr lang="en-US" sz="1000" dirty="0" err="1">
                <a:latin typeface="Tw Cen MT" panose="020B0602020104020603" pitchFamily="34" charset="0"/>
              </a:rPr>
              <a:t>Kemahiran</a:t>
            </a:r>
            <a:r>
              <a:rPr lang="en-US" sz="1000" dirty="0">
                <a:latin typeface="Tw Cen MT" panose="020B0602020104020603" pitchFamily="34" charset="0"/>
              </a:rPr>
              <a:t> </a:t>
            </a:r>
            <a:r>
              <a:rPr lang="en-US" sz="1000" dirty="0" err="1">
                <a:latin typeface="Tw Cen MT" panose="020B0602020104020603" pitchFamily="34" charset="0"/>
              </a:rPr>
              <a:t>Personel</a:t>
            </a:r>
            <a:r>
              <a:rPr lang="en-US" sz="1000" dirty="0">
                <a:latin typeface="Tw Cen MT" panose="020B0602020104020603" pitchFamily="34" charset="0"/>
              </a:rPr>
              <a:t> </a:t>
            </a:r>
            <a:r>
              <a:rPr lang="en-US" sz="1000" dirty="0" err="1">
                <a:latin typeface="Tw Cen MT" panose="020B0602020104020603" pitchFamily="34" charset="0"/>
              </a:rPr>
              <a:t>Binaan</a:t>
            </a:r>
            <a:r>
              <a:rPr lang="en-US" sz="1000" dirty="0" smtClean="0">
                <a:latin typeface="Tw Cen MT" panose="020B0602020104020603" pitchFamily="34" charset="0"/>
              </a:rPr>
              <a:t>’</a:t>
            </a:r>
          </a:p>
          <a:p>
            <a:pPr marL="228600" indent="-228600" algn="just">
              <a:buFont typeface="+mj-lt"/>
              <a:buAutoNum type="arabicPeriod"/>
            </a:pPr>
            <a:r>
              <a:rPr lang="en-US" sz="1000" dirty="0" smtClean="0">
                <a:latin typeface="Tw Cen MT" panose="020B0602020104020603" pitchFamily="34" charset="0"/>
              </a:rPr>
              <a:t>‘</a:t>
            </a:r>
            <a:r>
              <a:rPr lang="en-US" sz="1000" dirty="0" err="1">
                <a:latin typeface="Tw Cen MT" panose="020B0602020104020603" pitchFamily="34" charset="0"/>
              </a:rPr>
              <a:t>Kompetensi</a:t>
            </a:r>
            <a:r>
              <a:rPr lang="en-US" sz="1000" dirty="0">
                <a:latin typeface="Tw Cen MT" panose="020B0602020104020603" pitchFamily="34" charset="0"/>
              </a:rPr>
              <a:t> </a:t>
            </a:r>
            <a:r>
              <a:rPr lang="en-US" sz="1000" dirty="0" err="1">
                <a:latin typeface="Tw Cen MT" panose="020B0602020104020603" pitchFamily="34" charset="0"/>
              </a:rPr>
              <a:t>Penyeliaan</a:t>
            </a:r>
            <a:r>
              <a:rPr lang="en-US" sz="1000" dirty="0">
                <a:latin typeface="Tw Cen MT" panose="020B0602020104020603" pitchFamily="34" charset="0"/>
              </a:rPr>
              <a:t> &amp; </a:t>
            </a:r>
            <a:r>
              <a:rPr lang="en-US" sz="1000" dirty="0" err="1">
                <a:latin typeface="Tw Cen MT" panose="020B0602020104020603" pitchFamily="34" charset="0"/>
              </a:rPr>
              <a:t>Pengurusan</a:t>
            </a:r>
            <a:r>
              <a:rPr lang="en-US" sz="1000" dirty="0">
                <a:latin typeface="Tw Cen MT" panose="020B0602020104020603" pitchFamily="34" charset="0"/>
              </a:rPr>
              <a:t> </a:t>
            </a:r>
            <a:r>
              <a:rPr lang="en-US" sz="1000" dirty="0" err="1">
                <a:latin typeface="Tw Cen MT" panose="020B0602020104020603" pitchFamily="34" charset="0"/>
              </a:rPr>
              <a:t>Personel</a:t>
            </a:r>
            <a:r>
              <a:rPr lang="en-US" sz="1000" dirty="0">
                <a:latin typeface="Tw Cen MT" panose="020B0602020104020603" pitchFamily="34" charset="0"/>
              </a:rPr>
              <a:t> </a:t>
            </a:r>
            <a:r>
              <a:rPr lang="en-US" sz="1000" dirty="0" err="1">
                <a:latin typeface="Tw Cen MT" panose="020B0602020104020603" pitchFamily="34" charset="0"/>
              </a:rPr>
              <a:t>Binaan</a:t>
            </a:r>
            <a:r>
              <a:rPr lang="en-US" sz="1000" dirty="0">
                <a:latin typeface="Tw Cen MT" panose="020B0602020104020603" pitchFamily="34" charset="0"/>
              </a:rPr>
              <a:t>’ </a:t>
            </a:r>
            <a:endParaRPr lang="en-US" sz="1000" dirty="0" smtClean="0">
              <a:latin typeface="Tw Cen MT" panose="020B0602020104020603" pitchFamily="34" charset="0"/>
            </a:endParaRPr>
          </a:p>
          <a:p>
            <a:pPr marL="228600" indent="-228600" algn="just">
              <a:buFont typeface="+mj-lt"/>
              <a:buAutoNum type="arabicPeriod"/>
            </a:pPr>
            <a:r>
              <a:rPr lang="en-US" sz="1000" dirty="0" smtClean="0">
                <a:latin typeface="Tw Cen MT" panose="020B0602020104020603" pitchFamily="34" charset="0"/>
              </a:rPr>
              <a:t>‘</a:t>
            </a:r>
            <a:r>
              <a:rPr lang="en-US" sz="1000" dirty="0" err="1" smtClean="0">
                <a:latin typeface="Tw Cen MT" panose="020B0602020104020603" pitchFamily="34" charset="0"/>
              </a:rPr>
              <a:t>Kompetensi</a:t>
            </a:r>
            <a:r>
              <a:rPr lang="en-US" sz="1000" dirty="0" smtClean="0">
                <a:latin typeface="Tw Cen MT" panose="020B0602020104020603" pitchFamily="34" charset="0"/>
              </a:rPr>
              <a:t> </a:t>
            </a:r>
            <a:r>
              <a:rPr lang="en-US" sz="1000" dirty="0" err="1">
                <a:latin typeface="Tw Cen MT" panose="020B0602020104020603" pitchFamily="34" charset="0"/>
              </a:rPr>
              <a:t>Pengurusan</a:t>
            </a:r>
            <a:r>
              <a:rPr lang="en-US" sz="1000" dirty="0">
                <a:latin typeface="Tw Cen MT" panose="020B0602020104020603" pitchFamily="34" charset="0"/>
              </a:rPr>
              <a:t> </a:t>
            </a:r>
            <a:r>
              <a:rPr lang="en-US" sz="1000" dirty="0" err="1">
                <a:latin typeface="Tw Cen MT" panose="020B0602020104020603" pitchFamily="34" charset="0"/>
              </a:rPr>
              <a:t>Kontraktor</a:t>
            </a:r>
            <a:r>
              <a:rPr lang="en-US" sz="1000" dirty="0">
                <a:latin typeface="Tw Cen MT" panose="020B0602020104020603" pitchFamily="34" charset="0"/>
              </a:rPr>
              <a:t>’.</a:t>
            </a:r>
          </a:p>
          <a:p>
            <a:pPr algn="just"/>
            <a:endParaRPr lang="en-US" sz="1000" dirty="0">
              <a:latin typeface="Tw Cen MT" panose="020B0602020104020603" pitchFamily="34" charset="0"/>
            </a:endParaRPr>
          </a:p>
          <a:p>
            <a:pPr algn="just"/>
            <a:r>
              <a:rPr lang="en-US" sz="1000" dirty="0">
                <a:latin typeface="Tw Cen MT" panose="020B0602020104020603" pitchFamily="34" charset="0"/>
              </a:rPr>
              <a:t>As of Q2 2018, a total of 120 construction related modules have been converted into </a:t>
            </a:r>
            <a:r>
              <a:rPr lang="en-US" sz="1000" dirty="0" smtClean="0">
                <a:latin typeface="Tw Cen MT" panose="020B0602020104020603" pitchFamily="34" charset="0"/>
              </a:rPr>
              <a:t>e-learning </a:t>
            </a:r>
            <a:r>
              <a:rPr lang="en-US" sz="1000" dirty="0">
                <a:latin typeface="Tw Cen MT" panose="020B0602020104020603" pitchFamily="34" charset="0"/>
              </a:rPr>
              <a:t>format and approved by the respective </a:t>
            </a:r>
            <a:r>
              <a:rPr lang="en-US" sz="1000" dirty="0" smtClean="0">
                <a:latin typeface="Tw Cen MT" panose="020B0602020104020603" pitchFamily="34" charset="0"/>
              </a:rPr>
              <a:t>Committees </a:t>
            </a:r>
            <a:r>
              <a:rPr lang="en-US" sz="1000" dirty="0">
                <a:latin typeface="Tw Cen MT" panose="020B0602020104020603" pitchFamily="34" charset="0"/>
              </a:rPr>
              <a:t>within CIDB. These modules are ready to be uploaded into the Competency Management System (CMS) once it is fully functional which is targeted towards the end of Q2 2019. </a:t>
            </a:r>
          </a:p>
          <a:p>
            <a:pPr algn="just"/>
            <a:endParaRPr lang="en-US" sz="1000" b="1" dirty="0">
              <a:latin typeface="Tw Cen MT" panose="020B0602020104020603" pitchFamily="34" charset="0"/>
            </a:endParaRPr>
          </a:p>
          <a:p>
            <a:pPr algn="just"/>
            <a:r>
              <a:rPr lang="en-US" sz="1000" dirty="0">
                <a:latin typeface="Tw Cen MT" panose="020B0602020104020603" pitchFamily="34" charset="0"/>
              </a:rPr>
              <a:t>The first version of CMS will consist of 32 modules incorporating 142 functions which include training, competency monitoring </a:t>
            </a:r>
            <a:r>
              <a:rPr lang="en-US" sz="1000" dirty="0" smtClean="0">
                <a:latin typeface="Tw Cen MT" panose="020B0602020104020603" pitchFamily="34" charset="0"/>
              </a:rPr>
              <a:t>&amp; reporting</a:t>
            </a:r>
            <a:r>
              <a:rPr lang="en-US" sz="1000" dirty="0">
                <a:latin typeface="Tw Cen MT" panose="020B0602020104020603" pitchFamily="34" charset="0"/>
              </a:rPr>
              <a:t>, assessment, certification </a:t>
            </a:r>
            <a:r>
              <a:rPr lang="en-US" sz="1000" dirty="0" smtClean="0">
                <a:latin typeface="Tw Cen MT" panose="020B0602020104020603" pitchFamily="34" charset="0"/>
              </a:rPr>
              <a:t>&amp; accreditation</a:t>
            </a:r>
            <a:r>
              <a:rPr lang="en-US" sz="1000" dirty="0">
                <a:latin typeface="Tw Cen MT" panose="020B0602020104020603" pitchFamily="34" charset="0"/>
              </a:rPr>
              <a:t>, financial management and enforcement. Additional modules are being identified.</a:t>
            </a:r>
          </a:p>
          <a:p>
            <a:pPr algn="just"/>
            <a:endParaRPr lang="en-US" sz="1000" dirty="0">
              <a:latin typeface="Tw Cen MT" panose="020B0602020104020603" pitchFamily="34" charset="0"/>
            </a:endParaRPr>
          </a:p>
          <a:p>
            <a:pPr algn="just"/>
            <a:r>
              <a:rPr lang="en-US" sz="1000" dirty="0">
                <a:latin typeface="Tw Cen MT" panose="020B0602020104020603" pitchFamily="34" charset="0"/>
              </a:rPr>
              <a:t>Once uploaded, the CMS will be accessible by the construction personnel for online trainings from anywhere, 24 hours a </a:t>
            </a:r>
            <a:r>
              <a:rPr lang="en-US" sz="1000" dirty="0" smtClean="0">
                <a:latin typeface="Tw Cen MT" panose="020B0602020104020603" pitchFamily="34" charset="0"/>
              </a:rPr>
              <a:t>day, </a:t>
            </a:r>
            <a:r>
              <a:rPr lang="en-US" sz="1000" dirty="0">
                <a:latin typeface="Tw Cen MT" panose="020B0602020104020603" pitchFamily="34" charset="0"/>
              </a:rPr>
              <a:t>seven days a week. Progress of trainings will be tracked and competency level of personnel updated. While most modules are free some will be charged a nominal fee.</a:t>
            </a:r>
          </a:p>
          <a:p>
            <a:endParaRPr lang="en-US"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P4-076</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35396">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Tw Cen MT" pitchFamily="34" charset="0"/>
                          <a:ea typeface="+mn-ea"/>
                          <a:cs typeface="Arial" panose="020B0604020202020204" pitchFamily="34" charset="0"/>
                        </a:rPr>
                        <a:t>35 construction related modules converted and approved </a:t>
                      </a:r>
                      <a:endParaRPr lang="en-US" sz="900" kern="1200" dirty="0" smtClean="0">
                        <a:solidFill>
                          <a:srgbClr val="FF0000"/>
                        </a:solidFill>
                        <a:latin typeface="Tw Cen MT" pitchFamily="34" charset="0"/>
                        <a:ea typeface="+mn-ea"/>
                        <a:cs typeface="Arial" panose="020B0604020202020204" pitchFamily="34" charset="0"/>
                      </a:endParaRP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Tw Cen MT" pitchFamily="34" charset="0"/>
                          <a:ea typeface="+mn-ea"/>
                          <a:cs typeface="Arial" panose="020B0604020202020204" pitchFamily="34" charset="0"/>
                        </a:rPr>
                        <a:t>65 construction related modules </a:t>
                      </a:r>
                      <a:r>
                        <a:rPr lang="en-US" sz="900" dirty="0" smtClean="0">
                          <a:solidFill>
                            <a:schemeClr val="tx1"/>
                          </a:solidFill>
                          <a:latin typeface="Tw Cen MT" pitchFamily="34" charset="0"/>
                          <a:cs typeface="Arial" panose="020B0604020202020204" pitchFamily="34" charset="0"/>
                        </a:rPr>
                        <a:t>converted and approved </a:t>
                      </a:r>
                      <a:endParaRPr lang="en-US" sz="900" kern="1200" dirty="0" smtClean="0">
                        <a:solidFill>
                          <a:srgbClr val="FF0000"/>
                        </a:solidFill>
                        <a:latin typeface="Tw Cen MT" pitchFamily="34" charset="0"/>
                        <a:ea typeface="+mn-ea"/>
                        <a:cs typeface="Arial" panose="020B0604020202020204" pitchFamily="34" charset="0"/>
                      </a:endParaRP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Tw Cen MT" pitchFamily="34" charset="0"/>
                          <a:ea typeface="+mn-ea"/>
                          <a:cs typeface="Arial" panose="020B0604020202020204" pitchFamily="34" charset="0"/>
                        </a:rPr>
                        <a:t>Another 20 construction related modules </a:t>
                      </a:r>
                      <a:r>
                        <a:rPr lang="en-US" sz="900" dirty="0" smtClean="0">
                          <a:solidFill>
                            <a:schemeClr val="tx1"/>
                          </a:solidFill>
                          <a:latin typeface="Tw Cen MT" pitchFamily="34" charset="0"/>
                          <a:cs typeface="Arial" panose="020B0604020202020204" pitchFamily="34" charset="0"/>
                        </a:rPr>
                        <a:t>converted and approved</a:t>
                      </a:r>
                      <a:endParaRPr lang="en-US" sz="900" kern="1200" dirty="0" smtClean="0">
                        <a:solidFill>
                          <a:schemeClr val="tx1"/>
                        </a:solidFill>
                        <a:latin typeface="Tw Cen MT" pitchFamily="34" charset="0"/>
                        <a:ea typeface="+mn-ea"/>
                        <a:cs typeface="Arial" panose="020B0604020202020204" pitchFamily="34" charset="0"/>
                      </a:endParaRP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Tw Cen MT" pitchFamily="34" charset="0"/>
                          <a:ea typeface="+mn-ea"/>
                          <a:cs typeface="Arial" panose="020B0604020202020204" pitchFamily="34" charset="0"/>
                        </a:rPr>
                        <a:t>120 converted and approved construction related modules </a:t>
                      </a:r>
                      <a:r>
                        <a:rPr lang="en-US" sz="900" dirty="0" smtClean="0">
                          <a:solidFill>
                            <a:schemeClr val="tx1"/>
                          </a:solidFill>
                          <a:latin typeface="Tw Cen MT" pitchFamily="34" charset="0"/>
                          <a:cs typeface="Arial" panose="020B0604020202020204" pitchFamily="34" charset="0"/>
                        </a:rPr>
                        <a:t>uploaded into the CIMS beginning Q2 2019</a:t>
                      </a:r>
                      <a:endParaRPr lang="en-US" sz="900" kern="1200" dirty="0" smtClean="0">
                        <a:solidFill>
                          <a:schemeClr val="tx1"/>
                        </a:solidFill>
                        <a:latin typeface="Tw Cen MT" pitchFamily="34" charset="0"/>
                        <a:ea typeface="+mn-ea"/>
                        <a:cs typeface="Arial" panose="020B0604020202020204" pitchFamily="34" charset="0"/>
                      </a:endParaRP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endParaRPr lang="ms-MY" sz="900" dirty="0">
                        <a:solidFill>
                          <a:schemeClr val="tx1"/>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37370128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76201"/>
          <a:ext cx="2530573" cy="1821066"/>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424142">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Megat Kamil Azmi Megat Rus </a:t>
                      </a:r>
                    </a:p>
                    <a:p>
                      <a:pPr algn="r"/>
                      <a:r>
                        <a:rPr lang="ms-MY" sz="1000" b="0" dirty="0" smtClean="0">
                          <a:solidFill>
                            <a:schemeClr val="tx1"/>
                          </a:solidFill>
                          <a:latin typeface="Tw Cen MT" panose="020B0602020104020603" pitchFamily="34" charset="0"/>
                        </a:rPr>
                        <a:t>Kamarani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424142">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Haniza Soid Hamidi </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424142">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Jazlan Mohd Raffee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424142">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70722"/>
          <a:ext cx="4593266" cy="2066544"/>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CMS operational and at least 80% personnel profiles in all 25 trades uploaded by Q4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P4c -Implement competency and learning management system</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modern methods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P4-077</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9073"/>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35396">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tx1"/>
                          </a:solidFill>
                          <a:latin typeface="Tw Cen MT" pitchFamily="34" charset="0"/>
                          <a:ea typeface="+mn-ea"/>
                          <a:cs typeface="Arial" panose="020B0604020202020204" pitchFamily="34" charset="0"/>
                        </a:rPr>
                        <a:t>Construction personnel profiles collected and updated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cs typeface="Arial" panose="020B0604020202020204" pitchFamily="34" charset="0"/>
                        </a:rPr>
                        <a:t>Construction personnel profiles collected and updated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cs typeface="Arial" panose="020B0604020202020204" pitchFamily="34" charset="0"/>
                        </a:rPr>
                        <a:t>Construction personnel profiles collected and updated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chemeClr val="tx1"/>
                          </a:solidFill>
                          <a:latin typeface="Tw Cen MT" pitchFamily="34" charset="0"/>
                          <a:cs typeface="Arial" panose="020B0604020202020204" pitchFamily="34" charset="0"/>
                        </a:rPr>
                        <a:t>Construction personnel profiles collected and updated</a:t>
                      </a:r>
                    </a:p>
                    <a:p>
                      <a:pPr>
                        <a:lnSpc>
                          <a:spcPct val="100000"/>
                        </a:lnSpc>
                        <a:defRPr/>
                      </a:pPr>
                      <a:endParaRPr lang="en-US" sz="900" kern="1200" dirty="0" smtClean="0">
                        <a:solidFill>
                          <a:schemeClr val="tx1"/>
                        </a:solidFill>
                        <a:latin typeface="Tw Cen MT" pitchFamily="34" charset="0"/>
                        <a:ea typeface="+mn-ea"/>
                        <a:cs typeface="Arial" panose="020B0604020202020204" pitchFamily="34" charset="0"/>
                      </a:endParaRPr>
                    </a:p>
                    <a:p>
                      <a:pPr>
                        <a:lnSpc>
                          <a:spcPct val="100000"/>
                        </a:lnSpc>
                        <a:defRPr/>
                      </a:pPr>
                      <a:r>
                        <a:rPr lang="en-US" sz="900" kern="1200" dirty="0" smtClean="0">
                          <a:solidFill>
                            <a:schemeClr val="tx1"/>
                          </a:solidFill>
                          <a:latin typeface="Tw Cen MT" pitchFamily="34" charset="0"/>
                          <a:ea typeface="+mn-ea"/>
                          <a:cs typeface="Arial" panose="020B0604020202020204" pitchFamily="34" charset="0"/>
                        </a:rPr>
                        <a:t>20% of the personnel profiles uploaded into the CMS  beginning Q2 2019</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chemeClr val="tx1"/>
                          </a:solidFill>
                          <a:latin typeface="Tw Cen MT" pitchFamily="34" charset="0"/>
                          <a:cs typeface="Arial" panose="020B0604020202020204" pitchFamily="34" charset="0"/>
                        </a:rPr>
                        <a:t>Construction personnel profiles collected and updated</a:t>
                      </a:r>
                    </a:p>
                    <a:p>
                      <a:pPr>
                        <a:lnSpc>
                          <a:spcPct val="100000"/>
                        </a:lnSpc>
                        <a:defRPr/>
                      </a:pPr>
                      <a:endParaRPr lang="en-US" sz="900" kern="1200" dirty="0" smtClean="0">
                        <a:solidFill>
                          <a:schemeClr val="tx1"/>
                        </a:solidFill>
                        <a:latin typeface="Tw Cen MT" pitchFamily="34" charset="0"/>
                        <a:ea typeface="+mn-ea"/>
                        <a:cs typeface="Arial" panose="020B0604020202020204" pitchFamily="34" charset="0"/>
                      </a:endParaRPr>
                    </a:p>
                    <a:p>
                      <a:pPr>
                        <a:lnSpc>
                          <a:spcPct val="100000"/>
                        </a:lnSpc>
                        <a:defRPr/>
                      </a:pPr>
                      <a:r>
                        <a:rPr lang="en-US" sz="900" kern="1200" dirty="0" smtClean="0">
                          <a:solidFill>
                            <a:schemeClr val="tx1"/>
                          </a:solidFill>
                          <a:latin typeface="Tw Cen MT" pitchFamily="34" charset="0"/>
                          <a:ea typeface="+mn-ea"/>
                          <a:cs typeface="Arial" panose="020B0604020202020204" pitchFamily="34" charset="0"/>
                        </a:rPr>
                        <a:t>60% of the personnel profiles uploaded into the CMS by Q4 2020</a:t>
                      </a:r>
                    </a:p>
                    <a:p>
                      <a:pPr>
                        <a:lnSpc>
                          <a:spcPct val="100000"/>
                        </a:lnSpc>
                      </a:pPr>
                      <a:endParaRPr lang="ms-MY" sz="900" dirty="0">
                        <a:solidFill>
                          <a:schemeClr val="tx1"/>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3" name="TextBox 12"/>
          <p:cNvSpPr txBox="1"/>
          <p:nvPr/>
        </p:nvSpPr>
        <p:spPr>
          <a:xfrm>
            <a:off x="0" y="4572003"/>
            <a:ext cx="6696075" cy="2708434"/>
          </a:xfrm>
          <a:prstGeom prst="rect">
            <a:avLst/>
          </a:prstGeom>
          <a:noFill/>
        </p:spPr>
        <p:txBody>
          <a:bodyPr wrap="square" rtlCol="0">
            <a:spAutoFit/>
          </a:bodyPr>
          <a:lstStyle/>
          <a:p>
            <a:r>
              <a:rPr lang="en-US" sz="1000" b="1" dirty="0" smtClean="0">
                <a:latin typeface="Tw Cen MT" panose="020B0602020104020603" pitchFamily="34" charset="0"/>
              </a:rPr>
              <a:t>Construction Personnel Profiles</a:t>
            </a:r>
          </a:p>
          <a:p>
            <a:pPr algn="just"/>
            <a:r>
              <a:rPr lang="en-US" sz="1000" dirty="0" smtClean="0">
                <a:latin typeface="Tw Cen MT" panose="020B0602020104020603" pitchFamily="34" charset="0"/>
              </a:rPr>
              <a:t>Construction personnel profiles in all trades including the 25 skill trades as referred to Schedule 3 of CIDB Act (Act 520) will be collected and uploaded to CMS database by Q4 2020.</a:t>
            </a:r>
            <a:endParaRPr lang="en-US" sz="1000" dirty="0">
              <a:latin typeface="Tw Cen MT" panose="020B0602020104020603" pitchFamily="34" charset="0"/>
            </a:endParaRP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Until June 2018, 793,069 </a:t>
            </a:r>
            <a:r>
              <a:rPr lang="en-MY" sz="1000" dirty="0" smtClean="0">
                <a:latin typeface="Tw Cen MT" panose="020B0602020104020603" pitchFamily="34" charset="0"/>
              </a:rPr>
              <a:t>construction </a:t>
            </a:r>
            <a:r>
              <a:rPr lang="en-MY" sz="1000" dirty="0">
                <a:latin typeface="Tw Cen MT" panose="020B0602020104020603" pitchFamily="34" charset="0"/>
              </a:rPr>
              <a:t>personnel </a:t>
            </a:r>
            <a:r>
              <a:rPr lang="en-MY" sz="1000" dirty="0" smtClean="0">
                <a:latin typeface="Tw Cen MT" panose="020B0602020104020603" pitchFamily="34" charset="0"/>
              </a:rPr>
              <a:t>profiles including 259,454 profiles belonging to the following occupational categories have been collected and updated.</a:t>
            </a: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MY" sz="1000" dirty="0" smtClean="0">
              <a:latin typeface="Tw Cen MT" panose="020B0602020104020603" pitchFamily="34" charset="0"/>
            </a:endParaRPr>
          </a:p>
          <a:p>
            <a:endParaRPr lang="en-MY" sz="1000" dirty="0">
              <a:latin typeface="Tw Cen MT" panose="020B0602020104020603" pitchFamily="34" charset="0"/>
            </a:endParaRPr>
          </a:p>
          <a:p>
            <a:endParaRPr lang="en-US"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US" sz="1000" dirty="0" smtClean="0">
              <a:latin typeface="Tw Cen MT" panose="020B0602020104020603" pitchFamily="34" charset="0"/>
            </a:endParaRPr>
          </a:p>
          <a:p>
            <a:r>
              <a:rPr lang="en-US" sz="1000" dirty="0" smtClean="0">
                <a:latin typeface="Tw Cen MT" panose="020B0602020104020603" pitchFamily="34" charset="0"/>
              </a:rPr>
              <a:t>All construction personnel profiles </a:t>
            </a:r>
            <a:r>
              <a:rPr lang="en-US" sz="1000" dirty="0">
                <a:latin typeface="Tw Cen MT" panose="020B0602020104020603" pitchFamily="34" charset="0"/>
              </a:rPr>
              <a:t>will be uploaded to </a:t>
            </a:r>
            <a:r>
              <a:rPr lang="en-US" sz="1000" dirty="0" smtClean="0">
                <a:latin typeface="Tw Cen MT" panose="020B0602020104020603" pitchFamily="34" charset="0"/>
              </a:rPr>
              <a:t>the system database once CMS is </a:t>
            </a:r>
            <a:r>
              <a:rPr lang="en-US" sz="1000" dirty="0">
                <a:latin typeface="Tw Cen MT" panose="020B0602020104020603" pitchFamily="34" charset="0"/>
              </a:rPr>
              <a:t>fully </a:t>
            </a:r>
            <a:r>
              <a:rPr lang="en-US" sz="1000" dirty="0" smtClean="0">
                <a:latin typeface="Tw Cen MT" panose="020B0602020104020603" pitchFamily="34" charset="0"/>
              </a:rPr>
              <a:t>operational.</a:t>
            </a:r>
            <a:endParaRPr lang="en-MY" sz="1000" dirty="0" smtClean="0">
              <a:latin typeface="Tw Cen MT" panose="020B0602020104020603"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1942991855"/>
              </p:ext>
            </p:extLst>
          </p:nvPr>
        </p:nvGraphicFramePr>
        <p:xfrm>
          <a:off x="209822" y="5653226"/>
          <a:ext cx="6418303" cy="1294224"/>
        </p:xfrm>
        <a:graphic>
          <a:graphicData uri="http://schemas.openxmlformats.org/drawingml/2006/table">
            <a:tbl>
              <a:tblPr firstRow="1" bandRow="1">
                <a:tableStyleId>{5C22544A-7EE6-4342-B048-85BDC9FD1C3A}</a:tableStyleId>
              </a:tblPr>
              <a:tblGrid>
                <a:gridCol w="2081653">
                  <a:extLst>
                    <a:ext uri="{9D8B030D-6E8A-4147-A177-3AD203B41FA5}">
                      <a16:colId xmlns:a16="http://schemas.microsoft.com/office/drawing/2014/main" val="670348032"/>
                    </a:ext>
                  </a:extLst>
                </a:gridCol>
                <a:gridCol w="1445550">
                  <a:extLst>
                    <a:ext uri="{9D8B030D-6E8A-4147-A177-3AD203B41FA5}">
                      <a16:colId xmlns:a16="http://schemas.microsoft.com/office/drawing/2014/main" val="4251015525"/>
                    </a:ext>
                  </a:extLst>
                </a:gridCol>
                <a:gridCol w="1445550">
                  <a:extLst>
                    <a:ext uri="{9D8B030D-6E8A-4147-A177-3AD203B41FA5}">
                      <a16:colId xmlns:a16="http://schemas.microsoft.com/office/drawing/2014/main" val="2558909131"/>
                    </a:ext>
                  </a:extLst>
                </a:gridCol>
                <a:gridCol w="1445550">
                  <a:extLst>
                    <a:ext uri="{9D8B030D-6E8A-4147-A177-3AD203B41FA5}">
                      <a16:colId xmlns:a16="http://schemas.microsoft.com/office/drawing/2014/main" val="2288239222"/>
                    </a:ext>
                  </a:extLst>
                </a:gridCol>
              </a:tblGrid>
              <a:tr h="214942">
                <a:tc>
                  <a:txBody>
                    <a:bodyPr/>
                    <a:lstStyle/>
                    <a:p>
                      <a:pPr algn="ctr"/>
                      <a:r>
                        <a:rPr lang="en-US" sz="1000" dirty="0" smtClean="0">
                          <a:solidFill>
                            <a:schemeClr val="tx1"/>
                          </a:solidFill>
                          <a:latin typeface="Tw Cen MT" panose="020B0602020104020603" pitchFamily="34" charset="0"/>
                        </a:rPr>
                        <a:t>Occupational Category</a:t>
                      </a:r>
                      <a:endParaRPr lang="en-MY" sz="1000" dirty="0">
                        <a:solidFill>
                          <a:schemeClr val="tx1"/>
                        </a:solidFill>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dirty="0" smtClean="0">
                          <a:solidFill>
                            <a:schemeClr val="tx1"/>
                          </a:solidFill>
                          <a:latin typeface="Tw Cen MT" panose="020B0602020104020603" pitchFamily="34" charset="0"/>
                        </a:rPr>
                        <a:t>Local</a:t>
                      </a:r>
                      <a:endParaRPr lang="en-MY" sz="1000" dirty="0">
                        <a:solidFill>
                          <a:schemeClr val="tx1"/>
                        </a:solidFill>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dirty="0" smtClean="0">
                          <a:solidFill>
                            <a:schemeClr val="tx1"/>
                          </a:solidFill>
                          <a:latin typeface="Tw Cen MT" panose="020B0602020104020603" pitchFamily="34" charset="0"/>
                        </a:rPr>
                        <a:t>Foreign</a:t>
                      </a:r>
                      <a:endParaRPr lang="en-MY" sz="1000" dirty="0">
                        <a:solidFill>
                          <a:schemeClr val="tx1"/>
                        </a:solidFill>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000" dirty="0" smtClean="0">
                          <a:solidFill>
                            <a:schemeClr val="tx1"/>
                          </a:solidFill>
                          <a:latin typeface="Tw Cen MT" panose="020B0602020104020603" pitchFamily="34" charset="0"/>
                        </a:rPr>
                        <a:t>Total</a:t>
                      </a:r>
                      <a:endParaRPr lang="en-MY" sz="1000" dirty="0">
                        <a:solidFill>
                          <a:schemeClr val="tx1"/>
                        </a:solidFill>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5985575"/>
                  </a:ext>
                </a:extLst>
              </a:tr>
              <a:tr h="168812">
                <a:tc>
                  <a:txBody>
                    <a:bodyPr/>
                    <a:lstStyle/>
                    <a:p>
                      <a:r>
                        <a:rPr lang="en-US" sz="1000" dirty="0" smtClean="0">
                          <a:latin typeface="Tw Cen MT" panose="020B0602020104020603" pitchFamily="34" charset="0"/>
                        </a:rPr>
                        <a:t>Skills Worker</a:t>
                      </a:r>
                      <a:endParaRPr lang="en-MY" sz="1000" dirty="0">
                        <a:latin typeface="Tw Cen MT" panose="020B0602020104020603" pitchFamily="34" charset="0"/>
                      </a:endParaRPr>
                    </a:p>
                  </a:txBody>
                  <a:tcPr marL="121920" marR="121920" marT="31652" marB="31652">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69,169</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3,517</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72,686</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79039559"/>
                  </a:ext>
                </a:extLst>
              </a:tr>
              <a:tr h="168812">
                <a:tc>
                  <a:txBody>
                    <a:bodyPr/>
                    <a:lstStyle/>
                    <a:p>
                      <a:r>
                        <a:rPr lang="en-US" sz="1000" dirty="0" smtClean="0">
                          <a:latin typeface="Tw Cen MT" panose="020B0602020104020603" pitchFamily="34" charset="0"/>
                        </a:rPr>
                        <a:t>Trainee</a:t>
                      </a:r>
                      <a:endParaRPr lang="en-MY" sz="1000" dirty="0">
                        <a:latin typeface="Tw Cen MT" panose="020B0602020104020603" pitchFamily="34" charset="0"/>
                      </a:endParaRPr>
                    </a:p>
                  </a:txBody>
                  <a:tcPr marL="121920" marR="121920" marT="31652" marB="31652">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81,234</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14</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81,248</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4140655"/>
                  </a:ext>
                </a:extLst>
              </a:tr>
              <a:tr h="182280">
                <a:tc>
                  <a:txBody>
                    <a:bodyPr/>
                    <a:lstStyle/>
                    <a:p>
                      <a:r>
                        <a:rPr lang="en-US" sz="1000" dirty="0" smtClean="0">
                          <a:latin typeface="Tw Cen MT" panose="020B0602020104020603" pitchFamily="34" charset="0"/>
                        </a:rPr>
                        <a:t>Construction</a:t>
                      </a:r>
                      <a:r>
                        <a:rPr lang="en-US" sz="1000" baseline="0" dirty="0" smtClean="0">
                          <a:latin typeface="Tw Cen MT" panose="020B0602020104020603" pitchFamily="34" charset="0"/>
                        </a:rPr>
                        <a:t> Project Manager</a:t>
                      </a:r>
                      <a:endParaRPr lang="en-MY" sz="1000" dirty="0">
                        <a:latin typeface="Tw Cen MT" panose="020B0602020104020603" pitchFamily="34" charset="0"/>
                      </a:endParaRPr>
                    </a:p>
                  </a:txBody>
                  <a:tcPr marL="121920" marR="121920" marT="31652" marB="31652">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82,199</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3,063</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85,262</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0085850"/>
                  </a:ext>
                </a:extLst>
              </a:tr>
              <a:tr h="173658">
                <a:tc>
                  <a:txBody>
                    <a:bodyPr/>
                    <a:lstStyle/>
                    <a:p>
                      <a:r>
                        <a:rPr lang="en-US" sz="1000" dirty="0" smtClean="0">
                          <a:latin typeface="Tw Cen MT" panose="020B0602020104020603" pitchFamily="34" charset="0"/>
                        </a:rPr>
                        <a:t>Site Supervisor</a:t>
                      </a:r>
                      <a:endParaRPr lang="en-MY" sz="1000" dirty="0">
                        <a:latin typeface="Tw Cen MT" panose="020B0602020104020603" pitchFamily="34" charset="0"/>
                      </a:endParaRPr>
                    </a:p>
                  </a:txBody>
                  <a:tcPr marL="121920" marR="121920" marT="31652" marB="31652">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19,955</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303</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dirty="0" smtClean="0">
                          <a:latin typeface="Tw Cen MT" panose="020B0602020104020603" pitchFamily="34" charset="0"/>
                        </a:rPr>
                        <a:t>20,258</a:t>
                      </a:r>
                      <a:endParaRPr lang="en-MY" sz="1000"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5568372"/>
                  </a:ext>
                </a:extLst>
              </a:tr>
              <a:tr h="168812">
                <a:tc>
                  <a:txBody>
                    <a:bodyPr/>
                    <a:lstStyle/>
                    <a:p>
                      <a:r>
                        <a:rPr lang="en-US" sz="1000" b="1" dirty="0" smtClean="0">
                          <a:latin typeface="Tw Cen MT" panose="020B0602020104020603" pitchFamily="34" charset="0"/>
                        </a:rPr>
                        <a:t>Total</a:t>
                      </a:r>
                      <a:endParaRPr lang="en-MY" sz="1000" b="1" dirty="0">
                        <a:latin typeface="Tw Cen MT" panose="020B0602020104020603" pitchFamily="34" charset="0"/>
                      </a:endParaRPr>
                    </a:p>
                  </a:txBody>
                  <a:tcPr marL="121920" marR="121920" marT="31652" marB="31652">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b="1" dirty="0" smtClean="0">
                          <a:latin typeface="Tw Cen MT" panose="020B0602020104020603" pitchFamily="34" charset="0"/>
                        </a:rPr>
                        <a:t>252,557</a:t>
                      </a:r>
                      <a:endParaRPr lang="en-MY" sz="1000" b="1"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b="1" dirty="0" smtClean="0">
                          <a:latin typeface="Tw Cen MT" panose="020B0602020104020603" pitchFamily="34" charset="0"/>
                        </a:rPr>
                        <a:t>6,897</a:t>
                      </a:r>
                      <a:endParaRPr lang="en-MY" sz="1000" b="1"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000" b="1" dirty="0" smtClean="0">
                          <a:latin typeface="Tw Cen MT" panose="020B0602020104020603" pitchFamily="34" charset="0"/>
                        </a:rPr>
                        <a:t>259,454</a:t>
                      </a:r>
                      <a:endParaRPr lang="en-MY" sz="1000" b="1" dirty="0">
                        <a:latin typeface="Tw Cen MT" panose="020B0602020104020603" pitchFamily="34" charset="0"/>
                      </a:endParaRPr>
                    </a:p>
                  </a:txBody>
                  <a:tcPr marL="121920" marR="121920" marT="31652" marB="31652"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2542656"/>
                  </a:ext>
                </a:extLst>
              </a:tr>
            </a:tbl>
          </a:graphicData>
        </a:graphic>
      </p:graphicFrame>
    </p:spTree>
    <p:extLst>
      <p:ext uri="{BB962C8B-B14F-4D97-AF65-F5344CB8AC3E}">
        <p14:creationId xmlns:p14="http://schemas.microsoft.com/office/powerpoint/2010/main" val="29140230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3952354"/>
            <a:ext cx="6857999" cy="5910860"/>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Sr</a:t>
                      </a:r>
                      <a:r>
                        <a:rPr lang="ms-MY" sz="1000" baseline="0" dirty="0" smtClean="0">
                          <a:solidFill>
                            <a:schemeClr val="tx1"/>
                          </a:solidFill>
                          <a:latin typeface="Tw Cen MT" panose="020B0602020104020603" pitchFamily="34" charset="0"/>
                        </a:rPr>
                        <a:t> </a:t>
                      </a:r>
                      <a:r>
                        <a:rPr lang="ms-MY" sz="1000" dirty="0" smtClean="0">
                          <a:solidFill>
                            <a:schemeClr val="tx1"/>
                          </a:solidFill>
                          <a:latin typeface="Tw Cen MT" panose="020B0602020104020603" pitchFamily="34" charset="0"/>
                        </a:rPr>
                        <a:t>Nazir Muhamad 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23887"/>
          <a:ext cx="5050466" cy="1286256"/>
        </p:xfrm>
        <a:graphic>
          <a:graphicData uri="http://schemas.openxmlformats.org/drawingml/2006/table">
            <a:tbl>
              <a:tblPr firstRow="1" bandRow="1">
                <a:tableStyleId>{5C22544A-7EE6-4342-B048-85BDC9FD1C3A}</a:tableStyleId>
              </a:tblPr>
              <a:tblGrid>
                <a:gridCol w="50504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lnSpc>
                          <a:spcPct val="88000"/>
                        </a:lnSpc>
                      </a:pPr>
                      <a:r>
                        <a:rPr lang="en-US" altLang="en-US" sz="1000" b="0" kern="1200" dirty="0" smtClean="0">
                          <a:solidFill>
                            <a:schemeClr val="tx1"/>
                          </a:solidFill>
                          <a:latin typeface="Tw Cen MT" panose="020B0602020104020603" pitchFamily="34" charset="0"/>
                          <a:ea typeface="+mn-ea"/>
                          <a:cs typeface="+mn-cs"/>
                        </a:rPr>
                        <a:t>10,000 new users on myN3C portal registered by 2020 and 11 products on construction price and index published by 2020 </a:t>
                      </a:r>
                      <a:endParaRPr lang="en-US" alt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P5a - Enhance price and cost information on industry resources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P5-078</a:t>
            </a:r>
            <a:endParaRPr lang="ms-MY" sz="2800" dirty="0">
              <a:solidFill>
                <a:schemeClr val="bg1"/>
              </a:solidFill>
            </a:endParaRPr>
          </a:p>
        </p:txBody>
      </p:sp>
      <p:sp>
        <p:nvSpPr>
          <p:cNvPr id="15" name="TextBox 14"/>
          <p:cNvSpPr txBox="1"/>
          <p:nvPr/>
        </p:nvSpPr>
        <p:spPr>
          <a:xfrm>
            <a:off x="0" y="3757540"/>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1623310"/>
        </p:xfrm>
        <a:graphic>
          <a:graphicData uri="http://schemas.openxmlformats.org/drawingml/2006/table">
            <a:tbl>
              <a:tblPr firstRow="1" bandRow="1">
                <a:tableStyleId>{5C22544A-7EE6-4342-B048-85BDC9FD1C3A}</a:tableStyleId>
              </a:tblPr>
              <a:tblGrid>
                <a:gridCol w="1339700">
                  <a:extLst>
                    <a:ext uri="{9D8B030D-6E8A-4147-A177-3AD203B41FA5}">
                      <a16:colId xmlns:a16="http://schemas.microsoft.com/office/drawing/2014/main" val="2124581660"/>
                    </a:ext>
                  </a:extLst>
                </a:gridCol>
                <a:gridCol w="1414131">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297124">
                <a:tc>
                  <a:txBody>
                    <a:bodyPr/>
                    <a:lstStyle/>
                    <a:p>
                      <a:pPr algn="ctr"/>
                      <a:r>
                        <a:rPr lang="ms-MY" sz="900" dirty="0" smtClean="0">
                          <a:solidFill>
                            <a:schemeClr val="tx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tx1"/>
                          </a:solidFill>
                          <a:latin typeface="Tw Cen MT" panose="020B0602020104020603" pitchFamily="34" charset="0"/>
                        </a:rPr>
                        <a:t>Weightage</a:t>
                      </a:r>
                      <a:r>
                        <a:rPr lang="ms-MY" sz="900" baseline="0" dirty="0" smtClean="0">
                          <a:solidFill>
                            <a:schemeClr val="tx1"/>
                          </a:solidFill>
                          <a:latin typeface="Tw Cen MT" panose="020B0602020104020603" pitchFamily="34" charset="0"/>
                        </a:rPr>
                        <a:t> : 20</a:t>
                      </a:r>
                      <a:r>
                        <a:rPr lang="ms-MY" sz="900" dirty="0" smtClean="0">
                          <a:solidFill>
                            <a:schemeClr val="tx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tx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tx1"/>
                          </a:solidFill>
                          <a:latin typeface="Tw Cen MT" panose="020B0602020104020603" pitchFamily="34" charset="0"/>
                        </a:rPr>
                        <a:t>Weightage</a:t>
                      </a:r>
                      <a:r>
                        <a:rPr lang="ms-MY" sz="900" baseline="0" dirty="0" smtClean="0">
                          <a:solidFill>
                            <a:schemeClr val="tx1"/>
                          </a:solidFill>
                          <a:latin typeface="Tw Cen MT" panose="020B0602020104020603" pitchFamily="34" charset="0"/>
                        </a:rPr>
                        <a:t> : 20</a:t>
                      </a:r>
                      <a:r>
                        <a:rPr lang="ms-MY" sz="900" dirty="0" smtClean="0">
                          <a:solidFill>
                            <a:schemeClr val="tx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tx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tx1"/>
                          </a:solidFill>
                          <a:latin typeface="Tw Cen MT" panose="020B0602020104020603" pitchFamily="34" charset="0"/>
                        </a:rPr>
                        <a:t>Weightage</a:t>
                      </a:r>
                      <a:r>
                        <a:rPr lang="ms-MY" sz="900" baseline="0" dirty="0" smtClean="0">
                          <a:solidFill>
                            <a:schemeClr val="tx1"/>
                          </a:solidFill>
                          <a:latin typeface="Tw Cen MT" panose="020B0602020104020603" pitchFamily="34" charset="0"/>
                        </a:rPr>
                        <a:t> : 20</a:t>
                      </a:r>
                      <a:r>
                        <a:rPr lang="ms-MY" sz="900" dirty="0" smtClean="0">
                          <a:solidFill>
                            <a:schemeClr val="tx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tx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tx1"/>
                          </a:solidFill>
                          <a:latin typeface="Tw Cen MT" panose="020B0602020104020603" pitchFamily="34" charset="0"/>
                        </a:rPr>
                        <a:t>Weightage</a:t>
                      </a:r>
                      <a:r>
                        <a:rPr lang="ms-MY" sz="900" baseline="0" dirty="0" smtClean="0">
                          <a:solidFill>
                            <a:schemeClr val="tx1"/>
                          </a:solidFill>
                          <a:latin typeface="Tw Cen MT" panose="020B0602020104020603" pitchFamily="34" charset="0"/>
                        </a:rPr>
                        <a:t> : 20</a:t>
                      </a:r>
                      <a:r>
                        <a:rPr lang="ms-MY" sz="900" dirty="0" smtClean="0">
                          <a:solidFill>
                            <a:schemeClr val="tx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tx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tx1"/>
                          </a:solidFill>
                          <a:latin typeface="Tw Cen MT" panose="020B0602020104020603" pitchFamily="34" charset="0"/>
                        </a:rPr>
                        <a:t>Weightage</a:t>
                      </a:r>
                      <a:r>
                        <a:rPr lang="ms-MY" sz="900" baseline="0" dirty="0" smtClean="0">
                          <a:solidFill>
                            <a:schemeClr val="tx1"/>
                          </a:solidFill>
                          <a:latin typeface="Tw Cen MT" panose="020B0602020104020603" pitchFamily="34" charset="0"/>
                        </a:rPr>
                        <a:t> : 20</a:t>
                      </a:r>
                      <a:r>
                        <a:rPr lang="ms-MY" sz="900" dirty="0" smtClean="0">
                          <a:solidFill>
                            <a:schemeClr val="tx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257550">
                <a:tc>
                  <a:txBody>
                    <a:bodyPr/>
                    <a:lstStyle/>
                    <a:p>
                      <a:pPr fontAlgn="base">
                        <a:lnSpc>
                          <a:spcPct val="100000"/>
                        </a:lnSpc>
                        <a:spcBef>
                          <a:spcPct val="0"/>
                        </a:spcBef>
                        <a:spcAft>
                          <a:spcPct val="0"/>
                        </a:spcAft>
                        <a:defRPr/>
                      </a:pPr>
                      <a:r>
                        <a:rPr lang="en-US" sz="900" kern="1200" dirty="0" smtClean="0">
                          <a:solidFill>
                            <a:schemeClr val="tx1"/>
                          </a:solidFill>
                          <a:latin typeface="Tw Cen MT" pitchFamily="34" charset="0"/>
                          <a:ea typeface="+mn-ea"/>
                          <a:cs typeface="Arial" panose="020B0604020202020204" pitchFamily="34" charset="0"/>
                        </a:rPr>
                        <a:t>2,000 new users on myN3C portal registered</a:t>
                      </a:r>
                    </a:p>
                    <a:p>
                      <a:pPr fontAlgn="base">
                        <a:lnSpc>
                          <a:spcPct val="100000"/>
                        </a:lnSpc>
                        <a:spcBef>
                          <a:spcPct val="0"/>
                        </a:spcBef>
                        <a:spcAft>
                          <a:spcPct val="0"/>
                        </a:spcAft>
                        <a:defRPr/>
                      </a:pPr>
                      <a:endParaRPr lang="en-US" sz="900" kern="1200" dirty="0" smtClean="0">
                        <a:solidFill>
                          <a:schemeClr val="tx1"/>
                        </a:solidFill>
                        <a:latin typeface="Tw Cen MT" pitchFamily="34" charset="0"/>
                        <a:ea typeface="+mn-ea"/>
                        <a:cs typeface="Arial" panose="020B0604020202020204" pitchFamily="34" charset="0"/>
                      </a:endParaRPr>
                    </a:p>
                    <a:p>
                      <a:pPr fontAlgn="base">
                        <a:lnSpc>
                          <a:spcPct val="100000"/>
                        </a:lnSpc>
                        <a:spcBef>
                          <a:spcPct val="0"/>
                        </a:spcBef>
                        <a:spcAft>
                          <a:spcPct val="0"/>
                        </a:spcAft>
                        <a:defRPr/>
                      </a:pPr>
                      <a:r>
                        <a:rPr lang="en-US" sz="900" kern="1200" dirty="0" smtClean="0">
                          <a:solidFill>
                            <a:schemeClr val="tx1"/>
                          </a:solidFill>
                          <a:latin typeface="Tw Cen MT" pitchFamily="34" charset="0"/>
                          <a:ea typeface="+mn-ea"/>
                          <a:cs typeface="Arial" panose="020B0604020202020204" pitchFamily="34" charset="0"/>
                        </a:rPr>
                        <a:t>myN3C portal launched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2,000 new users on myN3C portal registered</a:t>
                      </a:r>
                    </a:p>
                    <a:p>
                      <a:pPr>
                        <a:lnSpc>
                          <a:spcPct val="100000"/>
                        </a:lnSpc>
                      </a:pPr>
                      <a:endParaRPr lang="en-US" sz="900" dirty="0" smtClean="0">
                        <a:solidFill>
                          <a:schemeClr val="tx1"/>
                        </a:solidFill>
                        <a:latin typeface="Tw Cen MT" pitchFamily="34" charset="0"/>
                        <a:cs typeface="Arial" panose="020B0604020202020204" pitchFamily="34" charset="0"/>
                      </a:endParaRPr>
                    </a:p>
                    <a:p>
                      <a:pPr>
                        <a:lnSpc>
                          <a:spcPct val="100000"/>
                        </a:lnSpc>
                      </a:pPr>
                      <a:r>
                        <a:rPr lang="en-US" sz="900" dirty="0" smtClean="0">
                          <a:solidFill>
                            <a:schemeClr val="tx1"/>
                          </a:solidFill>
                          <a:latin typeface="Tw Cen MT" pitchFamily="34" charset="0"/>
                          <a:cs typeface="Arial" panose="020B0604020202020204" pitchFamily="34" charset="0"/>
                        </a:rPr>
                        <a:t>7 products on </a:t>
                      </a:r>
                    </a:p>
                    <a:p>
                      <a:pPr>
                        <a:lnSpc>
                          <a:spcPct val="100000"/>
                        </a:lnSpc>
                      </a:pPr>
                      <a:r>
                        <a:rPr lang="en-US" sz="900" dirty="0" smtClean="0">
                          <a:solidFill>
                            <a:schemeClr val="tx1"/>
                          </a:solidFill>
                          <a:latin typeface="Tw Cen MT" pitchFamily="34" charset="0"/>
                          <a:cs typeface="Arial" panose="020B0604020202020204" pitchFamily="34" charset="0"/>
                        </a:rPr>
                        <a:t>construction price and index published in myN3C portal</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kern="1200" dirty="0" smtClean="0">
                          <a:solidFill>
                            <a:schemeClr val="tx1"/>
                          </a:solidFill>
                          <a:latin typeface="Tw Cen MT" pitchFamily="34" charset="0"/>
                          <a:ea typeface="+mn-ea"/>
                          <a:cs typeface="Arial" panose="020B0604020202020204" pitchFamily="34" charset="0"/>
                        </a:rPr>
                        <a:t>2,000 new users  on myN3C portal registered</a:t>
                      </a:r>
                    </a:p>
                    <a:p>
                      <a:pPr>
                        <a:lnSpc>
                          <a:spcPct val="100000"/>
                        </a:lnSpc>
                      </a:pPr>
                      <a:endParaRPr lang="en-US" sz="900" kern="1200" dirty="0" smtClean="0">
                        <a:solidFill>
                          <a:schemeClr val="tx1"/>
                        </a:solidFill>
                        <a:latin typeface="Tw Cen MT" pitchFamily="34" charset="0"/>
                        <a:ea typeface="+mn-ea"/>
                        <a:cs typeface="Arial" panose="020B0604020202020204" pitchFamily="34" charset="0"/>
                      </a:endParaRPr>
                    </a:p>
                    <a:p>
                      <a:pPr>
                        <a:lnSpc>
                          <a:spcPct val="100000"/>
                        </a:lnSpc>
                      </a:pPr>
                      <a:r>
                        <a:rPr lang="en-US" sz="900" dirty="0" smtClean="0">
                          <a:solidFill>
                            <a:schemeClr val="tx1"/>
                          </a:solidFill>
                          <a:latin typeface="Tw Cen MT" pitchFamily="34" charset="0"/>
                          <a:cs typeface="Arial" panose="020B0604020202020204" pitchFamily="34" charset="0"/>
                        </a:rPr>
                        <a:t>7 products on </a:t>
                      </a:r>
                    </a:p>
                    <a:p>
                      <a:pPr>
                        <a:lnSpc>
                          <a:spcPct val="100000"/>
                        </a:lnSpc>
                      </a:pPr>
                      <a:r>
                        <a:rPr lang="en-US" sz="900" dirty="0" smtClean="0">
                          <a:solidFill>
                            <a:schemeClr val="tx1"/>
                          </a:solidFill>
                          <a:latin typeface="Tw Cen MT" pitchFamily="34" charset="0"/>
                          <a:cs typeface="Arial" panose="020B0604020202020204" pitchFamily="34" charset="0"/>
                        </a:rPr>
                        <a:t>construction price and index published in myN3C portal</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kern="1200" dirty="0" smtClean="0">
                          <a:solidFill>
                            <a:schemeClr val="tx1"/>
                          </a:solidFill>
                          <a:latin typeface="Tw Cen MT" pitchFamily="34" charset="0"/>
                          <a:ea typeface="+mn-ea"/>
                          <a:cs typeface="Arial" panose="020B0604020202020204" pitchFamily="34" charset="0"/>
                        </a:rPr>
                        <a:t>2,000 new users on myN3C portal registered</a:t>
                      </a:r>
                    </a:p>
                    <a:p>
                      <a:pPr>
                        <a:lnSpc>
                          <a:spcPct val="100000"/>
                        </a:lnSpc>
                      </a:pPr>
                      <a:endParaRPr lang="en-US" sz="900" kern="1200" dirty="0" smtClean="0">
                        <a:solidFill>
                          <a:schemeClr val="tx1"/>
                        </a:solidFill>
                        <a:latin typeface="Tw Cen MT" pitchFamily="34" charset="0"/>
                        <a:ea typeface="+mn-ea"/>
                        <a:cs typeface="Arial" panose="020B0604020202020204" pitchFamily="34" charset="0"/>
                      </a:endParaRPr>
                    </a:p>
                    <a:p>
                      <a:pPr>
                        <a:lnSpc>
                          <a:spcPct val="100000"/>
                        </a:lnSpc>
                      </a:pPr>
                      <a:r>
                        <a:rPr lang="en-US" sz="900" dirty="0" smtClean="0">
                          <a:solidFill>
                            <a:schemeClr val="tx1"/>
                          </a:solidFill>
                          <a:latin typeface="Tw Cen MT" pitchFamily="34" charset="0"/>
                          <a:cs typeface="Arial" panose="020B0604020202020204" pitchFamily="34" charset="0"/>
                        </a:rPr>
                        <a:t>7 products on </a:t>
                      </a:r>
                    </a:p>
                    <a:p>
                      <a:pPr>
                        <a:lnSpc>
                          <a:spcPct val="100000"/>
                        </a:lnSpc>
                      </a:pPr>
                      <a:r>
                        <a:rPr lang="en-US" sz="900" dirty="0" smtClean="0">
                          <a:solidFill>
                            <a:schemeClr val="tx1"/>
                          </a:solidFill>
                          <a:latin typeface="Tw Cen MT" pitchFamily="34" charset="0"/>
                          <a:cs typeface="Arial" panose="020B0604020202020204" pitchFamily="34" charset="0"/>
                        </a:rPr>
                        <a:t>construction price and index published in myN3C portal</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en-US" sz="900" kern="1200" dirty="0" smtClean="0">
                          <a:solidFill>
                            <a:schemeClr val="tx1"/>
                          </a:solidFill>
                          <a:latin typeface="Tw Cen MT" pitchFamily="34" charset="0"/>
                          <a:ea typeface="+mn-ea"/>
                          <a:cs typeface="Arial" panose="020B0604020202020204" pitchFamily="34" charset="0"/>
                        </a:rPr>
                        <a:t>2,000 new users on myN3C portal registered</a:t>
                      </a:r>
                    </a:p>
                    <a:p>
                      <a:pPr>
                        <a:lnSpc>
                          <a:spcPct val="100000"/>
                        </a:lnSpc>
                      </a:pPr>
                      <a:endParaRPr lang="en-US" sz="900" kern="1200" dirty="0" smtClean="0">
                        <a:solidFill>
                          <a:schemeClr val="tx1"/>
                        </a:solidFill>
                        <a:latin typeface="Tw Cen MT" pitchFamily="34" charset="0"/>
                        <a:ea typeface="+mn-ea"/>
                        <a:cs typeface="Arial" panose="020B0604020202020204" pitchFamily="34" charset="0"/>
                      </a:endParaRPr>
                    </a:p>
                    <a:p>
                      <a:pPr>
                        <a:lnSpc>
                          <a:spcPct val="100000"/>
                        </a:lnSpc>
                      </a:pPr>
                      <a:r>
                        <a:rPr lang="en-US" sz="900" kern="1200" dirty="0" smtClean="0">
                          <a:solidFill>
                            <a:schemeClr val="tx1"/>
                          </a:solidFill>
                          <a:latin typeface="Tw Cen MT" pitchFamily="34" charset="0"/>
                          <a:ea typeface="+mn-ea"/>
                          <a:cs typeface="Arial" panose="020B0604020202020204" pitchFamily="34" charset="0"/>
                        </a:rPr>
                        <a:t>4new product  on construction price and index published in myN3C portal</a:t>
                      </a:r>
                    </a:p>
                    <a:p>
                      <a:pPr>
                        <a:lnSpc>
                          <a:spcPct val="100000"/>
                        </a:lnSpc>
                      </a:pPr>
                      <a:endParaRPr lang="ms-MY" sz="900" dirty="0">
                        <a:solidFill>
                          <a:schemeClr val="tx1"/>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cxnSp>
        <p:nvCxnSpPr>
          <p:cNvPr id="12" name="Straight Connector 11"/>
          <p:cNvCxnSpPr>
            <a:endCxn id="15" idx="2"/>
          </p:cNvCxnSpPr>
          <p:nvPr/>
        </p:nvCxnSpPr>
        <p:spPr>
          <a:xfrm flipH="1" flipV="1">
            <a:off x="3429000" y="3988372"/>
            <a:ext cx="4526" cy="58652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435567" y="4018566"/>
            <a:ext cx="3429000" cy="2708434"/>
          </a:xfrm>
          <a:prstGeom prst="rect">
            <a:avLst/>
          </a:prstGeom>
        </p:spPr>
        <p:txBody>
          <a:bodyPr>
            <a:spAutoFit/>
          </a:bodyPr>
          <a:lstStyle/>
          <a:p>
            <a:r>
              <a:rPr lang="en-US" sz="1000" dirty="0">
                <a:latin typeface="Tw Cen MT" panose="020B0602020104020603" pitchFamily="34" charset="0"/>
              </a:rPr>
              <a:t> The benefits of the myN3C portal are :-</a:t>
            </a:r>
          </a:p>
          <a:p>
            <a:pPr marL="228600" indent="-228600">
              <a:buFont typeface="Arial" panose="020B0604020202020204" pitchFamily="34" charset="0"/>
              <a:buChar char="•"/>
            </a:pPr>
            <a:r>
              <a:rPr lang="en-US" sz="1000" dirty="0">
                <a:latin typeface="Tw Cen MT" panose="020B0602020104020603" pitchFamily="34" charset="0"/>
              </a:rPr>
              <a:t>It serves as a guide and indicator of price and cost behavior </a:t>
            </a:r>
          </a:p>
          <a:p>
            <a:pPr marL="228600" indent="-228600">
              <a:buFont typeface="Arial" panose="020B0604020202020204" pitchFamily="34" charset="0"/>
              <a:buChar char="•"/>
            </a:pPr>
            <a:r>
              <a:rPr lang="en-US" sz="1000" dirty="0">
                <a:latin typeface="Tw Cen MT" panose="020B0602020104020603" pitchFamily="34" charset="0"/>
              </a:rPr>
              <a:t>Supports policy formulation</a:t>
            </a:r>
          </a:p>
          <a:p>
            <a:pPr marL="228600" indent="-228600">
              <a:buFont typeface="Arial" panose="020B0604020202020204" pitchFamily="34" charset="0"/>
              <a:buChar char="•"/>
            </a:pPr>
            <a:r>
              <a:rPr lang="en-US" sz="1000" dirty="0">
                <a:latin typeface="Tw Cen MT" panose="020B0602020104020603" pitchFamily="34" charset="0"/>
              </a:rPr>
              <a:t>Supports appraisal of industry performance</a:t>
            </a:r>
          </a:p>
          <a:p>
            <a:pPr marL="228600" indent="-228600">
              <a:buFont typeface="Arial" panose="020B0604020202020204" pitchFamily="34" charset="0"/>
              <a:buChar char="•"/>
            </a:pPr>
            <a:r>
              <a:rPr lang="en-US" sz="1000" dirty="0">
                <a:latin typeface="Tw Cen MT" panose="020B0602020104020603" pitchFamily="34" charset="0"/>
              </a:rPr>
              <a:t>Enables business risk assessment and planning</a:t>
            </a:r>
          </a:p>
          <a:p>
            <a:pPr marL="228600" indent="-228600">
              <a:buFont typeface="Arial" panose="020B0604020202020204" pitchFamily="34" charset="0"/>
              <a:buChar char="•"/>
            </a:pPr>
            <a:r>
              <a:rPr lang="en-US" sz="1000" dirty="0">
                <a:latin typeface="Tw Cen MT" panose="020B0602020104020603" pitchFamily="34" charset="0"/>
              </a:rPr>
              <a:t>Serves as input for projection of construction demand</a:t>
            </a:r>
          </a:p>
          <a:p>
            <a:pPr marL="228600" indent="-228600">
              <a:buFont typeface="Arial" panose="020B0604020202020204" pitchFamily="34" charset="0"/>
              <a:buChar char="•"/>
            </a:pPr>
            <a:r>
              <a:rPr lang="en-US" sz="1000" dirty="0">
                <a:latin typeface="Tw Cen MT" panose="020B0602020104020603" pitchFamily="34" charset="0"/>
              </a:rPr>
              <a:t>Enables CIDB to provide advisory services</a:t>
            </a:r>
          </a:p>
          <a:p>
            <a:endParaRPr lang="en-US" sz="1000" dirty="0" smtClean="0">
              <a:latin typeface="Tw Cen MT" panose="020B0602020104020603" pitchFamily="34" charset="0"/>
            </a:endParaRPr>
          </a:p>
          <a:p>
            <a:r>
              <a:rPr lang="en-US" sz="1000" b="1" dirty="0" smtClean="0">
                <a:latin typeface="Tw Cen MT" panose="020B0602020104020603" pitchFamily="34" charset="0"/>
              </a:rPr>
              <a:t>Impact </a:t>
            </a:r>
            <a:r>
              <a:rPr lang="en-US" sz="1000" b="1" dirty="0">
                <a:latin typeface="Tw Cen MT" panose="020B0602020104020603" pitchFamily="34" charset="0"/>
              </a:rPr>
              <a:t>of myN3C at National </a:t>
            </a:r>
            <a:r>
              <a:rPr lang="en-US" sz="1000" b="1" dirty="0" smtClean="0">
                <a:latin typeface="Tw Cen MT" panose="020B0602020104020603" pitchFamily="34" charset="0"/>
              </a:rPr>
              <a:t>Level</a:t>
            </a:r>
            <a:endParaRPr lang="en-US" sz="1000" dirty="0">
              <a:latin typeface="Tw Cen MT" panose="020B0602020104020603" pitchFamily="34" charset="0"/>
            </a:endParaRPr>
          </a:p>
          <a:p>
            <a:pPr marL="180975" indent="-180975" algn="just">
              <a:buFont typeface="+mj-lt"/>
              <a:buAutoNum type="arabicPeriod"/>
            </a:pPr>
            <a:r>
              <a:rPr lang="en-US" sz="1000" dirty="0" err="1">
                <a:latin typeface="Tw Cen MT" panose="020B0602020104020603" pitchFamily="34" charset="0"/>
              </a:rPr>
              <a:t>Khazanah</a:t>
            </a:r>
            <a:r>
              <a:rPr lang="en-US" sz="1000" dirty="0">
                <a:latin typeface="Tw Cen MT" panose="020B0602020104020603" pitchFamily="34" charset="0"/>
              </a:rPr>
              <a:t> Research Institutes (KRI) had used data derived from  myN3C Portal to publish the book on ‘Making Housing Affordable’.</a:t>
            </a:r>
          </a:p>
          <a:p>
            <a:pPr marL="180975" indent="-180975" algn="just">
              <a:buFont typeface="+mj-lt"/>
              <a:buAutoNum type="arabicPeriod"/>
            </a:pPr>
            <a:r>
              <a:rPr lang="en-US" sz="1000" dirty="0">
                <a:latin typeface="Tw Cen MT" panose="020B0602020104020603" pitchFamily="34" charset="0"/>
              </a:rPr>
              <a:t>Malaysia Competition Commission (</a:t>
            </a:r>
            <a:r>
              <a:rPr lang="en-US" sz="1000" dirty="0" err="1">
                <a:latin typeface="Tw Cen MT" panose="020B0602020104020603" pitchFamily="34" charset="0"/>
              </a:rPr>
              <a:t>MyCC</a:t>
            </a:r>
            <a:r>
              <a:rPr lang="en-US" sz="1000" dirty="0">
                <a:latin typeface="Tw Cen MT" panose="020B0602020104020603" pitchFamily="34" charset="0"/>
              </a:rPr>
              <a:t>) ) had used the data derived from myN3C Portal to publish the report on ‘Market Review of Building Materials in Construction Industry’ in 2017.</a:t>
            </a:r>
          </a:p>
        </p:txBody>
      </p:sp>
      <p:sp>
        <p:nvSpPr>
          <p:cNvPr id="4" name="Rectangle 3"/>
          <p:cNvSpPr/>
          <p:nvPr/>
        </p:nvSpPr>
        <p:spPr>
          <a:xfrm>
            <a:off x="6567" y="3980466"/>
            <a:ext cx="3429000" cy="5016758"/>
          </a:xfrm>
          <a:prstGeom prst="rect">
            <a:avLst/>
          </a:prstGeom>
        </p:spPr>
        <p:txBody>
          <a:bodyPr>
            <a:spAutoFit/>
          </a:bodyPr>
          <a:lstStyle/>
          <a:p>
            <a:r>
              <a:rPr lang="en-US" sz="1000" dirty="0">
                <a:latin typeface="Tw Cen MT" panose="020B0602020104020603" pitchFamily="34" charset="0"/>
              </a:rPr>
              <a:t>This KPI is under the purview of IWG12.</a:t>
            </a:r>
          </a:p>
          <a:p>
            <a:endParaRPr lang="en-US" sz="1000" dirty="0">
              <a:latin typeface="Tw Cen MT" panose="020B0602020104020603" pitchFamily="34" charset="0"/>
            </a:endParaRPr>
          </a:p>
          <a:p>
            <a:r>
              <a:rPr lang="en-US" sz="1000" b="1" dirty="0">
                <a:latin typeface="Tw Cen MT" panose="020B0602020104020603" pitchFamily="34" charset="0"/>
              </a:rPr>
              <a:t>National Construction Cost Centre (myN3C)</a:t>
            </a:r>
          </a:p>
          <a:p>
            <a:pPr algn="just"/>
            <a:r>
              <a:rPr lang="en-US" sz="1000" dirty="0">
                <a:latin typeface="Tw Cen MT" panose="020B0602020104020603" pitchFamily="34" charset="0"/>
              </a:rPr>
              <a:t>The National Construction Cost Centre portal or myN3C is an online data bank for all construction related costs </a:t>
            </a:r>
          </a:p>
          <a:p>
            <a:pPr algn="just"/>
            <a:r>
              <a:rPr lang="en-US" sz="1000" dirty="0">
                <a:latin typeface="Tw Cen MT" panose="020B0602020104020603" pitchFamily="34" charset="0"/>
              </a:rPr>
              <a:t>as follows :-</a:t>
            </a:r>
          </a:p>
          <a:p>
            <a:pPr marL="228600" indent="-228600" algn="just">
              <a:buFont typeface="+mj-lt"/>
              <a:buAutoNum type="arabicPeriod"/>
            </a:pPr>
            <a:r>
              <a:rPr lang="en-US" sz="1000" dirty="0">
                <a:latin typeface="Tw Cen MT" panose="020B0602020104020603" pitchFamily="34" charset="0"/>
              </a:rPr>
              <a:t>Building materials price, labor wage rate, machinery hire rate, &amp; equipment purchase</a:t>
            </a:r>
          </a:p>
          <a:p>
            <a:pPr marL="228600" indent="-228600" algn="just">
              <a:buFont typeface="+mj-lt"/>
              <a:buAutoNum type="arabicPeriod"/>
            </a:pPr>
            <a:r>
              <a:rPr lang="en-US" sz="1000" dirty="0">
                <a:latin typeface="Tw Cen MT" panose="020B0602020104020603" pitchFamily="34" charset="0"/>
              </a:rPr>
              <a:t>Cost indices pertaining to building materials, </a:t>
            </a:r>
            <a:r>
              <a:rPr lang="en-US" sz="1000" dirty="0" err="1">
                <a:latin typeface="Tw Cen MT" panose="020B0602020104020603" pitchFamily="34" charset="0"/>
              </a:rPr>
              <a:t>labour</a:t>
            </a:r>
            <a:r>
              <a:rPr lang="en-US" sz="1000" dirty="0">
                <a:latin typeface="Tw Cen MT" panose="020B0602020104020603" pitchFamily="34" charset="0"/>
              </a:rPr>
              <a:t>, machineries &amp; equipment.</a:t>
            </a:r>
          </a:p>
          <a:p>
            <a:pPr marL="228600" indent="-228600" algn="just">
              <a:buFont typeface="+mj-lt"/>
              <a:buAutoNum type="arabicPeriod"/>
            </a:pPr>
            <a:r>
              <a:rPr lang="en-US" sz="1000" dirty="0">
                <a:latin typeface="Tw Cen MT" panose="020B0602020104020603" pitchFamily="34" charset="0"/>
              </a:rPr>
              <a:t>Construction costs indices for major building categories. </a:t>
            </a:r>
          </a:p>
          <a:p>
            <a:endParaRPr lang="en-US" sz="1000" dirty="0">
              <a:latin typeface="Tw Cen MT" panose="020B0602020104020603" pitchFamily="34" charset="0"/>
            </a:endParaRPr>
          </a:p>
          <a:p>
            <a:r>
              <a:rPr lang="en-US" sz="1000" b="1" dirty="0">
                <a:latin typeface="Tw Cen MT" panose="020B0602020104020603" pitchFamily="34" charset="0"/>
              </a:rPr>
              <a:t>myN3C Users</a:t>
            </a:r>
          </a:p>
          <a:p>
            <a:pPr algn="just"/>
            <a:r>
              <a:rPr lang="en-US" sz="1000" dirty="0">
                <a:latin typeface="Tw Cen MT" panose="020B0602020104020603" pitchFamily="34" charset="0"/>
              </a:rPr>
              <a:t>Until June 2018, 12,000 unique users have registered </a:t>
            </a:r>
            <a:r>
              <a:rPr lang="en-US" sz="1000" dirty="0" smtClean="0">
                <a:latin typeface="Tw Cen MT" panose="020B0602020104020603" pitchFamily="34" charset="0"/>
              </a:rPr>
              <a:t>as </a:t>
            </a:r>
            <a:r>
              <a:rPr lang="en-US" sz="1000" dirty="0">
                <a:latin typeface="Tw Cen MT" panose="020B0602020104020603" pitchFamily="34" charset="0"/>
              </a:rPr>
              <a:t>follows </a:t>
            </a:r>
            <a:r>
              <a:rPr lang="en-US" sz="1000" dirty="0" smtClean="0">
                <a:latin typeface="Tw Cen MT" panose="020B0602020104020603" pitchFamily="34" charset="0"/>
              </a:rPr>
              <a:t>:</a:t>
            </a:r>
            <a:endParaRPr lang="en-US" sz="1000" dirty="0">
              <a:latin typeface="Tw Cen MT" panose="020B0602020104020603" pitchFamily="34" charset="0"/>
            </a:endParaRPr>
          </a:p>
          <a:p>
            <a:pPr marL="171450" indent="-171450" algn="just">
              <a:buFont typeface="Arial" panose="020B0604020202020204" pitchFamily="34" charset="0"/>
              <a:buChar char="•"/>
            </a:pPr>
            <a:r>
              <a:rPr lang="en-US" sz="1000" dirty="0">
                <a:latin typeface="Tw Cen MT" panose="020B0602020104020603" pitchFamily="34" charset="0"/>
              </a:rPr>
              <a:t>Contractors (5760, 48%)</a:t>
            </a:r>
          </a:p>
          <a:p>
            <a:pPr marL="171450" indent="-171450" algn="just">
              <a:buFont typeface="Arial" panose="020B0604020202020204" pitchFamily="34" charset="0"/>
              <a:buChar char="•"/>
            </a:pPr>
            <a:r>
              <a:rPr lang="en-US" sz="1000" dirty="0">
                <a:latin typeface="Tw Cen MT" panose="020B0602020104020603" pitchFamily="34" charset="0"/>
              </a:rPr>
              <a:t>Consultants (2520, 21%) </a:t>
            </a:r>
          </a:p>
          <a:p>
            <a:pPr marL="171450" indent="-171450" algn="just">
              <a:buFont typeface="Arial" panose="020B0604020202020204" pitchFamily="34" charset="0"/>
              <a:buChar char="•"/>
            </a:pPr>
            <a:r>
              <a:rPr lang="en-US" sz="1000" dirty="0">
                <a:latin typeface="Tw Cen MT" panose="020B0602020104020603" pitchFamily="34" charset="0"/>
              </a:rPr>
              <a:t>Developers (1440, 12%)</a:t>
            </a:r>
          </a:p>
          <a:p>
            <a:pPr marL="171450" indent="-171450" algn="just">
              <a:buFont typeface="Arial" panose="020B0604020202020204" pitchFamily="34" charset="0"/>
              <a:buChar char="•"/>
            </a:pPr>
            <a:r>
              <a:rPr lang="en-US" sz="1000" dirty="0">
                <a:latin typeface="Tw Cen MT" panose="020B0602020104020603" pitchFamily="34" charset="0"/>
              </a:rPr>
              <a:t>Others (2280, 19%)</a:t>
            </a:r>
          </a:p>
          <a:p>
            <a:pPr algn="just"/>
            <a:r>
              <a:rPr lang="en-US" sz="1000" dirty="0">
                <a:latin typeface="Tw Cen MT" panose="020B0602020104020603" pitchFamily="34" charset="0"/>
              </a:rPr>
              <a:t>On average, documents were downloaded 4000 times monthly.</a:t>
            </a:r>
          </a:p>
          <a:p>
            <a:pPr algn="just"/>
            <a:endParaRPr lang="en-US" sz="1000" dirty="0">
              <a:latin typeface="Tw Cen MT" panose="020B0602020104020603" pitchFamily="34" charset="0"/>
            </a:endParaRPr>
          </a:p>
          <a:p>
            <a:pPr algn="just"/>
            <a:r>
              <a:rPr lang="en-US" sz="1000" b="1" dirty="0">
                <a:latin typeface="Tw Cen MT" panose="020B0602020104020603" pitchFamily="34" charset="0"/>
              </a:rPr>
              <a:t>myN3C Products</a:t>
            </a:r>
          </a:p>
          <a:p>
            <a:pPr algn="just"/>
            <a:r>
              <a:rPr lang="en-US" sz="1000" dirty="0">
                <a:latin typeface="Tw Cen MT" panose="020B0602020104020603" pitchFamily="34" charset="0"/>
              </a:rPr>
              <a:t>7 products on construction prices and indices have been published as follows :-</a:t>
            </a:r>
          </a:p>
          <a:p>
            <a:pPr marL="228600" indent="-228600" algn="just">
              <a:buFont typeface="+mj-lt"/>
              <a:buAutoNum type="arabicPeriod"/>
            </a:pPr>
            <a:r>
              <a:rPr lang="en-US" sz="1000" dirty="0">
                <a:latin typeface="Tw Cen MT" panose="020B0602020104020603" pitchFamily="34" charset="0"/>
              </a:rPr>
              <a:t>Building Materials Price</a:t>
            </a:r>
          </a:p>
          <a:p>
            <a:pPr marL="228600" indent="-228600">
              <a:buFont typeface="+mj-lt"/>
              <a:buAutoNum type="arabicPeriod"/>
            </a:pPr>
            <a:r>
              <a:rPr lang="en-US" sz="1000" dirty="0" err="1">
                <a:latin typeface="Tw Cen MT" panose="020B0602020104020603" pitchFamily="34" charset="0"/>
              </a:rPr>
              <a:t>Labour</a:t>
            </a:r>
            <a:r>
              <a:rPr lang="en-US" sz="1000" dirty="0">
                <a:latin typeface="Tw Cen MT" panose="020B0602020104020603" pitchFamily="34" charset="0"/>
              </a:rPr>
              <a:t> Wage Rate</a:t>
            </a:r>
          </a:p>
          <a:p>
            <a:pPr marL="228600" indent="-228600">
              <a:buFont typeface="+mj-lt"/>
              <a:buAutoNum type="arabicPeriod"/>
            </a:pPr>
            <a:r>
              <a:rPr lang="en-US" sz="1000" dirty="0">
                <a:latin typeface="Tw Cen MT" panose="020B0602020104020603" pitchFamily="34" charset="0"/>
              </a:rPr>
              <a:t>Machinery Hire Rate &amp; Equipment Purchase Price</a:t>
            </a:r>
          </a:p>
          <a:p>
            <a:pPr marL="228600" indent="-228600">
              <a:buFont typeface="+mj-lt"/>
              <a:buAutoNum type="arabicPeriod"/>
            </a:pPr>
            <a:r>
              <a:rPr lang="en-US" sz="1000" dirty="0">
                <a:latin typeface="Tw Cen MT" panose="020B0602020104020603" pitchFamily="34" charset="0"/>
              </a:rPr>
              <a:t>Building Materials Cost Index</a:t>
            </a:r>
          </a:p>
          <a:p>
            <a:pPr marL="228600" indent="-228600">
              <a:buFont typeface="+mj-lt"/>
              <a:buAutoNum type="arabicPeriod"/>
            </a:pPr>
            <a:r>
              <a:rPr lang="en-US" sz="1000" dirty="0">
                <a:latin typeface="Tw Cen MT" panose="020B0602020104020603" pitchFamily="34" charset="0"/>
              </a:rPr>
              <a:t>Building </a:t>
            </a:r>
            <a:r>
              <a:rPr lang="en-US" sz="1000" dirty="0" err="1">
                <a:latin typeface="Tw Cen MT" panose="020B0602020104020603" pitchFamily="34" charset="0"/>
              </a:rPr>
              <a:t>Labour</a:t>
            </a:r>
            <a:r>
              <a:rPr lang="en-US" sz="1000" dirty="0">
                <a:latin typeface="Tw Cen MT" panose="020B0602020104020603" pitchFamily="34" charset="0"/>
              </a:rPr>
              <a:t> Cost Index</a:t>
            </a:r>
          </a:p>
          <a:p>
            <a:pPr marL="228600" indent="-228600">
              <a:buFont typeface="+mj-lt"/>
              <a:buAutoNum type="arabicPeriod"/>
            </a:pPr>
            <a:r>
              <a:rPr lang="en-US" sz="1000" dirty="0">
                <a:latin typeface="Tw Cen MT" panose="020B0602020104020603" pitchFamily="34" charset="0"/>
              </a:rPr>
              <a:t>Machinery &amp; Equipment Cost Index</a:t>
            </a:r>
          </a:p>
          <a:p>
            <a:pPr marL="228600" indent="-228600">
              <a:buFont typeface="+mj-lt"/>
              <a:buAutoNum type="arabicPeriod"/>
            </a:pPr>
            <a:r>
              <a:rPr lang="en-US" sz="1000" dirty="0">
                <a:latin typeface="Tw Cen MT" panose="020B0602020104020603" pitchFamily="34" charset="0"/>
              </a:rPr>
              <a:t>Building Cost Index</a:t>
            </a:r>
          </a:p>
          <a:p>
            <a:endParaRPr lang="en-US" sz="1000" dirty="0">
              <a:latin typeface="Tw Cen MT" panose="020B0602020104020603" pitchFamily="34" charset="0"/>
            </a:endParaRPr>
          </a:p>
        </p:txBody>
      </p:sp>
    </p:spTree>
    <p:extLst>
      <p:ext uri="{BB962C8B-B14F-4D97-AF65-F5344CB8AC3E}">
        <p14:creationId xmlns:p14="http://schemas.microsoft.com/office/powerpoint/2010/main" val="3474701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Nazir Muhamad 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77052"/>
          <a:ext cx="5050466" cy="1179643"/>
        </p:xfrm>
        <a:graphic>
          <a:graphicData uri="http://schemas.openxmlformats.org/drawingml/2006/table">
            <a:tbl>
              <a:tblPr firstRow="1" bandRow="1">
                <a:tableStyleId>{5C22544A-7EE6-4342-B048-85BDC9FD1C3A}</a:tableStyleId>
              </a:tblPr>
              <a:tblGrid>
                <a:gridCol w="50504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Construction Cost Information on 60 models covering 18 categories published by Q3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P5a - Enhance price and cost information on industry resources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4478149"/>
          </a:xfrm>
          <a:prstGeom prst="rect">
            <a:avLst/>
          </a:prstGeom>
          <a:noFill/>
        </p:spPr>
        <p:txBody>
          <a:bodyPr wrap="square" rtlCol="0">
            <a:spAutoFit/>
          </a:bodyPr>
          <a:lstStyle/>
          <a:p>
            <a:r>
              <a:rPr lang="en-US" sz="1000" dirty="0">
                <a:latin typeface="Tw Cen MT" panose="020B0602020104020603" pitchFamily="34" charset="0"/>
              </a:rPr>
              <a:t>This KPI is under the purview of IWG12.</a:t>
            </a:r>
          </a:p>
          <a:p>
            <a:endParaRPr lang="en-US" sz="500" b="1" dirty="0" smtClean="0">
              <a:latin typeface="Tw Cen MT" panose="020B0602020104020603" pitchFamily="34" charset="0"/>
            </a:endParaRPr>
          </a:p>
          <a:p>
            <a:r>
              <a:rPr lang="en-US" sz="1000" b="1" dirty="0" smtClean="0">
                <a:latin typeface="Tw Cen MT" panose="020B0602020104020603" pitchFamily="34" charset="0"/>
              </a:rPr>
              <a:t>60 Prototype Models</a:t>
            </a:r>
          </a:p>
          <a:p>
            <a:r>
              <a:rPr lang="en-US" sz="1000" dirty="0" smtClean="0">
                <a:latin typeface="Tw Cen MT" panose="020B0602020104020603" pitchFamily="34" charset="0"/>
              </a:rPr>
              <a:t>CIDB appointed RISM in 2016 to develop 60 </a:t>
            </a:r>
            <a:r>
              <a:rPr lang="en-US" sz="1000" dirty="0">
                <a:latin typeface="Tw Cen MT" panose="020B0602020104020603" pitchFamily="34" charset="0"/>
              </a:rPr>
              <a:t>prototype models of construction </a:t>
            </a:r>
            <a:r>
              <a:rPr lang="en-US" sz="1000" dirty="0" smtClean="0">
                <a:latin typeface="Tw Cen MT" panose="020B0602020104020603" pitchFamily="34" charset="0"/>
              </a:rPr>
              <a:t>projects and these were completed in 2018.  RISM developed 63 models covering 18 categories as follows:</a:t>
            </a: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r>
              <a:rPr lang="en-US" sz="1000" b="1" dirty="0" smtClean="0">
                <a:latin typeface="Tw Cen MT" panose="020B0602020104020603" pitchFamily="34" charset="0"/>
              </a:rPr>
              <a:t>Automation of Construction Cost Information (CCI) on the 60 Models</a:t>
            </a:r>
            <a:endParaRPr lang="en-US" sz="1000" b="1" dirty="0">
              <a:latin typeface="Tw Cen MT" panose="020B0602020104020603" pitchFamily="34" charset="0"/>
            </a:endParaRPr>
          </a:p>
          <a:p>
            <a:r>
              <a:rPr lang="en-US" sz="1000" dirty="0" smtClean="0">
                <a:latin typeface="Tw Cen MT" panose="020B0602020104020603" pitchFamily="34" charset="0"/>
              </a:rPr>
              <a:t>The automation process is 30</a:t>
            </a:r>
            <a:r>
              <a:rPr lang="en-US" sz="1000" dirty="0">
                <a:latin typeface="Tw Cen MT" panose="020B0602020104020603" pitchFamily="34" charset="0"/>
              </a:rPr>
              <a:t>% </a:t>
            </a:r>
            <a:r>
              <a:rPr lang="en-US" sz="1000" dirty="0" smtClean="0">
                <a:latin typeface="Tw Cen MT" panose="020B0602020104020603" pitchFamily="34" charset="0"/>
              </a:rPr>
              <a:t>completed.</a:t>
            </a:r>
          </a:p>
          <a:p>
            <a:endParaRPr lang="en-US"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P5-079</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39700">
                  <a:extLst>
                    <a:ext uri="{9D8B030D-6E8A-4147-A177-3AD203B41FA5}">
                      <a16:colId xmlns:a16="http://schemas.microsoft.com/office/drawing/2014/main" val="2124581660"/>
                    </a:ext>
                  </a:extLst>
                </a:gridCol>
                <a:gridCol w="1414131">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r>
                        <a:rPr lang="en-US" sz="900" dirty="0" smtClean="0">
                          <a:solidFill>
                            <a:schemeClr val="tx1"/>
                          </a:solidFill>
                          <a:latin typeface="Tw Cen MT" pitchFamily="34" charset="0"/>
                          <a:cs typeface="Arial" panose="020B0604020202020204" pitchFamily="34" charset="0"/>
                        </a:rPr>
                        <a:t>60 prototype models of  construction project </a:t>
                      </a:r>
                    </a:p>
                    <a:p>
                      <a:pPr>
                        <a:lnSpc>
                          <a:spcPct val="100000"/>
                        </a:lnSpc>
                      </a:pPr>
                      <a:r>
                        <a:rPr lang="en-US" sz="900" dirty="0" smtClean="0">
                          <a:solidFill>
                            <a:schemeClr val="tx1"/>
                          </a:solidFill>
                          <a:latin typeface="Tw Cen MT" pitchFamily="34" charset="0"/>
                          <a:cs typeface="Arial" panose="020B0604020202020204" pitchFamily="34" charset="0"/>
                        </a:rPr>
                        <a:t>50 </a:t>
                      </a:r>
                      <a:r>
                        <a:rPr lang="en-US" sz="900" b="1" dirty="0" smtClean="0">
                          <a:solidFill>
                            <a:schemeClr val="tx1"/>
                          </a:solidFill>
                          <a:latin typeface="Tw Cen MT" pitchFamily="34" charset="0"/>
                          <a:cs typeface="Arial" panose="020B0604020202020204" pitchFamily="34" charset="0"/>
                        </a:rPr>
                        <a:t>% </a:t>
                      </a:r>
                      <a:r>
                        <a:rPr lang="en-US" sz="900" dirty="0" smtClean="0">
                          <a:solidFill>
                            <a:schemeClr val="tx1"/>
                          </a:solidFill>
                          <a:latin typeface="Tw Cen MT" pitchFamily="34" charset="0"/>
                          <a:cs typeface="Arial" panose="020B0604020202020204" pitchFamily="34" charset="0"/>
                        </a:rPr>
                        <a:t>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60 prototype models of  construction project </a:t>
                      </a:r>
                    </a:p>
                    <a:p>
                      <a:pPr>
                        <a:lnSpc>
                          <a:spcPct val="100000"/>
                        </a:lnSpc>
                      </a:pPr>
                      <a:r>
                        <a:rPr lang="en-US" sz="900" dirty="0" smtClean="0">
                          <a:solidFill>
                            <a:schemeClr val="tx1"/>
                          </a:solidFill>
                          <a:latin typeface="Tw Cen MT" pitchFamily="34" charset="0"/>
                          <a:cs typeface="Arial" panose="020B0604020202020204" pitchFamily="34" charset="0"/>
                        </a:rPr>
                        <a:t>100 %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60 models of  construction project  &amp; automation of construction cost information</a:t>
                      </a:r>
                    </a:p>
                    <a:p>
                      <a:pPr>
                        <a:lnSpc>
                          <a:spcPct val="100000"/>
                        </a:lnSpc>
                      </a:pPr>
                      <a:r>
                        <a:rPr lang="en-US" sz="900" dirty="0" smtClean="0">
                          <a:solidFill>
                            <a:schemeClr val="tx1"/>
                          </a:solidFill>
                          <a:latin typeface="Tw Cen MT" pitchFamily="34" charset="0"/>
                          <a:cs typeface="Arial" panose="020B0604020202020204" pitchFamily="34" charset="0"/>
                        </a:rPr>
                        <a:t>50 %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60 models of  construction project  &amp; automation of construction cost information</a:t>
                      </a:r>
                    </a:p>
                    <a:p>
                      <a:pPr>
                        <a:lnSpc>
                          <a:spcPct val="100000"/>
                        </a:lnSpc>
                      </a:pPr>
                      <a:r>
                        <a:rPr lang="en-US" sz="900" dirty="0" smtClean="0">
                          <a:solidFill>
                            <a:schemeClr val="tx1"/>
                          </a:solidFill>
                          <a:latin typeface="Tw Cen MT" pitchFamily="34" charset="0"/>
                          <a:cs typeface="Arial" panose="020B0604020202020204" pitchFamily="34" charset="0"/>
                        </a:rPr>
                        <a:t>100 %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Online Construction Cost Information Published </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74210400"/>
              </p:ext>
            </p:extLst>
          </p:nvPr>
        </p:nvGraphicFramePr>
        <p:xfrm>
          <a:off x="164588" y="5491636"/>
          <a:ext cx="3104707" cy="2651760"/>
        </p:xfrm>
        <a:graphic>
          <a:graphicData uri="http://schemas.openxmlformats.org/drawingml/2006/table">
            <a:tbl>
              <a:tblPr firstRow="1" bandRow="1">
                <a:tableStyleId>{5C22544A-7EE6-4342-B048-85BDC9FD1C3A}</a:tableStyleId>
              </a:tblPr>
              <a:tblGrid>
                <a:gridCol w="455141">
                  <a:extLst>
                    <a:ext uri="{9D8B030D-6E8A-4147-A177-3AD203B41FA5}">
                      <a16:colId xmlns:a16="http://schemas.microsoft.com/office/drawing/2014/main" val="3366137138"/>
                    </a:ext>
                  </a:extLst>
                </a:gridCol>
                <a:gridCol w="1746908">
                  <a:extLst>
                    <a:ext uri="{9D8B030D-6E8A-4147-A177-3AD203B41FA5}">
                      <a16:colId xmlns:a16="http://schemas.microsoft.com/office/drawing/2014/main" val="116348213"/>
                    </a:ext>
                  </a:extLst>
                </a:gridCol>
                <a:gridCol w="902658">
                  <a:extLst>
                    <a:ext uri="{9D8B030D-6E8A-4147-A177-3AD203B41FA5}">
                      <a16:colId xmlns:a16="http://schemas.microsoft.com/office/drawing/2014/main" val="4144450284"/>
                    </a:ext>
                  </a:extLst>
                </a:gridCol>
              </a:tblGrid>
              <a:tr h="165668">
                <a:tc>
                  <a:txBody>
                    <a:bodyPr/>
                    <a:lstStyle/>
                    <a:p>
                      <a:pPr algn="ctr"/>
                      <a:r>
                        <a:rPr lang="en-US" sz="900" kern="1200" dirty="0" smtClean="0">
                          <a:solidFill>
                            <a:schemeClr val="tx1"/>
                          </a:solidFill>
                          <a:latin typeface="Tw Cen MT"/>
                          <a:ea typeface="+mn-ea"/>
                          <a:cs typeface="+mn-cs"/>
                        </a:rPr>
                        <a:t>No</a:t>
                      </a:r>
                      <a:endParaRPr lang="en-MY" sz="900" kern="1200" dirty="0">
                        <a:solidFill>
                          <a:schemeClr val="tx1"/>
                        </a:solidFill>
                        <a:latin typeface="Tw Cen M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a:ea typeface="+mn-ea"/>
                          <a:cs typeface="+mn-cs"/>
                        </a:rPr>
                        <a:t>Categories</a:t>
                      </a:r>
                      <a:endParaRPr lang="en-MY" sz="900" kern="1200" dirty="0">
                        <a:solidFill>
                          <a:schemeClr val="tx1"/>
                        </a:solidFill>
                        <a:latin typeface="Tw Cen M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a:ea typeface="+mn-ea"/>
                          <a:cs typeface="+mn-cs"/>
                        </a:rPr>
                        <a:t>No.</a:t>
                      </a:r>
                      <a:r>
                        <a:rPr lang="en-US" sz="900" kern="1200" baseline="0" dirty="0" smtClean="0">
                          <a:solidFill>
                            <a:schemeClr val="tx1"/>
                          </a:solidFill>
                          <a:latin typeface="Tw Cen MT"/>
                          <a:ea typeface="+mn-ea"/>
                          <a:cs typeface="+mn-cs"/>
                        </a:rPr>
                        <a:t> of Model(s)</a:t>
                      </a:r>
                      <a:endParaRPr lang="en-MY" sz="900" kern="1200" dirty="0">
                        <a:solidFill>
                          <a:schemeClr val="tx1"/>
                        </a:solidFill>
                        <a:latin typeface="Tw Cen M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165668">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Office</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5</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65668">
                <a:tc>
                  <a:txBody>
                    <a:bodyPr/>
                    <a:lstStyle/>
                    <a:p>
                      <a:pPr algn="ctr"/>
                      <a:r>
                        <a:rPr lang="en-US" sz="900" dirty="0" smtClean="0">
                          <a:solidFill>
                            <a:schemeClr val="tx1"/>
                          </a:solidFill>
                          <a:latin typeface="Tw Cen MT"/>
                        </a:rPr>
                        <a:t>2</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Education</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6</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165668">
                <a:tc>
                  <a:txBody>
                    <a:bodyPr/>
                    <a:lstStyle/>
                    <a:p>
                      <a:pPr algn="ctr"/>
                      <a:r>
                        <a:rPr lang="en-US" sz="900" dirty="0" smtClean="0">
                          <a:solidFill>
                            <a:schemeClr val="tx1"/>
                          </a:solidFill>
                          <a:latin typeface="Tw Cen MT"/>
                        </a:rPr>
                        <a:t>3</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Health</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4</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6651503"/>
                  </a:ext>
                </a:extLst>
              </a:tr>
              <a:tr h="165668">
                <a:tc>
                  <a:txBody>
                    <a:bodyPr/>
                    <a:lstStyle/>
                    <a:p>
                      <a:pPr algn="ctr"/>
                      <a:r>
                        <a:rPr lang="en-US" sz="900" dirty="0" smtClean="0">
                          <a:solidFill>
                            <a:schemeClr val="tx1"/>
                          </a:solidFill>
                          <a:latin typeface="Tw Cen MT"/>
                        </a:rPr>
                        <a:t>4</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Security</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0321315"/>
                  </a:ext>
                </a:extLst>
              </a:tr>
              <a:tr h="165668">
                <a:tc>
                  <a:txBody>
                    <a:bodyPr/>
                    <a:lstStyle/>
                    <a:p>
                      <a:pPr algn="ctr"/>
                      <a:r>
                        <a:rPr lang="en-US" sz="900" dirty="0" smtClean="0">
                          <a:solidFill>
                            <a:schemeClr val="tx1"/>
                          </a:solidFill>
                          <a:latin typeface="Tw Cen MT"/>
                        </a:rPr>
                        <a:t>5</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Mosque</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2</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5013924"/>
                  </a:ext>
                </a:extLst>
              </a:tr>
              <a:tr h="165668">
                <a:tc>
                  <a:txBody>
                    <a:bodyPr/>
                    <a:lstStyle/>
                    <a:p>
                      <a:pPr algn="ctr"/>
                      <a:r>
                        <a:rPr lang="en-US" sz="900" dirty="0" smtClean="0">
                          <a:solidFill>
                            <a:schemeClr val="tx1"/>
                          </a:solidFill>
                          <a:latin typeface="Tw Cen MT"/>
                        </a:rPr>
                        <a:t>6</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Sports &amp;</a:t>
                      </a:r>
                      <a:r>
                        <a:rPr lang="en-US" sz="900" baseline="0" dirty="0" smtClean="0">
                          <a:solidFill>
                            <a:schemeClr val="tx1"/>
                          </a:solidFill>
                          <a:latin typeface="Tw Cen MT"/>
                        </a:rPr>
                        <a:t> </a:t>
                      </a:r>
                      <a:r>
                        <a:rPr lang="en-US" sz="900" dirty="0" smtClean="0">
                          <a:solidFill>
                            <a:schemeClr val="tx1"/>
                          </a:solidFill>
                          <a:latin typeface="Tw Cen MT"/>
                        </a:rPr>
                        <a:t>Recreational Facilities</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2</a:t>
                      </a:r>
                      <a:endParaRPr lang="en-MY" sz="900" dirty="0">
                        <a:solidFill>
                          <a:schemeClr val="tx1"/>
                        </a:solidFill>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5205634"/>
                  </a:ext>
                </a:extLst>
              </a:tr>
              <a:tr h="165668">
                <a:tc>
                  <a:txBody>
                    <a:bodyPr/>
                    <a:lstStyle/>
                    <a:p>
                      <a:pPr algn="ctr"/>
                      <a:r>
                        <a:rPr lang="en-US" sz="900" dirty="0" smtClean="0">
                          <a:solidFill>
                            <a:schemeClr val="tx1"/>
                          </a:solidFill>
                          <a:latin typeface="Tw Cen MT"/>
                        </a:rPr>
                        <a:t>7</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External Works</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3281765"/>
                  </a:ext>
                </a:extLst>
              </a:tr>
              <a:tr h="165668">
                <a:tc>
                  <a:txBody>
                    <a:bodyPr/>
                    <a:lstStyle/>
                    <a:p>
                      <a:pPr algn="ctr"/>
                      <a:r>
                        <a:rPr lang="en-US" sz="900" dirty="0" smtClean="0">
                          <a:solidFill>
                            <a:schemeClr val="tx1"/>
                          </a:solidFill>
                          <a:latin typeface="Tw Cen MT"/>
                        </a:rPr>
                        <a:t>8</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Residential</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12</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3633832"/>
                  </a:ext>
                </a:extLst>
              </a:tr>
              <a:tr h="165668">
                <a:tc>
                  <a:txBody>
                    <a:bodyPr/>
                    <a:lstStyle/>
                    <a:p>
                      <a:pPr algn="ctr"/>
                      <a:r>
                        <a:rPr lang="en-US" sz="900" dirty="0" smtClean="0">
                          <a:solidFill>
                            <a:schemeClr val="tx1"/>
                          </a:solidFill>
                          <a:latin typeface="Tw Cen MT"/>
                        </a:rPr>
                        <a:t>9</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Hotel</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4772512"/>
                  </a:ext>
                </a:extLst>
              </a:tr>
              <a:tr h="165668">
                <a:tc>
                  <a:txBody>
                    <a:bodyPr/>
                    <a:lstStyle/>
                    <a:p>
                      <a:pPr algn="ctr"/>
                      <a:r>
                        <a:rPr lang="en-US" sz="900" dirty="0" smtClean="0">
                          <a:solidFill>
                            <a:schemeClr val="tx1"/>
                          </a:solidFill>
                          <a:latin typeface="Tw Cen MT"/>
                        </a:rPr>
                        <a:t>10</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Industrial</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7</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48897"/>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5491524"/>
              </p:ext>
            </p:extLst>
          </p:nvPr>
        </p:nvGraphicFramePr>
        <p:xfrm>
          <a:off x="3423684" y="5490566"/>
          <a:ext cx="3234292" cy="2652831"/>
        </p:xfrm>
        <a:graphic>
          <a:graphicData uri="http://schemas.openxmlformats.org/drawingml/2006/table">
            <a:tbl>
              <a:tblPr firstRow="1" bandRow="1">
                <a:tableStyleId>{5C22544A-7EE6-4342-B048-85BDC9FD1C3A}</a:tableStyleId>
              </a:tblPr>
              <a:tblGrid>
                <a:gridCol w="474139">
                  <a:extLst>
                    <a:ext uri="{9D8B030D-6E8A-4147-A177-3AD203B41FA5}">
                      <a16:colId xmlns:a16="http://schemas.microsoft.com/office/drawing/2014/main" val="3366137138"/>
                    </a:ext>
                  </a:extLst>
                </a:gridCol>
                <a:gridCol w="1838742">
                  <a:extLst>
                    <a:ext uri="{9D8B030D-6E8A-4147-A177-3AD203B41FA5}">
                      <a16:colId xmlns:a16="http://schemas.microsoft.com/office/drawing/2014/main" val="116348213"/>
                    </a:ext>
                  </a:extLst>
                </a:gridCol>
                <a:gridCol w="921411">
                  <a:extLst>
                    <a:ext uri="{9D8B030D-6E8A-4147-A177-3AD203B41FA5}">
                      <a16:colId xmlns:a16="http://schemas.microsoft.com/office/drawing/2014/main" val="4144450284"/>
                    </a:ext>
                  </a:extLst>
                </a:gridCol>
              </a:tblGrid>
              <a:tr h="376017">
                <a:tc>
                  <a:txBody>
                    <a:bodyPr/>
                    <a:lstStyle/>
                    <a:p>
                      <a:pPr algn="ctr"/>
                      <a:r>
                        <a:rPr lang="en-US" sz="900" kern="1200" dirty="0" smtClean="0">
                          <a:solidFill>
                            <a:schemeClr val="tx1"/>
                          </a:solidFill>
                          <a:latin typeface="Tw Cen MT"/>
                          <a:ea typeface="+mn-ea"/>
                          <a:cs typeface="+mn-cs"/>
                        </a:rPr>
                        <a:t>No</a:t>
                      </a:r>
                      <a:endParaRPr lang="en-MY" sz="900" kern="1200" dirty="0">
                        <a:solidFill>
                          <a:schemeClr val="tx1"/>
                        </a:solidFill>
                        <a:latin typeface="Tw Cen M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a:ea typeface="+mn-ea"/>
                          <a:cs typeface="+mn-cs"/>
                        </a:rPr>
                        <a:t>Categories</a:t>
                      </a:r>
                      <a:endParaRPr lang="en-MY" sz="900" kern="1200" dirty="0">
                        <a:solidFill>
                          <a:schemeClr val="tx1"/>
                        </a:solidFill>
                        <a:latin typeface="Tw Cen M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kern="1200" dirty="0" smtClean="0">
                          <a:solidFill>
                            <a:schemeClr val="tx1"/>
                          </a:solidFill>
                          <a:latin typeface="Tw Cen MT"/>
                          <a:ea typeface="+mn-ea"/>
                          <a:cs typeface="+mn-cs"/>
                        </a:rPr>
                        <a:t>No.</a:t>
                      </a:r>
                      <a:r>
                        <a:rPr lang="en-US" sz="900" kern="1200" baseline="0" dirty="0" smtClean="0">
                          <a:solidFill>
                            <a:schemeClr val="tx1"/>
                          </a:solidFill>
                          <a:latin typeface="Tw Cen MT"/>
                          <a:ea typeface="+mn-ea"/>
                          <a:cs typeface="+mn-cs"/>
                        </a:rPr>
                        <a:t> of Model(s)</a:t>
                      </a:r>
                      <a:endParaRPr lang="en-MY" sz="900" kern="1200" dirty="0">
                        <a:solidFill>
                          <a:schemeClr val="tx1"/>
                        </a:solidFill>
                        <a:latin typeface="Tw Cen M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235011">
                <a:tc>
                  <a:txBody>
                    <a:bodyPr/>
                    <a:lstStyle/>
                    <a:p>
                      <a:pPr algn="ctr"/>
                      <a:r>
                        <a:rPr lang="en-US" sz="900" dirty="0" smtClean="0">
                          <a:solidFill>
                            <a:schemeClr val="tx1"/>
                          </a:solidFill>
                          <a:latin typeface="Tw Cen MT"/>
                        </a:rPr>
                        <a:t>11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Commercial</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15</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235011">
                <a:tc>
                  <a:txBody>
                    <a:bodyPr/>
                    <a:lstStyle/>
                    <a:p>
                      <a:pPr algn="ctr"/>
                      <a:r>
                        <a:rPr lang="en-US" sz="900" dirty="0" smtClean="0">
                          <a:solidFill>
                            <a:schemeClr val="tx1"/>
                          </a:solidFill>
                          <a:latin typeface="Tw Cen MT"/>
                        </a:rPr>
                        <a:t>12</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Parking</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235011">
                <a:tc>
                  <a:txBody>
                    <a:bodyPr/>
                    <a:lstStyle/>
                    <a:p>
                      <a:pPr algn="ctr"/>
                      <a:r>
                        <a:rPr lang="en-US" sz="900" dirty="0" smtClean="0">
                          <a:solidFill>
                            <a:schemeClr val="tx1"/>
                          </a:solidFill>
                          <a:latin typeface="Tw Cen MT"/>
                        </a:rPr>
                        <a:t>13</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Highway &amp; Road</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6651503"/>
                  </a:ext>
                </a:extLst>
              </a:tr>
              <a:tr h="235011">
                <a:tc>
                  <a:txBody>
                    <a:bodyPr/>
                    <a:lstStyle/>
                    <a:p>
                      <a:pPr algn="ctr"/>
                      <a:r>
                        <a:rPr lang="en-US" sz="900" dirty="0" smtClean="0">
                          <a:solidFill>
                            <a:schemeClr val="tx1"/>
                          </a:solidFill>
                          <a:latin typeface="Tw Cen MT"/>
                        </a:rPr>
                        <a:t>14</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Bridge</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0321315"/>
                  </a:ext>
                </a:extLst>
              </a:tr>
              <a:tr h="235011">
                <a:tc>
                  <a:txBody>
                    <a:bodyPr/>
                    <a:lstStyle/>
                    <a:p>
                      <a:pPr algn="ctr"/>
                      <a:r>
                        <a:rPr lang="en-US" sz="900" dirty="0" smtClean="0">
                          <a:solidFill>
                            <a:schemeClr val="tx1"/>
                          </a:solidFill>
                          <a:latin typeface="Tw Cen MT"/>
                        </a:rPr>
                        <a:t>15</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Jetty</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5013924"/>
                  </a:ext>
                </a:extLst>
              </a:tr>
              <a:tr h="376017">
                <a:tc>
                  <a:txBody>
                    <a:bodyPr/>
                    <a:lstStyle/>
                    <a:p>
                      <a:pPr algn="ctr"/>
                      <a:r>
                        <a:rPr lang="en-US" sz="900" dirty="0" smtClean="0">
                          <a:solidFill>
                            <a:schemeClr val="tx1"/>
                          </a:solidFill>
                          <a:latin typeface="Tw Cen MT"/>
                        </a:rPr>
                        <a:t>16</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Drainage, Irrigation &amp; Flood Mitigation</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5205634"/>
                  </a:ext>
                </a:extLst>
              </a:tr>
              <a:tr h="235011">
                <a:tc>
                  <a:txBody>
                    <a:bodyPr/>
                    <a:lstStyle/>
                    <a:p>
                      <a:pPr algn="ctr"/>
                      <a:r>
                        <a:rPr lang="en-US" sz="900" dirty="0" smtClean="0">
                          <a:solidFill>
                            <a:schemeClr val="tx1"/>
                          </a:solidFill>
                          <a:latin typeface="Tw Cen MT"/>
                        </a:rPr>
                        <a:t>17</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Railways</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3281765"/>
                  </a:ext>
                </a:extLst>
              </a:tr>
              <a:tr h="255720">
                <a:tc>
                  <a:txBody>
                    <a:bodyPr/>
                    <a:lstStyle/>
                    <a:p>
                      <a:pPr algn="ctr"/>
                      <a:r>
                        <a:rPr lang="en-US" sz="900" dirty="0" smtClean="0">
                          <a:solidFill>
                            <a:schemeClr val="tx1"/>
                          </a:solidFill>
                          <a:latin typeface="Tw Cen MT"/>
                        </a:rPr>
                        <a:t>18</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a:rPr>
                        <a:t>Reclamation</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dirty="0" smtClean="0">
                          <a:solidFill>
                            <a:schemeClr val="tx1"/>
                          </a:solidFill>
                          <a:latin typeface="Tw Cen MT"/>
                        </a:rPr>
                        <a:t>1</a:t>
                      </a:r>
                      <a:endParaRPr lang="en-MY" sz="900"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3633832"/>
                  </a:ext>
                </a:extLst>
              </a:tr>
              <a:tr h="235011">
                <a:tc gridSpan="2">
                  <a:txBody>
                    <a:bodyPr/>
                    <a:lstStyle/>
                    <a:p>
                      <a:pPr algn="ctr"/>
                      <a:r>
                        <a:rPr lang="en-US" sz="900" b="1" dirty="0" smtClean="0">
                          <a:solidFill>
                            <a:schemeClr val="tx1"/>
                          </a:solidFill>
                          <a:latin typeface="Tw Cen MT"/>
                        </a:rPr>
                        <a:t>Total</a:t>
                      </a:r>
                      <a:endParaRPr lang="en-MY" sz="900" b="1"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sz="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latin typeface="Tw Cen MT"/>
                        </a:rPr>
                        <a:t>63</a:t>
                      </a:r>
                      <a:endParaRPr lang="en-MY" sz="900" b="1" dirty="0">
                        <a:solidFill>
                          <a:schemeClr val="tx1"/>
                        </a:solidFill>
                        <a:latin typeface="Tw Cen M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5536683"/>
                  </a:ext>
                </a:extLst>
              </a:tr>
            </a:tbl>
          </a:graphicData>
        </a:graphic>
      </p:graphicFrame>
    </p:spTree>
    <p:extLst>
      <p:ext uri="{BB962C8B-B14F-4D97-AF65-F5344CB8AC3E}">
        <p14:creationId xmlns:p14="http://schemas.microsoft.com/office/powerpoint/2010/main" val="38568022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Nazir Muhamad 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77052"/>
          <a:ext cx="5050466" cy="1179643"/>
        </p:xfrm>
        <a:graphic>
          <a:graphicData uri="http://schemas.openxmlformats.org/drawingml/2006/table">
            <a:tbl>
              <a:tblPr firstRow="1" bandRow="1">
                <a:tableStyleId>{5C22544A-7EE6-4342-B048-85BDC9FD1C3A}</a:tableStyleId>
              </a:tblPr>
              <a:tblGrid>
                <a:gridCol w="50504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Public &amp; Private Tender Price Indices published by Q3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P5a - Enhance price and cost information on industry resources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3170099"/>
          </a:xfrm>
          <a:prstGeom prst="rect">
            <a:avLst/>
          </a:prstGeom>
          <a:noFill/>
        </p:spPr>
        <p:txBody>
          <a:bodyPr wrap="square" rtlCol="0">
            <a:spAutoFit/>
          </a:bodyPr>
          <a:lstStyle/>
          <a:p>
            <a:r>
              <a:rPr lang="en-US" sz="1000" dirty="0">
                <a:latin typeface="Tw Cen MT" panose="020B0602020104020603" pitchFamily="34" charset="0"/>
              </a:rPr>
              <a:t>This KPI is under the purview of IWG12.</a:t>
            </a:r>
          </a:p>
          <a:p>
            <a:endParaRPr lang="en-US" sz="500" b="1" dirty="0" smtClean="0">
              <a:latin typeface="Tw Cen MT" panose="020B0602020104020603" pitchFamily="34" charset="0"/>
            </a:endParaRPr>
          </a:p>
          <a:p>
            <a:r>
              <a:rPr lang="en-US" sz="1000" b="1" dirty="0" smtClean="0">
                <a:latin typeface="Tw Cen MT" panose="020B0602020104020603" pitchFamily="34" charset="0"/>
              </a:rPr>
              <a:t>Tender Price Index (TPI)</a:t>
            </a:r>
          </a:p>
          <a:p>
            <a:pPr algn="just"/>
            <a:r>
              <a:rPr lang="en-US" sz="1000" dirty="0" smtClean="0">
                <a:latin typeface="Tw Cen MT" panose="020B0602020104020603" pitchFamily="34" charset="0"/>
              </a:rPr>
              <a:t>Tender </a:t>
            </a:r>
            <a:r>
              <a:rPr lang="en-US" sz="1000" dirty="0">
                <a:latin typeface="Tw Cen MT" panose="020B0602020104020603" pitchFamily="34" charset="0"/>
              </a:rPr>
              <a:t>P</a:t>
            </a:r>
            <a:r>
              <a:rPr lang="en-US" sz="1000" dirty="0" smtClean="0">
                <a:latin typeface="Tw Cen MT" panose="020B0602020104020603" pitchFamily="34" charset="0"/>
              </a:rPr>
              <a:t>rice </a:t>
            </a:r>
            <a:r>
              <a:rPr lang="en-US" sz="1000" dirty="0">
                <a:latin typeface="Tw Cen MT" panose="020B0602020104020603" pitchFamily="34" charset="0"/>
              </a:rPr>
              <a:t>I</a:t>
            </a:r>
            <a:r>
              <a:rPr lang="en-US" sz="1000" dirty="0" smtClean="0">
                <a:latin typeface="Tw Cen MT" panose="020B0602020104020603" pitchFamily="34" charset="0"/>
              </a:rPr>
              <a:t>ndex </a:t>
            </a:r>
            <a:r>
              <a:rPr lang="en-US" sz="1000" dirty="0">
                <a:latin typeface="Tw Cen MT" panose="020B0602020104020603" pitchFamily="34" charset="0"/>
              </a:rPr>
              <a:t>(TPI) </a:t>
            </a:r>
            <a:r>
              <a:rPr lang="en-US" sz="1000" dirty="0" smtClean="0">
                <a:latin typeface="Tw Cen MT" panose="020B0602020104020603" pitchFamily="34" charset="0"/>
              </a:rPr>
              <a:t>is </a:t>
            </a:r>
            <a:r>
              <a:rPr lang="en-US" sz="1000" dirty="0">
                <a:latin typeface="Tw Cen MT" panose="020B0602020104020603" pitchFamily="34" charset="0"/>
              </a:rPr>
              <a:t>to measure the movement </a:t>
            </a:r>
            <a:r>
              <a:rPr lang="en-US" sz="1000" dirty="0" smtClean="0">
                <a:latin typeface="Tw Cen MT" panose="020B0602020104020603" pitchFamily="34" charset="0"/>
              </a:rPr>
              <a:t>of </a:t>
            </a:r>
            <a:r>
              <a:rPr lang="en-US" sz="1000" dirty="0">
                <a:latin typeface="Tw Cen MT" panose="020B0602020104020603" pitchFamily="34" charset="0"/>
              </a:rPr>
              <a:t>construction prices over </a:t>
            </a:r>
            <a:r>
              <a:rPr lang="en-US" sz="1000" dirty="0" smtClean="0">
                <a:latin typeface="Tw Cen MT" panose="020B0602020104020603" pitchFamily="34" charset="0"/>
              </a:rPr>
              <a:t>time (in both private and public projects) </a:t>
            </a:r>
            <a:r>
              <a:rPr lang="en-US" sz="1000" dirty="0">
                <a:latin typeface="Tw Cen MT" panose="020B0602020104020603" pitchFamily="34" charset="0"/>
              </a:rPr>
              <a:t>by establishing a comparison between the level of pricing in a sample of project </a:t>
            </a:r>
            <a:r>
              <a:rPr lang="en-US" sz="1000" dirty="0" smtClean="0">
                <a:latin typeface="Tw Cen MT" panose="020B0602020104020603" pitchFamily="34" charset="0"/>
              </a:rPr>
              <a:t>and </a:t>
            </a:r>
            <a:r>
              <a:rPr lang="en-US" sz="1000" dirty="0">
                <a:latin typeface="Tw Cen MT" panose="020B0602020104020603" pitchFamily="34" charset="0"/>
              </a:rPr>
              <a:t>a standard price </a:t>
            </a:r>
            <a:r>
              <a:rPr lang="en-US" sz="1000" dirty="0" smtClean="0">
                <a:latin typeface="Tw Cen MT" panose="020B0602020104020603" pitchFamily="34" charset="0"/>
              </a:rPr>
              <a:t>base. </a:t>
            </a:r>
          </a:p>
          <a:p>
            <a:pPr algn="just"/>
            <a:endParaRPr lang="en-US" sz="1000" b="1" dirty="0" smtClean="0">
              <a:latin typeface="Tw Cen MT" panose="020B0602020104020603" pitchFamily="34" charset="0"/>
            </a:endParaRPr>
          </a:p>
          <a:p>
            <a:pPr algn="just"/>
            <a:r>
              <a:rPr lang="en-US" sz="1000" b="1" dirty="0" smtClean="0">
                <a:latin typeface="Tw Cen MT" panose="020B0602020104020603" pitchFamily="34" charset="0"/>
              </a:rPr>
              <a:t>Methodology of TPI</a:t>
            </a:r>
          </a:p>
          <a:p>
            <a:pPr algn="just"/>
            <a:r>
              <a:rPr lang="en-US" sz="1000" dirty="0">
                <a:latin typeface="Tw Cen MT" panose="020B0602020104020603" pitchFamily="34" charset="0"/>
              </a:rPr>
              <a:t>CIDB </a:t>
            </a:r>
            <a:r>
              <a:rPr lang="en-US" sz="1000" dirty="0" smtClean="0">
                <a:latin typeface="Tw Cen MT" panose="020B0602020104020603" pitchFamily="34" charset="0"/>
              </a:rPr>
              <a:t>had adopted </a:t>
            </a:r>
            <a:r>
              <a:rPr lang="en-US" sz="1000" dirty="0">
                <a:latin typeface="Tw Cen MT" panose="020B0602020104020603" pitchFamily="34" charset="0"/>
              </a:rPr>
              <a:t>the methodology of TPI from the Royal Institution of Chartered Surveyor (RICS) United Kingdom in developing the TPI for the local construction industry. </a:t>
            </a:r>
            <a:r>
              <a:rPr lang="en-US" sz="1000" dirty="0" smtClean="0">
                <a:latin typeface="Tw Cen MT" panose="020B0602020104020603" pitchFamily="34" charset="0"/>
              </a:rPr>
              <a:t>The Malaysia methodology which requires the enhancement to the RICS TPI was successfully completed within 6 weeks on 14 October 2016.</a:t>
            </a:r>
            <a:endParaRPr lang="en-US" sz="1000" dirty="0">
              <a:latin typeface="Tw Cen MT" panose="020B0602020104020603" pitchFamily="34" charset="0"/>
            </a:endParaRPr>
          </a:p>
          <a:p>
            <a:pPr algn="just"/>
            <a:endParaRPr lang="en-US" sz="1000" dirty="0">
              <a:latin typeface="Tw Cen MT" panose="020B0602020104020603" pitchFamily="34" charset="0"/>
            </a:endParaRPr>
          </a:p>
          <a:p>
            <a:pPr algn="just"/>
            <a:endParaRPr lang="en-US" sz="500" dirty="0">
              <a:latin typeface="Tw Cen MT" panose="020B0602020104020603" pitchFamily="34" charset="0"/>
            </a:endParaRPr>
          </a:p>
          <a:p>
            <a:pPr algn="just"/>
            <a:r>
              <a:rPr lang="en-US" sz="1000" b="1" dirty="0" smtClean="0">
                <a:latin typeface="Tw Cen MT" panose="020B0602020104020603" pitchFamily="34" charset="0"/>
              </a:rPr>
              <a:t>Ready Reckoner (RR) </a:t>
            </a:r>
          </a:p>
          <a:p>
            <a:pPr algn="just"/>
            <a:r>
              <a:rPr lang="en-US" sz="1000" dirty="0">
                <a:latin typeface="Tw Cen MT" panose="020B0602020104020603" pitchFamily="34" charset="0"/>
              </a:rPr>
              <a:t>The Ready Reckoner is the standard </a:t>
            </a:r>
            <a:r>
              <a:rPr lang="en-US" sz="1000" dirty="0" smtClean="0">
                <a:latin typeface="Tw Cen MT" panose="020B0602020104020603" pitchFamily="34" charset="0"/>
              </a:rPr>
              <a:t>price base </a:t>
            </a:r>
            <a:r>
              <a:rPr lang="en-US" sz="1000" dirty="0">
                <a:latin typeface="Tw Cen MT" panose="020B0602020104020603" pitchFamily="34" charset="0"/>
              </a:rPr>
              <a:t>that will be used to develop the </a:t>
            </a:r>
            <a:r>
              <a:rPr lang="en-US" sz="1000" dirty="0" smtClean="0">
                <a:latin typeface="Tw Cen MT" panose="020B0602020104020603" pitchFamily="34" charset="0"/>
              </a:rPr>
              <a:t>TPI. Royal Institution of Surveyor Malaysia (RISM) was appointed </a:t>
            </a:r>
            <a:r>
              <a:rPr lang="en-US" sz="1000" dirty="0">
                <a:latin typeface="Tw Cen MT" panose="020B0602020104020603" pitchFamily="34" charset="0"/>
              </a:rPr>
              <a:t>on </a:t>
            </a:r>
            <a:r>
              <a:rPr lang="en-US" sz="1000" dirty="0" smtClean="0">
                <a:latin typeface="Tw Cen MT" panose="020B0602020104020603" pitchFamily="34" charset="0"/>
              </a:rPr>
              <a:t>12 Dec </a:t>
            </a:r>
            <a:r>
              <a:rPr lang="en-US" sz="1000" dirty="0">
                <a:latin typeface="Tw Cen MT" panose="020B0602020104020603" pitchFamily="34" charset="0"/>
              </a:rPr>
              <a:t>2017 as the consultant to </a:t>
            </a:r>
            <a:r>
              <a:rPr lang="en-US" sz="1000" dirty="0" smtClean="0">
                <a:latin typeface="Tw Cen MT" panose="020B0602020104020603" pitchFamily="34" charset="0"/>
              </a:rPr>
              <a:t>develop the RR and </a:t>
            </a:r>
            <a:r>
              <a:rPr lang="en-US" sz="1000" dirty="0">
                <a:latin typeface="Tw Cen MT" panose="020B0602020104020603" pitchFamily="34" charset="0"/>
              </a:rPr>
              <a:t>to </a:t>
            </a:r>
            <a:r>
              <a:rPr lang="en-US" sz="1000" dirty="0" smtClean="0">
                <a:latin typeface="Tw Cen MT" panose="020B0602020104020603" pitchFamily="34" charset="0"/>
              </a:rPr>
              <a:t>prepare the TPI with a completion date of 12 Dec 2018 </a:t>
            </a:r>
            <a:r>
              <a:rPr lang="en-US" sz="1000" dirty="0" smtClean="0">
                <a:solidFill>
                  <a:srgbClr val="FF0000"/>
                </a:solidFill>
                <a:latin typeface="Tw Cen MT" panose="020B0602020104020603" pitchFamily="34" charset="0"/>
              </a:rPr>
              <a:t>.</a:t>
            </a:r>
            <a:r>
              <a:rPr lang="en-US" sz="1000" dirty="0" smtClean="0">
                <a:latin typeface="Tw Cen MT" panose="020B0602020104020603" pitchFamily="34" charset="0"/>
              </a:rPr>
              <a:t>The </a:t>
            </a:r>
            <a:r>
              <a:rPr lang="en-US" sz="1000" dirty="0">
                <a:latin typeface="Tw Cen MT" panose="020B0602020104020603" pitchFamily="34" charset="0"/>
              </a:rPr>
              <a:t>RR will be </a:t>
            </a:r>
            <a:r>
              <a:rPr lang="en-US" sz="1000" dirty="0" smtClean="0">
                <a:latin typeface="Tw Cen MT" panose="020B0602020104020603" pitchFamily="34" charset="0"/>
              </a:rPr>
              <a:t>developed </a:t>
            </a:r>
            <a:r>
              <a:rPr lang="en-US" sz="1000" dirty="0">
                <a:latin typeface="Tw Cen MT" panose="020B0602020104020603" pitchFamily="34" charset="0"/>
              </a:rPr>
              <a:t>by taking into consideration the following factors :</a:t>
            </a:r>
          </a:p>
          <a:p>
            <a:pPr marL="171450" indent="-171450" algn="just">
              <a:buFont typeface="Arial" panose="020B0604020202020204" pitchFamily="34" charset="0"/>
              <a:buChar char="•"/>
            </a:pPr>
            <a:r>
              <a:rPr lang="en-US" sz="1000" dirty="0" smtClean="0">
                <a:latin typeface="Tw Cen MT" panose="020B0602020104020603" pitchFamily="34" charset="0"/>
              </a:rPr>
              <a:t>Standard </a:t>
            </a:r>
            <a:r>
              <a:rPr lang="en-US" sz="1000" dirty="0">
                <a:latin typeface="Tw Cen MT" panose="020B0602020104020603" pitchFamily="34" charset="0"/>
              </a:rPr>
              <a:t>Method of Measurement 2 (SMM2)</a:t>
            </a:r>
          </a:p>
          <a:p>
            <a:pPr marL="171450" indent="-171450" algn="just">
              <a:buFont typeface="Arial" panose="020B0604020202020204" pitchFamily="34" charset="0"/>
              <a:buChar char="•"/>
            </a:pPr>
            <a:r>
              <a:rPr lang="en-US" sz="1000" dirty="0" smtClean="0">
                <a:latin typeface="Tw Cen MT" panose="020B0602020104020603" pitchFamily="34" charset="0"/>
              </a:rPr>
              <a:t>The </a:t>
            </a:r>
            <a:r>
              <a:rPr lang="en-US" sz="1000" dirty="0">
                <a:latin typeface="Tw Cen MT" panose="020B0602020104020603" pitchFamily="34" charset="0"/>
              </a:rPr>
              <a:t>base year is 2016</a:t>
            </a:r>
          </a:p>
          <a:p>
            <a:pPr marL="171450" indent="-171450">
              <a:buFont typeface="Arial" panose="020B0604020202020204" pitchFamily="34" charset="0"/>
              <a:buChar char="•"/>
            </a:pPr>
            <a:r>
              <a:rPr lang="en-US" sz="1000" dirty="0" smtClean="0">
                <a:latin typeface="Tw Cen MT" panose="020B0602020104020603" pitchFamily="34" charset="0"/>
              </a:rPr>
              <a:t>The </a:t>
            </a:r>
            <a:r>
              <a:rPr lang="en-US" sz="1000" dirty="0">
                <a:latin typeface="Tw Cen MT" panose="020B0602020104020603" pitchFamily="34" charset="0"/>
              </a:rPr>
              <a:t>location base rate is </a:t>
            </a:r>
            <a:r>
              <a:rPr lang="en-US" sz="1000" dirty="0" smtClean="0">
                <a:latin typeface="Tw Cen MT" panose="020B0602020104020603" pitchFamily="34" charset="0"/>
              </a:rPr>
              <a:t>in the </a:t>
            </a:r>
            <a:r>
              <a:rPr lang="en-US" sz="1000" dirty="0" err="1">
                <a:latin typeface="Tw Cen MT" panose="020B0602020104020603" pitchFamily="34" charset="0"/>
              </a:rPr>
              <a:t>Klang</a:t>
            </a:r>
            <a:r>
              <a:rPr lang="en-US" sz="1000" dirty="0">
                <a:latin typeface="Tw Cen MT" panose="020B0602020104020603" pitchFamily="34" charset="0"/>
              </a:rPr>
              <a:t> Valley area (KL and Selangor</a:t>
            </a:r>
            <a:r>
              <a:rPr lang="en-US" sz="1000" dirty="0" smtClean="0">
                <a:latin typeface="Tw Cen MT" panose="020B0602020104020603" pitchFamily="34" charset="0"/>
              </a:rPr>
              <a:t>)</a:t>
            </a:r>
          </a:p>
          <a:p>
            <a:pPr marL="171450" indent="-171450">
              <a:buFont typeface="Arial" panose="020B0604020202020204" pitchFamily="34" charset="0"/>
              <a:buChar char="•"/>
            </a:pPr>
            <a:endParaRPr lang="en-US" sz="1000" dirty="0">
              <a:latin typeface="Tw Cen MT" panose="020B0602020104020603" pitchFamily="34" charset="0"/>
            </a:endParaRPr>
          </a:p>
          <a:p>
            <a:r>
              <a:rPr lang="en-US" sz="1000" dirty="0" smtClean="0">
                <a:latin typeface="Tw Cen MT" panose="020B0602020104020603" pitchFamily="34" charset="0"/>
              </a:rPr>
              <a:t>As of June 2018, the Ready Reckoner is 60% completed. </a:t>
            </a: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P5-080</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39700">
                  <a:extLst>
                    <a:ext uri="{9D8B030D-6E8A-4147-A177-3AD203B41FA5}">
                      <a16:colId xmlns:a16="http://schemas.microsoft.com/office/drawing/2014/main" val="2124581660"/>
                    </a:ext>
                  </a:extLst>
                </a:gridCol>
                <a:gridCol w="1414131">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r>
                        <a:rPr lang="en-US" sz="900" kern="1200" dirty="0" smtClean="0">
                          <a:solidFill>
                            <a:srgbClr val="000000"/>
                          </a:solidFill>
                          <a:latin typeface="Tw Cen MT" pitchFamily="34" charset="0"/>
                          <a:ea typeface="+mn-ea"/>
                          <a:cs typeface="Arial" panose="020B0604020202020204" pitchFamily="34" charset="0"/>
                        </a:rPr>
                        <a:t>Methodology  of Tender  Price Index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Ready </a:t>
                      </a:r>
                      <a:r>
                        <a:rPr lang="en-US" sz="900" dirty="0" err="1" smtClean="0">
                          <a:solidFill>
                            <a:schemeClr val="tx1"/>
                          </a:solidFill>
                          <a:latin typeface="Tw Cen MT" pitchFamily="34" charset="0"/>
                          <a:cs typeface="Arial" panose="020B0604020202020204" pitchFamily="34" charset="0"/>
                        </a:rPr>
                        <a:t>Reckoner</a:t>
                      </a:r>
                      <a:r>
                        <a:rPr lang="en-US" sz="900" dirty="0" smtClean="0">
                          <a:solidFill>
                            <a:schemeClr val="tx1"/>
                          </a:solidFill>
                          <a:latin typeface="Tw Cen MT" pitchFamily="34" charset="0"/>
                          <a:cs typeface="Arial" panose="020B0604020202020204" pitchFamily="34" charset="0"/>
                        </a:rPr>
                        <a:t>  (RR)</a:t>
                      </a:r>
                    </a:p>
                    <a:p>
                      <a:pPr>
                        <a:lnSpc>
                          <a:spcPct val="100000"/>
                        </a:lnSpc>
                      </a:pPr>
                      <a:r>
                        <a:rPr lang="en-US" sz="900" dirty="0" smtClean="0">
                          <a:solidFill>
                            <a:schemeClr val="tx1"/>
                          </a:solidFill>
                          <a:latin typeface="Tw Cen MT" pitchFamily="34" charset="0"/>
                          <a:cs typeface="Arial" panose="020B0604020202020204" pitchFamily="34" charset="0"/>
                        </a:rPr>
                        <a:t>30%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Ready </a:t>
                      </a:r>
                      <a:r>
                        <a:rPr lang="en-US" sz="900" dirty="0" err="1" smtClean="0">
                          <a:solidFill>
                            <a:schemeClr val="tx1"/>
                          </a:solidFill>
                          <a:latin typeface="Tw Cen MT" pitchFamily="34" charset="0"/>
                          <a:cs typeface="Arial" panose="020B0604020202020204" pitchFamily="34" charset="0"/>
                        </a:rPr>
                        <a:t>Reckoner</a:t>
                      </a:r>
                      <a:r>
                        <a:rPr lang="en-US" sz="900" dirty="0" smtClean="0">
                          <a:solidFill>
                            <a:schemeClr val="tx1"/>
                          </a:solidFill>
                          <a:latin typeface="Tw Cen MT" pitchFamily="34" charset="0"/>
                          <a:cs typeface="Arial" panose="020B0604020202020204" pitchFamily="34" charset="0"/>
                        </a:rPr>
                        <a:t>  (RR)</a:t>
                      </a:r>
                    </a:p>
                    <a:p>
                      <a:pPr>
                        <a:lnSpc>
                          <a:spcPct val="100000"/>
                        </a:lnSpc>
                      </a:pPr>
                      <a:r>
                        <a:rPr lang="en-US" sz="900" dirty="0" smtClean="0">
                          <a:solidFill>
                            <a:schemeClr val="tx1"/>
                          </a:solidFill>
                          <a:latin typeface="Tw Cen MT" pitchFamily="34" charset="0"/>
                          <a:cs typeface="Arial" panose="020B0604020202020204" pitchFamily="34" charset="0"/>
                        </a:rPr>
                        <a:t>100%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Automation  of  Tender Price Index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Online Tender Price Index  published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3417189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a:solidFill>
                          <a:schemeClr val="bg1"/>
                        </a:solidFill>
                        <a:latin typeface="Tw Cen MT" panose="020B0602020104020603" pitchFamily="34" charset="0"/>
                      </a:endParaRP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60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endParaRPr lang="ms-MY"/>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Tw Cen MT" pitchFamily="34" charset="0"/>
                          <a:cs typeface="Arial" panose="020B0604020202020204" pitchFamily="34" charset="0"/>
                        </a:rPr>
                        <a:t>Malaysia sustainability infrastructure rating tool training modules developed</a:t>
                      </a: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25 trainers on Malaysia sustainable infrastructure rating tool trained and certified</a:t>
                      </a: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MY" sz="1000" b="0" kern="1200" dirty="0">
                          <a:solidFill>
                            <a:schemeClr val="tx1"/>
                          </a:solidFill>
                          <a:latin typeface="Tw Cen MT" panose="020B0602020104020603" pitchFamily="34" charset="0"/>
                          <a:ea typeface="+mn-ea"/>
                          <a:cs typeface="+mn-cs"/>
                        </a:rPr>
                        <a:t>25 trainers certified in Malaysia environmental sustainability rating tool by Q4 2019</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E1- Drive innovation in sustainable construction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7143" y="4567748"/>
            <a:ext cx="6864535" cy="1015663"/>
          </a:xfrm>
          <a:prstGeom prst="rect">
            <a:avLst/>
          </a:prstGeom>
          <a:noFill/>
        </p:spPr>
        <p:txBody>
          <a:bodyPr wrap="square" rtlCol="0">
            <a:spAutoFit/>
          </a:bodyPr>
          <a:lstStyle/>
          <a:p>
            <a:r>
              <a:rPr lang="en-MY" sz="1000" dirty="0">
                <a:latin typeface="Tw Cen MT" panose="020B0602020104020603" pitchFamily="34" charset="0"/>
              </a:rPr>
              <a:t>This KPI is under the purview of IWG6 and </a:t>
            </a:r>
            <a:r>
              <a:rPr lang="en-MY" sz="1000" dirty="0" smtClean="0">
                <a:latin typeface="Tw Cen MT" panose="020B0602020104020603" pitchFamily="34" charset="0"/>
              </a:rPr>
              <a:t>was initially targeted to commence in 2018. However due to delay in the completion </a:t>
            </a:r>
            <a:r>
              <a:rPr lang="en-MY" sz="1000" dirty="0">
                <a:latin typeface="Tw Cen MT" panose="020B0602020104020603" pitchFamily="34" charset="0"/>
              </a:rPr>
              <a:t>of Malaysia Sustainability Infrastructure Rating </a:t>
            </a:r>
            <a:r>
              <a:rPr lang="en-MY" sz="1000" dirty="0" smtClean="0">
                <a:latin typeface="Tw Cen MT" panose="020B0602020104020603" pitchFamily="34" charset="0"/>
              </a:rPr>
              <a:t>Tool, the target is now rescheduled to </a:t>
            </a:r>
            <a:r>
              <a:rPr lang="en-MY" sz="1000" dirty="0">
                <a:latin typeface="Tw Cen MT" panose="020B0602020104020603" pitchFamily="34" charset="0"/>
              </a:rPr>
              <a:t>commence in </a:t>
            </a:r>
            <a:r>
              <a:rPr lang="en-MY" sz="1000" dirty="0" smtClean="0">
                <a:latin typeface="Tw Cen MT" panose="020B0602020104020603" pitchFamily="34" charset="0"/>
              </a:rPr>
              <a:t>2019.</a:t>
            </a:r>
            <a:endParaRPr lang="en-MY" sz="1000" dirty="0">
              <a:latin typeface="Tw Cen MT" panose="020B0602020104020603" pitchFamily="34" charset="0"/>
            </a:endParaRPr>
          </a:p>
          <a:p>
            <a:endParaRPr lang="en-MY" sz="1000" dirty="0">
              <a:latin typeface="Tw Cen MT" panose="020B0602020104020603" pitchFamily="34" charset="0"/>
            </a:endParaRPr>
          </a:p>
          <a:p>
            <a:r>
              <a:rPr lang="en-MY" sz="1000" dirty="0">
                <a:latin typeface="Tw Cen MT" panose="020B0602020104020603" pitchFamily="34" charset="0"/>
              </a:rPr>
              <a:t>Development of training modules will commence after the completion of Malaysia Sustainability Infrastructure Rating </a:t>
            </a:r>
            <a:r>
              <a:rPr lang="en-MY" sz="1000" dirty="0" smtClean="0">
                <a:latin typeface="Tw Cen MT" panose="020B0602020104020603" pitchFamily="34" charset="0"/>
              </a:rPr>
              <a:t>Tool under KPI E1-118.</a:t>
            </a:r>
            <a:endParaRPr lang="en-US" sz="1000" dirty="0">
              <a:latin typeface="Tw Cen MT" panose="020B0602020104020603" pitchFamily="34" charset="0"/>
              <a:cs typeface="Calibri" pitchFamily="34" charset="0"/>
            </a:endParaRPr>
          </a:p>
          <a:p>
            <a:endParaRPr lang="en-US" sz="1000" dirty="0">
              <a:solidFill>
                <a:srgbClr val="FF0000"/>
              </a:solidFill>
              <a:latin typeface="Tw Cen MT" panose="020B0602020104020603" pitchFamily="34" charset="0"/>
              <a:cs typeface="Calibri"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E1-119</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11024256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Nazir Muhamad 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34520"/>
          <a:ext cx="4731489" cy="1322832"/>
        </p:xfrm>
        <a:graphic>
          <a:graphicData uri="http://schemas.openxmlformats.org/drawingml/2006/table">
            <a:tbl>
              <a:tblPr firstRow="1" bandRow="1">
                <a:tableStyleId>{5C22544A-7EE6-4342-B048-85BDC9FD1C3A}</a:tableStyleId>
              </a:tblPr>
              <a:tblGrid>
                <a:gridCol w="4731489">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Lifecycle Costing Information covering residential, commercials and highways published by Q3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P5a - Enhance price and cost information on industry resources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3170099"/>
          </a:xfrm>
          <a:prstGeom prst="rect">
            <a:avLst/>
          </a:prstGeom>
          <a:noFill/>
        </p:spPr>
        <p:txBody>
          <a:bodyPr wrap="square" rtlCol="0">
            <a:spAutoFit/>
          </a:bodyPr>
          <a:lstStyle/>
          <a:p>
            <a:r>
              <a:rPr lang="en-US" sz="1000" dirty="0">
                <a:latin typeface="Tw Cen MT" panose="020B0602020104020603" pitchFamily="34" charset="0"/>
              </a:rPr>
              <a:t>This KPI is under the purview of IWG12.</a:t>
            </a:r>
          </a:p>
          <a:p>
            <a:endParaRPr lang="en-US" sz="500" b="1" dirty="0" smtClean="0">
              <a:latin typeface="Tw Cen MT" panose="020B0602020104020603" pitchFamily="34" charset="0"/>
            </a:endParaRPr>
          </a:p>
          <a:p>
            <a:r>
              <a:rPr lang="en-US" sz="1000" b="1" dirty="0" smtClean="0">
                <a:latin typeface="Tw Cen MT" panose="020B0602020104020603" pitchFamily="34" charset="0"/>
              </a:rPr>
              <a:t>Life </a:t>
            </a:r>
            <a:r>
              <a:rPr lang="en-US" sz="1000" b="1" dirty="0">
                <a:latin typeface="Tw Cen MT" panose="020B0602020104020603" pitchFamily="34" charset="0"/>
              </a:rPr>
              <a:t>Cycle Costing (LCC)</a:t>
            </a:r>
          </a:p>
          <a:p>
            <a:pPr algn="just"/>
            <a:r>
              <a:rPr lang="en-US" sz="1000" dirty="0" smtClean="0">
                <a:latin typeface="Tw Cen MT" panose="020B0602020104020603" pitchFamily="34" charset="0"/>
              </a:rPr>
              <a:t>LCC </a:t>
            </a:r>
            <a:r>
              <a:rPr lang="en-US" sz="1000" dirty="0">
                <a:latin typeface="Tw Cen MT" panose="020B0602020104020603" pitchFamily="34" charset="0"/>
              </a:rPr>
              <a:t>is an economic assessment that </a:t>
            </a:r>
            <a:r>
              <a:rPr lang="en-US" sz="1000" dirty="0" smtClean="0">
                <a:latin typeface="Tw Cen MT" panose="020B0602020104020603" pitchFamily="34" charset="0"/>
              </a:rPr>
              <a:t>covers the </a:t>
            </a:r>
            <a:r>
              <a:rPr lang="en-US" sz="1000" dirty="0">
                <a:latin typeface="Tw Cen MT" panose="020B0602020104020603" pitchFamily="34" charset="0"/>
              </a:rPr>
              <a:t>total cost of an asset which </a:t>
            </a:r>
            <a:r>
              <a:rPr lang="en-US" sz="1000" dirty="0" smtClean="0">
                <a:latin typeface="Tw Cen MT" panose="020B0602020104020603" pitchFamily="34" charset="0"/>
              </a:rPr>
              <a:t>converts </a:t>
            </a:r>
            <a:r>
              <a:rPr lang="en-US" sz="1000" dirty="0">
                <a:latin typeface="Tw Cen MT" panose="020B0602020104020603" pitchFamily="34" charset="0"/>
              </a:rPr>
              <a:t>initial and future costs including maintenance, operation and disposal costs throughout its life span to </a:t>
            </a:r>
            <a:r>
              <a:rPr lang="en-US" sz="1000" dirty="0" smtClean="0">
                <a:latin typeface="Tw Cen MT" panose="020B0602020104020603" pitchFamily="34" charset="0"/>
              </a:rPr>
              <a:t>the present </a:t>
            </a:r>
            <a:r>
              <a:rPr lang="en-US" sz="1000" dirty="0">
                <a:latin typeface="Tw Cen MT" panose="020B0602020104020603" pitchFamily="34" charset="0"/>
              </a:rPr>
              <a:t>year. The study </a:t>
            </a:r>
            <a:r>
              <a:rPr lang="en-US" sz="1000" dirty="0" smtClean="0">
                <a:latin typeface="Tw Cen MT" panose="020B0602020104020603" pitchFamily="34" charset="0"/>
              </a:rPr>
              <a:t>focuses </a:t>
            </a:r>
            <a:r>
              <a:rPr lang="en-US" sz="1000" dirty="0">
                <a:latin typeface="Tw Cen MT" panose="020B0602020104020603" pitchFamily="34" charset="0"/>
              </a:rPr>
              <a:t>on the LCC at the project level for selected construction projects, namely highway, social housing and office building.</a:t>
            </a:r>
          </a:p>
          <a:p>
            <a:pPr algn="just"/>
            <a:endParaRPr lang="en-US" sz="500" dirty="0">
              <a:latin typeface="Tw Cen MT" panose="020B0602020104020603" pitchFamily="34" charset="0"/>
            </a:endParaRPr>
          </a:p>
          <a:p>
            <a:pPr algn="just"/>
            <a:r>
              <a:rPr lang="en-US" sz="1000" b="1" dirty="0" smtClean="0">
                <a:latin typeface="Tw Cen MT" panose="020B0602020104020603" pitchFamily="34" charset="0"/>
              </a:rPr>
              <a:t>Study on Proposal on Management of LCC Data</a:t>
            </a:r>
          </a:p>
          <a:p>
            <a:pPr algn="just"/>
            <a:r>
              <a:rPr lang="en-US" sz="1000" dirty="0" smtClean="0">
                <a:latin typeface="Tw Cen MT" panose="020B0602020104020603" pitchFamily="34" charset="0"/>
              </a:rPr>
              <a:t>MCM Value was appointed to conduct the Life Cycle Costing Study and the study was completed on 15 Sep 2017. The </a:t>
            </a:r>
            <a:r>
              <a:rPr lang="en-US" sz="1000" dirty="0">
                <a:latin typeface="Tw Cen MT" panose="020B0602020104020603" pitchFamily="34" charset="0"/>
              </a:rPr>
              <a:t>LCC study was presented and endorsed </a:t>
            </a:r>
            <a:r>
              <a:rPr lang="en-US" sz="1000" dirty="0" smtClean="0">
                <a:latin typeface="Tw Cen MT" panose="020B0602020104020603" pitchFamily="34" charset="0"/>
              </a:rPr>
              <a:t>at the IWG-12 meeting on 29 Dec 2017. The recommendations of the study are as follows :</a:t>
            </a:r>
          </a:p>
          <a:p>
            <a:pPr algn="just"/>
            <a:endParaRPr lang="en-US" sz="1000" dirty="0" smtClean="0">
              <a:latin typeface="Tw Cen MT" panose="020B0602020104020603" pitchFamily="34" charset="0"/>
            </a:endParaRPr>
          </a:p>
          <a:p>
            <a:pPr marL="171450" indent="-171450" algn="just">
              <a:buFont typeface="Arial" panose="020B0604020202020204" pitchFamily="34" charset="0"/>
              <a:buChar char="•"/>
            </a:pPr>
            <a:r>
              <a:rPr lang="en-US" sz="1000" dirty="0" smtClean="0">
                <a:latin typeface="Tw Cen MT" panose="020B0602020104020603" pitchFamily="34" charset="0"/>
              </a:rPr>
              <a:t>Greater awareness and commitment from authorities for LCC data collection</a:t>
            </a:r>
          </a:p>
          <a:p>
            <a:pPr marL="171450" indent="-171450" algn="just">
              <a:buFont typeface="Arial" panose="020B0604020202020204" pitchFamily="34" charset="0"/>
              <a:buChar char="•"/>
            </a:pPr>
            <a:r>
              <a:rPr lang="en-US" sz="1000" dirty="0" smtClean="0">
                <a:latin typeface="Tw Cen MT" panose="020B0602020104020603" pitchFamily="34" charset="0"/>
              </a:rPr>
              <a:t>CIDB will champion the preparation of National LCC Guide</a:t>
            </a:r>
          </a:p>
          <a:p>
            <a:pPr marL="171450" indent="-171450" algn="just">
              <a:buFont typeface="Arial" panose="020B0604020202020204" pitchFamily="34" charset="0"/>
              <a:buChar char="•"/>
            </a:pPr>
            <a:r>
              <a:rPr lang="en-US" sz="1000" dirty="0" smtClean="0">
                <a:latin typeface="Tw Cen MT" panose="020B0602020104020603" pitchFamily="34" charset="0"/>
              </a:rPr>
              <a:t>More advanced study at elemental and component level to be pursued by CIDB</a:t>
            </a:r>
          </a:p>
          <a:p>
            <a:pPr marL="171450" indent="-171450" algn="just">
              <a:buFont typeface="Arial" panose="020B0604020202020204" pitchFamily="34" charset="0"/>
              <a:buChar char="•"/>
            </a:pPr>
            <a:r>
              <a:rPr lang="en-US" sz="1000" dirty="0" smtClean="0">
                <a:latin typeface="Tw Cen MT" panose="020B0602020104020603" pitchFamily="34" charset="0"/>
              </a:rPr>
              <a:t>CIDB to regulate the LCC requirements to be submitted by facility management and maintenance contractors as part of their license renewal</a:t>
            </a:r>
          </a:p>
          <a:p>
            <a:pPr marL="171450" indent="-171450" algn="just">
              <a:buFont typeface="Arial" panose="020B0604020202020204" pitchFamily="34" charset="0"/>
              <a:buChar char="•"/>
            </a:pPr>
            <a:r>
              <a:rPr lang="en-US" sz="1000" dirty="0" smtClean="0">
                <a:latin typeface="Tw Cen MT" panose="020B0602020104020603" pitchFamily="34" charset="0"/>
              </a:rPr>
              <a:t>CIDB to spearhead the possibility of enacting an Act of Parliament that requires the assets of certain value to have LCC database</a:t>
            </a:r>
          </a:p>
          <a:p>
            <a:pPr marL="171450" indent="-171450">
              <a:buFont typeface="Arial" panose="020B0604020202020204" pitchFamily="34" charset="0"/>
              <a:buChar char="•"/>
            </a:pPr>
            <a:endParaRPr lang="en-US" sz="1000" dirty="0" smtClean="0">
              <a:latin typeface="Tw Cen MT" panose="020B0602020104020603" pitchFamily="34" charset="0"/>
            </a:endParaRPr>
          </a:p>
          <a:p>
            <a:r>
              <a:rPr lang="en-US" sz="1000" b="1" dirty="0" smtClean="0">
                <a:latin typeface="Tw Cen MT" panose="020B0602020104020603" pitchFamily="34" charset="0"/>
              </a:rPr>
              <a:t>Automation of LCC </a:t>
            </a:r>
          </a:p>
          <a:p>
            <a:r>
              <a:rPr lang="en-US" sz="1000" dirty="0" smtClean="0">
                <a:latin typeface="Tw Cen MT" panose="020B0602020104020603" pitchFamily="34" charset="0"/>
              </a:rPr>
              <a:t>The LCC automation system is at 30% progress and ready for tendering process.</a:t>
            </a:r>
            <a:endParaRPr lang="en-US" sz="1000" dirty="0">
              <a:solidFill>
                <a:srgbClr val="FF0000"/>
              </a:solidFill>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P5-081</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82233">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r>
                        <a:rPr lang="en-US" sz="900" dirty="0" smtClean="0">
                          <a:solidFill>
                            <a:schemeClr val="tx1"/>
                          </a:solidFill>
                          <a:latin typeface="Tw Cen MT" pitchFamily="34" charset="0"/>
                        </a:rPr>
                        <a:t>Study on the Proposal for Management of Data</a:t>
                      </a:r>
                      <a:endParaRPr lang="en-MY" sz="900" dirty="0" smtClean="0">
                        <a:solidFill>
                          <a:schemeClr val="tx1"/>
                        </a:solidFill>
                        <a:latin typeface="Tw Cen MT" pitchFamily="34" charset="0"/>
                      </a:endParaRPr>
                    </a:p>
                    <a:p>
                      <a:pPr>
                        <a:lnSpc>
                          <a:spcPct val="100000"/>
                        </a:lnSpc>
                      </a:pPr>
                      <a:r>
                        <a:rPr lang="en-US" sz="900" dirty="0" smtClean="0">
                          <a:solidFill>
                            <a:schemeClr val="tx1"/>
                          </a:solidFill>
                          <a:latin typeface="Tw Cen MT" pitchFamily="34" charset="0"/>
                        </a:rPr>
                        <a:t>Life Cycle Costing (LCC) </a:t>
                      </a:r>
                      <a:endParaRPr lang="en-MY" sz="900" dirty="0" smtClean="0">
                        <a:solidFill>
                          <a:schemeClr val="tx1"/>
                        </a:solidFill>
                        <a:latin typeface="Tw Cen MT" pitchFamily="34" charset="0"/>
                      </a:endParaRPr>
                    </a:p>
                    <a:p>
                      <a:pPr>
                        <a:lnSpc>
                          <a:spcPct val="100000"/>
                        </a:lnSpc>
                      </a:pPr>
                      <a:r>
                        <a:rPr lang="en-US" sz="900" dirty="0" smtClean="0">
                          <a:solidFill>
                            <a:schemeClr val="tx1"/>
                          </a:solidFill>
                          <a:latin typeface="Tw Cen MT" pitchFamily="34" charset="0"/>
                        </a:rPr>
                        <a:t>for  Construction Projects in Malaysia</a:t>
                      </a:r>
                      <a:r>
                        <a:rPr lang="en-US" sz="900" dirty="0" smtClean="0">
                          <a:solidFill>
                            <a:schemeClr val="tx1"/>
                          </a:solidFill>
                          <a:latin typeface="Tw Cen MT" pitchFamily="34" charset="0"/>
                          <a:cs typeface="Arial" panose="020B0604020202020204" pitchFamily="34" charset="0"/>
                        </a:rPr>
                        <a:t>15%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rPr>
                        <a:t>Study on the Proposal</a:t>
                      </a:r>
                      <a:r>
                        <a:rPr lang="en-US" sz="900" baseline="0" dirty="0" smtClean="0">
                          <a:solidFill>
                            <a:schemeClr val="tx1"/>
                          </a:solidFill>
                          <a:latin typeface="Tw Cen MT" pitchFamily="34" charset="0"/>
                        </a:rPr>
                        <a:t> </a:t>
                      </a:r>
                      <a:r>
                        <a:rPr lang="en-US" sz="900" dirty="0" smtClean="0">
                          <a:solidFill>
                            <a:schemeClr val="tx1"/>
                          </a:solidFill>
                          <a:latin typeface="Tw Cen MT" pitchFamily="34" charset="0"/>
                        </a:rPr>
                        <a:t>for Management of Data Life Cycle Costing (LCC) for  Construction Projects in Malaysia</a:t>
                      </a:r>
                      <a:r>
                        <a:rPr lang="en-US" sz="900" baseline="0" dirty="0" smtClean="0">
                          <a:solidFill>
                            <a:schemeClr val="tx1"/>
                          </a:solidFill>
                          <a:latin typeface="Tw Cen MT" pitchFamily="34" charset="0"/>
                          <a:cs typeface="Arial" panose="020B0604020202020204" pitchFamily="34" charset="0"/>
                        </a:rPr>
                        <a:t> </a:t>
                      </a:r>
                      <a:r>
                        <a:rPr lang="en-US" sz="900" dirty="0" smtClean="0">
                          <a:solidFill>
                            <a:schemeClr val="tx1"/>
                          </a:solidFill>
                          <a:latin typeface="Tw Cen MT" pitchFamily="34" charset="0"/>
                          <a:cs typeface="Arial" panose="020B0604020202020204" pitchFamily="34" charset="0"/>
                        </a:rPr>
                        <a:t>100%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Automation  of LCC</a:t>
                      </a:r>
                    </a:p>
                    <a:p>
                      <a:pPr>
                        <a:lnSpc>
                          <a:spcPct val="100000"/>
                        </a:lnSpc>
                      </a:pPr>
                      <a:r>
                        <a:rPr lang="en-US" sz="900" dirty="0" smtClean="0">
                          <a:solidFill>
                            <a:schemeClr val="tx1"/>
                          </a:solidFill>
                          <a:latin typeface="Tw Cen MT" pitchFamily="34" charset="0"/>
                          <a:cs typeface="Arial" panose="020B0604020202020204" pitchFamily="34" charset="0"/>
                        </a:rPr>
                        <a:t>50%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cs typeface="Arial" panose="020B0604020202020204" pitchFamily="34" charset="0"/>
                        </a:rPr>
                        <a:t>Automation  of LCC</a:t>
                      </a:r>
                    </a:p>
                    <a:p>
                      <a:pPr>
                        <a:lnSpc>
                          <a:spcPct val="100000"/>
                        </a:lnSpc>
                      </a:pPr>
                      <a:r>
                        <a:rPr lang="en-US" sz="900" dirty="0" smtClean="0">
                          <a:solidFill>
                            <a:schemeClr val="tx1"/>
                          </a:solidFill>
                          <a:latin typeface="Tw Cen MT" pitchFamily="34" charset="0"/>
                          <a:cs typeface="Arial" panose="020B0604020202020204" pitchFamily="34" charset="0"/>
                        </a:rPr>
                        <a:t>100%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cs typeface="Arial" panose="020B0604020202020204" pitchFamily="34" charset="0"/>
                        </a:rPr>
                        <a:t>Online LCC published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3255903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Nazir Muhamad Nor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87685"/>
          <a:ext cx="4944141" cy="1179643"/>
        </p:xfrm>
        <a:graphic>
          <a:graphicData uri="http://schemas.openxmlformats.org/drawingml/2006/table">
            <a:tbl>
              <a:tblPr firstRow="1" bandRow="1">
                <a:tableStyleId>{5C22544A-7EE6-4342-B048-85BDC9FD1C3A}</a:tableStyleId>
              </a:tblPr>
              <a:tblGrid>
                <a:gridCol w="494414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Labour and Plant Constant covering 4 major trade and type of plants published by Q3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P5a - Enhance price and cost information on industry resources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93271"/>
            <a:ext cx="6826436" cy="2785378"/>
          </a:xfrm>
          <a:prstGeom prst="rect">
            <a:avLst/>
          </a:prstGeom>
          <a:noFill/>
        </p:spPr>
        <p:txBody>
          <a:bodyPr wrap="square" rtlCol="0">
            <a:spAutoFit/>
          </a:bodyPr>
          <a:lstStyle/>
          <a:p>
            <a:r>
              <a:rPr lang="en-US" sz="1000" dirty="0">
                <a:latin typeface="Tw Cen MT" panose="020B0602020104020603" pitchFamily="34" charset="0"/>
              </a:rPr>
              <a:t>This KPI is under the purview of IWG12.</a:t>
            </a:r>
          </a:p>
          <a:p>
            <a:endParaRPr lang="en-US" sz="500" b="1" dirty="0" smtClean="0">
              <a:latin typeface="Tw Cen MT" panose="020B0602020104020603" pitchFamily="34" charset="0"/>
            </a:endParaRPr>
          </a:p>
          <a:p>
            <a:pPr algn="just"/>
            <a:r>
              <a:rPr lang="en-US" sz="1000" b="1" dirty="0" err="1" smtClean="0">
                <a:latin typeface="Tw Cen MT" panose="020B0602020104020603" pitchFamily="34" charset="0"/>
              </a:rPr>
              <a:t>Labour</a:t>
            </a:r>
            <a:r>
              <a:rPr lang="en-US" sz="1000" b="1" dirty="0" smtClean="0">
                <a:latin typeface="Tw Cen MT" panose="020B0602020104020603" pitchFamily="34" charset="0"/>
              </a:rPr>
              <a:t> &amp; Plant Constant (LPC)</a:t>
            </a:r>
          </a:p>
          <a:p>
            <a:pPr algn="just"/>
            <a:r>
              <a:rPr lang="en-US" sz="1000" dirty="0" smtClean="0">
                <a:latin typeface="Tw Cen MT" panose="020B0602020104020603" pitchFamily="34" charset="0"/>
              </a:rPr>
              <a:t>LPC provides </a:t>
            </a:r>
            <a:r>
              <a:rPr lang="en-US" sz="1000" dirty="0">
                <a:latin typeface="Tw Cen MT" panose="020B0602020104020603" pitchFamily="34" charset="0"/>
              </a:rPr>
              <a:t>basic information for manpower and </a:t>
            </a:r>
            <a:r>
              <a:rPr lang="en-US" sz="1000" dirty="0" smtClean="0">
                <a:latin typeface="Tw Cen MT" panose="020B0602020104020603" pitchFamily="34" charset="0"/>
              </a:rPr>
              <a:t>will be used as plant </a:t>
            </a:r>
            <a:r>
              <a:rPr lang="en-US" sz="1000" dirty="0">
                <a:latin typeface="Tw Cen MT" panose="020B0602020104020603" pitchFamily="34" charset="0"/>
              </a:rPr>
              <a:t>planning and a reference to gauge the efficiency of </a:t>
            </a:r>
            <a:r>
              <a:rPr lang="en-US" sz="1000" dirty="0" err="1">
                <a:latin typeface="Tw Cen MT" panose="020B0602020104020603" pitchFamily="34" charset="0"/>
              </a:rPr>
              <a:t>labour</a:t>
            </a:r>
            <a:r>
              <a:rPr lang="en-US" sz="1000" dirty="0">
                <a:latin typeface="Tw Cen MT" panose="020B0602020104020603" pitchFamily="34" charset="0"/>
              </a:rPr>
              <a:t> &amp;</a:t>
            </a:r>
            <a:r>
              <a:rPr lang="en-US" sz="1000" dirty="0" smtClean="0">
                <a:latin typeface="Tw Cen MT" panose="020B0602020104020603" pitchFamily="34" charset="0"/>
              </a:rPr>
              <a:t> </a:t>
            </a:r>
            <a:r>
              <a:rPr lang="en-US" sz="1000" dirty="0">
                <a:latin typeface="Tw Cen MT" panose="020B0602020104020603" pitchFamily="34" charset="0"/>
              </a:rPr>
              <a:t>plant constant in the building and civil </a:t>
            </a:r>
            <a:r>
              <a:rPr lang="en-US" sz="1000" dirty="0" smtClean="0">
                <a:latin typeface="Tw Cen MT" panose="020B0602020104020603" pitchFamily="34" charset="0"/>
              </a:rPr>
              <a:t>works. It is aimed at achieving </a:t>
            </a:r>
            <a:r>
              <a:rPr lang="en-US" sz="1000" dirty="0">
                <a:latin typeface="Tw Cen MT" panose="020B0602020104020603" pitchFamily="34" charset="0"/>
              </a:rPr>
              <a:t>higher productivity </a:t>
            </a:r>
            <a:r>
              <a:rPr lang="en-US" sz="1000" dirty="0" smtClean="0">
                <a:latin typeface="Tw Cen MT" panose="020B0602020104020603" pitchFamily="34" charset="0"/>
              </a:rPr>
              <a:t>as well as </a:t>
            </a:r>
            <a:r>
              <a:rPr lang="en-US" sz="1000" dirty="0">
                <a:latin typeface="Tw Cen MT" panose="020B0602020104020603" pitchFamily="34" charset="0"/>
              </a:rPr>
              <a:t>cost saving and maximizing </a:t>
            </a:r>
            <a:r>
              <a:rPr lang="en-US" sz="1000" dirty="0" smtClean="0">
                <a:latin typeface="Tw Cen MT" panose="020B0602020104020603" pitchFamily="34" charset="0"/>
              </a:rPr>
              <a:t>margin. LPC facilitates the </a:t>
            </a:r>
            <a:r>
              <a:rPr lang="en-US" sz="1000" dirty="0">
                <a:latin typeface="Tw Cen MT" panose="020B0602020104020603" pitchFamily="34" charset="0"/>
              </a:rPr>
              <a:t>comparison and analyzing </a:t>
            </a:r>
            <a:r>
              <a:rPr lang="en-US" sz="1000" dirty="0" smtClean="0">
                <a:latin typeface="Tw Cen MT" panose="020B0602020104020603" pitchFamily="34" charset="0"/>
              </a:rPr>
              <a:t>of project </a:t>
            </a:r>
            <a:r>
              <a:rPr lang="en-US" sz="1000" dirty="0">
                <a:latin typeface="Tw Cen MT" panose="020B0602020104020603" pitchFamily="34" charset="0"/>
              </a:rPr>
              <a:t>performance against the industry </a:t>
            </a:r>
            <a:r>
              <a:rPr lang="en-US" sz="1000" dirty="0" smtClean="0">
                <a:latin typeface="Tw Cen MT" panose="020B0602020104020603" pitchFamily="34" charset="0"/>
              </a:rPr>
              <a:t>norms. At the same time, it also assists in rectifying </a:t>
            </a:r>
            <a:r>
              <a:rPr lang="en-US" sz="1000" dirty="0">
                <a:latin typeface="Tw Cen MT" panose="020B0602020104020603" pitchFamily="34" charset="0"/>
              </a:rPr>
              <a:t>or </a:t>
            </a:r>
            <a:r>
              <a:rPr lang="en-US" sz="1000" dirty="0" smtClean="0">
                <a:latin typeface="Tw Cen MT" panose="020B0602020104020603" pitchFamily="34" charset="0"/>
              </a:rPr>
              <a:t>mitigating </a:t>
            </a:r>
            <a:r>
              <a:rPr lang="en-US" sz="1000" dirty="0">
                <a:latin typeface="Tw Cen MT" panose="020B0602020104020603" pitchFamily="34" charset="0"/>
              </a:rPr>
              <a:t>the </a:t>
            </a:r>
            <a:r>
              <a:rPr lang="en-US" sz="1000" dirty="0" smtClean="0">
                <a:latin typeface="Tw Cen MT" panose="020B0602020104020603" pitchFamily="34" charset="0"/>
              </a:rPr>
              <a:t>problems </a:t>
            </a:r>
            <a:r>
              <a:rPr lang="en-US" sz="1000" dirty="0">
                <a:latin typeface="Tw Cen MT" panose="020B0602020104020603" pitchFamily="34" charset="0"/>
              </a:rPr>
              <a:t>as </a:t>
            </a:r>
            <a:r>
              <a:rPr lang="en-US" sz="1000" dirty="0" smtClean="0">
                <a:latin typeface="Tw Cen MT" panose="020B0602020104020603" pitchFamily="34" charset="0"/>
              </a:rPr>
              <a:t>they exist.</a:t>
            </a:r>
            <a:endParaRPr lang="en-US" sz="1000" dirty="0">
              <a:latin typeface="Tw Cen MT" panose="020B0602020104020603" pitchFamily="34" charset="0"/>
            </a:endParaRPr>
          </a:p>
          <a:p>
            <a:pPr algn="just"/>
            <a:endParaRPr lang="en-US" sz="500" dirty="0">
              <a:latin typeface="Tw Cen MT" panose="020B0602020104020603" pitchFamily="34" charset="0"/>
            </a:endParaRPr>
          </a:p>
          <a:p>
            <a:pPr algn="just"/>
            <a:endParaRPr lang="en-US" sz="500" dirty="0">
              <a:latin typeface="Tw Cen MT" panose="020B0602020104020603" pitchFamily="34" charset="0"/>
            </a:endParaRPr>
          </a:p>
          <a:p>
            <a:pPr algn="just"/>
            <a:r>
              <a:rPr lang="en-US" sz="1000" b="1" dirty="0" smtClean="0">
                <a:latin typeface="Tw Cen MT" panose="020B0602020104020603" pitchFamily="34" charset="0"/>
              </a:rPr>
              <a:t>Development </a:t>
            </a:r>
            <a:r>
              <a:rPr lang="en-US" sz="1000" b="1" dirty="0">
                <a:latin typeface="Tw Cen MT" panose="020B0602020104020603" pitchFamily="34" charset="0"/>
              </a:rPr>
              <a:t>of LPC</a:t>
            </a:r>
          </a:p>
          <a:p>
            <a:pPr algn="just"/>
            <a:r>
              <a:rPr lang="en-US" sz="1000" dirty="0" smtClean="0">
                <a:latin typeface="Tw Cen MT" panose="020B0602020104020603" pitchFamily="34" charset="0"/>
              </a:rPr>
              <a:t>A </a:t>
            </a:r>
            <a:r>
              <a:rPr lang="en-US" sz="1000" dirty="0">
                <a:latin typeface="Tw Cen MT" panose="020B0602020104020603" pitchFamily="34" charset="0"/>
              </a:rPr>
              <a:t>technical committee has been established, chaired by JKR with members drawn </a:t>
            </a:r>
            <a:r>
              <a:rPr lang="en-US" sz="1000" dirty="0" smtClean="0">
                <a:latin typeface="Tw Cen MT" panose="020B0602020104020603" pitchFamily="34" charset="0"/>
              </a:rPr>
              <a:t>from the </a:t>
            </a:r>
            <a:r>
              <a:rPr lang="en-US" sz="1000" dirty="0">
                <a:latin typeface="Tw Cen MT" panose="020B0602020104020603" pitchFamily="34" charset="0"/>
              </a:rPr>
              <a:t>industry, including MBAM, RISM, JUBM, UTM, UNITAR, UITM, UM and </a:t>
            </a:r>
            <a:r>
              <a:rPr lang="en-US" sz="1000" dirty="0" smtClean="0">
                <a:latin typeface="Tw Cen MT" panose="020B0602020104020603" pitchFamily="34" charset="0"/>
              </a:rPr>
              <a:t>CIDB to steer the development of the LPC.</a:t>
            </a:r>
            <a:endParaRPr lang="en-MY" sz="1000" dirty="0">
              <a:latin typeface="Tw Cen MT" panose="020B0602020104020603" pitchFamily="34" charset="0"/>
            </a:endParaRP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KH Alliance was </a:t>
            </a:r>
            <a:r>
              <a:rPr lang="en-US" sz="1000" dirty="0">
                <a:latin typeface="Tw Cen MT" panose="020B0602020104020603" pitchFamily="34" charset="0"/>
              </a:rPr>
              <a:t>appointed on </a:t>
            </a:r>
            <a:r>
              <a:rPr lang="en-US" sz="1000" dirty="0" smtClean="0">
                <a:latin typeface="Tw Cen MT" panose="020B0602020104020603" pitchFamily="34" charset="0"/>
              </a:rPr>
              <a:t>the 6 Dec 2017</a:t>
            </a:r>
            <a:r>
              <a:rPr lang="en-US" sz="1000" dirty="0">
                <a:latin typeface="Tw Cen MT" panose="020B0602020104020603" pitchFamily="34" charset="0"/>
              </a:rPr>
              <a:t> </a:t>
            </a:r>
            <a:r>
              <a:rPr lang="en-US" sz="1000" dirty="0" smtClean="0">
                <a:latin typeface="Tw Cen MT" panose="020B0602020104020603" pitchFamily="34" charset="0"/>
              </a:rPr>
              <a:t>to develop the LPC for a period of 13 months to be completed by Jan 2019.</a:t>
            </a:r>
          </a:p>
          <a:p>
            <a:pPr algn="just"/>
            <a:endParaRPr lang="en-US" sz="1000" dirty="0">
              <a:latin typeface="Tw Cen MT" panose="020B0602020104020603" pitchFamily="34" charset="0"/>
            </a:endParaRPr>
          </a:p>
          <a:p>
            <a:pPr algn="just"/>
            <a:r>
              <a:rPr lang="en-US" sz="1000" dirty="0" smtClean="0">
                <a:latin typeface="Tw Cen MT" panose="020B0602020104020603" pitchFamily="34" charset="0"/>
              </a:rPr>
              <a:t>Until June 2018, the progress of the LPC development is 25%.  The pilot test was done for the high rise apartment project for </a:t>
            </a:r>
            <a:r>
              <a:rPr lang="en-US" sz="1000" dirty="0" err="1" smtClean="0">
                <a:latin typeface="Tw Cen MT" panose="020B0602020104020603" pitchFamily="34" charset="0"/>
              </a:rPr>
              <a:t>labour</a:t>
            </a:r>
            <a:r>
              <a:rPr lang="en-US" sz="1000" dirty="0" smtClean="0">
                <a:latin typeface="Tw Cen MT" panose="020B0602020104020603" pitchFamily="34" charset="0"/>
              </a:rPr>
              <a:t> productivity in 3 trades for suspended floor consisting of concreting works, formwork and steel reinforcement works. In cooperation with JKR and the public sector, about 10 sites had been identified as case studies for data collection and analysis.  The sites are in Putrajaya, N. Sembilan, Selangor Johor, Kuala Lumpur and Penang. </a:t>
            </a:r>
            <a:endParaRPr lang="en-US" sz="500" dirty="0">
              <a:solidFill>
                <a:srgbClr val="FF0000"/>
              </a:solidFill>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P5-082</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82233">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cs typeface="Arial" panose="020B0604020202020204" pitchFamily="34" charset="0"/>
                        </a:rPr>
                        <a:t>Methodology for </a:t>
                      </a:r>
                      <a:r>
                        <a:rPr lang="en-US" sz="900" dirty="0" err="1" smtClean="0">
                          <a:solidFill>
                            <a:schemeClr val="tx1"/>
                          </a:solidFill>
                          <a:latin typeface="Tw Cen MT" pitchFamily="34" charset="0"/>
                          <a:cs typeface="Arial" panose="020B0604020202020204" pitchFamily="34" charset="0"/>
                        </a:rPr>
                        <a:t>Labour</a:t>
                      </a:r>
                      <a:r>
                        <a:rPr lang="en-US" sz="900" dirty="0" smtClean="0">
                          <a:solidFill>
                            <a:schemeClr val="tx1"/>
                          </a:solidFill>
                          <a:latin typeface="Tw Cen MT" pitchFamily="34" charset="0"/>
                          <a:cs typeface="Arial" panose="020B0604020202020204" pitchFamily="34" charset="0"/>
                        </a:rPr>
                        <a:t> &amp; Plant Constant 30%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cs typeface="Arial" panose="020B0604020202020204" pitchFamily="34" charset="0"/>
                        </a:rPr>
                        <a:t>Methodology for </a:t>
                      </a:r>
                      <a:r>
                        <a:rPr lang="en-US" sz="900" dirty="0" err="1" smtClean="0">
                          <a:solidFill>
                            <a:schemeClr val="tx1"/>
                          </a:solidFill>
                          <a:latin typeface="Tw Cen MT" pitchFamily="34" charset="0"/>
                          <a:cs typeface="Arial" panose="020B0604020202020204" pitchFamily="34" charset="0"/>
                        </a:rPr>
                        <a:t>Labour</a:t>
                      </a:r>
                      <a:r>
                        <a:rPr lang="en-US" sz="900" dirty="0" smtClean="0">
                          <a:solidFill>
                            <a:schemeClr val="tx1"/>
                          </a:solidFill>
                          <a:latin typeface="Tw Cen MT" pitchFamily="34" charset="0"/>
                          <a:cs typeface="Arial" panose="020B0604020202020204" pitchFamily="34" charset="0"/>
                        </a:rPr>
                        <a:t> &amp; Plant Constant 100%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tx1"/>
                          </a:solidFill>
                          <a:latin typeface="Tw Cen MT" pitchFamily="34" charset="0"/>
                          <a:cs typeface="Arial" panose="020B0604020202020204" pitchFamily="34" charset="0"/>
                        </a:rPr>
                        <a:t>Labour &amp; Plant Constant on Site Studies </a:t>
                      </a:r>
                      <a:r>
                        <a:rPr lang="en-US" sz="900" dirty="0" smtClean="0">
                          <a:solidFill>
                            <a:schemeClr val="tx1"/>
                          </a:solidFill>
                          <a:latin typeface="Tw Cen MT" pitchFamily="34" charset="0"/>
                          <a:cs typeface="Arial" panose="020B0604020202020204" pitchFamily="34" charset="0"/>
                        </a:rPr>
                        <a:t>50%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latin typeface="Tw Cen MT" pitchFamily="34" charset="0"/>
                          <a:cs typeface="Arial" panose="020B0604020202020204" pitchFamily="34" charset="0"/>
                        </a:rPr>
                        <a:t>Labour &amp; Plant Constant on Site Studies </a:t>
                      </a:r>
                      <a:r>
                        <a:rPr lang="en-US" sz="900" dirty="0" smtClean="0">
                          <a:latin typeface="Tw Cen MT" pitchFamily="34" charset="0"/>
                          <a:cs typeface="Arial" panose="020B0604020202020204" pitchFamily="34" charset="0"/>
                        </a:rPr>
                        <a:t>100% completed</a:t>
                      </a:r>
                    </a:p>
                    <a:p>
                      <a:pPr>
                        <a:lnSpc>
                          <a:spcPct val="100000"/>
                        </a:lnSpc>
                      </a:pPr>
                      <a:endParaRPr lang="ms-MY" sz="900" dirty="0" smtClean="0">
                        <a:latin typeface="Tw Cen MT" pitchFamily="34" charset="0"/>
                        <a:cs typeface="Arial" panose="020B0604020202020204" pitchFamily="34" charset="0"/>
                      </a:endParaRPr>
                    </a:p>
                    <a:p>
                      <a:pPr>
                        <a:lnSpc>
                          <a:spcPct val="100000"/>
                        </a:lnSpc>
                      </a:pPr>
                      <a:r>
                        <a:rPr lang="ms-MY" sz="900" dirty="0" smtClean="0">
                          <a:latin typeface="Tw Cen MT" pitchFamily="34" charset="0"/>
                          <a:cs typeface="Arial" panose="020B0604020202020204" pitchFamily="34" charset="0"/>
                        </a:rPr>
                        <a:t>Labour &amp; Plant Constant Published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8768062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485736"/>
            <a:ext cx="6857999" cy="5385429"/>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Che Saliza Che Soh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87685"/>
          <a:ext cx="4944141" cy="1179643"/>
        </p:xfrm>
        <a:graphic>
          <a:graphicData uri="http://schemas.openxmlformats.org/drawingml/2006/table">
            <a:tbl>
              <a:tblPr firstRow="1" bandRow="1">
                <a:tableStyleId>{5C22544A-7EE6-4342-B048-85BDC9FD1C3A}</a:tableStyleId>
              </a:tblPr>
              <a:tblGrid>
                <a:gridCol w="494414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Awarded and prospective projects to be published online annually beginning 2018</a:t>
                      </a:r>
                      <a:endParaRPr lang="en-US"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P5b - Enhance awareness and certainty on upcoming construction demand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32" y="4505698"/>
            <a:ext cx="6829394" cy="4708981"/>
          </a:xfrm>
          <a:prstGeom prst="rect">
            <a:avLst/>
          </a:prstGeom>
          <a:noFill/>
        </p:spPr>
        <p:txBody>
          <a:bodyPr wrap="square" rtlCol="0">
            <a:spAutoFit/>
          </a:bodyPr>
          <a:lstStyle/>
          <a:p>
            <a:pPr algn="just"/>
            <a:r>
              <a:rPr lang="en-US" sz="1000" dirty="0">
                <a:latin typeface="Tw Cen MT" panose="020B0602020104020603" pitchFamily="34" charset="0"/>
              </a:rPr>
              <a:t>This KPI is under the purview of </a:t>
            </a:r>
            <a:r>
              <a:rPr lang="en-US" sz="1000" dirty="0" smtClean="0">
                <a:latin typeface="Tw Cen MT" panose="020B0602020104020603" pitchFamily="34" charset="0"/>
              </a:rPr>
              <a:t>IWG13 and serves as one of the head of contents under KPI P5-085 </a:t>
            </a:r>
            <a:r>
              <a:rPr lang="en-US" sz="1000" dirty="0">
                <a:latin typeface="Tw Cen MT" panose="020B0602020104020603" pitchFamily="34" charset="0"/>
              </a:rPr>
              <a:t>on National Construction Industry Information Centre (NCIIC</a:t>
            </a:r>
            <a:r>
              <a:rPr lang="en-US" sz="1000" dirty="0" smtClean="0">
                <a:latin typeface="Tw Cen MT" panose="020B0602020104020603" pitchFamily="34" charset="0"/>
              </a:rPr>
              <a:t>).</a:t>
            </a:r>
          </a:p>
          <a:p>
            <a:pPr algn="just"/>
            <a:endParaRPr lang="en-US" sz="500" dirty="0" smtClean="0">
              <a:latin typeface="Tw Cen MT" panose="020B0602020104020603" pitchFamily="34" charset="0"/>
            </a:endParaRPr>
          </a:p>
          <a:p>
            <a:pPr algn="just"/>
            <a:r>
              <a:rPr lang="en-US" sz="1000" b="1" dirty="0" smtClean="0">
                <a:latin typeface="Tw Cen MT" panose="020B0602020104020603" pitchFamily="34" charset="0"/>
              </a:rPr>
              <a:t>Approval From Central Agencies</a:t>
            </a:r>
            <a:endParaRPr lang="en-US" sz="1000" b="1" dirty="0">
              <a:latin typeface="Tw Cen MT" panose="020B0602020104020603" pitchFamily="34" charset="0"/>
            </a:endParaRPr>
          </a:p>
          <a:p>
            <a:pPr algn="just"/>
            <a:r>
              <a:rPr lang="en-US" sz="1000" dirty="0" smtClean="0">
                <a:latin typeface="Tw Cen MT" panose="020B0602020104020603" pitchFamily="34" charset="0"/>
              </a:rPr>
              <a:t>The Economic </a:t>
            </a:r>
            <a:r>
              <a:rPr lang="en-US" sz="1000" dirty="0">
                <a:latin typeface="Tw Cen MT" panose="020B0602020104020603" pitchFamily="34" charset="0"/>
              </a:rPr>
              <a:t>Planning Unit (EPU) has agreed to </a:t>
            </a:r>
            <a:r>
              <a:rPr lang="en-US" sz="1000" dirty="0" smtClean="0">
                <a:latin typeface="Tw Cen MT" panose="020B0602020104020603" pitchFamily="34" charset="0"/>
              </a:rPr>
              <a:t>share the annual </a:t>
            </a:r>
            <a:r>
              <a:rPr lang="en-US" sz="1000" dirty="0">
                <a:latin typeface="Tw Cen MT" panose="020B0602020104020603" pitchFamily="34" charset="0"/>
              </a:rPr>
              <a:t>aggregated </a:t>
            </a:r>
            <a:r>
              <a:rPr lang="en-US" sz="1000" dirty="0" smtClean="0">
                <a:latin typeface="Tw Cen MT" panose="020B0602020104020603" pitchFamily="34" charset="0"/>
              </a:rPr>
              <a:t>data on government construction projects in social, security, administration </a:t>
            </a:r>
            <a:r>
              <a:rPr lang="en-US" sz="1000" dirty="0">
                <a:latin typeface="Tw Cen MT" panose="020B0602020104020603" pitchFamily="34" charset="0"/>
              </a:rPr>
              <a:t>and economic </a:t>
            </a:r>
            <a:r>
              <a:rPr lang="en-US" sz="1000" dirty="0" smtClean="0">
                <a:latin typeface="Tw Cen MT" panose="020B0602020104020603" pitchFamily="34" charset="0"/>
              </a:rPr>
              <a:t>sectors.</a:t>
            </a:r>
            <a:r>
              <a:rPr lang="en-US" sz="1000" dirty="0">
                <a:latin typeface="Tw Cen MT" panose="020B0602020104020603" pitchFamily="34" charset="0"/>
              </a:rPr>
              <a:t> </a:t>
            </a:r>
            <a:r>
              <a:rPr lang="en-US" sz="1000" dirty="0" smtClean="0">
                <a:latin typeface="Tw Cen MT" panose="020B0602020104020603" pitchFamily="34" charset="0"/>
              </a:rPr>
              <a:t>The </a:t>
            </a:r>
            <a:r>
              <a:rPr lang="en-US" sz="1000" dirty="0">
                <a:latin typeface="Tw Cen MT" panose="020B0602020104020603" pitchFamily="34" charset="0"/>
              </a:rPr>
              <a:t>a</a:t>
            </a:r>
            <a:r>
              <a:rPr lang="en-US" sz="1000" dirty="0" smtClean="0">
                <a:latin typeface="Tw Cen MT" panose="020B0602020104020603" pitchFamily="34" charset="0"/>
              </a:rPr>
              <a:t>ggregated </a:t>
            </a:r>
            <a:r>
              <a:rPr lang="en-US" sz="1000" dirty="0">
                <a:latin typeface="Tw Cen MT" panose="020B0602020104020603" pitchFamily="34" charset="0"/>
              </a:rPr>
              <a:t>data </a:t>
            </a:r>
            <a:r>
              <a:rPr lang="en-US" sz="1000" dirty="0" smtClean="0">
                <a:latin typeface="Tw Cen MT" panose="020B0602020104020603" pitchFamily="34" charset="0"/>
              </a:rPr>
              <a:t>was submitted by the EPU regularly since 2016 for CIDB analysis.</a:t>
            </a:r>
          </a:p>
          <a:p>
            <a:pPr algn="just"/>
            <a:endParaRPr lang="en-US" sz="500" dirty="0" smtClean="0">
              <a:latin typeface="Tw Cen MT" panose="020B0602020104020603" pitchFamily="34" charset="0"/>
            </a:endParaRPr>
          </a:p>
          <a:p>
            <a:pPr algn="just"/>
            <a:r>
              <a:rPr lang="en-US" sz="1000" dirty="0" err="1" smtClean="0">
                <a:latin typeface="Tw Cen MT" panose="020B0602020104020603" pitchFamily="34" charset="0"/>
              </a:rPr>
              <a:t>Jabatan</a:t>
            </a:r>
            <a:r>
              <a:rPr lang="en-US" sz="1000" dirty="0" smtClean="0">
                <a:latin typeface="Tw Cen MT" panose="020B0602020104020603" pitchFamily="34" charset="0"/>
              </a:rPr>
              <a:t> </a:t>
            </a:r>
            <a:r>
              <a:rPr lang="en-US" sz="1000" dirty="0" err="1" smtClean="0">
                <a:latin typeface="Tw Cen MT" panose="020B0602020104020603" pitchFamily="34" charset="0"/>
              </a:rPr>
              <a:t>Kerajaan</a:t>
            </a:r>
            <a:r>
              <a:rPr lang="en-US" sz="1000" dirty="0" smtClean="0">
                <a:latin typeface="Tw Cen MT" panose="020B0602020104020603" pitchFamily="34" charset="0"/>
              </a:rPr>
              <a:t> </a:t>
            </a:r>
            <a:r>
              <a:rPr lang="en-US" sz="1000" dirty="0" err="1" smtClean="0">
                <a:latin typeface="Tw Cen MT" panose="020B0602020104020603" pitchFamily="34" charset="0"/>
              </a:rPr>
              <a:t>Tempatan</a:t>
            </a:r>
            <a:r>
              <a:rPr lang="en-US" sz="1000" dirty="0" smtClean="0">
                <a:latin typeface="Tw Cen MT" panose="020B0602020104020603" pitchFamily="34" charset="0"/>
              </a:rPr>
              <a:t> (JKT) allows access to information on approved private construction projects with ‘</a:t>
            </a:r>
            <a:r>
              <a:rPr lang="en-US" sz="1000" dirty="0" err="1" smtClean="0">
                <a:latin typeface="Tw Cen MT" panose="020B0602020104020603" pitchFamily="34" charset="0"/>
              </a:rPr>
              <a:t>Kebenaran</a:t>
            </a:r>
            <a:r>
              <a:rPr lang="en-US" sz="1000" dirty="0" smtClean="0">
                <a:latin typeface="Tw Cen MT" panose="020B0602020104020603" pitchFamily="34" charset="0"/>
              </a:rPr>
              <a:t> </a:t>
            </a:r>
            <a:r>
              <a:rPr lang="en-US" sz="1000" dirty="0" err="1" smtClean="0">
                <a:latin typeface="Tw Cen MT" panose="020B0602020104020603" pitchFamily="34" charset="0"/>
              </a:rPr>
              <a:t>Merancang</a:t>
            </a:r>
            <a:r>
              <a:rPr lang="en-US" sz="1000" dirty="0">
                <a:latin typeface="Tw Cen MT" panose="020B0602020104020603" pitchFamily="34" charset="0"/>
              </a:rPr>
              <a:t> </a:t>
            </a:r>
            <a:r>
              <a:rPr lang="en-US" sz="1000" dirty="0" smtClean="0">
                <a:latin typeface="Tw Cen MT" panose="020B0602020104020603" pitchFamily="34" charset="0"/>
              </a:rPr>
              <a:t>(KM)’. This data is also analysed by CIDB.</a:t>
            </a: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JKT during technical meeting on  6 March 2018 agreed to integrate information on private upcoming projects with ‘</a:t>
            </a:r>
            <a:r>
              <a:rPr lang="en-US" sz="1000" dirty="0" err="1" smtClean="0">
                <a:latin typeface="Tw Cen MT" panose="020B0602020104020603" pitchFamily="34" charset="0"/>
              </a:rPr>
              <a:t>Kebenaran</a:t>
            </a:r>
            <a:r>
              <a:rPr lang="en-US" sz="1000" dirty="0" smtClean="0">
                <a:latin typeface="Tw Cen MT" panose="020B0602020104020603" pitchFamily="34" charset="0"/>
              </a:rPr>
              <a:t> </a:t>
            </a:r>
            <a:r>
              <a:rPr lang="en-US" sz="1000" dirty="0" err="1" smtClean="0">
                <a:latin typeface="Tw Cen MT" panose="020B0602020104020603" pitchFamily="34" charset="0"/>
              </a:rPr>
              <a:t>Merancang</a:t>
            </a:r>
            <a:r>
              <a:rPr lang="en-US" sz="1000" dirty="0" smtClean="0">
                <a:latin typeface="Tw Cen MT" panose="020B0602020104020603" pitchFamily="34" charset="0"/>
              </a:rPr>
              <a:t> (KM)’ from JKT’s One Stop Centre Portal (OSC) to NCIIC Portal. CIDB was requested to write officially to Director General, JKT for this purpose. A letter dated 14 March was sent to this effect.  JKT had decided to get </a:t>
            </a:r>
            <a:r>
              <a:rPr lang="en-US" altLang="en-US" sz="1000" dirty="0" smtClean="0">
                <a:latin typeface="Tw Cen MT" panose="020B0602020104020603" pitchFamily="34" charset="0"/>
              </a:rPr>
              <a:t>all state secretary office view on CIDB’s proposal for the integration and  publication of private upcoming projects with ‘</a:t>
            </a:r>
            <a:r>
              <a:rPr lang="en-US" altLang="en-US" sz="1000" dirty="0" err="1" smtClean="0">
                <a:latin typeface="Tw Cen MT" panose="020B0602020104020603" pitchFamily="34" charset="0"/>
              </a:rPr>
              <a:t>Kebenaran</a:t>
            </a:r>
            <a:r>
              <a:rPr lang="en-US" altLang="en-US" sz="1000" dirty="0" smtClean="0">
                <a:latin typeface="Tw Cen MT" panose="020B0602020104020603" pitchFamily="34" charset="0"/>
              </a:rPr>
              <a:t> </a:t>
            </a:r>
            <a:r>
              <a:rPr lang="en-US" altLang="en-US" sz="1000" dirty="0" err="1" smtClean="0">
                <a:latin typeface="Tw Cen MT" panose="020B0602020104020603" pitchFamily="34" charset="0"/>
              </a:rPr>
              <a:t>Merancang</a:t>
            </a:r>
            <a:r>
              <a:rPr lang="en-US" altLang="en-US" sz="1000" dirty="0" smtClean="0">
                <a:latin typeface="Tw Cen MT" panose="020B0602020104020603" pitchFamily="34" charset="0"/>
              </a:rPr>
              <a:t>’ (KM) under each state in NCIIC Portal. A letter dated 12 April 2018 was issued by JKT to the state secretary office to this effect.</a:t>
            </a:r>
          </a:p>
          <a:p>
            <a:pPr algn="just"/>
            <a:endParaRPr lang="en-US" sz="1000" dirty="0">
              <a:latin typeface="Tw Cen MT" panose="020B0602020104020603" pitchFamily="34" charset="0"/>
            </a:endParaRPr>
          </a:p>
          <a:p>
            <a:pPr algn="just"/>
            <a:r>
              <a:rPr lang="ms-MY" sz="1000" b="1" dirty="0">
                <a:solidFill>
                  <a:srgbClr val="000000"/>
                </a:solidFill>
                <a:latin typeface="Tw Cen MT" pitchFamily="34" charset="0"/>
              </a:rPr>
              <a:t>Data analytics </a:t>
            </a:r>
            <a:r>
              <a:rPr lang="ms-MY" sz="1000" b="1" dirty="0" smtClean="0">
                <a:solidFill>
                  <a:srgbClr val="000000"/>
                </a:solidFill>
                <a:latin typeface="Tw Cen MT" pitchFamily="34" charset="0"/>
              </a:rPr>
              <a:t>on </a:t>
            </a:r>
            <a:r>
              <a:rPr lang="en-US" sz="1000" b="1" dirty="0" smtClean="0">
                <a:latin typeface="Tw Cen MT" panose="020B0602020104020603" pitchFamily="34" charset="0"/>
              </a:rPr>
              <a:t>Construction Projects Awarded Nationwide</a:t>
            </a:r>
            <a:endParaRPr lang="en-US" sz="1000" b="1" dirty="0">
              <a:latin typeface="Tw Cen MT" panose="020B0602020104020603" pitchFamily="34" charset="0"/>
            </a:endParaRPr>
          </a:p>
          <a:p>
            <a:pPr algn="just"/>
            <a:r>
              <a:rPr lang="en-US" sz="1000" dirty="0">
                <a:latin typeface="Tw Cen MT" panose="020B0602020104020603" pitchFamily="34" charset="0"/>
              </a:rPr>
              <a:t>Information </a:t>
            </a:r>
            <a:r>
              <a:rPr lang="en-US" sz="1000" dirty="0" smtClean="0">
                <a:latin typeface="Tw Cen MT" panose="020B0602020104020603" pitchFamily="34" charset="0"/>
              </a:rPr>
              <a:t>on construction </a:t>
            </a:r>
            <a:r>
              <a:rPr lang="en-US" sz="1000" dirty="0">
                <a:latin typeface="Tw Cen MT" panose="020B0602020104020603" pitchFamily="34" charset="0"/>
              </a:rPr>
              <a:t>projects awarded </a:t>
            </a:r>
            <a:r>
              <a:rPr lang="en-US" sz="1000" dirty="0" smtClean="0">
                <a:latin typeface="Tw Cen MT" panose="020B0602020104020603" pitchFamily="34" charset="0"/>
              </a:rPr>
              <a:t>are published quarterly by CIDB in </a:t>
            </a:r>
            <a:r>
              <a:rPr lang="en-US" sz="1000" dirty="0">
                <a:latin typeface="Tw Cen MT" panose="020B0602020104020603" pitchFamily="34" charset="0"/>
              </a:rPr>
              <a:t>the Construction Quarterly Statistical </a:t>
            </a:r>
            <a:r>
              <a:rPr lang="en-US" sz="1000" dirty="0" smtClean="0">
                <a:latin typeface="Tw Cen MT" panose="020B0602020104020603" pitchFamily="34" charset="0"/>
              </a:rPr>
              <a:t>Bulletin. The information is accessible </a:t>
            </a:r>
            <a:r>
              <a:rPr lang="en-US" sz="1000" dirty="0">
                <a:latin typeface="Tw Cen MT" panose="020B0602020104020603" pitchFamily="34" charset="0"/>
              </a:rPr>
              <a:t>from </a:t>
            </a:r>
            <a:r>
              <a:rPr lang="en-US" sz="1000" dirty="0">
                <a:latin typeface="Tw Cen MT" panose="020B0602020104020603" pitchFamily="34" charset="0"/>
                <a:hlinkClick r:id="rId2"/>
              </a:rPr>
              <a:t>http://</a:t>
            </a:r>
            <a:r>
              <a:rPr lang="en-US" sz="1000" dirty="0" smtClean="0">
                <a:latin typeface="Tw Cen MT" panose="020B0602020104020603" pitchFamily="34" charset="0"/>
                <a:hlinkClick r:id="rId2"/>
              </a:rPr>
              <a:t>www.cidb.gov.my/index.php/my/maklumat-pembinaan/statistik-industri-pembinaan/buletin-statistik-pembinaan-suku-tahunan</a:t>
            </a:r>
            <a:endParaRPr lang="en-US" sz="1000" dirty="0" smtClean="0">
              <a:latin typeface="Tw Cen MT" panose="020B0602020104020603" pitchFamily="34" charset="0"/>
            </a:endParaRPr>
          </a:p>
          <a:p>
            <a:pPr algn="just"/>
            <a:endParaRPr lang="en-US" sz="1000" dirty="0">
              <a:latin typeface="Tw Cen MT" panose="020B0602020104020603" pitchFamily="34" charset="0"/>
            </a:endParaRPr>
          </a:p>
          <a:p>
            <a:pPr algn="just"/>
            <a:r>
              <a:rPr lang="en-US" sz="1000" dirty="0" smtClean="0">
                <a:latin typeface="Tw Cen MT" panose="020B0602020104020603" pitchFamily="34" charset="0"/>
              </a:rPr>
              <a:t>Data </a:t>
            </a:r>
            <a:r>
              <a:rPr lang="en-US" sz="1000" dirty="0">
                <a:latin typeface="Tw Cen MT" panose="020B0602020104020603" pitchFamily="34" charset="0"/>
              </a:rPr>
              <a:t>analytics on </a:t>
            </a:r>
            <a:r>
              <a:rPr lang="en-US" sz="1000" dirty="0" smtClean="0">
                <a:latin typeface="Tw Cen MT" panose="020B0602020104020603" pitchFamily="34" charset="0"/>
              </a:rPr>
              <a:t>construction </a:t>
            </a:r>
            <a:r>
              <a:rPr lang="en-US" sz="1000" dirty="0">
                <a:latin typeface="Tw Cen MT" panose="020B0602020104020603" pitchFamily="34" charset="0"/>
              </a:rPr>
              <a:t>projects awarded nationwide </a:t>
            </a:r>
            <a:r>
              <a:rPr lang="en-US" sz="1000" dirty="0" smtClean="0">
                <a:latin typeface="Tw Cen MT" panose="020B0602020104020603" pitchFamily="34" charset="0"/>
              </a:rPr>
              <a:t>are published annually by CIDB in </a:t>
            </a:r>
            <a:r>
              <a:rPr lang="en-US" sz="1000" dirty="0">
                <a:latin typeface="Tw Cen MT" panose="020B0602020104020603" pitchFamily="34" charset="0"/>
              </a:rPr>
              <a:t>Chapter 2 of the Construction Industry Review and </a:t>
            </a:r>
            <a:r>
              <a:rPr lang="en-US" sz="1000" dirty="0" smtClean="0">
                <a:latin typeface="Tw Cen MT" panose="020B0602020104020603" pitchFamily="34" charset="0"/>
              </a:rPr>
              <a:t>Prospects. The data analytic covers registration of construction projects according to categories, location, grades of contractors, types of work, contract size and projects awarded to foreign </a:t>
            </a:r>
            <a:r>
              <a:rPr lang="en-US" sz="1000" dirty="0">
                <a:latin typeface="Tw Cen MT" panose="020B0602020104020603" pitchFamily="34" charset="0"/>
              </a:rPr>
              <a:t>contractors. </a:t>
            </a:r>
            <a:r>
              <a:rPr lang="en-US" sz="1000" dirty="0" smtClean="0">
                <a:latin typeface="Tw Cen MT" panose="020B0602020104020603" pitchFamily="34" charset="0"/>
              </a:rPr>
              <a:t>The data analytic is </a:t>
            </a:r>
            <a:r>
              <a:rPr lang="en-US" sz="1000" dirty="0">
                <a:latin typeface="Tw Cen MT" panose="020B0602020104020603" pitchFamily="34" charset="0"/>
              </a:rPr>
              <a:t>accessible </a:t>
            </a:r>
            <a:r>
              <a:rPr lang="en-US" sz="1000" dirty="0" smtClean="0">
                <a:latin typeface="Tw Cen MT" panose="020B0602020104020603" pitchFamily="34" charset="0"/>
              </a:rPr>
              <a:t>from </a:t>
            </a:r>
            <a:r>
              <a:rPr lang="en-US" sz="1000" u="sng" dirty="0">
                <a:solidFill>
                  <a:srgbClr val="0070C0"/>
                </a:solidFill>
                <a:latin typeface="Tw Cen MT" panose="020B0602020104020603" pitchFamily="34" charset="0"/>
              </a:rPr>
              <a:t>http:/www.cidb.gov.my/index.php/my/bidang-utama/ekonomi-pembinaan/penerbitan-statistik-dan-permintaan-pembinaan</a:t>
            </a:r>
          </a:p>
          <a:p>
            <a:pPr algn="just"/>
            <a:endParaRPr lang="en-US" sz="1000" b="1" dirty="0" smtClean="0">
              <a:latin typeface="Tw Cen MT" panose="020B0602020104020603" pitchFamily="34" charset="0"/>
            </a:endParaRPr>
          </a:p>
          <a:p>
            <a:pPr algn="just"/>
            <a:r>
              <a:rPr lang="en-US" sz="1000" dirty="0" smtClean="0">
                <a:latin typeface="Tw Cen MT" panose="020B0602020104020603" pitchFamily="34" charset="0"/>
              </a:rPr>
              <a:t>The analysis on data for construction projects awarded in 2017 until Q1 2018 is being </a:t>
            </a:r>
            <a:r>
              <a:rPr lang="en-US" sz="1000" dirty="0" err="1" smtClean="0">
                <a:latin typeface="Tw Cen MT" panose="020B0602020104020603" pitchFamily="34" charset="0"/>
              </a:rPr>
              <a:t>finalised</a:t>
            </a:r>
            <a:r>
              <a:rPr lang="en-US" sz="1000" dirty="0" smtClean="0">
                <a:latin typeface="Tw Cen MT" panose="020B0602020104020603" pitchFamily="34" charset="0"/>
              </a:rPr>
              <a:t> with 70% completion. </a:t>
            </a: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P5-083</a:t>
            </a:r>
            <a:endParaRPr lang="ms-MY" sz="2800" dirty="0">
              <a:solidFill>
                <a:schemeClr val="bg1"/>
              </a:solidFill>
            </a:endParaRPr>
          </a:p>
        </p:txBody>
      </p:sp>
      <p:sp>
        <p:nvSpPr>
          <p:cNvPr id="15" name="TextBox 14"/>
          <p:cNvSpPr txBox="1"/>
          <p:nvPr/>
        </p:nvSpPr>
        <p:spPr>
          <a:xfrm>
            <a:off x="0" y="4290854"/>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82233">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60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r>
                        <a:rPr lang="ms-MY" sz="900" dirty="0" smtClean="0">
                          <a:solidFill>
                            <a:srgbClr val="000000"/>
                          </a:solidFill>
                          <a:latin typeface="Tw Cen MT" pitchFamily="34" charset="0"/>
                        </a:rPr>
                        <a:t>Approval from central agencies  on data sharing and data types secured </a:t>
                      </a:r>
                    </a:p>
                    <a:p>
                      <a:pPr>
                        <a:lnSpc>
                          <a:spcPct val="100000"/>
                        </a:lnSpc>
                      </a:pPr>
                      <a:endParaRPr lang="ms-MY" sz="900" dirty="0" smtClean="0">
                        <a:solidFill>
                          <a:srgbClr val="000000"/>
                        </a:solidFill>
                        <a:latin typeface="Tw Cen MT" pitchFamily="34" charset="0"/>
                      </a:endParaRPr>
                    </a:p>
                    <a:p>
                      <a:pPr>
                        <a:lnSpc>
                          <a:spcPct val="100000"/>
                        </a:lnSpc>
                      </a:pPr>
                      <a:r>
                        <a:rPr lang="ms-MY" sz="900" dirty="0" smtClean="0">
                          <a:solidFill>
                            <a:srgbClr val="000000"/>
                          </a:solidFill>
                          <a:latin typeface="Tw Cen MT" pitchFamily="34" charset="0"/>
                        </a:rPr>
                        <a:t>Data analytics on construction projects awarded nationwide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Data analytics on construction projects awarded nationwide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chemeClr val="tx1"/>
                          </a:solidFill>
                          <a:latin typeface="Tw Cen MT" pitchFamily="34" charset="0"/>
                        </a:rPr>
                        <a:t>Data analytics on prospective private construction demand published</a:t>
                      </a:r>
                    </a:p>
                    <a:p>
                      <a:pPr>
                        <a:lnSpc>
                          <a:spcPct val="100000"/>
                        </a:lnSpc>
                      </a:pPr>
                      <a:endParaRPr lang="ms-MY"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Data analytics on construction projects awarded nationwide published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chemeClr val="tx1"/>
                          </a:solidFill>
                          <a:latin typeface="Tw Cen MT" pitchFamily="34" charset="0"/>
                        </a:rPr>
                        <a:t>Data analytics on prospective private construction demand published</a:t>
                      </a:r>
                    </a:p>
                    <a:p>
                      <a:pPr>
                        <a:lnSpc>
                          <a:spcPct val="100000"/>
                        </a:lnSpc>
                      </a:pPr>
                      <a:endParaRPr lang="ms-MY"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Data analytics on construction projects awarded nationwide published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chemeClr val="tx1"/>
                          </a:solidFill>
                          <a:latin typeface="Tw Cen MT" pitchFamily="34" charset="0"/>
                        </a:rPr>
                        <a:t>Data analytics on prospective private construction demand published</a:t>
                      </a:r>
                    </a:p>
                    <a:p>
                      <a:pPr>
                        <a:lnSpc>
                          <a:spcPct val="100000"/>
                        </a:lnSpc>
                      </a:pPr>
                      <a:endParaRPr lang="ms-MY"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Data analytics on construction projects awarded nationwide published</a:t>
                      </a:r>
                    </a:p>
                    <a:p>
                      <a:pPr>
                        <a:lnSpc>
                          <a:spcPct val="100000"/>
                        </a:lnSpc>
                      </a:pPr>
                      <a:endParaRPr lang="ms-MY" sz="900" dirty="0">
                        <a:solidFill>
                          <a:schemeClr val="tx1"/>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9564012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485736"/>
            <a:ext cx="6857999" cy="5385429"/>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Che Saliza Che Soh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944141" cy="1322832"/>
        </p:xfrm>
        <a:graphic>
          <a:graphicData uri="http://schemas.openxmlformats.org/drawingml/2006/table">
            <a:tbl>
              <a:tblPr firstRow="1" bandRow="1">
                <a:tableStyleId>{5C22544A-7EE6-4342-B048-85BDC9FD1C3A}</a:tableStyleId>
              </a:tblPr>
              <a:tblGrid>
                <a:gridCol w="4944141">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Construction demand on 8 major materials and workers in 7 trades to be published online annually beginning 2019</a:t>
                      </a:r>
                      <a:endParaRPr lang="en-US"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P5b - Enhance awareness and certainty on upcoming construction demand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778811" cy="5324535"/>
          </a:xfrm>
          <a:prstGeom prst="rect">
            <a:avLst/>
          </a:prstGeom>
          <a:noFill/>
        </p:spPr>
        <p:txBody>
          <a:bodyPr wrap="square" rtlCol="0">
            <a:spAutoFit/>
          </a:bodyPr>
          <a:lstStyle/>
          <a:p>
            <a:pPr algn="just"/>
            <a:r>
              <a:rPr lang="en-US" sz="1000" dirty="0" smtClean="0">
                <a:latin typeface="Tw Cen MT" panose="020B0602020104020603" pitchFamily="34" charset="0"/>
              </a:rPr>
              <a:t>This KPI is under the purview of IWG13 and serves as one of the head of contents under KPI P5-085 on National Construction Industry Information Centre (NCIIC).</a:t>
            </a: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Projection for 8 major materials and 7 trades of workers demand is generated through an automation system called Projection of Construction Demand (</a:t>
            </a:r>
            <a:r>
              <a:rPr lang="en-US" sz="1000" dirty="0" err="1" smtClean="0">
                <a:latin typeface="Tw Cen MT" panose="020B0602020104020603" pitchFamily="34" charset="0"/>
              </a:rPr>
              <a:t>myPROJEXIS</a:t>
            </a:r>
            <a:r>
              <a:rPr lang="en-US" sz="1000" dirty="0" smtClean="0">
                <a:latin typeface="Tw Cen MT" panose="020B0602020104020603" pitchFamily="34" charset="0"/>
              </a:rPr>
              <a:t>). The </a:t>
            </a:r>
            <a:r>
              <a:rPr lang="en-US" sz="1000" dirty="0" err="1" smtClean="0">
                <a:latin typeface="Tw Cen MT" panose="020B0602020104020603" pitchFamily="34" charset="0"/>
              </a:rPr>
              <a:t>myPROJEXIS</a:t>
            </a:r>
            <a:r>
              <a:rPr lang="en-US" sz="1000" dirty="0" smtClean="0">
                <a:latin typeface="Tw Cen MT" panose="020B0602020104020603" pitchFamily="34" charset="0"/>
              </a:rPr>
              <a:t> has been developed and used by CIDB since March 2016. The Manual for projection of construction demand describes the formula to calculate the upcoming demand for major materials and workers trade. The manual can be used as a guide in manually projecting the construction demand.  The 8 major material and 7 trades of workers are as follows :</a:t>
            </a:r>
          </a:p>
          <a:p>
            <a:endParaRPr lang="en-US" sz="1000" dirty="0" smtClean="0">
              <a:latin typeface="Tw Cen MT" panose="020B0602020104020603" pitchFamily="34" charset="0"/>
            </a:endParaRPr>
          </a:p>
          <a:p>
            <a:r>
              <a:rPr lang="en-US" sz="1000" dirty="0" smtClean="0">
                <a:latin typeface="Tw Cen MT" panose="020B0602020104020603" pitchFamily="34" charset="0"/>
              </a:rPr>
              <a:t>The projection covers the following categories:</a:t>
            </a:r>
          </a:p>
          <a:p>
            <a:endParaRPr lang="en-US" sz="1000" dirty="0" smtClean="0">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r>
              <a:rPr lang="ms-MY" sz="1000" b="1" dirty="0" smtClean="0">
                <a:latin typeface="Tw Cen MT" pitchFamily="34" charset="0"/>
              </a:rPr>
              <a:t>Data Analytics </a:t>
            </a:r>
            <a:r>
              <a:rPr lang="en-US" sz="1000" b="1" dirty="0" smtClean="0">
                <a:latin typeface="Tw Cen MT" pitchFamily="34" charset="0"/>
              </a:rPr>
              <a:t>on Projection of Materials Demand</a:t>
            </a:r>
          </a:p>
          <a:p>
            <a:pPr algn="just"/>
            <a:r>
              <a:rPr lang="en-US" sz="1000" dirty="0" smtClean="0">
                <a:latin typeface="Tw Cen MT" panose="020B0602020104020603" pitchFamily="34" charset="0"/>
              </a:rPr>
              <a:t>Currently, the Projection for Construction and Material Demand for 2017 and 2018 has been published for internal use. </a:t>
            </a:r>
          </a:p>
          <a:p>
            <a:pPr algn="just"/>
            <a:r>
              <a:rPr lang="en-US" sz="1000" dirty="0" smtClean="0">
                <a:latin typeface="Tw Cen MT" panose="020B0602020104020603" pitchFamily="34" charset="0"/>
              </a:rPr>
              <a:t>Data preparation on construction projects awarded for </a:t>
            </a:r>
            <a:r>
              <a:rPr lang="en-US" sz="1000" dirty="0" err="1" smtClean="0">
                <a:latin typeface="Tw Cen MT" panose="020B0602020104020603" pitchFamily="34" charset="0"/>
              </a:rPr>
              <a:t>myPROJEXIS</a:t>
            </a:r>
            <a:r>
              <a:rPr lang="en-US" sz="1000" dirty="0" smtClean="0">
                <a:latin typeface="Tw Cen MT" panose="020B0602020104020603" pitchFamily="34" charset="0"/>
              </a:rPr>
              <a:t> report is being updated.</a:t>
            </a:r>
            <a:endParaRPr lang="en-US" sz="1000" b="1" dirty="0" smtClean="0">
              <a:latin typeface="Tw Cen MT" panose="020B0602020104020603" pitchFamily="34" charset="0"/>
            </a:endParaRPr>
          </a:p>
          <a:p>
            <a:pPr algn="just"/>
            <a:endParaRPr lang="en-US" sz="1000" u="sng" dirty="0" smtClean="0">
              <a:latin typeface="Tw Cen MT" panose="020B0602020104020603" pitchFamily="34" charset="0"/>
            </a:endParaRPr>
          </a:p>
          <a:p>
            <a:pPr algn="just"/>
            <a:r>
              <a:rPr lang="en-US" sz="1000" b="1" dirty="0" smtClean="0">
                <a:latin typeface="Tw Cen MT" panose="020B0602020104020603" pitchFamily="34" charset="0"/>
              </a:rPr>
              <a:t>Study on Workers Demand</a:t>
            </a:r>
          </a:p>
          <a:p>
            <a:pPr algn="just"/>
            <a:r>
              <a:rPr lang="en-US" sz="1000" dirty="0" smtClean="0">
                <a:latin typeface="Tw Cen MT" panose="020B0602020104020603" pitchFamily="34" charset="0"/>
              </a:rPr>
              <a:t>Initial discussion with 3 potential quantity surveyor (QS) consultants was held in January and March 2018. They were requested to propose their methodology in this regard. The objective of the study is to develop workers constant projection of its demand according to different types of construction element, duplication of works, and workers trade. </a:t>
            </a:r>
          </a:p>
          <a:p>
            <a:pPr algn="just"/>
            <a:endParaRPr lang="en-US" sz="1000" dirty="0" smtClean="0">
              <a:latin typeface="Tw Cen MT" panose="020B0602020104020603" pitchFamily="34" charset="0"/>
            </a:endParaRPr>
          </a:p>
          <a:p>
            <a:pPr algn="just"/>
            <a:r>
              <a:rPr lang="en-US" altLang="en-US" sz="1000" dirty="0" smtClean="0">
                <a:latin typeface="Tw Cen MT" panose="020B0602020104020603" pitchFamily="34" charset="0"/>
              </a:rPr>
              <a:t>Terms of Reference (TOR) for ‘</a:t>
            </a:r>
            <a:r>
              <a:rPr lang="en-US" altLang="en-US" sz="1000" dirty="0" err="1" smtClean="0">
                <a:latin typeface="Tw Cen MT" panose="020B0602020104020603" pitchFamily="34" charset="0"/>
              </a:rPr>
              <a:t>Kajian</a:t>
            </a:r>
            <a:r>
              <a:rPr lang="en-US" altLang="en-US" sz="1000" dirty="0" smtClean="0">
                <a:latin typeface="Tw Cen MT" panose="020B0602020104020603" pitchFamily="34" charset="0"/>
              </a:rPr>
              <a:t> Pembangunan </a:t>
            </a:r>
            <a:r>
              <a:rPr lang="en-US" altLang="en-US" sz="1000" dirty="0" err="1" smtClean="0">
                <a:latin typeface="Tw Cen MT" panose="020B0602020104020603" pitchFamily="34" charset="0"/>
              </a:rPr>
              <a:t>Profil</a:t>
            </a:r>
            <a:r>
              <a:rPr lang="en-US" altLang="en-US" sz="1000" dirty="0" smtClean="0">
                <a:latin typeface="Tw Cen MT" panose="020B0602020104020603" pitchFamily="34" charset="0"/>
              </a:rPr>
              <a:t> </a:t>
            </a:r>
            <a:r>
              <a:rPr lang="en-US" altLang="en-US" sz="1000" dirty="0" err="1" smtClean="0">
                <a:latin typeface="Tw Cen MT" panose="020B0602020104020603" pitchFamily="34" charset="0"/>
              </a:rPr>
              <a:t>Pekerja</a:t>
            </a:r>
            <a:r>
              <a:rPr lang="en-US" altLang="en-US" sz="1000" dirty="0" smtClean="0">
                <a:latin typeface="Tw Cen MT" panose="020B0602020104020603" pitchFamily="34" charset="0"/>
              </a:rPr>
              <a:t> </a:t>
            </a:r>
            <a:r>
              <a:rPr lang="en-US" altLang="en-US" sz="1000" dirty="0" err="1" smtClean="0">
                <a:latin typeface="Tw Cen MT" panose="020B0602020104020603" pitchFamily="34" charset="0"/>
              </a:rPr>
              <a:t>dalam</a:t>
            </a:r>
            <a:r>
              <a:rPr lang="en-US" altLang="en-US" sz="1000" dirty="0" smtClean="0">
                <a:latin typeface="Tw Cen MT" panose="020B0602020104020603" pitchFamily="34" charset="0"/>
              </a:rPr>
              <a:t> </a:t>
            </a:r>
            <a:r>
              <a:rPr lang="en-US" altLang="en-US" sz="1000" dirty="0" err="1" smtClean="0">
                <a:latin typeface="Tw Cen MT" panose="020B0602020104020603" pitchFamily="34" charset="0"/>
              </a:rPr>
              <a:t>Industri</a:t>
            </a:r>
            <a:r>
              <a:rPr lang="en-US" altLang="en-US" sz="1000" dirty="0" smtClean="0">
                <a:latin typeface="Tw Cen MT" panose="020B0602020104020603" pitchFamily="34" charset="0"/>
              </a:rPr>
              <a:t> </a:t>
            </a:r>
            <a:r>
              <a:rPr lang="en-US" altLang="en-US" sz="1000" dirty="0" err="1" smtClean="0">
                <a:latin typeface="Tw Cen MT" panose="020B0602020104020603" pitchFamily="34" charset="0"/>
              </a:rPr>
              <a:t>Pembinaan</a:t>
            </a:r>
            <a:r>
              <a:rPr lang="en-US" altLang="en-US" sz="1000" dirty="0" smtClean="0">
                <a:latin typeface="Tw Cen MT" panose="020B0602020104020603" pitchFamily="34" charset="0"/>
              </a:rPr>
              <a:t>’ was </a:t>
            </a:r>
            <a:r>
              <a:rPr lang="en-US" altLang="en-US" sz="1000" dirty="0" err="1" smtClean="0">
                <a:latin typeface="Tw Cen MT" panose="020B0602020104020603" pitchFamily="34" charset="0"/>
              </a:rPr>
              <a:t>finalised</a:t>
            </a:r>
            <a:r>
              <a:rPr lang="en-US" altLang="en-US" sz="1000" dirty="0" smtClean="0">
                <a:latin typeface="Tw Cen MT" panose="020B0602020104020603" pitchFamily="34" charset="0"/>
              </a:rPr>
              <a:t> on 25 June 2018. Request for Quotation (RFQ) will be issued in first week of July 2018. </a:t>
            </a:r>
          </a:p>
          <a:p>
            <a:pPr marL="114300" indent="-114300"/>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P5-084</a:t>
            </a:r>
            <a:endParaRPr lang="ms-MY" sz="2800" dirty="0">
              <a:solidFill>
                <a:schemeClr val="bg1"/>
              </a:solidFill>
            </a:endParaRPr>
          </a:p>
        </p:txBody>
      </p:sp>
      <p:sp>
        <p:nvSpPr>
          <p:cNvPr id="15" name="TextBox 14"/>
          <p:cNvSpPr txBox="1"/>
          <p:nvPr/>
        </p:nvSpPr>
        <p:spPr>
          <a:xfrm>
            <a:off x="0" y="4290854"/>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82233">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r>
                        <a:rPr lang="en-US" sz="900" dirty="0" smtClean="0">
                          <a:solidFill>
                            <a:srgbClr val="000000"/>
                          </a:solidFill>
                          <a:latin typeface="Tw Cen MT" pitchFamily="34" charset="0"/>
                        </a:rPr>
                        <a:t>Manual and system on projection of construction demand validated</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Interim projection on materials demand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Projection on materials demand  validated and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chemeClr val="tx1"/>
                          </a:solidFill>
                          <a:latin typeface="Tw Cen MT" pitchFamily="34" charset="0"/>
                        </a:rPr>
                        <a:t>Data analytics </a:t>
                      </a:r>
                      <a:r>
                        <a:rPr lang="en-US" sz="900" dirty="0" smtClean="0">
                          <a:solidFill>
                            <a:schemeClr val="tx1"/>
                          </a:solidFill>
                          <a:latin typeface="Tw Cen MT" pitchFamily="34" charset="0"/>
                        </a:rPr>
                        <a:t>on projection on materials demand  published </a:t>
                      </a:r>
                    </a:p>
                    <a:p>
                      <a:pPr>
                        <a:lnSpc>
                          <a:spcPct val="100000"/>
                        </a:lnSpc>
                      </a:pPr>
                      <a:endParaRPr lang="en-US" sz="900" dirty="0" smtClean="0">
                        <a:solidFill>
                          <a:schemeClr val="tx1"/>
                        </a:solidFill>
                        <a:latin typeface="Tw Cen MT" pitchFamily="34" charset="0"/>
                      </a:endParaRPr>
                    </a:p>
                    <a:p>
                      <a:pPr>
                        <a:lnSpc>
                          <a:spcPct val="100000"/>
                        </a:lnSpc>
                      </a:pPr>
                      <a:r>
                        <a:rPr lang="en-US" sz="900" dirty="0" smtClean="0">
                          <a:solidFill>
                            <a:schemeClr val="tx1"/>
                          </a:solidFill>
                          <a:latin typeface="Tw Cen MT" pitchFamily="34" charset="0"/>
                        </a:rPr>
                        <a:t>40% study on workers demand completed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chemeClr val="tx1"/>
                          </a:solidFill>
                          <a:latin typeface="Tw Cen MT" pitchFamily="34" charset="0"/>
                        </a:rPr>
                        <a:t>Data analytics </a:t>
                      </a:r>
                      <a:r>
                        <a:rPr lang="en-US" sz="900" dirty="0" smtClean="0">
                          <a:solidFill>
                            <a:schemeClr val="tx1"/>
                          </a:solidFill>
                          <a:latin typeface="Tw Cen MT" pitchFamily="34" charset="0"/>
                        </a:rPr>
                        <a:t>on projection on materials demand  published </a:t>
                      </a:r>
                    </a:p>
                    <a:p>
                      <a:pPr>
                        <a:lnSpc>
                          <a:spcPct val="100000"/>
                        </a:lnSpc>
                      </a:pPr>
                      <a:endParaRPr lang="en-US" sz="900" dirty="0" smtClean="0">
                        <a:solidFill>
                          <a:schemeClr val="tx1"/>
                        </a:solidFill>
                        <a:latin typeface="Tw Cen MT" pitchFamily="34" charset="0"/>
                      </a:endParaRPr>
                    </a:p>
                    <a:p>
                      <a:pPr>
                        <a:lnSpc>
                          <a:spcPct val="100000"/>
                        </a:lnSpc>
                      </a:pPr>
                      <a:r>
                        <a:rPr lang="en-US" sz="900" dirty="0" smtClean="0">
                          <a:solidFill>
                            <a:schemeClr val="tx1"/>
                          </a:solidFill>
                          <a:latin typeface="Tw Cen MT" pitchFamily="34" charset="0"/>
                        </a:rPr>
                        <a:t>100% study on workers demand completed</a:t>
                      </a:r>
                    </a:p>
                    <a:p>
                      <a:pPr>
                        <a:lnSpc>
                          <a:spcPct val="100000"/>
                        </a:lnSpc>
                      </a:pPr>
                      <a:endParaRPr lang="en-US" sz="900" dirty="0" smtClean="0">
                        <a:solidFill>
                          <a:schemeClr val="tx1"/>
                        </a:solidFill>
                        <a:latin typeface="Tw Cen MT" pitchFamily="34" charset="0"/>
                      </a:endParaRPr>
                    </a:p>
                    <a:p>
                      <a:pPr>
                        <a:lnSpc>
                          <a:spcPct val="100000"/>
                        </a:lnSpc>
                      </a:pPr>
                      <a:r>
                        <a:rPr lang="en-US" sz="900" dirty="0" smtClean="0">
                          <a:solidFill>
                            <a:schemeClr val="tx1"/>
                          </a:solidFill>
                          <a:latin typeface="Tw Cen MT" pitchFamily="34" charset="0"/>
                        </a:rPr>
                        <a:t>Interim projection on workers demand published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Data analytics </a:t>
                      </a:r>
                      <a:r>
                        <a:rPr lang="en-US" sz="900" dirty="0" smtClean="0">
                          <a:solidFill>
                            <a:srgbClr val="000000"/>
                          </a:solidFill>
                          <a:latin typeface="Tw Cen MT" pitchFamily="34" charset="0"/>
                        </a:rPr>
                        <a:t>on projection on materials and workers demand  published </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2" name="Table 1"/>
          <p:cNvGraphicFramePr>
            <a:graphicFrameLocks noGrp="1"/>
          </p:cNvGraphicFramePr>
          <p:nvPr>
            <p:extLst/>
          </p:nvPr>
        </p:nvGraphicFramePr>
        <p:xfrm>
          <a:off x="57150" y="5926598"/>
          <a:ext cx="4173582" cy="1516380"/>
        </p:xfrm>
        <a:graphic>
          <a:graphicData uri="http://schemas.openxmlformats.org/drawingml/2006/table">
            <a:tbl>
              <a:tblPr firstRow="1" bandRow="1">
                <a:tableStyleId>{5C22544A-7EE6-4342-B048-85BDC9FD1C3A}</a:tableStyleId>
              </a:tblPr>
              <a:tblGrid>
                <a:gridCol w="2086791">
                  <a:extLst>
                    <a:ext uri="{9D8B030D-6E8A-4147-A177-3AD203B41FA5}">
                      <a16:colId xmlns:a16="http://schemas.microsoft.com/office/drawing/2014/main" val="3580423569"/>
                    </a:ext>
                  </a:extLst>
                </a:gridCol>
                <a:gridCol w="2086791">
                  <a:extLst>
                    <a:ext uri="{9D8B030D-6E8A-4147-A177-3AD203B41FA5}">
                      <a16:colId xmlns:a16="http://schemas.microsoft.com/office/drawing/2014/main" val="2570037506"/>
                    </a:ext>
                  </a:extLst>
                </a:gridCol>
              </a:tblGrid>
              <a:tr h="370840">
                <a:tc>
                  <a:txBody>
                    <a:bodyPr/>
                    <a:lstStyle/>
                    <a:p>
                      <a:pPr marL="0" lvl="0" indent="0">
                        <a:buFont typeface="+mj-lt"/>
                        <a:buNone/>
                      </a:pPr>
                      <a:r>
                        <a:rPr lang="en-US" sz="1000" b="1" kern="1200" dirty="0" smtClean="0">
                          <a:solidFill>
                            <a:schemeClr val="tx1"/>
                          </a:solidFill>
                          <a:latin typeface="Tw Cen MT" panose="020B0602020104020603" pitchFamily="34" charset="0"/>
                          <a:ea typeface="+mn-ea"/>
                          <a:cs typeface="+mn-cs"/>
                        </a:rPr>
                        <a:t>8 major materials:</a:t>
                      </a: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Steel reinforcement</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Ready mixed concrete</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Plywood</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Bricks</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Paint</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Sand (finishes)</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Glass</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Cement (finishes)</a:t>
                      </a:r>
                      <a:endParaRPr lang="en-US" dirty="0"/>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tx1"/>
                          </a:solidFill>
                          <a:latin typeface="Tw Cen MT" panose="020B0602020104020603" pitchFamily="34" charset="0"/>
                          <a:ea typeface="+mn-ea"/>
                          <a:cs typeface="+mn-cs"/>
                        </a:rPr>
                        <a:t>7 trades of worker:</a:t>
                      </a: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Bricklayer</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err="1" smtClean="0">
                          <a:solidFill>
                            <a:schemeClr val="tx1"/>
                          </a:solidFill>
                          <a:latin typeface="Tw Cen MT" panose="020B0602020104020603" pitchFamily="34" charset="0"/>
                          <a:ea typeface="+mn-ea"/>
                          <a:cs typeface="+mn-cs"/>
                        </a:rPr>
                        <a:t>Concretor</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Steel </a:t>
                      </a:r>
                      <a:r>
                        <a:rPr lang="en-MY" sz="1000" b="0" kern="1200" dirty="0" err="1" smtClean="0">
                          <a:solidFill>
                            <a:schemeClr val="tx1"/>
                          </a:solidFill>
                          <a:latin typeface="Tw Cen MT" panose="020B0602020104020603" pitchFamily="34" charset="0"/>
                          <a:ea typeface="+mn-ea"/>
                          <a:cs typeface="+mn-cs"/>
                        </a:rPr>
                        <a:t>barbender</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Carpenter (formwork)</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Painter</a:t>
                      </a:r>
                      <a:endParaRPr lang="en-US" sz="1000" b="0" kern="1200" dirty="0" smtClean="0">
                        <a:solidFill>
                          <a:schemeClr val="tx1"/>
                        </a:solidFill>
                        <a:latin typeface="Tw Cen MT" panose="020B0602020104020603" pitchFamily="34" charset="0"/>
                        <a:ea typeface="+mn-ea"/>
                        <a:cs typeface="+mn-cs"/>
                      </a:endParaRPr>
                    </a:p>
                    <a:p>
                      <a:pPr marL="228600" lvl="0" indent="-228600">
                        <a:buFont typeface="+mj-lt"/>
                        <a:buAutoNum type="arabicPeriod"/>
                      </a:pPr>
                      <a:r>
                        <a:rPr lang="en-MY" sz="1000" b="0" kern="1200" dirty="0" smtClean="0">
                          <a:solidFill>
                            <a:schemeClr val="tx1"/>
                          </a:solidFill>
                          <a:latin typeface="Tw Cen MT" panose="020B0602020104020603" pitchFamily="34" charset="0"/>
                          <a:ea typeface="+mn-ea"/>
                          <a:cs typeface="+mn-cs"/>
                        </a:rPr>
                        <a:t>Plasterer </a:t>
                      </a:r>
                      <a:endParaRPr lang="en-US" sz="1000" b="0" kern="1200" dirty="0" smtClean="0">
                        <a:solidFill>
                          <a:schemeClr val="tx1"/>
                        </a:solidFill>
                        <a:latin typeface="Tw Cen MT" panose="020B0602020104020603" pitchFamily="34" charset="0"/>
                        <a:ea typeface="+mn-ea"/>
                        <a:cs typeface="+mn-cs"/>
                      </a:endParaRPr>
                    </a:p>
                    <a:p>
                      <a:pPr marL="228600" indent="-228600">
                        <a:buFont typeface="+mj-lt"/>
                        <a:buAutoNum type="arabicPeriod"/>
                      </a:pPr>
                      <a:r>
                        <a:rPr lang="en-MY" sz="1000" b="0" kern="1200" dirty="0" smtClean="0">
                          <a:solidFill>
                            <a:schemeClr val="tx1"/>
                          </a:solidFill>
                          <a:latin typeface="Tw Cen MT" panose="020B0602020104020603" pitchFamily="34" charset="0"/>
                          <a:ea typeface="+mn-ea"/>
                          <a:cs typeface="+mn-cs"/>
                        </a:rPr>
                        <a:t>General worker</a:t>
                      </a:r>
                      <a:endParaRPr lang="en-US" sz="1000" b="0" kern="1200" dirty="0" smtClean="0">
                        <a:solidFill>
                          <a:schemeClr val="tx1"/>
                        </a:solidFill>
                        <a:latin typeface="Tw Cen MT" panose="020B0602020104020603" pitchFamily="34" charset="0"/>
                        <a:ea typeface="+mn-ea"/>
                        <a:cs typeface="+mn-cs"/>
                      </a:endParaRPr>
                    </a:p>
                    <a:p>
                      <a:endParaRPr lang="en-US" dirty="0"/>
                    </a:p>
                  </a:txBody>
                  <a:tcPr>
                    <a:solidFill>
                      <a:schemeClr val="bg1"/>
                    </a:solidFill>
                  </a:tcPr>
                </a:tc>
                <a:extLst>
                  <a:ext uri="{0D108BD9-81ED-4DB2-BD59-A6C34878D82A}">
                    <a16:rowId xmlns:a16="http://schemas.microsoft.com/office/drawing/2014/main" val="1611171689"/>
                  </a:ext>
                </a:extLst>
              </a:tr>
            </a:tbl>
          </a:graphicData>
        </a:graphic>
      </p:graphicFrame>
    </p:spTree>
    <p:extLst>
      <p:ext uri="{BB962C8B-B14F-4D97-AF65-F5344CB8AC3E}">
        <p14:creationId xmlns:p14="http://schemas.microsoft.com/office/powerpoint/2010/main" val="14721714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6535" y="4497574"/>
            <a:ext cx="6807386" cy="2754600"/>
          </a:xfrm>
          <a:prstGeom prst="rect">
            <a:avLst/>
          </a:prstGeom>
          <a:noFill/>
        </p:spPr>
        <p:txBody>
          <a:bodyPr wrap="square" rtlCol="0">
            <a:spAutoFit/>
          </a:bodyPr>
          <a:lstStyle/>
          <a:p>
            <a:r>
              <a:rPr lang="en-US" sz="1000" dirty="0">
                <a:latin typeface="Tw Cen MT" panose="020B0602020104020603" pitchFamily="34" charset="0"/>
              </a:rPr>
              <a:t>This KPI is under the purview of </a:t>
            </a:r>
            <a:r>
              <a:rPr lang="en-US" sz="1000" dirty="0" smtClean="0">
                <a:latin typeface="Tw Cen MT" panose="020B0602020104020603" pitchFamily="34" charset="0"/>
              </a:rPr>
              <a:t>IWG13.</a:t>
            </a:r>
          </a:p>
          <a:p>
            <a:endParaRPr lang="en-US" sz="500" dirty="0">
              <a:latin typeface="Tw Cen MT" panose="020B0602020104020603" pitchFamily="34" charset="0"/>
            </a:endParaRPr>
          </a:p>
          <a:p>
            <a:r>
              <a:rPr lang="en-US" sz="1000" b="1" dirty="0">
                <a:latin typeface="Tw Cen MT" panose="020B0602020104020603" pitchFamily="34" charset="0"/>
              </a:rPr>
              <a:t>National Construction Industry Information Centre (NCIIC)</a:t>
            </a:r>
            <a:endParaRPr lang="en-US" sz="1000" b="1" dirty="0" smtClean="0">
              <a:latin typeface="Tw Cen MT" panose="020B0602020104020603" pitchFamily="34" charset="0"/>
            </a:endParaRPr>
          </a:p>
          <a:p>
            <a:pPr algn="just"/>
            <a:r>
              <a:rPr lang="en-US" sz="1000" dirty="0" smtClean="0">
                <a:latin typeface="Tw Cen MT" panose="020B0602020104020603" pitchFamily="34" charset="0"/>
              </a:rPr>
              <a:t>NCIIC aims </a:t>
            </a:r>
            <a:r>
              <a:rPr lang="en-US" sz="1000" dirty="0">
                <a:latin typeface="Tw Cen MT" panose="020B0602020104020603" pitchFamily="34" charset="0"/>
              </a:rPr>
              <a:t>to make available strategic information on </a:t>
            </a:r>
            <a:r>
              <a:rPr lang="en-US" sz="1000" dirty="0" smtClean="0">
                <a:latin typeface="Tw Cen MT" panose="020B0602020104020603" pitchFamily="34" charset="0"/>
              </a:rPr>
              <a:t>construction </a:t>
            </a:r>
            <a:r>
              <a:rPr lang="en-US" sz="1000" dirty="0">
                <a:latin typeface="Tw Cen MT" panose="020B0602020104020603" pitchFamily="34" charset="0"/>
              </a:rPr>
              <a:t>industry through integration with different sources of information. The information released can be used to </a:t>
            </a:r>
            <a:r>
              <a:rPr lang="en-US" sz="1000" dirty="0" smtClean="0">
                <a:latin typeface="Tw Cen MT" panose="020B0602020104020603" pitchFamily="34" charset="0"/>
              </a:rPr>
              <a:t>facilitate </a:t>
            </a:r>
            <a:r>
              <a:rPr lang="en-US" sz="1000" dirty="0">
                <a:latin typeface="Tw Cen MT" panose="020B0602020104020603" pitchFamily="34" charset="0"/>
              </a:rPr>
              <a:t>policy </a:t>
            </a:r>
            <a:r>
              <a:rPr lang="en-US" sz="1000" dirty="0" smtClean="0">
                <a:latin typeface="Tw Cen MT" panose="020B0602020104020603" pitchFamily="34" charset="0"/>
              </a:rPr>
              <a:t>formulation, </a:t>
            </a:r>
            <a:r>
              <a:rPr lang="en-US" sz="1000" dirty="0">
                <a:latin typeface="Tw Cen MT" panose="020B0602020104020603" pitchFamily="34" charset="0"/>
              </a:rPr>
              <a:t>strategic planning, investment decision, scientific research and </a:t>
            </a:r>
            <a:r>
              <a:rPr lang="en-US" sz="1000" dirty="0" smtClean="0">
                <a:latin typeface="Tw Cen MT" panose="020B0602020104020603" pitchFamily="34" charset="0"/>
              </a:rPr>
              <a:t>forecasting on </a:t>
            </a:r>
            <a:r>
              <a:rPr lang="en-US" sz="1000" dirty="0">
                <a:latin typeface="Tw Cen MT" panose="020B0602020104020603" pitchFamily="34" charset="0"/>
              </a:rPr>
              <a:t>matters related to the construction industry. </a:t>
            </a:r>
            <a:endParaRPr lang="en-US" sz="1000" dirty="0" smtClean="0">
              <a:latin typeface="Tw Cen MT" panose="020B0602020104020603" pitchFamily="34" charset="0"/>
            </a:endParaRPr>
          </a:p>
          <a:p>
            <a:endParaRPr lang="en-US" sz="800" dirty="0" smtClean="0">
              <a:latin typeface="Tw Cen MT" panose="020B0602020104020603" pitchFamily="34" charset="0"/>
            </a:endParaRPr>
          </a:p>
          <a:p>
            <a:r>
              <a:rPr lang="en-US" sz="1000" dirty="0" smtClean="0">
                <a:latin typeface="Tw Cen MT" panose="020B0602020104020603" pitchFamily="34" charset="0"/>
              </a:rPr>
              <a:t>NCIIC framework with 16 head of contents approved are as follows:</a:t>
            </a: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MY" sz="1000" dirty="0" smtClean="0">
              <a:latin typeface="Tw Cen MT" panose="020B0602020104020603" pitchFamily="34" charset="0"/>
            </a:endParaRPr>
          </a:p>
        </p:txBody>
      </p:sp>
      <p:graphicFrame>
        <p:nvGraphicFramePr>
          <p:cNvPr id="12" name="Table 11"/>
          <p:cNvGraphicFramePr>
            <a:graphicFrameLocks noGrp="1"/>
          </p:cNvGraphicFramePr>
          <p:nvPr>
            <p:extLst/>
          </p:nvPr>
        </p:nvGraphicFramePr>
        <p:xfrm>
          <a:off x="28569" y="5642120"/>
          <a:ext cx="6829430" cy="3266440"/>
        </p:xfrm>
        <a:graphic>
          <a:graphicData uri="http://schemas.openxmlformats.org/drawingml/2006/table">
            <a:tbl>
              <a:tblPr firstRow="1" bandRow="1">
                <a:tableStyleId>{5C22544A-7EE6-4342-B048-85BDC9FD1C3A}</a:tableStyleId>
              </a:tblPr>
              <a:tblGrid>
                <a:gridCol w="3414715">
                  <a:extLst>
                    <a:ext uri="{9D8B030D-6E8A-4147-A177-3AD203B41FA5}">
                      <a16:colId xmlns:a16="http://schemas.microsoft.com/office/drawing/2014/main" val="4024669921"/>
                    </a:ext>
                  </a:extLst>
                </a:gridCol>
                <a:gridCol w="3414715">
                  <a:extLst>
                    <a:ext uri="{9D8B030D-6E8A-4147-A177-3AD203B41FA5}">
                      <a16:colId xmlns:a16="http://schemas.microsoft.com/office/drawing/2014/main" val="3817374943"/>
                    </a:ext>
                  </a:extLst>
                </a:gridCol>
              </a:tblGrid>
              <a:tr h="2725704">
                <a:tc>
                  <a:txBody>
                    <a:bodyPr/>
                    <a:lstStyle/>
                    <a:p>
                      <a:pPr marL="228600" indent="-228600">
                        <a:lnSpc>
                          <a:spcPct val="100000"/>
                        </a:lnSpc>
                        <a:spcBef>
                          <a:spcPts val="0"/>
                        </a:spcBef>
                        <a:spcAft>
                          <a:spcPts val="200"/>
                        </a:spcAft>
                        <a:buAutoNum type="arabicPeriod"/>
                      </a:pPr>
                      <a:r>
                        <a:rPr lang="en-US" sz="1000" b="0" dirty="0" smtClean="0">
                          <a:solidFill>
                            <a:schemeClr val="tx1"/>
                          </a:solidFill>
                          <a:latin typeface="Tw Cen MT" panose="020B0602020104020603" pitchFamily="34" charset="0"/>
                        </a:rPr>
                        <a:t>Construction Projects (Domestic &amp;  Abroad)</a:t>
                      </a:r>
                    </a:p>
                    <a:p>
                      <a:pPr marL="228600" indent="-228600">
                        <a:lnSpc>
                          <a:spcPct val="100000"/>
                        </a:lnSpc>
                        <a:spcBef>
                          <a:spcPts val="0"/>
                        </a:spcBef>
                        <a:spcAft>
                          <a:spcPts val="200"/>
                        </a:spcAft>
                        <a:buAutoNum type="arabicPeriod"/>
                      </a:pPr>
                      <a:r>
                        <a:rPr lang="en-US" sz="1000" b="0" dirty="0" smtClean="0">
                          <a:solidFill>
                            <a:schemeClr val="tx1"/>
                          </a:solidFill>
                          <a:latin typeface="Tw Cen MT" panose="020B0602020104020603" pitchFamily="34" charset="0"/>
                        </a:rPr>
                        <a:t>Contractors</a:t>
                      </a:r>
                    </a:p>
                    <a:p>
                      <a:pPr marL="228600" indent="-228600">
                        <a:lnSpc>
                          <a:spcPct val="100000"/>
                        </a:lnSpc>
                        <a:spcBef>
                          <a:spcPts val="0"/>
                        </a:spcBef>
                        <a:spcAft>
                          <a:spcPts val="200"/>
                        </a:spcAft>
                        <a:buAutoNum type="arabicPeriod"/>
                      </a:pPr>
                      <a:r>
                        <a:rPr lang="en-US" sz="1000" b="0" dirty="0" smtClean="0">
                          <a:solidFill>
                            <a:schemeClr val="tx1"/>
                          </a:solidFill>
                          <a:latin typeface="Tw Cen MT" panose="020B0602020104020603" pitchFamily="34" charset="0"/>
                        </a:rPr>
                        <a:t>Construction</a:t>
                      </a:r>
                      <a:r>
                        <a:rPr lang="en-US" sz="1000" b="0" baseline="0" dirty="0" smtClean="0">
                          <a:solidFill>
                            <a:schemeClr val="tx1"/>
                          </a:solidFill>
                          <a:latin typeface="Tw Cen MT" panose="020B0602020104020603" pitchFamily="34" charset="0"/>
                        </a:rPr>
                        <a:t> Personnel</a:t>
                      </a:r>
                    </a:p>
                    <a:p>
                      <a:pPr marL="228600" indent="-228600">
                        <a:lnSpc>
                          <a:spcPct val="100000"/>
                        </a:lnSpc>
                        <a:spcBef>
                          <a:spcPts val="0"/>
                        </a:spcBef>
                        <a:spcAft>
                          <a:spcPts val="200"/>
                        </a:spcAft>
                        <a:buAutoNum type="arabicPeriod"/>
                      </a:pPr>
                      <a:r>
                        <a:rPr lang="en-US" sz="1000" b="0" baseline="0" dirty="0" smtClean="0">
                          <a:solidFill>
                            <a:schemeClr val="tx1"/>
                          </a:solidFill>
                          <a:latin typeface="Tw Cen MT" panose="020B0602020104020603" pitchFamily="34" charset="0"/>
                        </a:rPr>
                        <a:t>Construction Professionals</a:t>
                      </a:r>
                    </a:p>
                    <a:p>
                      <a:pPr marL="228600" indent="-228600">
                        <a:lnSpc>
                          <a:spcPct val="100000"/>
                        </a:lnSpc>
                        <a:spcBef>
                          <a:spcPts val="0"/>
                        </a:spcBef>
                        <a:spcAft>
                          <a:spcPts val="200"/>
                        </a:spcAft>
                        <a:buAutoNum type="arabicPeriod"/>
                      </a:pPr>
                      <a:r>
                        <a:rPr lang="en-US" sz="1000" b="0" baseline="0" dirty="0" smtClean="0">
                          <a:solidFill>
                            <a:schemeClr val="tx1"/>
                          </a:solidFill>
                          <a:latin typeface="Tw Cen MT" panose="020B0602020104020603" pitchFamily="34" charset="0"/>
                        </a:rPr>
                        <a:t>Construction Products and  Material Manufacturer</a:t>
                      </a:r>
                    </a:p>
                    <a:p>
                      <a:pPr marL="228600" indent="-228600">
                        <a:lnSpc>
                          <a:spcPct val="100000"/>
                        </a:lnSpc>
                        <a:spcBef>
                          <a:spcPts val="0"/>
                        </a:spcBef>
                        <a:spcAft>
                          <a:spcPts val="200"/>
                        </a:spcAft>
                        <a:buAutoNum type="arabicPeriod"/>
                      </a:pPr>
                      <a:r>
                        <a:rPr lang="en-US" sz="1000" b="0" baseline="0" dirty="0" smtClean="0">
                          <a:solidFill>
                            <a:schemeClr val="tx1"/>
                          </a:solidFill>
                          <a:latin typeface="Tw Cen MT" panose="020B0602020104020603" pitchFamily="34" charset="0"/>
                        </a:rPr>
                        <a:t>Construction Ratings (SHASSIC &amp; QLASSIC)</a:t>
                      </a:r>
                    </a:p>
                    <a:p>
                      <a:pPr marL="228600" indent="-228600">
                        <a:lnSpc>
                          <a:spcPct val="100000"/>
                        </a:lnSpc>
                        <a:spcBef>
                          <a:spcPts val="0"/>
                        </a:spcBef>
                        <a:spcAft>
                          <a:spcPts val="200"/>
                        </a:spcAft>
                        <a:buAutoNum type="arabicPeriod"/>
                      </a:pPr>
                      <a:r>
                        <a:rPr lang="en-US" sz="1000" b="0" baseline="0" dirty="0" smtClean="0">
                          <a:solidFill>
                            <a:schemeClr val="tx1"/>
                          </a:solidFill>
                          <a:latin typeface="Tw Cen MT" panose="020B0602020104020603" pitchFamily="34" charset="0"/>
                        </a:rPr>
                        <a:t>Sustainable Building Ratings (</a:t>
                      </a:r>
                      <a:r>
                        <a:rPr lang="en-US" sz="1000" b="0" baseline="0" dirty="0" err="1" smtClean="0">
                          <a:solidFill>
                            <a:schemeClr val="tx1"/>
                          </a:solidFill>
                          <a:latin typeface="Tw Cen MT" panose="020B0602020104020603" pitchFamily="34" charset="0"/>
                        </a:rPr>
                        <a:t>MyCREST</a:t>
                      </a:r>
                      <a:r>
                        <a:rPr lang="en-US" sz="1000" b="0" baseline="0" dirty="0" smtClean="0">
                          <a:solidFill>
                            <a:schemeClr val="tx1"/>
                          </a:solidFill>
                          <a:latin typeface="Tw Cen MT" panose="020B0602020104020603" pitchFamily="34" charset="0"/>
                        </a:rPr>
                        <a:t>)</a:t>
                      </a:r>
                    </a:p>
                    <a:p>
                      <a:pPr marL="228600" indent="-228600">
                        <a:lnSpc>
                          <a:spcPct val="100000"/>
                        </a:lnSpc>
                        <a:spcBef>
                          <a:spcPts val="0"/>
                        </a:spcBef>
                        <a:spcAft>
                          <a:spcPts val="200"/>
                        </a:spcAft>
                        <a:buAutoNum type="arabicPeriod"/>
                      </a:pPr>
                      <a:r>
                        <a:rPr lang="en-US" sz="1000" b="0" baseline="0" dirty="0" err="1" smtClean="0">
                          <a:solidFill>
                            <a:schemeClr val="tx1"/>
                          </a:solidFill>
                          <a:latin typeface="Tw Cen MT" panose="020B0602020104020603" pitchFamily="34" charset="0"/>
                        </a:rPr>
                        <a:t>Industrialised</a:t>
                      </a:r>
                      <a:r>
                        <a:rPr lang="en-US" sz="1000" b="0" baseline="0" dirty="0" smtClean="0">
                          <a:solidFill>
                            <a:schemeClr val="tx1"/>
                          </a:solidFill>
                          <a:latin typeface="Tw Cen MT" panose="020B0602020104020603" pitchFamily="34" charset="0"/>
                        </a:rPr>
                        <a:t> Building System (IBS)</a:t>
                      </a:r>
                    </a:p>
                    <a:p>
                      <a:pPr marL="228600" indent="-228600">
                        <a:lnSpc>
                          <a:spcPct val="100000"/>
                        </a:lnSpc>
                        <a:spcBef>
                          <a:spcPts val="0"/>
                        </a:spcBef>
                        <a:spcAft>
                          <a:spcPts val="200"/>
                        </a:spcAft>
                        <a:buAutoNum type="arabicPeriod"/>
                      </a:pPr>
                      <a:r>
                        <a:rPr lang="en-US" sz="1000" b="0" baseline="0" dirty="0" smtClean="0">
                          <a:solidFill>
                            <a:schemeClr val="tx1"/>
                          </a:solidFill>
                          <a:latin typeface="Tw Cen MT" panose="020B0602020104020603" pitchFamily="34" charset="0"/>
                        </a:rPr>
                        <a:t>Trade Agreement</a:t>
                      </a:r>
                    </a:p>
                    <a:p>
                      <a:pPr marL="228600" indent="-228600">
                        <a:lnSpc>
                          <a:spcPct val="100000"/>
                        </a:lnSpc>
                        <a:spcBef>
                          <a:spcPts val="0"/>
                        </a:spcBef>
                        <a:spcAft>
                          <a:spcPts val="200"/>
                        </a:spcAft>
                        <a:buAutoNum type="arabicPeriod"/>
                      </a:pPr>
                      <a:r>
                        <a:rPr lang="en-US" sz="1000" b="0" baseline="0" dirty="0" err="1" smtClean="0">
                          <a:solidFill>
                            <a:schemeClr val="tx1"/>
                          </a:solidFill>
                          <a:latin typeface="Tw Cen MT" panose="020B0602020104020603" pitchFamily="34" charset="0"/>
                        </a:rPr>
                        <a:t>MyCESMM</a:t>
                      </a:r>
                      <a:endParaRPr lang="en-US" sz="1000" b="0" baseline="0" dirty="0" smtClean="0">
                        <a:solidFill>
                          <a:schemeClr val="tx1"/>
                        </a:solidFill>
                        <a:latin typeface="Tw Cen MT" panose="020B0602020104020603" pitchFamily="34" charset="0"/>
                      </a:endParaRPr>
                    </a:p>
                    <a:p>
                      <a:pPr marL="228600" indent="-228600">
                        <a:lnSpc>
                          <a:spcPct val="100000"/>
                        </a:lnSpc>
                        <a:spcBef>
                          <a:spcPts val="0"/>
                        </a:spcBef>
                        <a:spcAft>
                          <a:spcPts val="200"/>
                        </a:spcAft>
                        <a:buAutoNum type="arabicPeriod"/>
                      </a:pPr>
                      <a:r>
                        <a:rPr lang="en-US" sz="1000" b="0" baseline="0" dirty="0" smtClean="0">
                          <a:solidFill>
                            <a:schemeClr val="tx1"/>
                          </a:solidFill>
                          <a:latin typeface="Tw Cen MT" panose="020B0602020104020603" pitchFamily="34" charset="0"/>
                        </a:rPr>
                        <a:t>C</a:t>
                      </a:r>
                      <a:r>
                        <a:rPr lang="en-GB" sz="1000" b="0" baseline="0" dirty="0" err="1" smtClean="0">
                          <a:solidFill>
                            <a:schemeClr val="tx1"/>
                          </a:solidFill>
                          <a:latin typeface="Tw Cen MT" panose="020B0602020104020603" pitchFamily="34" charset="0"/>
                        </a:rPr>
                        <a:t>onstruction</a:t>
                      </a:r>
                      <a:r>
                        <a:rPr lang="en-GB" sz="1000" b="0" baseline="0" dirty="0" smtClean="0">
                          <a:solidFill>
                            <a:schemeClr val="tx1"/>
                          </a:solidFill>
                          <a:latin typeface="Tw Cen MT" panose="020B0602020104020603" pitchFamily="34" charset="0"/>
                        </a:rPr>
                        <a:t> Cost &amp; Prices</a:t>
                      </a:r>
                    </a:p>
                    <a:p>
                      <a:pPr marL="228600" indent="-228600">
                        <a:lnSpc>
                          <a:spcPct val="100000"/>
                        </a:lnSpc>
                        <a:spcBef>
                          <a:spcPts val="0"/>
                        </a:spcBef>
                        <a:spcAft>
                          <a:spcPts val="200"/>
                        </a:spcAft>
                        <a:buAutoNum type="arabicPeriod"/>
                      </a:pPr>
                      <a:r>
                        <a:rPr lang="en-GB" sz="1000" b="0" baseline="0" dirty="0" smtClean="0">
                          <a:solidFill>
                            <a:schemeClr val="tx1"/>
                          </a:solidFill>
                          <a:latin typeface="Tw Cen MT" panose="020B0602020104020603" pitchFamily="34" charset="0"/>
                        </a:rPr>
                        <a:t>Upcoming Construction Projects</a:t>
                      </a:r>
                    </a:p>
                    <a:p>
                      <a:pPr marL="228600" indent="-228600">
                        <a:lnSpc>
                          <a:spcPct val="100000"/>
                        </a:lnSpc>
                        <a:spcBef>
                          <a:spcPts val="0"/>
                        </a:spcBef>
                        <a:spcAft>
                          <a:spcPts val="200"/>
                        </a:spcAft>
                        <a:buAutoNum type="arabicPeriod"/>
                      </a:pPr>
                      <a:r>
                        <a:rPr lang="en-GB" sz="1000" b="0" baseline="0" dirty="0" smtClean="0">
                          <a:solidFill>
                            <a:schemeClr val="tx1"/>
                          </a:solidFill>
                          <a:latin typeface="Tw Cen MT" panose="020B0602020104020603" pitchFamily="34" charset="0"/>
                        </a:rPr>
                        <a:t>Projection of Construction Demand </a:t>
                      </a:r>
                    </a:p>
                    <a:p>
                      <a:pPr marL="228600" indent="-228600">
                        <a:lnSpc>
                          <a:spcPct val="100000"/>
                        </a:lnSpc>
                        <a:spcBef>
                          <a:spcPts val="0"/>
                        </a:spcBef>
                        <a:spcAft>
                          <a:spcPts val="200"/>
                        </a:spcAft>
                        <a:buAutoNum type="arabicPeriod"/>
                      </a:pPr>
                      <a:r>
                        <a:rPr lang="en-GB" sz="1000" b="0" baseline="0" dirty="0" smtClean="0">
                          <a:solidFill>
                            <a:schemeClr val="tx1"/>
                          </a:solidFill>
                          <a:latin typeface="Tw Cen MT" panose="020B0602020104020603" pitchFamily="34" charset="0"/>
                        </a:rPr>
                        <a:t>Construction Industry Review and Prospects</a:t>
                      </a:r>
                    </a:p>
                    <a:p>
                      <a:pPr marL="228600" marR="0" indent="-228600" algn="l" defTabSz="685800" rtl="0" eaLnBrk="1" fontAlgn="auto" latinLnBrk="0" hangingPunct="1">
                        <a:lnSpc>
                          <a:spcPct val="100000"/>
                        </a:lnSpc>
                        <a:spcBef>
                          <a:spcPts val="0"/>
                        </a:spcBef>
                        <a:spcAft>
                          <a:spcPts val="200"/>
                        </a:spcAft>
                        <a:buClrTx/>
                        <a:buSzTx/>
                        <a:buFontTx/>
                        <a:buAutoNum type="arabicPeriod"/>
                        <a:tabLst/>
                        <a:defRPr/>
                      </a:pPr>
                      <a:r>
                        <a:rPr lang="en-GB" sz="1000" b="0" baseline="0" dirty="0" smtClean="0">
                          <a:solidFill>
                            <a:schemeClr val="tx1"/>
                          </a:solidFill>
                          <a:latin typeface="Tw Cen MT" panose="020B0602020104020603" pitchFamily="34" charset="0"/>
                        </a:rPr>
                        <a:t>Decided Construction Cases</a:t>
                      </a:r>
                    </a:p>
                    <a:p>
                      <a:pPr marL="228600" marR="0" indent="-228600" algn="l" defTabSz="685800" rtl="0" eaLnBrk="1" fontAlgn="auto" latinLnBrk="0" hangingPunct="1">
                        <a:lnSpc>
                          <a:spcPct val="100000"/>
                        </a:lnSpc>
                        <a:spcBef>
                          <a:spcPts val="0"/>
                        </a:spcBef>
                        <a:spcAft>
                          <a:spcPts val="200"/>
                        </a:spcAft>
                        <a:buClrTx/>
                        <a:buSzTx/>
                        <a:buFontTx/>
                        <a:buAutoNum type="arabicPeriod"/>
                        <a:tabLst/>
                        <a:defRPr/>
                      </a:pPr>
                      <a:r>
                        <a:rPr lang="en-GB" sz="1000" b="0" baseline="0" dirty="0" smtClean="0">
                          <a:solidFill>
                            <a:schemeClr val="tx1"/>
                          </a:solidFill>
                          <a:latin typeface="Tw Cen MT" panose="020B0602020104020603" pitchFamily="34" charset="0"/>
                        </a:rPr>
                        <a:t>Publication</a:t>
                      </a:r>
                    </a:p>
                    <a:p>
                      <a:pPr marL="228600" indent="-228600">
                        <a:lnSpc>
                          <a:spcPct val="100000"/>
                        </a:lnSpc>
                        <a:spcBef>
                          <a:spcPts val="0"/>
                        </a:spcBef>
                        <a:spcAft>
                          <a:spcPts val="200"/>
                        </a:spcAft>
                        <a:buAutoNum type="arabicPeriod"/>
                      </a:pPr>
                      <a:endParaRPr lang="en-GB" sz="1000" b="0" baseline="0" dirty="0" smtClean="0">
                        <a:solidFill>
                          <a:schemeClr val="tx1"/>
                        </a:solidFill>
                        <a:latin typeface="Tw Cen MT" panose="020B0602020104020603" pitchFamily="34" charset="0"/>
                      </a:endParaRPr>
                    </a:p>
                    <a:p>
                      <a:pPr marL="228600" indent="-228600">
                        <a:lnSpc>
                          <a:spcPct val="100000"/>
                        </a:lnSpc>
                        <a:spcBef>
                          <a:spcPts val="0"/>
                        </a:spcBef>
                        <a:spcAft>
                          <a:spcPts val="200"/>
                        </a:spcAft>
                        <a:buAutoNum type="arabicPeriod"/>
                      </a:pPr>
                      <a:endParaRPr lang="en-US" sz="1000" b="0" baseline="0" dirty="0" smtClean="0">
                        <a:solidFill>
                          <a:schemeClr val="tx1"/>
                        </a:solidFill>
                        <a:latin typeface="Tw Cen MT" panose="020B0602020104020603" pitchFamily="34" charset="0"/>
                      </a:endParaRPr>
                    </a:p>
                  </a:txBody>
                  <a:tcPr>
                    <a:solidFill>
                      <a:schemeClr val="bg1"/>
                    </a:solidFill>
                  </a:tcPr>
                </a:tc>
                <a:tc>
                  <a:txBody>
                    <a:bodyPr/>
                    <a:lstStyle/>
                    <a:p>
                      <a:pPr marL="0" marR="0" indent="0" algn="l" defTabSz="685800" rtl="0" eaLnBrk="1" fontAlgn="auto" latinLnBrk="0" hangingPunct="1">
                        <a:lnSpc>
                          <a:spcPct val="100000"/>
                        </a:lnSpc>
                        <a:spcBef>
                          <a:spcPts val="0"/>
                        </a:spcBef>
                        <a:spcAft>
                          <a:spcPts val="200"/>
                        </a:spcAft>
                        <a:buClrTx/>
                        <a:buSzTx/>
                        <a:buFontTx/>
                        <a:buNone/>
                        <a:tabLst/>
                        <a:defRPr/>
                      </a:pPr>
                      <a:endParaRPr lang="en-GB" sz="1000" b="0" dirty="0">
                        <a:solidFill>
                          <a:schemeClr val="tx1"/>
                        </a:solidFill>
                        <a:latin typeface="Tw Cen MT" panose="020B0602020104020603" pitchFamily="34" charset="0"/>
                      </a:endParaRPr>
                    </a:p>
                  </a:txBody>
                  <a:tcPr>
                    <a:solidFill>
                      <a:schemeClr val="bg1"/>
                    </a:solidFill>
                  </a:tcPr>
                </a:tc>
                <a:extLst>
                  <a:ext uri="{0D108BD9-81ED-4DB2-BD59-A6C34878D82A}">
                    <a16:rowId xmlns:a16="http://schemas.microsoft.com/office/drawing/2014/main" val="962987415"/>
                  </a:ext>
                </a:extLst>
              </a:tr>
            </a:tbl>
          </a:graphicData>
        </a:graphic>
      </p:graphicFrame>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451230"/>
            <a:ext cx="6857999" cy="5419935"/>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Che Saliza Che Soh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370722"/>
          <a:ext cx="4763388" cy="1475232"/>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US" sz="1000" b="0" kern="1200" dirty="0" smtClean="0">
                          <a:solidFill>
                            <a:schemeClr val="tx1"/>
                          </a:solidFill>
                          <a:latin typeface="Tw Cen MT" panose="020B0602020104020603" pitchFamily="34" charset="0"/>
                          <a:ea typeface="+mn-ea"/>
                          <a:cs typeface="+mn-cs"/>
                        </a:rPr>
                        <a:t>NCIIC portal established with 16 construction related data integrated and updated quarterly by 2018</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P5c - Integrate construction related data into National Construction Industry Information Centre (NCIIC)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P5-085</a:t>
            </a:r>
            <a:endParaRPr lang="ms-MY" sz="2800" dirty="0">
              <a:solidFill>
                <a:schemeClr val="bg1"/>
              </a:solidFill>
            </a:endParaRPr>
          </a:p>
        </p:txBody>
      </p:sp>
      <p:sp>
        <p:nvSpPr>
          <p:cNvPr id="15" name="TextBox 14"/>
          <p:cNvSpPr txBox="1"/>
          <p:nvPr/>
        </p:nvSpPr>
        <p:spPr>
          <a:xfrm>
            <a:off x="0" y="4249945"/>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126701"/>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82233">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06448">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20253">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NCIIC framework with 16 head of contents approved.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smtClean="0">
                          <a:solidFill>
                            <a:schemeClr val="tx1"/>
                          </a:solidFill>
                          <a:latin typeface="Tw Cen MT" pitchFamily="34" charset="0"/>
                        </a:rPr>
                        <a:t>Vendor to develop portal appointed</a:t>
                      </a:r>
                    </a:p>
                    <a:p>
                      <a:pPr>
                        <a:lnSpc>
                          <a:spcPct val="100000"/>
                        </a:lnSpc>
                      </a:pPr>
                      <a:endParaRPr lang="ms-MY"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30% development of NCIIC portal completed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chemeClr val="tx1"/>
                          </a:solidFill>
                          <a:latin typeface="Tw Cen MT" pitchFamily="34" charset="0"/>
                        </a:rPr>
                        <a:t>100% development of NCIIC portal completed</a:t>
                      </a:r>
                    </a:p>
                    <a:p>
                      <a:pPr>
                        <a:lnSpc>
                          <a:spcPct val="100000"/>
                        </a:lnSpc>
                      </a:pPr>
                      <a:endParaRPr lang="en-US"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NCIIC portal and CIMS full integrated</a:t>
                      </a:r>
                    </a:p>
                    <a:p>
                      <a:pPr>
                        <a:lnSpc>
                          <a:spcPct val="100000"/>
                        </a:lnSpc>
                      </a:pPr>
                      <a:endParaRPr lang="ms-MY" sz="900" dirty="0" smtClean="0">
                        <a:solidFill>
                          <a:schemeClr val="tx1"/>
                        </a:solidFill>
                        <a:latin typeface="Tw Cen MT" pitchFamily="34" charset="0"/>
                      </a:endParaRPr>
                    </a:p>
                    <a:p>
                      <a:pPr>
                        <a:lnSpc>
                          <a:spcPct val="100000"/>
                        </a:lnSpc>
                      </a:pPr>
                      <a:r>
                        <a:rPr lang="ms-MY" sz="900" dirty="0" smtClean="0">
                          <a:solidFill>
                            <a:schemeClr val="tx1"/>
                          </a:solidFill>
                          <a:latin typeface="Tw Cen MT" pitchFamily="34" charset="0"/>
                        </a:rPr>
                        <a:t>16 of 16  NCIIC content  published</a:t>
                      </a:r>
                    </a:p>
                    <a:p>
                      <a:pPr>
                        <a:lnSpc>
                          <a:spcPct val="100000"/>
                        </a:lnSpc>
                      </a:pPr>
                      <a:endParaRPr lang="en-MY" sz="900" dirty="0">
                        <a:solidFill>
                          <a:schemeClr val="tx1"/>
                        </a:solidFill>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Periodic portal and content maintenance carried out </a:t>
                      </a:r>
                    </a:p>
                    <a:p>
                      <a:pPr>
                        <a:lnSpc>
                          <a:spcPct val="100000"/>
                        </a:lnSpc>
                      </a:pPr>
                      <a:endParaRPr lang="ms-MY"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Promotion activities to enhance usage of portal conducted</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5,000 unique portal users registered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smtClean="0">
                          <a:solidFill>
                            <a:srgbClr val="000000"/>
                          </a:solidFill>
                          <a:latin typeface="Tw Cen MT" pitchFamily="34" charset="0"/>
                        </a:rPr>
                        <a:t>Periodic portal and content maintenance carried out</a:t>
                      </a:r>
                    </a:p>
                    <a:p>
                      <a:pPr>
                        <a:lnSpc>
                          <a:spcPct val="100000"/>
                        </a:lnSpc>
                      </a:pPr>
                      <a:endParaRPr lang="ms-MY"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Promotion activities to enhance usage of portal conducted</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5,000 unique portal users registered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18769531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1927105"/>
            <a:ext cx="6857999" cy="7978895"/>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Che Saliza Che Soh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370722"/>
          <a:ext cx="4763388" cy="1475232"/>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US" sz="1000" b="0" kern="1200" dirty="0" smtClean="0">
                          <a:solidFill>
                            <a:schemeClr val="tx1"/>
                          </a:solidFill>
                          <a:latin typeface="Tw Cen MT" panose="020B0602020104020603" pitchFamily="34" charset="0"/>
                          <a:ea typeface="+mn-ea"/>
                          <a:cs typeface="+mn-cs"/>
                        </a:rPr>
                        <a:t>NCIIC portal established with 16 construction related data integrated and updated quarterly by 2018</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P5c - Integrate construction related data into National Construction Industry Information Centre (NCIIC)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P5-085</a:t>
            </a:r>
            <a:endParaRPr lang="ms-MY" sz="2800" dirty="0">
              <a:solidFill>
                <a:schemeClr val="bg1"/>
              </a:solidFill>
            </a:endParaRPr>
          </a:p>
        </p:txBody>
      </p:sp>
      <p:sp>
        <p:nvSpPr>
          <p:cNvPr id="15" name="TextBox 14"/>
          <p:cNvSpPr txBox="1"/>
          <p:nvPr/>
        </p:nvSpPr>
        <p:spPr>
          <a:xfrm>
            <a:off x="0" y="1878220"/>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7" name="TextBox 16"/>
          <p:cNvSpPr txBox="1"/>
          <p:nvPr/>
        </p:nvSpPr>
        <p:spPr>
          <a:xfrm>
            <a:off x="0" y="2110628"/>
            <a:ext cx="6864535" cy="5324535"/>
          </a:xfrm>
          <a:prstGeom prst="rect">
            <a:avLst/>
          </a:prstGeom>
          <a:noFill/>
        </p:spPr>
        <p:txBody>
          <a:bodyPr wrap="square" rtlCol="0">
            <a:spAutoFit/>
          </a:bodyPr>
          <a:lstStyle/>
          <a:p>
            <a:r>
              <a:rPr lang="ms-MY" sz="1000" b="1" dirty="0" smtClean="0">
                <a:latin typeface="Tw Cen MT" pitchFamily="34" charset="0"/>
              </a:rPr>
              <a:t>Development of NCIIC Portal </a:t>
            </a:r>
          </a:p>
          <a:p>
            <a:pPr algn="just"/>
            <a:r>
              <a:rPr lang="en-US" sz="1000" dirty="0" err="1" smtClean="0">
                <a:latin typeface="Tw Cen MT" panose="020B0602020104020603" pitchFamily="34" charset="0"/>
              </a:rPr>
              <a:t>Zanko</a:t>
            </a:r>
            <a:r>
              <a:rPr lang="en-US" sz="1000" dirty="0" smtClean="0">
                <a:latin typeface="Tw Cen MT" panose="020B0602020104020603" pitchFamily="34" charset="0"/>
              </a:rPr>
              <a:t> </a:t>
            </a:r>
            <a:r>
              <a:rPr lang="en-US" sz="1000" dirty="0" err="1" smtClean="0">
                <a:latin typeface="Tw Cen MT" panose="020B0602020104020603" pitchFamily="34" charset="0"/>
              </a:rPr>
              <a:t>Sdn</a:t>
            </a:r>
            <a:r>
              <a:rPr lang="en-US" sz="1000" dirty="0" smtClean="0">
                <a:latin typeface="Tw Cen MT" panose="020B0602020104020603" pitchFamily="34" charset="0"/>
              </a:rPr>
              <a:t> </a:t>
            </a:r>
            <a:r>
              <a:rPr lang="en-US" sz="1000" dirty="0" err="1" smtClean="0">
                <a:latin typeface="Tw Cen MT" panose="020B0602020104020603" pitchFamily="34" charset="0"/>
              </a:rPr>
              <a:t>Bhd</a:t>
            </a:r>
            <a:r>
              <a:rPr lang="en-US" sz="1000" dirty="0" smtClean="0">
                <a:latin typeface="Tw Cen MT" panose="020B0602020104020603" pitchFamily="34" charset="0"/>
              </a:rPr>
              <a:t>, the vendor to develop NCIIC portal was appointed on 6 June 2017 and development is expected to be completed in May 2018. The development is being monitored by Technical Committee (TC) and Steering Committee (SC) headed by CIDB.   </a:t>
            </a:r>
          </a:p>
          <a:p>
            <a:endParaRPr lang="en-US" sz="1000" dirty="0" smtClean="0">
              <a:latin typeface="Tw Cen MT" panose="020B0602020104020603" pitchFamily="34" charset="0"/>
            </a:endParaRPr>
          </a:p>
          <a:p>
            <a:r>
              <a:rPr lang="en-US" sz="1000" dirty="0" smtClean="0">
                <a:latin typeface="Tw Cen MT" panose="020B0602020104020603" pitchFamily="34" charset="0"/>
              </a:rPr>
              <a:t>To date, the portal development progress is 76% with the following achievements:</a:t>
            </a:r>
          </a:p>
          <a:p>
            <a:pPr marL="228600" indent="-228600">
              <a:buFont typeface="+mj-lt"/>
              <a:buAutoNum type="arabicPeriod"/>
            </a:pPr>
            <a:r>
              <a:rPr lang="en-US" sz="1000" dirty="0" smtClean="0">
                <a:latin typeface="Tw Cen MT" panose="020B0602020104020603" pitchFamily="34" charset="0"/>
              </a:rPr>
              <a:t>Proof of Concept (POC) for Content Management System (CMS) endorsed by TC on 27 October 2017.</a:t>
            </a:r>
          </a:p>
          <a:p>
            <a:pPr marL="228600" indent="-228600">
              <a:buFont typeface="+mj-lt"/>
              <a:buAutoNum type="arabicPeriod"/>
            </a:pPr>
            <a:r>
              <a:rPr lang="en-US" sz="1000" dirty="0" smtClean="0">
                <a:latin typeface="Tw Cen MT" panose="020B0602020104020603" pitchFamily="34" charset="0"/>
              </a:rPr>
              <a:t>User Requirement Study (URS) framework endorsed by TC on 9 October 2017.</a:t>
            </a:r>
          </a:p>
          <a:p>
            <a:pPr marL="228600" indent="-228600">
              <a:buFont typeface="+mj-lt"/>
              <a:buAutoNum type="arabicPeriod"/>
            </a:pPr>
            <a:r>
              <a:rPr lang="en-US" sz="1000" dirty="0" smtClean="0">
                <a:latin typeface="Tw Cen MT" panose="020B0602020104020603" pitchFamily="34" charset="0"/>
              </a:rPr>
              <a:t>System Requirement Specification (SRS) was endorsed by TC on 6 November 2017.</a:t>
            </a:r>
          </a:p>
          <a:p>
            <a:pPr marL="228600" indent="-228600">
              <a:buFont typeface="+mj-lt"/>
              <a:buAutoNum type="arabicPeriod"/>
            </a:pPr>
            <a:r>
              <a:rPr lang="en-US" sz="1000" dirty="0" smtClean="0">
                <a:latin typeface="Tw Cen MT" panose="020B0602020104020603" pitchFamily="34" charset="0"/>
              </a:rPr>
              <a:t>System Database Design (SDD) with reviews by CIDB’s IT Division was endorsed by TC on 27 December 2017.</a:t>
            </a:r>
          </a:p>
          <a:p>
            <a:pPr marL="228600" indent="-228600">
              <a:buFont typeface="+mj-lt"/>
              <a:buAutoNum type="arabicPeriod"/>
            </a:pPr>
            <a:r>
              <a:rPr lang="en-US" sz="1000" dirty="0" smtClean="0">
                <a:latin typeface="Tw Cen MT" panose="020B0602020104020603" pitchFamily="34" charset="0"/>
              </a:rPr>
              <a:t>User Acceptance Test (UAT) 1 of 3 involving 4 modules (Trade Agreement, Decided Construction Cases, Upcoming Construction Demand and Construction Economic Report) was held on 21 December 2017 . </a:t>
            </a:r>
          </a:p>
          <a:p>
            <a:pPr marL="228600" indent="-228600">
              <a:buFont typeface="+mj-lt"/>
              <a:buAutoNum type="arabicPeriod"/>
            </a:pPr>
            <a:r>
              <a:rPr lang="en-US" sz="1000" dirty="0" smtClean="0">
                <a:latin typeface="Tw Cen MT" panose="020B0602020104020603" pitchFamily="34" charset="0"/>
              </a:rPr>
              <a:t>Preliminary Acceptance Test (PAT) 1 of 3 involving 4 modules was held on 15 January 2018</a:t>
            </a:r>
          </a:p>
          <a:p>
            <a:pPr marL="228600" indent="-228600">
              <a:buFont typeface="+mj-lt"/>
              <a:buAutoNum type="arabicPeriod"/>
            </a:pPr>
            <a:r>
              <a:rPr lang="en-US" sz="1000" dirty="0" smtClean="0">
                <a:latin typeface="Tw Cen MT" panose="020B0602020104020603" pitchFamily="34" charset="0"/>
              </a:rPr>
              <a:t>User Acceptance Test (UAT) 2.1 of 3 involving 2 modules (FAQ, Report Request) was held on 22 February 2018.  </a:t>
            </a:r>
          </a:p>
          <a:p>
            <a:pPr marL="228600" indent="-228600">
              <a:buFont typeface="+mj-lt"/>
              <a:buAutoNum type="arabicPeriod"/>
            </a:pPr>
            <a:r>
              <a:rPr lang="en-US" sz="1000" dirty="0" smtClean="0">
                <a:latin typeface="Tw Cen MT" panose="020B0602020104020603" pitchFamily="34" charset="0"/>
              </a:rPr>
              <a:t>TC Meeting No. 3 on physical and financial progress was held on 8 March 2018.</a:t>
            </a:r>
          </a:p>
          <a:p>
            <a:pPr marL="228600" indent="-228600">
              <a:buFont typeface="+mj-lt"/>
              <a:buAutoNum type="arabicPeriod"/>
            </a:pPr>
            <a:r>
              <a:rPr lang="en-US" sz="1000" dirty="0" err="1" smtClean="0">
                <a:latin typeface="Tw Cen MT" panose="020B0602020104020603" pitchFamily="34" charset="0"/>
              </a:rPr>
              <a:t>MyCESMM</a:t>
            </a:r>
            <a:r>
              <a:rPr lang="en-US" sz="1000" dirty="0" smtClean="0">
                <a:latin typeface="Tw Cen MT" panose="020B0602020104020603" pitchFamily="34" charset="0"/>
              </a:rPr>
              <a:t> and Construction Projects Module data format confirmed on 9 March 2018. </a:t>
            </a:r>
          </a:p>
          <a:p>
            <a:pPr marL="228600" indent="-228600">
              <a:buFont typeface="+mj-lt"/>
              <a:buAutoNum type="arabicPeriod"/>
            </a:pPr>
            <a:r>
              <a:rPr lang="en-US" sz="1000" dirty="0" smtClean="0">
                <a:latin typeface="Tw Cen MT" panose="020B0602020104020603" pitchFamily="34" charset="0"/>
              </a:rPr>
              <a:t>Access to Production Server of </a:t>
            </a:r>
            <a:r>
              <a:rPr lang="en-US" sz="1000" dirty="0" err="1" smtClean="0">
                <a:latin typeface="Tw Cen MT" panose="020B0602020104020603" pitchFamily="34" charset="0"/>
              </a:rPr>
              <a:t>Centralised</a:t>
            </a:r>
            <a:r>
              <a:rPr lang="en-US" sz="1000" dirty="0" smtClean="0">
                <a:latin typeface="Tw Cen MT" panose="020B0602020104020603" pitchFamily="34" charset="0"/>
              </a:rPr>
              <a:t> Information Management System (CIMS) for Projects, Contractors, Construction Personnel and Enforcement along with Portal </a:t>
            </a:r>
            <a:r>
              <a:rPr lang="en-US" sz="1000" dirty="0" err="1" smtClean="0">
                <a:latin typeface="Tw Cen MT" panose="020B0602020104020603" pitchFamily="34" charset="0"/>
              </a:rPr>
              <a:t>MyCREST</a:t>
            </a:r>
            <a:r>
              <a:rPr lang="en-US" sz="1000" dirty="0" smtClean="0">
                <a:latin typeface="Tw Cen MT" panose="020B0602020104020603" pitchFamily="34" charset="0"/>
              </a:rPr>
              <a:t> and IBS was granted on 19 March 2018.  </a:t>
            </a:r>
          </a:p>
          <a:p>
            <a:pPr marL="228600" indent="-228600">
              <a:buFont typeface="+mj-lt"/>
              <a:buAutoNum type="arabicPeriod"/>
            </a:pPr>
            <a:r>
              <a:rPr lang="en-US" sz="1000" dirty="0" smtClean="0">
                <a:latin typeface="Tw Cen MT" panose="020B0602020104020603" pitchFamily="34" charset="0"/>
              </a:rPr>
              <a:t>Proposed portal design with 3 options was presented to Superintending Officer on 29 March 2018.</a:t>
            </a:r>
          </a:p>
          <a:p>
            <a:pPr marL="228600" indent="-228600">
              <a:buFont typeface="+mj-lt"/>
              <a:buAutoNum type="arabicPeriod"/>
            </a:pPr>
            <a:r>
              <a:rPr lang="en-US" sz="1000" dirty="0" smtClean="0">
                <a:latin typeface="Tw Cen MT" panose="020B0602020104020603" pitchFamily="34" charset="0"/>
              </a:rPr>
              <a:t>First phase testing on manual data upload and report generating for public and internal user. </a:t>
            </a:r>
          </a:p>
          <a:p>
            <a:pPr marL="228600" indent="-228600">
              <a:buFont typeface="+mj-lt"/>
              <a:buAutoNum type="arabicPeriod"/>
            </a:pPr>
            <a:r>
              <a:rPr lang="en-US" sz="1000" dirty="0" smtClean="0">
                <a:latin typeface="Tw Cen MT" panose="020B0602020104020603" pitchFamily="34" charset="0"/>
              </a:rPr>
              <a:t>Confirmation on portal design (fonts and </a:t>
            </a:r>
            <a:r>
              <a:rPr lang="en-US" sz="1000" dirty="0" err="1" smtClean="0">
                <a:latin typeface="Tw Cen MT" panose="020B0602020104020603" pitchFamily="34" charset="0"/>
              </a:rPr>
              <a:t>colour</a:t>
            </a:r>
            <a:r>
              <a:rPr lang="en-US" sz="1000" dirty="0" smtClean="0">
                <a:latin typeface="Tw Cen MT" panose="020B0602020104020603" pitchFamily="34" charset="0"/>
              </a:rPr>
              <a:t> scheme), layout and logo has been </a:t>
            </a:r>
            <a:r>
              <a:rPr lang="en-US" sz="1000" dirty="0" err="1" smtClean="0">
                <a:latin typeface="Tw Cen MT" panose="020B0602020104020603" pitchFamily="34" charset="0"/>
              </a:rPr>
              <a:t>finalised</a:t>
            </a:r>
            <a:r>
              <a:rPr lang="en-US" sz="1000" dirty="0" smtClean="0">
                <a:latin typeface="Tw Cen MT" panose="020B0602020104020603" pitchFamily="34" charset="0"/>
              </a:rPr>
              <a:t> on 6 June 2018.</a:t>
            </a:r>
          </a:p>
          <a:p>
            <a:pPr marL="228600" indent="-228600">
              <a:buFont typeface="+mj-lt"/>
              <a:buAutoNum type="arabicPeriod"/>
            </a:pPr>
            <a:r>
              <a:rPr lang="en-US" sz="1000" dirty="0" smtClean="0">
                <a:latin typeface="Tw Cen MT" panose="020B0602020104020603" pitchFamily="34" charset="0"/>
              </a:rPr>
              <a:t>Module development :</a:t>
            </a:r>
          </a:p>
          <a:p>
            <a:pPr marL="227012"/>
            <a:r>
              <a:rPr lang="en-US" sz="1000" dirty="0" err="1" smtClean="0">
                <a:latin typeface="Tw Cen MT" panose="020B0602020104020603" pitchFamily="34" charset="0"/>
              </a:rPr>
              <a:t>i</a:t>
            </a:r>
            <a:r>
              <a:rPr lang="en-US" sz="1000" dirty="0" smtClean="0">
                <a:latin typeface="Tw Cen MT" panose="020B0602020104020603" pitchFamily="34" charset="0"/>
              </a:rPr>
              <a:t>.     Construction </a:t>
            </a:r>
            <a:r>
              <a:rPr lang="en-US" sz="1000" dirty="0">
                <a:latin typeface="Tw Cen MT" panose="020B0602020104020603" pitchFamily="34" charset="0"/>
              </a:rPr>
              <a:t>Professionals: </a:t>
            </a:r>
          </a:p>
          <a:p>
            <a:pPr marL="574675" indent="-112713">
              <a:buFont typeface="Arial" panose="020B0604020202020204" pitchFamily="34" charset="0"/>
              <a:buChar char="•"/>
            </a:pPr>
            <a:r>
              <a:rPr lang="en-US" sz="1000" dirty="0">
                <a:latin typeface="Tw Cen MT" panose="020B0602020104020603" pitchFamily="34" charset="0"/>
              </a:rPr>
              <a:t>Board of Engineers Malaysia (BEM) has given the engineering firms data, in forms of excel directory to CIDB. </a:t>
            </a:r>
          </a:p>
          <a:p>
            <a:pPr marL="574675" indent="-112713">
              <a:buFont typeface="Arial" panose="020B0604020202020204" pitchFamily="34" charset="0"/>
              <a:buChar char="•"/>
            </a:pPr>
            <a:r>
              <a:rPr lang="en-US" sz="1000" dirty="0">
                <a:latin typeface="Tw Cen MT" panose="020B0602020104020603" pitchFamily="34" charset="0"/>
              </a:rPr>
              <a:t>Board of Quantity Surveyor Malaysia (BQSM) is pending for the permission from the BQSM’s Technical Committee. </a:t>
            </a:r>
          </a:p>
          <a:p>
            <a:pPr marL="574675" indent="-112713">
              <a:buFont typeface="Arial" panose="020B0604020202020204" pitchFamily="34" charset="0"/>
              <a:buChar char="•"/>
            </a:pPr>
            <a:r>
              <a:rPr lang="en-US" sz="1000" dirty="0">
                <a:latin typeface="Tw Cen MT" panose="020B0602020104020603" pitchFamily="34" charset="0"/>
              </a:rPr>
              <a:t>LAM refused to  integrate after several discussion and letters exchanged. It was proposed to link NCIIC Portal to LAM’s website for information on architects registration.</a:t>
            </a:r>
          </a:p>
          <a:p>
            <a:pPr marL="4762" lvl="1"/>
            <a:r>
              <a:rPr lang="en-US" sz="1000" dirty="0">
                <a:latin typeface="Tw Cen MT" panose="020B0602020104020603" pitchFamily="34" charset="0"/>
              </a:rPr>
              <a:t> </a:t>
            </a:r>
            <a:r>
              <a:rPr lang="en-US" sz="1000" dirty="0" smtClean="0">
                <a:latin typeface="Tw Cen MT" panose="020B0602020104020603" pitchFamily="34" charset="0"/>
              </a:rPr>
              <a:t>      ii.   Construction </a:t>
            </a:r>
            <a:r>
              <a:rPr lang="en-US" sz="1000" dirty="0">
                <a:latin typeface="Tw Cen MT" panose="020B0602020104020603" pitchFamily="34" charset="0"/>
              </a:rPr>
              <a:t>Products and Material Manufacturer Module:</a:t>
            </a:r>
          </a:p>
          <a:p>
            <a:pPr marL="574675" lvl="1" indent="-112713">
              <a:buFont typeface="Arial" panose="020B0604020202020204" pitchFamily="34" charset="0"/>
              <a:buChar char="•"/>
            </a:pPr>
            <a:r>
              <a:rPr lang="en-US" sz="1000" dirty="0">
                <a:latin typeface="Tw Cen MT" panose="020B0602020104020603" pitchFamily="34" charset="0"/>
              </a:rPr>
              <a:t>Confirmation on data format for manual upload on </a:t>
            </a:r>
            <a:r>
              <a:rPr lang="en-US" sz="1000" dirty="0" smtClean="0">
                <a:latin typeface="Tw Cen MT" panose="020B0602020104020603" pitchFamily="34" charset="0"/>
              </a:rPr>
              <a:t>8 May 2018.</a:t>
            </a:r>
            <a:endParaRPr lang="en-US" sz="1000" dirty="0">
              <a:latin typeface="Tw Cen MT" panose="020B0602020104020603" pitchFamily="34" charset="0"/>
            </a:endParaRPr>
          </a:p>
          <a:p>
            <a:pPr marL="574675" lvl="1" indent="-112713">
              <a:buFont typeface="Arial" panose="020B0604020202020204" pitchFamily="34" charset="0"/>
              <a:buChar char="•"/>
            </a:pPr>
            <a:r>
              <a:rPr lang="en-US" sz="1000" dirty="0">
                <a:latin typeface="Tw Cen MT" panose="020B0602020104020603" pitchFamily="34" charset="0"/>
              </a:rPr>
              <a:t>Integration between NCIIC database and Certification of Local Construction Product &amp; Material (CCPM) database completed on 4 June 2018.</a:t>
            </a:r>
          </a:p>
          <a:p>
            <a:pPr marL="227013" lvl="1"/>
            <a:r>
              <a:rPr lang="en-US" sz="1000" dirty="0" smtClean="0">
                <a:latin typeface="Tw Cen MT" panose="020B0602020104020603" pitchFamily="34" charset="0"/>
              </a:rPr>
              <a:t>iii.   Construction </a:t>
            </a:r>
            <a:r>
              <a:rPr lang="en-US" sz="1000" dirty="0">
                <a:latin typeface="Tw Cen MT" panose="020B0602020104020603" pitchFamily="34" charset="0"/>
              </a:rPr>
              <a:t>Rating Module (SHASSIC &amp; QLASSIC</a:t>
            </a:r>
            <a:r>
              <a:rPr lang="en-US" sz="1000" dirty="0" smtClean="0">
                <a:latin typeface="Tw Cen MT" panose="020B0602020104020603" pitchFamily="34" charset="0"/>
              </a:rPr>
              <a:t>) Module:</a:t>
            </a:r>
          </a:p>
          <a:p>
            <a:pPr marL="574675" lvl="2" indent="-112713">
              <a:buFont typeface="Arial" panose="020B0604020202020204" pitchFamily="34" charset="0"/>
              <a:buChar char="•"/>
            </a:pPr>
            <a:r>
              <a:rPr lang="en-US" sz="1000" dirty="0" smtClean="0">
                <a:latin typeface="Tw Cen MT" panose="020B0602020104020603" pitchFamily="34" charset="0"/>
              </a:rPr>
              <a:t>User </a:t>
            </a:r>
            <a:r>
              <a:rPr lang="en-US" sz="1000" dirty="0">
                <a:latin typeface="Tw Cen MT" panose="020B0602020104020603" pitchFamily="34" charset="0"/>
              </a:rPr>
              <a:t>Acceptance Test (UAT) </a:t>
            </a:r>
            <a:r>
              <a:rPr lang="en-US" sz="1000" dirty="0" smtClean="0">
                <a:latin typeface="Tw Cen MT" panose="020B0602020104020603" pitchFamily="34" charset="0"/>
              </a:rPr>
              <a:t>on 24 April 2018.</a:t>
            </a:r>
          </a:p>
          <a:p>
            <a:pPr marL="265113" lvl="1" indent="-261938"/>
            <a:r>
              <a:rPr lang="en-US" sz="1000" dirty="0" smtClean="0">
                <a:latin typeface="Tw Cen MT" panose="020B0602020104020603" pitchFamily="34" charset="0"/>
              </a:rPr>
              <a:t>15.   Statistics for 13 modules </a:t>
            </a:r>
            <a:r>
              <a:rPr lang="en-US" sz="1000" dirty="0">
                <a:latin typeface="Tw Cen MT" panose="020B0602020104020603" pitchFamily="34" charset="0"/>
              </a:rPr>
              <a:t>are </a:t>
            </a:r>
            <a:r>
              <a:rPr lang="en-US" sz="1000" dirty="0" smtClean="0">
                <a:latin typeface="Tw Cen MT" panose="020B0602020104020603" pitchFamily="34" charset="0"/>
              </a:rPr>
              <a:t>ready in the NCIIC Portal and being tested internally. These modules are:</a:t>
            </a:r>
          </a:p>
          <a:p>
            <a:pPr marL="227013" lvl="1"/>
            <a:r>
              <a:rPr lang="en-US" sz="1000" dirty="0" smtClean="0">
                <a:latin typeface="Tw Cen MT" panose="020B0602020104020603" pitchFamily="34" charset="0"/>
              </a:rPr>
              <a:t>			             </a:t>
            </a:r>
            <a:endParaRPr lang="en-US" sz="1000" dirty="0">
              <a:latin typeface="Tw Cen MT" panose="020B06020201040206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846969507"/>
              </p:ext>
            </p:extLst>
          </p:nvPr>
        </p:nvGraphicFramePr>
        <p:xfrm>
          <a:off x="283151" y="7245049"/>
          <a:ext cx="6076406" cy="1158240"/>
        </p:xfrm>
        <a:graphic>
          <a:graphicData uri="http://schemas.openxmlformats.org/drawingml/2006/table">
            <a:tbl>
              <a:tblPr firstRow="1" bandRow="1">
                <a:tableStyleId>{5C22544A-7EE6-4342-B048-85BDC9FD1C3A}</a:tableStyleId>
              </a:tblPr>
              <a:tblGrid>
                <a:gridCol w="3038203">
                  <a:extLst>
                    <a:ext uri="{9D8B030D-6E8A-4147-A177-3AD203B41FA5}">
                      <a16:colId xmlns:a16="http://schemas.microsoft.com/office/drawing/2014/main" val="4024669921"/>
                    </a:ext>
                  </a:extLst>
                </a:gridCol>
                <a:gridCol w="3038203">
                  <a:extLst>
                    <a:ext uri="{9D8B030D-6E8A-4147-A177-3AD203B41FA5}">
                      <a16:colId xmlns:a16="http://schemas.microsoft.com/office/drawing/2014/main" val="3817374943"/>
                    </a:ext>
                  </a:extLst>
                </a:gridCol>
              </a:tblGrid>
              <a:tr h="370840">
                <a:tc>
                  <a:txBody>
                    <a:bodyPr/>
                    <a:lstStyle/>
                    <a:p>
                      <a:pPr marL="285750" indent="-285750">
                        <a:buAutoNum type="romanLcPeriod"/>
                      </a:pPr>
                      <a:r>
                        <a:rPr lang="en-US" sz="1000" b="0" dirty="0" smtClean="0">
                          <a:solidFill>
                            <a:schemeClr val="tx1"/>
                          </a:solidFill>
                          <a:latin typeface="Tw Cen MT" panose="020B0602020104020603" pitchFamily="34" charset="0"/>
                        </a:rPr>
                        <a:t>Construction Projects (Domestic &amp; Abroad)</a:t>
                      </a:r>
                    </a:p>
                    <a:p>
                      <a:pPr marL="285750" indent="-285750">
                        <a:buAutoNum type="romanLcPeriod"/>
                      </a:pPr>
                      <a:r>
                        <a:rPr lang="en-US" sz="1000" b="0" dirty="0" smtClean="0">
                          <a:solidFill>
                            <a:schemeClr val="tx1"/>
                          </a:solidFill>
                          <a:latin typeface="Tw Cen MT" panose="020B0602020104020603" pitchFamily="34" charset="0"/>
                        </a:rPr>
                        <a:t>Contractors</a:t>
                      </a:r>
                    </a:p>
                    <a:p>
                      <a:pPr marL="285750" indent="-285750">
                        <a:buAutoNum type="romanLcPeriod"/>
                      </a:pPr>
                      <a:r>
                        <a:rPr lang="en-US" sz="1000" b="0" dirty="0" smtClean="0">
                          <a:solidFill>
                            <a:schemeClr val="tx1"/>
                          </a:solidFill>
                          <a:latin typeface="Tw Cen MT" panose="020B0602020104020603" pitchFamily="34" charset="0"/>
                        </a:rPr>
                        <a:t>Construction</a:t>
                      </a:r>
                      <a:r>
                        <a:rPr lang="en-US" sz="1000" b="0" baseline="0" dirty="0" smtClean="0">
                          <a:solidFill>
                            <a:schemeClr val="tx1"/>
                          </a:solidFill>
                          <a:latin typeface="Tw Cen MT" panose="020B0602020104020603" pitchFamily="34" charset="0"/>
                        </a:rPr>
                        <a:t> Personnel</a:t>
                      </a:r>
                    </a:p>
                    <a:p>
                      <a:pPr marL="285750" indent="-285750">
                        <a:buAutoNum type="romanLcPeriod"/>
                      </a:pPr>
                      <a:r>
                        <a:rPr lang="en-US" sz="1000" b="0" baseline="0" dirty="0" smtClean="0">
                          <a:solidFill>
                            <a:schemeClr val="tx1"/>
                          </a:solidFill>
                          <a:latin typeface="Tw Cen MT" panose="020B0602020104020603" pitchFamily="34" charset="0"/>
                        </a:rPr>
                        <a:t>Sustainable Building Ratings (</a:t>
                      </a:r>
                      <a:r>
                        <a:rPr lang="en-US" sz="1000" b="0" baseline="0" dirty="0" err="1" smtClean="0">
                          <a:solidFill>
                            <a:schemeClr val="tx1"/>
                          </a:solidFill>
                          <a:latin typeface="Tw Cen MT" panose="020B0602020104020603" pitchFamily="34" charset="0"/>
                        </a:rPr>
                        <a:t>MyCREST</a:t>
                      </a:r>
                      <a:r>
                        <a:rPr lang="en-US" sz="1000" b="0" baseline="0" dirty="0" smtClean="0">
                          <a:solidFill>
                            <a:schemeClr val="tx1"/>
                          </a:solidFill>
                          <a:latin typeface="Tw Cen MT" panose="020B0602020104020603" pitchFamily="34" charset="0"/>
                        </a:rPr>
                        <a:t>)</a:t>
                      </a:r>
                    </a:p>
                    <a:p>
                      <a:pPr marL="285750" indent="-285750">
                        <a:buAutoNum type="romanLcPeriod"/>
                      </a:pPr>
                      <a:r>
                        <a:rPr lang="en-US" sz="1000" b="0" baseline="0" dirty="0" err="1" smtClean="0">
                          <a:solidFill>
                            <a:schemeClr val="tx1"/>
                          </a:solidFill>
                          <a:latin typeface="Tw Cen MT" panose="020B0602020104020603" pitchFamily="34" charset="0"/>
                        </a:rPr>
                        <a:t>Industrialised</a:t>
                      </a:r>
                      <a:r>
                        <a:rPr lang="en-US" sz="1000" b="0" baseline="0" dirty="0" smtClean="0">
                          <a:solidFill>
                            <a:schemeClr val="tx1"/>
                          </a:solidFill>
                          <a:latin typeface="Tw Cen MT" panose="020B0602020104020603" pitchFamily="34" charset="0"/>
                        </a:rPr>
                        <a:t> Building System (IBS)</a:t>
                      </a:r>
                    </a:p>
                    <a:p>
                      <a:pPr marL="285750" indent="-285750">
                        <a:buAutoNum type="romanLcPeriod"/>
                      </a:pPr>
                      <a:r>
                        <a:rPr lang="en-US" sz="1000" b="0" baseline="0" dirty="0" smtClean="0">
                          <a:solidFill>
                            <a:schemeClr val="tx1"/>
                          </a:solidFill>
                          <a:latin typeface="Tw Cen MT" panose="020B0602020104020603" pitchFamily="34" charset="0"/>
                        </a:rPr>
                        <a:t>Trade </a:t>
                      </a:r>
                      <a:r>
                        <a:rPr lang="en-US" sz="1000" b="0" baseline="0" dirty="0" err="1" smtClean="0">
                          <a:solidFill>
                            <a:schemeClr val="tx1"/>
                          </a:solidFill>
                          <a:latin typeface="Tw Cen MT" panose="020B0602020104020603" pitchFamily="34" charset="0"/>
                        </a:rPr>
                        <a:t>Aggrement</a:t>
                      </a:r>
                      <a:endParaRPr lang="en-US" sz="1000" b="0" baseline="0" dirty="0" smtClean="0">
                        <a:solidFill>
                          <a:schemeClr val="tx1"/>
                        </a:solidFill>
                        <a:latin typeface="Tw Cen MT" panose="020B0602020104020603" pitchFamily="34" charset="0"/>
                      </a:endParaRPr>
                    </a:p>
                    <a:p>
                      <a:pPr marL="285750" indent="-285750">
                        <a:buAutoNum type="romanLcPeriod"/>
                      </a:pPr>
                      <a:r>
                        <a:rPr lang="en-US" sz="1000" b="0" baseline="0" dirty="0" err="1" smtClean="0">
                          <a:solidFill>
                            <a:schemeClr val="tx1"/>
                          </a:solidFill>
                          <a:latin typeface="Tw Cen MT" panose="020B0602020104020603" pitchFamily="34" charset="0"/>
                        </a:rPr>
                        <a:t>MyCESMM</a:t>
                      </a:r>
                      <a:r>
                        <a:rPr lang="en-US" sz="1000" b="0" dirty="0" smtClean="0">
                          <a:solidFill>
                            <a:schemeClr val="tx1"/>
                          </a:solidFill>
                          <a:latin typeface="Tw Cen MT" panose="020B0602020104020603" pitchFamily="34" charset="0"/>
                        </a:rPr>
                        <a:t> </a:t>
                      </a:r>
                      <a:endParaRPr lang="en-GB" sz="1000" b="0" dirty="0">
                        <a:solidFill>
                          <a:schemeClr val="tx1"/>
                        </a:solidFill>
                        <a:latin typeface="Tw Cen MT" panose="020B0602020104020603" pitchFamily="34" charset="0"/>
                      </a:endParaRPr>
                    </a:p>
                  </a:txBody>
                  <a:tcPr>
                    <a:solidFill>
                      <a:schemeClr val="bg1"/>
                    </a:solidFill>
                  </a:tcPr>
                </a:tc>
                <a:tc>
                  <a:txBody>
                    <a:bodyPr/>
                    <a:lstStyle/>
                    <a:p>
                      <a:r>
                        <a:rPr lang="en-GB" sz="1000" b="0" dirty="0" smtClean="0">
                          <a:solidFill>
                            <a:schemeClr val="tx1"/>
                          </a:solidFill>
                          <a:latin typeface="Tw Cen MT" panose="020B0602020104020603" pitchFamily="34" charset="0"/>
                        </a:rPr>
                        <a:t>viii.</a:t>
                      </a:r>
                      <a:r>
                        <a:rPr lang="en-GB" sz="1000" b="0" baseline="0" dirty="0" smtClean="0">
                          <a:solidFill>
                            <a:schemeClr val="tx1"/>
                          </a:solidFill>
                          <a:latin typeface="Tw Cen MT" panose="020B0602020104020603" pitchFamily="34" charset="0"/>
                        </a:rPr>
                        <a:t>    Construction Cost &amp; Prices</a:t>
                      </a:r>
                    </a:p>
                    <a:p>
                      <a:pPr marL="285750" indent="-285750">
                        <a:buAutoNum type="romanLcPeriod" startAt="9"/>
                      </a:pPr>
                      <a:r>
                        <a:rPr lang="en-GB" sz="1000" b="0" baseline="0" dirty="0" smtClean="0">
                          <a:solidFill>
                            <a:schemeClr val="tx1"/>
                          </a:solidFill>
                          <a:latin typeface="Tw Cen MT" panose="020B0602020104020603" pitchFamily="34" charset="0"/>
                        </a:rPr>
                        <a:t> Upcoming Construction Projects</a:t>
                      </a:r>
                    </a:p>
                    <a:p>
                      <a:pPr marL="285750" indent="-285750">
                        <a:buAutoNum type="romanLcPeriod" startAt="9"/>
                      </a:pPr>
                      <a:r>
                        <a:rPr lang="en-GB" sz="1000" b="0" baseline="0" dirty="0" smtClean="0">
                          <a:solidFill>
                            <a:schemeClr val="tx1"/>
                          </a:solidFill>
                          <a:latin typeface="Tw Cen MT" panose="020B0602020104020603" pitchFamily="34" charset="0"/>
                        </a:rPr>
                        <a:t> Projection of </a:t>
                      </a:r>
                      <a:r>
                        <a:rPr lang="en-GB" sz="1000" b="0" baseline="0" dirty="0" err="1" smtClean="0">
                          <a:solidFill>
                            <a:schemeClr val="tx1"/>
                          </a:solidFill>
                          <a:latin typeface="Tw Cen MT" panose="020B0602020104020603" pitchFamily="34" charset="0"/>
                        </a:rPr>
                        <a:t>Constrction</a:t>
                      </a:r>
                      <a:r>
                        <a:rPr lang="en-GB" sz="1000" b="0" baseline="0" dirty="0" smtClean="0">
                          <a:solidFill>
                            <a:schemeClr val="tx1"/>
                          </a:solidFill>
                          <a:latin typeface="Tw Cen MT" panose="020B0602020104020603" pitchFamily="34" charset="0"/>
                        </a:rPr>
                        <a:t> Demand </a:t>
                      </a:r>
                    </a:p>
                    <a:p>
                      <a:pPr marL="285750" indent="-285750">
                        <a:buAutoNum type="romanLcPeriod" startAt="9"/>
                      </a:pPr>
                      <a:r>
                        <a:rPr lang="en-GB" sz="1000" b="0" baseline="0" dirty="0" smtClean="0">
                          <a:solidFill>
                            <a:schemeClr val="tx1"/>
                          </a:solidFill>
                          <a:latin typeface="Tw Cen MT" panose="020B0602020104020603" pitchFamily="34" charset="0"/>
                        </a:rPr>
                        <a:t> </a:t>
                      </a:r>
                      <a:r>
                        <a:rPr lang="en-GB" sz="1000" b="0" baseline="0" dirty="0" err="1" smtClean="0">
                          <a:solidFill>
                            <a:schemeClr val="tx1"/>
                          </a:solidFill>
                          <a:latin typeface="Tw Cen MT" panose="020B0602020104020603" pitchFamily="34" charset="0"/>
                        </a:rPr>
                        <a:t>ConstructionIndustry</a:t>
                      </a:r>
                      <a:r>
                        <a:rPr lang="en-GB" sz="1000" b="0" baseline="0" dirty="0" smtClean="0">
                          <a:solidFill>
                            <a:schemeClr val="tx1"/>
                          </a:solidFill>
                          <a:latin typeface="Tw Cen MT" panose="020B0602020104020603" pitchFamily="34" charset="0"/>
                        </a:rPr>
                        <a:t> Review and Prospects</a:t>
                      </a:r>
                    </a:p>
                    <a:p>
                      <a:pPr marL="285750" indent="-285750">
                        <a:buAutoNum type="romanLcPeriod" startAt="9"/>
                      </a:pPr>
                      <a:r>
                        <a:rPr lang="en-GB" sz="1000" b="0" baseline="0" dirty="0" smtClean="0">
                          <a:solidFill>
                            <a:schemeClr val="tx1"/>
                          </a:solidFill>
                          <a:latin typeface="Tw Cen MT" panose="020B0602020104020603" pitchFamily="34" charset="0"/>
                        </a:rPr>
                        <a:t> Decided Construction Cases</a:t>
                      </a:r>
                    </a:p>
                    <a:p>
                      <a:pPr marL="285750" indent="-285750">
                        <a:buAutoNum type="romanLcPeriod" startAt="9"/>
                      </a:pPr>
                      <a:r>
                        <a:rPr lang="en-GB" sz="1000" b="0" baseline="0" dirty="0" smtClean="0">
                          <a:solidFill>
                            <a:schemeClr val="tx1"/>
                          </a:solidFill>
                          <a:latin typeface="Tw Cen MT" panose="020B0602020104020603" pitchFamily="34" charset="0"/>
                        </a:rPr>
                        <a:t> Publication</a:t>
                      </a:r>
                      <a:endParaRPr lang="en-GB" sz="1000" b="0" dirty="0">
                        <a:solidFill>
                          <a:schemeClr val="tx1"/>
                        </a:solidFill>
                        <a:latin typeface="Tw Cen MT" panose="020B0602020104020603" pitchFamily="34" charset="0"/>
                      </a:endParaRPr>
                    </a:p>
                  </a:txBody>
                  <a:tcPr>
                    <a:solidFill>
                      <a:schemeClr val="bg1"/>
                    </a:solidFill>
                  </a:tcPr>
                </a:tc>
                <a:extLst>
                  <a:ext uri="{0D108BD9-81ED-4DB2-BD59-A6C34878D82A}">
                    <a16:rowId xmlns:a16="http://schemas.microsoft.com/office/drawing/2014/main" val="962987415"/>
                  </a:ext>
                </a:extLst>
              </a:tr>
            </a:tbl>
          </a:graphicData>
        </a:graphic>
      </p:graphicFrame>
    </p:spTree>
    <p:extLst>
      <p:ext uri="{BB962C8B-B14F-4D97-AF65-F5344CB8AC3E}">
        <p14:creationId xmlns:p14="http://schemas.microsoft.com/office/powerpoint/2010/main" val="3426439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Sariah Abdul Karib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Mohd Zaid Zakaria</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Che Saliza Che Soh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370722"/>
          <a:ext cx="4763388" cy="1475232"/>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r>
                        <a:rPr lang="en-MY" sz="1000" b="0" kern="1200" dirty="0" smtClean="0">
                          <a:solidFill>
                            <a:schemeClr val="tx1"/>
                          </a:solidFill>
                          <a:latin typeface="Tw Cen MT" panose="020B0602020104020603" pitchFamily="34" charset="0"/>
                          <a:ea typeface="+mn-ea"/>
                          <a:cs typeface="+mn-cs"/>
                        </a:rPr>
                        <a:t>Construction Industry appraisal (Construction Industry Review &amp; Prospect) published annually beginning 2016</a:t>
                      </a:r>
                      <a:endParaRPr lang="en-US"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P5 - Enhance availability of strategic information via NCIIC</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P5c - Integrate construction related data into National Construction Industry Information Centre (NCIIC)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5170646"/>
          </a:xfrm>
          <a:prstGeom prst="rect">
            <a:avLst/>
          </a:prstGeom>
          <a:noFill/>
        </p:spPr>
        <p:txBody>
          <a:bodyPr wrap="square" rtlCol="0">
            <a:spAutoFit/>
          </a:bodyPr>
          <a:lstStyle/>
          <a:p>
            <a:r>
              <a:rPr lang="en-US" sz="1000" dirty="0">
                <a:latin typeface="Tw Cen MT" panose="020B0602020104020603" pitchFamily="34" charset="0"/>
              </a:rPr>
              <a:t>This KPI is under the purview of IWG13 and serves as one of the head of contents under KPI P5-085 on National Construction Industry Information Centre (NCIIC).</a:t>
            </a:r>
          </a:p>
          <a:p>
            <a:endParaRPr lang="en-US" sz="1000" dirty="0" smtClean="0">
              <a:latin typeface="Tw Cen MT" panose="020B0602020104020603" pitchFamily="34" charset="0"/>
            </a:endParaRPr>
          </a:p>
          <a:p>
            <a:r>
              <a:rPr lang="en-US" sz="1000" dirty="0" smtClean="0">
                <a:latin typeface="Tw Cen MT" panose="020B0602020104020603" pitchFamily="34" charset="0"/>
              </a:rPr>
              <a:t>Construction </a:t>
            </a:r>
            <a:r>
              <a:rPr lang="en-US" sz="1000" dirty="0">
                <a:latin typeface="Tw Cen MT" panose="020B0602020104020603" pitchFamily="34" charset="0"/>
              </a:rPr>
              <a:t>Industry Review </a:t>
            </a:r>
            <a:r>
              <a:rPr lang="en-US" sz="1000" dirty="0" smtClean="0">
                <a:latin typeface="Tw Cen MT" panose="020B0602020104020603" pitchFamily="34" charset="0"/>
              </a:rPr>
              <a:t>&amp; Prospects is structured into 5 chapters with 4 standard chapters (Chapter 1 to Chapter 4) and a special chapter (Chapter 5) as follows:</a:t>
            </a:r>
          </a:p>
          <a:p>
            <a:endParaRPr lang="en-US" sz="1000" dirty="0">
              <a:latin typeface="Tw Cen MT" panose="020B0602020104020603" pitchFamily="34" charset="0"/>
            </a:endParaRPr>
          </a:p>
          <a:p>
            <a:r>
              <a:rPr lang="en-US" sz="1000" dirty="0" smtClean="0">
                <a:latin typeface="Tw Cen MT" panose="020B0602020104020603" pitchFamily="34" charset="0"/>
              </a:rPr>
              <a:t>Chapter </a:t>
            </a:r>
            <a:r>
              <a:rPr lang="en-US" sz="1000" dirty="0">
                <a:latin typeface="Tw Cen MT" panose="020B0602020104020603" pitchFamily="34" charset="0"/>
              </a:rPr>
              <a:t>1: Malaysian Economy at a Glance </a:t>
            </a:r>
          </a:p>
          <a:p>
            <a:r>
              <a:rPr lang="en-US" sz="1000" dirty="0" smtClean="0">
                <a:latin typeface="Tw Cen MT" panose="020B0602020104020603" pitchFamily="34" charset="0"/>
              </a:rPr>
              <a:t>Chapter </a:t>
            </a:r>
            <a:r>
              <a:rPr lang="en-US" sz="1000" dirty="0">
                <a:latin typeface="Tw Cen MT" panose="020B0602020104020603" pitchFamily="34" charset="0"/>
              </a:rPr>
              <a:t>2: Construction Projects, Contractors </a:t>
            </a:r>
            <a:r>
              <a:rPr lang="en-US" sz="1000" dirty="0" smtClean="0">
                <a:latin typeface="Tw Cen MT" panose="020B0602020104020603" pitchFamily="34" charset="0"/>
              </a:rPr>
              <a:t>and </a:t>
            </a:r>
            <a:r>
              <a:rPr lang="en-US" sz="1000" dirty="0">
                <a:latin typeface="Tw Cen MT" panose="020B0602020104020603" pitchFamily="34" charset="0"/>
              </a:rPr>
              <a:t>Personnel </a:t>
            </a:r>
          </a:p>
          <a:p>
            <a:r>
              <a:rPr lang="en-US" sz="1000" dirty="0" smtClean="0">
                <a:latin typeface="Tw Cen MT" panose="020B0602020104020603" pitchFamily="34" charset="0"/>
              </a:rPr>
              <a:t>Chapter </a:t>
            </a:r>
            <a:r>
              <a:rPr lang="en-US" sz="1000" dirty="0">
                <a:latin typeface="Tw Cen MT" panose="020B0602020104020603" pitchFamily="34" charset="0"/>
              </a:rPr>
              <a:t>3: Price, Wage and Hire Rates </a:t>
            </a:r>
          </a:p>
          <a:p>
            <a:r>
              <a:rPr lang="en-US" sz="1000" dirty="0" smtClean="0">
                <a:latin typeface="Tw Cen MT" panose="020B0602020104020603" pitchFamily="34" charset="0"/>
              </a:rPr>
              <a:t>Chapter </a:t>
            </a:r>
            <a:r>
              <a:rPr lang="en-US" sz="1000" dirty="0">
                <a:latin typeface="Tw Cen MT" panose="020B0602020104020603" pitchFamily="34" charset="0"/>
              </a:rPr>
              <a:t>4: Construction Industry </a:t>
            </a:r>
            <a:r>
              <a:rPr lang="en-US" sz="1000" dirty="0" smtClean="0">
                <a:latin typeface="Tw Cen MT" panose="020B0602020104020603" pitchFamily="34" charset="0"/>
              </a:rPr>
              <a:t>Prospect </a:t>
            </a:r>
            <a:endParaRPr lang="en-US" sz="1000" dirty="0">
              <a:latin typeface="Tw Cen MT" panose="020B0602020104020603" pitchFamily="34" charset="0"/>
            </a:endParaRPr>
          </a:p>
          <a:p>
            <a:r>
              <a:rPr lang="en-US" sz="1000" dirty="0" smtClean="0">
                <a:latin typeface="Tw Cen MT" panose="020B0602020104020603" pitchFamily="34" charset="0"/>
              </a:rPr>
              <a:t>Chapter </a:t>
            </a:r>
            <a:r>
              <a:rPr lang="en-US" sz="1000" dirty="0">
                <a:latin typeface="Tw Cen MT" panose="020B0602020104020603" pitchFamily="34" charset="0"/>
              </a:rPr>
              <a:t>5: </a:t>
            </a:r>
            <a:r>
              <a:rPr lang="en-US" sz="1000" dirty="0" smtClean="0">
                <a:latin typeface="Tw Cen MT" panose="020B0602020104020603" pitchFamily="34" charset="0"/>
              </a:rPr>
              <a:t>Focus Topic (</a:t>
            </a:r>
            <a:r>
              <a:rPr lang="en-US" sz="1000" i="1" dirty="0">
                <a:latin typeface="Tw Cen MT" panose="020B0602020104020603" pitchFamily="34" charset="0"/>
              </a:rPr>
              <a:t>S</a:t>
            </a:r>
            <a:r>
              <a:rPr lang="en-US" sz="1000" i="1" dirty="0" smtClean="0">
                <a:latin typeface="Tw Cen MT" panose="020B0602020104020603" pitchFamily="34" charset="0"/>
              </a:rPr>
              <a:t>pecial chapter on the current construction industry and the theme of this chapter changes from year to year</a:t>
            </a:r>
            <a:r>
              <a:rPr lang="en-US" sz="1000" dirty="0" smtClean="0">
                <a:latin typeface="Tw Cen MT" panose="020B0602020104020603" pitchFamily="34" charset="0"/>
              </a:rPr>
              <a:t>)</a:t>
            </a:r>
          </a:p>
          <a:p>
            <a:endParaRPr lang="en-US" sz="1000" dirty="0">
              <a:latin typeface="Tw Cen MT" panose="020B0602020104020603" pitchFamily="34" charset="0"/>
            </a:endParaRPr>
          </a:p>
          <a:p>
            <a:r>
              <a:rPr lang="en-US" sz="1000" dirty="0" smtClean="0">
                <a:latin typeface="Tw Cen MT" panose="020B0602020104020603" pitchFamily="34" charset="0"/>
              </a:rPr>
              <a:t>Construction </a:t>
            </a:r>
            <a:r>
              <a:rPr lang="en-US" sz="1000" dirty="0">
                <a:latin typeface="Tw Cen MT" panose="020B0602020104020603" pitchFamily="34" charset="0"/>
              </a:rPr>
              <a:t>Industry Review </a:t>
            </a:r>
            <a:r>
              <a:rPr lang="en-US" sz="1000" dirty="0" smtClean="0">
                <a:latin typeface="Tw Cen MT" panose="020B0602020104020603" pitchFamily="34" charset="0"/>
              </a:rPr>
              <a:t>&amp; Prospects is published annually by CIDB since 2016 </a:t>
            </a:r>
            <a:r>
              <a:rPr lang="en-US" sz="1000" dirty="0">
                <a:latin typeface="Tw Cen MT" panose="020B0602020104020603" pitchFamily="34" charset="0"/>
              </a:rPr>
              <a:t>and accessible via </a:t>
            </a:r>
            <a:r>
              <a:rPr lang="en-US" sz="1000" dirty="0">
                <a:latin typeface="Tw Cen MT" panose="020B0602020104020603" pitchFamily="34" charset="0"/>
                <a:hlinkClick r:id="rId2"/>
              </a:rPr>
              <a:t>http://</a:t>
            </a:r>
            <a:r>
              <a:rPr lang="en-US" sz="1000" dirty="0" smtClean="0">
                <a:latin typeface="Tw Cen MT" panose="020B0602020104020603" pitchFamily="34" charset="0"/>
                <a:hlinkClick r:id="rId2"/>
              </a:rPr>
              <a:t>www.cidb.gov.my/index.php/my/bidang-utama/ekonomi-pembinaan/penerbitan-statistik-dan-permintaan-pembinaan</a:t>
            </a:r>
            <a:r>
              <a:rPr lang="en-US" sz="1000" dirty="0" smtClean="0">
                <a:latin typeface="Tw Cen MT" panose="020B0602020104020603" pitchFamily="34" charset="0"/>
              </a:rPr>
              <a:t>.</a:t>
            </a:r>
            <a:endParaRPr lang="en-US" sz="1000" dirty="0">
              <a:latin typeface="Tw Cen MT" panose="020B0602020104020603" pitchFamily="34" charset="0"/>
            </a:endParaRPr>
          </a:p>
          <a:p>
            <a:endParaRPr lang="en-US" sz="1000" dirty="0" smtClean="0">
              <a:latin typeface="Tw Cen MT" panose="020B0602020104020603" pitchFamily="34" charset="0"/>
            </a:endParaRPr>
          </a:p>
          <a:p>
            <a:r>
              <a:rPr lang="en-US" sz="1000" dirty="0">
                <a:solidFill>
                  <a:srgbClr val="000000"/>
                </a:solidFill>
                <a:latin typeface="Tw Cen MT" pitchFamily="34" charset="0"/>
              </a:rPr>
              <a:t>The focus topic for Chapter 5 of the previous publications are as follows:</a:t>
            </a:r>
          </a:p>
          <a:p>
            <a:pPr marL="174625" indent="-174625">
              <a:buAutoNum type="arabicPeriod"/>
            </a:pPr>
            <a:r>
              <a:rPr lang="en-US" sz="1000" dirty="0">
                <a:solidFill>
                  <a:srgbClr val="000000"/>
                </a:solidFill>
                <a:latin typeface="Tw Cen MT" pitchFamily="34" charset="0"/>
              </a:rPr>
              <a:t>Construction Industry Review &amp; Prospect 2015/2016 – </a:t>
            </a:r>
            <a:r>
              <a:rPr lang="en-US" sz="1000" dirty="0" err="1">
                <a:solidFill>
                  <a:srgbClr val="000000"/>
                </a:solidFill>
                <a:latin typeface="Tw Cen MT" pitchFamily="34" charset="0"/>
              </a:rPr>
              <a:t>Liberalisation</a:t>
            </a:r>
            <a:r>
              <a:rPr lang="en-US" sz="1000" dirty="0">
                <a:solidFill>
                  <a:srgbClr val="000000"/>
                </a:solidFill>
                <a:latin typeface="Tw Cen MT" pitchFamily="34" charset="0"/>
              </a:rPr>
              <a:t> of Construction Services.</a:t>
            </a:r>
          </a:p>
          <a:p>
            <a:pPr marL="174625" indent="-174625">
              <a:buFontTx/>
              <a:buAutoNum type="arabicPeriod"/>
            </a:pPr>
            <a:r>
              <a:rPr lang="en-US" sz="1000" dirty="0">
                <a:solidFill>
                  <a:srgbClr val="000000"/>
                </a:solidFill>
                <a:latin typeface="Tw Cen MT" pitchFamily="34" charset="0"/>
              </a:rPr>
              <a:t>Construction Industry Review &amp; Prospect 2016/2017 – Competency Development in the Malaysian Construction Industry.</a:t>
            </a:r>
          </a:p>
          <a:p>
            <a:endParaRPr lang="en-US" sz="1000" b="1" u="sng" dirty="0" smtClean="0">
              <a:latin typeface="Tw Cen MT" panose="020B0602020104020603" pitchFamily="34" charset="0"/>
            </a:endParaRPr>
          </a:p>
          <a:p>
            <a:r>
              <a:rPr lang="ms-MY" sz="1000" b="1" dirty="0" smtClean="0">
                <a:latin typeface="Tw Cen MT" pitchFamily="34" charset="0"/>
              </a:rPr>
              <a:t>Construction </a:t>
            </a:r>
            <a:r>
              <a:rPr lang="ms-MY" sz="1000" b="1" dirty="0">
                <a:latin typeface="Tw Cen MT" pitchFamily="34" charset="0"/>
              </a:rPr>
              <a:t>Industry Review &amp; </a:t>
            </a:r>
            <a:r>
              <a:rPr lang="ms-MY" sz="1000" b="1" dirty="0" smtClean="0">
                <a:latin typeface="Tw Cen MT" pitchFamily="34" charset="0"/>
              </a:rPr>
              <a:t>Prospects 2017/2018</a:t>
            </a:r>
          </a:p>
          <a:p>
            <a:pPr marL="174625" indent="-174625">
              <a:buAutoNum type="arabicPeriod"/>
            </a:pPr>
            <a:r>
              <a:rPr lang="en-US" sz="1000" dirty="0" smtClean="0">
                <a:solidFill>
                  <a:srgbClr val="000000"/>
                </a:solidFill>
                <a:latin typeface="Tw Cen MT" pitchFamily="34" charset="0"/>
              </a:rPr>
              <a:t>Structure of contents for Chapter 1 to 4 is confirmed. </a:t>
            </a:r>
          </a:p>
          <a:p>
            <a:pPr marL="174625" indent="-174625">
              <a:buAutoNum type="arabicPeriod"/>
            </a:pPr>
            <a:r>
              <a:rPr lang="en-US" sz="1000" dirty="0" smtClean="0">
                <a:solidFill>
                  <a:srgbClr val="000000"/>
                </a:solidFill>
                <a:latin typeface="Tw Cen MT" pitchFamily="34" charset="0"/>
              </a:rPr>
              <a:t>Chapter 1: </a:t>
            </a:r>
            <a:r>
              <a:rPr lang="en-US" sz="1000" dirty="0">
                <a:latin typeface="Tw Cen MT" panose="020B0602020104020603" pitchFamily="34" charset="0"/>
              </a:rPr>
              <a:t>Malaysian Economy at a </a:t>
            </a:r>
            <a:r>
              <a:rPr lang="en-US" sz="1000" dirty="0" smtClean="0">
                <a:latin typeface="Tw Cen MT" panose="020B0602020104020603" pitchFamily="34" charset="0"/>
              </a:rPr>
              <a:t>Glance</a:t>
            </a:r>
            <a:r>
              <a:rPr lang="en-US" sz="1000" dirty="0" smtClean="0">
                <a:solidFill>
                  <a:srgbClr val="000000"/>
                </a:solidFill>
                <a:latin typeface="Tw Cen MT" pitchFamily="34" charset="0"/>
              </a:rPr>
              <a:t> - data preparation is completed</a:t>
            </a:r>
          </a:p>
          <a:p>
            <a:pPr marL="174625" indent="-174625">
              <a:buFontTx/>
              <a:buAutoNum type="arabicPeriod"/>
            </a:pPr>
            <a:r>
              <a:rPr lang="en-US" sz="1000" dirty="0" smtClean="0">
                <a:solidFill>
                  <a:srgbClr val="000000"/>
                </a:solidFill>
                <a:latin typeface="Tw Cen MT" pitchFamily="34" charset="0"/>
              </a:rPr>
              <a:t>Chapter </a:t>
            </a:r>
            <a:r>
              <a:rPr lang="en-US" sz="1000" dirty="0">
                <a:solidFill>
                  <a:srgbClr val="000000"/>
                </a:solidFill>
                <a:latin typeface="Tw Cen MT" pitchFamily="34" charset="0"/>
              </a:rPr>
              <a:t>2: </a:t>
            </a:r>
            <a:r>
              <a:rPr lang="en-US" sz="1000" dirty="0">
                <a:latin typeface="Tw Cen MT" panose="020B0602020104020603" pitchFamily="34" charset="0"/>
              </a:rPr>
              <a:t>Construction Projects, Contractors and </a:t>
            </a:r>
            <a:r>
              <a:rPr lang="en-US" sz="1000" dirty="0" smtClean="0">
                <a:latin typeface="Tw Cen MT" panose="020B0602020104020603" pitchFamily="34" charset="0"/>
              </a:rPr>
              <a:t>Personnel -  Information on </a:t>
            </a:r>
            <a:r>
              <a:rPr lang="en-US" sz="1000" dirty="0">
                <a:solidFill>
                  <a:srgbClr val="000000"/>
                </a:solidFill>
                <a:latin typeface="Tw Cen MT" pitchFamily="34" charset="0"/>
              </a:rPr>
              <a:t>c</a:t>
            </a:r>
            <a:r>
              <a:rPr lang="en-US" sz="1000" dirty="0" smtClean="0">
                <a:solidFill>
                  <a:srgbClr val="000000"/>
                </a:solidFill>
                <a:latin typeface="Tw Cen MT" pitchFamily="34" charset="0"/>
              </a:rPr>
              <a:t>ategory, subcategory</a:t>
            </a:r>
            <a:r>
              <a:rPr lang="en-US" sz="1000" dirty="0">
                <a:solidFill>
                  <a:srgbClr val="000000"/>
                </a:solidFill>
                <a:latin typeface="Tw Cen MT" pitchFamily="34" charset="0"/>
              </a:rPr>
              <a:t> </a:t>
            </a:r>
            <a:r>
              <a:rPr lang="en-US" sz="1000" dirty="0" smtClean="0">
                <a:solidFill>
                  <a:srgbClr val="000000"/>
                </a:solidFill>
                <a:latin typeface="Tw Cen MT" pitchFamily="34" charset="0"/>
              </a:rPr>
              <a:t>and products in construction projects 2017 is being updated.</a:t>
            </a:r>
            <a:r>
              <a:rPr lang="en-US" sz="1000" dirty="0" smtClean="0">
                <a:latin typeface="Tw Cen MT" panose="020B0602020104020603" pitchFamily="34" charset="0"/>
              </a:rPr>
              <a:t> Data on construction projects awarded until Q1 2018 is being updated with 70% completion. </a:t>
            </a:r>
          </a:p>
          <a:p>
            <a:pPr marL="174625" indent="-174625">
              <a:buFontTx/>
              <a:buAutoNum type="arabicPeriod"/>
            </a:pPr>
            <a:r>
              <a:rPr lang="en-US" sz="1000" dirty="0" smtClean="0">
                <a:solidFill>
                  <a:srgbClr val="000000"/>
                </a:solidFill>
                <a:latin typeface="Tw Cen MT" pitchFamily="34" charset="0"/>
              </a:rPr>
              <a:t>C</a:t>
            </a:r>
            <a:r>
              <a:rPr lang="en-US" sz="1000" dirty="0" smtClean="0">
                <a:latin typeface="Tw Cen MT" panose="020B0602020104020603" pitchFamily="34" charset="0"/>
              </a:rPr>
              <a:t>hapter 3: Data </a:t>
            </a:r>
            <a:r>
              <a:rPr lang="en-US" sz="1000" dirty="0">
                <a:latin typeface="Tw Cen MT" panose="020B0602020104020603" pitchFamily="34" charset="0"/>
              </a:rPr>
              <a:t>preparation </a:t>
            </a:r>
            <a:r>
              <a:rPr lang="en-US" sz="1000" dirty="0" smtClean="0">
                <a:latin typeface="Tw Cen MT" panose="020B0602020104020603" pitchFamily="34" charset="0"/>
              </a:rPr>
              <a:t>for year 2015 until </a:t>
            </a:r>
            <a:r>
              <a:rPr lang="en-US" sz="1000" dirty="0">
                <a:latin typeface="Tw Cen MT" panose="020B0602020104020603" pitchFamily="34" charset="0"/>
              </a:rPr>
              <a:t>2017 is </a:t>
            </a:r>
            <a:r>
              <a:rPr lang="en-US" sz="1000" dirty="0" smtClean="0">
                <a:latin typeface="Tw Cen MT" panose="020B0602020104020603" pitchFamily="34" charset="0"/>
              </a:rPr>
              <a:t>being </a:t>
            </a:r>
            <a:r>
              <a:rPr lang="en-US" sz="1000" dirty="0">
                <a:latin typeface="Tw Cen MT" panose="020B0602020104020603" pitchFamily="34" charset="0"/>
              </a:rPr>
              <a:t>generated, filtered and </a:t>
            </a:r>
            <a:r>
              <a:rPr lang="en-US" sz="1000" dirty="0" smtClean="0">
                <a:latin typeface="Tw Cen MT" panose="020B0602020104020603" pitchFamily="34" charset="0"/>
              </a:rPr>
              <a:t>arranged with 30% completion.</a:t>
            </a:r>
          </a:p>
          <a:p>
            <a:pPr marL="174625" indent="-174625">
              <a:buFontTx/>
              <a:buAutoNum type="arabicPeriod"/>
            </a:pPr>
            <a:r>
              <a:rPr lang="en-US" sz="1000" dirty="0" smtClean="0">
                <a:latin typeface="Tw Cen MT" panose="020B0602020104020603" pitchFamily="34" charset="0"/>
              </a:rPr>
              <a:t>Chapter 4: Data preparation is being updated with 50% completion. </a:t>
            </a:r>
          </a:p>
          <a:p>
            <a:pPr marL="174625" indent="-174625">
              <a:buFontTx/>
              <a:buAutoNum type="arabicPeriod"/>
            </a:pPr>
            <a:r>
              <a:rPr lang="en-US" sz="1000" dirty="0" smtClean="0">
                <a:latin typeface="Tw Cen MT" panose="020B0602020104020603" pitchFamily="34" charset="0"/>
              </a:rPr>
              <a:t>Chapter 5: Topic has been confirmed on IBS. </a:t>
            </a:r>
            <a:endParaRPr lang="en-US" sz="1000" dirty="0">
              <a:latin typeface="Tw Cen MT" panose="020B0602020104020603" pitchFamily="34" charset="0"/>
            </a:endParaRPr>
          </a:p>
          <a:p>
            <a:endParaRPr lang="en-US"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P5-086</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82233">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Construction Industry Review &amp; </a:t>
                      </a:r>
                      <a:r>
                        <a:rPr lang="en-US" sz="900" dirty="0" smtClean="0">
                          <a:solidFill>
                            <a:schemeClr val="tx1"/>
                          </a:solidFill>
                          <a:latin typeface="Tw Cen MT" pitchFamily="34" charset="0"/>
                        </a:rPr>
                        <a:t>Prospect</a:t>
                      </a:r>
                      <a:r>
                        <a:rPr lang="en-US" sz="900" dirty="0" smtClean="0">
                          <a:solidFill>
                            <a:srgbClr val="FF0000"/>
                          </a:solidFill>
                          <a:latin typeface="Tw Cen MT" pitchFamily="34" charset="0"/>
                        </a:rPr>
                        <a:t>  </a:t>
                      </a:r>
                      <a:r>
                        <a:rPr lang="en-US" sz="900" dirty="0" smtClean="0">
                          <a:solidFill>
                            <a:srgbClr val="000000"/>
                          </a:solidFill>
                          <a:latin typeface="Tw Cen MT" pitchFamily="34" charset="0"/>
                        </a:rPr>
                        <a:t>2015/2016 published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Construction Industry Review &amp; </a:t>
                      </a:r>
                      <a:r>
                        <a:rPr lang="en-US" sz="900" dirty="0" smtClean="0">
                          <a:solidFill>
                            <a:schemeClr val="tx1"/>
                          </a:solidFill>
                          <a:latin typeface="Tw Cen MT" pitchFamily="34" charset="0"/>
                        </a:rPr>
                        <a:t>Prospect</a:t>
                      </a:r>
                      <a:r>
                        <a:rPr lang="en-US" sz="900" dirty="0" smtClean="0">
                          <a:solidFill>
                            <a:srgbClr val="FF0000"/>
                          </a:solidFill>
                          <a:latin typeface="Tw Cen MT" pitchFamily="34" charset="0"/>
                        </a:rPr>
                        <a:t> </a:t>
                      </a:r>
                      <a:r>
                        <a:rPr lang="en-US" sz="900" dirty="0" smtClean="0">
                          <a:solidFill>
                            <a:srgbClr val="000000"/>
                          </a:solidFill>
                          <a:latin typeface="Tw Cen MT" pitchFamily="34" charset="0"/>
                        </a:rPr>
                        <a:t> 2016/2017 published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Construction Industry Review &amp; </a:t>
                      </a:r>
                      <a:r>
                        <a:rPr lang="en-US" sz="900" dirty="0" smtClean="0">
                          <a:solidFill>
                            <a:schemeClr val="tx1"/>
                          </a:solidFill>
                          <a:latin typeface="Tw Cen MT" pitchFamily="34" charset="0"/>
                        </a:rPr>
                        <a:t>Prospect</a:t>
                      </a:r>
                      <a:r>
                        <a:rPr lang="en-US" sz="900" dirty="0" smtClean="0">
                          <a:solidFill>
                            <a:srgbClr val="FF0000"/>
                          </a:solidFill>
                          <a:latin typeface="Tw Cen MT" pitchFamily="34" charset="0"/>
                        </a:rPr>
                        <a:t> </a:t>
                      </a:r>
                      <a:r>
                        <a:rPr lang="en-US" sz="900" dirty="0" smtClean="0">
                          <a:solidFill>
                            <a:srgbClr val="000000"/>
                          </a:solidFill>
                          <a:latin typeface="Tw Cen MT" pitchFamily="34" charset="0"/>
                        </a:rPr>
                        <a:t>2017/2018 published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Construction Industry Review &amp; </a:t>
                      </a:r>
                      <a:r>
                        <a:rPr lang="en-US" sz="900" dirty="0" smtClean="0">
                          <a:solidFill>
                            <a:schemeClr val="tx1"/>
                          </a:solidFill>
                          <a:latin typeface="Tw Cen MT" pitchFamily="34" charset="0"/>
                        </a:rPr>
                        <a:t>Prospect</a:t>
                      </a:r>
                      <a:r>
                        <a:rPr lang="en-US" sz="900" dirty="0" smtClean="0">
                          <a:solidFill>
                            <a:srgbClr val="FF0000"/>
                          </a:solidFill>
                          <a:latin typeface="Tw Cen MT" pitchFamily="34" charset="0"/>
                        </a:rPr>
                        <a:t> </a:t>
                      </a:r>
                      <a:r>
                        <a:rPr lang="en-US" sz="900" dirty="0" smtClean="0">
                          <a:solidFill>
                            <a:srgbClr val="000000"/>
                          </a:solidFill>
                          <a:latin typeface="Tw Cen MT" pitchFamily="34" charset="0"/>
                        </a:rPr>
                        <a:t>2018/2019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Construction Industry Review &amp; </a:t>
                      </a:r>
                      <a:r>
                        <a:rPr lang="en-US" sz="900" dirty="0" smtClean="0">
                          <a:solidFill>
                            <a:schemeClr val="tx1"/>
                          </a:solidFill>
                          <a:latin typeface="Tw Cen MT" pitchFamily="34" charset="0"/>
                        </a:rPr>
                        <a:t>Prospect</a:t>
                      </a:r>
                      <a:r>
                        <a:rPr lang="en-US" sz="900" dirty="0" smtClean="0">
                          <a:solidFill>
                            <a:srgbClr val="FF0000"/>
                          </a:solidFill>
                          <a:latin typeface="Tw Cen MT" pitchFamily="34" charset="0"/>
                        </a:rPr>
                        <a:t> </a:t>
                      </a:r>
                      <a:r>
                        <a:rPr lang="en-US" sz="900" dirty="0" smtClean="0">
                          <a:solidFill>
                            <a:srgbClr val="000000"/>
                          </a:solidFill>
                          <a:latin typeface="Tw Cen MT" pitchFamily="34" charset="0"/>
                        </a:rPr>
                        <a:t>2019/2020 published </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6517610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3427012"/>
            <a:ext cx="6857999" cy="6455210"/>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34520"/>
          <a:ext cx="4763388" cy="1322832"/>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7,500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contractors trained under Continuous Contractor Development Programme (CCD) per year (total of 37,500 by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3494621"/>
            <a:ext cx="6721660" cy="1400383"/>
          </a:xfrm>
          <a:prstGeom prst="rect">
            <a:avLst/>
          </a:prstGeom>
          <a:noFill/>
        </p:spPr>
        <p:txBody>
          <a:bodyPr wrap="square" rtlCol="0">
            <a:spAutoFit/>
          </a:bodyPr>
          <a:lstStyle/>
          <a:p>
            <a:r>
              <a:rPr lang="en-US" sz="1000" dirty="0" smtClean="0">
                <a:latin typeface="Tw Cen MT" panose="020B0602020104020603" pitchFamily="34" charset="0"/>
              </a:rPr>
              <a:t>This KPI is under the purview of IWG14.</a:t>
            </a:r>
          </a:p>
          <a:p>
            <a:endParaRPr lang="en-US" sz="500" dirty="0" smtClean="0">
              <a:latin typeface="Tw Cen MT" panose="020B0602020104020603" pitchFamily="34" charset="0"/>
            </a:endParaRPr>
          </a:p>
          <a:p>
            <a:pPr algn="just"/>
            <a:r>
              <a:rPr lang="en-US" sz="1000" dirty="0" err="1" smtClean="0">
                <a:latin typeface="Tw Cen MT" panose="020B0602020104020603" pitchFamily="34" charset="0"/>
              </a:rPr>
              <a:t>Bumiputera</a:t>
            </a:r>
            <a:r>
              <a:rPr lang="en-US" sz="1000" dirty="0" smtClean="0">
                <a:latin typeface="Tw Cen MT" panose="020B0602020104020603" pitchFamily="34" charset="0"/>
              </a:rPr>
              <a:t> contractors are required to be </a:t>
            </a:r>
            <a:r>
              <a:rPr lang="en-MY" sz="1000" dirty="0">
                <a:latin typeface="Tw Cen MT" panose="020B0602020104020603" pitchFamily="34" charset="0"/>
              </a:rPr>
              <a:t>trained under Continuous Contractor Development Programme (CCD</a:t>
            </a:r>
            <a:r>
              <a:rPr lang="en-MY" sz="1000" dirty="0" smtClean="0">
                <a:latin typeface="Tw Cen MT" panose="020B0602020104020603" pitchFamily="34" charset="0"/>
              </a:rPr>
              <a:t>) in the areas of technical, managerial and financial. Each training day represents 10 CCD points and a maximum of 40 CCD points are awarded for training of more than 4 days. These CCD points are essential for renewal of contractor’s registration. </a:t>
            </a:r>
          </a:p>
          <a:p>
            <a:pPr algn="just"/>
            <a:endParaRPr lang="en-MY" sz="1000" dirty="0" smtClean="0">
              <a:latin typeface="Tw Cen MT" panose="020B0602020104020603" pitchFamily="34" charset="0"/>
            </a:endParaRPr>
          </a:p>
          <a:p>
            <a:pPr algn="just"/>
            <a:r>
              <a:rPr lang="en-US" sz="1000" dirty="0" smtClean="0">
                <a:latin typeface="Tw Cen MT" panose="020B0602020104020603" pitchFamily="34" charset="0"/>
              </a:rPr>
              <a:t>As of Q2 2018, 3,615 contractors had been trained against the target of 7,500 for 2018.  A total of 32,065 contractors had been trained since 2016.  The following statistic were recorded for </a:t>
            </a:r>
            <a:r>
              <a:rPr lang="en-US" sz="1000" dirty="0" err="1" smtClean="0">
                <a:latin typeface="Tw Cen MT" panose="020B0602020104020603" pitchFamily="34" charset="0"/>
              </a:rPr>
              <a:t>Bumiputera</a:t>
            </a:r>
            <a:r>
              <a:rPr lang="en-US" sz="1000" dirty="0" smtClean="0">
                <a:latin typeface="Tw Cen MT" panose="020B0602020104020603" pitchFamily="34" charset="0"/>
              </a:rPr>
              <a:t> Contractors trained under CCD based on states :</a:t>
            </a:r>
            <a:endParaRPr lang="en-MY" sz="1000" dirty="0">
              <a:latin typeface="Tw Cen MT" panose="020B0602020104020603" pitchFamily="34" charset="0"/>
            </a:endParaRPr>
          </a:p>
          <a:p>
            <a:endParaRPr lang="en-US"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P6-088</a:t>
            </a:r>
            <a:endParaRPr lang="ms-MY" sz="2800" dirty="0">
              <a:solidFill>
                <a:schemeClr val="bg1"/>
              </a:solidFill>
            </a:endParaRPr>
          </a:p>
        </p:txBody>
      </p:sp>
      <p:sp>
        <p:nvSpPr>
          <p:cNvPr id="15" name="TextBox 14"/>
          <p:cNvSpPr txBox="1"/>
          <p:nvPr/>
        </p:nvSpPr>
        <p:spPr>
          <a:xfrm>
            <a:off x="0" y="3227424"/>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1143306"/>
        </p:xfrm>
        <a:graphic>
          <a:graphicData uri="http://schemas.openxmlformats.org/drawingml/2006/table">
            <a:tbl>
              <a:tblPr firstRow="1" bandRow="1">
                <a:tableStyleId>{5C22544A-7EE6-4342-B048-85BDC9FD1C3A}</a:tableStyleId>
              </a:tblPr>
              <a:tblGrid>
                <a:gridCol w="1392863">
                  <a:extLst>
                    <a:ext uri="{9D8B030D-6E8A-4147-A177-3AD203B41FA5}">
                      <a16:colId xmlns:a16="http://schemas.microsoft.com/office/drawing/2014/main" val="2124581660"/>
                    </a:ext>
                  </a:extLst>
                </a:gridCol>
                <a:gridCol w="1360968">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720867">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a:t>
                      </a:r>
                    </a:p>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under CCD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under CCD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a:t>
                      </a:r>
                    </a:p>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under CCD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under CCD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under CCD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765621500"/>
              </p:ext>
            </p:extLst>
          </p:nvPr>
        </p:nvGraphicFramePr>
        <p:xfrm>
          <a:off x="180975" y="4907769"/>
          <a:ext cx="6448424" cy="3886200"/>
        </p:xfrm>
        <a:graphic>
          <a:graphicData uri="http://schemas.openxmlformats.org/drawingml/2006/table">
            <a:tbl>
              <a:tblPr firstRow="1" bandRow="1">
                <a:tableStyleId>{5C22544A-7EE6-4342-B048-85BDC9FD1C3A}</a:tableStyleId>
              </a:tblPr>
              <a:tblGrid>
                <a:gridCol w="617434">
                  <a:extLst>
                    <a:ext uri="{9D8B030D-6E8A-4147-A177-3AD203B41FA5}">
                      <a16:colId xmlns:a16="http://schemas.microsoft.com/office/drawing/2014/main" val="3366137138"/>
                    </a:ext>
                  </a:extLst>
                </a:gridCol>
                <a:gridCol w="2603433">
                  <a:extLst>
                    <a:ext uri="{9D8B030D-6E8A-4147-A177-3AD203B41FA5}">
                      <a16:colId xmlns:a16="http://schemas.microsoft.com/office/drawing/2014/main" val="116348213"/>
                    </a:ext>
                  </a:extLst>
                </a:gridCol>
                <a:gridCol w="990901">
                  <a:extLst>
                    <a:ext uri="{9D8B030D-6E8A-4147-A177-3AD203B41FA5}">
                      <a16:colId xmlns:a16="http://schemas.microsoft.com/office/drawing/2014/main" val="4144450284"/>
                    </a:ext>
                  </a:extLst>
                </a:gridCol>
                <a:gridCol w="1118328">
                  <a:extLst>
                    <a:ext uri="{9D8B030D-6E8A-4147-A177-3AD203B41FA5}">
                      <a16:colId xmlns:a16="http://schemas.microsoft.com/office/drawing/2014/main" val="6907037"/>
                    </a:ext>
                  </a:extLst>
                </a:gridCol>
                <a:gridCol w="1118328">
                  <a:extLst>
                    <a:ext uri="{9D8B030D-6E8A-4147-A177-3AD203B41FA5}">
                      <a16:colId xmlns:a16="http://schemas.microsoft.com/office/drawing/2014/main" val="20004"/>
                    </a:ext>
                  </a:extLst>
                </a:gridCol>
              </a:tblGrid>
              <a:tr h="222834">
                <a:tc rowSpan="2">
                  <a:txBody>
                    <a:bodyPr/>
                    <a:lstStyle/>
                    <a:p>
                      <a:pPr algn="ctr"/>
                      <a:r>
                        <a:rPr lang="en-US" sz="900" kern="1200" dirty="0" smtClean="0">
                          <a:solidFill>
                            <a:schemeClr val="tx1"/>
                          </a:solidFill>
                          <a:latin typeface="Tw Cen MT" pitchFamily="34" charset="0"/>
                          <a:ea typeface="+mn-ea"/>
                          <a:cs typeface="+mn-cs"/>
                        </a:rPr>
                        <a:t>NO</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a:r>
                        <a:rPr lang="en-US" sz="900" kern="1200" dirty="0" smtClean="0">
                          <a:solidFill>
                            <a:schemeClr val="tx1"/>
                          </a:solidFill>
                          <a:latin typeface="Tw Cen MT" pitchFamily="34" charset="0"/>
                          <a:ea typeface="+mn-ea"/>
                          <a:cs typeface="+mn-cs"/>
                        </a:rPr>
                        <a:t>STATE</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algn="ctr"/>
                      <a:r>
                        <a:rPr lang="en-US" sz="900" dirty="0" smtClean="0">
                          <a:solidFill>
                            <a:schemeClr val="tx1"/>
                          </a:solidFill>
                          <a:latin typeface="Tw Cen MT" pitchFamily="34" charset="0"/>
                        </a:rPr>
                        <a:t>BUMIPUTERA</a:t>
                      </a:r>
                      <a:r>
                        <a:rPr lang="en-US" sz="900" baseline="0" dirty="0" smtClean="0">
                          <a:solidFill>
                            <a:schemeClr val="tx1"/>
                          </a:solidFill>
                          <a:latin typeface="Tw Cen MT" pitchFamily="34" charset="0"/>
                        </a:rPr>
                        <a:t> CONTRACTORS TRAINED</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MY" sz="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pPr algn="ct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91802757"/>
                  </a:ext>
                </a:extLst>
              </a:tr>
              <a:tr h="222834">
                <a:tc vMerge="1">
                  <a:txBody>
                    <a:bodyPr/>
                    <a:lstStyle/>
                    <a:p>
                      <a:endParaRPr lang="en-MY"/>
                    </a:p>
                  </a:txBody>
                  <a:tcPr/>
                </a:tc>
                <a:tc vMerge="1">
                  <a:txBody>
                    <a:bodyPr/>
                    <a:lstStyle/>
                    <a:p>
                      <a:pPr algn="ctr"/>
                      <a:endParaRPr lang="en-MY" sz="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900" b="1" kern="1200" dirty="0" smtClean="0">
                          <a:solidFill>
                            <a:schemeClr val="tx1"/>
                          </a:solidFill>
                          <a:latin typeface="Tw Cen MT" pitchFamily="34" charset="0"/>
                          <a:ea typeface="+mn-ea"/>
                          <a:cs typeface="+mn-cs"/>
                        </a:rPr>
                        <a:t>2016</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b="1" kern="1200" dirty="0" smtClean="0">
                          <a:solidFill>
                            <a:schemeClr val="tx1"/>
                          </a:solidFill>
                          <a:latin typeface="Tw Cen MT" pitchFamily="34" charset="0"/>
                          <a:ea typeface="+mn-ea"/>
                          <a:cs typeface="+mn-cs"/>
                        </a:rPr>
                        <a:t>2017</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MY" sz="900" b="1" kern="1200" dirty="0" smtClean="0">
                          <a:solidFill>
                            <a:schemeClr val="tx1"/>
                          </a:solidFill>
                          <a:latin typeface="Tw Cen MT" pitchFamily="34" charset="0"/>
                          <a:ea typeface="+mn-ea"/>
                          <a:cs typeface="+mn-cs"/>
                        </a:rPr>
                        <a:t>2018 (Q2)</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222834">
                <a:tc>
                  <a:txBody>
                    <a:bodyPr/>
                    <a:lstStyle/>
                    <a:p>
                      <a:pPr algn="ctr"/>
                      <a:r>
                        <a:rPr lang="en-US" sz="900" dirty="0" smtClean="0">
                          <a:solidFill>
                            <a:schemeClr val="tx1"/>
                          </a:solidFill>
                          <a:latin typeface="Tw Cen MT" pitchFamily="34" charset="0"/>
                        </a:rPr>
                        <a:t>1</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Johor</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883</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909</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256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222834">
                <a:tc>
                  <a:txBody>
                    <a:bodyPr/>
                    <a:lstStyle/>
                    <a:p>
                      <a:pPr algn="ctr"/>
                      <a:r>
                        <a:rPr lang="en-US" sz="900" dirty="0" smtClean="0">
                          <a:solidFill>
                            <a:schemeClr val="tx1"/>
                          </a:solidFill>
                          <a:latin typeface="Tw Cen MT" pitchFamily="34" charset="0"/>
                        </a:rPr>
                        <a:t>2</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Melaka</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367</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542</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145</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222834">
                <a:tc>
                  <a:txBody>
                    <a:bodyPr/>
                    <a:lstStyle/>
                    <a:p>
                      <a:pPr algn="ctr"/>
                      <a:r>
                        <a:rPr lang="en-US" sz="900" dirty="0" smtClean="0">
                          <a:solidFill>
                            <a:schemeClr val="tx1"/>
                          </a:solidFill>
                          <a:latin typeface="Tw Cen MT" pitchFamily="34" charset="0"/>
                        </a:rPr>
                        <a:t>3</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err="1" smtClean="0">
                          <a:solidFill>
                            <a:schemeClr val="tx1"/>
                          </a:solidFill>
                          <a:latin typeface="Tw Cen MT" pitchFamily="34" charset="0"/>
                        </a:rPr>
                        <a:t>Negeri</a:t>
                      </a:r>
                      <a:r>
                        <a:rPr lang="en-US" sz="900" dirty="0" smtClean="0">
                          <a:solidFill>
                            <a:schemeClr val="tx1"/>
                          </a:solidFill>
                          <a:latin typeface="Tw Cen MT" pitchFamily="34" charset="0"/>
                        </a:rPr>
                        <a:t> Sembilan</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754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879</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134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6651503"/>
                  </a:ext>
                </a:extLst>
              </a:tr>
              <a:tr h="222834">
                <a:tc>
                  <a:txBody>
                    <a:bodyPr/>
                    <a:lstStyle/>
                    <a:p>
                      <a:pPr algn="ctr"/>
                      <a:r>
                        <a:rPr lang="en-US" sz="900" dirty="0" smtClean="0">
                          <a:solidFill>
                            <a:schemeClr val="tx1"/>
                          </a:solidFill>
                          <a:latin typeface="Tw Cen MT" pitchFamily="34" charset="0"/>
                        </a:rPr>
                        <a:t>4</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Selangor &amp; Kuala Lumpur</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2,886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2,764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1,213</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0321315"/>
                  </a:ext>
                </a:extLst>
              </a:tr>
              <a:tr h="222834">
                <a:tc>
                  <a:txBody>
                    <a:bodyPr/>
                    <a:lstStyle/>
                    <a:p>
                      <a:pPr algn="ctr"/>
                      <a:r>
                        <a:rPr lang="en-US" sz="900" dirty="0" smtClean="0">
                          <a:solidFill>
                            <a:schemeClr val="tx1"/>
                          </a:solidFill>
                          <a:latin typeface="Tw Cen MT" pitchFamily="34" charset="0"/>
                        </a:rPr>
                        <a:t>5</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Perak</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796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825</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196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5013924"/>
                  </a:ext>
                </a:extLst>
              </a:tr>
              <a:tr h="222834">
                <a:tc>
                  <a:txBody>
                    <a:bodyPr/>
                    <a:lstStyle/>
                    <a:p>
                      <a:pPr algn="ctr"/>
                      <a:r>
                        <a:rPr lang="en-US" sz="900" dirty="0" smtClean="0">
                          <a:solidFill>
                            <a:schemeClr val="tx1"/>
                          </a:solidFill>
                          <a:latin typeface="Tw Cen MT" pitchFamily="34" charset="0"/>
                        </a:rPr>
                        <a:t>6</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Kedah</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645</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673</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226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7760975"/>
                  </a:ext>
                </a:extLst>
              </a:tr>
              <a:tr h="222834">
                <a:tc>
                  <a:txBody>
                    <a:bodyPr/>
                    <a:lstStyle/>
                    <a:p>
                      <a:pPr algn="ctr"/>
                      <a:r>
                        <a:rPr lang="en-US" sz="900" dirty="0" smtClean="0">
                          <a:solidFill>
                            <a:schemeClr val="tx1"/>
                          </a:solidFill>
                          <a:latin typeface="Tw Cen MT" pitchFamily="34" charset="0"/>
                        </a:rPr>
                        <a:t>7</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err="1" smtClean="0">
                          <a:solidFill>
                            <a:schemeClr val="tx1"/>
                          </a:solidFill>
                          <a:latin typeface="Tw Cen MT" pitchFamily="34" charset="0"/>
                        </a:rPr>
                        <a:t>Pulau</a:t>
                      </a:r>
                      <a:r>
                        <a:rPr lang="en-US" sz="900" baseline="0" dirty="0" smtClean="0">
                          <a:solidFill>
                            <a:schemeClr val="tx1"/>
                          </a:solidFill>
                          <a:latin typeface="Tw Cen MT" pitchFamily="34" charset="0"/>
                        </a:rPr>
                        <a:t> Pinang</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1,582</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1,484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315</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489027"/>
                  </a:ext>
                </a:extLst>
              </a:tr>
              <a:tr h="222834">
                <a:tc>
                  <a:txBody>
                    <a:bodyPr/>
                    <a:lstStyle/>
                    <a:p>
                      <a:pPr algn="ctr"/>
                      <a:r>
                        <a:rPr lang="en-US" sz="900" dirty="0" smtClean="0">
                          <a:solidFill>
                            <a:schemeClr val="tx1"/>
                          </a:solidFill>
                          <a:latin typeface="Tw Cen MT" pitchFamily="34" charset="0"/>
                        </a:rPr>
                        <a:t>8</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Perlis</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175</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239</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28</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317805"/>
                  </a:ext>
                </a:extLst>
              </a:tr>
              <a:tr h="222834">
                <a:tc>
                  <a:txBody>
                    <a:bodyPr/>
                    <a:lstStyle/>
                    <a:p>
                      <a:pPr algn="ctr"/>
                      <a:r>
                        <a:rPr lang="en-US" sz="900" dirty="0" smtClean="0">
                          <a:solidFill>
                            <a:schemeClr val="tx1"/>
                          </a:solidFill>
                          <a:latin typeface="Tw Cen MT" pitchFamily="34" charset="0"/>
                        </a:rPr>
                        <a:t>9</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Pahang</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668</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794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164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2921061"/>
                  </a:ext>
                </a:extLst>
              </a:tr>
              <a:tr h="222834">
                <a:tc>
                  <a:txBody>
                    <a:bodyPr/>
                    <a:lstStyle/>
                    <a:p>
                      <a:pPr algn="ctr"/>
                      <a:r>
                        <a:rPr lang="en-US" sz="900" dirty="0" smtClean="0">
                          <a:solidFill>
                            <a:schemeClr val="tx1"/>
                          </a:solidFill>
                          <a:latin typeface="Tw Cen MT" pitchFamily="34" charset="0"/>
                        </a:rPr>
                        <a:t>10</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Terengganu</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432</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474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127</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844680"/>
                  </a:ext>
                </a:extLst>
              </a:tr>
              <a:tr h="222834">
                <a:tc>
                  <a:txBody>
                    <a:bodyPr/>
                    <a:lstStyle/>
                    <a:p>
                      <a:pPr algn="ctr"/>
                      <a:r>
                        <a:rPr lang="en-US" sz="900" dirty="0" smtClean="0">
                          <a:solidFill>
                            <a:schemeClr val="tx1"/>
                          </a:solidFill>
                          <a:latin typeface="Tw Cen MT" pitchFamily="34" charset="0"/>
                        </a:rPr>
                        <a:t>11</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Kelantan</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1,189</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1,306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232</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0674918"/>
                  </a:ext>
                </a:extLst>
              </a:tr>
              <a:tr h="222834">
                <a:tc>
                  <a:txBody>
                    <a:bodyPr/>
                    <a:lstStyle/>
                    <a:p>
                      <a:pPr algn="ctr"/>
                      <a:r>
                        <a:rPr lang="en-US" sz="900" dirty="0" smtClean="0">
                          <a:solidFill>
                            <a:schemeClr val="tx1"/>
                          </a:solidFill>
                          <a:latin typeface="Tw Cen MT" pitchFamily="34" charset="0"/>
                        </a:rPr>
                        <a:t>12</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Sarawak</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2,598</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2,872</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346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2451904"/>
                  </a:ext>
                </a:extLst>
              </a:tr>
              <a:tr h="222834">
                <a:tc>
                  <a:txBody>
                    <a:bodyPr/>
                    <a:lstStyle/>
                    <a:p>
                      <a:pPr algn="ctr"/>
                      <a:r>
                        <a:rPr lang="en-US" sz="900" dirty="0" smtClean="0">
                          <a:solidFill>
                            <a:schemeClr val="tx1"/>
                          </a:solidFill>
                          <a:latin typeface="Tw Cen MT" pitchFamily="34" charset="0"/>
                        </a:rPr>
                        <a:t>13</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smtClean="0">
                          <a:solidFill>
                            <a:schemeClr val="tx1"/>
                          </a:solidFill>
                          <a:latin typeface="Tw Cen MT" pitchFamily="34" charset="0"/>
                        </a:rPr>
                        <a:t>Sabah</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866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848</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233</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704967"/>
                  </a:ext>
                </a:extLst>
              </a:tr>
              <a:tr h="222834">
                <a:tc gridSpan="2">
                  <a:txBody>
                    <a:bodyPr/>
                    <a:lstStyle/>
                    <a:p>
                      <a:pPr algn="r"/>
                      <a:r>
                        <a:rPr lang="en-US" sz="900" b="1" dirty="0" smtClean="0">
                          <a:solidFill>
                            <a:schemeClr val="tx1"/>
                          </a:solidFill>
                          <a:latin typeface="Tw Cen MT" pitchFamily="34" charset="0"/>
                        </a:rPr>
                        <a:t>SUB 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kern="1200" dirty="0" smtClean="0">
                          <a:solidFill>
                            <a:schemeClr val="tx1"/>
                          </a:solidFill>
                          <a:latin typeface="Tw Cen MT" pitchFamily="34" charset="0"/>
                          <a:ea typeface="+mn-ea"/>
                          <a:cs typeface="+mn-cs"/>
                        </a:rPr>
                        <a:t>13,841</a:t>
                      </a:r>
                      <a:endParaRPr lang="en-MY" sz="900" b="1"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kern="1200" dirty="0" smtClean="0">
                          <a:solidFill>
                            <a:schemeClr val="tx1"/>
                          </a:solidFill>
                          <a:latin typeface="Tw Cen MT" pitchFamily="34" charset="0"/>
                          <a:ea typeface="+mn-ea"/>
                          <a:cs typeface="+mn-cs"/>
                        </a:rPr>
                        <a:t>14,609</a:t>
                      </a:r>
                      <a:endParaRPr lang="en-MY" sz="900" b="1"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b="1" kern="1200" dirty="0" smtClean="0">
                          <a:solidFill>
                            <a:schemeClr val="tx1"/>
                          </a:solidFill>
                          <a:latin typeface="Tw Cen MT" pitchFamily="34" charset="0"/>
                          <a:ea typeface="+mn-ea"/>
                          <a:cs typeface="+mn-cs"/>
                        </a:rPr>
                        <a:t>3,615</a:t>
                      </a:r>
                      <a:endParaRPr lang="en-MY" sz="900" b="1"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5690344"/>
                  </a:ext>
                </a:extLst>
              </a:tr>
              <a:tr h="222834">
                <a:tc gridSpan="2">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a:p>
                  </a:txBody>
                  <a:tcPr/>
                </a:tc>
                <a:tc gridSpan="3">
                  <a:txBody>
                    <a:bodyPr/>
                    <a:lstStyle/>
                    <a:p>
                      <a:pPr algn="ctr"/>
                      <a:r>
                        <a:rPr lang="en-MY" sz="900" b="1" kern="1200" dirty="0" smtClean="0">
                          <a:solidFill>
                            <a:schemeClr val="tx1"/>
                          </a:solidFill>
                          <a:latin typeface="Tw Cen MT" pitchFamily="34" charset="0"/>
                          <a:ea typeface="+mn-ea"/>
                          <a:cs typeface="+mn-cs"/>
                        </a:rPr>
                        <a:t>32,065</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6184357"/>
                  </a:ext>
                </a:extLst>
              </a:tr>
            </a:tbl>
          </a:graphicData>
        </a:graphic>
      </p:graphicFrame>
    </p:spTree>
    <p:extLst>
      <p:ext uri="{BB962C8B-B14F-4D97-AF65-F5344CB8AC3E}">
        <p14:creationId xmlns:p14="http://schemas.microsoft.com/office/powerpoint/2010/main" val="34090208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3881430"/>
            <a:ext cx="6857999" cy="6000791"/>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87685"/>
          <a:ext cx="4763388" cy="1179643"/>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900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contractors trained to become Facility Management Contractors by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9525" y="4055165"/>
            <a:ext cx="6810376" cy="5863144"/>
          </a:xfrm>
          <a:prstGeom prst="rect">
            <a:avLst/>
          </a:prstGeom>
          <a:noFill/>
        </p:spPr>
        <p:txBody>
          <a:bodyPr wrap="square" rtlCol="0">
            <a:spAutoFit/>
          </a:bodyPr>
          <a:lstStyle/>
          <a:p>
            <a:r>
              <a:rPr lang="en-US" sz="1000" dirty="0">
                <a:latin typeface="Tw Cen MT" panose="020B0602020104020603" pitchFamily="34" charset="0"/>
              </a:rPr>
              <a:t>This KPI is under the purview of IWG14.</a:t>
            </a:r>
          </a:p>
          <a:p>
            <a:endParaRPr lang="en-US" sz="500" dirty="0" smtClean="0">
              <a:latin typeface="Tw Cen MT" panose="020B0602020104020603" pitchFamily="34" charset="0"/>
            </a:endParaRPr>
          </a:p>
          <a:p>
            <a:pPr algn="just"/>
            <a:r>
              <a:rPr lang="en-US" sz="1000" dirty="0" err="1">
                <a:latin typeface="Tw Cen MT" panose="020B0602020104020603" pitchFamily="34" charset="0"/>
              </a:rPr>
              <a:t>Bumiputera</a:t>
            </a:r>
            <a:r>
              <a:rPr lang="en-US" sz="1000" dirty="0">
                <a:latin typeface="Tw Cen MT" panose="020B0602020104020603" pitchFamily="34" charset="0"/>
              </a:rPr>
              <a:t> contractors are </a:t>
            </a:r>
            <a:r>
              <a:rPr lang="en-US" sz="1000" dirty="0" smtClean="0">
                <a:latin typeface="Tw Cen MT" panose="020B0602020104020603" pitchFamily="34" charset="0"/>
              </a:rPr>
              <a:t>given the opportunity to be </a:t>
            </a:r>
            <a:r>
              <a:rPr lang="en-MY" sz="1000" dirty="0" smtClean="0">
                <a:latin typeface="Tw Cen MT" panose="020B0602020104020603" pitchFamily="34" charset="0"/>
              </a:rPr>
              <a:t>trained </a:t>
            </a:r>
            <a:r>
              <a:rPr lang="en-US" sz="1000" dirty="0" smtClean="0">
                <a:latin typeface="Tw Cen MT" panose="020B0602020104020603" pitchFamily="34" charset="0"/>
              </a:rPr>
              <a:t>in Facilities </a:t>
            </a:r>
            <a:r>
              <a:rPr lang="en-US" sz="1000" dirty="0">
                <a:latin typeface="Tw Cen MT" panose="020B0602020104020603" pitchFamily="34" charset="0"/>
              </a:rPr>
              <a:t>Management (FM</a:t>
            </a:r>
            <a:r>
              <a:rPr lang="en-US" sz="1000" dirty="0" smtClean="0">
                <a:latin typeface="Tw Cen MT" panose="020B0602020104020603" pitchFamily="34" charset="0"/>
              </a:rPr>
              <a:t>) to enable them to be registered as Facilities Management Contractor (FMC). Only the owner or the director of the company are allowed to be trained. At the end of the training </a:t>
            </a:r>
            <a:r>
              <a:rPr lang="en-US" sz="1000" dirty="0" err="1" smtClean="0">
                <a:latin typeface="Tw Cen MT" panose="020B0602020104020603" pitchFamily="34" charset="0"/>
              </a:rPr>
              <a:t>programme</a:t>
            </a:r>
            <a:r>
              <a:rPr lang="en-US" sz="1000" dirty="0">
                <a:latin typeface="Tw Cen MT" panose="020B0602020104020603" pitchFamily="34" charset="0"/>
              </a:rPr>
              <a:t> </a:t>
            </a:r>
            <a:r>
              <a:rPr lang="en-US" sz="1000" dirty="0" smtClean="0">
                <a:latin typeface="Tw Cen MT" panose="020B0602020104020603" pitchFamily="34" charset="0"/>
              </a:rPr>
              <a:t>which consists of 13 Learning Packages (LP), the company will be awarded with </a:t>
            </a:r>
            <a:r>
              <a:rPr lang="en-US" sz="1000" dirty="0" err="1" smtClean="0">
                <a:latin typeface="Tw Cen MT" panose="020B0602020104020603" pitchFamily="34" charset="0"/>
              </a:rPr>
              <a:t>Sijil</a:t>
            </a:r>
            <a:r>
              <a:rPr lang="en-US" sz="1000" dirty="0" smtClean="0">
                <a:latin typeface="Tw Cen MT" panose="020B0602020104020603" pitchFamily="34" charset="0"/>
              </a:rPr>
              <a:t> </a:t>
            </a:r>
            <a:r>
              <a:rPr lang="en-US" sz="1000" dirty="0" err="1" smtClean="0">
                <a:latin typeface="Tw Cen MT" panose="020B0602020104020603" pitchFamily="34" charset="0"/>
              </a:rPr>
              <a:t>Kecekapan</a:t>
            </a:r>
            <a:r>
              <a:rPr lang="en-US" sz="1000" dirty="0" smtClean="0">
                <a:latin typeface="Tw Cen MT" panose="020B0602020104020603" pitchFamily="34" charset="0"/>
              </a:rPr>
              <a:t> </a:t>
            </a:r>
            <a:r>
              <a:rPr lang="en-US" sz="1000" dirty="0" err="1" smtClean="0">
                <a:latin typeface="Tw Cen MT" panose="020B0602020104020603" pitchFamily="34" charset="0"/>
              </a:rPr>
              <a:t>Pengurusan</a:t>
            </a:r>
            <a:r>
              <a:rPr lang="en-US" sz="1000" dirty="0" smtClean="0">
                <a:latin typeface="Tw Cen MT" panose="020B0602020104020603" pitchFamily="34" charset="0"/>
              </a:rPr>
              <a:t> (SKP) as a registration requirement with CIDB under two (2) specialization; </a:t>
            </a:r>
          </a:p>
          <a:p>
            <a:pPr marL="228600" indent="-50800" algn="just">
              <a:buFont typeface="+mj-lt"/>
              <a:buAutoNum type="arabicPeriod"/>
            </a:pPr>
            <a:r>
              <a:rPr lang="en-US" sz="1000" dirty="0" smtClean="0">
                <a:latin typeface="Tw Cen MT" panose="020B0602020104020603" pitchFamily="34" charset="0"/>
              </a:rPr>
              <a:t>  FM01  General Building &amp; Infrastructure Facilities</a:t>
            </a:r>
          </a:p>
          <a:p>
            <a:pPr marL="228600" indent="-50800">
              <a:buFont typeface="+mj-lt"/>
              <a:buAutoNum type="arabicPeriod"/>
            </a:pPr>
            <a:r>
              <a:rPr lang="en-US" sz="1000" dirty="0" smtClean="0">
                <a:latin typeface="Tw Cen MT" panose="020B0602020104020603" pitchFamily="34" charset="0"/>
              </a:rPr>
              <a:t>  FM02  Healthcare Facilities</a:t>
            </a:r>
          </a:p>
          <a:p>
            <a:pPr marL="228600" indent="-50800"/>
            <a:endParaRPr lang="en-US" sz="1000" dirty="0" smtClean="0">
              <a:latin typeface="Tw Cen MT" panose="020B0602020104020603" pitchFamily="34" charset="0"/>
            </a:endParaRPr>
          </a:p>
          <a:p>
            <a:r>
              <a:rPr lang="en-US" sz="1000" dirty="0" smtClean="0">
                <a:latin typeface="Tw Cen MT" panose="020B0602020104020603" pitchFamily="34" charset="0"/>
              </a:rPr>
              <a:t>As of Q2 2018 , 78 contractors against the target of 200 in 2018 have been successfully trained in FM.</a:t>
            </a: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MY" sz="500" dirty="0" smtClean="0">
              <a:latin typeface="Tw Cen MT" panose="020B0602020104020603" pitchFamily="34" charset="0"/>
            </a:endParaRPr>
          </a:p>
          <a:p>
            <a:endParaRPr lang="en-US" sz="5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P6-089</a:t>
            </a:r>
            <a:endParaRPr lang="ms-MY" sz="2800" dirty="0">
              <a:solidFill>
                <a:schemeClr val="bg1"/>
              </a:solidFill>
            </a:endParaRPr>
          </a:p>
        </p:txBody>
      </p:sp>
      <p:sp>
        <p:nvSpPr>
          <p:cNvPr id="15" name="TextBox 14"/>
          <p:cNvSpPr txBox="1"/>
          <p:nvPr/>
        </p:nvSpPr>
        <p:spPr>
          <a:xfrm>
            <a:off x="0" y="3848398"/>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1765257"/>
        </p:xfrm>
        <a:graphic>
          <a:graphicData uri="http://schemas.openxmlformats.org/drawingml/2006/table">
            <a:tbl>
              <a:tblPr firstRow="1" bandRow="1">
                <a:tableStyleId>{5C22544A-7EE6-4342-B048-85BDC9FD1C3A}</a:tableStyleId>
              </a:tblPr>
              <a:tblGrid>
                <a:gridCol w="1297170">
                  <a:extLst>
                    <a:ext uri="{9D8B030D-6E8A-4147-A177-3AD203B41FA5}">
                      <a16:colId xmlns:a16="http://schemas.microsoft.com/office/drawing/2014/main" val="2124581660"/>
                    </a:ext>
                  </a:extLst>
                </a:gridCol>
                <a:gridCol w="141413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92867">
                  <a:extLst>
                    <a:ext uri="{9D8B030D-6E8A-4147-A177-3AD203B41FA5}">
                      <a16:colId xmlns:a16="http://schemas.microsoft.com/office/drawing/2014/main" val="2017577163"/>
                    </a:ext>
                  </a:extLst>
                </a:gridCol>
              </a:tblGrid>
              <a:tr h="330663">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12</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399497">
                <a:tc>
                  <a:txBody>
                    <a:bodyPr/>
                    <a:lstStyle/>
                    <a:p>
                      <a:pPr fontAlgn="auto">
                        <a:lnSpc>
                          <a:spcPct val="100000"/>
                        </a:lnSpc>
                        <a:spcBef>
                          <a:spcPts val="0"/>
                        </a:spcBef>
                        <a:spcAft>
                          <a:spcPts val="0"/>
                        </a:spcAft>
                        <a:defRPr/>
                      </a:pPr>
                      <a:r>
                        <a:rPr lang="en-US" sz="900" dirty="0" smtClean="0">
                          <a:solidFill>
                            <a:srgbClr val="000000"/>
                          </a:solidFill>
                          <a:latin typeface="Tw Cen MT" pitchFamily="34" charset="0"/>
                        </a:rPr>
                        <a:t>Training module completed</a:t>
                      </a:r>
                    </a:p>
                    <a:p>
                      <a:pPr fontAlgn="auto">
                        <a:lnSpc>
                          <a:spcPct val="100000"/>
                        </a:lnSpc>
                        <a:spcBef>
                          <a:spcPts val="0"/>
                        </a:spcBef>
                        <a:spcAft>
                          <a:spcPts val="0"/>
                        </a:spcAft>
                        <a:defRPr/>
                      </a:pPr>
                      <a:endParaRPr lang="en-US" sz="900" dirty="0" smtClean="0">
                        <a:solidFill>
                          <a:srgbClr val="000000"/>
                        </a:solidFill>
                        <a:latin typeface="Tw Cen MT" pitchFamily="34" charset="0"/>
                      </a:endParaRPr>
                    </a:p>
                    <a:p>
                      <a:pPr fontAlgn="auto">
                        <a:lnSpc>
                          <a:spcPct val="100000"/>
                        </a:lnSpc>
                        <a:spcBef>
                          <a:spcPts val="0"/>
                        </a:spcBef>
                        <a:spcAft>
                          <a:spcPts val="0"/>
                        </a:spcAft>
                        <a:defRPr/>
                      </a:pPr>
                      <a:r>
                        <a:rPr lang="en-US" sz="900" dirty="0" smtClean="0">
                          <a:solidFill>
                            <a:srgbClr val="000000"/>
                          </a:solidFill>
                          <a:latin typeface="Tw Cen MT" pitchFamily="34" charset="0"/>
                        </a:rPr>
                        <a:t>100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FM</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FM</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FM</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FM</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FM</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75340679"/>
              </p:ext>
            </p:extLst>
          </p:nvPr>
        </p:nvGraphicFramePr>
        <p:xfrm>
          <a:off x="228601" y="5692184"/>
          <a:ext cx="6429375" cy="1371600"/>
        </p:xfrm>
        <a:graphic>
          <a:graphicData uri="http://schemas.openxmlformats.org/drawingml/2006/table">
            <a:tbl>
              <a:tblPr firstRow="1" bandRow="1">
                <a:tableStyleId>{5C22544A-7EE6-4342-B048-85BDC9FD1C3A}</a:tableStyleId>
              </a:tblPr>
              <a:tblGrid>
                <a:gridCol w="615609">
                  <a:extLst>
                    <a:ext uri="{9D8B030D-6E8A-4147-A177-3AD203B41FA5}">
                      <a16:colId xmlns:a16="http://schemas.microsoft.com/office/drawing/2014/main" val="3366137138"/>
                    </a:ext>
                  </a:extLst>
                </a:gridCol>
                <a:gridCol w="2746998">
                  <a:extLst>
                    <a:ext uri="{9D8B030D-6E8A-4147-A177-3AD203B41FA5}">
                      <a16:colId xmlns:a16="http://schemas.microsoft.com/office/drawing/2014/main" val="116348213"/>
                    </a:ext>
                  </a:extLst>
                </a:gridCol>
                <a:gridCol w="1022256">
                  <a:extLst>
                    <a:ext uri="{9D8B030D-6E8A-4147-A177-3AD203B41FA5}">
                      <a16:colId xmlns:a16="http://schemas.microsoft.com/office/drawing/2014/main" val="4144450284"/>
                    </a:ext>
                  </a:extLst>
                </a:gridCol>
                <a:gridCol w="1022256">
                  <a:extLst>
                    <a:ext uri="{9D8B030D-6E8A-4147-A177-3AD203B41FA5}">
                      <a16:colId xmlns:a16="http://schemas.microsoft.com/office/drawing/2014/main" val="6907037"/>
                    </a:ext>
                  </a:extLst>
                </a:gridCol>
                <a:gridCol w="1022256">
                  <a:extLst>
                    <a:ext uri="{9D8B030D-6E8A-4147-A177-3AD203B41FA5}">
                      <a16:colId xmlns:a16="http://schemas.microsoft.com/office/drawing/2014/main" val="20004"/>
                    </a:ext>
                  </a:extLst>
                </a:gridCol>
              </a:tblGrid>
              <a:tr h="189157">
                <a:tc rowSpan="2">
                  <a:txBody>
                    <a:bodyPr/>
                    <a:lstStyle/>
                    <a:p>
                      <a:pPr algn="ctr"/>
                      <a:r>
                        <a:rPr lang="en-US" sz="900" kern="1200" dirty="0" smtClean="0">
                          <a:solidFill>
                            <a:schemeClr val="tx1"/>
                          </a:solidFill>
                          <a:latin typeface="Tw Cen MT" pitchFamily="34" charset="0"/>
                          <a:ea typeface="+mn-ea"/>
                          <a:cs typeface="+mn-cs"/>
                        </a:rPr>
                        <a:t>NO</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a:r>
                        <a:rPr lang="en-US" sz="900" kern="1200" dirty="0" smtClean="0">
                          <a:solidFill>
                            <a:schemeClr val="tx1"/>
                          </a:solidFill>
                          <a:latin typeface="Tw Cen MT" pitchFamily="34" charset="0"/>
                          <a:ea typeface="+mn-ea"/>
                          <a:cs typeface="+mn-cs"/>
                        </a:rPr>
                        <a:t>SPECIALIZATION</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algn="ctr"/>
                      <a:r>
                        <a:rPr lang="en-US" sz="900" kern="1200" dirty="0" smtClean="0">
                          <a:solidFill>
                            <a:schemeClr val="tx1"/>
                          </a:solidFill>
                          <a:latin typeface="Tw Cen MT" pitchFamily="34" charset="0"/>
                          <a:ea typeface="+mn-ea"/>
                          <a:cs typeface="+mn-cs"/>
                        </a:rPr>
                        <a:t>NO.</a:t>
                      </a:r>
                      <a:r>
                        <a:rPr lang="en-US" sz="900" kern="1200" baseline="0" dirty="0" smtClean="0">
                          <a:solidFill>
                            <a:schemeClr val="tx1"/>
                          </a:solidFill>
                          <a:latin typeface="Tw Cen MT" pitchFamily="34" charset="0"/>
                          <a:ea typeface="+mn-ea"/>
                          <a:cs typeface="+mn-cs"/>
                        </a:rPr>
                        <a:t> OF BUMIPUTERA CONTRACTORS TRAINED</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MY" sz="75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pPr algn="ct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23235329"/>
                  </a:ext>
                </a:extLst>
              </a:tr>
              <a:tr h="184741">
                <a:tc vMerge="1">
                  <a:txBody>
                    <a:bodyPr/>
                    <a:lstStyle/>
                    <a:p>
                      <a:pPr algn="ctr"/>
                      <a:endParaRPr lang="en-MY" sz="80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pPr algn="ctr"/>
                      <a:endParaRPr lang="en-MY" sz="80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900" b="1" kern="1200" dirty="0" smtClean="0">
                          <a:solidFill>
                            <a:schemeClr val="tx1"/>
                          </a:solidFill>
                          <a:latin typeface="Tw Cen MT" pitchFamily="34" charset="0"/>
                          <a:ea typeface="+mn-ea"/>
                          <a:cs typeface="+mn-cs"/>
                        </a:rPr>
                        <a:t>2016</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b="1" kern="1200" dirty="0" smtClean="0">
                          <a:solidFill>
                            <a:schemeClr val="tx1"/>
                          </a:solidFill>
                          <a:latin typeface="Tw Cen MT" pitchFamily="34" charset="0"/>
                          <a:ea typeface="+mn-ea"/>
                          <a:cs typeface="+mn-cs"/>
                        </a:rPr>
                        <a:t>2017</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MY" sz="900" b="1" kern="1200" dirty="0" smtClean="0">
                          <a:solidFill>
                            <a:schemeClr val="tx1"/>
                          </a:solidFill>
                          <a:latin typeface="Tw Cen MT" pitchFamily="34" charset="0"/>
                          <a:ea typeface="+mn-ea"/>
                          <a:cs typeface="+mn-cs"/>
                        </a:rPr>
                        <a:t>2018 (Q2)</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189157">
                <a:tc>
                  <a:txBody>
                    <a:bodyPr/>
                    <a:lstStyle/>
                    <a:p>
                      <a:pPr algn="ctr"/>
                      <a:r>
                        <a:rPr lang="en-US" sz="900" dirty="0" smtClean="0">
                          <a:solidFill>
                            <a:schemeClr val="tx1"/>
                          </a:solidFill>
                          <a:latin typeface="Tw Cen MT" pitchFamily="34" charset="0"/>
                        </a:rPr>
                        <a:t>1</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66700" indent="-266700">
                        <a:buFont typeface="+mj-lt"/>
                        <a:buNone/>
                      </a:pPr>
                      <a:r>
                        <a:rPr lang="en-US" sz="900" dirty="0" smtClean="0">
                          <a:latin typeface="Tw Cen MT" pitchFamily="34" charset="0"/>
                        </a:rPr>
                        <a:t>FM01 General Building &amp;  Infrastructure Facilities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dk1"/>
                          </a:solidFill>
                          <a:latin typeface="Tw Cen MT" pitchFamily="34" charset="0"/>
                          <a:ea typeface="+mn-ea"/>
                          <a:cs typeface="+mn-cs"/>
                        </a:rPr>
                        <a:t>139</a:t>
                      </a:r>
                      <a:endParaRPr lang="en-MY" sz="900"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dk1"/>
                          </a:solidFill>
                          <a:latin typeface="Tw Cen MT" pitchFamily="34" charset="0"/>
                          <a:ea typeface="+mn-ea"/>
                          <a:cs typeface="+mn-cs"/>
                        </a:rPr>
                        <a:t>274</a:t>
                      </a:r>
                      <a:endParaRPr lang="en-MY" sz="900"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dk1"/>
                          </a:solidFill>
                          <a:latin typeface="Tw Cen MT" pitchFamily="34" charset="0"/>
                          <a:ea typeface="+mn-ea"/>
                          <a:cs typeface="+mn-cs"/>
                        </a:rPr>
                        <a:t>78</a:t>
                      </a:r>
                      <a:endParaRPr lang="en-MY" sz="900"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89157">
                <a:tc>
                  <a:txBody>
                    <a:bodyPr/>
                    <a:lstStyle/>
                    <a:p>
                      <a:pPr algn="ctr"/>
                      <a:r>
                        <a:rPr lang="en-US" sz="900" dirty="0" smtClean="0">
                          <a:solidFill>
                            <a:schemeClr val="tx1"/>
                          </a:solidFill>
                          <a:latin typeface="Tw Cen MT" pitchFamily="34" charset="0"/>
                        </a:rPr>
                        <a:t>2</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buFont typeface="+mj-lt"/>
                        <a:buNone/>
                      </a:pPr>
                      <a:r>
                        <a:rPr lang="en-US" sz="900" dirty="0" smtClean="0">
                          <a:latin typeface="Tw Cen MT" pitchFamily="34" charset="0"/>
                        </a:rPr>
                        <a:t>FM02 </a:t>
                      </a:r>
                      <a:r>
                        <a:rPr lang="en-US" sz="900" baseline="0" dirty="0" smtClean="0">
                          <a:latin typeface="Tw Cen MT" pitchFamily="34" charset="0"/>
                        </a:rPr>
                        <a:t> </a:t>
                      </a:r>
                      <a:r>
                        <a:rPr lang="en-US" sz="900" dirty="0" smtClean="0">
                          <a:latin typeface="Tw Cen MT" pitchFamily="34" charset="0"/>
                        </a:rPr>
                        <a:t>Healthcare Facilities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189157">
                <a:tc gridSpan="2">
                  <a:txBody>
                    <a:bodyPr/>
                    <a:lstStyle/>
                    <a:p>
                      <a:pPr algn="r"/>
                      <a:r>
                        <a:rPr lang="en-US" sz="900" b="1" dirty="0" smtClean="0">
                          <a:solidFill>
                            <a:schemeClr val="tx1"/>
                          </a:solidFill>
                          <a:latin typeface="Tw Cen MT" pitchFamily="34" charset="0"/>
                        </a:rPr>
                        <a:t>SUB 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kern="1200" dirty="0" smtClean="0">
                          <a:solidFill>
                            <a:schemeClr val="dk1"/>
                          </a:solidFill>
                          <a:latin typeface="Tw Cen MT" pitchFamily="34" charset="0"/>
                          <a:ea typeface="+mn-ea"/>
                          <a:cs typeface="+mn-cs"/>
                        </a:rPr>
                        <a:t>139</a:t>
                      </a:r>
                      <a:endParaRPr lang="en-MY" sz="900" b="1"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kern="1200" dirty="0" smtClean="0">
                          <a:solidFill>
                            <a:schemeClr val="dk1"/>
                          </a:solidFill>
                          <a:latin typeface="Tw Cen MT" pitchFamily="34" charset="0"/>
                          <a:ea typeface="+mn-ea"/>
                          <a:cs typeface="+mn-cs"/>
                        </a:rPr>
                        <a:t>274</a:t>
                      </a:r>
                      <a:endParaRPr lang="en-MY" sz="900" b="1"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b="1" kern="1200" dirty="0" smtClean="0">
                          <a:solidFill>
                            <a:schemeClr val="dk1"/>
                          </a:solidFill>
                          <a:latin typeface="Tw Cen MT" pitchFamily="34" charset="0"/>
                          <a:ea typeface="+mn-ea"/>
                          <a:cs typeface="+mn-cs"/>
                        </a:rPr>
                        <a:t>78</a:t>
                      </a:r>
                      <a:endParaRPr lang="en-MY" sz="900" b="1"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5690344"/>
                  </a:ext>
                </a:extLst>
              </a:tr>
              <a:tr h="189157">
                <a:tc gridSpan="2">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a:p>
                  </a:txBody>
                  <a:tcPr/>
                </a:tc>
                <a:tc gridSpan="3">
                  <a:txBody>
                    <a:bodyPr/>
                    <a:lstStyle/>
                    <a:p>
                      <a:pPr algn="ctr"/>
                      <a:r>
                        <a:rPr lang="en-US" sz="900" b="1" kern="1200" dirty="0" smtClean="0">
                          <a:solidFill>
                            <a:schemeClr val="dk1"/>
                          </a:solidFill>
                          <a:latin typeface="Tw Cen MT" pitchFamily="34" charset="0"/>
                          <a:ea typeface="+mn-ea"/>
                          <a:cs typeface="+mn-cs"/>
                        </a:rPr>
                        <a:t>491</a:t>
                      </a:r>
                      <a:endParaRPr lang="en-MY" sz="900" b="1"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900" kern="1200" dirty="0">
                        <a:solidFill>
                          <a:schemeClr val="dk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6184357"/>
                  </a:ext>
                </a:extLst>
              </a:tr>
            </a:tbl>
          </a:graphicData>
        </a:graphic>
      </p:graphicFrame>
    </p:spTree>
    <p:extLst>
      <p:ext uri="{BB962C8B-B14F-4D97-AF65-F5344CB8AC3E}">
        <p14:creationId xmlns:p14="http://schemas.microsoft.com/office/powerpoint/2010/main" val="23152160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87685"/>
          <a:ext cx="4763388" cy="1179643"/>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2,500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IBS contractors trained per year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38099" y="4593271"/>
            <a:ext cx="6800851" cy="2939266"/>
          </a:xfrm>
          <a:prstGeom prst="rect">
            <a:avLst/>
          </a:prstGeom>
          <a:noFill/>
        </p:spPr>
        <p:txBody>
          <a:bodyPr wrap="square" rtlCol="0">
            <a:spAutoFit/>
          </a:bodyPr>
          <a:lstStyle/>
          <a:p>
            <a:r>
              <a:rPr lang="en-US" sz="1000" dirty="0">
                <a:latin typeface="Tw Cen MT" panose="020B0602020104020603" pitchFamily="34" charset="0"/>
              </a:rPr>
              <a:t>This KPI is under the purview of IWG14.</a:t>
            </a:r>
          </a:p>
          <a:p>
            <a:pPr algn="just"/>
            <a:endParaRPr lang="en-US" sz="1000" dirty="0" smtClean="0">
              <a:latin typeface="Tw Cen MT" panose="020B0602020104020603" pitchFamily="34" charset="0"/>
            </a:endParaRPr>
          </a:p>
          <a:p>
            <a:pPr algn="just"/>
            <a:r>
              <a:rPr lang="en-US" sz="1000" dirty="0" err="1">
                <a:latin typeface="Tw Cen MT" panose="020B0602020104020603" pitchFamily="34" charset="0"/>
              </a:rPr>
              <a:t>Bumiputera</a:t>
            </a:r>
            <a:r>
              <a:rPr lang="en-US" sz="1000" dirty="0">
                <a:latin typeface="Tw Cen MT" panose="020B0602020104020603" pitchFamily="34" charset="0"/>
              </a:rPr>
              <a:t> contractors are given the opportunity to be </a:t>
            </a:r>
            <a:r>
              <a:rPr lang="en-MY" sz="1000" dirty="0">
                <a:latin typeface="Tw Cen MT" panose="020B0602020104020603" pitchFamily="34" charset="0"/>
              </a:rPr>
              <a:t>trained </a:t>
            </a:r>
            <a:r>
              <a:rPr lang="en-US" sz="1000" dirty="0">
                <a:latin typeface="Tw Cen MT" panose="020B0602020104020603" pitchFamily="34" charset="0"/>
              </a:rPr>
              <a:t>in </a:t>
            </a:r>
            <a:r>
              <a:rPr lang="en-US" sz="1000" dirty="0" err="1" smtClean="0">
                <a:latin typeface="Tw Cen MT" panose="020B0602020104020603" pitchFamily="34" charset="0"/>
              </a:rPr>
              <a:t>Industrialised</a:t>
            </a:r>
            <a:r>
              <a:rPr lang="en-US" sz="1000" dirty="0" smtClean="0">
                <a:latin typeface="Tw Cen MT" panose="020B0602020104020603" pitchFamily="34" charset="0"/>
              </a:rPr>
              <a:t> Building System (IBS) to </a:t>
            </a:r>
            <a:r>
              <a:rPr lang="en-US" sz="1000" dirty="0">
                <a:latin typeface="Tw Cen MT" panose="020B0602020104020603" pitchFamily="34" charset="0"/>
              </a:rPr>
              <a:t>enable them to be registered as </a:t>
            </a:r>
            <a:r>
              <a:rPr lang="en-US" sz="1000" dirty="0" smtClean="0">
                <a:latin typeface="Tw Cen MT" panose="020B0602020104020603" pitchFamily="34" charset="0"/>
              </a:rPr>
              <a:t>IBS Contractor. </a:t>
            </a:r>
            <a:r>
              <a:rPr lang="en-US" sz="1000" dirty="0">
                <a:latin typeface="Tw Cen MT" panose="020B0602020104020603" pitchFamily="34" charset="0"/>
              </a:rPr>
              <a:t>Only the owner or the director of the company are allowed to be trained. At the end of the training </a:t>
            </a:r>
            <a:r>
              <a:rPr lang="en-US" sz="1000" dirty="0" err="1">
                <a:latin typeface="Tw Cen MT" panose="020B0602020104020603" pitchFamily="34" charset="0"/>
              </a:rPr>
              <a:t>programme</a:t>
            </a:r>
            <a:r>
              <a:rPr lang="en-US" sz="1000" dirty="0">
                <a:latin typeface="Tw Cen MT" panose="020B0602020104020603" pitchFamily="34" charset="0"/>
              </a:rPr>
              <a:t> which consists of </a:t>
            </a:r>
            <a:r>
              <a:rPr lang="en-US" sz="1000" dirty="0" smtClean="0">
                <a:latin typeface="Tw Cen MT" panose="020B0602020104020603" pitchFamily="34" charset="0"/>
              </a:rPr>
              <a:t>10 </a:t>
            </a:r>
            <a:r>
              <a:rPr lang="en-US" sz="1000" dirty="0">
                <a:latin typeface="Tw Cen MT" panose="020B0602020104020603" pitchFamily="34" charset="0"/>
              </a:rPr>
              <a:t>Learning Packages (LP), the company will be awarded with </a:t>
            </a:r>
            <a:r>
              <a:rPr lang="en-US" sz="1000" dirty="0" err="1">
                <a:latin typeface="Tw Cen MT" panose="020B0602020104020603" pitchFamily="34" charset="0"/>
              </a:rPr>
              <a:t>Sijil</a:t>
            </a:r>
            <a:r>
              <a:rPr lang="en-US" sz="1000" dirty="0">
                <a:latin typeface="Tw Cen MT" panose="020B0602020104020603" pitchFamily="34" charset="0"/>
              </a:rPr>
              <a:t> </a:t>
            </a:r>
            <a:r>
              <a:rPr lang="en-US" sz="1000" dirty="0" err="1">
                <a:latin typeface="Tw Cen MT" panose="020B0602020104020603" pitchFamily="34" charset="0"/>
              </a:rPr>
              <a:t>Kecekapan</a:t>
            </a:r>
            <a:r>
              <a:rPr lang="en-US" sz="1000" dirty="0">
                <a:latin typeface="Tw Cen MT" panose="020B0602020104020603" pitchFamily="34" charset="0"/>
              </a:rPr>
              <a:t> </a:t>
            </a:r>
            <a:r>
              <a:rPr lang="en-US" sz="1000" dirty="0" err="1">
                <a:latin typeface="Tw Cen MT" panose="020B0602020104020603" pitchFamily="34" charset="0"/>
              </a:rPr>
              <a:t>Pengurusan</a:t>
            </a:r>
            <a:r>
              <a:rPr lang="en-US" sz="1000" dirty="0">
                <a:latin typeface="Tw Cen MT" panose="020B0602020104020603" pitchFamily="34" charset="0"/>
              </a:rPr>
              <a:t> (SKP) as a registration requirement with </a:t>
            </a:r>
            <a:r>
              <a:rPr lang="en-US" sz="1000" dirty="0" smtClean="0">
                <a:latin typeface="Tw Cen MT" panose="020B0602020104020603" pitchFamily="34" charset="0"/>
              </a:rPr>
              <a:t>CIDB</a:t>
            </a:r>
            <a:r>
              <a:rPr lang="en-US" sz="1000" dirty="0">
                <a:latin typeface="Tw Cen MT" panose="020B0602020104020603" pitchFamily="34" charset="0"/>
              </a:rPr>
              <a:t> </a:t>
            </a:r>
            <a:r>
              <a:rPr lang="en-MY" sz="1000" dirty="0" smtClean="0">
                <a:latin typeface="Tw Cen MT" panose="020B0602020104020603" pitchFamily="34" charset="0"/>
              </a:rPr>
              <a:t>under these four (4) specialisations :</a:t>
            </a:r>
          </a:p>
          <a:p>
            <a:pPr marL="228600" indent="-228600">
              <a:buFont typeface="+mj-lt"/>
              <a:buAutoNum type="arabicPeriod"/>
            </a:pPr>
            <a:r>
              <a:rPr lang="en-MY" sz="1000" dirty="0" smtClean="0">
                <a:latin typeface="Tw Cen MT" panose="020B0602020104020603" pitchFamily="34" charset="0"/>
              </a:rPr>
              <a:t>B01 – IBS : Prefabricated concrete system</a:t>
            </a:r>
          </a:p>
          <a:p>
            <a:pPr marL="228600" indent="-228600">
              <a:buFont typeface="+mj-lt"/>
              <a:buAutoNum type="arabicPeriod"/>
            </a:pPr>
            <a:r>
              <a:rPr lang="en-MY" sz="1000" dirty="0" smtClean="0">
                <a:latin typeface="Tw Cen MT" panose="020B0602020104020603" pitchFamily="34" charset="0"/>
              </a:rPr>
              <a:t>B19 – IBS : Formwork system		</a:t>
            </a:r>
          </a:p>
          <a:p>
            <a:pPr marL="228600" indent="-228600">
              <a:buFont typeface="+mj-lt"/>
              <a:buAutoNum type="arabicPeriod"/>
            </a:pPr>
            <a:r>
              <a:rPr lang="en-MY" sz="1000" dirty="0" smtClean="0">
                <a:latin typeface="Tw Cen MT" panose="020B0602020104020603" pitchFamily="34" charset="0"/>
              </a:rPr>
              <a:t>B22 – IBS : Block system		</a:t>
            </a:r>
          </a:p>
          <a:p>
            <a:pPr marL="228600" indent="-228600">
              <a:buFont typeface="+mj-lt"/>
              <a:buAutoNum type="arabicPeriod"/>
            </a:pPr>
            <a:r>
              <a:rPr lang="en-MY" sz="1000" dirty="0" smtClean="0">
                <a:latin typeface="Tw Cen MT" panose="020B0602020104020603" pitchFamily="34" charset="0"/>
              </a:rPr>
              <a:t>B23 – IBS : Timber framing system</a:t>
            </a:r>
            <a:endParaRPr lang="en-MY" sz="1000" dirty="0">
              <a:latin typeface="Tw Cen MT" panose="020B0602020104020603" pitchFamily="34" charset="0"/>
            </a:endParaRPr>
          </a:p>
          <a:p>
            <a:endParaRPr lang="en-US" sz="500" dirty="0">
              <a:latin typeface="Tw Cen MT" panose="020B0602020104020603" pitchFamily="34" charset="0"/>
            </a:endParaRPr>
          </a:p>
          <a:p>
            <a:r>
              <a:rPr lang="en-MY" sz="1000" dirty="0" smtClean="0">
                <a:latin typeface="Tw Cen MT" panose="020B0602020104020603" pitchFamily="34" charset="0"/>
              </a:rPr>
              <a:t>The following table shows the statistics of G1-G7 </a:t>
            </a:r>
            <a:r>
              <a:rPr lang="en-MY" sz="1000" dirty="0" err="1">
                <a:latin typeface="Tw Cen MT" panose="020B0602020104020603" pitchFamily="34" charset="0"/>
              </a:rPr>
              <a:t>Bumiputera</a:t>
            </a:r>
            <a:r>
              <a:rPr lang="en-MY" sz="1000" dirty="0">
                <a:latin typeface="Tw Cen MT" panose="020B0602020104020603" pitchFamily="34" charset="0"/>
              </a:rPr>
              <a:t> contractors </a:t>
            </a:r>
            <a:r>
              <a:rPr lang="en-MY" sz="1000" dirty="0" smtClean="0">
                <a:latin typeface="Tw Cen MT" panose="020B0602020104020603" pitchFamily="34" charset="0"/>
              </a:rPr>
              <a:t>trained </a:t>
            </a:r>
            <a:r>
              <a:rPr lang="en-MY" sz="1000" dirty="0">
                <a:latin typeface="Tw Cen MT" panose="020B0602020104020603" pitchFamily="34" charset="0"/>
              </a:rPr>
              <a:t>in </a:t>
            </a:r>
            <a:r>
              <a:rPr lang="en-MY" sz="1000" dirty="0" smtClean="0">
                <a:latin typeface="Tw Cen MT" panose="020B0602020104020603" pitchFamily="34" charset="0"/>
              </a:rPr>
              <a:t>IBS </a:t>
            </a:r>
            <a:r>
              <a:rPr lang="en-MY" sz="1000" dirty="0">
                <a:latin typeface="Tw Cen MT" panose="020B0602020104020603" pitchFamily="34" charset="0"/>
              </a:rPr>
              <a:t>covering </a:t>
            </a:r>
            <a:r>
              <a:rPr lang="en-MY" sz="1000" dirty="0" smtClean="0">
                <a:latin typeface="Tw Cen MT" panose="020B0602020104020603" pitchFamily="34" charset="0"/>
              </a:rPr>
              <a:t>six (6) </a:t>
            </a:r>
            <a:r>
              <a:rPr lang="en-MY" sz="1000" dirty="0">
                <a:latin typeface="Tw Cen MT" panose="020B0602020104020603" pitchFamily="34" charset="0"/>
              </a:rPr>
              <a:t>IBS </a:t>
            </a:r>
            <a:r>
              <a:rPr lang="en-MY" sz="1000" dirty="0" smtClean="0">
                <a:latin typeface="Tw Cen MT" panose="020B0602020104020603" pitchFamily="34" charset="0"/>
              </a:rPr>
              <a:t>systems.</a:t>
            </a:r>
            <a:endParaRPr lang="en-MY" sz="1000" dirty="0">
              <a:latin typeface="Tw Cen MT" panose="020B0602020104020603" pitchFamily="34" charset="0"/>
            </a:endParaRPr>
          </a:p>
          <a:p>
            <a:endParaRPr lang="en-MY" sz="1000" dirty="0" smtClean="0">
              <a:latin typeface="Tw Cen MT" panose="020B0602020104020603" pitchFamily="34" charset="0"/>
            </a:endParaRPr>
          </a:p>
          <a:p>
            <a:r>
              <a:rPr lang="en-MY" sz="1000" dirty="0" smtClean="0">
                <a:latin typeface="Tw Cen MT" panose="020B0602020104020603" pitchFamily="34" charset="0"/>
              </a:rPr>
              <a:t>As of Q2 2018, another 665 G1-G7 </a:t>
            </a:r>
            <a:r>
              <a:rPr lang="en-MY" sz="1000" dirty="0" err="1" smtClean="0">
                <a:latin typeface="Tw Cen MT" panose="020B0602020104020603" pitchFamily="34" charset="0"/>
              </a:rPr>
              <a:t>Bumiputera</a:t>
            </a:r>
            <a:r>
              <a:rPr lang="en-MY" sz="1000" dirty="0" smtClean="0">
                <a:latin typeface="Tw Cen MT" panose="020B0602020104020603" pitchFamily="34" charset="0"/>
              </a:rPr>
              <a:t> contractors were trained in </a:t>
            </a:r>
            <a:r>
              <a:rPr lang="en-MY" sz="1000" dirty="0">
                <a:latin typeface="Tw Cen MT" panose="020B0602020104020603" pitchFamily="34" charset="0"/>
              </a:rPr>
              <a:t>IBS against the target of 2,500 in </a:t>
            </a:r>
            <a:r>
              <a:rPr lang="en-MY" sz="1000" dirty="0" smtClean="0">
                <a:latin typeface="Tw Cen MT" panose="020B0602020104020603" pitchFamily="34" charset="0"/>
              </a:rPr>
              <a:t>2018.</a:t>
            </a: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a:latin typeface="Tw Cen MT" panose="020B0602020104020603" pitchFamily="34" charset="0"/>
            </a:endParaRPr>
          </a:p>
          <a:p>
            <a:endParaRPr lang="en-MY" sz="1000" dirty="0" smtClean="0">
              <a:latin typeface="Tw Cen MT" panose="020B0602020104020603" pitchFamily="34" charset="0"/>
            </a:endParaRPr>
          </a:p>
          <a:p>
            <a:endParaRPr lang="en-MY"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P6-090</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IBS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IBS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IBS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IBS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2,500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IBS</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12933290"/>
              </p:ext>
            </p:extLst>
          </p:nvPr>
        </p:nvGraphicFramePr>
        <p:xfrm>
          <a:off x="190499" y="6838950"/>
          <a:ext cx="6505575" cy="2286000"/>
        </p:xfrm>
        <a:graphic>
          <a:graphicData uri="http://schemas.openxmlformats.org/drawingml/2006/table">
            <a:tbl>
              <a:tblPr firstRow="1" bandRow="1">
                <a:tableStyleId>{5C22544A-7EE6-4342-B048-85BDC9FD1C3A}</a:tableStyleId>
              </a:tblPr>
              <a:tblGrid>
                <a:gridCol w="622905">
                  <a:extLst>
                    <a:ext uri="{9D8B030D-6E8A-4147-A177-3AD203B41FA5}">
                      <a16:colId xmlns:a16="http://schemas.microsoft.com/office/drawing/2014/main" val="3366137138"/>
                    </a:ext>
                  </a:extLst>
                </a:gridCol>
                <a:gridCol w="2626504">
                  <a:extLst>
                    <a:ext uri="{9D8B030D-6E8A-4147-A177-3AD203B41FA5}">
                      <a16:colId xmlns:a16="http://schemas.microsoft.com/office/drawing/2014/main" val="116348213"/>
                    </a:ext>
                  </a:extLst>
                </a:gridCol>
                <a:gridCol w="999684">
                  <a:extLst>
                    <a:ext uri="{9D8B030D-6E8A-4147-A177-3AD203B41FA5}">
                      <a16:colId xmlns:a16="http://schemas.microsoft.com/office/drawing/2014/main" val="4144450284"/>
                    </a:ext>
                  </a:extLst>
                </a:gridCol>
                <a:gridCol w="1128241">
                  <a:extLst>
                    <a:ext uri="{9D8B030D-6E8A-4147-A177-3AD203B41FA5}">
                      <a16:colId xmlns:a16="http://schemas.microsoft.com/office/drawing/2014/main" val="6907037"/>
                    </a:ext>
                  </a:extLst>
                </a:gridCol>
                <a:gridCol w="1128241">
                  <a:extLst>
                    <a:ext uri="{9D8B030D-6E8A-4147-A177-3AD203B41FA5}">
                      <a16:colId xmlns:a16="http://schemas.microsoft.com/office/drawing/2014/main" val="20004"/>
                    </a:ext>
                  </a:extLst>
                </a:gridCol>
              </a:tblGrid>
              <a:tr h="189157">
                <a:tc rowSpan="2">
                  <a:txBody>
                    <a:bodyPr/>
                    <a:lstStyle/>
                    <a:p>
                      <a:pPr algn="ctr"/>
                      <a:r>
                        <a:rPr lang="en-US" sz="900" kern="1200" dirty="0" smtClean="0">
                          <a:solidFill>
                            <a:schemeClr val="tx1"/>
                          </a:solidFill>
                          <a:latin typeface="Tw Cen MT" pitchFamily="34" charset="0"/>
                          <a:ea typeface="+mn-ea"/>
                          <a:cs typeface="+mn-cs"/>
                        </a:rPr>
                        <a:t>NO</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a:r>
                        <a:rPr lang="en-US" sz="900" kern="1200" dirty="0" smtClean="0">
                          <a:solidFill>
                            <a:schemeClr val="tx1"/>
                          </a:solidFill>
                          <a:latin typeface="Tw Cen MT" pitchFamily="34" charset="0"/>
                          <a:ea typeface="+mn-ea"/>
                          <a:cs typeface="+mn-cs"/>
                        </a:rPr>
                        <a:t>IBS SYSTEM</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algn="ctr"/>
                      <a:r>
                        <a:rPr lang="en-US" sz="900" kern="1200" dirty="0" smtClean="0">
                          <a:solidFill>
                            <a:schemeClr val="tx1"/>
                          </a:solidFill>
                          <a:latin typeface="Tw Cen MT" pitchFamily="34" charset="0"/>
                          <a:ea typeface="+mn-ea"/>
                          <a:cs typeface="+mn-cs"/>
                        </a:rPr>
                        <a:t>NO.</a:t>
                      </a:r>
                      <a:r>
                        <a:rPr lang="en-US" sz="900" kern="1200" baseline="0" dirty="0" smtClean="0">
                          <a:solidFill>
                            <a:schemeClr val="tx1"/>
                          </a:solidFill>
                          <a:latin typeface="Tw Cen MT" pitchFamily="34" charset="0"/>
                          <a:ea typeface="+mn-ea"/>
                          <a:cs typeface="+mn-cs"/>
                        </a:rPr>
                        <a:t> OF BUMIPUTERA CONTRACTORS TRAINED</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MY" sz="75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hMerge="1">
                  <a:txBody>
                    <a:bodyPr/>
                    <a:lstStyle/>
                    <a:p>
                      <a:pPr algn="ct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23235329"/>
                  </a:ext>
                </a:extLst>
              </a:tr>
              <a:tr h="189157">
                <a:tc vMerge="1">
                  <a:txBody>
                    <a:bodyPr/>
                    <a:lstStyle/>
                    <a:p>
                      <a:pPr algn="ctr"/>
                      <a:endParaRPr lang="en-MY" sz="80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pPr algn="ctr"/>
                      <a:endParaRPr lang="en-MY" sz="80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900" b="1" kern="1200" dirty="0" smtClean="0">
                          <a:solidFill>
                            <a:schemeClr val="tx1"/>
                          </a:solidFill>
                          <a:latin typeface="Tw Cen MT" pitchFamily="34" charset="0"/>
                          <a:ea typeface="+mn-ea"/>
                          <a:cs typeface="+mn-cs"/>
                        </a:rPr>
                        <a:t>2016</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b="1" kern="1200" dirty="0" smtClean="0">
                          <a:solidFill>
                            <a:schemeClr val="tx1"/>
                          </a:solidFill>
                          <a:latin typeface="Tw Cen MT" pitchFamily="34" charset="0"/>
                          <a:ea typeface="+mn-ea"/>
                          <a:cs typeface="+mn-cs"/>
                        </a:rPr>
                        <a:t>2017</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MY" sz="900" b="1" kern="1200" dirty="0" smtClean="0">
                          <a:solidFill>
                            <a:schemeClr val="tx1"/>
                          </a:solidFill>
                          <a:latin typeface="Tw Cen MT" pitchFamily="34" charset="0"/>
                          <a:ea typeface="+mn-ea"/>
                          <a:cs typeface="+mn-cs"/>
                        </a:rPr>
                        <a:t>2018 (Q2)</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189157">
                <a:tc>
                  <a:txBody>
                    <a:bodyPr/>
                    <a:lstStyle/>
                    <a:p>
                      <a:pPr algn="ctr"/>
                      <a:r>
                        <a:rPr lang="en-US" sz="900" dirty="0" smtClean="0">
                          <a:solidFill>
                            <a:schemeClr val="tx1"/>
                          </a:solidFill>
                          <a:latin typeface="Tw Cen MT" pitchFamily="34" charset="0"/>
                        </a:rPr>
                        <a:t>1</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66700" indent="-266700">
                        <a:buFont typeface="+mj-lt"/>
                        <a:buNone/>
                      </a:pPr>
                      <a:r>
                        <a:rPr lang="en-US" sz="900" dirty="0" smtClean="0">
                          <a:solidFill>
                            <a:schemeClr val="tx1"/>
                          </a:solidFill>
                          <a:latin typeface="Tw Cen MT" pitchFamily="34" charset="0"/>
                        </a:rPr>
                        <a:t>Precast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952</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1,127</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287</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89157">
                <a:tc>
                  <a:txBody>
                    <a:bodyPr/>
                    <a:lstStyle/>
                    <a:p>
                      <a:pPr algn="ctr"/>
                      <a:r>
                        <a:rPr lang="en-US" sz="900" dirty="0" smtClean="0">
                          <a:solidFill>
                            <a:schemeClr val="tx1"/>
                          </a:solidFill>
                          <a:latin typeface="Tw Cen MT" pitchFamily="34" charset="0"/>
                        </a:rPr>
                        <a:t>2</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buFont typeface="+mj-lt"/>
                        <a:buNone/>
                      </a:pPr>
                      <a:r>
                        <a:rPr lang="en-US" sz="900" dirty="0" smtClean="0">
                          <a:solidFill>
                            <a:schemeClr val="tx1"/>
                          </a:solidFill>
                          <a:latin typeface="Tw Cen MT" pitchFamily="34" charset="0"/>
                        </a:rPr>
                        <a:t>Steel</a:t>
                      </a:r>
                      <a:r>
                        <a:rPr lang="en-US" sz="900" baseline="0" dirty="0" smtClean="0">
                          <a:solidFill>
                            <a:schemeClr val="tx1"/>
                          </a:solidFill>
                          <a:latin typeface="Tw Cen MT" pitchFamily="34" charset="0"/>
                        </a:rPr>
                        <a:t> Frame System</a:t>
                      </a:r>
                      <a:endParaRPr lang="en-US" sz="900" dirty="0" smtClean="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164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189157">
                <a:tc>
                  <a:txBody>
                    <a:bodyPr/>
                    <a:lstStyle/>
                    <a:p>
                      <a:pPr algn="ctr"/>
                      <a:r>
                        <a:rPr lang="en-US" sz="900" dirty="0" smtClean="0">
                          <a:solidFill>
                            <a:schemeClr val="tx1"/>
                          </a:solidFill>
                          <a:latin typeface="Tw Cen MT" pitchFamily="34" charset="0"/>
                        </a:rPr>
                        <a:t>3</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buFont typeface="+mj-lt"/>
                        <a:buNone/>
                      </a:pPr>
                      <a:r>
                        <a:rPr lang="en-US" sz="900" dirty="0" smtClean="0">
                          <a:solidFill>
                            <a:schemeClr val="tx1"/>
                          </a:solidFill>
                          <a:latin typeface="Tw Cen MT" pitchFamily="34" charset="0"/>
                        </a:rPr>
                        <a:t>Timber Frame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4217020"/>
                  </a:ext>
                </a:extLst>
              </a:tr>
              <a:tr h="189157">
                <a:tc>
                  <a:txBody>
                    <a:bodyPr/>
                    <a:lstStyle/>
                    <a:p>
                      <a:pPr algn="ctr"/>
                      <a:r>
                        <a:rPr lang="en-US" sz="900" dirty="0" smtClean="0">
                          <a:solidFill>
                            <a:schemeClr val="tx1"/>
                          </a:solidFill>
                          <a:latin typeface="Tw Cen MT" pitchFamily="34" charset="0"/>
                        </a:rPr>
                        <a:t>4</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buFont typeface="+mj-lt"/>
                        <a:buNone/>
                      </a:pPr>
                      <a:r>
                        <a:rPr lang="en-US" sz="900" dirty="0" smtClean="0">
                          <a:solidFill>
                            <a:schemeClr val="tx1"/>
                          </a:solidFill>
                          <a:latin typeface="Tw Cen MT" pitchFamily="34" charset="0"/>
                        </a:rPr>
                        <a:t>Formwork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138</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76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68</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7671484"/>
                  </a:ext>
                </a:extLst>
              </a:tr>
              <a:tr h="189157">
                <a:tc>
                  <a:txBody>
                    <a:bodyPr/>
                    <a:lstStyle/>
                    <a:p>
                      <a:pPr algn="ctr"/>
                      <a:r>
                        <a:rPr lang="en-US" sz="900" dirty="0" smtClean="0">
                          <a:solidFill>
                            <a:schemeClr val="tx1"/>
                          </a:solidFill>
                          <a:latin typeface="Tw Cen MT" pitchFamily="34" charset="0"/>
                        </a:rPr>
                        <a:t>5</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buFont typeface="+mj-lt"/>
                        <a:buNone/>
                      </a:pPr>
                      <a:r>
                        <a:rPr lang="en-US" sz="900" dirty="0" smtClean="0">
                          <a:solidFill>
                            <a:schemeClr val="tx1"/>
                          </a:solidFill>
                          <a:latin typeface="Tw Cen MT" pitchFamily="34" charset="0"/>
                        </a:rPr>
                        <a:t>Block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1,964</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2,059</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146</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450981"/>
                  </a:ext>
                </a:extLst>
              </a:tr>
              <a:tr h="189157">
                <a:tc>
                  <a:txBody>
                    <a:bodyPr/>
                    <a:lstStyle/>
                    <a:p>
                      <a:pPr algn="ctr"/>
                      <a:r>
                        <a:rPr lang="en-US" sz="900" dirty="0" smtClean="0">
                          <a:solidFill>
                            <a:schemeClr val="tx1"/>
                          </a:solidFill>
                          <a:latin typeface="Tw Cen MT" pitchFamily="34" charset="0"/>
                        </a:rPr>
                        <a:t>6</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buFont typeface="+mj-lt"/>
                        <a:buNone/>
                      </a:pPr>
                      <a:r>
                        <a:rPr lang="en-US" sz="900" dirty="0" smtClean="0">
                          <a:solidFill>
                            <a:schemeClr val="tx1"/>
                          </a:solidFill>
                          <a:latin typeface="Tw Cen MT" pitchFamily="34" charset="0"/>
                        </a:rPr>
                        <a:t>Innovative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kern="1200" dirty="0" smtClean="0">
                          <a:solidFill>
                            <a:schemeClr val="tx1"/>
                          </a:solidFill>
                          <a:latin typeface="Tw Cen MT" pitchFamily="34" charset="0"/>
                          <a:ea typeface="+mn-ea"/>
                          <a:cs typeface="+mn-cs"/>
                        </a:rPr>
                        <a:t>-</a:t>
                      </a:r>
                      <a:endParaRPr lang="en-MY" sz="900" kern="1200" dirty="0">
                        <a:solidFill>
                          <a:schemeClr val="tx1"/>
                        </a:solidFill>
                        <a:latin typeface="Tw Cen MT"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6182919"/>
                  </a:ext>
                </a:extLst>
              </a:tr>
              <a:tr h="189157">
                <a:tc gridSpan="2">
                  <a:txBody>
                    <a:bodyPr/>
                    <a:lstStyle/>
                    <a:p>
                      <a:pPr algn="r"/>
                      <a:r>
                        <a:rPr lang="en-US" sz="900" b="1" dirty="0" smtClean="0">
                          <a:solidFill>
                            <a:schemeClr val="tx1"/>
                          </a:solidFill>
                          <a:latin typeface="Tw Cen MT" pitchFamily="34" charset="0"/>
                        </a:rPr>
                        <a:t>SUB 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latin typeface="Tw Cen MT" pitchFamily="34" charset="0"/>
                        </a:rPr>
                        <a:t>3054</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latin typeface="Tw Cen MT" pitchFamily="34" charset="0"/>
                        </a:rPr>
                        <a:t>3262</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MY" sz="900" b="1" dirty="0" smtClean="0">
                          <a:solidFill>
                            <a:schemeClr val="tx1"/>
                          </a:solidFill>
                          <a:latin typeface="Tw Cen MT" pitchFamily="34" charset="0"/>
                        </a:rPr>
                        <a:t>665</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5690344"/>
                  </a:ext>
                </a:extLst>
              </a:tr>
              <a:tr h="189157">
                <a:tc gridSpan="2">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a:p>
                  </a:txBody>
                  <a:tcPr/>
                </a:tc>
                <a:tc gridSpan="3">
                  <a:txBody>
                    <a:bodyPr/>
                    <a:lstStyle/>
                    <a:p>
                      <a:pPr algn="ctr"/>
                      <a:r>
                        <a:rPr lang="en-US" sz="900" b="1" dirty="0" smtClean="0">
                          <a:solidFill>
                            <a:schemeClr val="tx1"/>
                          </a:solidFill>
                          <a:latin typeface="Tw Cen MT" pitchFamily="34" charset="0"/>
                        </a:rPr>
                        <a:t>6981</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6184357"/>
                  </a:ext>
                </a:extLst>
              </a:tr>
            </a:tbl>
          </a:graphicData>
        </a:graphic>
      </p:graphicFrame>
    </p:spTree>
    <p:extLst>
      <p:ext uri="{BB962C8B-B14F-4D97-AF65-F5344CB8AC3E}">
        <p14:creationId xmlns:p14="http://schemas.microsoft.com/office/powerpoint/2010/main" val="180651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a:solidFill>
                            <a:schemeClr val="bg1"/>
                          </a:solidFill>
                          <a:latin typeface="Tw Cen MT" panose="020B0602020104020603" pitchFamily="34" charset="0"/>
                        </a:rPr>
                        <a:t>2019</a:t>
                      </a:r>
                    </a:p>
                    <a:p>
                      <a:pPr marL="0" marR="0" lvl="0" indent="0" algn="ctr" defTabSz="685800" rtl="0" eaLnBrk="1" fontAlgn="auto" latinLnBrk="0" hangingPunct="1">
                        <a:lnSpc>
                          <a:spcPct val="100000"/>
                        </a:lnSpc>
                        <a:spcBef>
                          <a:spcPts val="0"/>
                        </a:spcBef>
                        <a:spcAft>
                          <a:spcPts val="0"/>
                        </a:spcAft>
                        <a:buClrTx/>
                        <a:buSzTx/>
                        <a:buFontTx/>
                        <a:buNone/>
                        <a:tabLst/>
                        <a:defRPr/>
                      </a:pPr>
                      <a:r>
                        <a:rPr lang="ms-MY" sz="900">
                          <a:solidFill>
                            <a:schemeClr val="bg1"/>
                          </a:solidFill>
                          <a:latin typeface="Tw Cen MT" panose="020B0602020104020603" pitchFamily="34" charset="0"/>
                        </a:rPr>
                        <a:t>Weightage</a:t>
                      </a:r>
                      <a:r>
                        <a:rPr lang="ms-MY" sz="900" baseline="0">
                          <a:solidFill>
                            <a:schemeClr val="bg1"/>
                          </a:solidFill>
                          <a:latin typeface="Tw Cen MT" panose="020B0602020104020603" pitchFamily="34" charset="0"/>
                        </a:rPr>
                        <a:t> : 0</a:t>
                      </a:r>
                      <a:r>
                        <a:rPr lang="ms-MY" sz="90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a:solidFill>
                            <a:schemeClr val="bg1"/>
                          </a:solidFill>
                          <a:latin typeface="Tw Cen MT" panose="020B0602020104020603" pitchFamily="34" charset="0"/>
                        </a:rPr>
                        <a:t>2020</a:t>
                      </a:r>
                    </a:p>
                    <a:p>
                      <a:pPr marL="0" marR="0" lvl="0" indent="0" algn="ctr" defTabSz="685800" rtl="0" eaLnBrk="1" fontAlgn="auto" latinLnBrk="0" hangingPunct="1">
                        <a:lnSpc>
                          <a:spcPct val="100000"/>
                        </a:lnSpc>
                        <a:spcBef>
                          <a:spcPts val="0"/>
                        </a:spcBef>
                        <a:spcAft>
                          <a:spcPts val="0"/>
                        </a:spcAft>
                        <a:buClrTx/>
                        <a:buSzTx/>
                        <a:buFontTx/>
                        <a:buNone/>
                        <a:tabLst/>
                        <a:defRPr/>
                      </a:pPr>
                      <a:r>
                        <a:rPr lang="ms-MY" sz="900">
                          <a:solidFill>
                            <a:schemeClr val="bg1"/>
                          </a:solidFill>
                          <a:latin typeface="Tw Cen MT" panose="020B0602020104020603" pitchFamily="34" charset="0"/>
                        </a:rPr>
                        <a:t>Weightage</a:t>
                      </a:r>
                      <a:r>
                        <a:rPr lang="ms-MY" sz="900" baseline="0">
                          <a:solidFill>
                            <a:schemeClr val="bg1"/>
                          </a:solidFill>
                          <a:latin typeface="Tw Cen MT" panose="020B0602020104020603" pitchFamily="34" charset="0"/>
                        </a:rPr>
                        <a:t> : 0</a:t>
                      </a:r>
                      <a:r>
                        <a:rPr lang="ms-MY" sz="90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MY" sz="900" dirty="0">
                          <a:solidFill>
                            <a:schemeClr val="tx1"/>
                          </a:solidFill>
                          <a:latin typeface="Tw Cen MT" pitchFamily="34" charset="0"/>
                          <a:cs typeface="Calibri" panose="020F0502020204030204" pitchFamily="34" charset="0"/>
                        </a:rPr>
                        <a:t>70% Study on building rating tools in Malaysia completed by Q4 2016</a:t>
                      </a:r>
                    </a:p>
                    <a:p>
                      <a:pPr>
                        <a:lnSpc>
                          <a:spcPct val="100000"/>
                        </a:lnSpc>
                      </a:pPr>
                      <a:endParaRPr lang="en-MY" sz="900" dirty="0">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MY" sz="900" dirty="0">
                          <a:solidFill>
                            <a:schemeClr val="tx1"/>
                          </a:solidFill>
                          <a:latin typeface="Tw Cen MT" pitchFamily="34" charset="0"/>
                          <a:cs typeface="Calibri" panose="020F0502020204030204" pitchFamily="34" charset="0"/>
                        </a:rPr>
                        <a:t>100% Study on building rating tools in Malaysia completed by Q4 2017</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MY" sz="900" dirty="0">
                          <a:solidFill>
                            <a:schemeClr val="tx1"/>
                          </a:solidFill>
                          <a:latin typeface="Tw Cen MT" pitchFamily="34" charset="0"/>
                          <a:cs typeface="Calibri" panose="020F0502020204030204" pitchFamily="34" charset="0"/>
                        </a:rPr>
                        <a:t>Study on building rating tools in </a:t>
                      </a:r>
                      <a:r>
                        <a:rPr lang="en-MY" sz="900">
                          <a:solidFill>
                            <a:schemeClr val="tx1"/>
                          </a:solidFill>
                          <a:latin typeface="Tw Cen MT" pitchFamily="34" charset="0"/>
                          <a:cs typeface="Calibri" panose="020F0502020204030204" pitchFamily="34" charset="0"/>
                        </a:rPr>
                        <a:t>Malaysia published </a:t>
                      </a:r>
                      <a:r>
                        <a:rPr lang="en-MY" sz="900" dirty="0">
                          <a:solidFill>
                            <a:schemeClr val="tx1"/>
                          </a:solidFill>
                          <a:latin typeface="Tw Cen MT" pitchFamily="34" charset="0"/>
                          <a:cs typeface="Calibri" panose="020F0502020204030204" pitchFamily="34" charset="0"/>
                        </a:rPr>
                        <a:t>by Q1 2018</a:t>
                      </a:r>
                      <a:endParaRPr lang="ms-MY" sz="900" dirty="0">
                        <a:solidFill>
                          <a:srgbClr val="000000"/>
                        </a:solidFill>
                        <a:latin typeface="Tw Cen MT" pitchFamily="34" charset="0"/>
                        <a:cs typeface="Arial" panose="020B0604020202020204" pitchFamily="34" charset="0"/>
                      </a:endParaRPr>
                    </a:p>
                    <a:p>
                      <a:pPr eaLnBrk="1" fontAlgn="auto" hangingPunct="1">
                        <a:lnSpc>
                          <a:spcPct val="100000"/>
                        </a:lnSpc>
                        <a:spcBef>
                          <a:spcPts val="0"/>
                        </a:spcBef>
                        <a:spcAft>
                          <a:spcPts val="0"/>
                        </a:spcAft>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322832"/>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Building rating tools available in Malaysia </a:t>
                      </a:r>
                      <a:r>
                        <a:rPr lang="en-US" sz="1000" b="0" kern="1200" dirty="0" err="1">
                          <a:solidFill>
                            <a:schemeClr val="tx1"/>
                          </a:solidFill>
                          <a:latin typeface="Tw Cen MT" panose="020B0602020104020603" pitchFamily="34" charset="0"/>
                          <a:ea typeface="+mn-ea"/>
                          <a:cs typeface="+mn-cs"/>
                        </a:rPr>
                        <a:t>analysed</a:t>
                      </a:r>
                      <a:r>
                        <a:rPr lang="en-US" sz="1000" b="0" kern="1200" dirty="0">
                          <a:solidFill>
                            <a:schemeClr val="tx1"/>
                          </a:solidFill>
                          <a:latin typeface="Tw Cen MT" panose="020B0602020104020603" pitchFamily="34" charset="0"/>
                          <a:ea typeface="+mn-ea"/>
                          <a:cs typeface="+mn-cs"/>
                        </a:rPr>
                        <a:t> and indexed for industry reference and utilization by Q4 2018</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E2-Drive compliance to environmental sustainability ratings and requirements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63775"/>
            <a:ext cx="6864535" cy="3170099"/>
          </a:xfrm>
          <a:prstGeom prst="rect">
            <a:avLst/>
          </a:prstGeom>
          <a:noFill/>
        </p:spPr>
        <p:txBody>
          <a:bodyPr wrap="square" rtlCol="0">
            <a:spAutoFit/>
          </a:bodyPr>
          <a:lstStyle/>
          <a:p>
            <a:r>
              <a:rPr lang="en-US" sz="1000" dirty="0">
                <a:latin typeface="Tw Cen MT" panose="020B0602020104020603" pitchFamily="34" charset="0"/>
              </a:rPr>
              <a:t>This KPI is under the purview of IWG6.</a:t>
            </a:r>
          </a:p>
          <a:p>
            <a:endParaRPr lang="en-US" sz="1000" dirty="0">
              <a:latin typeface="Tw Cen MT" panose="020B0602020104020603" pitchFamily="34" charset="0"/>
            </a:endParaRPr>
          </a:p>
          <a:p>
            <a:r>
              <a:rPr lang="en-US" sz="1000" dirty="0">
                <a:latin typeface="Tw Cen MT" panose="020B0602020104020603" pitchFamily="34" charset="0"/>
              </a:rPr>
              <a:t>Study on </a:t>
            </a:r>
            <a:r>
              <a:rPr lang="en-US" sz="1000" dirty="0" err="1">
                <a:latin typeface="Tw Cen MT" panose="020B0602020104020603" pitchFamily="34" charset="0"/>
              </a:rPr>
              <a:t>Analysing</a:t>
            </a:r>
            <a:r>
              <a:rPr lang="en-US" sz="1000" dirty="0">
                <a:latin typeface="Tw Cen MT" panose="020B0602020104020603" pitchFamily="34" charset="0"/>
              </a:rPr>
              <a:t> and Indexing Building Rating Tools in Malaysia was completed by CREAM in March 2017. </a:t>
            </a:r>
          </a:p>
          <a:p>
            <a:endParaRPr lang="en-US" sz="1000" dirty="0">
              <a:latin typeface="Tw Cen MT" panose="020B0602020104020603" pitchFamily="34" charset="0"/>
            </a:endParaRPr>
          </a:p>
          <a:p>
            <a:r>
              <a:rPr lang="en-US" sz="1000" dirty="0">
                <a:latin typeface="Tw Cen MT" panose="020B0602020104020603" pitchFamily="34" charset="0"/>
              </a:rPr>
              <a:t>The aim of the study is to ease the industry in </a:t>
            </a:r>
            <a:r>
              <a:rPr lang="en-US" sz="1000" dirty="0" smtClean="0">
                <a:latin typeface="Tw Cen MT" panose="020B0602020104020603" pitchFamily="34" charset="0"/>
              </a:rPr>
              <a:t>selecting the best </a:t>
            </a:r>
            <a:r>
              <a:rPr lang="en-US" sz="1000" dirty="0">
                <a:latin typeface="Tw Cen MT" panose="020B0602020104020603" pitchFamily="34" charset="0"/>
              </a:rPr>
              <a:t>sustainability rating tool to be implemented in building projects by providing analysis on all sustainability building rating tools in Malaysia.</a:t>
            </a:r>
          </a:p>
          <a:p>
            <a:endParaRPr lang="en-US" sz="1000" dirty="0">
              <a:latin typeface="Tw Cen MT" panose="020B0602020104020603" pitchFamily="34" charset="0"/>
            </a:endParaRPr>
          </a:p>
          <a:p>
            <a:r>
              <a:rPr lang="en-US" sz="1000" dirty="0">
                <a:latin typeface="Tw Cen MT" panose="020B0602020104020603" pitchFamily="34" charset="0"/>
              </a:rPr>
              <a:t>The study </a:t>
            </a:r>
            <a:r>
              <a:rPr lang="en-US" sz="1000" dirty="0" err="1">
                <a:latin typeface="Tw Cen MT" panose="020B0602020104020603" pitchFamily="34" charset="0"/>
              </a:rPr>
              <a:t>analysed</a:t>
            </a:r>
            <a:r>
              <a:rPr lang="en-US" sz="1000" dirty="0">
                <a:latin typeface="Tw Cen MT" panose="020B0602020104020603" pitchFamily="34" charset="0"/>
              </a:rPr>
              <a:t> 6 currently available sustainability building rating tools in Malaysia as follows:</a:t>
            </a:r>
          </a:p>
          <a:p>
            <a:endParaRPr lang="en-US" sz="1000" dirty="0">
              <a:latin typeface="Tw Cen MT" panose="020B0602020104020603" pitchFamily="34" charset="0"/>
            </a:endParaRPr>
          </a:p>
          <a:p>
            <a:pPr marL="228600" indent="-228600">
              <a:buFont typeface="+mj-lt"/>
              <a:buAutoNum type="arabicPeriod"/>
            </a:pPr>
            <a:r>
              <a:rPr lang="en-US" sz="1000" dirty="0" err="1" smtClean="0">
                <a:latin typeface="Tw Cen MT" panose="020B0602020104020603" pitchFamily="34" charset="0"/>
              </a:rPr>
              <a:t>MyCREST</a:t>
            </a:r>
            <a:r>
              <a:rPr lang="en-US" sz="1000" dirty="0" smtClean="0">
                <a:latin typeface="Tw Cen MT" panose="020B0602020104020603" pitchFamily="34" charset="0"/>
              </a:rPr>
              <a:t> </a:t>
            </a:r>
            <a:r>
              <a:rPr lang="en-US" sz="1000" dirty="0">
                <a:latin typeface="Tw Cen MT" panose="020B0602020104020603" pitchFamily="34" charset="0"/>
              </a:rPr>
              <a:t>(CIDB)</a:t>
            </a:r>
          </a:p>
          <a:p>
            <a:pPr marL="228600" indent="-228600">
              <a:buFont typeface="+mj-lt"/>
              <a:buAutoNum type="arabicPeriod"/>
            </a:pPr>
            <a:r>
              <a:rPr lang="en-US" sz="1000" dirty="0">
                <a:latin typeface="Tw Cen MT" panose="020B0602020104020603" pitchFamily="34" charset="0"/>
              </a:rPr>
              <a:t>Green PASS (CIDB)</a:t>
            </a:r>
          </a:p>
          <a:p>
            <a:pPr marL="228600" indent="-228600">
              <a:buFont typeface="+mj-lt"/>
              <a:buAutoNum type="arabicPeriod"/>
            </a:pPr>
            <a:r>
              <a:rPr lang="en-US" sz="1000" dirty="0" err="1">
                <a:latin typeface="Tw Cen MT" panose="020B0602020104020603" pitchFamily="34" charset="0"/>
              </a:rPr>
              <a:t>Penarafan</a:t>
            </a:r>
            <a:r>
              <a:rPr lang="en-US" sz="1000" dirty="0">
                <a:latin typeface="Tw Cen MT" panose="020B0602020104020603" pitchFamily="34" charset="0"/>
              </a:rPr>
              <a:t> </a:t>
            </a:r>
            <a:r>
              <a:rPr lang="en-US" sz="1000" dirty="0" err="1">
                <a:latin typeface="Tw Cen MT" panose="020B0602020104020603" pitchFamily="34" charset="0"/>
              </a:rPr>
              <a:t>Hijau</a:t>
            </a:r>
            <a:r>
              <a:rPr lang="en-US" sz="1000" dirty="0">
                <a:latin typeface="Tw Cen MT" panose="020B0602020104020603" pitchFamily="34" charset="0"/>
              </a:rPr>
              <a:t> (PH-JKR)</a:t>
            </a:r>
          </a:p>
          <a:p>
            <a:pPr marL="228600" indent="-228600">
              <a:buFont typeface="+mj-lt"/>
              <a:buAutoNum type="arabicPeriod"/>
            </a:pPr>
            <a:r>
              <a:rPr lang="en-US" sz="1000" dirty="0">
                <a:latin typeface="Tw Cen MT" panose="020B0602020104020603" pitchFamily="34" charset="0"/>
              </a:rPr>
              <a:t>Green Building Index (GBI)</a:t>
            </a:r>
          </a:p>
          <a:p>
            <a:pPr marL="228600" indent="-228600">
              <a:buFont typeface="+mj-lt"/>
              <a:buAutoNum type="arabicPeriod"/>
            </a:pPr>
            <a:r>
              <a:rPr lang="en-US" sz="1000" dirty="0" err="1">
                <a:latin typeface="Tw Cen MT" panose="020B0602020104020603" pitchFamily="34" charset="0"/>
              </a:rPr>
              <a:t>GreenRE</a:t>
            </a:r>
            <a:r>
              <a:rPr lang="en-US" sz="1000" dirty="0">
                <a:latin typeface="Tw Cen MT" panose="020B0602020104020603" pitchFamily="34" charset="0"/>
              </a:rPr>
              <a:t> (REHDA)</a:t>
            </a:r>
          </a:p>
          <a:p>
            <a:pPr marL="228600" indent="-228600">
              <a:buFont typeface="+mj-lt"/>
              <a:buAutoNum type="arabicPeriod"/>
            </a:pPr>
            <a:r>
              <a:rPr lang="en-US" sz="1000" dirty="0">
                <a:latin typeface="Tw Cen MT" panose="020B0602020104020603" pitchFamily="34" charset="0"/>
              </a:rPr>
              <a:t>IRDA-CASBEE (IRDA)</a:t>
            </a:r>
          </a:p>
          <a:p>
            <a:endParaRPr lang="en-US" sz="1000" dirty="0">
              <a:latin typeface="Tw Cen MT" panose="020B0602020104020603" pitchFamily="34" charset="0"/>
            </a:endParaRPr>
          </a:p>
          <a:p>
            <a:r>
              <a:rPr lang="en-US" sz="1000" dirty="0">
                <a:latin typeface="Tw Cen MT" panose="020B0602020104020603" pitchFamily="34" charset="0"/>
              </a:rPr>
              <a:t>The outcome of the study was presented to IWG6 in August </a:t>
            </a:r>
            <a:r>
              <a:rPr lang="en-US" sz="1000" dirty="0" smtClean="0">
                <a:latin typeface="Tw Cen MT" panose="020B0602020104020603" pitchFamily="34" charset="0"/>
              </a:rPr>
              <a:t>2017</a:t>
            </a:r>
            <a:r>
              <a:rPr lang="en-US" sz="1000" dirty="0">
                <a:latin typeface="Tw Cen MT" panose="020B0602020104020603" pitchFamily="34" charset="0"/>
              </a:rPr>
              <a:t> </a:t>
            </a:r>
            <a:r>
              <a:rPr lang="en-US" sz="1000" dirty="0" smtClean="0">
                <a:latin typeface="Tw Cen MT" panose="020B0602020104020603" pitchFamily="34" charset="0"/>
              </a:rPr>
              <a:t>and </a:t>
            </a:r>
            <a:r>
              <a:rPr lang="en-MY" sz="1000" dirty="0" smtClean="0">
                <a:latin typeface="Tw Cen MT" panose="020B0602020104020603" pitchFamily="34" charset="0"/>
              </a:rPr>
              <a:t>endorsed </a:t>
            </a:r>
            <a:r>
              <a:rPr lang="en-MY" sz="1000" dirty="0">
                <a:latin typeface="Tw Cen MT" panose="020B0602020104020603" pitchFamily="34" charset="0"/>
              </a:rPr>
              <a:t>by TWG2 on 30 Jan </a:t>
            </a:r>
            <a:r>
              <a:rPr lang="en-MY" sz="1000" dirty="0" smtClean="0">
                <a:latin typeface="Tw Cen MT" panose="020B0602020104020603" pitchFamily="34" charset="0"/>
              </a:rPr>
              <a:t>2018.  It was published </a:t>
            </a:r>
            <a:r>
              <a:rPr lang="en-MY" sz="1000" dirty="0">
                <a:latin typeface="Tw Cen MT" panose="020B0602020104020603" pitchFamily="34" charset="0"/>
              </a:rPr>
              <a:t>on 30 March 2018.</a:t>
            </a:r>
          </a:p>
          <a:p>
            <a:endParaRPr lang="en-MY" sz="1000" dirty="0">
              <a:latin typeface="Tw Cen MT" panose="020B0602020104020603" pitchFamily="34" charset="0"/>
            </a:endParaRPr>
          </a:p>
          <a:p>
            <a:r>
              <a:rPr lang="en-MY" sz="1000" dirty="0">
                <a:latin typeface="Tw Cen MT" panose="020B0602020104020603" pitchFamily="34" charset="0"/>
              </a:rPr>
              <a:t>This KPI is 100% achieved.</a:t>
            </a:r>
            <a:endParaRPr lang="en-US"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E2-037</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18626466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133850"/>
            <a:ext cx="6857999" cy="5737315"/>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87685"/>
          <a:ext cx="4763388" cy="1179643"/>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700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contractors trained in specialist trade per year (2017-2020)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352136"/>
            <a:ext cx="6702610" cy="3877985"/>
          </a:xfrm>
          <a:prstGeom prst="rect">
            <a:avLst/>
          </a:prstGeom>
          <a:noFill/>
        </p:spPr>
        <p:txBody>
          <a:bodyPr wrap="square" rtlCol="0">
            <a:spAutoFit/>
          </a:bodyPr>
          <a:lstStyle/>
          <a:p>
            <a:r>
              <a:rPr lang="en-US" sz="1000" dirty="0">
                <a:latin typeface="Tw Cen MT" panose="020B0602020104020603" pitchFamily="34" charset="0"/>
              </a:rPr>
              <a:t>This KPI is under the purview of IWG14.</a:t>
            </a:r>
          </a:p>
          <a:p>
            <a:endParaRPr lang="en-US" sz="300" b="1" u="sng" dirty="0" smtClean="0">
              <a:latin typeface="Tw Cen MT" panose="020B0602020104020603" pitchFamily="34" charset="0"/>
            </a:endParaRPr>
          </a:p>
          <a:p>
            <a:pPr algn="just"/>
            <a:r>
              <a:rPr lang="en-US" sz="1000" dirty="0" err="1">
                <a:latin typeface="Tw Cen MT" panose="020B0602020104020603" pitchFamily="34" charset="0"/>
              </a:rPr>
              <a:t>Bumiputera</a:t>
            </a:r>
            <a:r>
              <a:rPr lang="en-US" sz="1000" dirty="0">
                <a:latin typeface="Tw Cen MT" panose="020B0602020104020603" pitchFamily="34" charset="0"/>
              </a:rPr>
              <a:t> contractors are given the opportunity to be </a:t>
            </a:r>
            <a:r>
              <a:rPr lang="en-MY" sz="1000" dirty="0">
                <a:latin typeface="Tw Cen MT" panose="020B0602020104020603" pitchFamily="34" charset="0"/>
              </a:rPr>
              <a:t>trained </a:t>
            </a:r>
            <a:r>
              <a:rPr lang="en-US" sz="1000" dirty="0">
                <a:latin typeface="Tw Cen MT" panose="020B0602020104020603" pitchFamily="34" charset="0"/>
              </a:rPr>
              <a:t>in </a:t>
            </a:r>
            <a:r>
              <a:rPr lang="en-US" sz="1000" dirty="0" smtClean="0">
                <a:latin typeface="Tw Cen MT" panose="020B0602020104020603" pitchFamily="34" charset="0"/>
              </a:rPr>
              <a:t>specialized trades/areas, either to enhance their knowledge and capability, or to enable them to be registered as a specialist </a:t>
            </a:r>
            <a:r>
              <a:rPr lang="en-US" sz="1000" dirty="0">
                <a:latin typeface="Tw Cen MT" panose="020B0602020104020603" pitchFamily="34" charset="0"/>
              </a:rPr>
              <a:t>c</a:t>
            </a:r>
            <a:r>
              <a:rPr lang="en-US" sz="1000" dirty="0" smtClean="0">
                <a:latin typeface="Tw Cen MT" panose="020B0602020104020603" pitchFamily="34" charset="0"/>
              </a:rPr>
              <a:t>ontractor.  Existing companies who have already registered with CIDB may send their suitable personnel to attend the training </a:t>
            </a:r>
            <a:r>
              <a:rPr lang="en-US" sz="1000" dirty="0" err="1" smtClean="0">
                <a:latin typeface="Tw Cen MT" panose="020B0602020104020603" pitchFamily="34" charset="0"/>
              </a:rPr>
              <a:t>programme</a:t>
            </a:r>
            <a:r>
              <a:rPr lang="en-US" sz="1000" dirty="0" smtClean="0">
                <a:latin typeface="Tw Cen MT" panose="020B0602020104020603" pitchFamily="34" charset="0"/>
              </a:rPr>
              <a:t> . However, for new contractors, only </a:t>
            </a:r>
            <a:r>
              <a:rPr lang="en-US" sz="1000" dirty="0">
                <a:latin typeface="Tw Cen MT" panose="020B0602020104020603" pitchFamily="34" charset="0"/>
              </a:rPr>
              <a:t>the </a:t>
            </a:r>
            <a:r>
              <a:rPr lang="en-US" sz="1000" dirty="0" smtClean="0">
                <a:latin typeface="Tw Cen MT" panose="020B0602020104020603" pitchFamily="34" charset="0"/>
              </a:rPr>
              <a:t>owners </a:t>
            </a:r>
            <a:r>
              <a:rPr lang="en-US" sz="1000" dirty="0">
                <a:latin typeface="Tw Cen MT" panose="020B0602020104020603" pitchFamily="34" charset="0"/>
              </a:rPr>
              <a:t>or the </a:t>
            </a:r>
            <a:r>
              <a:rPr lang="en-US" sz="1000" dirty="0" smtClean="0">
                <a:latin typeface="Tw Cen MT" panose="020B0602020104020603" pitchFamily="34" charset="0"/>
              </a:rPr>
              <a:t>directors </a:t>
            </a:r>
            <a:r>
              <a:rPr lang="en-US" sz="1000" dirty="0">
                <a:latin typeface="Tw Cen MT" panose="020B0602020104020603" pitchFamily="34" charset="0"/>
              </a:rPr>
              <a:t>of the </a:t>
            </a:r>
            <a:r>
              <a:rPr lang="en-US" sz="1000" dirty="0" smtClean="0">
                <a:latin typeface="Tw Cen MT" panose="020B0602020104020603" pitchFamily="34" charset="0"/>
              </a:rPr>
              <a:t>companies </a:t>
            </a:r>
            <a:r>
              <a:rPr lang="en-US" sz="1000" dirty="0">
                <a:latin typeface="Tw Cen MT" panose="020B0602020104020603" pitchFamily="34" charset="0"/>
              </a:rPr>
              <a:t>are allowed to be trained. At the end of the training </a:t>
            </a:r>
            <a:r>
              <a:rPr lang="en-US" sz="1000" dirty="0" err="1" smtClean="0">
                <a:latin typeface="Tw Cen MT" panose="020B0602020104020603" pitchFamily="34" charset="0"/>
              </a:rPr>
              <a:t>programme</a:t>
            </a:r>
            <a:r>
              <a:rPr lang="en-US" sz="1000" dirty="0" smtClean="0">
                <a:latin typeface="Tw Cen MT" panose="020B0602020104020603" pitchFamily="34" charset="0"/>
              </a:rPr>
              <a:t>, the company/ personnel </a:t>
            </a:r>
            <a:r>
              <a:rPr lang="en-US" sz="1000" dirty="0">
                <a:latin typeface="Tw Cen MT" panose="020B0602020104020603" pitchFamily="34" charset="0"/>
              </a:rPr>
              <a:t>will be </a:t>
            </a:r>
            <a:r>
              <a:rPr lang="en-US" sz="1000" dirty="0" smtClean="0">
                <a:latin typeface="Tw Cen MT" panose="020B0602020104020603" pitchFamily="34" charset="0"/>
              </a:rPr>
              <a:t>awarded either with a </a:t>
            </a:r>
            <a:r>
              <a:rPr lang="en-US" sz="1000" dirty="0" err="1">
                <a:latin typeface="Tw Cen MT" panose="020B0602020104020603" pitchFamily="34" charset="0"/>
              </a:rPr>
              <a:t>Sijil</a:t>
            </a:r>
            <a:r>
              <a:rPr lang="en-US" sz="1000" dirty="0">
                <a:latin typeface="Tw Cen MT" panose="020B0602020104020603" pitchFamily="34" charset="0"/>
              </a:rPr>
              <a:t> </a:t>
            </a:r>
            <a:r>
              <a:rPr lang="en-US" sz="1000" dirty="0" err="1">
                <a:latin typeface="Tw Cen MT" panose="020B0602020104020603" pitchFamily="34" charset="0"/>
              </a:rPr>
              <a:t>Kecekapan</a:t>
            </a:r>
            <a:r>
              <a:rPr lang="en-US" sz="1000" dirty="0">
                <a:latin typeface="Tw Cen MT" panose="020B0602020104020603" pitchFamily="34" charset="0"/>
              </a:rPr>
              <a:t> </a:t>
            </a:r>
            <a:r>
              <a:rPr lang="en-US" sz="1000" dirty="0" err="1">
                <a:latin typeface="Tw Cen MT" panose="020B0602020104020603" pitchFamily="34" charset="0"/>
              </a:rPr>
              <a:t>Pengurusan</a:t>
            </a:r>
            <a:r>
              <a:rPr lang="en-US" sz="1000" dirty="0">
                <a:latin typeface="Tw Cen MT" panose="020B0602020104020603" pitchFamily="34" charset="0"/>
              </a:rPr>
              <a:t> (SKP</a:t>
            </a:r>
            <a:r>
              <a:rPr lang="en-US" sz="1000" dirty="0" smtClean="0">
                <a:latin typeface="Tw Cen MT" panose="020B0602020104020603" pitchFamily="34" charset="0"/>
              </a:rPr>
              <a:t>) or </a:t>
            </a:r>
            <a:r>
              <a:rPr lang="en-US" sz="1000" dirty="0" err="1" smtClean="0">
                <a:latin typeface="Tw Cen MT" panose="020B0602020104020603" pitchFamily="34" charset="0"/>
              </a:rPr>
              <a:t>Sijil</a:t>
            </a:r>
            <a:r>
              <a:rPr lang="en-US" sz="1000" dirty="0" smtClean="0">
                <a:latin typeface="Tw Cen MT" panose="020B0602020104020603" pitchFamily="34" charset="0"/>
              </a:rPr>
              <a:t> </a:t>
            </a:r>
            <a:r>
              <a:rPr lang="en-US" sz="1000" dirty="0" err="1" smtClean="0">
                <a:latin typeface="Tw Cen MT" panose="020B0602020104020603" pitchFamily="34" charset="0"/>
              </a:rPr>
              <a:t>Kehadiran</a:t>
            </a:r>
            <a:r>
              <a:rPr lang="en-US" sz="1000" dirty="0" smtClean="0">
                <a:latin typeface="Tw Cen MT" panose="020B0602020104020603" pitchFamily="34" charset="0"/>
              </a:rPr>
              <a:t>/ </a:t>
            </a:r>
            <a:r>
              <a:rPr lang="en-US" sz="1000" dirty="0" err="1" smtClean="0">
                <a:latin typeface="Tw Cen MT" panose="020B0602020104020603" pitchFamily="34" charset="0"/>
              </a:rPr>
              <a:t>Pencapaian</a:t>
            </a:r>
            <a:r>
              <a:rPr lang="en-US" sz="1000" dirty="0" smtClean="0">
                <a:latin typeface="Tw Cen MT" panose="020B0602020104020603" pitchFamily="34" charset="0"/>
              </a:rPr>
              <a:t>.</a:t>
            </a:r>
          </a:p>
          <a:p>
            <a:endParaRPr lang="en-US" sz="600" dirty="0">
              <a:latin typeface="Tw Cen MT" panose="020B0602020104020603" pitchFamily="34" charset="0"/>
            </a:endParaRPr>
          </a:p>
          <a:p>
            <a:endParaRPr lang="en-US" sz="1000" dirty="0" smtClean="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a:latin typeface="Tw Cen MT" panose="020B0602020104020603" pitchFamily="34" charset="0"/>
            </a:endParaRPr>
          </a:p>
          <a:p>
            <a:endParaRPr lang="en-US" sz="1000" b="1" u="sng" dirty="0" smtClean="0">
              <a:latin typeface="Tw Cen MT" panose="020B0602020104020603" pitchFamily="34" charset="0"/>
            </a:endParaRPr>
          </a:p>
          <a:p>
            <a:endParaRPr lang="en-US" sz="1000" b="1" u="sng" dirty="0">
              <a:latin typeface="Tw Cen MT" panose="020B0602020104020603" pitchFamily="34" charset="0"/>
            </a:endParaRPr>
          </a:p>
          <a:p>
            <a:endParaRPr lang="en-US" sz="900" b="1" dirty="0" smtClean="0">
              <a:latin typeface="Tw Cen MT" panose="020B0602020104020603" pitchFamily="34" charset="0"/>
            </a:endParaRPr>
          </a:p>
          <a:p>
            <a:endParaRPr lang="en-US" sz="400" b="1" dirty="0" smtClean="0">
              <a:latin typeface="Tw Cen MT" panose="020B0602020104020603" pitchFamily="34" charset="0"/>
            </a:endParaRPr>
          </a:p>
          <a:p>
            <a:r>
              <a:rPr lang="en-US" sz="1000" b="1" dirty="0" smtClean="0">
                <a:latin typeface="Tw Cen MT" panose="020B0602020104020603" pitchFamily="34" charset="0"/>
              </a:rPr>
              <a:t>Specialist </a:t>
            </a:r>
            <a:r>
              <a:rPr lang="en-US" sz="1000" b="1" dirty="0">
                <a:latin typeface="Tw Cen MT" panose="020B0602020104020603" pitchFamily="34" charset="0"/>
              </a:rPr>
              <a:t>Trade Training </a:t>
            </a:r>
          </a:p>
          <a:p>
            <a:r>
              <a:rPr lang="en-US" sz="1000" dirty="0" smtClean="0">
                <a:latin typeface="Tw Cen MT" panose="020B0602020104020603" pitchFamily="34" charset="0"/>
              </a:rPr>
              <a:t>As of June 2018, 472 </a:t>
            </a:r>
            <a:r>
              <a:rPr lang="en-US" sz="1000" dirty="0" err="1">
                <a:latin typeface="Tw Cen MT" panose="020B0602020104020603" pitchFamily="34" charset="0"/>
              </a:rPr>
              <a:t>Bumiputera</a:t>
            </a:r>
            <a:r>
              <a:rPr lang="en-US" sz="1000" dirty="0">
                <a:latin typeface="Tw Cen MT" panose="020B0602020104020603" pitchFamily="34" charset="0"/>
              </a:rPr>
              <a:t> </a:t>
            </a:r>
            <a:r>
              <a:rPr lang="en-US" sz="1000" dirty="0" smtClean="0">
                <a:latin typeface="Tw Cen MT" panose="020B0602020104020603" pitchFamily="34" charset="0"/>
              </a:rPr>
              <a:t>contractors against the target of 700 </a:t>
            </a:r>
            <a:r>
              <a:rPr lang="en-US" sz="1000" dirty="0">
                <a:latin typeface="Tw Cen MT" panose="020B0602020104020603" pitchFamily="34" charset="0"/>
              </a:rPr>
              <a:t>have been </a:t>
            </a:r>
            <a:r>
              <a:rPr lang="en-US" sz="1000" dirty="0" smtClean="0">
                <a:latin typeface="Tw Cen MT" panose="020B0602020104020603" pitchFamily="34" charset="0"/>
              </a:rPr>
              <a:t>trained in the following areas :</a:t>
            </a:r>
            <a:endParaRPr lang="en-US" sz="1000" strike="sngStrike"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P6-091</a:t>
            </a:r>
            <a:endParaRPr lang="ms-MY" sz="2800" dirty="0">
              <a:solidFill>
                <a:schemeClr val="bg1"/>
              </a:solidFill>
            </a:endParaRPr>
          </a:p>
        </p:txBody>
      </p:sp>
      <p:sp>
        <p:nvSpPr>
          <p:cNvPr id="15" name="TextBox 14"/>
          <p:cNvSpPr txBox="1"/>
          <p:nvPr/>
        </p:nvSpPr>
        <p:spPr>
          <a:xfrm>
            <a:off x="0" y="4124627"/>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031832"/>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388317">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643515">
                <a:tc>
                  <a:txBody>
                    <a:bodyPr/>
                    <a:lstStyle/>
                    <a:p>
                      <a:pPr fontAlgn="auto">
                        <a:lnSpc>
                          <a:spcPct val="100000"/>
                        </a:lnSpc>
                        <a:spcBef>
                          <a:spcPts val="0"/>
                        </a:spcBef>
                        <a:spcAft>
                          <a:spcPts val="0"/>
                        </a:spcAft>
                        <a:defRPr/>
                      </a:pPr>
                      <a:r>
                        <a:rPr lang="en-US" sz="900" dirty="0" smtClean="0">
                          <a:solidFill>
                            <a:srgbClr val="000000"/>
                          </a:solidFill>
                          <a:latin typeface="Tw Cen MT" pitchFamily="34" charset="0"/>
                        </a:rPr>
                        <a:t>6 specialist trades identified and approved by IWG14</a:t>
                      </a:r>
                    </a:p>
                    <a:p>
                      <a:pPr fontAlgn="auto">
                        <a:lnSpc>
                          <a:spcPct val="100000"/>
                        </a:lnSpc>
                        <a:spcBef>
                          <a:spcPts val="0"/>
                        </a:spcBef>
                        <a:spcAft>
                          <a:spcPts val="0"/>
                        </a:spcAft>
                        <a:defRPr/>
                      </a:pPr>
                      <a:endParaRPr lang="ms-MY" sz="900" dirty="0" smtClean="0">
                        <a:solidFill>
                          <a:srgbClr val="000000"/>
                        </a:solidFill>
                        <a:latin typeface="Tw Cen MT" pitchFamily="34" charset="0"/>
                      </a:endParaRPr>
                    </a:p>
                    <a:p>
                      <a:pPr fontAlgn="auto">
                        <a:lnSpc>
                          <a:spcPct val="100000"/>
                        </a:lnSpc>
                        <a:spcBef>
                          <a:spcPts val="0"/>
                        </a:spcBef>
                        <a:spcAft>
                          <a:spcPts val="0"/>
                        </a:spcAft>
                        <a:defRPr/>
                      </a:pPr>
                      <a:r>
                        <a:rPr lang="ms-MY" sz="900" dirty="0" smtClean="0">
                          <a:solidFill>
                            <a:srgbClr val="000000"/>
                          </a:solidFill>
                          <a:latin typeface="Tw Cen MT" pitchFamily="34" charset="0"/>
                        </a:rPr>
                        <a:t>6 specialist trades training module rolled out</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specialist trade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specialist trade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specialist trade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700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specialist trade </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912669908"/>
              </p:ext>
            </p:extLst>
          </p:nvPr>
        </p:nvGraphicFramePr>
        <p:xfrm>
          <a:off x="142875" y="5527547"/>
          <a:ext cx="6543675" cy="2067688"/>
        </p:xfrm>
        <a:graphic>
          <a:graphicData uri="http://schemas.openxmlformats.org/drawingml/2006/table">
            <a:tbl>
              <a:tblPr firstRow="1" bandRow="1">
                <a:tableStyleId>{F2DE63D5-997A-4646-A377-4702673A728D}</a:tableStyleId>
              </a:tblPr>
              <a:tblGrid>
                <a:gridCol w="2998818">
                  <a:extLst>
                    <a:ext uri="{9D8B030D-6E8A-4147-A177-3AD203B41FA5}">
                      <a16:colId xmlns:a16="http://schemas.microsoft.com/office/drawing/2014/main" val="4083817525"/>
                    </a:ext>
                  </a:extLst>
                </a:gridCol>
                <a:gridCol w="610837">
                  <a:extLst>
                    <a:ext uri="{9D8B030D-6E8A-4147-A177-3AD203B41FA5}">
                      <a16:colId xmlns:a16="http://schemas.microsoft.com/office/drawing/2014/main" val="3727588454"/>
                    </a:ext>
                  </a:extLst>
                </a:gridCol>
                <a:gridCol w="1031413">
                  <a:extLst>
                    <a:ext uri="{9D8B030D-6E8A-4147-A177-3AD203B41FA5}">
                      <a16:colId xmlns:a16="http://schemas.microsoft.com/office/drawing/2014/main" val="1712024436"/>
                    </a:ext>
                  </a:extLst>
                </a:gridCol>
                <a:gridCol w="550755">
                  <a:extLst>
                    <a:ext uri="{9D8B030D-6E8A-4147-A177-3AD203B41FA5}">
                      <a16:colId xmlns:a16="http://schemas.microsoft.com/office/drawing/2014/main" val="1236487650"/>
                    </a:ext>
                  </a:extLst>
                </a:gridCol>
                <a:gridCol w="1351852">
                  <a:extLst>
                    <a:ext uri="{9D8B030D-6E8A-4147-A177-3AD203B41FA5}">
                      <a16:colId xmlns:a16="http://schemas.microsoft.com/office/drawing/2014/main" val="1357784387"/>
                    </a:ext>
                  </a:extLst>
                </a:gridCol>
              </a:tblGrid>
              <a:tr h="206200">
                <a:tc row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Specialization / Area</a:t>
                      </a:r>
                      <a:endParaRPr lang="en-MY" sz="900" dirty="0" smtClean="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US" sz="900" dirty="0" smtClean="0">
                          <a:solidFill>
                            <a:schemeClr val="tx1"/>
                          </a:solidFill>
                          <a:latin typeface="Tw Cen MT" pitchFamily="34" charset="0"/>
                        </a:rPr>
                        <a:t>Existing</a:t>
                      </a:r>
                      <a:r>
                        <a:rPr lang="en-US" sz="900" baseline="0" dirty="0" smtClean="0">
                          <a:solidFill>
                            <a:schemeClr val="tx1"/>
                          </a:solidFill>
                          <a:latin typeface="Tw Cen MT" pitchFamily="34" charset="0"/>
                        </a:rPr>
                        <a:t> Company</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US" sz="900" dirty="0" smtClean="0">
                        <a:latin typeface="Tw Cen MT" panose="020B0602020104020603" pitchFamily="34" charset="0"/>
                      </a:endParaRPr>
                    </a:p>
                  </a:txBody>
                  <a:tcPr anchor="ctr"/>
                </a:tc>
                <a:tc grid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New</a:t>
                      </a:r>
                      <a:r>
                        <a:rPr lang="en-US" sz="900" baseline="0" dirty="0" smtClean="0">
                          <a:solidFill>
                            <a:schemeClr val="tx1"/>
                          </a:solidFill>
                          <a:latin typeface="Tw Cen MT" pitchFamily="34" charset="0"/>
                        </a:rPr>
                        <a:t> Company</a:t>
                      </a:r>
                      <a:endParaRPr lang="en-MY" sz="900" dirty="0" smtClean="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MY"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0347957"/>
                  </a:ext>
                </a:extLst>
              </a:tr>
              <a:tr h="320803">
                <a:tc vMerge="1">
                  <a:txBody>
                    <a:bodyPr/>
                    <a:lstStyle/>
                    <a:p>
                      <a:pPr algn="ctr"/>
                      <a:endParaRPr lang="en-MY" sz="900" dirty="0"/>
                    </a:p>
                  </a:txBody>
                  <a:tcPr anchor="ctr"/>
                </a:tc>
                <a:tc>
                  <a:txBody>
                    <a:bodyPr/>
                    <a:lstStyle/>
                    <a:p>
                      <a:pPr algn="ctr"/>
                      <a:r>
                        <a:rPr lang="en-US" sz="900" b="1" dirty="0" smtClean="0">
                          <a:solidFill>
                            <a:schemeClr val="tx1"/>
                          </a:solidFill>
                          <a:latin typeface="Tw Cen MT" pitchFamily="34" charset="0"/>
                        </a:rPr>
                        <a:t>SKP</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dirty="0" err="1" smtClean="0">
                          <a:solidFill>
                            <a:schemeClr val="tx1"/>
                          </a:solidFill>
                          <a:latin typeface="Tw Cen MT" pitchFamily="34" charset="0"/>
                        </a:rPr>
                        <a:t>Sijil</a:t>
                      </a:r>
                      <a:r>
                        <a:rPr lang="en-US" sz="900" b="1" dirty="0" smtClean="0">
                          <a:solidFill>
                            <a:schemeClr val="tx1"/>
                          </a:solidFill>
                          <a:latin typeface="Tw Cen MT" pitchFamily="34" charset="0"/>
                        </a:rPr>
                        <a:t> </a:t>
                      </a:r>
                      <a:r>
                        <a:rPr lang="en-US" sz="900" b="1" dirty="0" err="1" smtClean="0">
                          <a:solidFill>
                            <a:schemeClr val="tx1"/>
                          </a:solidFill>
                          <a:latin typeface="Tw Cen MT" pitchFamily="34" charset="0"/>
                        </a:rPr>
                        <a:t>Kehadiran</a:t>
                      </a:r>
                      <a:r>
                        <a:rPr lang="en-US" sz="900" b="1" dirty="0" smtClean="0">
                          <a:solidFill>
                            <a:schemeClr val="tx1"/>
                          </a:solidFill>
                          <a:latin typeface="Tw Cen MT" pitchFamily="34" charset="0"/>
                        </a:rPr>
                        <a:t>/ </a:t>
                      </a:r>
                      <a:r>
                        <a:rPr lang="en-US" sz="900" b="1" dirty="0" err="1" smtClean="0">
                          <a:solidFill>
                            <a:schemeClr val="tx1"/>
                          </a:solidFill>
                          <a:latin typeface="Tw Cen MT" pitchFamily="34" charset="0"/>
                        </a:rPr>
                        <a:t>Pencapaian</a:t>
                      </a:r>
                      <a:r>
                        <a:rPr lang="en-US" sz="900" b="1" dirty="0" smtClean="0">
                          <a:solidFill>
                            <a:schemeClr val="tx1"/>
                          </a:solidFill>
                          <a:latin typeface="Tw Cen MT"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b="1" dirty="0" smtClean="0">
                          <a:solidFill>
                            <a:schemeClr val="tx1"/>
                          </a:solidFill>
                          <a:latin typeface="Tw Cen MT" pitchFamily="34" charset="0"/>
                        </a:rPr>
                        <a:t>SKP</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dirty="0" err="1" smtClean="0">
                          <a:solidFill>
                            <a:schemeClr val="tx1"/>
                          </a:solidFill>
                          <a:latin typeface="Tw Cen MT" pitchFamily="34" charset="0"/>
                        </a:rPr>
                        <a:t>Sijil</a:t>
                      </a:r>
                      <a:r>
                        <a:rPr lang="en-US" sz="900" b="1" dirty="0" smtClean="0">
                          <a:solidFill>
                            <a:schemeClr val="tx1"/>
                          </a:solidFill>
                          <a:latin typeface="Tw Cen MT" pitchFamily="34" charset="0"/>
                        </a:rPr>
                        <a:t> </a:t>
                      </a:r>
                      <a:r>
                        <a:rPr lang="en-US" sz="900" b="1" dirty="0" err="1" smtClean="0">
                          <a:solidFill>
                            <a:schemeClr val="tx1"/>
                          </a:solidFill>
                          <a:latin typeface="Tw Cen MT" pitchFamily="34" charset="0"/>
                        </a:rPr>
                        <a:t>Kehadiran</a:t>
                      </a:r>
                      <a:r>
                        <a:rPr lang="en-US" sz="900" b="1" dirty="0" smtClean="0">
                          <a:solidFill>
                            <a:schemeClr val="tx1"/>
                          </a:solidFill>
                          <a:latin typeface="Tw Cen MT" pitchFamily="34" charset="0"/>
                        </a:rPr>
                        <a:t>/ </a:t>
                      </a:r>
                      <a:r>
                        <a:rPr lang="en-US" sz="900" b="1" dirty="0" err="1" smtClean="0">
                          <a:solidFill>
                            <a:schemeClr val="tx1"/>
                          </a:solidFill>
                          <a:latin typeface="Tw Cen MT" pitchFamily="34" charset="0"/>
                        </a:rPr>
                        <a:t>Pencapaian</a:t>
                      </a:r>
                      <a:r>
                        <a:rPr lang="en-US" sz="900" b="1" dirty="0" smtClean="0">
                          <a:solidFill>
                            <a:schemeClr val="tx1"/>
                          </a:solidFill>
                          <a:latin typeface="Tw Cen MT"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99823992"/>
                  </a:ext>
                </a:extLst>
              </a:tr>
              <a:tr h="193168">
                <a:tc>
                  <a:txBody>
                    <a:bodyPr/>
                    <a:lstStyle/>
                    <a:p>
                      <a:r>
                        <a:rPr lang="en-US" sz="900" dirty="0" err="1" smtClean="0">
                          <a:latin typeface="Tw Cen MT" pitchFamily="34" charset="0"/>
                        </a:rPr>
                        <a:t>BuiIding</a:t>
                      </a:r>
                      <a:r>
                        <a:rPr lang="en-US" sz="900" dirty="0" smtClean="0">
                          <a:latin typeface="Tw Cen MT" pitchFamily="34" charset="0"/>
                        </a:rPr>
                        <a:t> Information Modelling (BIM)</a:t>
                      </a:r>
                      <a:endParaRPr lang="en-MY" sz="900" dirty="0">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900"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b="1" dirty="0" smtClean="0">
                          <a:latin typeface="Tw Cen MT" pitchFamily="34" charset="0"/>
                        </a:rPr>
                        <a:t>√</a:t>
                      </a:r>
                      <a:endParaRPr lang="en-MY" sz="1000" b="1"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b="1"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5644370"/>
                  </a:ext>
                </a:extLst>
              </a:tr>
              <a:tr h="254128">
                <a:tc>
                  <a:txBody>
                    <a:bodyPr/>
                    <a:lstStyle/>
                    <a:p>
                      <a:r>
                        <a:rPr lang="en-US" sz="900" dirty="0" smtClean="0">
                          <a:latin typeface="Tw Cen MT" pitchFamily="34" charset="0"/>
                        </a:rPr>
                        <a:t>Maintenance, Refurbishment and Operation (MRO)</a:t>
                      </a:r>
                      <a:endParaRPr lang="en-MY" sz="900" dirty="0">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900"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b="1"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9445706"/>
                  </a:ext>
                </a:extLst>
              </a:tr>
              <a:tr h="219947">
                <a:tc>
                  <a:txBody>
                    <a:bodyPr/>
                    <a:lstStyle/>
                    <a:p>
                      <a:r>
                        <a:rPr lang="en-US" sz="900" dirty="0" smtClean="0">
                          <a:latin typeface="Tw Cen MT" pitchFamily="34" charset="0"/>
                        </a:rPr>
                        <a:t>Piling Works (B05)</a:t>
                      </a:r>
                      <a:endParaRPr lang="en-MY" sz="900" dirty="0">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900"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MY" sz="1000" b="1" dirty="0" smtClean="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744698"/>
                  </a:ext>
                </a:extLst>
              </a:tr>
              <a:tr h="219947">
                <a:tc>
                  <a:txBody>
                    <a:bodyPr/>
                    <a:lstStyle/>
                    <a:p>
                      <a:r>
                        <a:rPr lang="en-US" sz="900" dirty="0" smtClean="0">
                          <a:latin typeface="Tw Cen MT" pitchFamily="34" charset="0"/>
                        </a:rPr>
                        <a:t>Demolition Work (B26)</a:t>
                      </a:r>
                      <a:endParaRPr lang="en-MY" sz="900" dirty="0">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900"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MY" sz="1000" b="1" dirty="0" smtClean="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1772685"/>
                  </a:ext>
                </a:extLst>
              </a:tr>
              <a:tr h="219947">
                <a:tc>
                  <a:txBody>
                    <a:bodyPr/>
                    <a:lstStyle/>
                    <a:p>
                      <a:r>
                        <a:rPr lang="en-US" sz="900" dirty="0" smtClean="0">
                          <a:latin typeface="Tw Cen MT" pitchFamily="34" charset="0"/>
                        </a:rPr>
                        <a:t>Lifts &amp; Escalators (M03)</a:t>
                      </a:r>
                      <a:endParaRPr lang="en-MY" sz="900" dirty="0">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900"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MY" sz="1000" b="1" dirty="0" smtClean="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0027152"/>
                  </a:ext>
                </a:extLst>
              </a:tr>
              <a:tr h="219947">
                <a:tc>
                  <a:txBody>
                    <a:bodyPr/>
                    <a:lstStyle/>
                    <a:p>
                      <a:r>
                        <a:rPr lang="en-US" sz="900" dirty="0" smtClean="0">
                          <a:latin typeface="Tw Cen MT" pitchFamily="34" charset="0"/>
                        </a:rPr>
                        <a:t>Hospital Building Works (B29)</a:t>
                      </a:r>
                      <a:endParaRPr lang="en-MY" sz="900" dirty="0">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900" dirty="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000" b="1" kern="1200" dirty="0" smtClean="0">
                          <a:solidFill>
                            <a:schemeClr val="tx1"/>
                          </a:solidFill>
                          <a:latin typeface="Tw Cen MT" pitchFamily="34" charset="0"/>
                          <a:ea typeface="+mn-ea"/>
                          <a:cs typeface="+mn-cs"/>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MY" sz="1000" b="1" dirty="0" smtClean="0">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2153456"/>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170848789"/>
              </p:ext>
            </p:extLst>
          </p:nvPr>
        </p:nvGraphicFramePr>
        <p:xfrm>
          <a:off x="142876" y="8239910"/>
          <a:ext cx="6543675" cy="1458787"/>
        </p:xfrm>
        <a:graphic>
          <a:graphicData uri="http://schemas.openxmlformats.org/drawingml/2006/table">
            <a:tbl>
              <a:tblPr firstRow="1" bandRow="1">
                <a:tableStyleId>{F2DE63D5-997A-4646-A377-4702673A728D}</a:tableStyleId>
              </a:tblPr>
              <a:tblGrid>
                <a:gridCol w="2818107">
                  <a:extLst>
                    <a:ext uri="{9D8B030D-6E8A-4147-A177-3AD203B41FA5}">
                      <a16:colId xmlns:a16="http://schemas.microsoft.com/office/drawing/2014/main" val="4083817525"/>
                    </a:ext>
                  </a:extLst>
                </a:gridCol>
                <a:gridCol w="1862784">
                  <a:extLst>
                    <a:ext uri="{9D8B030D-6E8A-4147-A177-3AD203B41FA5}">
                      <a16:colId xmlns:a16="http://schemas.microsoft.com/office/drawing/2014/main" val="1712024436"/>
                    </a:ext>
                  </a:extLst>
                </a:gridCol>
                <a:gridCol w="1862784">
                  <a:extLst>
                    <a:ext uri="{9D8B030D-6E8A-4147-A177-3AD203B41FA5}">
                      <a16:colId xmlns:a16="http://schemas.microsoft.com/office/drawing/2014/main" val="1236487650"/>
                    </a:ext>
                  </a:extLst>
                </a:gridCol>
              </a:tblGrid>
              <a:tr h="315787">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Specialization / Area</a:t>
                      </a:r>
                      <a:endParaRPr lang="en-MY" sz="900" dirty="0" smtClean="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900" dirty="0" smtClean="0">
                          <a:solidFill>
                            <a:schemeClr val="tx1"/>
                          </a:solidFill>
                          <a:latin typeface="Tw Cen MT" pitchFamily="34" charset="0"/>
                        </a:rPr>
                        <a:t>2018 (Q2)</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99823992"/>
                  </a:ext>
                </a:extLst>
              </a:tr>
              <a:tr h="221747">
                <a:tc>
                  <a:txBody>
                    <a:bodyPr/>
                    <a:lstStyle/>
                    <a:p>
                      <a:r>
                        <a:rPr lang="en-US" sz="900" dirty="0" smtClean="0">
                          <a:solidFill>
                            <a:schemeClr val="tx1"/>
                          </a:solidFill>
                          <a:latin typeface="Tw Cen MT" pitchFamily="34" charset="0"/>
                        </a:rPr>
                        <a:t>Building Information Modelling (BIM)</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b="1" dirty="0" smtClean="0">
                          <a:solidFill>
                            <a:schemeClr val="tx1"/>
                          </a:solidFill>
                          <a:latin typeface="Tw Cen MT" pitchFamily="34" charset="0"/>
                        </a:rPr>
                        <a:t>410</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900" b="1" dirty="0" smtClean="0">
                          <a:solidFill>
                            <a:schemeClr val="tx1"/>
                          </a:solidFill>
                          <a:latin typeface="Tw Cen MT" pitchFamily="34" charset="0"/>
                        </a:rPr>
                        <a:t>326</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5644370"/>
                  </a:ext>
                </a:extLst>
              </a:tr>
              <a:tr h="197367">
                <a:tc>
                  <a:txBody>
                    <a:bodyPr/>
                    <a:lstStyle/>
                    <a:p>
                      <a:r>
                        <a:rPr lang="en-US" sz="900" dirty="0" smtClean="0">
                          <a:solidFill>
                            <a:schemeClr val="tx1"/>
                          </a:solidFill>
                          <a:latin typeface="Tw Cen MT" pitchFamily="34" charset="0"/>
                        </a:rPr>
                        <a:t>Piling Works (B05)</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105</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40</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744698"/>
                  </a:ext>
                </a:extLst>
              </a:tr>
              <a:tr h="197367">
                <a:tc>
                  <a:txBody>
                    <a:bodyPr/>
                    <a:lstStyle/>
                    <a:p>
                      <a:r>
                        <a:rPr lang="en-US" sz="900" dirty="0" smtClean="0">
                          <a:solidFill>
                            <a:schemeClr val="tx1"/>
                          </a:solidFill>
                          <a:latin typeface="Tw Cen MT" pitchFamily="34" charset="0"/>
                        </a:rPr>
                        <a:t>Demolition Work (B26)</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76</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70</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1772685"/>
                  </a:ext>
                </a:extLst>
              </a:tr>
              <a:tr h="197367">
                <a:tc>
                  <a:txBody>
                    <a:bodyPr/>
                    <a:lstStyle/>
                    <a:p>
                      <a:r>
                        <a:rPr lang="en-US" sz="900" dirty="0" smtClean="0">
                          <a:solidFill>
                            <a:schemeClr val="tx1"/>
                          </a:solidFill>
                          <a:latin typeface="Tw Cen MT" pitchFamily="34" charset="0"/>
                        </a:rPr>
                        <a:t>Hospital Building Works (B29)</a:t>
                      </a:r>
                      <a:endParaRPr lang="en-MY" sz="900"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114</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36</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3247966"/>
                  </a:ext>
                </a:extLst>
              </a:tr>
              <a:tr h="197367">
                <a:tc>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705</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472</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2711585"/>
                  </a:ext>
                </a:extLst>
              </a:tr>
            </a:tbl>
          </a:graphicData>
        </a:graphic>
      </p:graphicFrame>
    </p:spTree>
    <p:extLst>
      <p:ext uri="{BB962C8B-B14F-4D97-AF65-F5344CB8AC3E}">
        <p14:creationId xmlns:p14="http://schemas.microsoft.com/office/powerpoint/2010/main" val="42916393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87685"/>
          <a:ext cx="4763388" cy="1179643"/>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US" sz="1000" b="0" kern="1200" dirty="0" smtClean="0">
                          <a:solidFill>
                            <a:schemeClr val="tx1"/>
                          </a:solidFill>
                          <a:latin typeface="Tw Cen MT" panose="020B0602020104020603" pitchFamily="34" charset="0"/>
                          <a:ea typeface="+mn-ea"/>
                          <a:cs typeface="+mn-cs"/>
                        </a:rPr>
                        <a:t>1,250 </a:t>
                      </a:r>
                      <a:r>
                        <a:rPr lang="en-US" sz="1000" b="0" kern="1200" dirty="0" err="1" smtClean="0">
                          <a:solidFill>
                            <a:schemeClr val="tx1"/>
                          </a:solidFill>
                          <a:latin typeface="Tw Cen MT" panose="020B0602020104020603" pitchFamily="34" charset="0"/>
                          <a:ea typeface="+mn-ea"/>
                          <a:cs typeface="+mn-cs"/>
                        </a:rPr>
                        <a:t>Bumiputera</a:t>
                      </a:r>
                      <a:r>
                        <a:rPr lang="en-US" sz="1000" b="0" kern="1200" dirty="0" smtClean="0">
                          <a:solidFill>
                            <a:schemeClr val="tx1"/>
                          </a:solidFill>
                          <a:latin typeface="Tw Cen MT" panose="020B0602020104020603" pitchFamily="34" charset="0"/>
                          <a:ea typeface="+mn-ea"/>
                          <a:cs typeface="+mn-cs"/>
                        </a:rPr>
                        <a:t> Entrepreneurs trained per year (2017-2020)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778811" cy="3708708"/>
          </a:xfrm>
          <a:prstGeom prst="rect">
            <a:avLst/>
          </a:prstGeom>
          <a:noFill/>
        </p:spPr>
        <p:txBody>
          <a:bodyPr wrap="square" rtlCol="0">
            <a:spAutoFit/>
          </a:bodyPr>
          <a:lstStyle/>
          <a:p>
            <a:r>
              <a:rPr lang="en-US" sz="1000" dirty="0">
                <a:latin typeface="Tw Cen MT" panose="020B0602020104020603" pitchFamily="34" charset="0"/>
              </a:rPr>
              <a:t>This KPI is under the purview of IWG14</a:t>
            </a:r>
            <a:r>
              <a:rPr lang="en-US" sz="1000" dirty="0" smtClean="0">
                <a:latin typeface="Tw Cen MT" panose="020B0602020104020603" pitchFamily="34" charset="0"/>
              </a:rPr>
              <a:t>.</a:t>
            </a:r>
            <a:endParaRPr lang="en-US" sz="1000" dirty="0">
              <a:latin typeface="Tw Cen MT" panose="020B0602020104020603" pitchFamily="34" charset="0"/>
            </a:endParaRPr>
          </a:p>
          <a:p>
            <a:endParaRPr lang="en-US" sz="1000" dirty="0" smtClean="0">
              <a:latin typeface="Tw Cen MT" panose="020B0602020104020603" pitchFamily="34" charset="0"/>
            </a:endParaRPr>
          </a:p>
          <a:p>
            <a:pPr algn="just"/>
            <a:r>
              <a:rPr lang="en-US" sz="1000" dirty="0" err="1" smtClean="0">
                <a:latin typeface="Tw Cen MT" panose="020B0602020104020603" pitchFamily="34" charset="0"/>
              </a:rPr>
              <a:t>Bumiputera</a:t>
            </a:r>
            <a:r>
              <a:rPr lang="en-US" sz="1000" dirty="0" smtClean="0">
                <a:latin typeface="Tw Cen MT" panose="020B0602020104020603" pitchFamily="34" charset="0"/>
              </a:rPr>
              <a:t> entrepreneurs refer to both </a:t>
            </a:r>
            <a:r>
              <a:rPr lang="en-US" sz="1000" dirty="0">
                <a:latin typeface="Tw Cen MT" panose="020B0602020104020603" pitchFamily="34" charset="0"/>
              </a:rPr>
              <a:t>existing </a:t>
            </a:r>
            <a:r>
              <a:rPr lang="en-US" sz="1000" dirty="0" smtClean="0">
                <a:latin typeface="Tw Cen MT" panose="020B0602020104020603" pitchFamily="34" charset="0"/>
              </a:rPr>
              <a:t>contractors/ </a:t>
            </a:r>
            <a:r>
              <a:rPr lang="en-US" sz="1000" dirty="0">
                <a:latin typeface="Tw Cen MT" panose="020B0602020104020603" pitchFamily="34" charset="0"/>
              </a:rPr>
              <a:t>other </a:t>
            </a:r>
            <a:r>
              <a:rPr lang="en-US" sz="1000" dirty="0" smtClean="0">
                <a:latin typeface="Tw Cen MT" panose="020B0602020104020603" pitchFamily="34" charset="0"/>
              </a:rPr>
              <a:t>construction industry players and young graduates/ youth aspiring to become one. CIDB with the collaboration of other interested organizations such as MRT Corp., BPKU, PUNB and local manufacturers has embarked on several </a:t>
            </a:r>
            <a:r>
              <a:rPr lang="en-US" sz="1000" dirty="0" err="1" smtClean="0">
                <a:latin typeface="Tw Cen MT" panose="020B0602020104020603" pitchFamily="34" charset="0"/>
              </a:rPr>
              <a:t>programmes</a:t>
            </a:r>
            <a:r>
              <a:rPr lang="en-US" sz="1000" dirty="0" smtClean="0">
                <a:latin typeface="Tw Cen MT" panose="020B0602020104020603" pitchFamily="34" charset="0"/>
              </a:rPr>
              <a:t> to develop existing/ future </a:t>
            </a:r>
            <a:r>
              <a:rPr lang="en-US" sz="1000" dirty="0" err="1" smtClean="0">
                <a:latin typeface="Tw Cen MT" panose="020B0602020104020603" pitchFamily="34" charset="0"/>
              </a:rPr>
              <a:t>Bumiputera</a:t>
            </a:r>
            <a:r>
              <a:rPr lang="en-US" sz="1000" dirty="0" smtClean="0">
                <a:latin typeface="Tw Cen MT" panose="020B0602020104020603" pitchFamily="34" charset="0"/>
              </a:rPr>
              <a:t> entrepreneurs.</a:t>
            </a:r>
          </a:p>
          <a:p>
            <a:endParaRPr lang="en-US" sz="1000" dirty="0">
              <a:latin typeface="Tw Cen MT" panose="020B0602020104020603" pitchFamily="34" charset="0"/>
            </a:endParaRPr>
          </a:p>
          <a:p>
            <a:r>
              <a:rPr lang="en-US" sz="1000" b="1" dirty="0" err="1" smtClean="0">
                <a:latin typeface="Tw Cen MT" pitchFamily="34" charset="0"/>
              </a:rPr>
              <a:t>Bumiputra</a:t>
            </a:r>
            <a:r>
              <a:rPr lang="en-US" sz="1000" b="1" dirty="0" smtClean="0">
                <a:latin typeface="Tw Cen MT" pitchFamily="34" charset="0"/>
              </a:rPr>
              <a:t> Contractors Trained In Entrepreneurship</a:t>
            </a:r>
          </a:p>
          <a:p>
            <a:r>
              <a:rPr lang="en-MY" sz="1000" dirty="0">
                <a:latin typeface="Tw Cen MT" panose="020B0602020104020603" pitchFamily="34" charset="0"/>
              </a:rPr>
              <a:t>As of </a:t>
            </a:r>
            <a:r>
              <a:rPr lang="en-MY" sz="1000" dirty="0" smtClean="0">
                <a:latin typeface="Tw Cen MT" panose="020B0602020104020603" pitchFamily="34" charset="0"/>
              </a:rPr>
              <a:t>Q2 </a:t>
            </a:r>
            <a:r>
              <a:rPr lang="en-MY" sz="1000" dirty="0">
                <a:latin typeface="Tw Cen MT" panose="020B0602020104020603" pitchFamily="34" charset="0"/>
              </a:rPr>
              <a:t>2018,  </a:t>
            </a:r>
            <a:r>
              <a:rPr lang="en-MY" sz="1000" dirty="0" smtClean="0">
                <a:latin typeface="Tw Cen MT" panose="020B0602020104020603" pitchFamily="34" charset="0"/>
              </a:rPr>
              <a:t>951 </a:t>
            </a:r>
            <a:r>
              <a:rPr lang="en-MY" sz="1000" dirty="0" err="1" smtClean="0">
                <a:latin typeface="Tw Cen MT" panose="020B0602020104020603" pitchFamily="34" charset="0"/>
              </a:rPr>
              <a:t>Bumiputera</a:t>
            </a:r>
            <a:r>
              <a:rPr lang="en-MY" sz="1000" dirty="0" smtClean="0">
                <a:latin typeface="Tw Cen MT" panose="020B0602020104020603" pitchFamily="34" charset="0"/>
              </a:rPr>
              <a:t> against the target of 1,250 have </a:t>
            </a:r>
            <a:r>
              <a:rPr lang="en-MY" sz="1000" dirty="0">
                <a:latin typeface="Tw Cen MT" panose="020B0602020104020603" pitchFamily="34" charset="0"/>
              </a:rPr>
              <a:t>been trained in </a:t>
            </a:r>
            <a:r>
              <a:rPr lang="en-MY" sz="1000" dirty="0" smtClean="0">
                <a:latin typeface="Tw Cen MT" panose="020B0602020104020603" pitchFamily="34" charset="0"/>
              </a:rPr>
              <a:t>entrepreneurship</a:t>
            </a:r>
            <a:r>
              <a:rPr lang="en-MY" sz="1000" dirty="0">
                <a:latin typeface="Tw Cen MT" panose="020B0602020104020603" pitchFamily="34" charset="0"/>
              </a:rPr>
              <a:t> </a:t>
            </a:r>
            <a:r>
              <a:rPr lang="en-MY" sz="1000" dirty="0" smtClean="0">
                <a:latin typeface="Tw Cen MT" panose="020B0602020104020603" pitchFamily="34" charset="0"/>
              </a:rPr>
              <a:t>in the following categories :</a:t>
            </a:r>
            <a:endParaRPr lang="en-MY"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MY" sz="1000" dirty="0" smtClean="0">
              <a:latin typeface="Tw Cen MT" panose="020B0602020104020603" pitchFamily="34" charset="0"/>
            </a:endParaRPr>
          </a:p>
          <a:p>
            <a:endParaRPr lang="en-MY" sz="1000" dirty="0" smtClean="0">
              <a:latin typeface="Tw Cen MT" panose="020B0602020104020603" pitchFamily="34" charset="0"/>
            </a:endParaRPr>
          </a:p>
          <a:p>
            <a:endParaRPr lang="en-MY" sz="1000" dirty="0">
              <a:latin typeface="Tw Cen MT" panose="020B0602020104020603" pitchFamily="34" charset="0"/>
            </a:endParaRPr>
          </a:p>
          <a:p>
            <a:endParaRPr lang="en-MY"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5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P6-092</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24</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Training provider appointed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1,250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entrepreneurship</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1,250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entrepreneurship</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1,250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entrepreneurship</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1,250 </a:t>
                      </a:r>
                      <a:r>
                        <a:rPr lang="en-US" sz="900" dirty="0" err="1" smtClean="0">
                          <a:solidFill>
                            <a:srgbClr val="000000"/>
                          </a:solidFill>
                          <a:latin typeface="Tw Cen MT" pitchFamily="34" charset="0"/>
                        </a:rPr>
                        <a:t>Bumiputra</a:t>
                      </a:r>
                      <a:r>
                        <a:rPr lang="en-US" sz="900" dirty="0" smtClean="0">
                          <a:solidFill>
                            <a:srgbClr val="000000"/>
                          </a:solidFill>
                          <a:latin typeface="Tw Cen MT" pitchFamily="34" charset="0"/>
                        </a:rPr>
                        <a:t> contractors trained in entrepreneurship</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076121895"/>
              </p:ext>
            </p:extLst>
          </p:nvPr>
        </p:nvGraphicFramePr>
        <p:xfrm>
          <a:off x="171449" y="6063088"/>
          <a:ext cx="6486525" cy="1691640"/>
        </p:xfrm>
        <a:graphic>
          <a:graphicData uri="http://schemas.openxmlformats.org/drawingml/2006/table">
            <a:tbl>
              <a:tblPr firstRow="1" bandRow="1">
                <a:tableStyleId>{F5AB1C69-6EDB-4FF4-983F-18BD219EF322}</a:tableStyleId>
              </a:tblPr>
              <a:tblGrid>
                <a:gridCol w="1586264">
                  <a:extLst>
                    <a:ext uri="{9D8B030D-6E8A-4147-A177-3AD203B41FA5}">
                      <a16:colId xmlns:a16="http://schemas.microsoft.com/office/drawing/2014/main" val="918872456"/>
                    </a:ext>
                  </a:extLst>
                </a:gridCol>
                <a:gridCol w="980792">
                  <a:extLst>
                    <a:ext uri="{9D8B030D-6E8A-4147-A177-3AD203B41FA5}">
                      <a16:colId xmlns:a16="http://schemas.microsoft.com/office/drawing/2014/main" val="321880077"/>
                    </a:ext>
                  </a:extLst>
                </a:gridCol>
                <a:gridCol w="1168023">
                  <a:extLst>
                    <a:ext uri="{9D8B030D-6E8A-4147-A177-3AD203B41FA5}">
                      <a16:colId xmlns:a16="http://schemas.microsoft.com/office/drawing/2014/main" val="2501989744"/>
                    </a:ext>
                  </a:extLst>
                </a:gridCol>
                <a:gridCol w="1569911">
                  <a:extLst>
                    <a:ext uri="{9D8B030D-6E8A-4147-A177-3AD203B41FA5}">
                      <a16:colId xmlns:a16="http://schemas.microsoft.com/office/drawing/2014/main" val="254575643"/>
                    </a:ext>
                  </a:extLst>
                </a:gridCol>
                <a:gridCol w="1181535">
                  <a:extLst>
                    <a:ext uri="{9D8B030D-6E8A-4147-A177-3AD203B41FA5}">
                      <a16:colId xmlns:a16="http://schemas.microsoft.com/office/drawing/2014/main" val="3382312820"/>
                    </a:ext>
                  </a:extLst>
                </a:gridCol>
              </a:tblGrid>
              <a:tr h="149226">
                <a:tc rowSpan="2">
                  <a:txBody>
                    <a:bodyPr/>
                    <a:lstStyle/>
                    <a:p>
                      <a:pPr algn="ctr"/>
                      <a:r>
                        <a:rPr lang="en-US" sz="900" b="1" dirty="0" smtClean="0">
                          <a:solidFill>
                            <a:schemeClr val="tx1"/>
                          </a:solidFill>
                          <a:latin typeface="Tw Cen MT" panose="020B0602020104020603" pitchFamily="34" charset="0"/>
                        </a:rPr>
                        <a:t>Collaborator</a:t>
                      </a:r>
                      <a:endParaRPr lang="en-MY" sz="900" b="1"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US" sz="900" b="1" dirty="0" smtClean="0">
                          <a:solidFill>
                            <a:schemeClr val="tx1"/>
                          </a:solidFill>
                          <a:latin typeface="Tw Cen MT" panose="020B0602020104020603" pitchFamily="34" charset="0"/>
                        </a:rPr>
                        <a:t>Existing Entrepreneur</a:t>
                      </a:r>
                      <a:endParaRPr lang="en-MY" sz="900" b="1"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MY"/>
                    </a:p>
                  </a:txBody>
                  <a:tcPr/>
                </a:tc>
                <a:tc gridSpan="2">
                  <a:txBody>
                    <a:bodyPr/>
                    <a:lstStyle/>
                    <a:p>
                      <a:pPr algn="ctr"/>
                      <a:r>
                        <a:rPr lang="en-US" sz="900" b="1" dirty="0" smtClean="0">
                          <a:solidFill>
                            <a:schemeClr val="tx1"/>
                          </a:solidFill>
                          <a:latin typeface="Tw Cen MT" panose="020B0602020104020603" pitchFamily="34" charset="0"/>
                        </a:rPr>
                        <a:t>Aspiring Youth</a:t>
                      </a:r>
                      <a:endParaRPr lang="en-MY" sz="900" b="1"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MY"/>
                    </a:p>
                  </a:txBody>
                  <a:tcPr/>
                </a:tc>
                <a:extLst>
                  <a:ext uri="{0D108BD9-81ED-4DB2-BD59-A6C34878D82A}">
                    <a16:rowId xmlns:a16="http://schemas.microsoft.com/office/drawing/2014/main" val="2546007185"/>
                  </a:ext>
                </a:extLst>
              </a:tr>
              <a:tr h="149226">
                <a:tc vMerge="1">
                  <a:txBody>
                    <a:bodyPr/>
                    <a:lstStyle/>
                    <a:p>
                      <a:pPr algn="ctr"/>
                      <a:endParaRPr lang="en-MY" sz="9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b="1" dirty="0" smtClean="0">
                          <a:solidFill>
                            <a:schemeClr val="tx1"/>
                          </a:solidFill>
                          <a:latin typeface="Tw Cen MT" panose="020B0602020104020603" pitchFamily="34" charset="0"/>
                        </a:rPr>
                        <a:t>Programs</a:t>
                      </a:r>
                      <a:endParaRPr lang="en-MY" sz="900" b="1"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No. of Participant</a:t>
                      </a:r>
                      <a:endParaRPr kumimoji="0" lang="en-MY" sz="900" b="1"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dirty="0" smtClean="0">
                          <a:solidFill>
                            <a:schemeClr val="tx1"/>
                          </a:solidFill>
                          <a:latin typeface="Tw Cen MT" panose="020B0602020104020603" pitchFamily="34" charset="0"/>
                        </a:rPr>
                        <a:t>Programs</a:t>
                      </a:r>
                      <a:endParaRPr lang="en-MY" sz="900" b="1" dirty="0" smtClean="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No. of Participant</a:t>
                      </a:r>
                      <a:endParaRPr kumimoji="0" lang="en-MY" sz="900" b="1"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42539612"/>
                  </a:ext>
                </a:extLst>
              </a:tr>
              <a:tr h="328297">
                <a:tc>
                  <a:txBody>
                    <a:bodyPr/>
                    <a:lstStyle/>
                    <a:p>
                      <a:pPr algn="ctr"/>
                      <a:r>
                        <a:rPr lang="en-US" sz="900" dirty="0" smtClean="0">
                          <a:solidFill>
                            <a:schemeClr val="tx1"/>
                          </a:solidFill>
                          <a:latin typeface="Tw Cen MT" panose="020B0602020104020603" pitchFamily="34" charset="0"/>
                        </a:rPr>
                        <a:t>CEDAR</a:t>
                      </a:r>
                    </a:p>
                    <a:p>
                      <a:pPr algn="ctr"/>
                      <a:r>
                        <a:rPr lang="en-US" sz="900" dirty="0" smtClean="0">
                          <a:solidFill>
                            <a:schemeClr val="tx1"/>
                          </a:solidFill>
                          <a:latin typeface="Tw Cen MT" panose="020B0602020104020603" pitchFamily="34" charset="0"/>
                        </a:rPr>
                        <a:t>(Centre For Entrepreneur Development &amp; Research)</a:t>
                      </a:r>
                      <a:endParaRPr lang="en-MY" sz="9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685800" rtl="0" eaLnBrk="1" latinLnBrk="0" hangingPunct="1"/>
                      <a:r>
                        <a:rPr lang="en-MY" sz="900" kern="1200" dirty="0" smtClean="0">
                          <a:solidFill>
                            <a:schemeClr val="tx1"/>
                          </a:solidFill>
                          <a:latin typeface="Tw Cen MT" panose="020B0602020104020603" pitchFamily="34" charset="0"/>
                          <a:ea typeface="+mn-ea"/>
                          <a:cs typeface="+mn-cs"/>
                        </a:rPr>
                        <a:t>Vendor</a:t>
                      </a:r>
                      <a:r>
                        <a:rPr lang="en-MY" sz="900" kern="1200" baseline="0" dirty="0" smtClean="0">
                          <a:solidFill>
                            <a:schemeClr val="tx1"/>
                          </a:solidFill>
                          <a:latin typeface="Tw Cen MT" panose="020B0602020104020603" pitchFamily="34" charset="0"/>
                          <a:ea typeface="+mn-ea"/>
                          <a:cs typeface="+mn-cs"/>
                        </a:rPr>
                        <a:t> Development Programme</a:t>
                      </a:r>
                      <a:endParaRPr lang="en-MY" sz="900" kern="1200" dirty="0" smtClean="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685800" rtl="0" eaLnBrk="1" latinLnBrk="0" hangingPunct="1"/>
                      <a:r>
                        <a:rPr lang="en-MY" sz="900" kern="1200" dirty="0" smtClean="0">
                          <a:solidFill>
                            <a:schemeClr val="tx1"/>
                          </a:solidFill>
                          <a:latin typeface="Tw Cen MT" panose="020B0602020104020603" pitchFamily="34" charset="0"/>
                          <a:ea typeface="+mn-ea"/>
                          <a:cs typeface="+mn-cs"/>
                        </a:rPr>
                        <a:t>42</a:t>
                      </a:r>
                      <a:endParaRPr lang="en-US" sz="900" kern="1200" dirty="0" smtClean="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dirty="0" smtClean="0">
                          <a:solidFill>
                            <a:schemeClr val="tx1"/>
                          </a:solidFill>
                          <a:latin typeface="Tw Cen MT" panose="020B0602020104020603" pitchFamily="34" charset="0"/>
                        </a:rPr>
                        <a:t>-</a:t>
                      </a:r>
                      <a:endParaRPr lang="en-MY" sz="900"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900" dirty="0" smtClean="0">
                          <a:solidFill>
                            <a:schemeClr val="tx1"/>
                          </a:solidFill>
                          <a:latin typeface="Tw Cen MT" panose="020B0602020104020603" pitchFamily="34" charset="0"/>
                        </a:rPr>
                        <a:t>-</a:t>
                      </a:r>
                      <a:endParaRPr lang="en-MY" sz="900"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9228731"/>
                  </a:ext>
                </a:extLst>
              </a:tr>
              <a:tr h="417832">
                <a:tc>
                  <a:txBody>
                    <a:bodyPr/>
                    <a:lstStyle/>
                    <a:p>
                      <a:pPr algn="ctr"/>
                      <a:r>
                        <a:rPr lang="en-US" sz="900" dirty="0" smtClean="0">
                          <a:solidFill>
                            <a:schemeClr val="tx1"/>
                          </a:solidFill>
                          <a:latin typeface="Tw Cen MT" panose="020B0602020104020603" pitchFamily="34" charset="0"/>
                        </a:rPr>
                        <a:t>ABM</a:t>
                      </a:r>
                      <a:endParaRPr lang="en-MY" sz="900"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r>
                        <a:rPr lang="en-US" sz="900" kern="1200" dirty="0" smtClean="0">
                          <a:solidFill>
                            <a:schemeClr val="tx1"/>
                          </a:solidFill>
                          <a:latin typeface="Tw Cen MT" panose="020B0602020104020603" pitchFamily="34" charset="0"/>
                          <a:ea typeface="+mn-ea"/>
                          <a:cs typeface="+mn-cs"/>
                        </a:rPr>
                        <a:t>-</a:t>
                      </a:r>
                      <a:endParaRPr lang="en-MY" sz="9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685800" rtl="0" eaLnBrk="1" latinLnBrk="0" hangingPunct="1"/>
                      <a:endParaRPr lang="en-MY" sz="900" kern="1200" dirty="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MY" sz="900" dirty="0" smtClean="0">
                          <a:solidFill>
                            <a:schemeClr val="tx1"/>
                          </a:solidFill>
                          <a:latin typeface="Tw Cen MT" panose="020B0602020104020603" pitchFamily="34" charset="0"/>
                        </a:rPr>
                        <a:t>Entrepreneurship</a:t>
                      </a:r>
                      <a:r>
                        <a:rPr lang="en-MY" sz="900" baseline="0" dirty="0" smtClean="0">
                          <a:solidFill>
                            <a:schemeClr val="tx1"/>
                          </a:solidFill>
                          <a:latin typeface="Tw Cen MT" panose="020B0602020104020603" pitchFamily="34" charset="0"/>
                        </a:rPr>
                        <a:t> Awareness Programme throughout Malaysia</a:t>
                      </a:r>
                      <a:r>
                        <a:rPr lang="en-US" sz="900" dirty="0" smtClean="0">
                          <a:solidFill>
                            <a:schemeClr val="tx1"/>
                          </a:solidFill>
                          <a:latin typeface="Tw Cen MT" panose="020B0602020104020603" pitchFamily="34" charset="0"/>
                        </a:rPr>
                        <a:t> </a:t>
                      </a:r>
                      <a:endParaRPr lang="en-MY" sz="9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900" dirty="0" smtClean="0">
                        <a:solidFill>
                          <a:schemeClr val="tx1"/>
                        </a:solidFill>
                        <a:latin typeface="Tw Cen MT" panose="020B0602020104020603" pitchFamily="34" charset="0"/>
                      </a:endParaRPr>
                    </a:p>
                    <a:p>
                      <a:pPr algn="ctr"/>
                      <a:r>
                        <a:rPr lang="en-US" sz="900" dirty="0" smtClean="0">
                          <a:solidFill>
                            <a:schemeClr val="tx1"/>
                          </a:solidFill>
                          <a:latin typeface="Tw Cen MT" panose="020B0602020104020603" pitchFamily="34" charset="0"/>
                        </a:rPr>
                        <a:t>909</a:t>
                      </a:r>
                      <a:endParaRPr lang="en-MY" sz="9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67172271"/>
                  </a:ext>
                </a:extLst>
              </a:tr>
              <a:tr h="149226">
                <a:tc gridSpan="2">
                  <a:txBody>
                    <a:bodyPr/>
                    <a:lstStyle/>
                    <a:p>
                      <a:pPr algn="ctr"/>
                      <a:r>
                        <a:rPr lang="en-US" sz="900" b="1" dirty="0" smtClean="0">
                          <a:solidFill>
                            <a:schemeClr val="tx1"/>
                          </a:solidFill>
                          <a:latin typeface="Tw Cen MT" panose="020B0602020104020603" pitchFamily="34" charset="0"/>
                        </a:rPr>
                        <a:t>TOTAL</a:t>
                      </a:r>
                      <a:endParaRPr lang="en-MY" sz="900" b="1"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algn="r" defTabSz="685800" rtl="0" eaLnBrk="1" latinLnBrk="0" hangingPunct="1"/>
                      <a:endParaRPr lang="en-MY" sz="900" kern="1200" dirty="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anose="020B0602020104020603" pitchFamily="34" charset="0"/>
                          <a:ea typeface="+mn-ea"/>
                          <a:cs typeface="+mn-cs"/>
                        </a:rPr>
                        <a:t>42</a:t>
                      </a:r>
                      <a:endParaRPr lang="en-MY" sz="900" b="1" kern="1200" dirty="0" smtClean="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MY" sz="900" b="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rPr>
                        <a:t>909</a:t>
                      </a:r>
                      <a:endParaRPr kumimoji="0" lang="en-MY" sz="900" b="1" i="0" u="none" strike="noStrike" kern="1200" cap="none" spc="0" normalizeH="0" baseline="0" noProof="0" dirty="0" smtClean="0">
                        <a:ln>
                          <a:noFill/>
                        </a:ln>
                        <a:solidFill>
                          <a:schemeClr val="tx1"/>
                        </a:solidFill>
                        <a:effectLst/>
                        <a:uLnTx/>
                        <a:uFillTx/>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3603531"/>
                  </a:ext>
                </a:extLst>
              </a:tr>
            </a:tbl>
          </a:graphicData>
        </a:graphic>
      </p:graphicFrame>
    </p:spTree>
    <p:extLst>
      <p:ext uri="{BB962C8B-B14F-4D97-AF65-F5344CB8AC3E}">
        <p14:creationId xmlns:p14="http://schemas.microsoft.com/office/powerpoint/2010/main" val="6109996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3821454"/>
            <a:ext cx="6857999" cy="6084546"/>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98318"/>
          <a:ext cx="4763388" cy="1179643"/>
        </p:xfrm>
        <a:graphic>
          <a:graphicData uri="http://schemas.openxmlformats.org/drawingml/2006/table">
            <a:tbl>
              <a:tblPr firstRow="1" bandRow="1">
                <a:tableStyleId>{5C22544A-7EE6-4342-B048-85BDC9FD1C3A}</a:tableStyleId>
              </a:tblPr>
              <a:tblGrid>
                <a:gridCol w="4763388">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800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construction entrepreneurs receive Financial Assistance by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85725" y="3826912"/>
            <a:ext cx="6667500" cy="707886"/>
          </a:xfrm>
          <a:prstGeom prst="rect">
            <a:avLst/>
          </a:prstGeom>
          <a:noFill/>
        </p:spPr>
        <p:txBody>
          <a:bodyPr wrap="square" rtlCol="0">
            <a:spAutoFit/>
          </a:bodyPr>
          <a:lstStyle/>
          <a:p>
            <a:r>
              <a:rPr lang="en-US" sz="1000" dirty="0">
                <a:latin typeface="Tw Cen MT" panose="020B0602020104020603" pitchFamily="34" charset="0"/>
              </a:rPr>
              <a:t>This KPI is under the purview of IWG14.</a:t>
            </a:r>
          </a:p>
          <a:p>
            <a:endParaRPr lang="en-MY" sz="500" dirty="0" smtClean="0">
              <a:latin typeface="Tw Cen MT" panose="020B0602020104020603" pitchFamily="34" charset="0"/>
            </a:endParaRPr>
          </a:p>
          <a:p>
            <a:pPr algn="just"/>
            <a:r>
              <a:rPr lang="en-MY" sz="1000" dirty="0" smtClean="0">
                <a:latin typeface="Tw Cen MT" panose="020B0602020104020603" pitchFamily="34" charset="0"/>
              </a:rPr>
              <a:t>As </a:t>
            </a:r>
            <a:r>
              <a:rPr lang="en-MY" sz="1000" dirty="0">
                <a:latin typeface="Tw Cen MT" panose="020B0602020104020603" pitchFamily="34" charset="0"/>
              </a:rPr>
              <a:t>of </a:t>
            </a:r>
            <a:r>
              <a:rPr lang="en-MY" sz="1000" dirty="0" smtClean="0">
                <a:latin typeface="Tw Cen MT" panose="020B0602020104020603" pitchFamily="34" charset="0"/>
              </a:rPr>
              <a:t>Q2 2018, 154 </a:t>
            </a:r>
            <a:r>
              <a:rPr lang="en-MY" sz="1000" dirty="0" err="1">
                <a:latin typeface="Tw Cen MT" panose="020B0602020104020603" pitchFamily="34" charset="0"/>
              </a:rPr>
              <a:t>Bumiputera</a:t>
            </a:r>
            <a:r>
              <a:rPr lang="en-MY" sz="1000" dirty="0">
                <a:latin typeface="Tw Cen MT" panose="020B0602020104020603" pitchFamily="34" charset="0"/>
              </a:rPr>
              <a:t> construction entrepreneurs have received financial </a:t>
            </a:r>
            <a:r>
              <a:rPr lang="en-MY" sz="1000" dirty="0" smtClean="0">
                <a:latin typeface="Tw Cen MT" panose="020B0602020104020603" pitchFamily="34" charset="0"/>
              </a:rPr>
              <a:t>assistance worth RM146.7 </a:t>
            </a:r>
            <a:r>
              <a:rPr lang="en-MY" sz="1000" dirty="0" err="1" smtClean="0">
                <a:latin typeface="Tw Cen MT" panose="020B0602020104020603" pitchFamily="34" charset="0"/>
              </a:rPr>
              <a:t>Mn</a:t>
            </a:r>
            <a:r>
              <a:rPr lang="en-MY" sz="1000" dirty="0" smtClean="0">
                <a:latin typeface="Tw Cen MT" panose="020B0602020104020603" pitchFamily="34" charset="0"/>
              </a:rPr>
              <a:t> </a:t>
            </a:r>
            <a:r>
              <a:rPr lang="en-MY" sz="1000" dirty="0">
                <a:latin typeface="Tw Cen MT" panose="020B0602020104020603" pitchFamily="34" charset="0"/>
              </a:rPr>
              <a:t>from the following agencies / </a:t>
            </a:r>
            <a:r>
              <a:rPr lang="en-MY" sz="1000" dirty="0" smtClean="0">
                <a:latin typeface="Tw Cen MT" panose="020B0602020104020603" pitchFamily="34" charset="0"/>
              </a:rPr>
              <a:t>institutions as follows:</a:t>
            </a:r>
            <a:endParaRPr lang="en-MY" sz="1000" dirty="0">
              <a:latin typeface="Tw Cen MT" panose="020B0602020104020603" pitchFamily="34" charset="0"/>
            </a:endParaRPr>
          </a:p>
          <a:p>
            <a:endParaRPr lang="en-MY" sz="5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P6-093</a:t>
            </a:r>
            <a:endParaRPr lang="ms-MY" sz="2800" dirty="0">
              <a:solidFill>
                <a:schemeClr val="bg1"/>
              </a:solidFill>
            </a:endParaRPr>
          </a:p>
        </p:txBody>
      </p:sp>
      <p:sp>
        <p:nvSpPr>
          <p:cNvPr id="15" name="TextBox 14"/>
          <p:cNvSpPr txBox="1"/>
          <p:nvPr/>
        </p:nvSpPr>
        <p:spPr>
          <a:xfrm>
            <a:off x="0" y="3589987"/>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1499885"/>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267962">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22.5</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134125">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Funding mechanism (by TERAJU) approved by IWG14</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200 </a:t>
                      </a:r>
                      <a:r>
                        <a:rPr lang="en-MY" sz="900" dirty="0" err="1" smtClean="0">
                          <a:solidFill>
                            <a:srgbClr val="231F20"/>
                          </a:solidFill>
                          <a:latin typeface="Tw Cen MT" pitchFamily="34" charset="0"/>
                        </a:rPr>
                        <a:t>Bumiputera</a:t>
                      </a:r>
                      <a:r>
                        <a:rPr lang="en-MY" sz="900" dirty="0" smtClean="0">
                          <a:solidFill>
                            <a:srgbClr val="231F20"/>
                          </a:solidFill>
                          <a:latin typeface="Tw Cen MT" pitchFamily="34" charset="0"/>
                        </a:rPr>
                        <a:t> construction entrepreneurs receive Financial Assistance</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200 </a:t>
                      </a:r>
                      <a:r>
                        <a:rPr lang="en-MY" sz="900" dirty="0" err="1" smtClean="0">
                          <a:solidFill>
                            <a:srgbClr val="231F20"/>
                          </a:solidFill>
                          <a:latin typeface="Tw Cen MT" pitchFamily="34" charset="0"/>
                        </a:rPr>
                        <a:t>Bumiputera</a:t>
                      </a:r>
                      <a:r>
                        <a:rPr lang="en-MY" sz="900" dirty="0" smtClean="0">
                          <a:solidFill>
                            <a:srgbClr val="231F20"/>
                          </a:solidFill>
                          <a:latin typeface="Tw Cen MT" pitchFamily="34" charset="0"/>
                        </a:rPr>
                        <a:t> construction entrepreneurs receive Financial Assistance</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200 </a:t>
                      </a:r>
                      <a:r>
                        <a:rPr lang="en-MY" sz="900" dirty="0" err="1" smtClean="0">
                          <a:solidFill>
                            <a:srgbClr val="231F20"/>
                          </a:solidFill>
                          <a:latin typeface="Tw Cen MT" pitchFamily="34" charset="0"/>
                        </a:rPr>
                        <a:t>Bumiputera</a:t>
                      </a:r>
                      <a:r>
                        <a:rPr lang="en-MY" sz="900" dirty="0" smtClean="0">
                          <a:solidFill>
                            <a:srgbClr val="231F20"/>
                          </a:solidFill>
                          <a:latin typeface="Tw Cen MT" pitchFamily="34" charset="0"/>
                        </a:rPr>
                        <a:t> construction entrepreneurs receive Financial Assistance</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200 </a:t>
                      </a:r>
                      <a:r>
                        <a:rPr lang="en-MY" sz="900" dirty="0" err="1" smtClean="0">
                          <a:solidFill>
                            <a:srgbClr val="231F20"/>
                          </a:solidFill>
                          <a:latin typeface="Tw Cen MT" pitchFamily="34" charset="0"/>
                        </a:rPr>
                        <a:t>Bumiputera</a:t>
                      </a:r>
                      <a:r>
                        <a:rPr lang="en-MY" sz="900" dirty="0" smtClean="0">
                          <a:solidFill>
                            <a:srgbClr val="231F20"/>
                          </a:solidFill>
                          <a:latin typeface="Tw Cen MT" pitchFamily="34" charset="0"/>
                        </a:rPr>
                        <a:t> construction entrepreneurs receive Financial Assistance</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240912777"/>
              </p:ext>
            </p:extLst>
          </p:nvPr>
        </p:nvGraphicFramePr>
        <p:xfrm>
          <a:off x="190500" y="4569634"/>
          <a:ext cx="6457951" cy="2926541"/>
        </p:xfrm>
        <a:graphic>
          <a:graphicData uri="http://schemas.openxmlformats.org/drawingml/2006/table">
            <a:tbl>
              <a:tblPr firstRow="1" bandRow="1">
                <a:tableStyleId>{5C22544A-7EE6-4342-B048-85BDC9FD1C3A}</a:tableStyleId>
              </a:tblPr>
              <a:tblGrid>
                <a:gridCol w="683040">
                  <a:extLst>
                    <a:ext uri="{9D8B030D-6E8A-4147-A177-3AD203B41FA5}">
                      <a16:colId xmlns:a16="http://schemas.microsoft.com/office/drawing/2014/main" val="3366137138"/>
                    </a:ext>
                  </a:extLst>
                </a:gridCol>
                <a:gridCol w="2459535">
                  <a:extLst>
                    <a:ext uri="{9D8B030D-6E8A-4147-A177-3AD203B41FA5}">
                      <a16:colId xmlns:a16="http://schemas.microsoft.com/office/drawing/2014/main" val="116348213"/>
                    </a:ext>
                  </a:extLst>
                </a:gridCol>
                <a:gridCol w="1657688">
                  <a:extLst>
                    <a:ext uri="{9D8B030D-6E8A-4147-A177-3AD203B41FA5}">
                      <a16:colId xmlns:a16="http://schemas.microsoft.com/office/drawing/2014/main" val="6907037"/>
                    </a:ext>
                  </a:extLst>
                </a:gridCol>
                <a:gridCol w="1657688">
                  <a:extLst>
                    <a:ext uri="{9D8B030D-6E8A-4147-A177-3AD203B41FA5}">
                      <a16:colId xmlns:a16="http://schemas.microsoft.com/office/drawing/2014/main" val="1097644028"/>
                    </a:ext>
                  </a:extLst>
                </a:gridCol>
              </a:tblGrid>
              <a:tr h="189157">
                <a:tc rowSpan="2">
                  <a:txBody>
                    <a:bodyPr/>
                    <a:lstStyle/>
                    <a:p>
                      <a:pPr algn="ctr"/>
                      <a:r>
                        <a:rPr lang="en-US" sz="900" kern="1200" dirty="0" smtClean="0">
                          <a:solidFill>
                            <a:schemeClr val="tx1"/>
                          </a:solidFill>
                          <a:latin typeface="Tw Cen MT" pitchFamily="34" charset="0"/>
                          <a:ea typeface="+mn-ea"/>
                          <a:cs typeface="+mn-cs"/>
                        </a:rPr>
                        <a:t>NO</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rowSpan="2">
                  <a:txBody>
                    <a:bodyPr/>
                    <a:lstStyle/>
                    <a:p>
                      <a:pPr algn="ctr"/>
                      <a:r>
                        <a:rPr lang="en-US" sz="900" kern="1200" dirty="0" smtClean="0">
                          <a:solidFill>
                            <a:schemeClr val="tx1"/>
                          </a:solidFill>
                          <a:latin typeface="Tw Cen MT" pitchFamily="34" charset="0"/>
                          <a:ea typeface="+mn-ea"/>
                          <a:cs typeface="+mn-cs"/>
                        </a:rPr>
                        <a:t>FINANCIER</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algn="ctr"/>
                      <a:r>
                        <a:rPr lang="en-US" sz="900" kern="1200" dirty="0" smtClean="0">
                          <a:solidFill>
                            <a:schemeClr val="tx1"/>
                          </a:solidFill>
                          <a:latin typeface="Tw Cen MT" pitchFamily="34" charset="0"/>
                          <a:ea typeface="+mn-ea"/>
                          <a:cs typeface="+mn-cs"/>
                        </a:rPr>
                        <a:t>2018 (Q2)</a:t>
                      </a:r>
                      <a:endParaRPr lang="en-MY" sz="900"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algn="ctr"/>
                      <a:endParaRPr lang="en-MY" sz="75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523235329"/>
                  </a:ext>
                </a:extLst>
              </a:tr>
              <a:tr h="266747">
                <a:tc vMerge="1">
                  <a:txBody>
                    <a:bodyPr/>
                    <a:lstStyle/>
                    <a:p>
                      <a:pPr algn="ctr"/>
                      <a:endParaRPr lang="en-MY" sz="80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vMerge="1">
                  <a:txBody>
                    <a:bodyPr/>
                    <a:lstStyle/>
                    <a:p>
                      <a:pPr algn="ctr"/>
                      <a:endParaRPr lang="en-MY" sz="800" kern="1200" dirty="0">
                        <a:solidFill>
                          <a:schemeClr val="bg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900" b="1" kern="1200" dirty="0" smtClean="0">
                          <a:solidFill>
                            <a:schemeClr val="tx1"/>
                          </a:solidFill>
                          <a:latin typeface="Tw Cen MT" pitchFamily="34" charset="0"/>
                          <a:ea typeface="+mn-ea"/>
                          <a:cs typeface="+mn-cs"/>
                        </a:rPr>
                        <a:t>NO.</a:t>
                      </a:r>
                      <a:r>
                        <a:rPr lang="en-US" sz="900" b="1" kern="1200" baseline="0" dirty="0" smtClean="0">
                          <a:solidFill>
                            <a:schemeClr val="tx1"/>
                          </a:solidFill>
                          <a:latin typeface="Tw Cen MT" pitchFamily="34" charset="0"/>
                          <a:ea typeface="+mn-ea"/>
                          <a:cs typeface="+mn-cs"/>
                        </a:rPr>
                        <a:t> OF BUMIPUTERA CONSTRUCTION ENTREPRENUERS</a:t>
                      </a:r>
                      <a:endParaRPr lang="en-MY" sz="900" b="1" kern="1200" dirty="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b="1" kern="1200" dirty="0" smtClean="0">
                          <a:solidFill>
                            <a:schemeClr val="tx1"/>
                          </a:solidFill>
                          <a:latin typeface="Tw Cen MT" pitchFamily="34" charset="0"/>
                          <a:ea typeface="+mn-ea"/>
                          <a:cs typeface="+mn-cs"/>
                        </a:rPr>
                        <a:t>FUNDING</a:t>
                      </a:r>
                      <a:r>
                        <a:rPr lang="en-US" sz="900" b="1" kern="1200" baseline="0" dirty="0" smtClean="0">
                          <a:solidFill>
                            <a:schemeClr val="tx1"/>
                          </a:solidFill>
                          <a:latin typeface="Tw Cen MT" pitchFamily="34" charset="0"/>
                          <a:ea typeface="+mn-ea"/>
                          <a:cs typeface="+mn-cs"/>
                        </a:rPr>
                        <a:t> VALUE (RM)</a:t>
                      </a:r>
                      <a:endParaRPr lang="en-MY" sz="900" b="1" kern="1200" dirty="0" smtClean="0">
                        <a:solidFill>
                          <a:schemeClr val="tx1"/>
                        </a:solidFill>
                        <a:latin typeface="Tw Cen MT"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072962544"/>
                  </a:ext>
                </a:extLst>
              </a:tr>
              <a:tr h="290021">
                <a:tc>
                  <a:txBody>
                    <a:bodyPr/>
                    <a:lstStyle/>
                    <a:p>
                      <a:pPr algn="ctr"/>
                      <a:r>
                        <a:rPr lang="en-US" sz="900" dirty="0" smtClean="0">
                          <a:solidFill>
                            <a:schemeClr val="tx1"/>
                          </a:solidFill>
                          <a:latin typeface="Tw Cen MT" pitchFamily="34" charset="0"/>
                        </a:rPr>
                        <a:t>1</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66700" indent="-266700" algn="l">
                        <a:buFont typeface="+mj-lt"/>
                        <a:buNone/>
                      </a:pPr>
                      <a:r>
                        <a:rPr lang="en-US" sz="900" dirty="0" smtClean="0">
                          <a:solidFill>
                            <a:schemeClr val="tx1"/>
                          </a:solidFill>
                          <a:latin typeface="Tw Cen MT" pitchFamily="34" charset="0"/>
                        </a:rPr>
                        <a:t>TERAJU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6</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8.8Mn</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234108"/>
                  </a:ext>
                </a:extLst>
              </a:tr>
              <a:tr h="189157">
                <a:tc>
                  <a:txBody>
                    <a:bodyPr/>
                    <a:lstStyle/>
                    <a:p>
                      <a:pPr algn="ctr"/>
                      <a:r>
                        <a:rPr lang="en-US" sz="900" dirty="0" smtClean="0">
                          <a:solidFill>
                            <a:schemeClr val="tx1"/>
                          </a:solidFill>
                          <a:latin typeface="Tw Cen MT" pitchFamily="34" charset="0"/>
                        </a:rPr>
                        <a:t>2</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7800" indent="-177800" algn="l">
                        <a:buFont typeface="+mj-lt"/>
                        <a:buNone/>
                      </a:pPr>
                      <a:r>
                        <a:rPr lang="en-US" sz="900" dirty="0" smtClean="0">
                          <a:solidFill>
                            <a:schemeClr val="tx1"/>
                          </a:solidFill>
                          <a:latin typeface="Tw Cen MT" pitchFamily="34" charset="0"/>
                        </a:rPr>
                        <a:t>KEMENTERIAN</a:t>
                      </a:r>
                      <a:r>
                        <a:rPr lang="en-US" sz="900" baseline="0" dirty="0" smtClean="0">
                          <a:solidFill>
                            <a:schemeClr val="tx1"/>
                          </a:solidFill>
                          <a:latin typeface="Tw Cen MT" pitchFamily="34" charset="0"/>
                        </a:rPr>
                        <a:t> KERJA RAYA (KKR) via</a:t>
                      </a:r>
                    </a:p>
                    <a:p>
                      <a:pPr marL="0" indent="0" algn="l">
                        <a:buFont typeface="+mj-lt"/>
                        <a:buNone/>
                      </a:pPr>
                      <a:r>
                        <a:rPr lang="en-MY" sz="900" dirty="0" smtClean="0">
                          <a:solidFill>
                            <a:schemeClr val="tx1"/>
                          </a:solidFill>
                          <a:latin typeface="Tw Cen MT" pitchFamily="34" charset="0"/>
                        </a:rPr>
                        <a:t>Skim Kumpulan Wang </a:t>
                      </a:r>
                      <a:r>
                        <a:rPr lang="en-MY" sz="900" dirty="0" err="1" smtClean="0">
                          <a:solidFill>
                            <a:schemeClr val="tx1"/>
                          </a:solidFill>
                          <a:latin typeface="Tw Cen MT" pitchFamily="34" charset="0"/>
                        </a:rPr>
                        <a:t>Amanah</a:t>
                      </a:r>
                      <a:r>
                        <a:rPr lang="en-MY" sz="900" dirty="0" smtClean="0">
                          <a:solidFill>
                            <a:schemeClr val="tx1"/>
                          </a:solidFill>
                          <a:latin typeface="Tw Cen MT" pitchFamily="34" charset="0"/>
                        </a:rPr>
                        <a:t> </a:t>
                      </a:r>
                      <a:r>
                        <a:rPr lang="en-MY" sz="900" dirty="0" err="1" smtClean="0">
                          <a:solidFill>
                            <a:schemeClr val="tx1"/>
                          </a:solidFill>
                          <a:latin typeface="Tw Cen MT" pitchFamily="34" charset="0"/>
                        </a:rPr>
                        <a:t>Kontraktor</a:t>
                      </a:r>
                      <a:r>
                        <a:rPr lang="en-MY" sz="900" dirty="0" smtClean="0">
                          <a:solidFill>
                            <a:schemeClr val="tx1"/>
                          </a:solidFill>
                          <a:latin typeface="Tw Cen MT" pitchFamily="34" charset="0"/>
                        </a:rPr>
                        <a:t> (SKWAK) </a:t>
                      </a:r>
                      <a:endParaRPr lang="en-US" sz="900" dirty="0" smtClean="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7</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2.8</a:t>
                      </a:r>
                      <a:r>
                        <a:rPr lang="en-US" sz="900" b="0" baseline="0" dirty="0" smtClean="0">
                          <a:solidFill>
                            <a:schemeClr val="tx1"/>
                          </a:solidFill>
                          <a:latin typeface="Tw Cen MT" pitchFamily="34" charset="0"/>
                        </a:rPr>
                        <a:t>Mn</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555230"/>
                  </a:ext>
                </a:extLst>
              </a:tr>
              <a:tr h="189157">
                <a:tc>
                  <a:txBody>
                    <a:bodyPr/>
                    <a:lstStyle/>
                    <a:p>
                      <a:pPr algn="ctr"/>
                      <a:r>
                        <a:rPr lang="en-US" sz="900" dirty="0" smtClean="0">
                          <a:solidFill>
                            <a:schemeClr val="tx1"/>
                          </a:solidFill>
                          <a:latin typeface="Tw Cen MT" pitchFamily="34" charset="0"/>
                        </a:rPr>
                        <a:t>3</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l">
                        <a:buFont typeface="+mj-lt"/>
                        <a:buNone/>
                      </a:pPr>
                      <a:r>
                        <a:rPr lang="en-US" sz="900" dirty="0" smtClean="0">
                          <a:solidFill>
                            <a:schemeClr val="tx1"/>
                          </a:solidFill>
                          <a:latin typeface="Tw Cen MT" pitchFamily="34" charset="0"/>
                        </a:rPr>
                        <a:t>PERBADANAN</a:t>
                      </a:r>
                      <a:r>
                        <a:rPr lang="en-US" sz="900" baseline="0" dirty="0" smtClean="0">
                          <a:solidFill>
                            <a:schemeClr val="tx1"/>
                          </a:solidFill>
                          <a:latin typeface="Tw Cen MT" pitchFamily="34" charset="0"/>
                        </a:rPr>
                        <a:t> USAHAWAN NASIONAL BERHAD (PUNB)</a:t>
                      </a:r>
                      <a:endParaRPr lang="en-US" sz="900" dirty="0" smtClean="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4</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4.1Mn</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4217020"/>
                  </a:ext>
                </a:extLst>
              </a:tr>
              <a:tr h="189157">
                <a:tc>
                  <a:txBody>
                    <a:bodyPr/>
                    <a:lstStyle/>
                    <a:p>
                      <a:pPr algn="ctr"/>
                      <a:r>
                        <a:rPr lang="en-US" sz="900" dirty="0" smtClean="0">
                          <a:solidFill>
                            <a:schemeClr val="tx1"/>
                          </a:solidFill>
                          <a:latin typeface="Tw Cen MT" pitchFamily="34" charset="0"/>
                        </a:rPr>
                        <a:t>4</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l">
                        <a:buFont typeface="+mj-lt"/>
                        <a:buNone/>
                      </a:pPr>
                      <a:r>
                        <a:rPr lang="en-US" sz="900" dirty="0" smtClean="0">
                          <a:solidFill>
                            <a:schemeClr val="tx1"/>
                          </a:solidFill>
                          <a:latin typeface="Tw Cen MT" pitchFamily="34" charset="0"/>
                        </a:rPr>
                        <a:t>MAJLIS</a:t>
                      </a:r>
                      <a:r>
                        <a:rPr lang="en-US" sz="900" baseline="0" dirty="0" smtClean="0">
                          <a:solidFill>
                            <a:schemeClr val="tx1"/>
                          </a:solidFill>
                          <a:latin typeface="Tw Cen MT" pitchFamily="34" charset="0"/>
                        </a:rPr>
                        <a:t> AMANAH RAKYAT (MARA) via </a:t>
                      </a:r>
                      <a:r>
                        <a:rPr lang="en-MY" sz="900" dirty="0" smtClean="0">
                          <a:solidFill>
                            <a:schemeClr val="tx1"/>
                          </a:solidFill>
                          <a:latin typeface="Tw Cen MT" pitchFamily="34" charset="0"/>
                        </a:rPr>
                        <a:t>PUTEK, SPIKE II, PUTERA &amp; </a:t>
                      </a:r>
                      <a:r>
                        <a:rPr lang="en-MY" sz="900" dirty="0" err="1" smtClean="0">
                          <a:solidFill>
                            <a:schemeClr val="tx1"/>
                          </a:solidFill>
                          <a:latin typeface="Tw Cen MT" pitchFamily="34" charset="0"/>
                        </a:rPr>
                        <a:t>Usahawan</a:t>
                      </a:r>
                      <a:r>
                        <a:rPr lang="en-MY" sz="900" dirty="0" smtClean="0">
                          <a:solidFill>
                            <a:schemeClr val="tx1"/>
                          </a:solidFill>
                          <a:latin typeface="Tw Cen MT" pitchFamily="34" charset="0"/>
                        </a:rPr>
                        <a:t> Hardware schemes</a:t>
                      </a:r>
                      <a:endParaRPr lang="en-US" sz="900" dirty="0" smtClean="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42</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23Mn</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7671484"/>
                  </a:ext>
                </a:extLst>
              </a:tr>
              <a:tr h="189157">
                <a:tc>
                  <a:txBody>
                    <a:bodyPr/>
                    <a:lstStyle/>
                    <a:p>
                      <a:pPr algn="ctr"/>
                      <a:r>
                        <a:rPr lang="en-US" sz="900" dirty="0" smtClean="0">
                          <a:solidFill>
                            <a:schemeClr val="tx1"/>
                          </a:solidFill>
                          <a:latin typeface="Tw Cen MT" pitchFamily="34" charset="0"/>
                        </a:rPr>
                        <a:t>5</a:t>
                      </a:r>
                      <a:endParaRPr lang="en-MY" sz="90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l">
                        <a:buFont typeface="+mj-lt"/>
                        <a:buNone/>
                      </a:pPr>
                      <a:r>
                        <a:rPr lang="en-US" sz="900" dirty="0" smtClean="0">
                          <a:solidFill>
                            <a:schemeClr val="tx1"/>
                          </a:solidFill>
                          <a:latin typeface="Tw Cen MT" pitchFamily="34" charset="0"/>
                        </a:rPr>
                        <a:t>CREDIT GUARANTEE CORPORATION</a:t>
                      </a:r>
                      <a:r>
                        <a:rPr lang="en-US" sz="900" baseline="0" dirty="0" smtClean="0">
                          <a:solidFill>
                            <a:schemeClr val="tx1"/>
                          </a:solidFill>
                          <a:latin typeface="Tw Cen MT" pitchFamily="34" charset="0"/>
                        </a:rPr>
                        <a:t> MALAYSIA BHD (CGC)</a:t>
                      </a:r>
                      <a:endParaRPr lang="en-US" sz="900" dirty="0" smtClean="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95</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0" dirty="0" smtClean="0">
                          <a:solidFill>
                            <a:schemeClr val="tx1"/>
                          </a:solidFill>
                          <a:latin typeface="Tw Cen MT" pitchFamily="34" charset="0"/>
                        </a:rPr>
                        <a:t>108</a:t>
                      </a:r>
                      <a:r>
                        <a:rPr lang="en-US" sz="900" b="0" baseline="0" dirty="0" smtClean="0">
                          <a:solidFill>
                            <a:schemeClr val="tx1"/>
                          </a:solidFill>
                          <a:latin typeface="Tw Cen MT" pitchFamily="34" charset="0"/>
                        </a:rPr>
                        <a:t> </a:t>
                      </a:r>
                      <a:r>
                        <a:rPr lang="en-US" sz="900" b="0" baseline="0" dirty="0" err="1" smtClean="0">
                          <a:solidFill>
                            <a:schemeClr val="tx1"/>
                          </a:solidFill>
                          <a:latin typeface="Tw Cen MT" pitchFamily="34" charset="0"/>
                        </a:rPr>
                        <a:t>Mn</a:t>
                      </a:r>
                      <a:endParaRPr lang="en-MY" sz="900" b="0"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450981"/>
                  </a:ext>
                </a:extLst>
              </a:tr>
              <a:tr h="304800">
                <a:tc gridSpan="2">
                  <a:txBody>
                    <a:bodyPr/>
                    <a:lstStyle/>
                    <a:p>
                      <a:pPr algn="r"/>
                      <a:r>
                        <a:rPr lang="en-US" sz="900" b="1" dirty="0" smtClean="0">
                          <a:solidFill>
                            <a:schemeClr val="tx1"/>
                          </a:solidFill>
                          <a:latin typeface="Tw Cen MT" pitchFamily="34" charset="0"/>
                        </a:rPr>
                        <a:t>TOTAL</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MY"/>
                    </a:p>
                  </a:txBody>
                  <a:tcPr/>
                </a:tc>
                <a:tc>
                  <a:txBody>
                    <a:bodyPr/>
                    <a:lstStyle/>
                    <a:p>
                      <a:pPr algn="ctr"/>
                      <a:r>
                        <a:rPr lang="en-US" sz="900" b="1" dirty="0" smtClean="0">
                          <a:solidFill>
                            <a:schemeClr val="tx1"/>
                          </a:solidFill>
                          <a:latin typeface="Tw Cen MT" pitchFamily="34" charset="0"/>
                        </a:rPr>
                        <a:t>154</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900" b="1" dirty="0" smtClean="0">
                          <a:solidFill>
                            <a:schemeClr val="tx1"/>
                          </a:solidFill>
                          <a:latin typeface="Tw Cen MT" pitchFamily="34" charset="0"/>
                        </a:rPr>
                        <a:t>146.7Mn</a:t>
                      </a:r>
                      <a:endParaRPr lang="en-MY" sz="900" b="1" dirty="0">
                        <a:solidFill>
                          <a:schemeClr val="tx1"/>
                        </a:solidFill>
                        <a:latin typeface="Tw Cen MT"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6184357"/>
                  </a:ext>
                </a:extLst>
              </a:tr>
            </a:tbl>
          </a:graphicData>
        </a:graphic>
      </p:graphicFrame>
    </p:spTree>
    <p:extLst>
      <p:ext uri="{BB962C8B-B14F-4D97-AF65-F5344CB8AC3E}">
        <p14:creationId xmlns:p14="http://schemas.microsoft.com/office/powerpoint/2010/main" val="8252583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55786"/>
          <a:ext cx="4497574" cy="1322832"/>
        </p:xfrm>
        <a:graphic>
          <a:graphicData uri="http://schemas.openxmlformats.org/drawingml/2006/table">
            <a:tbl>
              <a:tblPr firstRow="1" bandRow="1">
                <a:tableStyleId>{5C22544A-7EE6-4342-B048-85BDC9FD1C3A}</a:tableStyleId>
              </a:tblPr>
              <a:tblGrid>
                <a:gridCol w="4497574">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Baseline study on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participation in construction supply chain completed by Q4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9049" y="4593271"/>
            <a:ext cx="6762751" cy="5616922"/>
          </a:xfrm>
          <a:prstGeom prst="rect">
            <a:avLst/>
          </a:prstGeom>
          <a:noFill/>
        </p:spPr>
        <p:txBody>
          <a:bodyPr wrap="square" rtlCol="0">
            <a:spAutoFit/>
          </a:bodyPr>
          <a:lstStyle/>
          <a:p>
            <a:r>
              <a:rPr lang="en-US" sz="1000" dirty="0">
                <a:latin typeface="Tw Cen MT" panose="020B0602020104020603" pitchFamily="34" charset="0"/>
              </a:rPr>
              <a:t>This KPI is under the purview of IWG14.</a:t>
            </a:r>
          </a:p>
          <a:p>
            <a:endParaRPr lang="en-US" sz="1000" dirty="0" smtClean="0">
              <a:latin typeface="Tw Cen MT" panose="020B0602020104020603" pitchFamily="34" charset="0"/>
            </a:endParaRPr>
          </a:p>
          <a:p>
            <a:pPr algn="just"/>
            <a:r>
              <a:rPr lang="en-US" sz="1000" dirty="0">
                <a:latin typeface="Tw Cen MT" panose="020B0602020104020603" pitchFamily="34" charset="0"/>
              </a:rPr>
              <a:t>The study titled ‘</a:t>
            </a:r>
            <a:r>
              <a:rPr lang="en-US" sz="1000" dirty="0" err="1">
                <a:latin typeface="Tw Cen MT" panose="020B0602020104020603" pitchFamily="34" charset="0"/>
              </a:rPr>
              <a:t>Kajian</a:t>
            </a:r>
            <a:r>
              <a:rPr lang="en-US" sz="1000" dirty="0">
                <a:latin typeface="Tw Cen MT" panose="020B0602020104020603" pitchFamily="34" charset="0"/>
              </a:rPr>
              <a:t> </a:t>
            </a:r>
            <a:r>
              <a:rPr lang="en-US" sz="1000" dirty="0" err="1">
                <a:latin typeface="Tw Cen MT" panose="020B0602020104020603" pitchFamily="34" charset="0"/>
              </a:rPr>
              <a:t>Halatuju</a:t>
            </a:r>
            <a:r>
              <a:rPr lang="en-US" sz="1000" dirty="0">
                <a:latin typeface="Tw Cen MT" panose="020B0602020104020603" pitchFamily="34" charset="0"/>
              </a:rPr>
              <a:t> </a:t>
            </a:r>
            <a:r>
              <a:rPr lang="en-US" sz="1000" dirty="0" err="1">
                <a:latin typeface="Tw Cen MT" panose="020B0602020104020603" pitchFamily="34" charset="0"/>
              </a:rPr>
              <a:t>Strategik</a:t>
            </a:r>
            <a:r>
              <a:rPr lang="en-US" sz="1000" dirty="0">
                <a:latin typeface="Tw Cen MT" panose="020B0602020104020603" pitchFamily="34" charset="0"/>
              </a:rPr>
              <a:t> </a:t>
            </a:r>
            <a:r>
              <a:rPr lang="en-US" sz="1000" dirty="0" err="1">
                <a:latin typeface="Tw Cen MT" panose="020B0602020104020603" pitchFamily="34" charset="0"/>
              </a:rPr>
              <a:t>Bagi</a:t>
            </a:r>
            <a:r>
              <a:rPr lang="en-US" sz="1000" dirty="0">
                <a:latin typeface="Tw Cen MT" panose="020B0602020104020603" pitchFamily="34" charset="0"/>
              </a:rPr>
              <a:t> </a:t>
            </a:r>
            <a:r>
              <a:rPr lang="en-US" sz="1000" dirty="0" err="1">
                <a:latin typeface="Tw Cen MT" panose="020B0602020104020603" pitchFamily="34" charset="0"/>
              </a:rPr>
              <a:t>Meningkatkan</a:t>
            </a:r>
            <a:r>
              <a:rPr lang="en-US" sz="1000" dirty="0">
                <a:latin typeface="Tw Cen MT" panose="020B0602020104020603" pitchFamily="34" charset="0"/>
              </a:rPr>
              <a:t> </a:t>
            </a:r>
            <a:r>
              <a:rPr lang="en-US" sz="1000" dirty="0" err="1">
                <a:latin typeface="Tw Cen MT" panose="020B0602020104020603" pitchFamily="34" charset="0"/>
              </a:rPr>
              <a:t>Penglibatan</a:t>
            </a:r>
            <a:r>
              <a:rPr lang="en-US" sz="1000" dirty="0">
                <a:latin typeface="Tw Cen MT" panose="020B0602020104020603" pitchFamily="34" charset="0"/>
              </a:rPr>
              <a:t> </a:t>
            </a:r>
            <a:r>
              <a:rPr lang="en-US" sz="1000" dirty="0" err="1">
                <a:latin typeface="Tw Cen MT" panose="020B0602020104020603" pitchFamily="34" charset="0"/>
              </a:rPr>
              <a:t>Usahawan</a:t>
            </a:r>
            <a:r>
              <a:rPr lang="en-US" sz="1000" dirty="0">
                <a:latin typeface="Tw Cen MT" panose="020B0602020104020603" pitchFamily="34" charset="0"/>
              </a:rPr>
              <a:t> </a:t>
            </a:r>
            <a:r>
              <a:rPr lang="en-US" sz="1000" dirty="0" err="1">
                <a:latin typeface="Tw Cen MT" panose="020B0602020104020603" pitchFamily="34" charset="0"/>
              </a:rPr>
              <a:t>Binaan</a:t>
            </a:r>
            <a:r>
              <a:rPr lang="en-US" sz="1000" dirty="0">
                <a:latin typeface="Tw Cen MT" panose="020B0602020104020603" pitchFamily="34" charset="0"/>
              </a:rPr>
              <a:t> </a:t>
            </a:r>
            <a:r>
              <a:rPr lang="en-US" sz="1000" dirty="0" err="1">
                <a:latin typeface="Tw Cen MT" panose="020B0602020104020603" pitchFamily="34" charset="0"/>
              </a:rPr>
              <a:t>Bumiputera</a:t>
            </a:r>
            <a:r>
              <a:rPr lang="en-US" sz="1000" dirty="0">
                <a:latin typeface="Tw Cen MT" panose="020B0602020104020603" pitchFamily="34" charset="0"/>
              </a:rPr>
              <a:t> Di </a:t>
            </a:r>
            <a:r>
              <a:rPr lang="en-US" sz="1000" dirty="0" err="1">
                <a:latin typeface="Tw Cen MT" panose="020B0602020104020603" pitchFamily="34" charset="0"/>
              </a:rPr>
              <a:t>Dalam</a:t>
            </a:r>
            <a:r>
              <a:rPr lang="en-US" sz="1000" dirty="0">
                <a:latin typeface="Tw Cen MT" panose="020B0602020104020603" pitchFamily="34" charset="0"/>
              </a:rPr>
              <a:t> </a:t>
            </a:r>
            <a:r>
              <a:rPr lang="en-US" sz="1000" dirty="0" err="1">
                <a:latin typeface="Tw Cen MT" panose="020B0602020104020603" pitchFamily="34" charset="0"/>
              </a:rPr>
              <a:t>Rantaian</a:t>
            </a:r>
            <a:r>
              <a:rPr lang="en-US" sz="1000" dirty="0">
                <a:latin typeface="Tw Cen MT" panose="020B0602020104020603" pitchFamily="34" charset="0"/>
              </a:rPr>
              <a:t> </a:t>
            </a:r>
            <a:r>
              <a:rPr lang="en-US" sz="1000" dirty="0" err="1">
                <a:latin typeface="Tw Cen MT" panose="020B0602020104020603" pitchFamily="34" charset="0"/>
              </a:rPr>
              <a:t>Nilai</a:t>
            </a:r>
            <a:r>
              <a:rPr lang="en-US" sz="1000" dirty="0">
                <a:latin typeface="Tw Cen MT" panose="020B0602020104020603" pitchFamily="34" charset="0"/>
              </a:rPr>
              <a:t> </a:t>
            </a:r>
            <a:r>
              <a:rPr lang="en-US" sz="1000" dirty="0" err="1">
                <a:latin typeface="Tw Cen MT" panose="020B0602020104020603" pitchFamily="34" charset="0"/>
              </a:rPr>
              <a:t>Industri</a:t>
            </a:r>
            <a:r>
              <a:rPr lang="en-US" sz="1000" dirty="0">
                <a:latin typeface="Tw Cen MT" panose="020B0602020104020603" pitchFamily="34" charset="0"/>
              </a:rPr>
              <a:t> </a:t>
            </a:r>
            <a:r>
              <a:rPr lang="en-US" sz="1000" dirty="0" err="1" smtClean="0">
                <a:latin typeface="Tw Cen MT" panose="020B0602020104020603" pitchFamily="34" charset="0"/>
              </a:rPr>
              <a:t>Pembinaan</a:t>
            </a:r>
            <a:r>
              <a:rPr lang="en-US" sz="1000" dirty="0" smtClean="0">
                <a:latin typeface="Tw Cen MT" panose="020B0602020104020603" pitchFamily="34" charset="0"/>
              </a:rPr>
              <a:t>’ was </a:t>
            </a:r>
            <a:r>
              <a:rPr lang="en-US" sz="1000" dirty="0">
                <a:latin typeface="Tw Cen MT" panose="020B0602020104020603" pitchFamily="34" charset="0"/>
              </a:rPr>
              <a:t>undertaken by Price Waterhouse Coopers (PWC) </a:t>
            </a:r>
            <a:r>
              <a:rPr lang="en-US" sz="1000" dirty="0" smtClean="0">
                <a:latin typeface="Tw Cen MT" panose="020B0602020104020603" pitchFamily="34" charset="0"/>
              </a:rPr>
              <a:t>and was completed on March 2018.</a:t>
            </a:r>
          </a:p>
          <a:p>
            <a:pPr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Objectives of the study:</a:t>
            </a:r>
          </a:p>
          <a:p>
            <a:pPr marL="285750" indent="-200025" algn="just">
              <a:buFont typeface="+mj-lt"/>
              <a:buAutoNum type="romanLcPeriod"/>
            </a:pPr>
            <a:r>
              <a:rPr lang="en-US" sz="1000" dirty="0" smtClean="0">
                <a:latin typeface="Tw Cen MT" panose="020B0602020104020603" pitchFamily="34" charset="0"/>
              </a:rPr>
              <a:t>To identify framework of </a:t>
            </a:r>
            <a:r>
              <a:rPr lang="en-US" sz="1000" dirty="0" err="1" smtClean="0">
                <a:latin typeface="Tw Cen MT" panose="020B0602020104020603" pitchFamily="34" charset="0"/>
              </a:rPr>
              <a:t>Bumiputera</a:t>
            </a:r>
            <a:r>
              <a:rPr lang="en-US" sz="1000" dirty="0" smtClean="0">
                <a:latin typeface="Tw Cen MT" panose="020B0602020104020603" pitchFamily="34" charset="0"/>
              </a:rPr>
              <a:t> participation in the construction industry</a:t>
            </a:r>
          </a:p>
          <a:p>
            <a:pPr marL="285750" indent="-200025" algn="just">
              <a:buFont typeface="+mj-lt"/>
              <a:buAutoNum type="romanLcPeriod"/>
            </a:pPr>
            <a:r>
              <a:rPr lang="en-US" sz="1000" dirty="0" smtClean="0">
                <a:latin typeface="Tw Cen MT" panose="020B0602020104020603" pitchFamily="34" charset="0"/>
              </a:rPr>
              <a:t>To identify the relevant segment for </a:t>
            </a:r>
            <a:r>
              <a:rPr lang="en-US" sz="1000" dirty="0" err="1" smtClean="0">
                <a:latin typeface="Tw Cen MT" panose="020B0602020104020603" pitchFamily="34" charset="0"/>
              </a:rPr>
              <a:t>Bumiputera</a:t>
            </a:r>
            <a:r>
              <a:rPr lang="en-US" sz="1000" dirty="0" smtClean="0">
                <a:latin typeface="Tw Cen MT" panose="020B0602020104020603" pitchFamily="34" charset="0"/>
              </a:rPr>
              <a:t> in the construction value chain</a:t>
            </a:r>
          </a:p>
          <a:p>
            <a:pPr marL="285750" indent="-200025" algn="just">
              <a:buFont typeface="+mj-lt"/>
              <a:buAutoNum type="romanLcPeriod"/>
            </a:pPr>
            <a:r>
              <a:rPr lang="en-US" sz="1000" dirty="0" smtClean="0">
                <a:latin typeface="Tw Cen MT" panose="020B0602020104020603" pitchFamily="34" charset="0"/>
              </a:rPr>
              <a:t>To identify the way forward for </a:t>
            </a:r>
            <a:r>
              <a:rPr lang="en-US" sz="1000" dirty="0" err="1" smtClean="0">
                <a:latin typeface="Tw Cen MT" panose="020B0602020104020603" pitchFamily="34" charset="0"/>
              </a:rPr>
              <a:t>Bumiputera</a:t>
            </a:r>
            <a:r>
              <a:rPr lang="en-US" sz="1000" dirty="0" smtClean="0">
                <a:latin typeface="Tw Cen MT" panose="020B0602020104020603" pitchFamily="34" charset="0"/>
              </a:rPr>
              <a:t> players in the construction industry in realizing national agenda</a:t>
            </a:r>
          </a:p>
          <a:p>
            <a:pPr marL="85725" algn="just"/>
            <a:endParaRPr lang="en-US" sz="1000" dirty="0" smtClean="0">
              <a:latin typeface="Tw Cen MT" panose="020B0602020104020603" pitchFamily="34" charset="0"/>
            </a:endParaRPr>
          </a:p>
          <a:p>
            <a:pPr algn="just"/>
            <a:r>
              <a:rPr lang="en-US" sz="1000" dirty="0" smtClean="0">
                <a:latin typeface="Tw Cen MT" panose="020B0602020104020603" pitchFamily="34" charset="0"/>
              </a:rPr>
              <a:t>Key findings:</a:t>
            </a:r>
          </a:p>
          <a:p>
            <a:pPr algn="just"/>
            <a:r>
              <a:rPr lang="en-US" sz="1000" dirty="0" smtClean="0">
                <a:latin typeface="Tw Cen MT" panose="020B0602020104020603" pitchFamily="34" charset="0"/>
              </a:rPr>
              <a:t>Small </a:t>
            </a:r>
            <a:r>
              <a:rPr lang="en-US" sz="1000" dirty="0" err="1" smtClean="0">
                <a:latin typeface="Tw Cen MT" panose="020B0602020104020603" pitchFamily="34" charset="0"/>
              </a:rPr>
              <a:t>Bumiputera</a:t>
            </a:r>
            <a:r>
              <a:rPr lang="en-US" sz="1000" dirty="0" smtClean="0">
                <a:latin typeface="Tw Cen MT" panose="020B0602020104020603" pitchFamily="34" charset="0"/>
              </a:rPr>
              <a:t> companies are faced with capacity and capability challenges that prevent increase in participation within profitable segments of the construction value chain. Three (3) key themes are identified to address the lack of meaningful </a:t>
            </a:r>
            <a:r>
              <a:rPr lang="en-US" sz="1000" dirty="0" err="1" smtClean="0">
                <a:latin typeface="Tw Cen MT" panose="020B0602020104020603" pitchFamily="34" charset="0"/>
              </a:rPr>
              <a:t>Bumiputera</a:t>
            </a:r>
            <a:r>
              <a:rPr lang="en-US" sz="1000" dirty="0" smtClean="0">
                <a:latin typeface="Tw Cen MT" panose="020B0602020104020603" pitchFamily="34" charset="0"/>
              </a:rPr>
              <a:t> participation;</a:t>
            </a:r>
          </a:p>
          <a:p>
            <a:pPr marL="228600" indent="-142875" algn="just">
              <a:buFont typeface="+mj-lt"/>
              <a:buAutoNum type="arabicPeriod"/>
            </a:pPr>
            <a:r>
              <a:rPr lang="en-US" sz="1000" dirty="0" smtClean="0">
                <a:latin typeface="Tw Cen MT" panose="020B0602020104020603" pitchFamily="34" charset="0"/>
              </a:rPr>
              <a:t>Financing – Address information asymmetry in the provision of financing by commercial banks to small companies via better financial reporting and track record management as well as adoption of innovative risk allocation between financiers, borrowers and the government to mitigate inability of small companies to secure financing</a:t>
            </a:r>
          </a:p>
          <a:p>
            <a:pPr marL="228600" indent="-142875" algn="just">
              <a:buFont typeface="+mj-lt"/>
              <a:buAutoNum type="arabicPeriod"/>
            </a:pPr>
            <a:r>
              <a:rPr lang="en-US" sz="1000" dirty="0" smtClean="0">
                <a:latin typeface="Tw Cen MT" panose="020B0602020104020603" pitchFamily="34" charset="0"/>
              </a:rPr>
              <a:t>Capability building – Enhance current training modules on both technical and business management training via sector-specific training to address the gap in relevant skills of small </a:t>
            </a:r>
            <a:r>
              <a:rPr lang="en-US" sz="1000" dirty="0" err="1" smtClean="0">
                <a:latin typeface="Tw Cen MT" panose="020B0602020104020603" pitchFamily="34" charset="0"/>
              </a:rPr>
              <a:t>Bumiputera</a:t>
            </a:r>
            <a:r>
              <a:rPr lang="en-US" sz="1000" dirty="0" smtClean="0">
                <a:latin typeface="Tw Cen MT" panose="020B0602020104020603" pitchFamily="34" charset="0"/>
              </a:rPr>
              <a:t> participants within key segments of the construction value chain</a:t>
            </a:r>
          </a:p>
          <a:p>
            <a:pPr marL="228600" indent="-142875" algn="just">
              <a:buFont typeface="+mj-lt"/>
              <a:buAutoNum type="arabicPeriod"/>
            </a:pPr>
            <a:r>
              <a:rPr lang="en-US" sz="1000" dirty="0" smtClean="0">
                <a:latin typeface="Tw Cen MT" panose="020B0602020104020603" pitchFamily="34" charset="0"/>
              </a:rPr>
              <a:t>Government initiatives – Improve government </a:t>
            </a:r>
            <a:r>
              <a:rPr lang="en-US" sz="1000" dirty="0" err="1" smtClean="0">
                <a:latin typeface="Tw Cen MT" panose="020B0602020104020603" pitchFamily="34" charset="0"/>
              </a:rPr>
              <a:t>programmes</a:t>
            </a:r>
            <a:r>
              <a:rPr lang="en-US" sz="1000" dirty="0" smtClean="0">
                <a:latin typeface="Tw Cen MT" panose="020B0602020104020603" pitchFamily="34" charset="0"/>
              </a:rPr>
              <a:t>, ensuring that initiatives are more targeted towards building capacity and capability within key segments of the value chain</a:t>
            </a:r>
          </a:p>
          <a:p>
            <a:pPr marL="228600" indent="-142875">
              <a:buFont typeface="+mj-lt"/>
              <a:buAutoNum type="arabicPeriod"/>
            </a:pPr>
            <a:endParaRPr lang="en-US" sz="1000" dirty="0" smtClean="0">
              <a:latin typeface="Tw Cen MT" panose="020B0602020104020603" pitchFamily="34" charset="0"/>
            </a:endParaRPr>
          </a:p>
          <a:p>
            <a:pPr marL="85725" indent="-85725"/>
            <a:r>
              <a:rPr lang="en-US" sz="1000" dirty="0" smtClean="0">
                <a:latin typeface="Tw Cen MT" panose="020B0602020104020603" pitchFamily="34" charset="0"/>
              </a:rPr>
              <a:t>The pockets of profitable opportunities for </a:t>
            </a:r>
            <a:r>
              <a:rPr lang="en-US" sz="1000" dirty="0" err="1" smtClean="0">
                <a:latin typeface="Tw Cen MT" panose="020B0602020104020603" pitchFamily="34" charset="0"/>
              </a:rPr>
              <a:t>Bumiputera</a:t>
            </a:r>
            <a:r>
              <a:rPr lang="en-US" sz="1000" dirty="0" smtClean="0">
                <a:latin typeface="Tw Cen MT" panose="020B0602020104020603" pitchFamily="34" charset="0"/>
              </a:rPr>
              <a:t> are in the following areas :</a:t>
            </a:r>
          </a:p>
          <a:p>
            <a:pPr marL="85725" indent="-85725"/>
            <a:endParaRPr lang="en-US" sz="1000" dirty="0" smtClean="0">
              <a:latin typeface="Tw Cen MT" panose="020B0602020104020603" pitchFamily="34" charset="0"/>
            </a:endParaRPr>
          </a:p>
          <a:p>
            <a:endParaRPr lang="en-US" sz="1000" dirty="0" smtClean="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700" b="1" dirty="0" smtClean="0">
              <a:latin typeface="Tw Cen MT" panose="020B0602020104020603" pitchFamily="34" charset="0"/>
            </a:endParaRPr>
          </a:p>
          <a:p>
            <a:r>
              <a:rPr lang="en-US" sz="1000" b="1" dirty="0" smtClean="0">
                <a:latin typeface="Tw Cen MT" panose="020B0602020104020603" pitchFamily="34" charset="0"/>
              </a:rPr>
              <a:t>Study Endorsed</a:t>
            </a:r>
          </a:p>
          <a:p>
            <a:r>
              <a:rPr lang="en-US" sz="1000" dirty="0" smtClean="0">
                <a:latin typeface="Tw Cen MT" panose="020B0602020104020603" pitchFamily="34" charset="0"/>
              </a:rPr>
              <a:t>The study was endorsed by IWG14 on 12 March 2018.</a:t>
            </a:r>
          </a:p>
          <a:p>
            <a:endParaRPr lang="en-US" sz="1000" dirty="0" smtClean="0">
              <a:latin typeface="Tw Cen MT" panose="020B0602020104020603" pitchFamily="34" charset="0"/>
            </a:endParaRPr>
          </a:p>
          <a:p>
            <a:r>
              <a:rPr lang="en-US" sz="1000" dirty="0" smtClean="0">
                <a:latin typeface="Tw Cen MT" panose="020B0602020104020603" pitchFamily="34" charset="0"/>
              </a:rPr>
              <a:t>This KPI is 100% completed.</a:t>
            </a:r>
            <a:endParaRPr lang="en-US" sz="1000" dirty="0">
              <a:latin typeface="Tw Cen MT" panose="020B0602020104020603" pitchFamily="34" charset="0"/>
            </a:endParaRPr>
          </a:p>
          <a:p>
            <a:endParaRPr lang="en-US" sz="1000" dirty="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P6-094</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70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Term of Reference for the study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100% baseline study on </a:t>
                      </a:r>
                      <a:r>
                        <a:rPr lang="en-US" sz="900" dirty="0" err="1" smtClean="0">
                          <a:solidFill>
                            <a:schemeClr val="tx1"/>
                          </a:solidFill>
                          <a:latin typeface="Tw Cen MT" pitchFamily="34" charset="0"/>
                        </a:rPr>
                        <a:t>Bumiputera</a:t>
                      </a:r>
                      <a:r>
                        <a:rPr lang="en-US" sz="900" dirty="0" smtClean="0">
                          <a:solidFill>
                            <a:schemeClr val="tx1"/>
                          </a:solidFill>
                          <a:latin typeface="Tw Cen MT" pitchFamily="34" charset="0"/>
                        </a:rPr>
                        <a:t> participation in construction supply chain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Finding of study endorsed by IWG14</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2" name="TextBox 1"/>
          <p:cNvSpPr txBox="1"/>
          <p:nvPr/>
        </p:nvSpPr>
        <p:spPr>
          <a:xfrm>
            <a:off x="40733" y="8450416"/>
            <a:ext cx="2031325" cy="553998"/>
          </a:xfrm>
          <a:prstGeom prst="rect">
            <a:avLst/>
          </a:prstGeom>
          <a:noFill/>
        </p:spPr>
        <p:txBody>
          <a:bodyPr wrap="none" rtlCol="0">
            <a:spAutoFit/>
          </a:bodyPr>
          <a:lstStyle/>
          <a:p>
            <a:pPr marL="171450" indent="-85725">
              <a:buFont typeface="Arial" panose="020B0604020202020204" pitchFamily="34" charset="0"/>
              <a:buChar char="•"/>
            </a:pPr>
            <a:r>
              <a:rPr lang="en-US" sz="1000" dirty="0">
                <a:latin typeface="Tw Cen MT" panose="020B0602020104020603" pitchFamily="34" charset="0"/>
              </a:rPr>
              <a:t>Buildings			</a:t>
            </a:r>
          </a:p>
          <a:p>
            <a:pPr marL="171450" indent="-85725">
              <a:buFont typeface="Arial" panose="020B0604020202020204" pitchFamily="34" charset="0"/>
              <a:buChar char="•"/>
            </a:pPr>
            <a:r>
              <a:rPr lang="en-US" sz="1000" dirty="0">
                <a:latin typeface="Tw Cen MT" panose="020B0602020104020603" pitchFamily="34" charset="0"/>
              </a:rPr>
              <a:t>Quarrying of stone &amp; clay</a:t>
            </a:r>
          </a:p>
          <a:p>
            <a:pPr marL="171450" indent="-85725">
              <a:buFont typeface="Arial" panose="020B0604020202020204" pitchFamily="34" charset="0"/>
              <a:buChar char="•"/>
            </a:pPr>
            <a:r>
              <a:rPr lang="en-US" sz="1000" dirty="0">
                <a:latin typeface="Tw Cen MT" panose="020B0602020104020603" pitchFamily="34" charset="0"/>
              </a:rPr>
              <a:t>Cement, concrete &amp; </a:t>
            </a:r>
            <a:r>
              <a:rPr lang="en-US" sz="1000" dirty="0" smtClean="0">
                <a:latin typeface="Tw Cen MT" panose="020B0602020104020603" pitchFamily="34" charset="0"/>
              </a:rPr>
              <a:t>plaster</a:t>
            </a:r>
            <a:endParaRPr lang="en-US" sz="1000" dirty="0">
              <a:latin typeface="Tw Cen MT" panose="020B0602020104020603" pitchFamily="34" charset="0"/>
            </a:endParaRPr>
          </a:p>
        </p:txBody>
      </p:sp>
      <p:sp>
        <p:nvSpPr>
          <p:cNvPr id="13" name="TextBox 12"/>
          <p:cNvSpPr txBox="1"/>
          <p:nvPr/>
        </p:nvSpPr>
        <p:spPr>
          <a:xfrm>
            <a:off x="1917158" y="8450416"/>
            <a:ext cx="2954655" cy="553998"/>
          </a:xfrm>
          <a:prstGeom prst="rect">
            <a:avLst/>
          </a:prstGeom>
          <a:noFill/>
        </p:spPr>
        <p:txBody>
          <a:bodyPr wrap="none" rtlCol="0">
            <a:spAutoFit/>
          </a:bodyPr>
          <a:lstStyle/>
          <a:p>
            <a:pPr marL="171450" indent="-85725">
              <a:buFont typeface="Arial" panose="020B0604020202020204" pitchFamily="34" charset="0"/>
              <a:buChar char="•"/>
            </a:pPr>
            <a:r>
              <a:rPr lang="en-US" sz="1000" dirty="0" smtClean="0">
                <a:latin typeface="Tw Cen MT" panose="020B0602020104020603" pitchFamily="34" charset="0"/>
              </a:rPr>
              <a:t>Demolition &amp; site preparation</a:t>
            </a:r>
            <a:r>
              <a:rPr lang="en-US" sz="1000" dirty="0">
                <a:latin typeface="Tw Cen MT" panose="020B0602020104020603" pitchFamily="34" charset="0"/>
              </a:rPr>
              <a:t>			</a:t>
            </a:r>
          </a:p>
          <a:p>
            <a:pPr marL="171450" indent="-85725">
              <a:buFont typeface="Arial" panose="020B0604020202020204" pitchFamily="34" charset="0"/>
              <a:buChar char="•"/>
            </a:pPr>
            <a:r>
              <a:rPr lang="en-US" sz="1000" dirty="0" smtClean="0">
                <a:latin typeface="Tw Cen MT" panose="020B0602020104020603" pitchFamily="34" charset="0"/>
              </a:rPr>
              <a:t>Transportation &amp; machineries</a:t>
            </a:r>
            <a:endParaRPr lang="en-US" sz="1000" dirty="0">
              <a:latin typeface="Tw Cen MT" panose="020B0602020104020603" pitchFamily="34" charset="0"/>
            </a:endParaRPr>
          </a:p>
          <a:p>
            <a:pPr marL="171450" indent="-85725">
              <a:buFont typeface="Arial" panose="020B0604020202020204" pitchFamily="34" charset="0"/>
              <a:buChar char="•"/>
            </a:pPr>
            <a:r>
              <a:rPr lang="en-US" sz="1000" dirty="0" smtClean="0">
                <a:latin typeface="Tw Cen MT" panose="020B0602020104020603" pitchFamily="34" charset="0"/>
              </a:rPr>
              <a:t>Other construction products</a:t>
            </a:r>
            <a:endParaRPr lang="en-US" sz="1000" dirty="0">
              <a:latin typeface="Tw Cen MT" panose="020B0602020104020603" pitchFamily="34" charset="0"/>
            </a:endParaRPr>
          </a:p>
        </p:txBody>
      </p:sp>
    </p:spTree>
    <p:extLst>
      <p:ext uri="{BB962C8B-B14F-4D97-AF65-F5344CB8AC3E}">
        <p14:creationId xmlns:p14="http://schemas.microsoft.com/office/powerpoint/2010/main" val="32212264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a:t>
                      </a:r>
                      <a:r>
                        <a:rPr lang="ms-MY" sz="1000" b="0" baseline="0" dirty="0" smtClean="0">
                          <a:solidFill>
                            <a:schemeClr val="tx1"/>
                          </a:solidFill>
                          <a:latin typeface="Tw Cen MT" panose="020B0602020104020603" pitchFamily="34" charset="0"/>
                        </a:rPr>
                        <a:t> Ida Zuraida Mohd Yusoff</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Sr Azizah Md Yusoff</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Mohd Azmi Dzulkifli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98318"/>
          <a:ext cx="4497574" cy="1179643"/>
        </p:xfrm>
        <a:graphic>
          <a:graphicData uri="http://schemas.openxmlformats.org/drawingml/2006/table">
            <a:tbl>
              <a:tblPr firstRow="1" bandRow="1">
                <a:tableStyleId>{5C22544A-7EE6-4342-B048-85BDC9FD1C3A}</a:tableStyleId>
              </a:tblPr>
              <a:tblGrid>
                <a:gridCol w="4497574">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Integrated database on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companies in Malaysia established by Q4 2016</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P6 - Advance SME </a:t>
                      </a:r>
                      <a:r>
                        <a:rPr lang="en-MY" sz="1000" b="0" kern="1200" dirty="0" err="1" smtClean="0">
                          <a:solidFill>
                            <a:schemeClr val="tx1"/>
                          </a:solidFill>
                          <a:latin typeface="Tw Cen MT" panose="020B0602020104020603" pitchFamily="34" charset="0"/>
                          <a:ea typeface="+mn-ea"/>
                          <a:cs typeface="+mn-cs"/>
                        </a:rPr>
                        <a:t>Bumiputera</a:t>
                      </a:r>
                      <a:r>
                        <a:rPr lang="en-MY" sz="1000" b="0" kern="1200" dirty="0" smtClean="0">
                          <a:solidFill>
                            <a:schemeClr val="tx1"/>
                          </a:solidFill>
                          <a:latin typeface="Tw Cen MT" panose="020B0602020104020603" pitchFamily="34" charset="0"/>
                          <a:ea typeface="+mn-ea"/>
                          <a:cs typeface="+mn-cs"/>
                        </a:rPr>
                        <a:t> capacity and capability-building</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794851"/>
            <a:ext cx="6816911" cy="1938992"/>
          </a:xfrm>
          <a:prstGeom prst="rect">
            <a:avLst/>
          </a:prstGeom>
          <a:noFill/>
        </p:spPr>
        <p:txBody>
          <a:bodyPr wrap="square" rtlCol="0">
            <a:spAutoFit/>
          </a:bodyPr>
          <a:lstStyle/>
          <a:p>
            <a:r>
              <a:rPr lang="en-US" sz="1000" dirty="0">
                <a:latin typeface="Tw Cen MT" panose="020B0602020104020603" pitchFamily="34" charset="0"/>
              </a:rPr>
              <a:t>This KPI is in the preview of IWG14.</a:t>
            </a:r>
          </a:p>
          <a:p>
            <a:endParaRPr lang="en-US" sz="1000" dirty="0" smtClean="0">
              <a:latin typeface="Tw Cen MT" panose="020B0602020104020603" pitchFamily="34" charset="0"/>
            </a:endParaRPr>
          </a:p>
          <a:p>
            <a:pPr algn="just"/>
            <a:r>
              <a:rPr lang="en-US" sz="1000" dirty="0" smtClean="0">
                <a:latin typeface="Tw Cen MT" panose="020B0602020104020603" pitchFamily="34" charset="0"/>
              </a:rPr>
              <a:t>An </a:t>
            </a:r>
            <a:r>
              <a:rPr lang="en-US" sz="1000" dirty="0">
                <a:latin typeface="Tw Cen MT" panose="020B0602020104020603" pitchFamily="34" charset="0"/>
              </a:rPr>
              <a:t>integrated database on </a:t>
            </a:r>
            <a:r>
              <a:rPr lang="en-US" sz="1000" dirty="0" err="1">
                <a:latin typeface="Tw Cen MT" panose="020B0602020104020603" pitchFamily="34" charset="0"/>
              </a:rPr>
              <a:t>Bumiputera</a:t>
            </a:r>
            <a:r>
              <a:rPr lang="en-US" sz="1000" dirty="0">
                <a:latin typeface="Tw Cen MT" panose="020B0602020104020603" pitchFamily="34" charset="0"/>
              </a:rPr>
              <a:t> companies in Malaysia had been developed through the  '</a:t>
            </a:r>
            <a:r>
              <a:rPr lang="en-US" sz="1000" dirty="0" err="1">
                <a:latin typeface="Tw Cen MT" panose="020B0602020104020603" pitchFamily="34" charset="0"/>
              </a:rPr>
              <a:t>TerajuXchange</a:t>
            </a:r>
            <a:r>
              <a:rPr lang="en-US" sz="1000" dirty="0">
                <a:latin typeface="Tw Cen MT" panose="020B0602020104020603" pitchFamily="34" charset="0"/>
              </a:rPr>
              <a:t>' under TERAJU. It is a central system consisting information and incentives provided by the government for </a:t>
            </a:r>
            <a:r>
              <a:rPr lang="en-US" sz="1000" dirty="0" err="1">
                <a:latin typeface="Tw Cen MT" panose="020B0602020104020603" pitchFamily="34" charset="0"/>
              </a:rPr>
              <a:t>Bumiputera</a:t>
            </a:r>
            <a:r>
              <a:rPr lang="en-US" sz="1000" dirty="0">
                <a:latin typeface="Tw Cen MT" panose="020B0602020104020603" pitchFamily="34" charset="0"/>
              </a:rPr>
              <a:t> entrepreneurs. </a:t>
            </a:r>
            <a:r>
              <a:rPr lang="en-MY" sz="1000" dirty="0" smtClean="0">
                <a:latin typeface="Tw Cen MT" panose="020B0602020104020603" pitchFamily="34" charset="0"/>
              </a:rPr>
              <a:t>Two unique functions of </a:t>
            </a:r>
            <a:r>
              <a:rPr lang="en-MY" sz="1000" dirty="0" err="1" smtClean="0">
                <a:latin typeface="Tw Cen MT" panose="020B0602020104020603" pitchFamily="34" charset="0"/>
              </a:rPr>
              <a:t>TerajuXchange</a:t>
            </a:r>
            <a:r>
              <a:rPr lang="en-MY" sz="1000" dirty="0" smtClean="0">
                <a:latin typeface="Tw Cen MT" panose="020B0602020104020603" pitchFamily="34" charset="0"/>
              </a:rPr>
              <a:t> are :</a:t>
            </a:r>
          </a:p>
          <a:p>
            <a:pPr marL="180975" indent="-180975" algn="just">
              <a:buFont typeface="Arial" pitchFamily="34" charset="0"/>
              <a:buChar char="•"/>
            </a:pPr>
            <a:r>
              <a:rPr lang="en-MY" sz="1000" dirty="0" smtClean="0">
                <a:latin typeface="Tw Cen MT" panose="020B0602020104020603" pitchFamily="34" charset="0"/>
              </a:rPr>
              <a:t>it can be used as a medium to promote products and services produced by </a:t>
            </a:r>
            <a:r>
              <a:rPr lang="en-MY" sz="1000" dirty="0" err="1" smtClean="0">
                <a:latin typeface="Tw Cen MT" panose="020B0602020104020603" pitchFamily="34" charset="0"/>
              </a:rPr>
              <a:t>Bumiputera</a:t>
            </a:r>
            <a:r>
              <a:rPr lang="en-MY" sz="1000" dirty="0" smtClean="0">
                <a:latin typeface="Tw Cen MT" panose="020B0602020104020603" pitchFamily="34" charset="0"/>
              </a:rPr>
              <a:t> companies to local and international markets thus strengthening the business network</a:t>
            </a:r>
          </a:p>
          <a:p>
            <a:pPr marL="180975" indent="-180975" algn="just">
              <a:buFont typeface="Arial" pitchFamily="34" charset="0"/>
              <a:buChar char="•"/>
            </a:pPr>
            <a:r>
              <a:rPr lang="en-MY" sz="1000" dirty="0" smtClean="0">
                <a:latin typeface="Tw Cen MT" panose="020B0602020104020603" pitchFamily="34" charset="0"/>
              </a:rPr>
              <a:t>the system provides online software that can be used by local and international investors to assess the ability of a company based on its financial performance and projections.  </a:t>
            </a:r>
          </a:p>
          <a:p>
            <a:pPr algn="just"/>
            <a:r>
              <a:rPr lang="en-US" sz="1000" dirty="0" smtClean="0">
                <a:latin typeface="Tw Cen MT" panose="020B0602020104020603" pitchFamily="34" charset="0"/>
              </a:rPr>
              <a:t>The </a:t>
            </a:r>
            <a:r>
              <a:rPr lang="en-US" sz="1000" dirty="0">
                <a:latin typeface="Tw Cen MT" panose="020B0602020104020603" pitchFamily="34" charset="0"/>
              </a:rPr>
              <a:t>information had been integrated using data from 21 agencies/GLC/Corporate such as SSM, KLSE, SIRIM, </a:t>
            </a:r>
            <a:r>
              <a:rPr lang="en-US" sz="1000" dirty="0" err="1">
                <a:latin typeface="Tw Cen MT" panose="020B0602020104020603" pitchFamily="34" charset="0"/>
              </a:rPr>
              <a:t>Matrade</a:t>
            </a:r>
            <a:r>
              <a:rPr lang="en-US" sz="1000" dirty="0">
                <a:latin typeface="Tw Cen MT" panose="020B0602020104020603" pitchFamily="34" charset="0"/>
              </a:rPr>
              <a:t>, </a:t>
            </a:r>
            <a:r>
              <a:rPr lang="en-US" sz="1000" dirty="0" smtClean="0">
                <a:latin typeface="Tw Cen MT" panose="020B0602020104020603" pitchFamily="34" charset="0"/>
              </a:rPr>
              <a:t>etc.</a:t>
            </a:r>
          </a:p>
          <a:p>
            <a:pPr algn="just"/>
            <a:endParaRPr lang="en-US" sz="1000" dirty="0">
              <a:latin typeface="Tw Cen MT" panose="020B0602020104020603" pitchFamily="34" charset="0"/>
            </a:endParaRPr>
          </a:p>
          <a:p>
            <a:pPr algn="just"/>
            <a:r>
              <a:rPr lang="en-US" sz="1000" dirty="0" smtClean="0">
                <a:latin typeface="Tw Cen MT" panose="020B0602020104020603" pitchFamily="34" charset="0"/>
              </a:rPr>
              <a:t>The </a:t>
            </a:r>
            <a:r>
              <a:rPr lang="en-US" sz="1000" dirty="0" err="1" smtClean="0">
                <a:latin typeface="Tw Cen MT" panose="020B0602020104020603" pitchFamily="34" charset="0"/>
              </a:rPr>
              <a:t>TerajuXchange</a:t>
            </a:r>
            <a:r>
              <a:rPr lang="en-US" sz="1000" dirty="0" smtClean="0">
                <a:latin typeface="Tw Cen MT" panose="020B0602020104020603" pitchFamily="34" charset="0"/>
              </a:rPr>
              <a:t> will be launched for utilization by relevant government agencies.</a:t>
            </a:r>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P6-095</a:t>
            </a:r>
            <a:endParaRPr lang="ms-MY" sz="2800" dirty="0">
              <a:solidFill>
                <a:schemeClr val="bg1"/>
              </a:solidFill>
            </a:endParaRPr>
          </a:p>
        </p:txBody>
      </p:sp>
      <p:sp>
        <p:nvSpPr>
          <p:cNvPr id="15" name="TextBox 14"/>
          <p:cNvSpPr txBox="1"/>
          <p:nvPr/>
        </p:nvSpPr>
        <p:spPr>
          <a:xfrm>
            <a:off x="0" y="450718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Q2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96959"/>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71600">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82233">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90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fontAlgn="auto">
                        <a:lnSpc>
                          <a:spcPct val="100000"/>
                        </a:lnSpc>
                        <a:spcBef>
                          <a:spcPts val="0"/>
                        </a:spcBef>
                        <a:spcAft>
                          <a:spcPts val="0"/>
                        </a:spcAft>
                        <a:defRPr/>
                      </a:pPr>
                      <a:r>
                        <a:rPr lang="en-US" sz="900" dirty="0" smtClean="0">
                          <a:solidFill>
                            <a:srgbClr val="000000"/>
                          </a:solidFill>
                          <a:latin typeface="Tw Cen MT" pitchFamily="34" charset="0"/>
                        </a:rPr>
                        <a:t>Agreement with key information providers approved by IWG14 secured</a:t>
                      </a:r>
                    </a:p>
                    <a:p>
                      <a:pPr fontAlgn="auto">
                        <a:lnSpc>
                          <a:spcPct val="100000"/>
                        </a:lnSpc>
                        <a:spcBef>
                          <a:spcPts val="0"/>
                        </a:spcBef>
                        <a:spcAft>
                          <a:spcPts val="0"/>
                        </a:spcAft>
                        <a:defRPr/>
                      </a:pPr>
                      <a:endParaRPr lang="en-US" sz="900" dirty="0" smtClean="0">
                        <a:solidFill>
                          <a:srgbClr val="000000"/>
                        </a:solidFill>
                        <a:latin typeface="Tw Cen MT" pitchFamily="34" charset="0"/>
                      </a:endParaRPr>
                    </a:p>
                    <a:p>
                      <a:pPr fontAlgn="auto">
                        <a:lnSpc>
                          <a:spcPct val="100000"/>
                        </a:lnSpc>
                        <a:spcBef>
                          <a:spcPts val="0"/>
                        </a:spcBef>
                        <a:spcAft>
                          <a:spcPts val="0"/>
                        </a:spcAft>
                        <a:defRPr/>
                      </a:pPr>
                      <a:r>
                        <a:rPr lang="en-US" sz="900" dirty="0" smtClean="0">
                          <a:solidFill>
                            <a:srgbClr val="000000"/>
                          </a:solidFill>
                          <a:latin typeface="Tw Cen MT" pitchFamily="34" charset="0"/>
                        </a:rPr>
                        <a:t>Integrated database system on </a:t>
                      </a:r>
                      <a:r>
                        <a:rPr lang="en-US" sz="900" dirty="0" err="1" smtClean="0">
                          <a:solidFill>
                            <a:srgbClr val="000000"/>
                          </a:solidFill>
                          <a:latin typeface="Tw Cen MT" pitchFamily="34" charset="0"/>
                        </a:rPr>
                        <a:t>Bumiputera</a:t>
                      </a:r>
                      <a:r>
                        <a:rPr lang="en-US" sz="900" dirty="0" smtClean="0">
                          <a:solidFill>
                            <a:srgbClr val="000000"/>
                          </a:solidFill>
                          <a:latin typeface="Tw Cen MT" pitchFamily="34" charset="0"/>
                        </a:rPr>
                        <a:t> companies developed</a:t>
                      </a:r>
                    </a:p>
                    <a:p>
                      <a:pPr fontAlgn="auto">
                        <a:lnSpc>
                          <a:spcPct val="100000"/>
                        </a:lnSpc>
                        <a:spcBef>
                          <a:spcPts val="0"/>
                        </a:spcBef>
                        <a:spcAft>
                          <a:spcPts val="0"/>
                        </a:spcAft>
                        <a:defRPr/>
                      </a:pPr>
                      <a:endParaRPr lang="en-US" sz="900" dirty="0" smtClean="0">
                        <a:solidFill>
                          <a:srgbClr val="000000"/>
                        </a:solidFill>
                        <a:latin typeface="Tw Cen MT" pitchFamily="34" charset="0"/>
                      </a:endParaRPr>
                    </a:p>
                    <a:p>
                      <a:pPr fontAlgn="auto">
                        <a:lnSpc>
                          <a:spcPct val="100000"/>
                        </a:lnSpc>
                        <a:spcBef>
                          <a:spcPts val="0"/>
                        </a:spcBef>
                        <a:spcAft>
                          <a:spcPts val="0"/>
                        </a:spcAft>
                        <a:defRPr/>
                      </a:pPr>
                      <a:r>
                        <a:rPr lang="en-US" sz="900" dirty="0" smtClean="0">
                          <a:solidFill>
                            <a:srgbClr val="000000"/>
                          </a:solidFill>
                          <a:latin typeface="Tw Cen MT" pitchFamily="34" charset="0"/>
                        </a:rPr>
                        <a:t>Integrated database on </a:t>
                      </a:r>
                      <a:r>
                        <a:rPr lang="en-US" sz="900" dirty="0" err="1" smtClean="0">
                          <a:solidFill>
                            <a:srgbClr val="000000"/>
                          </a:solidFill>
                          <a:latin typeface="Tw Cen MT" pitchFamily="34" charset="0"/>
                        </a:rPr>
                        <a:t>Bumiputera</a:t>
                      </a:r>
                      <a:r>
                        <a:rPr lang="en-US" sz="900" dirty="0" smtClean="0">
                          <a:solidFill>
                            <a:srgbClr val="000000"/>
                          </a:solidFill>
                          <a:latin typeface="Tw Cen MT" pitchFamily="34" charset="0"/>
                        </a:rPr>
                        <a:t> companies in construction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Integrated database on </a:t>
                      </a:r>
                      <a:r>
                        <a:rPr lang="en-US" sz="900" dirty="0" err="1" smtClean="0">
                          <a:solidFill>
                            <a:srgbClr val="000000"/>
                          </a:solidFill>
                          <a:latin typeface="Tw Cen MT" pitchFamily="34" charset="0"/>
                        </a:rPr>
                        <a:t>Bumiputera</a:t>
                      </a:r>
                      <a:r>
                        <a:rPr lang="en-US" sz="900" dirty="0" smtClean="0">
                          <a:solidFill>
                            <a:srgbClr val="000000"/>
                          </a:solidFill>
                          <a:latin typeface="Tw Cen MT" pitchFamily="34" charset="0"/>
                        </a:rPr>
                        <a:t> companies in construction launched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2769105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403639"/>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349475">
                  <a:extLst>
                    <a:ext uri="{9D8B030D-6E8A-4147-A177-3AD203B41FA5}">
                      <a16:colId xmlns:a16="http://schemas.microsoft.com/office/drawing/2014/main" val="384475541"/>
                    </a:ext>
                  </a:extLst>
                </a:gridCol>
                <a:gridCol w="1393725">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35</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35</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anose="020B0602020104020603" pitchFamily="34" charset="0"/>
                      </a:endParaRPr>
                    </a:p>
                  </a:txBody>
                  <a:tcPr>
                    <a:solidFill>
                      <a:srgbClr val="00B050">
                        <a:alpha val="10000"/>
                      </a:srgbClr>
                    </a:solidFill>
                  </a:tcPr>
                </a:tc>
                <a:tc>
                  <a:txBody>
                    <a:bodyPr/>
                    <a:lstStyle/>
                    <a:p>
                      <a:pPr>
                        <a:lnSpc>
                          <a:spcPct val="100000"/>
                        </a:lnSpc>
                        <a:defRPr/>
                      </a:pPr>
                      <a:endParaRPr lang="en-US" sz="900" dirty="0">
                        <a:solidFill>
                          <a:srgbClr val="FF0000"/>
                        </a:solidFill>
                        <a:latin typeface="Tw Cen MT" panose="020B0602020104020603" pitchFamily="34" charset="0"/>
                      </a:endParaRPr>
                    </a:p>
                  </a:txBody>
                  <a:tcPr>
                    <a:solidFill>
                      <a:srgbClr val="00B050">
                        <a:alpha val="10000"/>
                      </a:srgbClr>
                    </a:solidFill>
                  </a:tcPr>
                </a:tc>
                <a:tc>
                  <a:txBody>
                    <a:bodyPr/>
                    <a:lstStyle/>
                    <a:p>
                      <a:r>
                        <a:rPr lang="en-MY" sz="900" dirty="0">
                          <a:solidFill>
                            <a:schemeClr val="tx1"/>
                          </a:solidFill>
                          <a:latin typeface="Tw Cen MT" panose="020B0602020104020603" pitchFamily="34" charset="0"/>
                          <a:cs typeface="Calibri" pitchFamily="34" charset="0"/>
                        </a:rPr>
                        <a:t>Guideline for the implementation of MS 1525 established</a:t>
                      </a:r>
                      <a:endParaRPr lang="en-US" sz="900" dirty="0">
                        <a:solidFill>
                          <a:schemeClr val="tx1"/>
                        </a:solidFill>
                        <a:latin typeface="Tw Cen MT" panose="020B0602020104020603" pitchFamily="34" charset="0"/>
                        <a:cs typeface="Calibri" pitchFamily="34" charset="0"/>
                      </a:endParaRPr>
                    </a:p>
                    <a:p>
                      <a:r>
                        <a:rPr lang="en-MY" sz="900" dirty="0">
                          <a:solidFill>
                            <a:schemeClr val="tx1"/>
                          </a:solidFill>
                          <a:latin typeface="Tw Cen MT" panose="020B0602020104020603" pitchFamily="34" charset="0"/>
                          <a:cs typeface="Calibri" pitchFamily="34" charset="0"/>
                        </a:rPr>
                        <a:t> </a:t>
                      </a:r>
                      <a:endParaRPr lang="en-US" sz="900" dirty="0">
                        <a:solidFill>
                          <a:schemeClr val="tx1"/>
                        </a:solidFill>
                        <a:latin typeface="Tw Cen MT" panose="020B0602020104020603" pitchFamily="34" charset="0"/>
                        <a:cs typeface="Calibri" pitchFamily="34" charset="0"/>
                      </a:endParaRPr>
                    </a:p>
                    <a:p>
                      <a:r>
                        <a:rPr lang="en-MY" sz="900" dirty="0">
                          <a:solidFill>
                            <a:schemeClr val="tx1"/>
                          </a:solidFill>
                          <a:latin typeface="Tw Cen MT" panose="020B0602020104020603" pitchFamily="34" charset="0"/>
                          <a:cs typeface="Calibri" pitchFamily="34" charset="0"/>
                        </a:rPr>
                        <a:t>Engagement session to all states on adoption of MS 1525 conducted</a:t>
                      </a:r>
                    </a:p>
                    <a:p>
                      <a:endParaRPr lang="en-MY" sz="900" dirty="0">
                        <a:solidFill>
                          <a:schemeClr val="tx1"/>
                        </a:solidFill>
                        <a:latin typeface="Tw Cen MT" panose="020B0602020104020603" pitchFamily="34" charset="0"/>
                        <a:cs typeface="Calibri" pitchFamily="34" charset="0"/>
                      </a:endParaRPr>
                    </a:p>
                    <a:p>
                      <a:r>
                        <a:rPr lang="en-MY" sz="900" dirty="0">
                          <a:solidFill>
                            <a:schemeClr val="tx1"/>
                          </a:solidFill>
                          <a:latin typeface="Tw Cen MT" panose="020B0602020104020603" pitchFamily="34" charset="0"/>
                          <a:cs typeface="Calibri" pitchFamily="34" charset="0"/>
                        </a:rPr>
                        <a:t>Training Module on MS 1525 developed</a:t>
                      </a:r>
                    </a:p>
                    <a:p>
                      <a:pPr eaLnBrk="1" fontAlgn="auto" hangingPunct="1">
                        <a:lnSpc>
                          <a:spcPct val="100000"/>
                        </a:lnSpc>
                        <a:spcBef>
                          <a:spcPts val="0"/>
                        </a:spcBef>
                        <a:spcAft>
                          <a:spcPts val="0"/>
                        </a:spcAft>
                        <a:defRPr/>
                      </a:pPr>
                      <a:endParaRPr lang="en-US" sz="900" dirty="0">
                        <a:solidFill>
                          <a:schemeClr val="tx1"/>
                        </a:solidFill>
                        <a:latin typeface="Tw Cen MT" panose="020B0602020104020603" pitchFamily="34" charset="0"/>
                      </a:endParaRPr>
                    </a:p>
                  </a:txBody>
                  <a:tcPr>
                    <a:solidFill>
                      <a:srgbClr val="00B050">
                        <a:alpha val="10000"/>
                      </a:srgbClr>
                    </a:solidFill>
                  </a:tcPr>
                </a:tc>
                <a:tc>
                  <a:txBody>
                    <a:bodyPr/>
                    <a:lstStyle/>
                    <a:p>
                      <a:r>
                        <a:rPr lang="en-US" sz="900" dirty="0">
                          <a:solidFill>
                            <a:schemeClr val="tx1"/>
                          </a:solidFill>
                          <a:latin typeface="Tw Cen MT" panose="020B0602020104020603" pitchFamily="34" charset="0"/>
                          <a:cs typeface="Calibri" pitchFamily="34" charset="0"/>
                        </a:rPr>
                        <a:t>Training on MS 1525 to </a:t>
                      </a:r>
                      <a:r>
                        <a:rPr lang="en-US" sz="900">
                          <a:solidFill>
                            <a:schemeClr val="tx1"/>
                          </a:solidFill>
                          <a:latin typeface="Tw Cen MT" panose="020B0602020104020603" pitchFamily="34" charset="0"/>
                          <a:cs typeface="Calibri" pitchFamily="34" charset="0"/>
                        </a:rPr>
                        <a:t>6 states conducted</a:t>
                      </a:r>
                      <a:endParaRPr lang="en-US" sz="900" dirty="0">
                        <a:solidFill>
                          <a:schemeClr val="tx1"/>
                        </a:solidFill>
                        <a:latin typeface="Tw Cen MT" panose="020B0602020104020603" pitchFamily="34" charset="0"/>
                        <a:cs typeface="Calibri" pitchFamily="34" charset="0"/>
                      </a:endParaRPr>
                    </a:p>
                    <a:p>
                      <a:endParaRPr lang="en-US" sz="800" dirty="0">
                        <a:solidFill>
                          <a:schemeClr val="tx1"/>
                        </a:solidFill>
                        <a:latin typeface="Tw Cen MT" panose="020B0602020104020603" pitchFamily="34" charset="0"/>
                        <a:cs typeface="Calibri" pitchFamily="34" charset="0"/>
                      </a:endParaRPr>
                    </a:p>
                    <a:p>
                      <a:r>
                        <a:rPr lang="en-US" sz="900" dirty="0">
                          <a:solidFill>
                            <a:schemeClr val="tx1"/>
                          </a:solidFill>
                          <a:latin typeface="Tw Cen MT" panose="020B0602020104020603" pitchFamily="34" charset="0"/>
                          <a:cs typeface="Calibri" pitchFamily="34" charset="0"/>
                        </a:rPr>
                        <a:t>3 Training on MS 1525 </a:t>
                      </a:r>
                      <a:r>
                        <a:rPr lang="en-US" sz="900">
                          <a:solidFill>
                            <a:schemeClr val="tx1"/>
                          </a:solidFill>
                          <a:latin typeface="Tw Cen MT" panose="020B0602020104020603" pitchFamily="34" charset="0"/>
                          <a:cs typeface="Calibri" pitchFamily="34" charset="0"/>
                        </a:rPr>
                        <a:t>to stakeholders conducted</a:t>
                      </a:r>
                      <a:endParaRPr lang="en-US" sz="900" dirty="0">
                        <a:solidFill>
                          <a:schemeClr val="tx1"/>
                        </a:solidFill>
                        <a:latin typeface="Tw Cen MT" panose="020B0602020104020603" pitchFamily="34" charset="0"/>
                        <a:cs typeface="Calibri" pitchFamily="34" charset="0"/>
                      </a:endParaRPr>
                    </a:p>
                    <a:p>
                      <a:endParaRPr lang="en-US" sz="800" dirty="0">
                        <a:solidFill>
                          <a:schemeClr val="tx1"/>
                        </a:solidFill>
                        <a:latin typeface="Tw Cen MT" panose="020B0602020104020603" pitchFamily="34" charset="0"/>
                        <a:cs typeface="Calibri" pitchFamily="34" charset="0"/>
                      </a:endParaRPr>
                    </a:p>
                    <a:p>
                      <a:r>
                        <a:rPr lang="en-US" sz="900" dirty="0">
                          <a:solidFill>
                            <a:schemeClr val="tx1"/>
                          </a:solidFill>
                          <a:latin typeface="Tw Cen MT" panose="020B0602020104020603" pitchFamily="34" charset="0"/>
                          <a:cs typeface="Calibri" pitchFamily="34" charset="0"/>
                        </a:rPr>
                        <a:t>Report on adoption of MS 1525 by all states</a:t>
                      </a:r>
                    </a:p>
                    <a:p>
                      <a:r>
                        <a:rPr lang="en-US" sz="900" dirty="0">
                          <a:solidFill>
                            <a:schemeClr val="tx1"/>
                          </a:solidFill>
                          <a:latin typeface="Tw Cen MT" panose="020B0602020104020603" pitchFamily="34" charset="0"/>
                          <a:cs typeface="Calibri" pitchFamily="34" charset="0"/>
                        </a:rPr>
                        <a:t> </a:t>
                      </a:r>
                    </a:p>
                    <a:p>
                      <a:r>
                        <a:rPr lang="en-MY" sz="900" dirty="0">
                          <a:solidFill>
                            <a:schemeClr val="tx1"/>
                          </a:solidFill>
                          <a:latin typeface="Tw Cen MT" panose="020B0602020104020603" pitchFamily="34" charset="0"/>
                          <a:cs typeface="Calibri" pitchFamily="34" charset="0"/>
                        </a:rPr>
                        <a:t>Requirements of MS </a:t>
                      </a:r>
                      <a:r>
                        <a:rPr lang="en-MY" sz="900">
                          <a:solidFill>
                            <a:schemeClr val="tx1"/>
                          </a:solidFill>
                          <a:latin typeface="Tw Cen MT" panose="020B0602020104020603" pitchFamily="34" charset="0"/>
                          <a:cs typeface="Calibri" pitchFamily="34" charset="0"/>
                        </a:rPr>
                        <a:t>1525 as a </a:t>
                      </a:r>
                      <a:r>
                        <a:rPr lang="en-MY" sz="900" dirty="0">
                          <a:solidFill>
                            <a:schemeClr val="tx1"/>
                          </a:solidFill>
                          <a:latin typeface="Tw Cen MT" panose="020B0602020104020603" pitchFamily="34" charset="0"/>
                          <a:cs typeface="Calibri" pitchFamily="34" charset="0"/>
                        </a:rPr>
                        <a:t>c</a:t>
                      </a:r>
                      <a:r>
                        <a:rPr lang="en-MY" sz="900">
                          <a:solidFill>
                            <a:schemeClr val="tx1"/>
                          </a:solidFill>
                          <a:latin typeface="Tw Cen MT" panose="020B0602020104020603" pitchFamily="34" charset="0"/>
                          <a:cs typeface="Calibri" pitchFamily="34" charset="0"/>
                        </a:rPr>
                        <a:t>ondition for building plan approval implemented </a:t>
                      </a:r>
                      <a:r>
                        <a:rPr lang="en-MY" sz="900" dirty="0">
                          <a:solidFill>
                            <a:schemeClr val="tx1"/>
                          </a:solidFill>
                          <a:latin typeface="Tw Cen MT" panose="020B0602020104020603" pitchFamily="34" charset="0"/>
                          <a:cs typeface="Calibri" pitchFamily="34" charset="0"/>
                        </a:rPr>
                        <a:t>by </a:t>
                      </a:r>
                      <a:r>
                        <a:rPr lang="en-MY" sz="900">
                          <a:solidFill>
                            <a:schemeClr val="tx1"/>
                          </a:solidFill>
                          <a:latin typeface="Tw Cen MT" panose="020B0602020104020603" pitchFamily="34" charset="0"/>
                          <a:cs typeface="Calibri" pitchFamily="34" charset="0"/>
                        </a:rPr>
                        <a:t>10 local authorities</a:t>
                      </a:r>
                      <a:endParaRPr lang="en-MY" sz="900" dirty="0">
                        <a:solidFill>
                          <a:schemeClr val="tx1"/>
                        </a:solidFill>
                        <a:latin typeface="Tw Cen MT" panose="020B0602020104020603" pitchFamily="34" charset="0"/>
                      </a:endParaRPr>
                    </a:p>
                  </a:txBody>
                  <a:tcPr>
                    <a:solidFill>
                      <a:srgbClr val="00B050">
                        <a:alpha val="10000"/>
                      </a:srgbClr>
                    </a:solidFill>
                  </a:tcPr>
                </a:tc>
                <a:tc>
                  <a:txBody>
                    <a:bodyPr/>
                    <a:lstStyle/>
                    <a:p>
                      <a:r>
                        <a:rPr lang="en-US" sz="900" dirty="0">
                          <a:solidFill>
                            <a:schemeClr val="tx1"/>
                          </a:solidFill>
                          <a:latin typeface="Tw Cen MT" panose="020B0602020104020603" pitchFamily="34" charset="0"/>
                          <a:cs typeface="Calibri" pitchFamily="34" charset="0"/>
                        </a:rPr>
                        <a:t>Training on MS 1525 to </a:t>
                      </a:r>
                      <a:r>
                        <a:rPr lang="en-US" sz="900">
                          <a:solidFill>
                            <a:schemeClr val="tx1"/>
                          </a:solidFill>
                          <a:latin typeface="Tw Cen MT" panose="020B0602020104020603" pitchFamily="34" charset="0"/>
                          <a:cs typeface="Calibri" pitchFamily="34" charset="0"/>
                        </a:rPr>
                        <a:t>6 states conducted</a:t>
                      </a:r>
                      <a:endParaRPr lang="en-US" sz="900" dirty="0">
                        <a:solidFill>
                          <a:schemeClr val="tx1"/>
                        </a:solidFill>
                        <a:latin typeface="Tw Cen MT" panose="020B0602020104020603" pitchFamily="34" charset="0"/>
                        <a:cs typeface="Calibri" pitchFamily="34" charset="0"/>
                      </a:endParaRPr>
                    </a:p>
                    <a:p>
                      <a:endParaRPr lang="en-US" sz="800" dirty="0">
                        <a:solidFill>
                          <a:schemeClr val="tx1"/>
                        </a:solidFill>
                        <a:latin typeface="Tw Cen MT" panose="020B0602020104020603" pitchFamily="34" charset="0"/>
                        <a:cs typeface="Calibri" pitchFamily="34" charset="0"/>
                      </a:endParaRPr>
                    </a:p>
                    <a:p>
                      <a:r>
                        <a:rPr lang="en-US" sz="900" dirty="0">
                          <a:solidFill>
                            <a:schemeClr val="tx1"/>
                          </a:solidFill>
                          <a:latin typeface="Tw Cen MT" panose="020B0602020104020603" pitchFamily="34" charset="0"/>
                          <a:cs typeface="Calibri" pitchFamily="34" charset="0"/>
                        </a:rPr>
                        <a:t>3 Training on MS 1525 </a:t>
                      </a:r>
                      <a:r>
                        <a:rPr lang="en-US" sz="900">
                          <a:solidFill>
                            <a:schemeClr val="tx1"/>
                          </a:solidFill>
                          <a:latin typeface="Tw Cen MT" panose="020B0602020104020603" pitchFamily="34" charset="0"/>
                          <a:cs typeface="Calibri" pitchFamily="34" charset="0"/>
                        </a:rPr>
                        <a:t>to stakeholders conducted</a:t>
                      </a:r>
                      <a:endParaRPr lang="en-US" sz="900" dirty="0">
                        <a:solidFill>
                          <a:schemeClr val="tx1"/>
                        </a:solidFill>
                        <a:latin typeface="Tw Cen MT" panose="020B0602020104020603" pitchFamily="34" charset="0"/>
                        <a:cs typeface="Calibri" pitchFamily="34" charset="0"/>
                      </a:endParaRPr>
                    </a:p>
                    <a:p>
                      <a:endParaRPr lang="en-US" sz="800" dirty="0">
                        <a:solidFill>
                          <a:schemeClr val="tx1"/>
                        </a:solidFill>
                        <a:latin typeface="Tw Cen MT" panose="020B0602020104020603" pitchFamily="34" charset="0"/>
                        <a:cs typeface="Calibri" pitchFamily="34" charset="0"/>
                      </a:endParaRPr>
                    </a:p>
                    <a:p>
                      <a:r>
                        <a:rPr lang="en-US" sz="900" dirty="0">
                          <a:solidFill>
                            <a:schemeClr val="tx1"/>
                          </a:solidFill>
                          <a:latin typeface="Tw Cen MT" panose="020B0602020104020603" pitchFamily="34" charset="0"/>
                          <a:cs typeface="Calibri" pitchFamily="34" charset="0"/>
                        </a:rPr>
                        <a:t>Report on adoption of MS 1525 by all states</a:t>
                      </a:r>
                    </a:p>
                    <a:p>
                      <a:r>
                        <a:rPr lang="en-US" sz="900" dirty="0">
                          <a:solidFill>
                            <a:schemeClr val="tx1"/>
                          </a:solidFill>
                          <a:latin typeface="Tw Cen MT" panose="020B0602020104020603" pitchFamily="34" charset="0"/>
                          <a:cs typeface="Calibri" pitchFamily="34" charset="0"/>
                        </a:rPr>
                        <a:t> </a:t>
                      </a:r>
                    </a:p>
                    <a:p>
                      <a:r>
                        <a:rPr lang="en-MY" sz="900">
                          <a:solidFill>
                            <a:schemeClr val="tx1"/>
                          </a:solidFill>
                          <a:latin typeface="Tw Cen MT" panose="020B0602020104020603" pitchFamily="34" charset="0"/>
                          <a:cs typeface="Calibri" pitchFamily="34" charset="0"/>
                        </a:rPr>
                        <a:t>Requirements of MS 1525 as a condition for building plan approval implemented by 10 local authorities</a:t>
                      </a:r>
                      <a:endParaRPr lang="en-MY" sz="900" dirty="0">
                        <a:solidFill>
                          <a:schemeClr val="tx1"/>
                        </a:solidFill>
                        <a:latin typeface="Tw Cen MT" panose="020B0602020104020603"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648200"/>
            <a:ext cx="6857999" cy="5222964"/>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JKT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US" sz="1000" b="0" dirty="0">
                          <a:solidFill>
                            <a:schemeClr val="tx1"/>
                          </a:solidFill>
                          <a:latin typeface="Tw Cen MT" panose="020B0602020104020603" pitchFamily="34" charset="0"/>
                          <a:cs typeface="Arial" panose="020B0604020202020204" pitchFamily="34" charset="0"/>
                        </a:rPr>
                        <a:t>By Law No. 38A on Energy Efficiency Implemented by 20 Local Authorities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E2-Drive compliance to environmental sustainability ratings and requirements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7142" y="4837965"/>
            <a:ext cx="6789418" cy="2862322"/>
          </a:xfrm>
          <a:prstGeom prst="rect">
            <a:avLst/>
          </a:prstGeom>
          <a:noFill/>
        </p:spPr>
        <p:txBody>
          <a:bodyPr wrap="square" rtlCol="0">
            <a:spAutoFit/>
          </a:bodyPr>
          <a:lstStyle/>
          <a:p>
            <a:pPr algn="just"/>
            <a:r>
              <a:rPr lang="en-US" sz="1000" dirty="0">
                <a:latin typeface="Tw Cen MT" panose="020B0602020104020603" pitchFamily="34" charset="0"/>
              </a:rPr>
              <a:t>This KPI is under the purview of IWG6</a:t>
            </a:r>
            <a:r>
              <a:rPr lang="en-US" sz="1000" dirty="0" smtClean="0">
                <a:latin typeface="Tw Cen MT" panose="020B0602020104020603" pitchFamily="34" charset="0"/>
              </a:rPr>
              <a:t>.</a:t>
            </a:r>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The </a:t>
            </a:r>
            <a:r>
              <a:rPr lang="en-MY" sz="1000" dirty="0">
                <a:latin typeface="Tw Cen MT" panose="020B0602020104020603" pitchFamily="34" charset="0"/>
              </a:rPr>
              <a:t>original KPI was ‘UBBL No.38A on Energy Efficiency gazetted for all states by Q4 2020’. Since its endorsement by MNKT in 2012, only 3 states (Penang, Selangor &amp; Terengganu) had gazetted it. Due to the slow uptake by other states in gazetting UBBL No.38A, TWG2 had endorsed the amendment to the KPI on 30 Jan 2018. The revised KPI is 'By Law No 38A on Energy Efficiency Implemented by 20 Local Authorities by Q4 2020'. </a:t>
            </a:r>
          </a:p>
          <a:p>
            <a:pPr algn="just"/>
            <a:endParaRPr lang="en-MY" sz="1000" dirty="0" smtClean="0">
              <a:latin typeface="Tw Cen MT" panose="020B0602020104020603" pitchFamily="34" charset="0"/>
            </a:endParaRPr>
          </a:p>
          <a:p>
            <a:pPr algn="just"/>
            <a:r>
              <a:rPr lang="en-MY" sz="1000" b="1" dirty="0" smtClean="0">
                <a:latin typeface="Tw Cen MT" panose="020B0602020104020603" pitchFamily="34" charset="0"/>
                <a:cs typeface="Calibri" pitchFamily="34" charset="0"/>
              </a:rPr>
              <a:t>Guideline </a:t>
            </a:r>
            <a:r>
              <a:rPr lang="en-MY" sz="1000" b="1" dirty="0">
                <a:latin typeface="Tw Cen MT" panose="020B0602020104020603" pitchFamily="34" charset="0"/>
                <a:cs typeface="Calibri" pitchFamily="34" charset="0"/>
              </a:rPr>
              <a:t>on </a:t>
            </a:r>
            <a:r>
              <a:rPr lang="en-MY" sz="1000" b="1" dirty="0" smtClean="0">
                <a:latin typeface="Tw Cen MT" panose="020B0602020104020603" pitchFamily="34" charset="0"/>
                <a:cs typeface="Calibri" pitchFamily="34" charset="0"/>
              </a:rPr>
              <a:t>Implementation of MS 1525</a:t>
            </a:r>
            <a:endParaRPr lang="en-MY" sz="1000" b="1" dirty="0">
              <a:latin typeface="Tw Cen MT" panose="020B0602020104020603" pitchFamily="34" charset="0"/>
            </a:endParaRPr>
          </a:p>
          <a:p>
            <a:pPr algn="just"/>
            <a:r>
              <a:rPr lang="en-MY" sz="1000" dirty="0" smtClean="0">
                <a:latin typeface="Tw Cen MT" panose="020B0602020104020603" pitchFamily="34" charset="0"/>
              </a:rPr>
              <a:t>JKT is in the process of preparing the guideline for MS 1525. CIDB provided guideline samples to JKT which were jointly developed by the industry players to be used by JKT as reference document in their development process of the above guideline.  The planning for the implementation of MS 1525 on targeted Local Authorities was developed.</a:t>
            </a:r>
          </a:p>
          <a:p>
            <a:pPr algn="just"/>
            <a:endParaRPr lang="en-MY" sz="1000" dirty="0">
              <a:latin typeface="Tw Cen MT" panose="020B0602020104020603" pitchFamily="34" charset="0"/>
            </a:endParaRPr>
          </a:p>
          <a:p>
            <a:pPr algn="just"/>
            <a:r>
              <a:rPr lang="en-MY" sz="1000" b="1" dirty="0">
                <a:latin typeface="Tw Cen MT" panose="020B0602020104020603" pitchFamily="34" charset="0"/>
              </a:rPr>
              <a:t>Engagement </a:t>
            </a:r>
            <a:r>
              <a:rPr lang="en-MY" sz="1000" b="1" dirty="0" smtClean="0">
                <a:latin typeface="Tw Cen MT" panose="020B0602020104020603" pitchFamily="34" charset="0"/>
              </a:rPr>
              <a:t>Session </a:t>
            </a:r>
            <a:r>
              <a:rPr lang="en-MY" sz="1000" b="1" dirty="0">
                <a:latin typeface="Tw Cen MT" panose="020B0602020104020603" pitchFamily="34" charset="0"/>
              </a:rPr>
              <a:t>on Adoption of </a:t>
            </a:r>
            <a:r>
              <a:rPr lang="en-MY" sz="1000" b="1" dirty="0" smtClean="0">
                <a:latin typeface="Tw Cen MT" panose="020B0602020104020603" pitchFamily="34" charset="0"/>
              </a:rPr>
              <a:t>MS 1525</a:t>
            </a:r>
            <a:endParaRPr lang="en-MY" sz="1000" b="1" dirty="0">
              <a:latin typeface="Tw Cen MT" panose="020B0602020104020603" pitchFamily="34" charset="0"/>
            </a:endParaRPr>
          </a:p>
          <a:p>
            <a:pPr algn="just"/>
            <a:r>
              <a:rPr lang="en-MY" sz="1000" dirty="0">
                <a:latin typeface="Tw Cen MT" panose="020B0602020104020603" pitchFamily="34" charset="0"/>
              </a:rPr>
              <a:t>The engagement </a:t>
            </a:r>
            <a:r>
              <a:rPr lang="en-MY" sz="1000" dirty="0" smtClean="0">
                <a:latin typeface="Tw Cen MT" panose="020B0602020104020603" pitchFamily="34" charset="0"/>
              </a:rPr>
              <a:t>sessions </a:t>
            </a:r>
            <a:r>
              <a:rPr lang="en-MY" sz="1000" dirty="0">
                <a:latin typeface="Tw Cen MT" panose="020B0602020104020603" pitchFamily="34" charset="0"/>
              </a:rPr>
              <a:t>with all states will be initiated by JKT </a:t>
            </a:r>
            <a:r>
              <a:rPr lang="en-MY" sz="1000" dirty="0" smtClean="0">
                <a:latin typeface="Tw Cen MT" panose="020B0602020104020603" pitchFamily="34" charset="0"/>
              </a:rPr>
              <a:t>after the completion of the guideline.</a:t>
            </a:r>
            <a:r>
              <a:rPr lang="en-US" sz="1000" dirty="0" smtClean="0">
                <a:solidFill>
                  <a:srgbClr val="FF0000"/>
                </a:solidFill>
                <a:latin typeface="Tw Cen MT" panose="020B0602020104020603" pitchFamily="34" charset="0"/>
                <a:cs typeface="Calibri" pitchFamily="34" charset="0"/>
              </a:rPr>
              <a:t> </a:t>
            </a:r>
            <a:r>
              <a:rPr lang="en-US" sz="1000" dirty="0" smtClean="0">
                <a:latin typeface="Tw Cen MT" panose="020B0602020104020603" pitchFamily="34" charset="0"/>
                <a:cs typeface="Calibri" pitchFamily="34" charset="0"/>
              </a:rPr>
              <a:t>The first engagement session is scheduled to be held on 9 July 2018. </a:t>
            </a:r>
          </a:p>
          <a:p>
            <a:pPr algn="just"/>
            <a:endParaRPr lang="en-MY" sz="1000" dirty="0">
              <a:latin typeface="Tw Cen MT" panose="020B0602020104020603" pitchFamily="34" charset="0"/>
            </a:endParaRPr>
          </a:p>
          <a:p>
            <a:pPr algn="just"/>
            <a:r>
              <a:rPr lang="en-MY" sz="1000" b="1" dirty="0">
                <a:latin typeface="Tw Cen MT" panose="020B0602020104020603" pitchFamily="34" charset="0"/>
              </a:rPr>
              <a:t>Training Module on </a:t>
            </a:r>
            <a:r>
              <a:rPr lang="en-MY" sz="1000" b="1" dirty="0" smtClean="0">
                <a:latin typeface="Tw Cen MT" panose="020B0602020104020603" pitchFamily="34" charset="0"/>
              </a:rPr>
              <a:t>UBBL No 38A</a:t>
            </a:r>
            <a:endParaRPr lang="en-MY" sz="1000" b="1" dirty="0">
              <a:latin typeface="Tw Cen MT" panose="020B0602020104020603" pitchFamily="34" charset="0"/>
            </a:endParaRPr>
          </a:p>
          <a:p>
            <a:pPr algn="just"/>
            <a:r>
              <a:rPr lang="en-MY" sz="1000" dirty="0">
                <a:latin typeface="Tw Cen MT" panose="020B0602020104020603" pitchFamily="34" charset="0"/>
              </a:rPr>
              <a:t>The module will be developed </a:t>
            </a:r>
            <a:r>
              <a:rPr lang="en-MY" sz="1000" dirty="0" smtClean="0">
                <a:latin typeface="Tw Cen MT" panose="020B0602020104020603" pitchFamily="34" charset="0"/>
              </a:rPr>
              <a:t>in parallel with the above guideline.</a:t>
            </a:r>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E2-039</a:t>
            </a:r>
            <a:endParaRPr lang="ms-MY" sz="2800" dirty="0">
              <a:solidFill>
                <a:schemeClr val="bg1"/>
              </a:solidFill>
            </a:endParaRPr>
          </a:p>
        </p:txBody>
      </p:sp>
      <p:sp>
        <p:nvSpPr>
          <p:cNvPr id="15" name="TextBox 14"/>
          <p:cNvSpPr txBox="1"/>
          <p:nvPr/>
        </p:nvSpPr>
        <p:spPr>
          <a:xfrm>
            <a:off x="-10608" y="4623317"/>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435031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20315"/>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35</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35</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88000"/>
                        </a:lnSpc>
                      </a:pPr>
                      <a:r>
                        <a:rPr lang="en-US" sz="900" dirty="0">
                          <a:solidFill>
                            <a:schemeClr val="tx1"/>
                          </a:solidFill>
                          <a:latin typeface="Tw Cen MT" panose="020B0602020104020603" pitchFamily="34" charset="0"/>
                          <a:cs typeface="Calibri" panose="020F0502020204030204" pitchFamily="34" charset="0"/>
                        </a:rPr>
                        <a:t>2 awareness programs on ISO14001 to 4 and 5 Star (Rated under SCORE) Contractors </a:t>
                      </a: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r>
                        <a:rPr lang="en-US" sz="900" dirty="0">
                          <a:solidFill>
                            <a:schemeClr val="tx1"/>
                          </a:solidFill>
                          <a:latin typeface="Tw Cen MT" panose="020B0602020104020603" pitchFamily="34" charset="0"/>
                          <a:cs typeface="Calibri" panose="020F0502020204030204" pitchFamily="34" charset="0"/>
                        </a:rPr>
                        <a:t>30% of 4 and 5 Star (Rated under SCORE) Non-Certified ISO 14001:2015 Contractors being certified with ISO 14001:2015</a:t>
                      </a:r>
                      <a:endParaRPr lang="en-MY" sz="900" dirty="0">
                        <a:solidFill>
                          <a:schemeClr val="tx1"/>
                        </a:solidFill>
                        <a:latin typeface="Tw Cen MT" panose="020B0602020104020603" pitchFamily="34" charset="0"/>
                        <a:cs typeface="Arial" panose="020B0604020202020204" pitchFamily="34" charset="0"/>
                      </a:endParaRP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rgbClr val="00B050">
                        <a:alpha val="10000"/>
                      </a:srgbClr>
                    </a:solidFill>
                  </a:tcPr>
                </a:tc>
                <a:tc>
                  <a:txBody>
                    <a:bodyPr/>
                    <a:lstStyle/>
                    <a:p>
                      <a:pPr>
                        <a:lnSpc>
                          <a:spcPct val="88000"/>
                        </a:lnSpc>
                      </a:pPr>
                      <a:r>
                        <a:rPr lang="en-US" sz="900" dirty="0">
                          <a:solidFill>
                            <a:schemeClr val="tx1"/>
                          </a:solidFill>
                          <a:latin typeface="Tw Cen MT" panose="020B0602020104020603" pitchFamily="34" charset="0"/>
                          <a:cs typeface="Calibri" panose="020F0502020204030204" pitchFamily="34" charset="0"/>
                        </a:rPr>
                        <a:t>2 awareness programs on ISO14001 to 4 and 5 Star (Rated under SCORE) Contractors </a:t>
                      </a: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r>
                        <a:rPr lang="en-US" sz="900" dirty="0">
                          <a:solidFill>
                            <a:schemeClr val="tx1"/>
                          </a:solidFill>
                          <a:latin typeface="Tw Cen MT" panose="020B0602020104020603" pitchFamily="34" charset="0"/>
                          <a:cs typeface="Calibri" panose="020F0502020204030204" pitchFamily="34" charset="0"/>
                        </a:rPr>
                        <a:t>70% of 4 and 5 Star (Rated under SCORE) Non-Certified ISO 14001:2015 Contractors being certified with ISO 14001:2015</a:t>
                      </a:r>
                      <a:endParaRPr lang="en-MY" sz="900" dirty="0">
                        <a:solidFill>
                          <a:schemeClr val="tx1"/>
                        </a:solidFill>
                        <a:latin typeface="Tw Cen MT" panose="020B0602020104020603" pitchFamily="34" charset="0"/>
                        <a:cs typeface="Calibri" panose="020F0502020204030204" pitchFamily="34" charset="0"/>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a:lnSpc>
                          <a:spcPct val="88000"/>
                        </a:lnSpc>
                      </a:pPr>
                      <a:r>
                        <a:rPr lang="en-US" sz="900" dirty="0">
                          <a:solidFill>
                            <a:schemeClr val="tx1"/>
                          </a:solidFill>
                          <a:latin typeface="Tw Cen MT" panose="020B0602020104020603" pitchFamily="34" charset="0"/>
                          <a:cs typeface="Calibri" panose="020F0502020204030204" pitchFamily="34" charset="0"/>
                        </a:rPr>
                        <a:t>2 awareness programs on ISO14001 to 4 and 5 Star (Rated under SCORE) Contractors </a:t>
                      </a: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r>
                        <a:rPr lang="en-US" sz="900" dirty="0">
                          <a:solidFill>
                            <a:schemeClr val="tx1"/>
                          </a:solidFill>
                          <a:latin typeface="Tw Cen MT" panose="020B0602020104020603" pitchFamily="34" charset="0"/>
                          <a:cs typeface="Calibri" panose="020F0502020204030204" pitchFamily="34" charset="0"/>
                        </a:rPr>
                        <a:t>100% of 4 and 5 Star (Rated under SCORE) Non-Certified ISO 14001:2015 Contractors being certified with ISO 14001:2015</a:t>
                      </a:r>
                      <a:endParaRPr lang="en-MY" sz="900" dirty="0">
                        <a:solidFill>
                          <a:schemeClr val="tx1"/>
                        </a:solidFill>
                        <a:latin typeface="Tw Cen MT" panose="020B0602020104020603" pitchFamily="34" charset="0"/>
                      </a:endParaRPr>
                    </a:p>
                    <a:p>
                      <a:pPr>
                        <a:lnSpc>
                          <a:spcPct val="100000"/>
                        </a:lnSpc>
                      </a:pPr>
                      <a:endParaRPr lang="en-MY" sz="900" dirty="0">
                        <a:solidFill>
                          <a:schemeClr val="tx1"/>
                        </a:solidFill>
                        <a:latin typeface="Tw Cen MT" panose="020B0602020104020603"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8281"/>
            <a:ext cx="6857999" cy="5322884"/>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322832"/>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US" sz="1000" b="0" dirty="0">
                          <a:solidFill>
                            <a:schemeClr val="tx1"/>
                          </a:solidFill>
                          <a:latin typeface="Tw Cen MT" panose="020B0602020104020603" pitchFamily="34" charset="0"/>
                          <a:cs typeface="Arial" panose="020B0604020202020204" pitchFamily="34" charset="0"/>
                        </a:rPr>
                        <a:t>70% of 4 and 5 Star (Rated under SCORE) Non-Certified ISO 14001:2015 Contractors being certified with ISO 14001:2015 by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E2-Drive compliance to environmental sustainability ratings and requirements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 y="4575620"/>
            <a:ext cx="6781800" cy="2693045"/>
          </a:xfrm>
          <a:prstGeom prst="rect">
            <a:avLst/>
          </a:prstGeom>
          <a:noFill/>
        </p:spPr>
        <p:txBody>
          <a:bodyPr wrap="square" rtlCol="0">
            <a:spAutoFit/>
          </a:bodyPr>
          <a:lstStyle/>
          <a:p>
            <a:pPr algn="just"/>
            <a:r>
              <a:rPr lang="en-MY" sz="1000" dirty="0" smtClean="0">
                <a:latin typeface="Tw Cen MT" panose="020B0602020104020603" pitchFamily="34" charset="0"/>
              </a:rPr>
              <a:t>This is a new KPI under the purview of IWG6 commencing in 2018.</a:t>
            </a:r>
          </a:p>
          <a:p>
            <a:pPr algn="just"/>
            <a:endParaRPr lang="en-MY" sz="1000" b="1" dirty="0" smtClean="0">
              <a:latin typeface="Tw Cen MT" panose="020B0602020104020603" pitchFamily="34" charset="0"/>
            </a:endParaRPr>
          </a:p>
          <a:p>
            <a:pPr algn="just"/>
            <a:r>
              <a:rPr lang="en-MY" sz="1000" b="1" dirty="0" smtClean="0">
                <a:latin typeface="Tw Cen MT" panose="020B0602020104020603" pitchFamily="34" charset="0"/>
              </a:rPr>
              <a:t>Awareness Program</a:t>
            </a:r>
          </a:p>
          <a:p>
            <a:pPr algn="just"/>
            <a:r>
              <a:rPr lang="en-US" sz="1000" dirty="0" smtClean="0">
                <a:latin typeface="Tw Cen MT" panose="020B0602020104020603" pitchFamily="34" charset="0"/>
                <a:ea typeface="Calibri"/>
                <a:cs typeface="Times New Roman"/>
              </a:rPr>
              <a:t>One workshop was conducted on 14 May 2018 to raise awareness on ISO 14001:2015 EMS to 8 contractors. Another awareness workshop is scheduled to be conducted on 25 July 2018 which will be participated by at least 18 contractors. </a:t>
            </a:r>
          </a:p>
          <a:p>
            <a:pPr algn="just"/>
            <a:endParaRPr lang="en-US" sz="1000" dirty="0" smtClean="0">
              <a:latin typeface="Tw Cen MT" panose="020B0602020104020603" pitchFamily="34" charset="0"/>
              <a:ea typeface="Calibri"/>
              <a:cs typeface="Times New Roman"/>
            </a:endParaRPr>
          </a:p>
          <a:p>
            <a:pPr algn="just"/>
            <a:r>
              <a:rPr lang="en-MY" sz="1000" b="1" dirty="0" smtClean="0">
                <a:latin typeface="Tw Cen MT" panose="020B0602020104020603" pitchFamily="34" charset="0"/>
              </a:rPr>
              <a:t>4 and 5 Star SCORE Rated Contractors Certified With ISO 14001:2015</a:t>
            </a:r>
            <a:endParaRPr lang="en-MY" sz="1000" dirty="0">
              <a:latin typeface="Tw Cen MT" panose="020B0602020104020603" pitchFamily="34" charset="0"/>
            </a:endParaRPr>
          </a:p>
          <a:p>
            <a:pPr algn="just"/>
            <a:r>
              <a:rPr lang="en-MY" sz="1000" dirty="0" smtClean="0">
                <a:latin typeface="Tw Cen MT" panose="020B0602020104020603" pitchFamily="34" charset="0"/>
              </a:rPr>
              <a:t>By Q2 2018, the statistics of 4 and 5 star SCORE rated contractors certified with ISO 14001:2015 are </a:t>
            </a:r>
            <a:r>
              <a:rPr lang="en-MY" sz="1000" dirty="0">
                <a:latin typeface="Tw Cen MT" panose="020B0602020104020603" pitchFamily="34" charset="0"/>
              </a:rPr>
              <a:t>as follows : </a:t>
            </a:r>
          </a:p>
          <a:p>
            <a:pPr algn="just"/>
            <a:endParaRPr lang="en-MY" sz="1000" dirty="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endParaRPr lang="en-US" sz="500" dirty="0" smtClean="0">
              <a:latin typeface="Tw Cen MT" panose="020B0602020104020603" pitchFamily="34" charset="0"/>
              <a:ea typeface="Calibri"/>
              <a:cs typeface="Times New Roman"/>
            </a:endParaRPr>
          </a:p>
          <a:p>
            <a:pPr algn="just"/>
            <a:r>
              <a:rPr lang="en-MY" sz="1000" dirty="0" smtClean="0">
                <a:latin typeface="Tw Cen MT" panose="020B0602020104020603" pitchFamily="34" charset="0"/>
              </a:rPr>
              <a:t>Contractors are expected to attend the DIY ISO14001:2015 certification program after attending the awareness course. </a:t>
            </a:r>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E2-135</a:t>
            </a:r>
            <a:endParaRPr lang="ms-MY" sz="2800" dirty="0">
              <a:solidFill>
                <a:schemeClr val="bg1"/>
              </a:solidFill>
            </a:endParaRPr>
          </a:p>
        </p:txBody>
      </p:sp>
      <p:sp>
        <p:nvSpPr>
          <p:cNvPr id="15" name="TextBox 14"/>
          <p:cNvSpPr txBox="1"/>
          <p:nvPr/>
        </p:nvSpPr>
        <p:spPr>
          <a:xfrm>
            <a:off x="0" y="4317448"/>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736487385"/>
              </p:ext>
            </p:extLst>
          </p:nvPr>
        </p:nvGraphicFramePr>
        <p:xfrm>
          <a:off x="180977" y="5980810"/>
          <a:ext cx="6448422" cy="856612"/>
        </p:xfrm>
        <a:graphic>
          <a:graphicData uri="http://schemas.openxmlformats.org/drawingml/2006/table">
            <a:tbl>
              <a:tblPr firstRow="1" bandRow="1">
                <a:tableStyleId>{5C22544A-7EE6-4342-B048-85BDC9FD1C3A}</a:tableStyleId>
              </a:tblPr>
              <a:tblGrid>
                <a:gridCol w="1074737">
                  <a:extLst>
                    <a:ext uri="{9D8B030D-6E8A-4147-A177-3AD203B41FA5}">
                      <a16:colId xmlns:a16="http://schemas.microsoft.com/office/drawing/2014/main" val="897629441"/>
                    </a:ext>
                  </a:extLst>
                </a:gridCol>
                <a:gridCol w="1074737">
                  <a:extLst>
                    <a:ext uri="{9D8B030D-6E8A-4147-A177-3AD203B41FA5}">
                      <a16:colId xmlns:a16="http://schemas.microsoft.com/office/drawing/2014/main" val="3813405983"/>
                    </a:ext>
                  </a:extLst>
                </a:gridCol>
                <a:gridCol w="1074737">
                  <a:extLst>
                    <a:ext uri="{9D8B030D-6E8A-4147-A177-3AD203B41FA5}">
                      <a16:colId xmlns:a16="http://schemas.microsoft.com/office/drawing/2014/main" val="230189936"/>
                    </a:ext>
                  </a:extLst>
                </a:gridCol>
                <a:gridCol w="1074737">
                  <a:extLst>
                    <a:ext uri="{9D8B030D-6E8A-4147-A177-3AD203B41FA5}">
                      <a16:colId xmlns:a16="http://schemas.microsoft.com/office/drawing/2014/main" val="2049884880"/>
                    </a:ext>
                  </a:extLst>
                </a:gridCol>
                <a:gridCol w="1074737">
                  <a:extLst>
                    <a:ext uri="{9D8B030D-6E8A-4147-A177-3AD203B41FA5}">
                      <a16:colId xmlns:a16="http://schemas.microsoft.com/office/drawing/2014/main" val="3535720657"/>
                    </a:ext>
                  </a:extLst>
                </a:gridCol>
                <a:gridCol w="1074737">
                  <a:extLst>
                    <a:ext uri="{9D8B030D-6E8A-4147-A177-3AD203B41FA5}">
                      <a16:colId xmlns:a16="http://schemas.microsoft.com/office/drawing/2014/main" val="675144411"/>
                    </a:ext>
                  </a:extLst>
                </a:gridCol>
              </a:tblGrid>
              <a:tr h="396000">
                <a:tc>
                  <a:txBody>
                    <a:bodyPr/>
                    <a:lstStyle/>
                    <a:p>
                      <a:pPr algn="ctr"/>
                      <a:r>
                        <a:rPr lang="ms-MY" sz="900" dirty="0">
                          <a:solidFill>
                            <a:schemeClr val="tx1"/>
                          </a:solidFill>
                          <a:latin typeface="Tw Cen MT" panose="020B0602020104020603" pitchFamily="34" charset="0"/>
                        </a:rPr>
                        <a:t>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ms-MY" sz="900" dirty="0">
                          <a:solidFill>
                            <a:schemeClr val="tx1"/>
                          </a:solidFill>
                          <a:latin typeface="Tw Cen MT" panose="020B0602020104020603" pitchFamily="34" charset="0"/>
                        </a:rPr>
                        <a:t>No. of Contractors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ms-MY" sz="900" dirty="0">
                          <a:solidFill>
                            <a:schemeClr val="tx1"/>
                          </a:solidFill>
                          <a:latin typeface="Tw Cen MT" panose="020B0602020104020603" pitchFamily="34" charset="0"/>
                        </a:rPr>
                        <a:t>Certified With ISO 14001:2015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anose="020B0602020104020603" pitchFamily="34" charset="0"/>
                        </a:rPr>
                        <a:t>Non-Certified With</a:t>
                      </a:r>
                      <a:r>
                        <a:rPr lang="ms-MY" sz="900" baseline="0" dirty="0">
                          <a:solidFill>
                            <a:schemeClr val="tx1"/>
                          </a:solidFill>
                          <a:latin typeface="Tw Cen MT" panose="020B0602020104020603" pitchFamily="34" charset="0"/>
                        </a:rPr>
                        <a:t> ISO 14001:2015</a:t>
                      </a:r>
                      <a:endParaRPr lang="ms-MY" sz="900" dirty="0">
                        <a:solidFill>
                          <a:schemeClr val="tx1"/>
                        </a:solidFill>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anose="020B0602020104020603" pitchFamily="34" charset="0"/>
                        </a:rPr>
                        <a:t>2018 Target (30%)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tx1"/>
                          </a:solidFill>
                          <a:latin typeface="Tw Cen MT" panose="020B0602020104020603" pitchFamily="34" charset="0"/>
                        </a:rPr>
                        <a:t>Q2 </a:t>
                      </a:r>
                      <a:r>
                        <a:rPr lang="ms-MY" sz="900" dirty="0">
                          <a:solidFill>
                            <a:schemeClr val="tx1"/>
                          </a:solidFill>
                          <a:latin typeface="Tw Cen MT" panose="020B0602020104020603" pitchFamily="34" charset="0"/>
                        </a:rPr>
                        <a:t>2018 Achievement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871500841"/>
                  </a:ext>
                </a:extLst>
              </a:tr>
              <a:tr h="232012">
                <a:tc>
                  <a:txBody>
                    <a:bodyPr/>
                    <a:lstStyle/>
                    <a:p>
                      <a:pPr algn="ctr"/>
                      <a:r>
                        <a:rPr lang="ms-MY" sz="900" dirty="0">
                          <a:latin typeface="Tw Cen MT" panose="020B0602020104020603" pitchFamily="34" charset="0"/>
                        </a:rPr>
                        <a:t>4 Star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dirty="0">
                          <a:latin typeface="Tw Cen MT" panose="020B0602020104020603" pitchFamily="34" charset="0"/>
                        </a:rPr>
                        <a:t>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dirty="0">
                          <a:latin typeface="Tw Cen MT" panose="020B0602020104020603" pitchFamily="34" charset="0"/>
                        </a:rPr>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a:latin typeface="Tw Cen MT" panose="020B0602020104020603" pitchFamily="34" charset="0"/>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a:latin typeface="Tw Cen MT" panose="020B0602020104020603"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dirty="0">
                          <a:latin typeface="Tw Cen MT" panose="020B0602020104020603"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6212363"/>
                  </a:ext>
                </a:extLst>
              </a:tr>
              <a:tr h="178445">
                <a:tc>
                  <a:txBody>
                    <a:bodyPr/>
                    <a:lstStyle/>
                    <a:p>
                      <a:pPr algn="ctr"/>
                      <a:r>
                        <a:rPr lang="ms-MY" sz="900" dirty="0">
                          <a:latin typeface="Tw Cen MT" panose="020B0602020104020603" pitchFamily="34" charset="0"/>
                        </a:rPr>
                        <a:t>5 Star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dirty="0">
                          <a:latin typeface="Tw Cen MT" panose="020B0602020104020603" pitchFamily="34"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dirty="0">
                          <a:latin typeface="Tw Cen MT" panose="020B0602020104020603" pitchFamily="34"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dirty="0">
                          <a:latin typeface="Tw Cen MT" panose="020B0602020104020603"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dirty="0">
                          <a:latin typeface="Tw Cen MT" panose="020B0602020104020603"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dirty="0">
                          <a:latin typeface="Tw Cen MT" panose="020B0602020104020603"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9579480"/>
                  </a:ext>
                </a:extLst>
              </a:tr>
            </a:tbl>
          </a:graphicData>
        </a:graphic>
      </p:graphicFrame>
    </p:spTree>
    <p:extLst>
      <p:ext uri="{BB962C8B-B14F-4D97-AF65-F5344CB8AC3E}">
        <p14:creationId xmlns:p14="http://schemas.microsoft.com/office/powerpoint/2010/main" val="1920276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25</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25</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25</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25</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50 MyCREST Qualified Professionals accredited</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100 MyCREST Qualified Professionals accredited</a:t>
                      </a:r>
                      <a:endParaRPr lang="ms-MY" sz="900" dirty="0">
                        <a:solidFill>
                          <a:srgbClr val="000000"/>
                        </a:solidFill>
                        <a:latin typeface="Tw Cen MT" pitchFamily="34" charset="0"/>
                        <a:cs typeface="Arial" panose="020B0604020202020204" pitchFamily="34" charset="0"/>
                      </a:endParaRPr>
                    </a:p>
                    <a:p>
                      <a:pPr eaLnBrk="1" fontAlgn="auto" hangingPunct="1">
                        <a:lnSpc>
                          <a:spcPct val="100000"/>
                        </a:lnSpc>
                        <a:spcBef>
                          <a:spcPts val="0"/>
                        </a:spcBef>
                        <a:spcAft>
                          <a:spcPts val="0"/>
                        </a:spcAft>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100 MyCREST Qualified Professionals accredited</a:t>
                      </a:r>
                      <a:endParaRPr lang="ms-MY" sz="900" dirty="0">
                        <a:solidFill>
                          <a:srgbClr val="000000"/>
                        </a:solidFill>
                        <a:latin typeface="Tw Cen MT" pitchFamily="34" charset="0"/>
                        <a:cs typeface="Arial" panose="020B0604020202020204" pitchFamily="34" charset="0"/>
                      </a:endParaRPr>
                    </a:p>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100 MyCREST Qualified Professionals accredited</a:t>
                      </a:r>
                      <a:endParaRPr lang="ms-MY" sz="900" dirty="0">
                        <a:solidFill>
                          <a:srgbClr val="000000"/>
                        </a:solidFill>
                        <a:latin typeface="Tw Cen MT" pitchFamily="34" charset="0"/>
                        <a:cs typeface="Arial" panose="020B0604020202020204" pitchFamily="34" charset="0"/>
                      </a:endParaRPr>
                    </a:p>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350 </a:t>
                      </a:r>
                      <a:r>
                        <a:rPr lang="en-US" sz="1000" b="0" kern="1200" dirty="0" err="1">
                          <a:solidFill>
                            <a:schemeClr val="tx1"/>
                          </a:solidFill>
                          <a:latin typeface="Tw Cen MT" panose="020B0602020104020603" pitchFamily="34" charset="0"/>
                          <a:ea typeface="+mn-ea"/>
                          <a:cs typeface="+mn-cs"/>
                        </a:rPr>
                        <a:t>MyCREST</a:t>
                      </a:r>
                      <a:r>
                        <a:rPr lang="en-US" sz="1000" b="0" kern="1200" dirty="0">
                          <a:solidFill>
                            <a:schemeClr val="tx1"/>
                          </a:solidFill>
                          <a:latin typeface="Tw Cen MT" panose="020B0602020104020603" pitchFamily="34" charset="0"/>
                          <a:ea typeface="+mn-ea"/>
                          <a:cs typeface="+mn-cs"/>
                        </a:rPr>
                        <a:t> qualified professionals accredited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E2-Drive compliance to environmental sustainability ratings and requirements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49027"/>
            <a:ext cx="6731186" cy="5170646"/>
          </a:xfrm>
          <a:prstGeom prst="rect">
            <a:avLst/>
          </a:prstGeom>
          <a:noFill/>
        </p:spPr>
        <p:txBody>
          <a:bodyPr wrap="square" rtlCol="0">
            <a:spAutoFit/>
          </a:bodyPr>
          <a:lstStyle/>
          <a:p>
            <a:pPr algn="just"/>
            <a:r>
              <a:rPr lang="en-MY" sz="1000" dirty="0">
                <a:latin typeface="Tw Cen MT" panose="020B0602020104020603" pitchFamily="34" charset="0"/>
              </a:rPr>
              <a:t>This </a:t>
            </a:r>
            <a:r>
              <a:rPr lang="en-MY" sz="1000" dirty="0" smtClean="0">
                <a:latin typeface="Tw Cen MT" panose="020B0602020104020603" pitchFamily="34" charset="0"/>
              </a:rPr>
              <a:t>is a new KPI introduced in 2017 </a:t>
            </a:r>
            <a:r>
              <a:rPr lang="en-MY" sz="1000" dirty="0">
                <a:latin typeface="Tw Cen MT" panose="020B0602020104020603" pitchFamily="34" charset="0"/>
              </a:rPr>
              <a:t>under the purview of IWG6.</a:t>
            </a:r>
          </a:p>
          <a:p>
            <a:pPr algn="just"/>
            <a:endParaRPr lang="en-MY" sz="1000" dirty="0">
              <a:latin typeface="Tw Cen MT" panose="020B0602020104020603" pitchFamily="34" charset="0"/>
            </a:endParaRPr>
          </a:p>
          <a:p>
            <a:pPr algn="just"/>
            <a:r>
              <a:rPr lang="en-MY" sz="1000" dirty="0" err="1">
                <a:latin typeface="Tw Cen MT" panose="020B0602020104020603" pitchFamily="34" charset="0"/>
              </a:rPr>
              <a:t>MyCREST</a:t>
            </a:r>
            <a:r>
              <a:rPr lang="en-MY" sz="1000" dirty="0">
                <a:latin typeface="Tw Cen MT" panose="020B0602020104020603" pitchFamily="34" charset="0"/>
              </a:rPr>
              <a:t> stands for Malaysia Carbon Reduction and Environmental </a:t>
            </a:r>
            <a:r>
              <a:rPr lang="en-MY" sz="1000" dirty="0" smtClean="0">
                <a:latin typeface="Tw Cen MT" panose="020B0602020104020603" pitchFamily="34" charset="0"/>
              </a:rPr>
              <a:t>Sustainability </a:t>
            </a:r>
            <a:r>
              <a:rPr lang="en-MY" sz="1000" dirty="0">
                <a:latin typeface="Tw Cen MT" panose="020B0602020104020603" pitchFamily="34" charset="0"/>
              </a:rPr>
              <a:t>Rating </a:t>
            </a:r>
            <a:r>
              <a:rPr lang="en-MY" sz="1000" dirty="0" smtClean="0">
                <a:latin typeface="Tw Cen MT" panose="020B0602020104020603" pitchFamily="34" charset="0"/>
              </a:rPr>
              <a:t>Tool.  </a:t>
            </a:r>
            <a:r>
              <a:rPr lang="en-MY" sz="1000" dirty="0" err="1" smtClean="0">
                <a:latin typeface="Tw Cen MT" panose="020B0602020104020603" pitchFamily="34" charset="0"/>
              </a:rPr>
              <a:t>MyCREST</a:t>
            </a:r>
            <a:r>
              <a:rPr lang="en-MY" sz="1000" dirty="0" smtClean="0">
                <a:latin typeface="Tw Cen MT" panose="020B0602020104020603" pitchFamily="34" charset="0"/>
              </a:rPr>
              <a:t> </a:t>
            </a:r>
            <a:r>
              <a:rPr lang="en-MY" sz="1000" dirty="0">
                <a:latin typeface="Tw Cen MT" panose="020B0602020104020603" pitchFamily="34" charset="0"/>
              </a:rPr>
              <a:t>Qualified Professionals are the personnel accredited by CIDB whose role is to facilitate the industry in adopting </a:t>
            </a:r>
            <a:r>
              <a:rPr lang="en-MY" sz="1000" dirty="0" err="1">
                <a:latin typeface="Tw Cen MT" panose="020B0602020104020603" pitchFamily="34" charset="0"/>
              </a:rPr>
              <a:t>MyCREST</a:t>
            </a:r>
            <a:r>
              <a:rPr lang="en-MY" sz="1000" dirty="0">
                <a:latin typeface="Tw Cen MT" panose="020B0602020104020603" pitchFamily="34" charset="0"/>
              </a:rPr>
              <a:t> in building construction projects.</a:t>
            </a:r>
          </a:p>
          <a:p>
            <a:pPr algn="just"/>
            <a:endParaRPr lang="en-MY" sz="1000" dirty="0">
              <a:latin typeface="Tw Cen MT" panose="020B0602020104020603" pitchFamily="34" charset="0"/>
            </a:endParaRPr>
          </a:p>
          <a:p>
            <a:pPr algn="just"/>
            <a:r>
              <a:rPr lang="en-MY" sz="1000" b="1" dirty="0" err="1" smtClean="0">
                <a:latin typeface="Tw Cen MT" panose="020B0602020104020603" pitchFamily="34" charset="0"/>
              </a:rPr>
              <a:t>MyCREST</a:t>
            </a:r>
            <a:r>
              <a:rPr lang="en-MY" sz="1000" b="1" dirty="0" smtClean="0">
                <a:latin typeface="Tw Cen MT" panose="020B0602020104020603" pitchFamily="34" charset="0"/>
              </a:rPr>
              <a:t> </a:t>
            </a:r>
            <a:r>
              <a:rPr lang="en-MY" sz="1000" b="1" dirty="0">
                <a:latin typeface="Tw Cen MT" panose="020B0602020104020603" pitchFamily="34" charset="0"/>
              </a:rPr>
              <a:t>Qualified Professionals </a:t>
            </a:r>
            <a:r>
              <a:rPr lang="en-MY" sz="1000" b="1" dirty="0" smtClean="0">
                <a:latin typeface="Tw Cen MT" panose="020B0602020104020603" pitchFamily="34" charset="0"/>
              </a:rPr>
              <a:t>Accredited :</a:t>
            </a:r>
          </a:p>
          <a:p>
            <a:pPr algn="just"/>
            <a:r>
              <a:rPr lang="en-MY" sz="1000" dirty="0" smtClean="0">
                <a:latin typeface="Tw Cen MT" panose="020B0602020104020603" pitchFamily="34" charset="0"/>
              </a:rPr>
              <a:t>The statistics of </a:t>
            </a:r>
            <a:r>
              <a:rPr lang="en-MY" sz="1000" dirty="0" err="1" smtClean="0">
                <a:latin typeface="Tw Cen MT" panose="020B0602020104020603" pitchFamily="34" charset="0"/>
              </a:rPr>
              <a:t>MyCREST</a:t>
            </a:r>
            <a:r>
              <a:rPr lang="en-MY" sz="1000" dirty="0" smtClean="0">
                <a:latin typeface="Tw Cen MT" panose="020B0602020104020603" pitchFamily="34" charset="0"/>
              </a:rPr>
              <a:t> Qualified Professionals Accredited are as follows :</a:t>
            </a: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endParaRPr lang="en-US" sz="1000" dirty="0" smtClean="0">
              <a:latin typeface="Tw Cen MT" panose="020B0602020104020603" pitchFamily="34" charset="0"/>
            </a:endParaRPr>
          </a:p>
          <a:p>
            <a:pPr algn="just"/>
            <a:endParaRPr lang="en-US" sz="1000" dirty="0" smtClean="0">
              <a:latin typeface="Tw Cen MT" panose="020B0602020104020603" pitchFamily="34" charset="0"/>
            </a:endParaRPr>
          </a:p>
          <a:p>
            <a:pPr algn="just"/>
            <a:r>
              <a:rPr lang="en-MY" sz="1000" dirty="0" smtClean="0">
                <a:latin typeface="Tw Cen MT" panose="020B0602020104020603" pitchFamily="34" charset="0"/>
              </a:rPr>
              <a:t>As of 2017, there were 164 accredited </a:t>
            </a:r>
            <a:r>
              <a:rPr lang="en-MY" sz="1000" dirty="0" err="1">
                <a:latin typeface="Tw Cen MT" panose="020B0602020104020603" pitchFamily="34" charset="0"/>
              </a:rPr>
              <a:t>MyCREST</a:t>
            </a:r>
            <a:r>
              <a:rPr lang="en-MY" sz="1000" dirty="0">
                <a:latin typeface="Tw Cen MT" panose="020B0602020104020603" pitchFamily="34" charset="0"/>
              </a:rPr>
              <a:t> Qualified </a:t>
            </a:r>
            <a:r>
              <a:rPr lang="en-MY" sz="1000" dirty="0" smtClean="0">
                <a:latin typeface="Tw Cen MT" panose="020B0602020104020603" pitchFamily="34" charset="0"/>
              </a:rPr>
              <a:t>Professionals of which 133 are representative from government agencies and 31 are representative from private sectors, academicians and associations.</a:t>
            </a: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As of Q2 2018, 3 training courses were conducted as follows : </a:t>
            </a:r>
          </a:p>
          <a:p>
            <a:pPr algn="just"/>
            <a:endParaRPr lang="en-MY" sz="1000" dirty="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endParaRPr lang="en-MY" sz="1000" dirty="0" smtClean="0">
              <a:latin typeface="Tw Cen MT" panose="020B0602020104020603" pitchFamily="34" charset="0"/>
            </a:endParaRPr>
          </a:p>
          <a:p>
            <a:pPr algn="just"/>
            <a:endParaRPr lang="en-US"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Out of 101 participants who attended the above courses, 91 passed the </a:t>
            </a:r>
            <a:r>
              <a:rPr lang="en-MY" sz="1000" dirty="0" err="1" smtClean="0">
                <a:latin typeface="Tw Cen MT" panose="020B0602020104020603" pitchFamily="34" charset="0"/>
              </a:rPr>
              <a:t>MyCREST</a:t>
            </a:r>
            <a:r>
              <a:rPr lang="en-MY" sz="1000" dirty="0" smtClean="0">
                <a:latin typeface="Tw Cen MT" panose="020B0602020104020603" pitchFamily="34" charset="0"/>
              </a:rPr>
              <a:t> QP Exam. The accreditation for qualified candidates are expected to be completed in Q4 2018.</a:t>
            </a: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E2-120</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768708470"/>
              </p:ext>
            </p:extLst>
          </p:nvPr>
        </p:nvGraphicFramePr>
        <p:xfrm>
          <a:off x="225514" y="7873839"/>
          <a:ext cx="6375309" cy="1227801"/>
        </p:xfrm>
        <a:graphic>
          <a:graphicData uri="http://schemas.openxmlformats.org/drawingml/2006/table">
            <a:tbl>
              <a:tblPr firstRow="1" bandRow="1">
                <a:tableStyleId>{5C22544A-7EE6-4342-B048-85BDC9FD1C3A}</a:tableStyleId>
              </a:tblPr>
              <a:tblGrid>
                <a:gridCol w="2125103">
                  <a:extLst>
                    <a:ext uri="{9D8B030D-6E8A-4147-A177-3AD203B41FA5}">
                      <a16:colId xmlns:a16="http://schemas.microsoft.com/office/drawing/2014/main" val="897629441"/>
                    </a:ext>
                  </a:extLst>
                </a:gridCol>
                <a:gridCol w="2125103">
                  <a:extLst>
                    <a:ext uri="{9D8B030D-6E8A-4147-A177-3AD203B41FA5}">
                      <a16:colId xmlns:a16="http://schemas.microsoft.com/office/drawing/2014/main" val="2930050253"/>
                    </a:ext>
                  </a:extLst>
                </a:gridCol>
                <a:gridCol w="2125103">
                  <a:extLst>
                    <a:ext uri="{9D8B030D-6E8A-4147-A177-3AD203B41FA5}">
                      <a16:colId xmlns:a16="http://schemas.microsoft.com/office/drawing/2014/main" val="3813405983"/>
                    </a:ext>
                  </a:extLst>
                </a:gridCol>
              </a:tblGrid>
              <a:tr h="252441">
                <a:tc>
                  <a:txBody>
                    <a:bodyPr/>
                    <a:lstStyle/>
                    <a:p>
                      <a:pPr algn="ctr"/>
                      <a:r>
                        <a:rPr lang="ms-MY" sz="1000" dirty="0" smtClean="0">
                          <a:solidFill>
                            <a:schemeClr val="tx1"/>
                          </a:solidFill>
                          <a:latin typeface="Tw Cen MT" panose="020B0602020104020603" pitchFamily="34" charset="0"/>
                        </a:rPr>
                        <a:t>DATE</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ms-MY" sz="1000" dirty="0" smtClean="0">
                          <a:solidFill>
                            <a:schemeClr val="tx1"/>
                          </a:solidFill>
                          <a:latin typeface="Tw Cen MT" panose="020B0602020104020603" pitchFamily="34" charset="0"/>
                        </a:rPr>
                        <a:t>COLLABORATION</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ms-MY" sz="1000" dirty="0" smtClean="0">
                          <a:solidFill>
                            <a:schemeClr val="tx1"/>
                          </a:solidFill>
                          <a:latin typeface="Tw Cen MT" panose="020B0602020104020603" pitchFamily="34" charset="0"/>
                        </a:rPr>
                        <a:t>NO. OF PARTICIPANTS</a:t>
                      </a:r>
                      <a:endParaRPr lang="ms-MY" sz="1000" dirty="0">
                        <a:solidFill>
                          <a:schemeClr val="tx1"/>
                        </a:solidFill>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871500841"/>
                  </a:ext>
                </a:extLst>
              </a:tr>
              <a:tr h="232012">
                <a:tc>
                  <a:txBody>
                    <a:bodyPr/>
                    <a:lstStyle/>
                    <a:p>
                      <a:pPr algn="ctr"/>
                      <a:r>
                        <a:rPr lang="ms-MY" sz="1000" dirty="0" smtClean="0">
                          <a:latin typeface="Tw Cen MT" panose="020B0602020104020603" pitchFamily="34" charset="0"/>
                        </a:rPr>
                        <a:t>13-15 Mar</a:t>
                      </a:r>
                      <a:r>
                        <a:rPr lang="ms-MY" sz="1000" baseline="0" dirty="0" smtClean="0">
                          <a:latin typeface="Tw Cen MT" panose="020B0602020104020603" pitchFamily="34" charset="0"/>
                        </a:rPr>
                        <a:t> </a:t>
                      </a:r>
                      <a:r>
                        <a:rPr lang="ms-MY" sz="1000" dirty="0" smtClean="0">
                          <a:latin typeface="Tw Cen MT" panose="020B0602020104020603" pitchFamily="34" charset="0"/>
                        </a:rPr>
                        <a:t>2018</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s-MY" sz="1000" dirty="0" smtClean="0">
                          <a:latin typeface="Tw Cen MT" panose="020B0602020104020603" pitchFamily="34" charset="0"/>
                        </a:rPr>
                        <a:t>JKR Putrajaya</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s-MY" sz="1000" dirty="0" smtClean="0">
                          <a:latin typeface="Tw Cen MT" panose="020B0602020104020603" pitchFamily="34" charset="0"/>
                        </a:rPr>
                        <a:t>35</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212363"/>
                  </a:ext>
                </a:extLst>
              </a:tr>
              <a:tr h="178445">
                <a:tc>
                  <a:txBody>
                    <a:bodyPr/>
                    <a:lstStyle/>
                    <a:p>
                      <a:pPr algn="ctr"/>
                      <a:r>
                        <a:rPr lang="ms-MY" sz="1000" smtClean="0">
                          <a:latin typeface="Tw Cen MT" panose="020B0602020104020603" pitchFamily="34" charset="0"/>
                        </a:rPr>
                        <a:t>10-12</a:t>
                      </a:r>
                      <a:r>
                        <a:rPr lang="ms-MY" sz="1000" baseline="0" smtClean="0">
                          <a:latin typeface="Tw Cen MT" panose="020B0602020104020603" pitchFamily="34" charset="0"/>
                        </a:rPr>
                        <a:t> April 2018</a:t>
                      </a:r>
                      <a:endParaRPr lang="ms-MY" sz="100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dirty="0" smtClean="0">
                          <a:latin typeface="Tw Cen MT" panose="020B0602020104020603" pitchFamily="34" charset="0"/>
                        </a:rPr>
                        <a:t>JKR Putrajaya</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dirty="0" smtClean="0">
                          <a:latin typeface="Tw Cen MT" panose="020B0602020104020603" pitchFamily="34" charset="0"/>
                        </a:rPr>
                        <a:t>34</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9579480"/>
                  </a:ext>
                </a:extLst>
              </a:tr>
              <a:tr h="178445">
                <a:tc>
                  <a:txBody>
                    <a:bodyPr/>
                    <a:lstStyle/>
                    <a:p>
                      <a:pPr algn="ctr"/>
                      <a:r>
                        <a:rPr lang="ms-MY" sz="1000" dirty="0" smtClean="0">
                          <a:latin typeface="Tw Cen MT" panose="020B0602020104020603" pitchFamily="34" charset="0"/>
                        </a:rPr>
                        <a:t>17-19 April 2018</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dirty="0" smtClean="0">
                          <a:latin typeface="Tw Cen MT" panose="020B0602020104020603" pitchFamily="34" charset="0"/>
                        </a:rPr>
                        <a:t>Open</a:t>
                      </a:r>
                      <a:r>
                        <a:rPr lang="ms-MY" sz="1000" baseline="0" dirty="0" smtClean="0">
                          <a:latin typeface="Tw Cen MT" panose="020B0602020104020603" pitchFamily="34" charset="0"/>
                        </a:rPr>
                        <a:t> to public</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dirty="0" smtClean="0">
                          <a:latin typeface="Tw Cen MT" panose="020B0602020104020603" pitchFamily="34" charset="0"/>
                        </a:rPr>
                        <a:t>32</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82764541"/>
                  </a:ext>
                </a:extLst>
              </a:tr>
              <a:tr h="178445">
                <a:tc gridSpan="2">
                  <a:txBody>
                    <a:bodyPr/>
                    <a:lstStyle/>
                    <a:p>
                      <a:pPr algn="ctr"/>
                      <a:r>
                        <a:rPr lang="ms-MY" sz="1000" dirty="0" smtClean="0">
                          <a:latin typeface="Tw Cen MT" panose="020B0602020104020603" pitchFamily="34" charset="0"/>
                        </a:rPr>
                        <a:t>Total</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dirty="0" smtClean="0">
                          <a:latin typeface="Tw Cen MT" panose="020B0602020104020603" pitchFamily="34" charset="0"/>
                        </a:rPr>
                        <a:t>101</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32923283"/>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820612161"/>
              </p:ext>
            </p:extLst>
          </p:nvPr>
        </p:nvGraphicFramePr>
        <p:xfrm>
          <a:off x="225515" y="5937546"/>
          <a:ext cx="6375309" cy="1127760"/>
        </p:xfrm>
        <a:graphic>
          <a:graphicData uri="http://schemas.openxmlformats.org/drawingml/2006/table">
            <a:tbl>
              <a:tblPr firstRow="1" bandRow="1">
                <a:tableStyleId>{2D5ABB26-0587-4C30-8999-92F81FD0307C}</a:tableStyleId>
              </a:tblPr>
              <a:tblGrid>
                <a:gridCol w="1255164">
                  <a:extLst>
                    <a:ext uri="{9D8B030D-6E8A-4147-A177-3AD203B41FA5}">
                      <a16:colId xmlns:a16="http://schemas.microsoft.com/office/drawing/2014/main" val="20000"/>
                    </a:ext>
                  </a:extLst>
                </a:gridCol>
                <a:gridCol w="1024029">
                  <a:extLst>
                    <a:ext uri="{9D8B030D-6E8A-4147-A177-3AD203B41FA5}">
                      <a16:colId xmlns:a16="http://schemas.microsoft.com/office/drawing/2014/main" val="2511586843"/>
                    </a:ext>
                  </a:extLst>
                </a:gridCol>
                <a:gridCol w="1024029">
                  <a:extLst>
                    <a:ext uri="{9D8B030D-6E8A-4147-A177-3AD203B41FA5}">
                      <a16:colId xmlns:a16="http://schemas.microsoft.com/office/drawing/2014/main" val="20001"/>
                    </a:ext>
                  </a:extLst>
                </a:gridCol>
                <a:gridCol w="1024029">
                  <a:extLst>
                    <a:ext uri="{9D8B030D-6E8A-4147-A177-3AD203B41FA5}">
                      <a16:colId xmlns:a16="http://schemas.microsoft.com/office/drawing/2014/main" val="20002"/>
                    </a:ext>
                  </a:extLst>
                </a:gridCol>
                <a:gridCol w="1024029">
                  <a:extLst>
                    <a:ext uri="{9D8B030D-6E8A-4147-A177-3AD203B41FA5}">
                      <a16:colId xmlns:a16="http://schemas.microsoft.com/office/drawing/2014/main" val="20003"/>
                    </a:ext>
                  </a:extLst>
                </a:gridCol>
                <a:gridCol w="1024029">
                  <a:extLst>
                    <a:ext uri="{9D8B030D-6E8A-4147-A177-3AD203B41FA5}">
                      <a16:colId xmlns:a16="http://schemas.microsoft.com/office/drawing/2014/main" val="20004"/>
                    </a:ext>
                  </a:extLst>
                </a:gridCol>
              </a:tblGrid>
              <a:tr h="219075">
                <a:tc>
                  <a:txBody>
                    <a:bodyPr/>
                    <a:lstStyle/>
                    <a:p>
                      <a:endParaRPr lang="en-MY" sz="1000" kern="1200" dirty="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000" b="1" kern="1200" dirty="0" smtClean="0">
                          <a:solidFill>
                            <a:schemeClr val="tx1"/>
                          </a:solidFill>
                          <a:latin typeface="Tw Cen MT" panose="020B0602020104020603" pitchFamily="34" charset="0"/>
                          <a:ea typeface="+mn-ea"/>
                          <a:cs typeface="+mn-cs"/>
                        </a:rPr>
                        <a:t>Prior 2016</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2017</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2018</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2019</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2020</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239141">
                <a:tc>
                  <a:txBody>
                    <a:bodyPr/>
                    <a:lstStyle/>
                    <a:p>
                      <a:r>
                        <a:rPr lang="en-MY" sz="1000" kern="1200" dirty="0" smtClean="0">
                          <a:solidFill>
                            <a:schemeClr val="tx1"/>
                          </a:solidFill>
                          <a:latin typeface="Tw Cen MT" panose="020B0602020104020603" pitchFamily="34" charset="0"/>
                          <a:ea typeface="+mn-ea"/>
                          <a:cs typeface="+mn-cs"/>
                        </a:rPr>
                        <a:t>Target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50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100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100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100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6614">
                <a:tc>
                  <a:txBody>
                    <a:bodyPr/>
                    <a:lstStyle/>
                    <a:p>
                      <a:r>
                        <a:rPr lang="en-MY" sz="1000" kern="1200" dirty="0" smtClean="0">
                          <a:solidFill>
                            <a:schemeClr val="tx1"/>
                          </a:solidFill>
                          <a:latin typeface="Tw Cen MT" panose="020B0602020104020603" pitchFamily="34" charset="0"/>
                          <a:ea typeface="+mn-ea"/>
                          <a:cs typeface="+mn-cs"/>
                        </a:rPr>
                        <a:t>Achievement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smtClean="0">
                          <a:solidFill>
                            <a:schemeClr val="tx1"/>
                          </a:solidFill>
                          <a:latin typeface="Tw Cen MT" panose="020B0602020104020603" pitchFamily="34" charset="0"/>
                          <a:ea typeface="+mn-ea"/>
                          <a:cs typeface="+mn-cs"/>
                        </a:rPr>
                        <a:t>55</a:t>
                      </a:r>
                      <a:endParaRPr lang="en-MY" sz="1000" kern="1200" dirty="0" smtClean="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91 </a:t>
                      </a:r>
                    </a:p>
                    <a:p>
                      <a:pPr algn="ctr"/>
                      <a:r>
                        <a:rPr lang="en-MY" sz="1000" kern="1200" dirty="0" smtClean="0">
                          <a:solidFill>
                            <a:schemeClr val="tx1"/>
                          </a:solidFill>
                          <a:latin typeface="Tw Cen MT" panose="020B0602020104020603" pitchFamily="34" charset="0"/>
                          <a:ea typeface="+mn-ea"/>
                          <a:cs typeface="+mn-cs"/>
                        </a:rPr>
                        <a:t>(Q2 2018)</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55629">
                <a:tc>
                  <a:txBody>
                    <a:bodyPr/>
                    <a:lstStyle/>
                    <a:p>
                      <a:r>
                        <a:rPr lang="en-MY" sz="1000" kern="1200" dirty="0" smtClean="0">
                          <a:solidFill>
                            <a:schemeClr val="tx1"/>
                          </a:solidFill>
                          <a:latin typeface="Tw Cen MT" panose="020B0602020104020603" pitchFamily="34" charset="0"/>
                          <a:ea typeface="+mn-ea"/>
                          <a:cs typeface="+mn-cs"/>
                        </a:rPr>
                        <a:t>Achievement %</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218%</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91%</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187803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4658</TotalTime>
  <Words>22803</Words>
  <Application>Microsoft Office PowerPoint</Application>
  <PresentationFormat>A4 Paper (210x297 mm)</PresentationFormat>
  <Paragraphs>4451</Paragraphs>
  <Slides>64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Calibri Light</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Nazir</dc:creator>
  <cp:lastModifiedBy>cidb hq</cp:lastModifiedBy>
  <cp:revision>312</cp:revision>
  <cp:lastPrinted>2018-11-05T03:16:11Z</cp:lastPrinted>
  <dcterms:created xsi:type="dcterms:W3CDTF">2017-12-19T05:02:18Z</dcterms:created>
  <dcterms:modified xsi:type="dcterms:W3CDTF">2018-12-25T04:58:20Z</dcterms:modified>
</cp:coreProperties>
</file>